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8" r:id="rId2"/>
    <p:sldId id="256" r:id="rId3"/>
    <p:sldId id="283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6" r:id="rId14"/>
    <p:sldId id="308" r:id="rId15"/>
    <p:sldId id="309" r:id="rId16"/>
    <p:sldId id="302" r:id="rId17"/>
    <p:sldId id="310" r:id="rId18"/>
    <p:sldId id="303" r:id="rId19"/>
    <p:sldId id="311" r:id="rId20"/>
    <p:sldId id="304" r:id="rId21"/>
    <p:sldId id="305" r:id="rId22"/>
    <p:sldId id="284" r:id="rId23"/>
    <p:sldId id="287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2019-03-20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Why </a:t>
                </a:r>
                <a:r>
                  <a:rPr lang="en-US" altLang="zh-CN" sz="2000" dirty="0"/>
                  <a:t>might linear regression, </a:t>
                </a:r>
                <a:r>
                  <a:rPr lang="en-US" altLang="zh-CN" sz="2000" dirty="0" smtClean="0"/>
                  <a:t>and specifically </a:t>
                </a:r>
                <a:r>
                  <a:rPr lang="en-US" altLang="zh-CN" sz="2000" dirty="0"/>
                  <a:t>why might the least-squares cost </a:t>
                </a:r>
                <a:r>
                  <a:rPr lang="en-US" altLang="zh-CN" sz="2000" dirty="0" smtClean="0"/>
                  <a:t>function </a:t>
                </a:r>
                <a:r>
                  <a:rPr lang="zh-CN" altLang="en-US" sz="2000" dirty="0" smtClean="0"/>
                  <a:t>𝐽</a:t>
                </a:r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be </a:t>
                </a:r>
                <a:r>
                  <a:rPr lang="en-US" altLang="zh-CN" sz="2000" dirty="0"/>
                  <a:t>a </a:t>
                </a:r>
                <a:r>
                  <a:rPr lang="en-US" altLang="zh-CN" sz="2000" dirty="0" smtClean="0"/>
                  <a:t>reasonable choice 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will give a set of probabilistic assumptions, </a:t>
                </a:r>
                <a:r>
                  <a:rPr lang="en-US" altLang="zh-CN" sz="2000" dirty="0" smtClean="0"/>
                  <a:t>under which </a:t>
                </a:r>
                <a:r>
                  <a:rPr lang="en-US" altLang="zh-CN" sz="2000" dirty="0"/>
                  <a:t>least-squares regression is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derived </a:t>
                </a:r>
                <a:r>
                  <a:rPr lang="en-US" altLang="zh-CN" sz="2000" dirty="0"/>
                  <a:t>as a very natural </a:t>
                </a:r>
                <a:r>
                  <a:rPr lang="en-US" altLang="zh-CN" sz="2000" dirty="0" smtClean="0"/>
                  <a:t>algorithm</a:t>
                </a:r>
                <a:r>
                  <a:rPr lang="en-US" altLang="zh-CN" sz="2000" dirty="0" smtClean="0"/>
                  <a:t>.           </a:t>
                </a:r>
                <a:r>
                  <a:rPr lang="en-US" altLang="zh-CN" sz="2000" b="1" dirty="0" smtClean="0"/>
                  <a:t>3 Probabilistic interpretation</a:t>
                </a:r>
                <a:endParaRPr lang="en-US" altLang="zh-CN" sz="2000" b="1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Let </a:t>
                </a:r>
                <a:r>
                  <a:rPr lang="en-US" altLang="zh-CN" sz="2000" dirty="0"/>
                  <a:t>us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assume that </a:t>
                </a:r>
                <a:r>
                  <a:rPr lang="en-US" altLang="zh-CN" sz="2000" dirty="0"/>
                  <a:t>the target variables and the inputs are related via </a:t>
                </a:r>
                <a:r>
                  <a:rPr lang="en-US" altLang="zh-CN" sz="2000" dirty="0" smtClean="0"/>
                  <a:t>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is an error term that (a) captures </a:t>
                </a:r>
                <a:r>
                  <a:rPr lang="en-US" altLang="zh-CN" sz="2000" dirty="0"/>
                  <a:t>either </a:t>
                </a:r>
                <a:r>
                  <a:rPr lang="en-US" altLang="zh-CN" sz="2000" dirty="0" err="1"/>
                  <a:t>unmodeled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effects (</a:t>
                </a:r>
                <a:r>
                  <a:rPr lang="zh-CN" altLang="en-US" sz="2000" dirty="0" smtClean="0"/>
                  <a:t>隐含变量</a:t>
                </a:r>
                <a:r>
                  <a:rPr lang="en-US" altLang="zh-CN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and </a:t>
                </a:r>
                <a:r>
                  <a:rPr lang="en-US" altLang="zh-CN" sz="2000" dirty="0"/>
                  <a:t>(b) random </a:t>
                </a:r>
                <a:r>
                  <a:rPr lang="en-US" altLang="zh-CN" sz="2000" dirty="0" smtClean="0"/>
                  <a:t>noise.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Let us further </a:t>
                </a:r>
                <a:r>
                  <a:rPr lang="en-US" altLang="zh-CN" sz="2000" dirty="0" smtClean="0"/>
                  <a:t>assume that </a:t>
                </a: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are distributed </a:t>
                </a:r>
                <a:r>
                  <a:rPr lang="en-US" altLang="zh-CN" sz="2000" dirty="0" smtClean="0"/>
                  <a:t>independently </a:t>
                </a:r>
                <a:r>
                  <a:rPr lang="en-US" altLang="zh-CN" sz="2000" dirty="0"/>
                  <a:t>and identically </a:t>
                </a:r>
                <a:r>
                  <a:rPr lang="en-US" altLang="zh-CN" sz="2000" dirty="0" smtClean="0"/>
                  <a:t>distributed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according </a:t>
                </a:r>
                <a:r>
                  <a:rPr lang="en-US" altLang="zh-CN" sz="2000" dirty="0"/>
                  <a:t>to a Gaussian distribution with mean zero and some </a:t>
                </a:r>
                <a:r>
                  <a:rPr lang="en-US" altLang="zh-CN" sz="2000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68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Let us further </a:t>
                </a:r>
                <a:r>
                  <a:rPr lang="en-US" altLang="zh-CN" sz="2000" dirty="0" smtClean="0"/>
                  <a:t>assume that </a:t>
                </a: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are distributed </a:t>
                </a:r>
                <a:r>
                  <a:rPr lang="en-US" altLang="zh-CN" sz="2000" dirty="0" smtClean="0"/>
                  <a:t>independently </a:t>
                </a:r>
                <a:r>
                  <a:rPr lang="en-US" altLang="zh-CN" sz="2000" dirty="0"/>
                  <a:t>and identically </a:t>
                </a:r>
                <a:r>
                  <a:rPr lang="en-US" altLang="zh-CN" sz="2000" dirty="0" smtClean="0"/>
                  <a:t>distributed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according </a:t>
                </a:r>
                <a:r>
                  <a:rPr lang="en-US" altLang="zh-CN" sz="2000" dirty="0"/>
                  <a:t>to a Gaussian distribution with mean zero and some </a:t>
                </a:r>
                <a:r>
                  <a:rPr lang="en-US" altLang="zh-CN" sz="2000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density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is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This implies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7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2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, what is the distribution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This quantity is typically viewed a function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(and perhaps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), for a fixed value of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when we wish to explicitly view this as a function of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, instead call it likelihood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Note that by the independence assumption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(and hence also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’s </a:t>
                </a:r>
                <a:r>
                  <a:rPr lang="en-US" altLang="zh-CN" sz="2000" dirty="0" smtClean="0"/>
                  <a:t> given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’s), this can also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, what is the distribution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what is a reasonable way of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choosing our best guess of the parameters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The principal of maximum likelihood </a:t>
                </a:r>
                <a:r>
                  <a:rPr lang="en-US" altLang="zh-CN" sz="2000" dirty="0" smtClean="0"/>
                  <a:t>says that we should choose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so as to make the data as high probability as possible. I.e., we should choose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to maximize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Note that by the independence assumption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(and hence also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’s </a:t>
                </a:r>
                <a:r>
                  <a:rPr lang="en-US" altLang="zh-CN" sz="2000" dirty="0" smtClean="0"/>
                  <a:t> given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’s), this can also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, what is the distribution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</a:t>
                </a:r>
                <a:r>
                  <a:rPr lang="zh-TW" altLang="en-US" sz="2000" dirty="0" smtClean="0"/>
                  <a:t>在</a:t>
                </a:r>
                <a:r>
                  <a:rPr lang="zh-TW" altLang="en-US" sz="2000" dirty="0"/>
                  <a:t>統計學中，最大似然估</a:t>
                </a:r>
                <a:r>
                  <a:rPr lang="zh-TW" altLang="en-US" sz="2000" dirty="0" smtClean="0"/>
                  <a:t>計</a:t>
                </a:r>
                <a:r>
                  <a:rPr lang="en-US" altLang="zh-TW" sz="2000" dirty="0" smtClean="0"/>
                  <a:t>(maximum </a:t>
                </a:r>
                <a:r>
                  <a:rPr lang="en-US" altLang="zh-TW" sz="2000" dirty="0"/>
                  <a:t>likelihood </a:t>
                </a:r>
                <a:r>
                  <a:rPr lang="en-US" altLang="zh-TW" sz="2000" dirty="0" smtClean="0"/>
                  <a:t>estimation) </a:t>
                </a:r>
                <a:r>
                  <a:rPr lang="zh-TW" altLang="en-US" sz="2000" dirty="0" smtClean="0"/>
                  <a:t>是</a:t>
                </a:r>
                <a:r>
                  <a:rPr lang="zh-TW" altLang="en-US" sz="2000" dirty="0"/>
                  <a:t>用來估計一個機率模型的參數的一種方法。這裡的似然函數是</a:t>
                </a:r>
                <a:r>
                  <a:rPr lang="zh-TW" altLang="en-US" sz="2000" dirty="0" smtClean="0"/>
                  <a:t>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sz="2000" dirty="0" smtClean="0"/>
                  <a:t>不</a:t>
                </a:r>
                <a:r>
                  <a:rPr lang="zh-TW" altLang="en-US" sz="2000" dirty="0"/>
                  <a:t>變時，關</a:t>
                </a:r>
                <a:r>
                  <a:rPr lang="zh-TW" altLang="en-US" sz="2000" dirty="0" smtClean="0"/>
                  <a:t>於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000" dirty="0" smtClean="0"/>
                  <a:t>的</a:t>
                </a:r>
                <a:r>
                  <a:rPr lang="zh-TW" altLang="en-US" sz="2000" dirty="0"/>
                  <a:t>一個函數。最大似然估計不一定存在，也不一定唯一</a:t>
                </a:r>
                <a:r>
                  <a:rPr lang="zh-TW" altLang="en-US" sz="2000" dirty="0" smtClean="0"/>
                  <a:t>。</a:t>
                </a:r>
                <a:r>
                  <a:rPr lang="en-US" altLang="zh-TW" sz="2000" dirty="0" smtClean="0"/>
                  <a:t>Instead of maximizing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we can also maximize any strictly increasing function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. In particular, the derivations will be a bit simpler if we instead maximize the log likelihood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Hence, maximizing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gives the same answer as minimizing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580" b="-15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, what is the distribution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To summarize: Under the previous probabilistic assumptions on the data, least-squares regression corresponds to finding the maximum likelihood estimate of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. This is thus one set of assumptions under which least-squares regression can be justified as a very natural method that’s just doing maximum likelihood estimation. There are other natural assumptions that can also be used to justify it.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en-US" altLang="zh-CN" sz="2000" dirty="0" smtClean="0"/>
                  <a:t>Note also that, in our previous discussion, our final choice of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did not depend on what wa</a:t>
                </a:r>
                <a:r>
                  <a:rPr lang="en-US" altLang="zh-CN" sz="2000" dirty="0" smtClean="0"/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and indeed we’d have arrived at the same result even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were unknown.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Hence, maximizing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gives the same answer as minimizing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1275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classification problem 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Linear Regression: We could approach the classification problem ignoring the fact that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y is discrete-valued</a:t>
                </a:r>
                <a:r>
                  <a:rPr lang="en-US" altLang="zh-CN" sz="2000" dirty="0"/>
                  <a:t>, and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use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linear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regression algorithm to try to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predict y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given x</a:t>
                </a:r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When </a:t>
                </a:r>
                <a:r>
                  <a:rPr lang="en-US" altLang="zh-CN" sz="2000" dirty="0"/>
                  <a:t>we know that </a:t>
                </a:r>
                <a:r>
                  <a:rPr lang="en-US" altLang="zh-CN" sz="20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intuitively</a:t>
                </a:r>
                <a:r>
                  <a:rPr lang="en-US" altLang="zh-CN" sz="2000" dirty="0"/>
                  <a:t>, it </a:t>
                </a:r>
                <a:r>
                  <a:rPr lang="en-US" altLang="zh-CN" sz="2000" dirty="0" smtClean="0"/>
                  <a:t>doesn’t </a:t>
                </a:r>
                <a:r>
                  <a:rPr lang="en-US" altLang="zh-CN" sz="2000" dirty="0"/>
                  <a:t>make sense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to </a:t>
                </a:r>
                <a:r>
                  <a:rPr lang="en-US" altLang="zh-CN" sz="2000" dirty="0" smtClean="0"/>
                  <a:t>take values </a:t>
                </a:r>
                <a:r>
                  <a:rPr lang="en-US" altLang="zh-CN" sz="2000" dirty="0"/>
                  <a:t>larger than 1 or smaller than </a:t>
                </a:r>
                <a:r>
                  <a:rPr lang="en-US" altLang="zh-CN" sz="2000" dirty="0" smtClean="0"/>
                  <a:t>0.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fix this, let’s change the form for our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. We will </a:t>
                </a:r>
                <a:r>
                  <a:rPr lang="en-US" altLang="zh-CN" sz="2000" dirty="0" smtClean="0"/>
                  <a:t>choose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For </a:t>
                </a:r>
                <a:r>
                  <a:rPr lang="en-US" altLang="zh-CN" sz="2000" dirty="0"/>
                  <a:t>now, let’s take the choice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as given. Other functions that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smoothly increase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from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0 to 1</a:t>
                </a:r>
                <a:r>
                  <a:rPr lang="en-US" altLang="zh-CN" sz="2000" dirty="0"/>
                  <a:t> can also be </a:t>
                </a:r>
                <a:r>
                  <a:rPr lang="en-US" altLang="zh-CN" sz="2000" dirty="0" smtClean="0"/>
                  <a:t>used,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but </a:t>
                </a:r>
                <a:r>
                  <a:rPr lang="en-US" altLang="zh-CN" sz="2000" dirty="0"/>
                  <a:t>for a couple of </a:t>
                </a:r>
                <a:r>
                  <a:rPr lang="en-US" altLang="zh-CN" sz="2000" dirty="0" smtClean="0"/>
                  <a:t>reasons, </a:t>
                </a:r>
                <a:r>
                  <a:rPr lang="en-US" altLang="zh-CN" sz="2000" dirty="0"/>
                  <a:t>the choice of the logistic function is a fairly natural </a:t>
                </a:r>
                <a:r>
                  <a:rPr lang="en-US" altLang="zh-CN" sz="2000" dirty="0" smtClean="0"/>
                  <a:t>one.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For </a:t>
                </a:r>
                <a:r>
                  <a:rPr lang="en-US" altLang="zh-CN" sz="2000" dirty="0"/>
                  <a:t>now, let’s take the choice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as given. Other functions that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smoothly increase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  from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0 to 1</a:t>
                </a:r>
                <a:r>
                  <a:rPr lang="en-US" altLang="zh-CN" sz="2000" dirty="0"/>
                  <a:t> can also be </a:t>
                </a:r>
                <a:r>
                  <a:rPr lang="en-US" altLang="zh-CN" sz="2000" dirty="0" smtClean="0"/>
                  <a:t>used,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but </a:t>
                </a:r>
                <a:r>
                  <a:rPr lang="en-US" altLang="zh-CN" sz="2000" dirty="0"/>
                  <a:t>for a couple of </a:t>
                </a:r>
                <a:r>
                  <a:rPr lang="en-US" altLang="zh-CN" sz="2000" dirty="0" smtClean="0"/>
                  <a:t>reasons, </a:t>
                </a:r>
                <a:r>
                  <a:rPr lang="en-US" altLang="zh-CN" sz="2000" dirty="0"/>
                  <a:t>the choice of the logistic function is a fairly natural </a:t>
                </a:r>
                <a:r>
                  <a:rPr lang="en-US" altLang="zh-CN" sz="2000" dirty="0" smtClean="0"/>
                  <a:t>one.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1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So, given the logistic regression model, how do we fit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 for it? Following how we saw least squares regression could be derived as the maximum likelihood estimator under a set of assumptions, let’s endow our classification model with a set of probabilistic assumptions, and then fit the parameters via maximum likelihood.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参考资料：</a:t>
            </a:r>
            <a:r>
              <a:rPr lang="en-US" altLang="zh-CN" dirty="0" smtClean="0"/>
              <a:t>[Kevin P. Murphy]  </a:t>
            </a:r>
            <a:r>
              <a:rPr lang="en-US" altLang="zh-CN" dirty="0"/>
              <a:t>Machine </a:t>
            </a:r>
            <a:r>
              <a:rPr lang="en-US" altLang="zh-CN" dirty="0" smtClean="0"/>
              <a:t>Learning  </a:t>
            </a:r>
            <a:r>
              <a:rPr lang="en-US" altLang="zh-CN" dirty="0"/>
              <a:t>A Probabilistic </a:t>
            </a:r>
            <a:r>
              <a:rPr lang="en-US" altLang="zh-CN" dirty="0" smtClean="0"/>
              <a:t>Perspective</a:t>
            </a:r>
          </a:p>
          <a:p>
            <a:pPr algn="l"/>
            <a:r>
              <a:rPr lang="en-US" altLang="zh-CN" dirty="0" smtClean="0"/>
              <a:t>                               [Andrew Ng] CS229 Lecture notes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Assuming </a:t>
                </a:r>
                <a:r>
                  <a:rPr lang="en-US" altLang="zh-CN" sz="2000" dirty="0"/>
                  <a:t>that </a:t>
                </a:r>
                <a:r>
                  <a:rPr lang="en-US" altLang="zh-CN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training examples were generated independently,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we can </a:t>
                </a:r>
                <a:r>
                  <a:rPr lang="en-US" altLang="zh-CN" sz="2000" dirty="0"/>
                  <a:t>then write down the likelihood of the parameters </a:t>
                </a:r>
                <a:r>
                  <a:rPr lang="en-US" altLang="zh-CN" sz="2000" dirty="0" smtClean="0"/>
                  <a:t>as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It </a:t>
                </a:r>
                <a:r>
                  <a:rPr lang="en-US" altLang="zh-CN" sz="2000" dirty="0"/>
                  <a:t>will be easier to maximize the log likelihood</a:t>
                </a:r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How </a:t>
                </a:r>
                <a:r>
                  <a:rPr lang="en-US" altLang="zh-CN" sz="2000" dirty="0"/>
                  <a:t>do we maximize the likelihood</a:t>
                </a:r>
                <a:r>
                  <a:rPr lang="en-US" altLang="zh-CN" sz="2000" dirty="0" smtClean="0"/>
                  <a:t>? 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Similar to our derivation in the case of linear regression, we can use GD.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6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How </a:t>
                </a:r>
                <a:r>
                  <a:rPr lang="en-US" altLang="zh-CN" sz="2000" dirty="0"/>
                  <a:t>do we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maximize</a:t>
                </a:r>
                <a:r>
                  <a:rPr lang="en-US" altLang="zh-CN" sz="2000" dirty="0"/>
                  <a:t> the likelihood</a:t>
                </a:r>
                <a:r>
                  <a:rPr lang="en-US" altLang="zh-CN" sz="2000" dirty="0" smtClean="0"/>
                  <a:t>? GD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Let’s start by working with </a:t>
                </a:r>
                <a:r>
                  <a:rPr lang="en-US" altLang="zh-CN" sz="2000" dirty="0" smtClean="0"/>
                  <a:t>just one </a:t>
                </a:r>
                <a:r>
                  <a:rPr lang="en-US" altLang="zh-CN" sz="2000" dirty="0"/>
                  <a:t>training </a:t>
                </a:r>
                <a:r>
                  <a:rPr lang="en-US" altLang="zh-CN" sz="2000" dirty="0" smtClean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This gives us the stochastic gradient ascent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8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1339343"/>
            <a:ext cx="8249234" cy="4244918"/>
          </a:xfrm>
        </p:spPr>
      </p:pic>
    </p:spTree>
    <p:extLst>
      <p:ext uri="{BB962C8B-B14F-4D97-AF65-F5344CB8AC3E}">
        <p14:creationId xmlns:p14="http://schemas.microsoft.com/office/powerpoint/2010/main" val="10908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99490"/>
            <a:ext cx="8249234" cy="6724624"/>
          </a:xfrm>
        </p:spPr>
      </p:pic>
    </p:spTree>
    <p:extLst>
      <p:ext uri="{BB962C8B-B14F-4D97-AF65-F5344CB8AC3E}">
        <p14:creationId xmlns:p14="http://schemas.microsoft.com/office/powerpoint/2010/main" val="192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263768"/>
            <a:ext cx="8249234" cy="6396068"/>
          </a:xfrm>
        </p:spPr>
      </p:pic>
    </p:spTree>
    <p:extLst>
      <p:ext uri="{BB962C8B-B14F-4D97-AF65-F5344CB8AC3E}">
        <p14:creationId xmlns:p14="http://schemas.microsoft.com/office/powerpoint/2010/main" val="2570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本地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Ubuntu  Eclipse CDT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服务器  </a:t>
            </a:r>
            <a:r>
              <a:rPr lang="en-US" altLang="zh-CN" sz="2000" dirty="0" smtClean="0"/>
              <a:t>CentOS  </a:t>
            </a:r>
            <a:r>
              <a:rPr lang="zh-CN" altLang="en-US" sz="2000" dirty="0" smtClean="0"/>
              <a:t>没有</a:t>
            </a:r>
            <a:r>
              <a:rPr lang="en-US" altLang="zh-CN" sz="2000" dirty="0" smtClean="0"/>
              <a:t>desktop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IDASH2017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打算这周先写一下关于</a:t>
            </a:r>
            <a:r>
              <a:rPr lang="en-US" altLang="zh-CN" sz="2000" dirty="0" smtClean="0"/>
              <a:t>HEAAN</a:t>
            </a:r>
            <a:r>
              <a:rPr lang="zh-CN" altLang="en-US" sz="2000" smtClean="0"/>
              <a:t>的文档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Supervised Learning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training </a:t>
                </a:r>
                <a:r>
                  <a:rPr lang="en-US" altLang="zh-CN" sz="2000" dirty="0" smtClean="0"/>
                  <a:t>example</a:t>
                </a:r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training set: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Our goal </a:t>
                </a:r>
                <a:r>
                  <a:rPr lang="en-US" altLang="zh-CN" sz="2000" dirty="0"/>
                  <a:t>is, given a training set, to learn a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so </a:t>
                </a:r>
                <a:r>
                  <a:rPr lang="en-US" altLang="zh-CN" sz="2000" dirty="0"/>
                  <a:t>that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:r>
                  <a:rPr lang="en-US" altLang="zh-CN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a “good</a:t>
                </a:r>
                <a:r>
                  <a:rPr lang="en-US" altLang="zh-CN" sz="2000" dirty="0"/>
                  <a:t>” predictor for the corresponding value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regression problem: continuous 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classification problem: When y can take on only a small number of discrete values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regression </a:t>
                </a:r>
                <a:r>
                  <a:rPr lang="en-US" altLang="zh-CN" sz="2000" dirty="0" smtClean="0"/>
                  <a:t>problem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perform supervised learning, we must decide how we’re going to </a:t>
                </a:r>
                <a:r>
                  <a:rPr lang="en-US" altLang="zh-CN" sz="2000" dirty="0" smtClean="0"/>
                  <a:t>represent functions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in </a:t>
                </a:r>
                <a:r>
                  <a:rPr lang="en-US" altLang="zh-CN" sz="2000" dirty="0"/>
                  <a:t>a computer. </a:t>
                </a:r>
                <a:r>
                  <a:rPr lang="en-US" altLang="zh-CN" sz="2000" dirty="0" smtClean="0"/>
                  <a:t>Let’s say we </a:t>
                </a:r>
                <a:r>
                  <a:rPr lang="en-US" altLang="zh-CN" sz="2000" dirty="0"/>
                  <a:t>decide to approximate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 as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a linear function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: 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When </a:t>
                </a:r>
                <a:r>
                  <a:rPr lang="en-US" altLang="zh-CN" sz="2000" dirty="0"/>
                  <a:t>there is no risk </a:t>
                </a:r>
                <a:r>
                  <a:rPr lang="en-US" altLang="zh-CN" sz="2000" dirty="0" smtClean="0"/>
                  <a:t>of confusion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we will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more simply </a:t>
                </a:r>
                <a:r>
                  <a:rPr lang="en-US" altLang="zh-CN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Given </a:t>
                </a:r>
                <a:r>
                  <a:rPr lang="en-US" altLang="zh-CN" sz="2000" dirty="0"/>
                  <a:t>a training set, how do we pick, or learn, the </a:t>
                </a:r>
                <a:r>
                  <a:rPr lang="en-US" altLang="zh-CN" sz="2000" dirty="0" smtClean="0"/>
                  <a:t>parameters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One reasonable method seems to be to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make h(x) close to y</a:t>
                </a:r>
                <a:r>
                  <a:rPr lang="en-US" altLang="zh-CN" sz="2000" dirty="0"/>
                  <a:t>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at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for the </a:t>
                </a:r>
                <a:r>
                  <a:rPr lang="en-US" altLang="zh-CN" sz="2000" dirty="0"/>
                  <a:t>training examples we </a:t>
                </a:r>
                <a:r>
                  <a:rPr lang="en-US" altLang="zh-CN" sz="2000" dirty="0" smtClean="0"/>
                  <a:t>have.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Given </a:t>
                </a:r>
                <a:r>
                  <a:rPr lang="en-US" altLang="zh-CN" sz="2000" dirty="0"/>
                  <a:t>a training set, how do we pick, or learn, the </a:t>
                </a:r>
                <a:r>
                  <a:rPr lang="en-US" altLang="zh-CN" sz="2000" dirty="0" smtClean="0"/>
                  <a:t>parameters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One reasonable method seems to be to 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close to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at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for the </a:t>
                </a:r>
                <a:r>
                  <a:rPr lang="en-US" altLang="zh-CN" sz="2000" dirty="0"/>
                  <a:t>training examples we </a:t>
                </a:r>
                <a:r>
                  <a:rPr lang="en-US" altLang="zh-CN" sz="2000" dirty="0" smtClean="0"/>
                  <a:t>have.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least-squares </a:t>
                </a:r>
                <a:r>
                  <a:rPr lang="en-US" altLang="zh-CN" sz="2000" dirty="0"/>
                  <a:t>cost function </a:t>
                </a:r>
                <a:r>
                  <a:rPr lang="zh-CN" altLang="en-US" sz="2000" dirty="0" smtClean="0"/>
                  <a:t>最小二乘损失函数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 ordinary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squares </a:t>
                </a:r>
                <a:r>
                  <a:rPr lang="zh-CN" altLang="en-US" sz="2000" dirty="0" smtClean="0"/>
                  <a:t>普通</a:t>
                </a:r>
                <a:r>
                  <a:rPr lang="zh-CN" altLang="en-US" sz="2000" dirty="0"/>
                  <a:t>最小二乘法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To </a:t>
                </a:r>
                <a:r>
                  <a:rPr lang="en-US" altLang="zh-CN" sz="2000" dirty="0" smtClean="0"/>
                  <a:t>choose </a:t>
                </a:r>
                <a:r>
                  <a:rPr lang="zh-CN" altLang="en-US" sz="2000" dirty="0" smtClean="0"/>
                  <a:t>𝜃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so as to minimize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, let’s use a </a:t>
                </a:r>
                <a:r>
                  <a:rPr lang="en-US" altLang="zh-CN" sz="2000" dirty="0" smtClean="0"/>
                  <a:t>search algorithm </a:t>
                </a:r>
                <a:r>
                  <a:rPr lang="en-US" altLang="zh-CN" sz="2000" dirty="0"/>
                  <a:t>that starts with some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“</a:t>
                </a:r>
                <a:r>
                  <a:rPr lang="en-US" altLang="zh-CN" sz="2000" dirty="0"/>
                  <a:t>initial guess” </a:t>
                </a:r>
                <a:r>
                  <a:rPr lang="en-US" altLang="zh-CN" sz="2000" dirty="0" smtClean="0"/>
                  <a:t>for </a:t>
                </a:r>
                <a:r>
                  <a:rPr lang="zh-CN" altLang="en-US" sz="2000" dirty="0" smtClean="0"/>
                  <a:t>𝜃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/>
                  <a:t>and that </a:t>
                </a:r>
                <a:r>
                  <a:rPr lang="en-US" altLang="zh-CN" sz="2000" dirty="0" smtClean="0"/>
                  <a:t>repeatedly changes </a:t>
                </a:r>
                <a:r>
                  <a:rPr lang="zh-CN" altLang="en-US" sz="2000" dirty="0" smtClean="0"/>
                  <a:t>𝜃 </a:t>
                </a:r>
                <a:r>
                  <a:rPr lang="en-US" altLang="zh-CN" sz="2000" dirty="0" smtClean="0"/>
                  <a:t>to </a:t>
                </a:r>
                <a:r>
                  <a:rPr lang="en-US" altLang="zh-CN" sz="2000" dirty="0"/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 smaller,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until </a:t>
                </a:r>
                <a:r>
                  <a:rPr lang="en-US" altLang="zh-CN" sz="2000" dirty="0"/>
                  <a:t>hopefully we converge to a value </a:t>
                </a:r>
                <a:r>
                  <a:rPr lang="en-US" altLang="zh-CN" sz="2000" dirty="0" smtClean="0"/>
                  <a:t>of </a:t>
                </a:r>
                <a:r>
                  <a:rPr lang="zh-CN" altLang="en-US" sz="2000" dirty="0" smtClean="0"/>
                  <a:t>𝜃 </a:t>
                </a:r>
                <a:r>
                  <a:rPr lang="en-US" altLang="zh-CN" sz="2000" dirty="0" smtClean="0"/>
                  <a:t>that </a:t>
                </a:r>
                <a:r>
                  <a:rPr lang="en-US" altLang="zh-CN" sz="2000" dirty="0"/>
                  <a:t>minimizes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.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very natural algorithm </a:t>
                </a:r>
                <a:r>
                  <a:rPr lang="en-US" altLang="zh-CN" sz="2000" dirty="0" smtClean="0"/>
                  <a:t>that repeatedly </a:t>
                </a:r>
                <a:r>
                  <a:rPr lang="en-US" altLang="zh-CN" sz="2000" dirty="0"/>
                  <a:t>takes a step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in </a:t>
                </a:r>
                <a:r>
                  <a:rPr lang="en-US" altLang="zh-CN" sz="2000" dirty="0"/>
                  <a:t>the direction </a:t>
                </a:r>
                <a:r>
                  <a:rPr lang="en-US" altLang="zh-CN" sz="2000" dirty="0" smtClean="0"/>
                  <a:t>of steepest </a:t>
                </a:r>
                <a:r>
                  <a:rPr lang="en-US" altLang="zh-CN" sz="2000" dirty="0"/>
                  <a:t>decrease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normal equations: a second way of doing so.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starts </a:t>
                </a:r>
                <a:r>
                  <a:rPr lang="en-US" altLang="zh-CN" sz="2000" dirty="0"/>
                  <a:t>with some initial θ, and repeatedly performs </a:t>
                </a:r>
                <a:r>
                  <a:rPr lang="en-US" altLang="zh-CN" sz="2000" dirty="0" smtClean="0"/>
                  <a:t>the update: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case </a:t>
                </a:r>
                <a:r>
                  <a:rPr lang="en-US" altLang="zh-CN" sz="2000" dirty="0"/>
                  <a:t>of </a:t>
                </a:r>
                <a:r>
                  <a:rPr lang="en-US" altLang="zh-CN" sz="2000" dirty="0" smtClean="0"/>
                  <a:t>only </a:t>
                </a:r>
                <a:r>
                  <a:rPr lang="en-US" altLang="zh-CN" sz="2000" dirty="0"/>
                  <a:t>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starts </a:t>
                </a:r>
                <a:r>
                  <a:rPr lang="en-US" altLang="zh-CN" sz="2000" dirty="0"/>
                  <a:t>with some initial θ, and repeatedly performs </a:t>
                </a:r>
                <a:r>
                  <a:rPr lang="en-US" altLang="zh-CN" sz="2000" dirty="0" smtClean="0"/>
                  <a:t>the update: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case </a:t>
                </a:r>
                <a:r>
                  <a:rPr lang="en-US" altLang="zh-CN" sz="2000" dirty="0"/>
                  <a:t>of </a:t>
                </a:r>
                <a:r>
                  <a:rPr lang="en-US" altLang="zh-CN" sz="2000" dirty="0" smtClean="0"/>
                  <a:t>only </a:t>
                </a:r>
                <a:r>
                  <a:rPr lang="en-US" altLang="zh-CN" sz="2000" dirty="0"/>
                  <a:t>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For </a:t>
                </a:r>
                <a:r>
                  <a:rPr lang="en-US" altLang="zh-CN" sz="2000" dirty="0"/>
                  <a:t>a single training example, this gives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update rule</a:t>
                </a:r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</a:t>
                </a:r>
                <a:r>
                  <a:rPr lang="en-US" altLang="zh-CN" sz="2000" dirty="0"/>
                  <a:t>LMS update rule (LMS </a:t>
                </a:r>
                <a:r>
                  <a:rPr lang="en-US" altLang="zh-CN" sz="2000" dirty="0" smtClean="0"/>
                  <a:t>stands for “</a:t>
                </a:r>
                <a:r>
                  <a:rPr lang="en-US" altLang="zh-CN" sz="2000" dirty="0"/>
                  <a:t>least mean squares</a:t>
                </a:r>
                <a:r>
                  <a:rPr lang="en-US" altLang="zh-CN" sz="2000" dirty="0" smtClean="0"/>
                  <a:t>” </a:t>
                </a:r>
                <a:r>
                  <a:rPr lang="zh-CN" altLang="en-US" sz="2000" dirty="0" smtClean="0"/>
                  <a:t>最小均方误差</a:t>
                </a:r>
                <a:r>
                  <a:rPr lang="en-US" altLang="zh-CN" sz="2000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Batch GD: </a:t>
                </a:r>
                <a:r>
                  <a:rPr lang="en-US" altLang="zh-CN" sz="2000" dirty="0"/>
                  <a:t>This method </a:t>
                </a:r>
                <a:r>
                  <a:rPr lang="en-US" altLang="zh-CN" sz="2000" dirty="0" smtClean="0"/>
                  <a:t>looks at </a:t>
                </a:r>
                <a:r>
                  <a:rPr lang="en-US" altLang="zh-CN" sz="2000" dirty="0"/>
                  <a:t>every example in the entire training set on every </a:t>
                </a:r>
                <a:r>
                  <a:rPr lang="en-US" altLang="zh-CN" sz="2000" dirty="0" smtClean="0"/>
                  <a:t>step.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Stochastic GD: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repeatedly run through the training set, and each </a:t>
                </a:r>
                <a:r>
                  <a:rPr lang="en-US" altLang="zh-CN" sz="2000" dirty="0" smtClean="0"/>
                  <a:t>time we </a:t>
                </a:r>
                <a:r>
                  <a:rPr lang="en-US" altLang="zh-CN" sz="2000" dirty="0"/>
                  <a:t>encounter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 </a:t>
                </a:r>
                <a:r>
                  <a:rPr lang="en-US" altLang="zh-CN" sz="2000" dirty="0"/>
                  <a:t>training example, we update the parameters according </a:t>
                </a:r>
                <a:r>
                  <a:rPr lang="en-US" altLang="zh-CN" sz="2000" dirty="0" smtClean="0"/>
                  <a:t>to the </a:t>
                </a:r>
                <a:r>
                  <a:rPr lang="en-US" altLang="zh-CN" sz="2000" dirty="0"/>
                  <a:t>gradient of the error </a:t>
                </a:r>
                <a:r>
                  <a:rPr lang="en-US" altLang="zh-CN" sz="2000" dirty="0" smtClean="0"/>
                  <a:t>with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en-US" altLang="zh-CN" sz="2000" dirty="0"/>
                  <a:t>respect to that single training example </a:t>
                </a:r>
                <a:r>
                  <a:rPr lang="en-US" altLang="zh-CN" sz="2000" dirty="0" smtClean="0"/>
                  <a:t>only.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normal equations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will minimize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by explicitly </a:t>
                </a:r>
                <a:r>
                  <a:rPr lang="en-US" altLang="zh-CN" sz="2000" dirty="0"/>
                  <a:t>taking its derivatives with respect </a:t>
                </a:r>
                <a:r>
                  <a:rPr lang="en-US" altLang="zh-CN" sz="2000" dirty="0" smtClean="0"/>
                  <a:t>to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, and setting them </a:t>
                </a:r>
                <a:r>
                  <a:rPr lang="en-US" altLang="zh-CN" sz="2000" dirty="0" smtClean="0"/>
                  <a:t>to zero</a:t>
                </a:r>
                <a:r>
                  <a:rPr lang="en-US" altLang="zh-CN" sz="2000" dirty="0"/>
                  <a:t>.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value of θ that minimizes J(θ) is given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in closed form</a:t>
                </a:r>
                <a:r>
                  <a:rPr lang="en-US" altLang="zh-CN" sz="2000" dirty="0"/>
                  <a:t> by </a:t>
                </a:r>
                <a:r>
                  <a:rPr lang="en-US" altLang="zh-CN" sz="2000" dirty="0" smtClean="0"/>
                  <a:t>the equation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: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matrix ( actually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if we include the intercept term )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– dimensional column vector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580</Words>
  <Application>Microsoft Office PowerPoint</Application>
  <PresentationFormat>宽屏</PresentationFormat>
  <Paragraphs>212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新細明體</vt:lpstr>
      <vt:lpstr>等线</vt:lpstr>
      <vt:lpstr>等线 Light</vt:lpstr>
      <vt:lpstr>Arial</vt:lpstr>
      <vt:lpstr>Cambria Math</vt:lpstr>
      <vt:lpstr>Wingdings</vt:lpstr>
      <vt:lpstr>Office 主题​​</vt:lpstr>
      <vt:lpstr>2019-03-20</vt:lpstr>
      <vt:lpstr>Logistic Regression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演示文稿</vt:lpstr>
      <vt:lpstr>PowerPoint 演示文稿</vt:lpstr>
      <vt:lpstr>PowerPoint 演示文稿</vt:lpstr>
      <vt:lpstr>IDASH2017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354</cp:revision>
  <dcterms:created xsi:type="dcterms:W3CDTF">2018-07-01T05:46:43Z</dcterms:created>
  <dcterms:modified xsi:type="dcterms:W3CDTF">2019-03-20T08:08:09Z</dcterms:modified>
</cp:coreProperties>
</file>