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8" r:id="rId2"/>
    <p:sldId id="256" r:id="rId3"/>
    <p:sldId id="283" r:id="rId4"/>
    <p:sldId id="290" r:id="rId5"/>
    <p:sldId id="291" r:id="rId6"/>
    <p:sldId id="292" r:id="rId7"/>
    <p:sldId id="293" r:id="rId8"/>
    <p:sldId id="294" r:id="rId9"/>
    <p:sldId id="296" r:id="rId10"/>
    <p:sldId id="297" r:id="rId11"/>
    <p:sldId id="298" r:id="rId12"/>
    <p:sldId id="299" r:id="rId13"/>
    <p:sldId id="306" r:id="rId14"/>
    <p:sldId id="308" r:id="rId15"/>
    <p:sldId id="309" r:id="rId16"/>
    <p:sldId id="313" r:id="rId17"/>
    <p:sldId id="302" r:id="rId18"/>
    <p:sldId id="310" r:id="rId19"/>
    <p:sldId id="303" r:id="rId20"/>
    <p:sldId id="311" r:id="rId21"/>
    <p:sldId id="314" r:id="rId22"/>
    <p:sldId id="315" r:id="rId23"/>
    <p:sldId id="304" r:id="rId24"/>
    <p:sldId id="316" r:id="rId25"/>
    <p:sldId id="305" r:id="rId26"/>
    <p:sldId id="31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8" autoAdjust="0"/>
    <p:restoredTop sz="94660"/>
  </p:normalViewPr>
  <p:slideViewPr>
    <p:cSldViewPr snapToGrid="0">
      <p:cViewPr varScale="1">
        <p:scale>
          <a:sx n="64" d="100"/>
          <a:sy n="64"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F62BB-C9B6-4385-9DF9-676E5F114774}"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DA04D-A11A-4067-A70F-B8698DB965C2}" type="slidenum">
              <a:rPr lang="zh-CN" altLang="en-US" smtClean="0"/>
              <a:t>‹#›</a:t>
            </a:fld>
            <a:endParaRPr lang="zh-CN" altLang="en-US"/>
          </a:p>
        </p:txBody>
      </p:sp>
    </p:spTree>
    <p:extLst>
      <p:ext uri="{BB962C8B-B14F-4D97-AF65-F5344CB8AC3E}">
        <p14:creationId xmlns:p14="http://schemas.microsoft.com/office/powerpoint/2010/main" val="326842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9667828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59868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154488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8071693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4065899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1838809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24465480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13418737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34943195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399098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D8F0F2-F3DA-4B16-A7D6-5779516FFE19}"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18447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8F0F2-F3DA-4B16-A7D6-5779516FFE19}" type="datetimeFigureOut">
              <a:rPr lang="zh-CN" altLang="en-US" smtClean="0"/>
              <a:t>2019/3/20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FB0E8-F82B-4A81-A906-2AC408573707}" type="slidenum">
              <a:rPr lang="zh-CN" altLang="en-US" smtClean="0"/>
              <a:t>‹#›</a:t>
            </a:fld>
            <a:endParaRPr lang="zh-CN" altLang="en-US"/>
          </a:p>
        </p:txBody>
      </p:sp>
    </p:spTree>
    <p:extLst>
      <p:ext uri="{BB962C8B-B14F-4D97-AF65-F5344CB8AC3E}">
        <p14:creationId xmlns:p14="http://schemas.microsoft.com/office/powerpoint/2010/main" val="174240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2019-03-20</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65715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Why </a:t>
                </a:r>
                <a:r>
                  <a:rPr lang="en-US" altLang="zh-CN" sz="2000" dirty="0"/>
                  <a:t>might linear regression, </a:t>
                </a:r>
                <a:r>
                  <a:rPr lang="en-US" altLang="zh-CN" sz="2000" dirty="0" smtClean="0"/>
                  <a:t>and specifically </a:t>
                </a:r>
                <a:r>
                  <a:rPr lang="en-US" altLang="zh-CN" sz="2000" dirty="0"/>
                  <a:t>why might the least-squares cost </a:t>
                </a:r>
                <a:r>
                  <a:rPr lang="en-US" altLang="zh-CN" sz="2000" dirty="0" smtClean="0"/>
                  <a:t>function </a:t>
                </a:r>
                <a:r>
                  <a:rPr lang="zh-CN" altLang="en-US" sz="2000" dirty="0" smtClean="0"/>
                  <a:t>𝐽</a:t>
                </a:r>
                <a:r>
                  <a:rPr lang="en-US" altLang="zh-CN" sz="2000" dirty="0" smtClean="0"/>
                  <a:t>,</a:t>
                </a:r>
              </a:p>
              <a:p>
                <a:pPr marL="0" indent="0">
                  <a:buNone/>
                </a:pPr>
                <a:r>
                  <a:rPr lang="en-US" altLang="zh-CN" sz="2000" dirty="0"/>
                  <a:t> </a:t>
                </a:r>
                <a:r>
                  <a:rPr lang="en-US" altLang="zh-CN" sz="2000" dirty="0" smtClean="0"/>
                  <a:t>    be </a:t>
                </a:r>
                <a:r>
                  <a:rPr lang="en-US" altLang="zh-CN" sz="2000" dirty="0"/>
                  <a:t>a </a:t>
                </a:r>
                <a:r>
                  <a:rPr lang="en-US" altLang="zh-CN" sz="2000" dirty="0" smtClean="0"/>
                  <a:t>reasonable choice ?</a:t>
                </a:r>
              </a:p>
              <a:p>
                <a:pPr marL="0" indent="0">
                  <a:buNone/>
                </a:pPr>
                <a:r>
                  <a:rPr lang="en-US" altLang="zh-CN" sz="2000" dirty="0"/>
                  <a:t>     </a:t>
                </a:r>
                <a:r>
                  <a:rPr lang="en-US" altLang="zh-CN" sz="2000" dirty="0" smtClean="0"/>
                  <a:t>we </a:t>
                </a:r>
                <a:r>
                  <a:rPr lang="en-US" altLang="zh-CN" sz="2000" dirty="0"/>
                  <a:t>will give a set of probabilistic assumptions, </a:t>
                </a:r>
                <a:r>
                  <a:rPr lang="en-US" altLang="zh-CN" sz="2000" dirty="0" smtClean="0"/>
                  <a:t>under which </a:t>
                </a:r>
                <a:r>
                  <a:rPr lang="en-US" altLang="zh-CN" sz="2000" dirty="0"/>
                  <a:t>least-squares regression is </a:t>
                </a:r>
                <a:endParaRPr lang="en-US" altLang="zh-CN" sz="2000" dirty="0" smtClean="0"/>
              </a:p>
              <a:p>
                <a:pPr marL="0" indent="0">
                  <a:buNone/>
                </a:pPr>
                <a:r>
                  <a:rPr lang="en-US" altLang="zh-CN" sz="2000" dirty="0"/>
                  <a:t> </a:t>
                </a:r>
                <a:r>
                  <a:rPr lang="en-US" altLang="zh-CN" sz="2000" dirty="0" smtClean="0"/>
                  <a:t>    derived </a:t>
                </a:r>
                <a:r>
                  <a:rPr lang="en-US" altLang="zh-CN" sz="2000" dirty="0"/>
                  <a:t>as a very natural </a:t>
                </a:r>
                <a:r>
                  <a:rPr lang="en-US" altLang="zh-CN" sz="2000" dirty="0" smtClean="0"/>
                  <a:t>algorithm.           </a:t>
                </a:r>
                <a:r>
                  <a:rPr lang="en-US" altLang="zh-CN" sz="2000" b="1" dirty="0" smtClean="0"/>
                  <a:t>3 Probabilistic interpretation</a:t>
                </a:r>
              </a:p>
              <a:p>
                <a:pPr>
                  <a:buFont typeface="Wingdings" panose="05000000000000000000" pitchFamily="2" charset="2"/>
                  <a:buChar char="Ø"/>
                </a:pPr>
                <a:r>
                  <a:rPr lang="en-US" altLang="zh-CN" sz="2000" dirty="0"/>
                  <a:t> </a:t>
                </a:r>
                <a:r>
                  <a:rPr lang="en-US" altLang="zh-CN" sz="2000" dirty="0" smtClean="0"/>
                  <a:t>Let </a:t>
                </a:r>
                <a:r>
                  <a:rPr lang="en-US" altLang="zh-CN" sz="2000" dirty="0"/>
                  <a:t>us </a:t>
                </a:r>
                <a:r>
                  <a:rPr lang="en-US" altLang="zh-CN" sz="2000" dirty="0">
                    <a:solidFill>
                      <a:srgbClr val="FF0000"/>
                    </a:solidFill>
                  </a:rPr>
                  <a:t>assume that </a:t>
                </a:r>
                <a:r>
                  <a:rPr lang="en-US" altLang="zh-CN" sz="2000" dirty="0"/>
                  <a:t>the target variables and the inputs are related via </a:t>
                </a:r>
                <a:r>
                  <a:rPr lang="en-US" altLang="zh-CN" sz="2000" dirty="0" smtClean="0"/>
                  <a:t>the equation: </a:t>
                </a:r>
              </a:p>
              <a:p>
                <a:pPr marL="0" indent="0" algn="ctr">
                  <a:buNone/>
                </a:pPr>
                <a:r>
                  <a:rPr lang="en-US" altLang="zh-CN" sz="2000" dirty="0"/>
                  <a:t> </a:t>
                </a: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marL="0" indent="0">
                  <a:buNone/>
                </a:pPr>
                <a:r>
                  <a:rPr lang="en-US" altLang="zh-CN" sz="2000" dirty="0"/>
                  <a:t> </a:t>
                </a:r>
                <a:r>
                  <a:rPr lang="en-US" altLang="zh-CN" sz="2000" dirty="0" smtClean="0"/>
                  <a:t>    where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is an error term that (a) captures </a:t>
                </a:r>
                <a:r>
                  <a:rPr lang="en-US" altLang="zh-CN" sz="2000" dirty="0"/>
                  <a:t>either </a:t>
                </a:r>
                <a:r>
                  <a:rPr lang="en-US" altLang="zh-CN" sz="2000" dirty="0" err="1"/>
                  <a:t>unmodeled</a:t>
                </a:r>
                <a:r>
                  <a:rPr lang="en-US" altLang="zh-CN" sz="2000" dirty="0"/>
                  <a:t> </a:t>
                </a:r>
                <a:r>
                  <a:rPr lang="en-US" altLang="zh-CN" sz="2000" dirty="0" smtClean="0"/>
                  <a:t>effects (</a:t>
                </a:r>
                <a:r>
                  <a:rPr lang="zh-CN" altLang="en-US" sz="2000" dirty="0" smtClean="0"/>
                  <a:t>隐含变量</a:t>
                </a:r>
                <a:r>
                  <a:rPr lang="en-US" altLang="zh-CN" sz="2000" dirty="0" smtClean="0"/>
                  <a:t>);</a:t>
                </a:r>
              </a:p>
              <a:p>
                <a:pPr marL="0" indent="0">
                  <a:buNone/>
                </a:pPr>
                <a:r>
                  <a:rPr lang="en-US" altLang="zh-CN" sz="2000" dirty="0"/>
                  <a:t> </a:t>
                </a:r>
                <a:r>
                  <a:rPr lang="en-US" altLang="zh-CN" sz="2000" dirty="0" smtClean="0"/>
                  <a:t>    and </a:t>
                </a:r>
                <a:r>
                  <a:rPr lang="en-US" altLang="zh-CN" sz="2000" dirty="0"/>
                  <a:t>(b) random </a:t>
                </a:r>
                <a:r>
                  <a:rPr lang="en-US" altLang="zh-CN" sz="2000" dirty="0" smtClean="0"/>
                  <a:t>noise. </a:t>
                </a:r>
              </a:p>
              <a:p>
                <a:pPr>
                  <a:buFont typeface="Wingdings" panose="05000000000000000000" pitchFamily="2" charset="2"/>
                  <a:buChar char="Ø"/>
                </a:pPr>
                <a:r>
                  <a:rPr lang="en-US" altLang="zh-CN" sz="2000" dirty="0"/>
                  <a:t> Let us further </a:t>
                </a:r>
                <a:r>
                  <a:rPr lang="en-US" altLang="zh-CN" sz="2000" dirty="0" smtClean="0"/>
                  <a:t>assume that </a:t>
                </a:r>
                <a:r>
                  <a:rPr lang="en-US" altLang="zh-CN" sz="2000" dirty="0"/>
                  <a:t>the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a:t> are distributed </a:t>
                </a:r>
                <a:r>
                  <a:rPr lang="en-US" altLang="zh-CN" sz="2000" dirty="0" smtClean="0"/>
                  <a:t>independently </a:t>
                </a:r>
                <a:r>
                  <a:rPr lang="en-US" altLang="zh-CN" sz="2000" dirty="0"/>
                  <a:t>and identically </a:t>
                </a:r>
                <a:r>
                  <a:rPr lang="en-US" altLang="zh-CN" sz="2000" dirty="0" smtClean="0"/>
                  <a:t>distributed</a:t>
                </a:r>
              </a:p>
              <a:p>
                <a:pPr marL="0" indent="0">
                  <a:buNone/>
                </a:pPr>
                <a:r>
                  <a:rPr lang="en-US" altLang="zh-CN" sz="2000" dirty="0" smtClean="0"/>
                  <a:t>    according </a:t>
                </a:r>
                <a:r>
                  <a:rPr lang="en-US" altLang="zh-CN" sz="2000" dirty="0"/>
                  <a:t>to a Gaussian distribution with mean zero and some </a:t>
                </a:r>
                <a:r>
                  <a:rPr lang="en-US" altLang="zh-CN" sz="2000" dirty="0" smtClean="0"/>
                  <a:t>variance </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𝜎</m:t>
                        </m:r>
                      </m:e>
                      <m:sup>
                        <m:r>
                          <a:rPr lang="en-US" altLang="zh-CN" sz="2000" b="0" i="1" smtClean="0">
                            <a:latin typeface="Cambria Math" panose="02040503050406030204" pitchFamily="18" charset="0"/>
                          </a:rPr>
                          <m:t>2</m:t>
                        </m:r>
                      </m:sup>
                    </m:sSup>
                  </m:oMath>
                </a14:m>
                <a:r>
                  <a:rPr lang="en-US" altLang="zh-CN" sz="2000" dirty="0" smtClean="0"/>
                  <a:t>.</a:t>
                </a:r>
              </a:p>
              <a:p>
                <a:pPr marL="0" indent="0" algn="ctr">
                  <a:buNone/>
                </a:pPr>
                <a:r>
                  <a:rPr lang="en-US" altLang="zh-CN" sz="2000" dirty="0"/>
                  <a:t> </a:t>
                </a:r>
                <a:r>
                  <a:rPr lang="en-US" altLang="zh-CN" sz="2000" dirty="0" smtClean="0"/>
                  <a:t>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𝒩</m:t>
                    </m:r>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681"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929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 the target variables and the inputs are related via the equation: </a:t>
                </a:r>
              </a:p>
              <a:p>
                <a:pPr marL="0" indent="0" algn="ctr">
                  <a:buNone/>
                </a:pP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a:buFont typeface="Wingdings" panose="05000000000000000000" pitchFamily="2" charset="2"/>
                  <a:buChar char="Ø"/>
                </a:pPr>
                <a:r>
                  <a:rPr lang="en-US" altLang="zh-CN" sz="2000" dirty="0" smtClean="0"/>
                  <a:t> </a:t>
                </a:r>
                <a:r>
                  <a:rPr lang="en-US" altLang="zh-CN" sz="2000" dirty="0"/>
                  <a:t>Let us further </a:t>
                </a:r>
                <a:r>
                  <a:rPr lang="en-US" altLang="zh-CN" sz="2000" dirty="0" smtClean="0"/>
                  <a:t>assume that </a:t>
                </a:r>
                <a:r>
                  <a:rPr lang="en-US" altLang="zh-CN" sz="2000" dirty="0"/>
                  <a:t>the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a:t> are distributed </a:t>
                </a:r>
                <a:r>
                  <a:rPr lang="en-US" altLang="zh-CN" sz="2000" dirty="0" smtClean="0"/>
                  <a:t>independently </a:t>
                </a:r>
                <a:r>
                  <a:rPr lang="en-US" altLang="zh-CN" sz="2000" dirty="0"/>
                  <a:t>and identically </a:t>
                </a:r>
                <a:r>
                  <a:rPr lang="en-US" altLang="zh-CN" sz="2000" dirty="0" smtClean="0"/>
                  <a:t>distributed</a:t>
                </a:r>
              </a:p>
              <a:p>
                <a:pPr marL="0" indent="0">
                  <a:buNone/>
                </a:pPr>
                <a:r>
                  <a:rPr lang="en-US" altLang="zh-CN" sz="2000" dirty="0" smtClean="0"/>
                  <a:t>    according </a:t>
                </a:r>
                <a:r>
                  <a:rPr lang="en-US" altLang="zh-CN" sz="2000" dirty="0"/>
                  <a:t>to a Gaussian distribution with mean zero and some </a:t>
                </a:r>
                <a:r>
                  <a:rPr lang="en-US" altLang="zh-CN" sz="2000" dirty="0" smtClean="0"/>
                  <a:t>variance </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𝜎</m:t>
                        </m:r>
                      </m:e>
                      <m:sup>
                        <m:r>
                          <a:rPr lang="en-US" altLang="zh-CN" sz="2000" b="0" i="1" smtClean="0">
                            <a:latin typeface="Cambria Math" panose="02040503050406030204" pitchFamily="18" charset="0"/>
                          </a:rPr>
                          <m:t>2</m:t>
                        </m:r>
                      </m:sup>
                    </m:sSup>
                  </m:oMath>
                </a14:m>
                <a:r>
                  <a:rPr lang="en-US" altLang="zh-CN" sz="2000" dirty="0" smtClean="0"/>
                  <a:t>.</a:t>
                </a:r>
              </a:p>
              <a:p>
                <a:pPr marL="0" indent="0" algn="ctr">
                  <a:buNone/>
                </a:pPr>
                <a:r>
                  <a:rPr lang="en-US" altLang="zh-CN" sz="2000" dirty="0"/>
                  <a:t> </a:t>
                </a:r>
                <a:r>
                  <a:rPr lang="en-US" altLang="zh-CN" sz="2000" dirty="0" smtClean="0"/>
                  <a:t>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𝒩</m:t>
                    </m:r>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The density of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is given by</a:t>
                </a:r>
              </a:p>
              <a:p>
                <a:pPr marL="0" indent="0" algn="ctr">
                  <a:buNone/>
                </a:pPr>
                <a14:m>
                  <m:oMath xmlns:m="http://schemas.openxmlformats.org/officeDocument/2006/math">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i="1">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e>
                        </m:rad>
                        <m:r>
                          <a:rPr lang="zh-CN" altLang="en-US" sz="2000" i="1">
                            <a:latin typeface="Cambria Math" panose="02040503050406030204" pitchFamily="18" charset="0"/>
                          </a:rPr>
                          <m:t>𝜎</m:t>
                        </m:r>
                      </m:den>
                    </m:f>
                    <m:r>
                      <a:rPr lang="en-US" altLang="zh-CN" sz="2000" i="1">
                        <a:latin typeface="Cambria Math" panose="02040503050406030204" pitchFamily="18" charset="0"/>
                      </a:rPr>
                      <m:t>𝑒𝑥𝑝</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𝜎</m:t>
                                </m:r>
                              </m:e>
                              <m:sup>
                                <m:r>
                                  <a:rPr lang="en-US" altLang="zh-CN" sz="2000" b="0" i="1" smtClean="0">
                                    <a:latin typeface="Cambria Math" panose="02040503050406030204" pitchFamily="18" charset="0"/>
                                  </a:rPr>
                                  <m:t>2</m:t>
                                </m:r>
                              </m:sup>
                            </m:sSup>
                          </m:den>
                        </m:f>
                      </m:e>
                    </m:d>
                  </m:oMath>
                </a14:m>
                <a:r>
                  <a:rPr lang="en-US" altLang="zh-CN" sz="2000" dirty="0" smtClean="0"/>
                  <a:t>.</a:t>
                </a:r>
              </a:p>
              <a:p>
                <a:pPr marL="0" indent="0">
                  <a:buNone/>
                </a:pPr>
                <a:r>
                  <a:rPr lang="en-US" altLang="zh-CN" sz="2000" dirty="0"/>
                  <a:t> </a:t>
                </a:r>
                <a:r>
                  <a:rPr lang="en-US" altLang="zh-CN" sz="2000" dirty="0" smtClean="0"/>
                  <a:t>    </a:t>
                </a:r>
                <a:r>
                  <a:rPr lang="en-US" altLang="zh-CN" sz="2000" dirty="0" smtClean="0">
                    <a:solidFill>
                      <a:srgbClr val="FF0000"/>
                    </a:solidFill>
                  </a:rPr>
                  <a:t>This implies that</a:t>
                </a:r>
              </a:p>
              <a:p>
                <a:pPr marL="0" indent="0" algn="ctr">
                  <a:buNone/>
                </a:pPr>
                <a14:m>
                  <m:oMath xmlns:m="http://schemas.openxmlformats.org/officeDocument/2006/math">
                    <m:r>
                      <a:rPr lang="en-US" altLang="zh-CN" sz="2000" i="1">
                        <a:latin typeface="Cambria Math" panose="02040503050406030204" pitchFamily="18" charset="0"/>
                      </a:rPr>
                      <m:t>𝑝</m:t>
                    </m:r>
                    <m:d>
                      <m:dPr>
                        <m:ctrlPr>
                          <a:rPr lang="en-US" altLang="zh-CN" sz="200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i="1">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e>
                        </m:rad>
                        <m:r>
                          <a:rPr lang="zh-CN" altLang="en-US" sz="2000" i="1">
                            <a:latin typeface="Cambria Math" panose="02040503050406030204" pitchFamily="18" charset="0"/>
                          </a:rPr>
                          <m:t>𝜎</m:t>
                        </m:r>
                      </m:den>
                    </m:f>
                    <m:r>
                      <a:rPr lang="en-US" altLang="zh-CN" sz="2000" i="1">
                        <a:latin typeface="Cambria Math" panose="02040503050406030204" pitchFamily="18" charset="0"/>
                      </a:rPr>
                      <m:t>𝑒𝑥𝑝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b="0" i="1" smtClean="0">
                                        <a:latin typeface="Cambria Math" panose="02040503050406030204" pitchFamily="18" charset="0"/>
                                      </a:rPr>
                                      <m:t>−</m:t>
                                    </m:r>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e>
                    </m:d>
                  </m:oMath>
                </a14:m>
                <a:r>
                  <a:rPr lang="en-US" altLang="zh-CN" sz="2000" dirty="0" smtClean="0"/>
                  <a:t>.</a:t>
                </a:r>
              </a:p>
              <a:p>
                <a:pPr marL="0" indent="0">
                  <a:buNone/>
                </a:pPr>
                <a:r>
                  <a:rPr lang="en-US" altLang="zh-CN" sz="2000" dirty="0" smtClean="0"/>
                  <a:t>     We can also write the distribution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as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𝒩</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marL="0" indent="0">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7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826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 the target variables and the inputs are related via the equation: </a:t>
                </a:r>
              </a:p>
              <a:p>
                <a:pPr marL="0" indent="0" algn="ctr">
                  <a:buNone/>
                </a:pP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a:buFont typeface="Wingdings" panose="05000000000000000000" pitchFamily="2" charset="2"/>
                  <a:buChar char="Ø"/>
                </a:pPr>
                <a:r>
                  <a:rPr lang="en-US" altLang="zh-CN" sz="2000" dirty="0" smtClean="0"/>
                  <a:t> We can also write the distribution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as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𝒩</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Given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and </a:t>
                </a:r>
                <a14:m>
                  <m:oMath xmlns:m="http://schemas.openxmlformats.org/officeDocument/2006/math">
                    <m:r>
                      <a:rPr lang="zh-CN" altLang="en-US" sz="2000" i="1">
                        <a:latin typeface="Cambria Math" panose="02040503050406030204" pitchFamily="18" charset="0"/>
                      </a:rPr>
                      <m:t>𝜃</m:t>
                    </m:r>
                  </m:oMath>
                </a14:m>
                <a:r>
                  <a:rPr lang="en-US" altLang="zh-CN" sz="2000" dirty="0" smtClean="0"/>
                  <a:t>, what is the distribution of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t>
                </a:r>
              </a:p>
              <a:p>
                <a:pPr marL="0" indent="0">
                  <a:buNone/>
                </a:pPr>
                <a:r>
                  <a:rPr lang="en-US" altLang="zh-CN" sz="2000" dirty="0" smtClean="0"/>
                  <a:t>     This quantity is typically viewed a function of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𝑦</m:t>
                        </m:r>
                      </m:e>
                    </m:acc>
                  </m:oMath>
                </a14:m>
                <a:r>
                  <a:rPr lang="en-US" altLang="zh-CN" sz="2000" dirty="0" smtClean="0"/>
                  <a:t> (and perhaps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for a fixed value of </a:t>
                </a:r>
                <a14:m>
                  <m:oMath xmlns:m="http://schemas.openxmlformats.org/officeDocument/2006/math">
                    <m:r>
                      <a:rPr lang="zh-CN" altLang="en-US" sz="2000" i="1">
                        <a:latin typeface="Cambria Math" panose="02040503050406030204" pitchFamily="18" charset="0"/>
                      </a:rPr>
                      <m:t>𝜃</m:t>
                    </m:r>
                  </m:oMath>
                </a14:m>
                <a:r>
                  <a:rPr lang="en-US" altLang="zh-CN" sz="2000" dirty="0" smtClean="0"/>
                  <a:t>.</a:t>
                </a:r>
              </a:p>
              <a:p>
                <a:pPr marL="0" indent="0">
                  <a:buNone/>
                </a:pPr>
                <a:r>
                  <a:rPr lang="en-US" altLang="zh-CN" sz="2000" dirty="0"/>
                  <a:t> </a:t>
                </a:r>
                <a:r>
                  <a:rPr lang="en-US" altLang="zh-CN" sz="2000" dirty="0" smtClean="0"/>
                  <a:t>    when we wish to explicitly </a:t>
                </a:r>
                <a:r>
                  <a:rPr lang="en-US" altLang="zh-CN" sz="2000" dirty="0" smtClean="0">
                    <a:solidFill>
                      <a:srgbClr val="FF0000"/>
                    </a:solidFill>
                  </a:rPr>
                  <a:t>view this as a function of </a:t>
                </a:r>
                <a14:m>
                  <m:oMath xmlns:m="http://schemas.openxmlformats.org/officeDocument/2006/math">
                    <m:r>
                      <a:rPr lang="zh-CN" altLang="en-US" sz="2000" i="1">
                        <a:solidFill>
                          <a:srgbClr val="FF0000"/>
                        </a:solidFill>
                        <a:latin typeface="Cambria Math" panose="02040503050406030204" pitchFamily="18" charset="0"/>
                      </a:rPr>
                      <m:t>𝜃</m:t>
                    </m:r>
                  </m:oMath>
                </a14:m>
                <a:r>
                  <a:rPr lang="en-US" altLang="zh-CN" sz="2000" dirty="0" smtClean="0"/>
                  <a:t>, instead call it </a:t>
                </a:r>
                <a:r>
                  <a:rPr lang="en-US" altLang="zh-CN" sz="2000" dirty="0" smtClean="0">
                    <a:solidFill>
                      <a:srgbClr val="FF0000"/>
                    </a:solidFill>
                  </a:rPr>
                  <a:t>likelihood function</a:t>
                </a:r>
                <a:r>
                  <a:rPr lang="en-US" altLang="zh-CN" sz="2000" dirty="0" smtClean="0"/>
                  <a:t>.</a:t>
                </a: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zh-CN" altLang="en-US" sz="2000" i="1">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zh-CN" altLang="en-US" sz="2000" i="1">
                                  <a:latin typeface="Cambria Math" panose="02040503050406030204" pitchFamily="18" charset="0"/>
                                </a:rPr>
                                <m:t>𝜃</m:t>
                              </m:r>
                            </m:e>
                          </m:d>
                        </m:e>
                      </m:d>
                    </m:oMath>
                  </m:oMathPara>
                </a14:m>
                <a:endParaRPr lang="en-US" altLang="zh-CN" sz="2000" dirty="0" smtClean="0"/>
              </a:p>
              <a:p>
                <a:pPr marL="0" indent="0">
                  <a:buNone/>
                </a:pPr>
                <a:r>
                  <a:rPr lang="en-US" altLang="zh-CN" sz="2000" dirty="0" smtClean="0"/>
                  <a:t>     Note that by the independence assumption on the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(and hence also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a:t>’s </a:t>
                </a:r>
                <a:r>
                  <a:rPr lang="en-US" altLang="zh-CN" sz="2000" dirty="0" smtClean="0"/>
                  <a:t> given</a:t>
                </a:r>
              </a:p>
              <a:p>
                <a:pPr marL="0" indent="0">
                  <a:buNone/>
                </a:pPr>
                <a:r>
                  <a:rPr lang="en-US" altLang="zh-CN" sz="2000" dirty="0" smtClean="0"/>
                  <a:t>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this can also be written</a:t>
                </a: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i="1">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e>
                          </m:d>
                        </m:e>
                      </m:nary>
                      <m:r>
                        <a:rPr lang="en-US" altLang="zh-CN" sz="2000" b="0" i="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e>
                          </m:d>
                        </m:e>
                      </m:nary>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e>
                          </m:rad>
                          <m:r>
                            <a:rPr lang="zh-CN" altLang="en-US" sz="2000" i="1">
                              <a:latin typeface="Cambria Math" panose="02040503050406030204" pitchFamily="18" charset="0"/>
                            </a:rPr>
                            <m:t>𝜎</m:t>
                          </m:r>
                        </m:den>
                      </m:f>
                      <m:r>
                        <a:rPr lang="en-US" altLang="zh-CN" sz="2000" i="1">
                          <a:latin typeface="Cambria Math" panose="02040503050406030204" pitchFamily="18" charset="0"/>
                        </a:rPr>
                        <m:t>𝑒𝑥𝑝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e>
                      </m:d>
                    </m:oMath>
                  </m:oMathPara>
                </a14:m>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7303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 the target variables and the inputs are related via the equation: </a:t>
                </a:r>
              </a:p>
              <a:p>
                <a:pPr marL="0" indent="0" algn="ctr">
                  <a:buNone/>
                </a:pP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a:buFont typeface="Wingdings" panose="05000000000000000000" pitchFamily="2" charset="2"/>
                  <a:buChar char="Ø"/>
                </a:pPr>
                <a:r>
                  <a:rPr lang="en-US" altLang="zh-CN" sz="2000" dirty="0" smtClean="0"/>
                  <a:t> We can also write the distribution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as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𝒩</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Given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and </a:t>
                </a:r>
                <a14:m>
                  <m:oMath xmlns:m="http://schemas.openxmlformats.org/officeDocument/2006/math">
                    <m:r>
                      <a:rPr lang="zh-CN" altLang="en-US" sz="2000" i="1">
                        <a:latin typeface="Cambria Math" panose="02040503050406030204" pitchFamily="18" charset="0"/>
                      </a:rPr>
                      <m:t>𝜃</m:t>
                    </m:r>
                  </m:oMath>
                </a14:m>
                <a:r>
                  <a:rPr lang="en-US" altLang="zh-CN" sz="2000" dirty="0" smtClean="0"/>
                  <a:t>, what is the distribution of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t>
                </a:r>
              </a:p>
              <a:p>
                <a:pPr marL="0" indent="0">
                  <a:buNone/>
                </a:pPr>
                <a:r>
                  <a:rPr lang="en-US" altLang="zh-CN" sz="2000" dirty="0" smtClean="0"/>
                  <a:t>     what is a reasonable way of </a:t>
                </a:r>
                <a:r>
                  <a:rPr lang="en-US" altLang="zh-CN" sz="2000" dirty="0" smtClean="0">
                    <a:solidFill>
                      <a:srgbClr val="FF0000"/>
                    </a:solidFill>
                  </a:rPr>
                  <a:t>choosing our best guess of the parameters </a:t>
                </a:r>
                <a14:m>
                  <m:oMath xmlns:m="http://schemas.openxmlformats.org/officeDocument/2006/math">
                    <m:r>
                      <a:rPr lang="zh-CN" altLang="en-US" sz="2000" i="1">
                        <a:solidFill>
                          <a:srgbClr val="FF0000"/>
                        </a:solidFill>
                        <a:latin typeface="Cambria Math" panose="02040503050406030204" pitchFamily="18" charset="0"/>
                      </a:rPr>
                      <m:t>𝜃</m:t>
                    </m:r>
                  </m:oMath>
                </a14:m>
                <a:r>
                  <a:rPr lang="en-US" altLang="zh-CN" sz="2000" dirty="0" smtClean="0">
                    <a:solidFill>
                      <a:srgbClr val="FF0000"/>
                    </a:solidFill>
                  </a:rPr>
                  <a:t> </a:t>
                </a:r>
                <a:r>
                  <a:rPr lang="en-US" altLang="zh-CN" sz="2000" dirty="0" smtClean="0"/>
                  <a:t>?</a:t>
                </a:r>
              </a:p>
              <a:p>
                <a:pPr marL="0" indent="0">
                  <a:buNone/>
                </a:pPr>
                <a:r>
                  <a:rPr lang="en-US" altLang="zh-CN" sz="2000" dirty="0"/>
                  <a:t> </a:t>
                </a:r>
                <a:r>
                  <a:rPr lang="en-US" altLang="zh-CN" sz="2000" dirty="0" smtClean="0"/>
                  <a:t>    </a:t>
                </a:r>
                <a:r>
                  <a:rPr lang="en-US" altLang="zh-CN" sz="2000" dirty="0" smtClean="0">
                    <a:solidFill>
                      <a:srgbClr val="FF0000"/>
                    </a:solidFill>
                  </a:rPr>
                  <a:t>The principal of maximum likelihood </a:t>
                </a:r>
                <a:r>
                  <a:rPr lang="en-US" altLang="zh-CN" sz="2000" dirty="0" smtClean="0"/>
                  <a:t>says that we should choose </a:t>
                </a:r>
                <a14:m>
                  <m:oMath xmlns:m="http://schemas.openxmlformats.org/officeDocument/2006/math">
                    <m:r>
                      <a:rPr lang="zh-CN" altLang="en-US" sz="2000" i="1">
                        <a:latin typeface="Cambria Math" panose="02040503050406030204" pitchFamily="18" charset="0"/>
                      </a:rPr>
                      <m:t>𝜃</m:t>
                    </m:r>
                  </m:oMath>
                </a14:m>
                <a:r>
                  <a:rPr lang="en-US" altLang="zh-CN" sz="2000" dirty="0" smtClean="0"/>
                  <a:t> so as to make the data as high probability as possible. I.e., we should choose </a:t>
                </a:r>
                <a14:m>
                  <m:oMath xmlns:m="http://schemas.openxmlformats.org/officeDocument/2006/math">
                    <m:r>
                      <a:rPr lang="zh-CN" altLang="en-US" sz="2000" i="1">
                        <a:latin typeface="Cambria Math" panose="02040503050406030204" pitchFamily="18" charset="0"/>
                      </a:rPr>
                      <m:t>𝜃</m:t>
                    </m:r>
                  </m:oMath>
                </a14:m>
                <a:r>
                  <a:rPr lang="en-US" altLang="zh-CN" sz="2000" dirty="0" smtClean="0"/>
                  <a:t> to maximize </a:t>
                </a:r>
                <a14:m>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a:t>
                </a:r>
              </a:p>
              <a:p>
                <a:pPr marL="0" indent="0">
                  <a:buNone/>
                </a:pPr>
                <a:r>
                  <a:rPr lang="en-US" altLang="zh-CN" sz="2000" dirty="0" smtClean="0"/>
                  <a:t>     Note that by the independence assumption on the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𝜖</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(and hence also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a:t>’s </a:t>
                </a:r>
                <a:r>
                  <a:rPr lang="en-US" altLang="zh-CN" sz="2000" dirty="0" smtClean="0"/>
                  <a:t> given</a:t>
                </a:r>
              </a:p>
              <a:p>
                <a:pPr marL="0" indent="0">
                  <a:buNone/>
                </a:pPr>
                <a:r>
                  <a:rPr lang="en-US" altLang="zh-CN" sz="2000" dirty="0" smtClean="0"/>
                  <a:t>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this can also be written</a:t>
                </a: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i="1">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e>
                          </m:d>
                        </m:e>
                      </m:nary>
                      <m:r>
                        <a:rPr lang="en-US" altLang="zh-CN" sz="2000" b="0" i="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e>
                          </m:d>
                        </m:e>
                      </m:nary>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e>
                          </m:rad>
                          <m:r>
                            <a:rPr lang="zh-CN" altLang="en-US" sz="2000" i="1">
                              <a:latin typeface="Cambria Math" panose="02040503050406030204" pitchFamily="18" charset="0"/>
                            </a:rPr>
                            <m:t>𝜎</m:t>
                          </m:r>
                        </m:den>
                      </m:f>
                      <m:r>
                        <a:rPr lang="en-US" altLang="zh-CN" sz="2000" i="1">
                          <a:latin typeface="Cambria Math" panose="02040503050406030204" pitchFamily="18" charset="0"/>
                        </a:rPr>
                        <m:t>𝑒𝑥𝑝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e>
                      </m:d>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272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 the target variables and the inputs are related via the equation: </a:t>
                </a:r>
              </a:p>
              <a:p>
                <a:pPr marL="0" indent="0" algn="ctr">
                  <a:buNone/>
                </a:pP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a:buFont typeface="Wingdings" panose="05000000000000000000" pitchFamily="2" charset="2"/>
                  <a:buChar char="Ø"/>
                </a:pPr>
                <a:r>
                  <a:rPr lang="en-US" altLang="zh-CN" sz="2000" dirty="0" smtClean="0"/>
                  <a:t> We can also write the distribution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as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𝒩</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Given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and </a:t>
                </a:r>
                <a14:m>
                  <m:oMath xmlns:m="http://schemas.openxmlformats.org/officeDocument/2006/math">
                    <m:r>
                      <a:rPr lang="zh-CN" altLang="en-US" sz="2000" i="1">
                        <a:latin typeface="Cambria Math" panose="02040503050406030204" pitchFamily="18" charset="0"/>
                      </a:rPr>
                      <m:t>𝜃</m:t>
                    </m:r>
                  </m:oMath>
                </a14:m>
                <a:r>
                  <a:rPr lang="en-US" altLang="zh-CN" sz="2000" dirty="0" smtClean="0"/>
                  <a:t>, what is the distribution of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t>
                </a:r>
              </a:p>
              <a:p>
                <a:pPr marL="0" indent="0">
                  <a:buNone/>
                </a:pPr>
                <a:r>
                  <a:rPr lang="en-US" altLang="zh-CN" sz="2000" dirty="0" smtClean="0"/>
                  <a:t>     </a:t>
                </a:r>
                <a:r>
                  <a:rPr lang="zh-TW" altLang="en-US" sz="2000" dirty="0" smtClean="0"/>
                  <a:t>在</a:t>
                </a:r>
                <a:r>
                  <a:rPr lang="zh-TW" altLang="en-US" sz="2000" dirty="0"/>
                  <a:t>統計學中，最大似然估</a:t>
                </a:r>
                <a:r>
                  <a:rPr lang="zh-TW" altLang="en-US" sz="2000" dirty="0" smtClean="0"/>
                  <a:t>計</a:t>
                </a:r>
                <a:r>
                  <a:rPr lang="en-US" altLang="zh-TW" sz="2000" dirty="0" smtClean="0"/>
                  <a:t>(maximum </a:t>
                </a:r>
                <a:r>
                  <a:rPr lang="en-US" altLang="zh-TW" sz="2000" dirty="0"/>
                  <a:t>likelihood </a:t>
                </a:r>
                <a:r>
                  <a:rPr lang="en-US" altLang="zh-TW" sz="2000" dirty="0" smtClean="0"/>
                  <a:t>estimation) </a:t>
                </a:r>
                <a:r>
                  <a:rPr lang="zh-TW" altLang="en-US" sz="2000" dirty="0" smtClean="0"/>
                  <a:t>是</a:t>
                </a:r>
                <a:r>
                  <a:rPr lang="zh-TW" altLang="en-US" sz="2000" dirty="0"/>
                  <a:t>用來估計一個機率模型的參數的一種方法。這裡的似然函數是</a:t>
                </a:r>
                <a:r>
                  <a:rPr lang="zh-TW" altLang="en-US" sz="2000" dirty="0" smtClean="0"/>
                  <a:t>指</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zh-TW" altLang="en-US" sz="2000" dirty="0" smtClean="0"/>
                  <a:t>不</a:t>
                </a:r>
                <a:r>
                  <a:rPr lang="zh-TW" altLang="en-US" sz="2000" dirty="0"/>
                  <a:t>變時，關</a:t>
                </a:r>
                <a:r>
                  <a:rPr lang="zh-TW" altLang="en-US" sz="2000" dirty="0" smtClean="0"/>
                  <a:t>於</a:t>
                </a:r>
                <a14:m>
                  <m:oMath xmlns:m="http://schemas.openxmlformats.org/officeDocument/2006/math">
                    <m:r>
                      <a:rPr lang="zh-CN" altLang="en-US" sz="2000" i="1">
                        <a:latin typeface="Cambria Math" panose="02040503050406030204" pitchFamily="18" charset="0"/>
                      </a:rPr>
                      <m:t>𝜃</m:t>
                    </m:r>
                  </m:oMath>
                </a14:m>
                <a:r>
                  <a:rPr lang="zh-TW" altLang="en-US" sz="2000" dirty="0" smtClean="0"/>
                  <a:t>的</a:t>
                </a:r>
                <a:r>
                  <a:rPr lang="zh-TW" altLang="en-US" sz="2000" dirty="0"/>
                  <a:t>一個函數。最大似然估計不一定存在，也不一定唯一</a:t>
                </a:r>
                <a:r>
                  <a:rPr lang="zh-TW" altLang="en-US" sz="2000" dirty="0" smtClean="0"/>
                  <a:t>。</a:t>
                </a:r>
                <a:r>
                  <a:rPr lang="en-US" altLang="zh-TW" sz="2000" dirty="0" smtClean="0"/>
                  <a:t>Instead of maximizing</a:t>
                </a:r>
                <a:r>
                  <a:rPr lang="en-US" altLang="zh-CN" sz="2000" dirty="0" smtClean="0"/>
                  <a:t> </a:t>
                </a:r>
                <a14:m>
                  <m:oMath xmlns:m="http://schemas.openxmlformats.org/officeDocument/2006/math">
                    <m:r>
                      <a:rPr lang="en-US" altLang="zh-CN" sz="2000" i="1" smtClean="0">
                        <a:latin typeface="Cambria Math" panose="02040503050406030204" pitchFamily="18" charset="0"/>
                      </a:rPr>
                      <m:t>𝐿</m:t>
                    </m:r>
                    <m:d>
                      <m:dPr>
                        <m:ctrlPr>
                          <a:rPr lang="en-US" altLang="zh-CN" sz="2000" i="1" smtClean="0">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 we can also maximize any strictly increasing function of </a:t>
                </a:r>
                <a14:m>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 In particular, the derivations will be a bit simpler if we instead maximize the log likelihood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a:t>
                </a: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e>
                              </m:rad>
                              <m:r>
                                <a:rPr lang="zh-CN" altLang="en-US" sz="2000" i="1">
                                  <a:latin typeface="Cambria Math" panose="02040503050406030204" pitchFamily="18" charset="0"/>
                                </a:rPr>
                                <m:t>𝜎</m:t>
                              </m:r>
                            </m:den>
                          </m:f>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2</m:t>
                          </m:r>
                        </m:den>
                      </m:f>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𝑚</m:t>
                          </m:r>
                        </m:sup>
                        <m:e>
                          <m:sSup>
                            <m:sSupPr>
                              <m:ctrlPr>
                                <a:rPr lang="en-US" altLang="zh-CN" sz="2000" b="0" i="1" smtClean="0">
                                  <a:latin typeface="Cambria Math" panose="02040503050406030204" pitchFamily="18" charset="0"/>
                                  <a:ea typeface="Cambria Math" panose="02040503050406030204" pitchFamily="18" charset="0"/>
                                </a:rPr>
                              </m:ctrlPr>
                            </m:sSupPr>
                            <m:e>
                              <m:d>
                                <m:dPr>
                                  <m:ctrlPr>
                                    <a:rPr lang="en-US" altLang="zh-CN" sz="2000" b="0" i="1" smtClean="0">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b="0" i="1" smtClean="0">
                                  <a:latin typeface="Cambria Math" panose="02040503050406030204" pitchFamily="18" charset="0"/>
                                  <a:ea typeface="Cambria Math" panose="02040503050406030204" pitchFamily="18" charset="0"/>
                                </a:rPr>
                                <m:t>2</m:t>
                              </m:r>
                            </m:sup>
                          </m:sSup>
                        </m:e>
                      </m:nary>
                    </m:oMath>
                  </m:oMathPara>
                </a14:m>
                <a:endParaRPr lang="en-US" altLang="zh-CN" sz="2000" dirty="0" smtClean="0"/>
              </a:p>
              <a:p>
                <a:pPr marL="0" indent="0">
                  <a:buNone/>
                </a:pPr>
                <a:r>
                  <a:rPr lang="en-US" altLang="zh-CN" sz="2000" dirty="0" smtClean="0"/>
                  <a:t>     Hence, maximizing </a:t>
                </a:r>
                <a14:m>
                  <m:oMath xmlns:m="http://schemas.openxmlformats.org/officeDocument/2006/math">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 gives the same answer as minimizing </a:t>
                </a: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2</m:t>
                          </m:r>
                        </m:den>
                      </m:f>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𝑚</m:t>
                          </m:r>
                        </m:sup>
                        <m:e>
                          <m:sSup>
                            <m:sSupPr>
                              <m:ctrlPr>
                                <a:rPr lang="en-US" altLang="zh-CN" sz="2000" i="1">
                                  <a:latin typeface="Cambria Math" panose="02040503050406030204" pitchFamily="18" charset="0"/>
                                  <a:ea typeface="Cambria Math" panose="02040503050406030204" pitchFamily="18" charset="0"/>
                                </a:rPr>
                              </m:ctrlPr>
                            </m:sSupPr>
                            <m:e>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i="1">
                                  <a:latin typeface="Cambria Math" panose="02040503050406030204" pitchFamily="18" charset="0"/>
                                  <a:ea typeface="Cambria Math" panose="02040503050406030204" pitchFamily="18" charset="0"/>
                                </a:rPr>
                                <m:t>2</m:t>
                              </m:r>
                            </m:sup>
                          </m:sSup>
                        </m:e>
                      </m:nary>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38" t="-1401" r="-580" b="-15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8297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 the target variables and the inputs are related via the equation: </a:t>
                </a:r>
              </a:p>
              <a:p>
                <a:pPr marL="0" indent="0" algn="ctr">
                  <a:buNone/>
                </a:pPr>
                <a:r>
                  <a:rPr lang="en-US" altLang="zh-CN" sz="2000" dirty="0" smtClean="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𝜖</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a:t>
                </a:r>
              </a:p>
              <a:p>
                <a:pPr>
                  <a:buFont typeface="Wingdings" panose="05000000000000000000" pitchFamily="2" charset="2"/>
                  <a:buChar char="Ø"/>
                </a:pPr>
                <a:r>
                  <a:rPr lang="en-US" altLang="zh-CN" sz="2000" dirty="0" smtClean="0"/>
                  <a:t> We can also write the distribution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 as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 </m:t>
                    </m:r>
                    <m:r>
                      <a:rPr lang="zh-CN" altLang="en-US" sz="2000" i="1">
                        <a:latin typeface="Cambria Math" panose="02040503050406030204" pitchFamily="18" charset="0"/>
                      </a:rPr>
                      <m:t>𝜃</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𝒩</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d>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Given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and </a:t>
                </a:r>
                <a14:m>
                  <m:oMath xmlns:m="http://schemas.openxmlformats.org/officeDocument/2006/math">
                    <m:r>
                      <a:rPr lang="zh-CN" altLang="en-US" sz="2000" i="1">
                        <a:latin typeface="Cambria Math" panose="02040503050406030204" pitchFamily="18" charset="0"/>
                      </a:rPr>
                      <m:t>𝜃</m:t>
                    </m:r>
                  </m:oMath>
                </a14:m>
                <a:r>
                  <a:rPr lang="en-US" altLang="zh-CN" sz="2000" dirty="0" smtClean="0"/>
                  <a:t>, what is the distribution of the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oMath>
                </a14:m>
                <a:r>
                  <a:rPr lang="en-US" altLang="zh-CN" sz="2000" dirty="0" smtClean="0"/>
                  <a:t>’s ?</a:t>
                </a:r>
              </a:p>
              <a:p>
                <a:pPr marL="0" indent="0">
                  <a:buNone/>
                </a:pPr>
                <a:r>
                  <a:rPr lang="en-US" altLang="zh-CN" sz="2000" dirty="0" smtClean="0"/>
                  <a:t>     To summarize: Under the previous probabilistic assumptions on the data, </a:t>
                </a:r>
                <a:r>
                  <a:rPr lang="en-US" altLang="zh-CN" sz="2000" dirty="0" smtClean="0">
                    <a:solidFill>
                      <a:srgbClr val="FF0000"/>
                    </a:solidFill>
                  </a:rPr>
                  <a:t>least-squares regression corresponds to finding the maximum likelihood estimate of </a:t>
                </a:r>
                <a14:m>
                  <m:oMath xmlns:m="http://schemas.openxmlformats.org/officeDocument/2006/math">
                    <m:r>
                      <a:rPr lang="zh-CN" altLang="en-US" sz="2000" i="1">
                        <a:solidFill>
                          <a:srgbClr val="FF0000"/>
                        </a:solidFill>
                        <a:latin typeface="Cambria Math" panose="02040503050406030204" pitchFamily="18" charset="0"/>
                      </a:rPr>
                      <m:t>𝜃</m:t>
                    </m:r>
                  </m:oMath>
                </a14:m>
                <a:r>
                  <a:rPr lang="en-US" altLang="zh-CN" sz="2000" dirty="0" smtClean="0"/>
                  <a:t>. This is thus one set of assumptions under which least-squares regression can be justified as a very natural method that’s just doing maximum likelihood estimation. There are other natural assumptions that can also be used to justify it. </a:t>
                </a:r>
              </a:p>
              <a:p>
                <a:pPr marL="0" indent="0">
                  <a:buNone/>
                </a:pPr>
                <a:r>
                  <a:rPr lang="en-US" altLang="zh-CN" sz="2000" dirty="0"/>
                  <a:t> </a:t>
                </a:r>
                <a:r>
                  <a:rPr lang="en-US" altLang="zh-CN" sz="2000" dirty="0" smtClean="0"/>
                  <a:t>    Note also that, in our previous discussion, our final choice of </a:t>
                </a:r>
                <a14:m>
                  <m:oMath xmlns:m="http://schemas.openxmlformats.org/officeDocument/2006/math">
                    <m:r>
                      <a:rPr lang="zh-CN" altLang="en-US" sz="2000" i="1">
                        <a:latin typeface="Cambria Math" panose="02040503050406030204" pitchFamily="18" charset="0"/>
                      </a:rPr>
                      <m:t>𝜃</m:t>
                    </m:r>
                  </m:oMath>
                </a14:m>
                <a:r>
                  <a:rPr lang="en-US" altLang="zh-CN" sz="2000" dirty="0" smtClean="0"/>
                  <a:t> did not depend on what was </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oMath>
                </a14:m>
                <a:r>
                  <a:rPr lang="en-US" altLang="zh-CN" sz="2000" dirty="0" smtClean="0"/>
                  <a:t>, and indeed </a:t>
                </a:r>
                <a:r>
                  <a:rPr lang="en-US" altLang="zh-CN" sz="2000" dirty="0" smtClean="0">
                    <a:solidFill>
                      <a:srgbClr val="FF0000"/>
                    </a:solidFill>
                  </a:rPr>
                  <a:t>we’d have arrived at the same result even if </a:t>
                </a:r>
                <a14:m>
                  <m:oMath xmlns:m="http://schemas.openxmlformats.org/officeDocument/2006/math">
                    <m:sSup>
                      <m:sSupPr>
                        <m:ctrlPr>
                          <a:rPr lang="en-US" altLang="zh-CN" sz="2000" i="1">
                            <a:solidFill>
                              <a:srgbClr val="FF0000"/>
                            </a:solidFill>
                            <a:latin typeface="Cambria Math" panose="02040503050406030204" pitchFamily="18" charset="0"/>
                          </a:rPr>
                        </m:ctrlPr>
                      </m:sSupPr>
                      <m:e>
                        <m:r>
                          <a:rPr lang="zh-CN" altLang="en-US" sz="2000" i="1">
                            <a:solidFill>
                              <a:srgbClr val="FF0000"/>
                            </a:solidFill>
                            <a:latin typeface="Cambria Math" panose="02040503050406030204" pitchFamily="18" charset="0"/>
                          </a:rPr>
                          <m:t>𝜎</m:t>
                        </m:r>
                      </m:e>
                      <m:sup>
                        <m:r>
                          <a:rPr lang="en-US" altLang="zh-CN" sz="2000" i="1">
                            <a:solidFill>
                              <a:srgbClr val="FF0000"/>
                            </a:solidFill>
                            <a:latin typeface="Cambria Math" panose="02040503050406030204" pitchFamily="18" charset="0"/>
                          </a:rPr>
                          <m:t>2</m:t>
                        </m:r>
                      </m:sup>
                    </m:sSup>
                  </m:oMath>
                </a14:m>
                <a:r>
                  <a:rPr lang="en-US" altLang="zh-CN" sz="2000" dirty="0" smtClean="0">
                    <a:solidFill>
                      <a:srgbClr val="FF0000"/>
                    </a:solidFill>
                  </a:rPr>
                  <a:t> were unknown</a:t>
                </a:r>
                <a:r>
                  <a:rPr lang="en-US" altLang="zh-CN" sz="2000" dirty="0" smtClean="0"/>
                  <a:t>.</a:t>
                </a:r>
              </a:p>
              <a:p>
                <a:pPr marL="0" indent="0">
                  <a:buNone/>
                </a:pPr>
                <a:r>
                  <a:rPr lang="en-US" altLang="zh-CN" sz="2000" dirty="0" smtClean="0"/>
                  <a:t>     Hence, maximizing </a:t>
                </a:r>
                <a14:m>
                  <m:oMath xmlns:m="http://schemas.openxmlformats.org/officeDocument/2006/math">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smtClean="0"/>
                  <a:t> gives the same answer as minimizing </a:t>
                </a: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2</m:t>
                          </m:r>
                        </m:den>
                      </m:f>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𝑚</m:t>
                          </m:r>
                        </m:sup>
                        <m:e>
                          <m:sSup>
                            <m:sSupPr>
                              <m:ctrlPr>
                                <a:rPr lang="en-US" altLang="zh-CN" sz="2000" i="1">
                                  <a:latin typeface="Cambria Math" panose="02040503050406030204" pitchFamily="18" charset="0"/>
                                  <a:ea typeface="Cambria Math" panose="02040503050406030204" pitchFamily="18" charset="0"/>
                                </a:rPr>
                              </m:ctrlPr>
                            </m:sSupPr>
                            <m:e>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en-US" altLang="zh-CN" sz="2000" i="1">
                                          <a:latin typeface="Cambria Math" panose="02040503050406030204" pitchFamily="18" charset="0"/>
                                        </a:rPr>
                                        <m:t>𝑇</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e>
                            <m:sup>
                              <m:r>
                                <a:rPr lang="en-US" altLang="zh-CN" sz="2000" i="1">
                                  <a:latin typeface="Cambria Math" panose="02040503050406030204" pitchFamily="18" charset="0"/>
                                  <a:ea typeface="Cambria Math" panose="02040503050406030204" pitchFamily="18" charset="0"/>
                                </a:rPr>
                                <m:t>2</m:t>
                              </m:r>
                            </m:sup>
                          </m:sSup>
                        </m:e>
                      </m:nary>
                    </m:oMath>
                  </m:oMathPara>
                </a14:m>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38" t="-1401" r="-1275"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111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t>
            </a:r>
            <a:r>
              <a:rPr lang="zh-CN" altLang="en-US" sz="2000" dirty="0" smtClean="0"/>
              <a:t>线性回归模型可以推广成分类模型，如二分类模型（逻辑回归模型），不过需要对其做出两个改变：</a:t>
            </a:r>
            <a:endParaRPr lang="en-US" altLang="zh-CN" sz="2000" dirty="0" smtClean="0"/>
          </a:p>
          <a:p>
            <a:pPr marL="0" indent="0">
              <a:buNone/>
            </a:pPr>
            <a:r>
              <a:rPr lang="en-US" altLang="zh-CN" sz="2000" dirty="0" smtClean="0"/>
              <a:t>           </a:t>
            </a:r>
            <a:r>
              <a:rPr lang="zh-CN" altLang="en-US" sz="2000" dirty="0" smtClean="0"/>
              <a:t>第一，要把假设</a:t>
            </a:r>
            <a:r>
              <a:rPr lang="en-US" altLang="zh-CN" sz="2000" dirty="0" smtClean="0"/>
              <a:t>y</a:t>
            </a:r>
            <a:r>
              <a:rPr lang="zh-CN" altLang="en-US" sz="2000" dirty="0" smtClean="0"/>
              <a:t>服从的高斯分布换成适合于二分类模型的伯努利分布，从而可以把模</a:t>
            </a:r>
            <a:endParaRPr lang="en-US" altLang="zh-CN" sz="2000" dirty="0" smtClean="0"/>
          </a:p>
          <a:p>
            <a:pPr marL="0" indent="0">
              <a:buNone/>
            </a:pPr>
            <a:r>
              <a:rPr lang="en-US" altLang="zh-CN" sz="2000" dirty="0"/>
              <a:t> </a:t>
            </a:r>
            <a:r>
              <a:rPr lang="en-US" altLang="zh-CN" sz="2000" dirty="0" smtClean="0"/>
              <a:t>                     </a:t>
            </a:r>
            <a:r>
              <a:rPr lang="zh-CN" altLang="en-US" sz="2000" dirty="0" smtClean="0"/>
              <a:t>型的输出看作成概率值</a:t>
            </a:r>
            <a:r>
              <a:rPr lang="en-US" altLang="zh-CN" sz="2000" dirty="0" smtClean="0"/>
              <a:t>, </a:t>
            </a:r>
            <a:r>
              <a:rPr lang="zh-CN" altLang="en-US" sz="2000" dirty="0" smtClean="0"/>
              <a:t>因此适合于使用最大似然估计求参数；</a:t>
            </a:r>
            <a:endParaRPr lang="en-US" altLang="zh-CN" sz="2000" dirty="0" smtClean="0"/>
          </a:p>
          <a:p>
            <a:pPr marL="0" indent="0">
              <a:buNone/>
            </a:pPr>
            <a:r>
              <a:rPr lang="en-US" altLang="zh-CN" sz="2000" dirty="0"/>
              <a:t> </a:t>
            </a:r>
            <a:r>
              <a:rPr lang="en-US" altLang="zh-CN" sz="2000" dirty="0" smtClean="0"/>
              <a:t>          </a:t>
            </a:r>
            <a:r>
              <a:rPr lang="zh-CN" altLang="en-US" sz="2000" dirty="0" smtClean="0"/>
              <a:t>第二，在计算输入数据的线性组合后，还要将该计算结果代入另一个函数中，该函数</a:t>
            </a:r>
            <a:endParaRPr lang="en-US" altLang="zh-CN" sz="2000" dirty="0" smtClean="0"/>
          </a:p>
          <a:p>
            <a:pPr marL="0" indent="0">
              <a:buNone/>
            </a:pPr>
            <a:r>
              <a:rPr lang="en-US" altLang="zh-CN" sz="2000" dirty="0"/>
              <a:t> </a:t>
            </a:r>
            <a:r>
              <a:rPr lang="en-US" altLang="zh-CN" sz="2000" dirty="0" smtClean="0"/>
              <a:t>                     </a:t>
            </a:r>
            <a:r>
              <a:rPr lang="zh-CN" altLang="en-US" sz="2000" dirty="0" smtClean="0"/>
              <a:t>需要确保其输出值介于</a:t>
            </a:r>
            <a:r>
              <a:rPr lang="en-US" altLang="zh-CN" sz="2000" dirty="0" smtClean="0"/>
              <a:t>0</a:t>
            </a:r>
            <a:r>
              <a:rPr lang="zh-CN" altLang="en-US" sz="2000" dirty="0" smtClean="0"/>
              <a:t>和</a:t>
            </a:r>
            <a:r>
              <a:rPr lang="en-US" altLang="zh-CN" sz="2000" dirty="0" smtClean="0"/>
              <a:t>1</a:t>
            </a:r>
            <a:r>
              <a:rPr lang="zh-CN" altLang="en-US" sz="2000" dirty="0" smtClean="0"/>
              <a:t>之间。如果该函数是</a:t>
            </a:r>
            <a:r>
              <a:rPr lang="en-US" altLang="zh-CN" sz="2000" dirty="0" smtClean="0"/>
              <a:t>sigmoid</a:t>
            </a:r>
            <a:r>
              <a:rPr lang="zh-CN" altLang="en-US" sz="2000" dirty="0" smtClean="0"/>
              <a:t>函数，此时即为逻辑回</a:t>
            </a:r>
            <a:endParaRPr lang="en-US" altLang="zh-CN" sz="2000" dirty="0" smtClean="0"/>
          </a:p>
          <a:p>
            <a:pPr marL="0" indent="0">
              <a:buNone/>
            </a:pPr>
            <a:r>
              <a:rPr lang="en-US" altLang="zh-CN" sz="2000" dirty="0"/>
              <a:t> </a:t>
            </a:r>
            <a:r>
              <a:rPr lang="en-US" altLang="zh-CN" sz="2000" dirty="0" smtClean="0"/>
              <a:t>                     </a:t>
            </a:r>
            <a:r>
              <a:rPr lang="zh-CN" altLang="en-US" sz="2000" dirty="0" smtClean="0"/>
              <a:t>归模型。</a:t>
            </a:r>
            <a:endParaRPr lang="en-US" altLang="zh-CN" sz="2000" dirty="0" smtClean="0"/>
          </a:p>
          <a:p>
            <a:pPr marL="0" indent="0">
              <a:buNone/>
            </a:pPr>
            <a:r>
              <a:rPr lang="en-US" altLang="zh-TW" sz="2000" dirty="0"/>
              <a:t>Bernoulli </a:t>
            </a:r>
            <a:r>
              <a:rPr lang="en-US" altLang="zh-TW" sz="2000" dirty="0" smtClean="0"/>
              <a:t>distribution, </a:t>
            </a:r>
            <a:r>
              <a:rPr lang="zh-TW" altLang="en-US" sz="2000" dirty="0" smtClean="0"/>
              <a:t>又</a:t>
            </a:r>
            <a:r>
              <a:rPr lang="zh-TW" altLang="en-US" sz="2000" dirty="0"/>
              <a:t>名</a:t>
            </a:r>
            <a:r>
              <a:rPr lang="en-US" altLang="zh-TW" sz="2000" dirty="0"/>
              <a:t>0-1</a:t>
            </a:r>
            <a:r>
              <a:rPr lang="zh-TW" altLang="en-US" sz="2000" dirty="0" smtClean="0"/>
              <a:t>分布</a:t>
            </a:r>
            <a:r>
              <a:rPr lang="en-US" altLang="zh-TW" sz="2000" dirty="0" smtClean="0"/>
              <a:t>, </a:t>
            </a:r>
            <a:r>
              <a:rPr lang="zh-TW" altLang="en-US" sz="2000" dirty="0" smtClean="0"/>
              <a:t>是</a:t>
            </a:r>
            <a:r>
              <a:rPr lang="zh-TW" altLang="en-US" sz="2000" dirty="0"/>
              <a:t>一個離散型</a:t>
            </a:r>
            <a:r>
              <a:rPr lang="zh-TW" altLang="en-US" sz="2000" dirty="0" smtClean="0"/>
              <a:t>概率分布。若伯努利</a:t>
            </a:r>
            <a:r>
              <a:rPr lang="zh-TW" altLang="en-US" sz="2000" dirty="0"/>
              <a:t>試驗</a:t>
            </a:r>
            <a:r>
              <a:rPr lang="zh-TW" altLang="en-US" sz="2000" dirty="0" smtClean="0"/>
              <a:t>成功</a:t>
            </a:r>
            <a:r>
              <a:rPr lang="en-US" altLang="zh-TW" sz="2000" dirty="0" smtClean="0"/>
              <a:t>, </a:t>
            </a:r>
            <a:r>
              <a:rPr lang="zh-TW" altLang="en-US" sz="2000" dirty="0" smtClean="0"/>
              <a:t>則</a:t>
            </a:r>
            <a:r>
              <a:rPr lang="zh-TW" altLang="en-US" sz="2000" dirty="0"/>
              <a:t>伯努利隨机變量取值為</a:t>
            </a:r>
            <a:r>
              <a:rPr lang="en-US" altLang="zh-TW" sz="2000" dirty="0"/>
              <a:t>1</a:t>
            </a:r>
            <a:r>
              <a:rPr lang="zh-TW" altLang="en-US" sz="2000" dirty="0"/>
              <a:t>。若伯努利試驗失</a:t>
            </a:r>
            <a:r>
              <a:rPr lang="zh-TW" altLang="en-US" sz="2000" dirty="0" smtClean="0"/>
              <a:t>敗</a:t>
            </a:r>
            <a:r>
              <a:rPr lang="en-US" altLang="zh-TW" sz="2000" dirty="0" smtClean="0"/>
              <a:t>, </a:t>
            </a:r>
            <a:r>
              <a:rPr lang="zh-TW" altLang="en-US" sz="2000" dirty="0" smtClean="0"/>
              <a:t>則</a:t>
            </a:r>
            <a:r>
              <a:rPr lang="zh-TW" altLang="en-US" sz="2000" dirty="0"/>
              <a:t>伯努利隨机變量取值為</a:t>
            </a:r>
            <a:r>
              <a:rPr lang="en-US" altLang="zh-TW" sz="2000" dirty="0"/>
              <a:t>0</a:t>
            </a:r>
            <a:r>
              <a:rPr lang="zh-TW" altLang="en-US" sz="2000" dirty="0"/>
              <a:t>。記其成功概率為  </a:t>
            </a:r>
            <a:r>
              <a:rPr lang="en-US" altLang="zh-TW" sz="2000" dirty="0" smtClean="0"/>
              <a:t>p, </a:t>
            </a:r>
            <a:r>
              <a:rPr lang="zh-TW" altLang="en-US" sz="2000" dirty="0" smtClean="0"/>
              <a:t>失</a:t>
            </a:r>
            <a:r>
              <a:rPr lang="zh-TW" altLang="en-US" sz="2000" dirty="0"/>
              <a:t>敗概率為 </a:t>
            </a:r>
            <a:r>
              <a:rPr lang="en-US" altLang="zh-TW" sz="2000" dirty="0" smtClean="0"/>
              <a:t>q=1-p</a:t>
            </a:r>
            <a:r>
              <a:rPr lang="zh-TW" altLang="en-US" sz="2000" dirty="0" smtClean="0"/>
              <a:t>。</a:t>
            </a:r>
            <a:endParaRPr lang="en-US" altLang="zh-CN" sz="2000" dirty="0"/>
          </a:p>
          <a:p>
            <a:pPr>
              <a:buFont typeface="Wingdings" panose="05000000000000000000" pitchFamily="2" charset="2"/>
              <a:buChar char="Ø"/>
            </a:pPr>
            <a:r>
              <a:rPr lang="zh-CN" altLang="en-US" sz="2000" dirty="0"/>
              <a:t> 这种通过对假定的参数模型进行建模求参数而从构建概率性分类器的方法就是判别式法。</a:t>
            </a:r>
            <a:endParaRPr lang="en-US" altLang="zh-CN" sz="2000" dirty="0"/>
          </a:p>
          <a:p>
            <a:pPr marL="0" indent="0">
              <a:buNone/>
            </a:pPr>
            <a:r>
              <a:rPr lang="zh-CN" altLang="en-US" sz="2000" dirty="0"/>
              <a:t>另一</a:t>
            </a:r>
            <a:r>
              <a:rPr lang="zh-CN" altLang="en-US" sz="2000" dirty="0"/>
              <a:t>种生成法是通过建模联合分布得到条件分布从而构建出概率性分类器。</a:t>
            </a:r>
            <a:endParaRPr lang="en-US" altLang="zh-CN" sz="2000" dirty="0"/>
          </a:p>
        </p:txBody>
      </p:sp>
    </p:spTree>
    <p:extLst>
      <p:ext uri="{BB962C8B-B14F-4D97-AF65-F5344CB8AC3E}">
        <p14:creationId xmlns:p14="http://schemas.microsoft.com/office/powerpoint/2010/main" val="198112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 </a:t>
                </a:r>
                <a:r>
                  <a:rPr lang="en-US" altLang="zh-CN" sz="2000" dirty="0"/>
                  <a:t>classification problem </a:t>
                </a:r>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a:t>
                </a:r>
                <a:r>
                  <a:rPr lang="en-US" altLang="zh-CN" sz="2000" dirty="0"/>
                  <a:t>Linear Regression: We could approach the classification problem ignoring the fact that </a:t>
                </a:r>
                <a:endParaRPr lang="en-US" altLang="zh-CN" sz="2000" dirty="0" smtClean="0"/>
              </a:p>
              <a:p>
                <a:pPr marL="0" indent="0">
                  <a:buNone/>
                </a:pPr>
                <a:r>
                  <a:rPr lang="en-US" altLang="zh-CN" sz="2000" dirty="0"/>
                  <a:t> </a:t>
                </a:r>
                <a:r>
                  <a:rPr lang="en-US" altLang="zh-CN" sz="2000" dirty="0" smtClean="0"/>
                  <a:t>   y is discrete-valued</a:t>
                </a:r>
                <a:r>
                  <a:rPr lang="en-US" altLang="zh-CN" sz="2000" dirty="0"/>
                  <a:t>, and </a:t>
                </a:r>
                <a:r>
                  <a:rPr lang="en-US" altLang="zh-CN" sz="2000" dirty="0">
                    <a:solidFill>
                      <a:srgbClr val="FF0000"/>
                    </a:solidFill>
                  </a:rPr>
                  <a:t>use </a:t>
                </a:r>
                <a:r>
                  <a:rPr lang="en-US" altLang="zh-CN" sz="2000" dirty="0" smtClean="0">
                    <a:solidFill>
                      <a:srgbClr val="FF0000"/>
                    </a:solidFill>
                  </a:rPr>
                  <a:t>linear </a:t>
                </a:r>
                <a:r>
                  <a:rPr lang="en-US" altLang="zh-CN" sz="2000" dirty="0">
                    <a:solidFill>
                      <a:srgbClr val="FF0000"/>
                    </a:solidFill>
                  </a:rPr>
                  <a:t>regression algorithm to try to </a:t>
                </a:r>
                <a:r>
                  <a:rPr lang="en-US" altLang="zh-CN" sz="2000" dirty="0" smtClean="0">
                    <a:solidFill>
                      <a:srgbClr val="FF0000"/>
                    </a:solidFill>
                  </a:rPr>
                  <a:t>predict y</a:t>
                </a:r>
                <a:r>
                  <a:rPr lang="en-US" altLang="zh-CN" sz="2000" dirty="0" smtClean="0"/>
                  <a:t> </a:t>
                </a:r>
                <a:r>
                  <a:rPr lang="en-US" altLang="zh-CN" sz="2000" dirty="0"/>
                  <a:t>given x</a:t>
                </a:r>
                <a:r>
                  <a:rPr lang="en-US" altLang="zh-CN" sz="2000" dirty="0" smtClean="0"/>
                  <a:t>.</a:t>
                </a:r>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a:t> </a:t>
                </a:r>
                <a:r>
                  <a:rPr lang="en-US" altLang="zh-CN" sz="2000" dirty="0" smtClean="0"/>
                  <a:t>When </a:t>
                </a:r>
                <a:r>
                  <a:rPr lang="en-US" altLang="zh-CN" sz="2000" dirty="0"/>
                  <a:t>we know that </a:t>
                </a:r>
                <a:r>
                  <a:rPr lang="en-US" altLang="zh-CN" sz="2000" dirty="0" smtClean="0"/>
                  <a:t>y</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d>
                      <m:dPr>
                        <m:begChr m:val="{"/>
                        <m:endChr m:val="}"/>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0, 1</m:t>
                        </m:r>
                      </m:e>
                    </m:d>
                  </m:oMath>
                </a14:m>
                <a:r>
                  <a:rPr lang="en-US" altLang="zh-CN" sz="2000" dirty="0" smtClean="0"/>
                  <a:t>, intuitively</a:t>
                </a:r>
                <a:r>
                  <a:rPr lang="en-US" altLang="zh-CN" sz="2000" dirty="0"/>
                  <a:t>, it </a:t>
                </a:r>
                <a:r>
                  <a:rPr lang="en-US" altLang="zh-CN" sz="2000" dirty="0" smtClean="0"/>
                  <a:t>doesn’t </a:t>
                </a:r>
                <a:r>
                  <a:rPr lang="en-US" altLang="zh-CN" sz="2000" dirty="0"/>
                  <a:t>make sense </a:t>
                </a:r>
                <a:endParaRPr lang="en-US" altLang="zh-CN" sz="2000" dirty="0" smtClean="0"/>
              </a:p>
              <a:p>
                <a:pPr marL="0" indent="0">
                  <a:buNone/>
                </a:pPr>
                <a:r>
                  <a:rPr lang="en-US" altLang="zh-CN" sz="2000" dirty="0"/>
                  <a:t> </a:t>
                </a:r>
                <a:r>
                  <a:rPr lang="en-US" altLang="zh-CN" sz="2000" dirty="0" smtClean="0"/>
                  <a:t>    for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to </a:t>
                </a:r>
                <a:r>
                  <a:rPr lang="en-US" altLang="zh-CN" sz="2000" dirty="0" smtClean="0"/>
                  <a:t>take values </a:t>
                </a:r>
                <a:r>
                  <a:rPr lang="en-US" altLang="zh-CN" sz="2000" dirty="0"/>
                  <a:t>larger than 1 or smaller than </a:t>
                </a:r>
                <a:r>
                  <a:rPr lang="en-US" altLang="zh-CN" sz="2000" dirty="0" smtClean="0"/>
                  <a:t>0.</a:t>
                </a:r>
              </a:p>
              <a:p>
                <a:pPr>
                  <a:buFont typeface="Wingdings" panose="05000000000000000000" pitchFamily="2" charset="2"/>
                  <a:buChar char="Ø"/>
                </a:pPr>
                <a:r>
                  <a:rPr lang="en-US" altLang="zh-CN" sz="2000" dirty="0" smtClean="0"/>
                  <a:t> To </a:t>
                </a:r>
                <a:r>
                  <a:rPr lang="en-US" altLang="zh-CN" sz="2000" dirty="0"/>
                  <a:t>fix this, let’s change the form for our hypotheses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We will </a:t>
                </a:r>
                <a:r>
                  <a:rPr lang="en-US" altLang="zh-CN" sz="2000" dirty="0" smtClean="0"/>
                  <a:t>choose</a:t>
                </a:r>
              </a:p>
              <a:p>
                <a:pPr marL="0" indent="0" algn="ctr">
                  <a:buNone/>
                </a:pPr>
                <a:r>
                  <a:rPr lang="en-US" altLang="zh-CN" sz="2000" dirty="0"/>
                  <a:t> </a:t>
                </a:r>
                <a:r>
                  <a:rPr lang="en-US" altLang="zh-CN" sz="2000" dirty="0" smtClean="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𝜃</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sup>
                        </m:sSup>
                      </m:den>
                    </m:f>
                  </m:oMath>
                </a14:m>
                <a:r>
                  <a:rPr lang="en-US" altLang="zh-CN" sz="2000" dirty="0" smtClean="0"/>
                  <a:t> </a:t>
                </a:r>
              </a:p>
              <a:p>
                <a:pPr marL="0" indent="0">
                  <a:buNone/>
                </a:pPr>
                <a:r>
                  <a:rPr lang="en-US" altLang="zh-CN" sz="2000" dirty="0"/>
                  <a:t> </a:t>
                </a:r>
                <a:r>
                  <a:rPr lang="en-US" altLang="zh-CN" sz="2000" dirty="0" smtClean="0"/>
                  <a:t>   where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𝑧</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m:t>
                            </m:r>
                            <m:r>
                              <a:rPr lang="en-US" altLang="zh-CN" sz="2000" b="0" i="1" smtClean="0">
                                <a:latin typeface="Cambria Math" panose="02040503050406030204" pitchFamily="18" charset="0"/>
                              </a:rPr>
                              <m:t>𝑧</m:t>
                            </m:r>
                          </m:sup>
                        </m:sSup>
                      </m:den>
                    </m:f>
                  </m:oMath>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018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For </a:t>
                </a:r>
                <a:r>
                  <a:rPr lang="en-US" altLang="zh-CN" sz="2000" dirty="0"/>
                  <a:t>now, let’s take the choice of </a:t>
                </a:r>
                <a14:m>
                  <m:oMath xmlns:m="http://schemas.openxmlformats.org/officeDocument/2006/math">
                    <m:r>
                      <a:rPr lang="en-US" altLang="zh-CN" sz="2000" b="0" i="1" smtClean="0">
                        <a:latin typeface="Cambria Math" panose="02040503050406030204" pitchFamily="18" charset="0"/>
                      </a:rPr>
                      <m:t>𝑔</m:t>
                    </m:r>
                  </m:oMath>
                </a14:m>
                <a:r>
                  <a:rPr lang="en-US" altLang="zh-CN" sz="2000" dirty="0" smtClean="0"/>
                  <a:t> </a:t>
                </a:r>
                <a:r>
                  <a:rPr lang="en-US" altLang="zh-CN" sz="2000" dirty="0"/>
                  <a:t>as given. Other functions that </a:t>
                </a:r>
                <a:r>
                  <a:rPr lang="en-US" altLang="zh-CN" sz="2000" dirty="0" smtClean="0">
                    <a:solidFill>
                      <a:srgbClr val="FF0000"/>
                    </a:solidFill>
                  </a:rPr>
                  <a:t>smoothly increase </a:t>
                </a:r>
              </a:p>
              <a:p>
                <a:pPr marL="0" indent="0">
                  <a:buNone/>
                </a:pPr>
                <a:r>
                  <a:rPr lang="en-US" altLang="zh-CN" sz="2000" dirty="0">
                    <a:solidFill>
                      <a:srgbClr val="FF0000"/>
                    </a:solidFill>
                  </a:rPr>
                  <a:t> </a:t>
                </a:r>
                <a:r>
                  <a:rPr lang="en-US" altLang="zh-CN" sz="2000" dirty="0" smtClean="0">
                    <a:solidFill>
                      <a:srgbClr val="FF0000"/>
                    </a:solidFill>
                  </a:rPr>
                  <a:t>   from </a:t>
                </a:r>
                <a:r>
                  <a:rPr lang="en-US" altLang="zh-CN" sz="2000" dirty="0">
                    <a:solidFill>
                      <a:srgbClr val="FF0000"/>
                    </a:solidFill>
                  </a:rPr>
                  <a:t>0 to 1</a:t>
                </a:r>
                <a:r>
                  <a:rPr lang="en-US" altLang="zh-CN" sz="2000" dirty="0"/>
                  <a:t> can also be </a:t>
                </a:r>
                <a:r>
                  <a:rPr lang="en-US" altLang="zh-CN" sz="2000" dirty="0" smtClean="0"/>
                  <a:t>used,</a:t>
                </a:r>
              </a:p>
              <a:p>
                <a:pPr marL="0" indent="0">
                  <a:buNone/>
                </a:pPr>
                <a:r>
                  <a:rPr lang="en-US" altLang="zh-CN" sz="2000" dirty="0"/>
                  <a:t> </a:t>
                </a:r>
                <a:r>
                  <a:rPr lang="en-US" altLang="zh-CN" sz="2000" dirty="0" smtClean="0"/>
                  <a:t>   but </a:t>
                </a:r>
                <a:r>
                  <a:rPr lang="en-US" altLang="zh-CN" sz="2000" dirty="0"/>
                  <a:t>for a couple of </a:t>
                </a:r>
                <a:r>
                  <a:rPr lang="en-US" altLang="zh-CN" sz="2000" dirty="0" smtClean="0"/>
                  <a:t>reasons, </a:t>
                </a:r>
                <a:r>
                  <a:rPr lang="en-US" altLang="zh-CN" sz="2000" dirty="0"/>
                  <a:t>the choice of the logistic function is a fairly natural </a:t>
                </a:r>
                <a:r>
                  <a:rPr lang="en-US" altLang="zh-CN" sz="2000" dirty="0" smtClean="0"/>
                  <a:t>one.</a:t>
                </a:r>
                <a:endParaRPr lang="en-US" altLang="zh-CN" sz="2000" dirty="0"/>
              </a:p>
              <a:p>
                <a:pPr>
                  <a:buFont typeface="Wingdings" panose="05000000000000000000" pitchFamily="2" charset="2"/>
                  <a:buChar char="Ø"/>
                </a:pPr>
                <a:r>
                  <a:rPr lang="en-US" altLang="zh-CN" sz="2000" dirty="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𝑔</m:t>
                        </m:r>
                      </m:e>
                      <m:sup>
                        <m:r>
                          <a:rPr lang="en-US" altLang="zh-CN" sz="2000" b="0" i="1" smtClean="0">
                            <a:latin typeface="Cambria Math" panose="02040503050406030204" pitchFamily="18" charset="0"/>
                          </a:rPr>
                          <m:t>′</m:t>
                        </m:r>
                      </m:sup>
                    </m:s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𝑧</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e>
                    </m:d>
                  </m:oMath>
                </a14:m>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0070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For </a:t>
                </a:r>
                <a:r>
                  <a:rPr lang="en-US" altLang="zh-CN" sz="2000" dirty="0"/>
                  <a:t>now, let’s take the choice of </a:t>
                </a:r>
                <a14:m>
                  <m:oMath xmlns:m="http://schemas.openxmlformats.org/officeDocument/2006/math">
                    <m:r>
                      <a:rPr lang="en-US" altLang="zh-CN" sz="2000" b="0" i="1" smtClean="0">
                        <a:latin typeface="Cambria Math" panose="02040503050406030204" pitchFamily="18" charset="0"/>
                      </a:rPr>
                      <m:t>𝑔</m:t>
                    </m:r>
                  </m:oMath>
                </a14:m>
                <a:r>
                  <a:rPr lang="en-US" altLang="zh-CN" sz="2000" dirty="0" smtClean="0"/>
                  <a:t> </a:t>
                </a:r>
                <a:r>
                  <a:rPr lang="en-US" altLang="zh-CN" sz="2000" dirty="0"/>
                  <a:t>as given. Other functions that </a:t>
                </a:r>
                <a:r>
                  <a:rPr lang="en-US" altLang="zh-CN" sz="2000" dirty="0" smtClean="0">
                    <a:solidFill>
                      <a:srgbClr val="FF0000"/>
                    </a:solidFill>
                  </a:rPr>
                  <a:t>smoothly increase </a:t>
                </a:r>
              </a:p>
              <a:p>
                <a:pPr marL="0" indent="0">
                  <a:buNone/>
                </a:pPr>
                <a:r>
                  <a:rPr lang="en-US" altLang="zh-CN" sz="2000" dirty="0">
                    <a:solidFill>
                      <a:srgbClr val="FF0000"/>
                    </a:solidFill>
                  </a:rPr>
                  <a:t> </a:t>
                </a:r>
                <a:r>
                  <a:rPr lang="en-US" altLang="zh-CN" sz="2000" dirty="0" smtClean="0">
                    <a:solidFill>
                      <a:srgbClr val="FF0000"/>
                    </a:solidFill>
                  </a:rPr>
                  <a:t>   from </a:t>
                </a:r>
                <a:r>
                  <a:rPr lang="en-US" altLang="zh-CN" sz="2000" dirty="0">
                    <a:solidFill>
                      <a:srgbClr val="FF0000"/>
                    </a:solidFill>
                  </a:rPr>
                  <a:t>0 to 1</a:t>
                </a:r>
                <a:r>
                  <a:rPr lang="en-US" altLang="zh-CN" sz="2000" dirty="0"/>
                  <a:t> can also be </a:t>
                </a:r>
                <a:r>
                  <a:rPr lang="en-US" altLang="zh-CN" sz="2000" dirty="0" smtClean="0"/>
                  <a:t>used,</a:t>
                </a:r>
              </a:p>
              <a:p>
                <a:pPr marL="0" indent="0">
                  <a:buNone/>
                </a:pPr>
                <a:r>
                  <a:rPr lang="en-US" altLang="zh-CN" sz="2000" dirty="0"/>
                  <a:t> </a:t>
                </a:r>
                <a:r>
                  <a:rPr lang="en-US" altLang="zh-CN" sz="2000" dirty="0" smtClean="0"/>
                  <a:t>   but </a:t>
                </a:r>
                <a:r>
                  <a:rPr lang="en-US" altLang="zh-CN" sz="2000" dirty="0"/>
                  <a:t>for a couple of </a:t>
                </a:r>
                <a:r>
                  <a:rPr lang="en-US" altLang="zh-CN" sz="2000" dirty="0" smtClean="0"/>
                  <a:t>reasons, </a:t>
                </a:r>
                <a:r>
                  <a:rPr lang="en-US" altLang="zh-CN" sz="2000" dirty="0"/>
                  <a:t>the choice of the logistic function is a fairly natural </a:t>
                </a:r>
                <a:r>
                  <a:rPr lang="en-US" altLang="zh-CN" sz="2000" dirty="0" smtClean="0"/>
                  <a:t>one.</a:t>
                </a:r>
                <a:endParaRPr lang="en-US" altLang="zh-CN" sz="2000" dirty="0"/>
              </a:p>
              <a:p>
                <a:pPr>
                  <a:buFont typeface="Wingdings" panose="05000000000000000000" pitchFamily="2" charset="2"/>
                  <a:buChar char="Ø"/>
                </a:pPr>
                <a:r>
                  <a:rPr lang="en-US" altLang="zh-CN" sz="2000" dirty="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𝑔</m:t>
                        </m:r>
                      </m:e>
                      <m:sup>
                        <m:r>
                          <a:rPr lang="en-US" altLang="zh-CN" sz="2000" b="0" i="1" smtClean="0">
                            <a:latin typeface="Cambria Math" panose="02040503050406030204" pitchFamily="18" charset="0"/>
                          </a:rPr>
                          <m:t>′</m:t>
                        </m:r>
                      </m:sup>
                    </m:s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𝑧</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e>
                    </m:d>
                  </m:oMath>
                </a14:m>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b="1" i="1" smtClean="0">
                            <a:solidFill>
                              <a:srgbClr val="FF0000"/>
                            </a:solidFill>
                            <a:latin typeface="Cambria Math" panose="02040503050406030204" pitchFamily="18" charset="0"/>
                          </a:rPr>
                          <m:t>𝟎</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latin typeface="Cambria Math" panose="02040503050406030204" pitchFamily="18" charset="0"/>
                            </a:rPr>
                            <m:t>𝑦</m:t>
                          </m:r>
                        </m:sup>
                      </m:sSup>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𝑦</m:t>
                          </m:r>
                        </m:sup>
                      </m:sSup>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4120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Logistic Regression</a:t>
            </a:r>
            <a:endParaRPr lang="zh-CN" altLang="en-US" dirty="0"/>
          </a:p>
        </p:txBody>
      </p:sp>
      <p:sp>
        <p:nvSpPr>
          <p:cNvPr id="3" name="副标题 2"/>
          <p:cNvSpPr>
            <a:spLocks noGrp="1"/>
          </p:cNvSpPr>
          <p:nvPr>
            <p:ph type="subTitle" idx="1"/>
          </p:nvPr>
        </p:nvSpPr>
        <p:spPr>
          <a:xfrm>
            <a:off x="0" y="3602038"/>
            <a:ext cx="12192000" cy="1655762"/>
          </a:xfrm>
        </p:spPr>
        <p:txBody>
          <a:bodyPr/>
          <a:lstStyle/>
          <a:p>
            <a:r>
              <a:rPr lang="en-US" altLang="zh-CN" dirty="0"/>
              <a:t/>
            </a:r>
            <a:br>
              <a:rPr lang="en-US" altLang="zh-CN" dirty="0"/>
            </a:br>
            <a:r>
              <a:rPr lang="zh-CN" altLang="en-US" dirty="0" smtClean="0"/>
              <a:t>参考资料：</a:t>
            </a:r>
            <a:r>
              <a:rPr lang="en-US" altLang="zh-CN" dirty="0" smtClean="0"/>
              <a:t>[Kevin P. Murphy]  </a:t>
            </a:r>
            <a:r>
              <a:rPr lang="en-US" altLang="zh-CN" dirty="0"/>
              <a:t>Machine </a:t>
            </a:r>
            <a:r>
              <a:rPr lang="en-US" altLang="zh-CN" dirty="0" smtClean="0"/>
              <a:t>Learning  </a:t>
            </a:r>
            <a:r>
              <a:rPr lang="en-US" altLang="zh-CN" dirty="0"/>
              <a:t>A Probabilistic </a:t>
            </a:r>
            <a:r>
              <a:rPr lang="en-US" altLang="zh-CN" dirty="0" smtClean="0"/>
              <a:t>Perspective</a:t>
            </a:r>
          </a:p>
          <a:p>
            <a:pPr algn="l"/>
            <a:r>
              <a:rPr lang="en-US" altLang="zh-CN" dirty="0" smtClean="0"/>
              <a:t>                               [Andrew Ng] CS229 Lecture notes 1</a:t>
            </a:r>
            <a:endParaRPr lang="zh-CN" altLang="en-US" dirty="0"/>
          </a:p>
        </p:txBody>
      </p:sp>
    </p:spTree>
    <p:extLst>
      <p:ext uri="{BB962C8B-B14F-4D97-AF65-F5344CB8AC3E}">
        <p14:creationId xmlns:p14="http://schemas.microsoft.com/office/powerpoint/2010/main" val="357186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So, given the logistic regression model, how do we fit</a:t>
                </a:r>
                <a14:m>
                  <m:oMath xmlns:m="http://schemas.openxmlformats.org/officeDocument/2006/math">
                    <m:r>
                      <a:rPr lang="en-US" altLang="zh-CN" sz="2000" b="0" i="0" smtClean="0">
                        <a:latin typeface="Cambria Math" panose="02040503050406030204" pitchFamily="18" charset="0"/>
                      </a:rPr>
                      <m:t> </m:t>
                    </m:r>
                    <m:r>
                      <a:rPr lang="zh-CN" altLang="en-US" sz="2000" i="1">
                        <a:latin typeface="Cambria Math" panose="02040503050406030204" pitchFamily="18" charset="0"/>
                      </a:rPr>
                      <m:t>𝜃</m:t>
                    </m:r>
                  </m:oMath>
                </a14:m>
                <a:r>
                  <a:rPr lang="en-US" altLang="zh-CN" sz="2000" dirty="0" smtClean="0"/>
                  <a:t> for it? Following how we saw </a:t>
                </a:r>
                <a:r>
                  <a:rPr lang="en-US" altLang="zh-CN" sz="2000" dirty="0" smtClean="0">
                    <a:solidFill>
                      <a:srgbClr val="FF0000"/>
                    </a:solidFill>
                  </a:rPr>
                  <a:t>least squares regression could be derived as the maximum likelihood estimator</a:t>
                </a:r>
                <a:r>
                  <a:rPr lang="en-US" altLang="zh-CN" sz="2000" dirty="0" smtClean="0"/>
                  <a:t> under a set of assumptions, let’s endow our classification model with a set of probabilistic assumptions, and then fit the parameters via maximum likelihood.</a:t>
                </a:r>
                <a:endParaRPr lang="en-US" altLang="zh-CN" sz="2000" dirty="0"/>
              </a:p>
              <a:p>
                <a:pPr>
                  <a:buFont typeface="Wingdings" panose="05000000000000000000" pitchFamily="2" charset="2"/>
                  <a:buChar char="Ø"/>
                </a:pPr>
                <a:r>
                  <a:rPr lang="en-US" altLang="zh-CN" sz="2000" dirty="0"/>
                  <a: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𝑔</m:t>
                        </m:r>
                      </m:e>
                      <m:sup>
                        <m:r>
                          <a:rPr lang="en-US" altLang="zh-CN" sz="2000" b="0" i="1" smtClean="0">
                            <a:latin typeface="Cambria Math" panose="02040503050406030204" pitchFamily="18" charset="0"/>
                          </a:rPr>
                          <m:t>′</m:t>
                        </m:r>
                      </m:sup>
                    </m:s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𝑧</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e>
                    </m:d>
                  </m:oMath>
                </a14:m>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b="1" i="1" smtClean="0">
                            <a:solidFill>
                              <a:srgbClr val="FF0000"/>
                            </a:solidFill>
                            <a:latin typeface="Cambria Math" panose="02040503050406030204" pitchFamily="18" charset="0"/>
                          </a:rPr>
                          <m:t>𝟎</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latin typeface="Cambria Math" panose="02040503050406030204" pitchFamily="18" charset="0"/>
                            </a:rPr>
                            <m:t>𝑦</m:t>
                          </m:r>
                        </m:sup>
                      </m:sSup>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𝑦</m:t>
                          </m:r>
                        </m:sup>
                      </m:sSup>
                    </m:oMath>
                  </m:oMathPara>
                </a14:m>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4691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t>
            </a:r>
            <a:r>
              <a:rPr lang="zh-CN" altLang="en-US" sz="2000" dirty="0" smtClean="0"/>
              <a:t>最大似然估计：</a:t>
            </a:r>
            <a:r>
              <a:rPr lang="en-US" altLang="zh-CN" sz="2000" dirty="0" smtClean="0"/>
              <a:t>The table below shows how incorrect predictions by our hypothesis function (i.e. h(x)=.25, y=1) are penalized by generation low values. </a:t>
            </a:r>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marL="0" indent="0">
              <a:buNone/>
            </a:pPr>
            <a:r>
              <a:rPr lang="en-US" altLang="zh-CN" sz="2000" dirty="0"/>
              <a:t>https://thelaziestprogrammer.com/sharrington/math-of-machine-learning/solving-logreg-newtons-method</a:t>
            </a:r>
            <a:endParaRPr lang="en-US" altLang="zh-CN" sz="2000" dirty="0" smtClean="0"/>
          </a:p>
          <a:p>
            <a:pPr>
              <a:buFont typeface="Wingdings" panose="05000000000000000000" pitchFamily="2" charset="2"/>
              <a:buChar char="Ø"/>
            </a:pPr>
            <a:endParaRPr lang="en-US" altLang="zh-CN"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131063443"/>
              </p:ext>
            </p:extLst>
          </p:nvPr>
        </p:nvGraphicFramePr>
        <p:xfrm>
          <a:off x="2032000" y="259902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73384652"/>
                    </a:ext>
                  </a:extLst>
                </a:gridCol>
                <a:gridCol w="2709333">
                  <a:extLst>
                    <a:ext uri="{9D8B030D-6E8A-4147-A177-3AD203B41FA5}">
                      <a16:colId xmlns:a16="http://schemas.microsoft.com/office/drawing/2014/main" val="1310565930"/>
                    </a:ext>
                  </a:extLst>
                </a:gridCol>
                <a:gridCol w="2709333">
                  <a:extLst>
                    <a:ext uri="{9D8B030D-6E8A-4147-A177-3AD203B41FA5}">
                      <a16:colId xmlns:a16="http://schemas.microsoft.com/office/drawing/2014/main" val="739849013"/>
                    </a:ext>
                  </a:extLst>
                </a:gridCol>
              </a:tblGrid>
              <a:tr h="370840">
                <a:tc>
                  <a:txBody>
                    <a:bodyPr/>
                    <a:lstStyle/>
                    <a:p>
                      <a:pPr algn="l"/>
                      <a:r>
                        <a:rPr lang="en-US" altLang="zh-CN" dirty="0" smtClean="0"/>
                        <a:t>h(x)</a:t>
                      </a:r>
                      <a:endParaRPr lang="zh-CN" altLang="en-US" dirty="0"/>
                    </a:p>
                  </a:txBody>
                  <a:tcPr/>
                </a:tc>
                <a:tc>
                  <a:txBody>
                    <a:bodyPr/>
                    <a:lstStyle/>
                    <a:p>
                      <a:pPr algn="l"/>
                      <a:r>
                        <a:rPr lang="en-US" altLang="zh-CN" dirty="0" smtClean="0"/>
                        <a:t>Y=0</a:t>
                      </a:r>
                      <a:endParaRPr lang="zh-CN" altLang="en-US" dirty="0"/>
                    </a:p>
                  </a:txBody>
                  <a:tcPr/>
                </a:tc>
                <a:tc>
                  <a:txBody>
                    <a:bodyPr/>
                    <a:lstStyle/>
                    <a:p>
                      <a:pPr algn="l"/>
                      <a:r>
                        <a:rPr lang="en-US" altLang="zh-CN" dirty="0" smtClean="0"/>
                        <a:t>Y=1</a:t>
                      </a:r>
                      <a:endParaRPr lang="zh-CN" altLang="en-US" dirty="0"/>
                    </a:p>
                  </a:txBody>
                  <a:tcPr/>
                </a:tc>
                <a:extLst>
                  <a:ext uri="{0D108BD9-81ED-4DB2-BD59-A6C34878D82A}">
                    <a16:rowId xmlns:a16="http://schemas.microsoft.com/office/drawing/2014/main" val="100142811"/>
                  </a:ext>
                </a:extLst>
              </a:tr>
              <a:tr h="370840">
                <a:tc>
                  <a:txBody>
                    <a:bodyPr/>
                    <a:lstStyle/>
                    <a:p>
                      <a:pPr algn="l"/>
                      <a:r>
                        <a:rPr lang="en-US" altLang="zh-CN" dirty="0" smtClean="0"/>
                        <a:t>.25</a:t>
                      </a:r>
                      <a:endParaRPr lang="zh-CN" altLang="en-US" dirty="0"/>
                    </a:p>
                  </a:txBody>
                  <a:tcPr/>
                </a:tc>
                <a:tc>
                  <a:txBody>
                    <a:bodyPr/>
                    <a:lstStyle/>
                    <a:p>
                      <a:pPr algn="l"/>
                      <a:r>
                        <a:rPr lang="en-US" altLang="zh-CN" dirty="0" smtClean="0"/>
                        <a:t>.75</a:t>
                      </a:r>
                      <a:endParaRPr lang="zh-CN" altLang="en-US" dirty="0"/>
                    </a:p>
                  </a:txBody>
                  <a:tcPr/>
                </a:tc>
                <a:tc>
                  <a:txBody>
                    <a:bodyPr/>
                    <a:lstStyle/>
                    <a:p>
                      <a:pPr algn="l"/>
                      <a:r>
                        <a:rPr lang="en-US" altLang="zh-CN" dirty="0" smtClean="0"/>
                        <a:t>.25</a:t>
                      </a:r>
                      <a:endParaRPr lang="zh-CN" altLang="en-US" dirty="0"/>
                    </a:p>
                  </a:txBody>
                  <a:tcPr/>
                </a:tc>
                <a:extLst>
                  <a:ext uri="{0D108BD9-81ED-4DB2-BD59-A6C34878D82A}">
                    <a16:rowId xmlns:a16="http://schemas.microsoft.com/office/drawing/2014/main" val="3886249812"/>
                  </a:ext>
                </a:extLst>
              </a:tr>
              <a:tr h="370840">
                <a:tc>
                  <a:txBody>
                    <a:bodyPr/>
                    <a:lstStyle/>
                    <a:p>
                      <a:pPr algn="l"/>
                      <a:r>
                        <a:rPr lang="en-US" altLang="zh-CN" dirty="0" smtClean="0"/>
                        <a:t>.5</a:t>
                      </a:r>
                      <a:endParaRPr lang="zh-CN" altLang="en-US" dirty="0"/>
                    </a:p>
                  </a:txBody>
                  <a:tcPr/>
                </a:tc>
                <a:tc>
                  <a:txBody>
                    <a:bodyPr/>
                    <a:lstStyle/>
                    <a:p>
                      <a:pPr algn="l"/>
                      <a:r>
                        <a:rPr lang="en-US" altLang="zh-CN" dirty="0" smtClean="0"/>
                        <a:t>.5</a:t>
                      </a:r>
                      <a:endParaRPr lang="zh-CN" altLang="en-US" dirty="0"/>
                    </a:p>
                  </a:txBody>
                  <a:tcPr/>
                </a:tc>
                <a:tc>
                  <a:txBody>
                    <a:bodyPr/>
                    <a:lstStyle/>
                    <a:p>
                      <a:pPr algn="l"/>
                      <a:r>
                        <a:rPr lang="en-US" altLang="zh-CN" dirty="0" smtClean="0"/>
                        <a:t>.5</a:t>
                      </a:r>
                      <a:endParaRPr lang="zh-CN" altLang="en-US" dirty="0"/>
                    </a:p>
                  </a:txBody>
                  <a:tcPr/>
                </a:tc>
                <a:extLst>
                  <a:ext uri="{0D108BD9-81ED-4DB2-BD59-A6C34878D82A}">
                    <a16:rowId xmlns:a16="http://schemas.microsoft.com/office/drawing/2014/main" val="1941134176"/>
                  </a:ext>
                </a:extLst>
              </a:tr>
              <a:tr h="370840">
                <a:tc>
                  <a:txBody>
                    <a:bodyPr/>
                    <a:lstStyle/>
                    <a:p>
                      <a:pPr algn="l"/>
                      <a:r>
                        <a:rPr lang="en-US" altLang="zh-CN" dirty="0" smtClean="0"/>
                        <a:t>.75</a:t>
                      </a:r>
                      <a:endParaRPr lang="zh-CN" altLang="en-US" dirty="0"/>
                    </a:p>
                  </a:txBody>
                  <a:tcPr/>
                </a:tc>
                <a:tc>
                  <a:txBody>
                    <a:bodyPr/>
                    <a:lstStyle/>
                    <a:p>
                      <a:pPr algn="l"/>
                      <a:r>
                        <a:rPr lang="en-US" altLang="zh-CN" dirty="0" smtClean="0"/>
                        <a:t>.25</a:t>
                      </a:r>
                      <a:endParaRPr lang="zh-CN" altLang="en-US" dirty="0"/>
                    </a:p>
                  </a:txBody>
                  <a:tcPr/>
                </a:tc>
                <a:tc>
                  <a:txBody>
                    <a:bodyPr/>
                    <a:lstStyle/>
                    <a:p>
                      <a:pPr algn="l"/>
                      <a:r>
                        <a:rPr lang="en-US" altLang="zh-CN" dirty="0" smtClean="0"/>
                        <a:t>.75</a:t>
                      </a:r>
                      <a:endParaRPr lang="zh-CN" altLang="en-US" dirty="0"/>
                    </a:p>
                  </a:txBody>
                  <a:tcPr/>
                </a:tc>
                <a:extLst>
                  <a:ext uri="{0D108BD9-81ED-4DB2-BD59-A6C34878D82A}">
                    <a16:rowId xmlns:a16="http://schemas.microsoft.com/office/drawing/2014/main" val="225952606"/>
                  </a:ext>
                </a:extLst>
              </a:tr>
              <a:tr h="370840">
                <a:tc>
                  <a:txBody>
                    <a:bodyPr/>
                    <a:lstStyle/>
                    <a:p>
                      <a:pPr algn="l"/>
                      <a:r>
                        <a:rPr lang="en-US" altLang="zh-CN" dirty="0" smtClean="0"/>
                        <a:t>.9</a:t>
                      </a:r>
                      <a:endParaRPr lang="zh-CN" altLang="en-US" dirty="0"/>
                    </a:p>
                  </a:txBody>
                  <a:tcPr/>
                </a:tc>
                <a:tc>
                  <a:txBody>
                    <a:bodyPr/>
                    <a:lstStyle/>
                    <a:p>
                      <a:pPr algn="l"/>
                      <a:r>
                        <a:rPr lang="en-US" altLang="zh-CN" dirty="0" smtClean="0"/>
                        <a:t>.1</a:t>
                      </a:r>
                      <a:endParaRPr lang="zh-CN" altLang="en-US" dirty="0"/>
                    </a:p>
                  </a:txBody>
                  <a:tcPr/>
                </a:tc>
                <a:tc>
                  <a:txBody>
                    <a:bodyPr/>
                    <a:lstStyle/>
                    <a:p>
                      <a:pPr algn="l"/>
                      <a:r>
                        <a:rPr lang="en-US" altLang="zh-CN" dirty="0" smtClean="0"/>
                        <a:t>.9</a:t>
                      </a:r>
                      <a:endParaRPr lang="zh-CN" altLang="en-US" dirty="0"/>
                    </a:p>
                  </a:txBody>
                  <a:tcPr/>
                </a:tc>
                <a:extLst>
                  <a:ext uri="{0D108BD9-81ED-4DB2-BD59-A6C34878D82A}">
                    <a16:rowId xmlns:a16="http://schemas.microsoft.com/office/drawing/2014/main" val="953061262"/>
                  </a:ext>
                </a:extLst>
              </a:tr>
            </a:tbl>
          </a:graphicData>
        </a:graphic>
      </p:graphicFrame>
    </p:spTree>
    <p:extLst>
      <p:ext uri="{BB962C8B-B14F-4D97-AF65-F5344CB8AC3E}">
        <p14:creationId xmlns:p14="http://schemas.microsoft.com/office/powerpoint/2010/main" val="3433138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t>
            </a:r>
            <a:r>
              <a:rPr lang="zh-CN" altLang="en-US" sz="2000" dirty="0" smtClean="0"/>
              <a:t>最大似然估计：</a:t>
            </a:r>
            <a:r>
              <a:rPr lang="en-US" altLang="zh-CN" sz="2000" dirty="0" smtClean="0"/>
              <a:t>The table below shows how incorrect predictions by our hypothesis function (i.e. h(x)=.25, y=1) are penalized by generation low values. </a:t>
            </a:r>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marL="0" indent="0" algn="ctr">
              <a:buNone/>
            </a:pPr>
            <a:r>
              <a:rPr lang="zh-CN" altLang="en-US" sz="1600" dirty="0" smtClean="0"/>
              <a:t>陈</a:t>
            </a:r>
            <a:r>
              <a:rPr lang="zh-CN" altLang="en-US" sz="1600" dirty="0"/>
              <a:t>文灯考研数学复习指南</a:t>
            </a:r>
            <a:r>
              <a:rPr lang="en-US" altLang="zh-CN" sz="1600" dirty="0"/>
              <a:t>(</a:t>
            </a:r>
            <a:r>
              <a:rPr lang="zh-CN" altLang="en-US" sz="1600" dirty="0"/>
              <a:t>理工类</a:t>
            </a:r>
            <a:r>
              <a:rPr lang="en-US" altLang="zh-CN" sz="1600" dirty="0" smtClean="0"/>
              <a:t>) p625</a:t>
            </a:r>
          </a:p>
          <a:p>
            <a:pPr>
              <a:buFont typeface="Wingdings" panose="05000000000000000000" pitchFamily="2" charset="2"/>
              <a:buChar char="Ø"/>
            </a:pP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57587"/>
            <a:ext cx="10058400" cy="3344354"/>
          </a:xfrm>
          <a:prstGeom prst="rect">
            <a:avLst/>
          </a:prstGeom>
          <a:ln>
            <a:solidFill>
              <a:schemeClr val="tx1"/>
            </a:solidFill>
          </a:ln>
        </p:spPr>
      </p:pic>
    </p:spTree>
    <p:extLst>
      <p:ext uri="{BB962C8B-B14F-4D97-AF65-F5344CB8AC3E}">
        <p14:creationId xmlns:p14="http://schemas.microsoft.com/office/powerpoint/2010/main" val="2734770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=0|</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𝑦</m:t>
                          </m:r>
                        </m:sup>
                      </m:sSup>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1−</m:t>
                          </m:r>
                          <m:r>
                            <a:rPr lang="en-US" altLang="zh-CN" sz="2000" b="0" i="1" smtClean="0">
                              <a:solidFill>
                                <a:srgbClr val="FF0000"/>
                              </a:solidFill>
                              <a:latin typeface="Cambria Math" panose="02040503050406030204" pitchFamily="18" charset="0"/>
                            </a:rPr>
                            <m:t>𝑦</m:t>
                          </m:r>
                        </m:sup>
                      </m:sSup>
                    </m:oMath>
                  </m:oMathPara>
                </a14:m>
                <a:endParaRPr lang="en-US" altLang="zh-CN" sz="2000" dirty="0" smtClean="0"/>
              </a:p>
              <a:p>
                <a:pPr>
                  <a:buFont typeface="Wingdings" panose="05000000000000000000" pitchFamily="2" charset="2"/>
                  <a:buChar char="Ø"/>
                </a:pPr>
                <a:r>
                  <a:rPr lang="en-US" altLang="zh-CN" sz="2000" dirty="0" smtClean="0"/>
                  <a:t> Assuming </a:t>
                </a:r>
                <a:r>
                  <a:rPr lang="en-US" altLang="zh-CN" sz="2000" dirty="0"/>
                  <a:t>that </a:t>
                </a:r>
                <a:r>
                  <a:rPr lang="en-US" altLang="zh-CN" sz="2000" dirty="0" smtClean="0"/>
                  <a:t>the </a:t>
                </a:r>
                <a14:m>
                  <m:oMath xmlns:m="http://schemas.openxmlformats.org/officeDocument/2006/math">
                    <m:r>
                      <a:rPr lang="en-US" altLang="zh-CN" sz="2000" b="0" i="1" smtClean="0">
                        <a:latin typeface="Cambria Math" panose="02040503050406030204" pitchFamily="18" charset="0"/>
                      </a:rPr>
                      <m:t>𝑚</m:t>
                    </m:r>
                  </m:oMath>
                </a14:m>
                <a:r>
                  <a:rPr lang="en-US" altLang="zh-CN" sz="2000" dirty="0"/>
                  <a:t> training examples were generated independently, </a:t>
                </a:r>
                <a:endParaRPr lang="en-US" altLang="zh-CN" sz="2000" dirty="0" smtClean="0"/>
              </a:p>
              <a:p>
                <a:pPr marL="0" indent="0">
                  <a:buNone/>
                </a:pPr>
                <a:r>
                  <a:rPr lang="en-US" altLang="zh-CN" sz="2000" dirty="0"/>
                  <a:t> </a:t>
                </a:r>
                <a:r>
                  <a:rPr lang="en-US" altLang="zh-CN" sz="2000" dirty="0" smtClean="0"/>
                  <a:t>   we can </a:t>
                </a:r>
                <a:r>
                  <a:rPr lang="en-US" altLang="zh-CN" sz="2000" dirty="0"/>
                  <a:t>then write down the likelihood of the parameters </a:t>
                </a:r>
                <a:r>
                  <a:rPr lang="en-US" altLang="zh-CN" sz="2000" dirty="0" smtClean="0"/>
                  <a:t>as</a:t>
                </a:r>
              </a:p>
              <a:p>
                <a:pPr marL="0" indent="0" algn="ctr">
                  <a:buNone/>
                </a:pPr>
                <a:r>
                  <a:rPr lang="en-US" altLang="zh-CN" sz="2000" dirty="0"/>
                  <a:t> </a:t>
                </a:r>
                <a14:m>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e>
                    </m:nary>
                  </m:oMath>
                </a14:m>
                <a:endParaRPr lang="en-US" altLang="zh-CN" sz="2000" dirty="0" smtClean="0"/>
              </a:p>
              <a:p>
                <a:pPr marL="0" indent="0">
                  <a:buNone/>
                </a:pPr>
                <a:r>
                  <a:rPr lang="en-US" altLang="zh-CN" sz="2000" dirty="0" smtClean="0"/>
                  <a:t>    It </a:t>
                </a:r>
                <a:r>
                  <a:rPr lang="en-US" altLang="zh-CN" sz="2000" dirty="0"/>
                  <a:t>will be easier to maximize the log likelihood</a:t>
                </a:r>
                <a:r>
                  <a:rPr lang="en-US" altLang="zh-CN" sz="2000" dirty="0" smtClean="0"/>
                  <a:t>:</a:t>
                </a:r>
              </a:p>
              <a:p>
                <a:pPr marL="0" indent="0">
                  <a:buNone/>
                </a:pPr>
                <a:r>
                  <a:rPr lang="en-US" altLang="zh-CN" sz="2000" dirty="0"/>
                  <a:t> </a:t>
                </a:r>
                <a:r>
                  <a:rPr lang="en-US" altLang="zh-CN" sz="2000" dirty="0" smtClean="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ea typeface="Cambria Math" panose="02040503050406030204" pitchFamily="18" charset="0"/>
                      </a:rPr>
                      <m:t>= </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e>
                    </m:func>
                    <m:r>
                      <a:rPr lang="en-US" altLang="zh-CN" sz="2000" b="0" i="1" smtClean="0">
                        <a:latin typeface="Cambria Math" panose="02040503050406030204" pitchFamily="18" charset="0"/>
                        <a:ea typeface="Cambria Math" panose="02040503050406030204" pitchFamily="18" charset="0"/>
                      </a:rPr>
                      <m:t>= </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𝑚</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𝑦</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𝑥</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e>
                            </m:d>
                          </m:e>
                        </m:func>
                        <m:r>
                          <a:rPr lang="en-US" altLang="zh-CN" sz="2000" b="0" i="1" smtClean="0">
                            <a:latin typeface="Cambria Math" panose="02040503050406030204" pitchFamily="18" charset="0"/>
                            <a:ea typeface="Cambria Math" panose="02040503050406030204" pitchFamily="18" charset="0"/>
                          </a:rPr>
                          <m:t>+ </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𝑦</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𝑥</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e>
                            </m:d>
                          </m:e>
                        </m:func>
                      </m:e>
                    </m:nary>
                  </m:oMath>
                </a14:m>
                <a:endParaRPr lang="en-US" altLang="zh-CN" sz="2000" dirty="0" smtClean="0"/>
              </a:p>
              <a:p>
                <a:pPr marL="0" indent="0">
                  <a:buNone/>
                </a:pPr>
                <a:r>
                  <a:rPr lang="en-US" altLang="zh-CN" sz="2000" dirty="0" smtClean="0"/>
                  <a:t>    How </a:t>
                </a:r>
                <a:r>
                  <a:rPr lang="en-US" altLang="zh-CN" sz="2000" dirty="0"/>
                  <a:t>do we maximize the likelihood</a:t>
                </a:r>
                <a:r>
                  <a:rPr lang="en-US" altLang="zh-CN" sz="2000" dirty="0" smtClean="0"/>
                  <a:t>? </a:t>
                </a:r>
                <a:endParaRPr lang="en-US" altLang="zh-CN" sz="2000" dirty="0"/>
              </a:p>
              <a:p>
                <a:pPr marL="0" indent="0">
                  <a:buNone/>
                </a:pPr>
                <a:r>
                  <a:rPr lang="en-US" altLang="zh-CN" sz="2000" dirty="0" smtClean="0"/>
                  <a:t>    Similar to our derivation in the case of linear regression, we can use GD.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6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5086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=0|</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𝑦</m:t>
                          </m:r>
                        </m:sup>
                      </m:sSup>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1−</m:t>
                          </m:r>
                          <m:r>
                            <a:rPr lang="en-US" altLang="zh-CN" sz="2000" b="0" i="1" smtClean="0">
                              <a:solidFill>
                                <a:srgbClr val="FF0000"/>
                              </a:solidFill>
                              <a:latin typeface="Cambria Math" panose="02040503050406030204" pitchFamily="18" charset="0"/>
                            </a:rPr>
                            <m:t>𝑦</m:t>
                          </m:r>
                        </m:sup>
                      </m:sSup>
                    </m:oMath>
                  </m:oMathPara>
                </a14:m>
                <a:endParaRPr lang="en-US" altLang="zh-CN" sz="2000" dirty="0" smtClean="0"/>
              </a:p>
              <a:p>
                <a:pPr>
                  <a:buFont typeface="Wingdings" panose="05000000000000000000" pitchFamily="2" charset="2"/>
                  <a:buChar char="Ø"/>
                </a:pPr>
                <a:r>
                  <a:rPr lang="en-US" altLang="zh-CN" sz="2000" dirty="0" smtClean="0"/>
                  <a:t> Assuming </a:t>
                </a:r>
                <a:r>
                  <a:rPr lang="en-US" altLang="zh-CN" sz="2000" dirty="0"/>
                  <a:t>that </a:t>
                </a:r>
                <a:r>
                  <a:rPr lang="en-US" altLang="zh-CN" sz="2000" dirty="0" smtClean="0"/>
                  <a:t>the </a:t>
                </a:r>
                <a14:m>
                  <m:oMath xmlns:m="http://schemas.openxmlformats.org/officeDocument/2006/math">
                    <m:r>
                      <a:rPr lang="en-US" altLang="zh-CN" sz="2000" b="0" i="1" smtClean="0">
                        <a:latin typeface="Cambria Math" panose="02040503050406030204" pitchFamily="18" charset="0"/>
                      </a:rPr>
                      <m:t>𝑚</m:t>
                    </m:r>
                  </m:oMath>
                </a14:m>
                <a:r>
                  <a:rPr lang="en-US" altLang="zh-CN" sz="2000" dirty="0"/>
                  <a:t> training examples were generated independently, </a:t>
                </a:r>
                <a:endParaRPr lang="en-US" altLang="zh-CN" sz="2000" dirty="0" smtClean="0"/>
              </a:p>
              <a:p>
                <a:pPr marL="0" indent="0">
                  <a:buNone/>
                </a:pPr>
                <a:r>
                  <a:rPr lang="en-US" altLang="zh-CN" sz="2000" dirty="0"/>
                  <a:t> </a:t>
                </a:r>
                <a:r>
                  <a:rPr lang="en-US" altLang="zh-CN" sz="2000" dirty="0" smtClean="0"/>
                  <a:t>   we can </a:t>
                </a:r>
                <a:r>
                  <a:rPr lang="en-US" altLang="zh-CN" sz="2000" dirty="0"/>
                  <a:t>then write down the likelihood of the parameters </a:t>
                </a:r>
                <a:r>
                  <a:rPr lang="en-US" altLang="zh-CN" sz="2000" dirty="0" smtClean="0"/>
                  <a:t>as</a:t>
                </a:r>
              </a:p>
              <a:p>
                <a:pPr marL="0" indent="0" algn="ctr">
                  <a:buNone/>
                </a:pPr>
                <a:r>
                  <a:rPr lang="en-US" altLang="zh-CN" sz="2000" dirty="0"/>
                  <a:t> </a:t>
                </a:r>
                <a14:m>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e>
                    </m:nary>
                  </m:oMath>
                </a14:m>
                <a:endParaRPr lang="en-US" altLang="zh-CN" sz="2000" dirty="0" smtClean="0"/>
              </a:p>
              <a:p>
                <a:pPr marL="0" indent="0">
                  <a:buNone/>
                </a:pPr>
                <a:r>
                  <a:rPr lang="en-US" altLang="zh-CN" sz="2000" dirty="0" smtClean="0"/>
                  <a:t>    It </a:t>
                </a:r>
                <a:r>
                  <a:rPr lang="en-US" altLang="zh-CN" sz="2000" dirty="0"/>
                  <a:t>will be easier to maximize the log likelihood</a:t>
                </a:r>
                <a:r>
                  <a:rPr lang="en-US" altLang="zh-CN" sz="2000" dirty="0" smtClean="0"/>
                  <a:t>:</a:t>
                </a:r>
              </a:p>
              <a:p>
                <a:pPr marL="0" indent="0">
                  <a:buNone/>
                </a:pPr>
                <a:r>
                  <a:rPr lang="en-US" altLang="zh-CN" sz="2000" dirty="0"/>
                  <a:t> </a:t>
                </a:r>
                <a:r>
                  <a:rPr lang="en-US" altLang="zh-CN" sz="2000" dirty="0" smtClean="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ea typeface="Cambria Math" panose="02040503050406030204" pitchFamily="18" charset="0"/>
                      </a:rPr>
                      <m:t>= </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e>
                    </m:func>
                    <m:r>
                      <a:rPr lang="en-US" altLang="zh-CN" sz="2000" b="0" i="1" smtClean="0">
                        <a:latin typeface="Cambria Math" panose="02040503050406030204" pitchFamily="18" charset="0"/>
                        <a:ea typeface="Cambria Math" panose="02040503050406030204" pitchFamily="18" charset="0"/>
                      </a:rPr>
                      <m:t>= </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𝑚</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𝑦</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𝑥</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e>
                            </m:d>
                          </m:e>
                        </m:func>
                        <m:r>
                          <a:rPr lang="en-US" altLang="zh-CN" sz="2000" b="0" i="1" smtClean="0">
                            <a:latin typeface="Cambria Math" panose="02040503050406030204" pitchFamily="18" charset="0"/>
                            <a:ea typeface="Cambria Math" panose="02040503050406030204" pitchFamily="18" charset="0"/>
                          </a:rPr>
                          <m:t>+ </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𝑦</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𝑥</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e>
                            </m:d>
                          </m:e>
                        </m:func>
                      </m:e>
                    </m:nary>
                  </m:oMath>
                </a14:m>
                <a:endParaRPr lang="en-US" altLang="zh-CN" sz="2000" dirty="0" smtClean="0"/>
              </a:p>
              <a:p>
                <a:pPr marL="0" indent="0">
                  <a:buNone/>
                </a:pPr>
                <a:r>
                  <a:rPr lang="en-US" altLang="zh-CN" sz="2000" dirty="0" smtClean="0"/>
                  <a:t>    How </a:t>
                </a:r>
                <a:r>
                  <a:rPr lang="en-US" altLang="zh-CN" sz="2000" dirty="0"/>
                  <a:t>do we maximize the likelihood</a:t>
                </a:r>
                <a:r>
                  <a:rPr lang="en-US" altLang="zh-CN" sz="2000" dirty="0" smtClean="0"/>
                  <a:t>? </a:t>
                </a:r>
                <a:endParaRPr lang="en-US" altLang="zh-CN" sz="2000" dirty="0"/>
              </a:p>
              <a:p>
                <a:pPr marL="0" indent="0">
                  <a:buNone/>
                </a:pPr>
                <a:r>
                  <a:rPr lang="en-US" altLang="zh-CN" sz="2000" dirty="0" smtClean="0"/>
                  <a:t>    </a:t>
                </a:r>
                <a:r>
                  <a:rPr lang="zh-CN" altLang="en-US" sz="2000" dirty="0" smtClean="0"/>
                  <a:t>求最值的问题：目标函数</a:t>
                </a:r>
                <a14:m>
                  <m:oMath xmlns:m="http://schemas.openxmlformats.org/officeDocument/2006/math">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zh-CN" altLang="en-US" sz="2000" i="1">
                        <a:latin typeface="Cambria Math" panose="02040503050406030204" pitchFamily="18" charset="0"/>
                      </a:rPr>
                      <m:t> </m:t>
                    </m:r>
                  </m:oMath>
                </a14:m>
                <a:r>
                  <a:rPr lang="en-US" altLang="zh-CN" sz="2000" dirty="0" smtClean="0"/>
                  <a:t> </a:t>
                </a:r>
                <a:r>
                  <a:rPr lang="zh-CN" altLang="en-US" sz="2000" dirty="0" smtClean="0"/>
                  <a:t> 其海森矩阵负 全局最大值 一阶导数为</a:t>
                </a:r>
                <a:r>
                  <a:rPr lang="en-US" altLang="zh-CN" sz="2000" dirty="0" smtClean="0"/>
                  <a:t>0.</a:t>
                </a:r>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6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3652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Let us assume that</a:t>
                </a:r>
              </a:p>
              <a:p>
                <a:pPr marL="0" indent="0" algn="ctr">
                  <a:buNone/>
                </a:pPr>
                <a:r>
                  <a:rPr lang="en-US" altLang="zh-CN" sz="2000" dirty="0"/>
                  <a:t> </a:t>
                </a:r>
                <a:r>
                  <a:rPr lang="en-US" altLang="zh-CN" sz="2000" dirty="0" smtClean="0"/>
                  <a:t>    </a:t>
                </a:r>
                <a14:m>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smtClean="0"/>
                  <a:t> ;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i="1">
                            <a:latin typeface="Cambria Math" panose="02040503050406030204" pitchFamily="18" charset="0"/>
                          </a:rPr>
                          <m:t>=0|</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endParaRPr lang="en-US" altLang="zh-CN" sz="2000" dirty="0" smtClean="0"/>
              </a:p>
              <a:p>
                <a:pPr marL="0" indent="0">
                  <a:buNone/>
                </a:pPr>
                <a:r>
                  <a:rPr lang="en-US" altLang="zh-CN" sz="2000" dirty="0"/>
                  <a:t> </a:t>
                </a:r>
                <a:r>
                  <a:rPr lang="en-US" altLang="zh-CN" sz="2000" dirty="0" smtClean="0"/>
                  <a:t>    Note that this can be written more compactly as</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𝑦</m:t>
                          </m:r>
                        </m:sup>
                      </m:sSup>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1 − </m:t>
                                  </m:r>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e>
                        <m:sup>
                          <m:r>
                            <a:rPr lang="en-US" altLang="zh-CN" sz="2000" b="0" i="1" smtClean="0">
                              <a:solidFill>
                                <a:srgbClr val="FF0000"/>
                              </a:solidFill>
                              <a:latin typeface="Cambria Math" panose="02040503050406030204" pitchFamily="18" charset="0"/>
                            </a:rPr>
                            <m:t>1−</m:t>
                          </m:r>
                          <m:r>
                            <a:rPr lang="en-US" altLang="zh-CN" sz="2000" b="0" i="1" smtClean="0">
                              <a:solidFill>
                                <a:srgbClr val="FF0000"/>
                              </a:solidFill>
                              <a:latin typeface="Cambria Math" panose="02040503050406030204" pitchFamily="18" charset="0"/>
                            </a:rPr>
                            <m:t>𝑦</m:t>
                          </m:r>
                        </m:sup>
                      </m:sSup>
                    </m:oMath>
                  </m:oMathPara>
                </a14:m>
                <a:endParaRPr lang="en-US" altLang="zh-CN" sz="2000" dirty="0" smtClean="0"/>
              </a:p>
              <a:p>
                <a:pPr>
                  <a:buFont typeface="Wingdings" panose="05000000000000000000" pitchFamily="2" charset="2"/>
                  <a:buChar char="Ø"/>
                </a:pPr>
                <a:r>
                  <a:rPr lang="en-US" altLang="zh-CN" sz="2000" dirty="0" smtClean="0">
                    <a:ea typeface="Cambria Math" panose="02040503050406030204" pitchFamily="18" charset="0"/>
                  </a:rPr>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ea typeface="Cambria Math" panose="02040503050406030204" pitchFamily="18" charset="0"/>
                      </a:rPr>
                      <m:t>= </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e>
                    </m:func>
                    <m:r>
                      <a:rPr lang="en-US" altLang="zh-CN" sz="2000" b="0" i="1" smtClean="0">
                        <a:latin typeface="Cambria Math" panose="02040503050406030204" pitchFamily="18" charset="0"/>
                        <a:ea typeface="Cambria Math" panose="02040503050406030204" pitchFamily="18" charset="0"/>
                      </a:rPr>
                      <m:t>= </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𝑚</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𝑦</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𝑥</m:t>
                                    </m:r>
                                  </m:e>
                                  <m:sup>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𝑖</m:t>
                                        </m:r>
                                      </m:e>
                                    </m:d>
                                  </m:sup>
                                </m:sSup>
                              </m:e>
                            </m:d>
                          </m:e>
                        </m:func>
                        <m:r>
                          <a:rPr lang="en-US" altLang="zh-CN" sz="2000" b="0" i="1" smtClean="0">
                            <a:latin typeface="Cambria Math" panose="02040503050406030204" pitchFamily="18" charset="0"/>
                            <a:ea typeface="Cambria Math" panose="02040503050406030204" pitchFamily="18" charset="0"/>
                          </a:rPr>
                          <m:t>+ </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𝑦</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𝑥</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𝑖</m:t>
                                            </m:r>
                                          </m:e>
                                        </m:d>
                                      </m:sup>
                                    </m:sSup>
                                  </m:e>
                                </m:d>
                              </m:e>
                            </m:d>
                          </m:e>
                        </m:func>
                      </m:e>
                    </m:nary>
                  </m:oMath>
                </a14:m>
                <a:endParaRPr lang="en-US" altLang="zh-CN" sz="2000" dirty="0" smtClean="0"/>
              </a:p>
              <a:p>
                <a:pPr marL="0" indent="0">
                  <a:buNone/>
                </a:pPr>
                <a:r>
                  <a:rPr lang="en-US" altLang="zh-CN" sz="2000" dirty="0" smtClean="0"/>
                  <a:t>    How </a:t>
                </a:r>
                <a:r>
                  <a:rPr lang="en-US" altLang="zh-CN" sz="2000" dirty="0"/>
                  <a:t>do we </a:t>
                </a:r>
                <a:r>
                  <a:rPr lang="en-US" altLang="zh-CN" sz="2000" dirty="0">
                    <a:solidFill>
                      <a:srgbClr val="FF0000"/>
                    </a:solidFill>
                  </a:rPr>
                  <a:t>maximize</a:t>
                </a:r>
                <a:r>
                  <a:rPr lang="en-US" altLang="zh-CN" sz="2000" dirty="0"/>
                  <a:t> the likelihood</a:t>
                </a:r>
                <a:r>
                  <a:rPr lang="en-US" altLang="zh-CN" sz="2000" dirty="0" smtClean="0"/>
                  <a:t>? GD</a:t>
                </a:r>
              </a:p>
              <a:p>
                <a:pPr marL="0" indent="0">
                  <a:buNone/>
                </a:pPr>
                <a:r>
                  <a:rPr lang="en-US" altLang="zh-CN" sz="2000" dirty="0"/>
                  <a:t> </a:t>
                </a:r>
                <a:r>
                  <a:rPr lang="en-US" altLang="zh-CN" sz="2000" dirty="0" smtClean="0"/>
                  <a:t>   </a:t>
                </a:r>
                <a14:m>
                  <m:oMath xmlns:m="http://schemas.openxmlformats.org/officeDocument/2006/math">
                    <m:r>
                      <a:rPr lang="zh-CN" altLang="en-US" sz="2000" i="1" smtClean="0">
                        <a:latin typeface="Cambria Math" panose="02040503050406030204" pitchFamily="18" charset="0"/>
                      </a:rPr>
                      <m:t>𝜃</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r>
                      <a:rPr lang="en-US" altLang="zh-CN" sz="2000" b="0" i="1" smtClean="0">
                        <a:solidFill>
                          <a:srgbClr val="FF0000"/>
                        </a:solidFill>
                        <a:latin typeface="Cambria Math" panose="02040503050406030204" pitchFamily="18" charset="0"/>
                      </a:rPr>
                      <m:t>+</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𝛼</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m:t>
                        </m:r>
                      </m:e>
                      <m:sub>
                        <m:r>
                          <a:rPr lang="zh-CN" altLang="en-US" sz="2000" b="0" i="1" smtClean="0">
                            <a:latin typeface="Cambria Math" panose="02040503050406030204" pitchFamily="18" charset="0"/>
                          </a:rPr>
                          <m:t>𝜃</m:t>
                        </m:r>
                      </m:sub>
                    </m:sSub>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endParaRPr lang="en-US" altLang="zh-CN" sz="2000" dirty="0" smtClean="0"/>
              </a:p>
              <a:p>
                <a:pPr marL="0" indent="0">
                  <a:buNone/>
                </a:pPr>
                <a:r>
                  <a:rPr lang="en-US" altLang="zh-CN" sz="2000" dirty="0"/>
                  <a:t>    Let’s start by working with </a:t>
                </a:r>
                <a:r>
                  <a:rPr lang="en-US" altLang="zh-CN" sz="2000" dirty="0" smtClean="0"/>
                  <a:t>just one </a:t>
                </a:r>
                <a:r>
                  <a:rPr lang="en-US" altLang="zh-CN" sz="2000" dirty="0"/>
                  <a:t>training </a:t>
                </a:r>
                <a:r>
                  <a:rPr lang="en-US" altLang="zh-CN" sz="2000" dirty="0" smtClean="0"/>
                  <a:t>example </a:t>
                </a:r>
                <a14:m>
                  <m:oMath xmlns:m="http://schemas.openxmlformats.org/officeDocument/2006/math">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e>
                    </m:d>
                  </m:oMath>
                </a14:m>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num>
                        <m:den>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𝜃</m:t>
                              </m:r>
                            </m:e>
                            <m:sub>
                              <m:r>
                                <a:rPr lang="en-US" altLang="zh-CN" sz="2000" b="0" i="1" smtClean="0">
                                  <a:latin typeface="Cambria Math" panose="02040503050406030204" pitchFamily="18" charset="0"/>
                                </a:rPr>
                                <m:t>𝑗</m:t>
                              </m:r>
                            </m:sub>
                          </m:sSub>
                        </m:den>
                      </m:f>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oMath>
                  </m:oMathPara>
                </a14:m>
                <a:endParaRPr lang="en-US" altLang="zh-CN" sz="2000" dirty="0" smtClean="0"/>
              </a:p>
              <a:p>
                <a:pPr marL="0" indent="0">
                  <a:buNone/>
                </a:pPr>
                <a:r>
                  <a:rPr lang="en-US" altLang="zh-CN" sz="2000" dirty="0"/>
                  <a:t> </a:t>
                </a:r>
                <a:r>
                  <a:rPr lang="en-US" altLang="zh-CN" sz="2000" dirty="0" smtClean="0"/>
                  <a:t>    This gives us the stochastic gradient ascent rule</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 − </m:t>
                      </m:r>
                      <m:r>
                        <a:rPr lang="zh-CN" altLang="en-US" sz="2000" i="1">
                          <a:latin typeface="Cambria Math" panose="02040503050406030204" pitchFamily="18" charset="0"/>
                        </a:rPr>
                        <m:t>𝛼</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bSup>
                    </m:oMath>
                  </m:oMathPara>
                </a14:m>
                <a:endParaRPr lang="en-US" altLang="zh-CN" sz="2000" dirty="0" smtClean="0"/>
              </a:p>
              <a:p>
                <a:pPr marL="0" indent="0">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81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818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a:t>Logistic Regression</a:t>
            </a:r>
            <a:endParaRPr lang="zh-CN" altLang="en-US" sz="2400" dirty="0">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zh-CN" altLang="en-US" sz="2000" dirty="0"/>
                  <a:t>求最值的问题：目标函数</a:t>
                </a:r>
                <a14:m>
                  <m:oMath xmlns:m="http://schemas.openxmlformats.org/officeDocument/2006/math">
                    <m:r>
                      <a:rPr lang="en-US" altLang="zh-CN" sz="2000" i="1">
                        <a:latin typeface="Cambria Math" panose="02040503050406030204" pitchFamily="18" charset="0"/>
                        <a:ea typeface="Cambria Math" panose="02040503050406030204" pitchFamily="18" charset="0"/>
                      </a:rPr>
                      <m:t>ℓ</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zh-CN" altLang="en-US" sz="2000" i="1">
                        <a:latin typeface="Cambria Math" panose="02040503050406030204" pitchFamily="18" charset="0"/>
                      </a:rPr>
                      <m:t> </m:t>
                    </m:r>
                  </m:oMath>
                </a14:m>
                <a:r>
                  <a:rPr lang="en-US" altLang="zh-CN" sz="2000" dirty="0"/>
                  <a:t> </a:t>
                </a:r>
                <a:r>
                  <a:rPr lang="zh-CN" altLang="en-US" sz="2000" dirty="0"/>
                  <a:t> 其海森矩阵负 全局最大值 一阶导数为</a:t>
                </a:r>
                <a:r>
                  <a:rPr lang="en-US" altLang="zh-CN" sz="2000" dirty="0" smtClean="0"/>
                  <a:t>0</a:t>
                </a:r>
              </a:p>
              <a:p>
                <a:pPr marL="0" indent="0">
                  <a:buNone/>
                </a:pPr>
                <a:r>
                  <a:rPr lang="zh-CN" altLang="en-US" sz="2000" dirty="0" smtClean="0"/>
                  <a:t>梯度下降法</a:t>
                </a:r>
                <a:r>
                  <a:rPr lang="en-US" altLang="zh-CN" sz="2000" smtClean="0"/>
                  <a:t>(… …)</a:t>
                </a:r>
                <a:endParaRPr lang="en-US" altLang="zh-CN" sz="2000" dirty="0" smtClean="0"/>
              </a:p>
              <a:p>
                <a:pPr marL="0" indent="0">
                  <a:buNone/>
                </a:pPr>
                <a:r>
                  <a:rPr lang="zh-CN" altLang="en-US" sz="2000" dirty="0" smtClean="0"/>
                  <a:t>牛顿法</a:t>
                </a:r>
                <a:endParaRPr lang="en-US" altLang="zh-CN" sz="2000" dirty="0" smtClean="0"/>
              </a:p>
              <a:p>
                <a:pPr marL="0" indent="0">
                  <a:buNone/>
                </a:pPr>
                <a:r>
                  <a:rPr lang="zh-CN" altLang="en-US" sz="2000" dirty="0" smtClean="0"/>
                  <a:t>拟牛顿法</a:t>
                </a:r>
                <a:endParaRPr lang="en-US" altLang="zh-CN" sz="2000" dirty="0" smtClean="0"/>
              </a:p>
              <a:p>
                <a:pPr marL="0" indent="0">
                  <a:buNone/>
                </a:pPr>
                <a:r>
                  <a:rPr lang="en-US" altLang="zh-CN" sz="2000" dirty="0" smtClean="0"/>
                  <a:t>Coordinate ascent</a:t>
                </a:r>
              </a:p>
              <a:p>
                <a:pPr marL="0" indent="0">
                  <a:buNone/>
                </a:pPr>
                <a:r>
                  <a:rPr lang="en-US" altLang="zh-CN" sz="2000" dirty="0" smtClean="0"/>
                  <a:t>Conjugate gradient ascent</a:t>
                </a:r>
              </a:p>
              <a:p>
                <a:pPr marL="0" indent="0">
                  <a:buNone/>
                </a:pPr>
                <a:r>
                  <a:rPr lang="en-US" altLang="zh-CN" sz="2000" dirty="0" smtClean="0"/>
                  <a:t>Fixed Hessian Newton method</a:t>
                </a:r>
              </a:p>
              <a:p>
                <a:pPr marL="0" indent="0">
                  <a:buNone/>
                </a:pPr>
                <a:r>
                  <a:rPr lang="en-US" altLang="zh-CN" sz="2000" dirty="0" smtClean="0"/>
                  <a:t>Iterative Scaling </a:t>
                </a:r>
              </a:p>
              <a:p>
                <a:pPr marL="0" indent="0">
                  <a:buNone/>
                </a:pPr>
                <a:r>
                  <a:rPr lang="en-US" altLang="zh-CN" sz="2000" dirty="0" smtClean="0"/>
                  <a:t>… </a:t>
                </a:r>
              </a:p>
              <a:p>
                <a:pPr marL="0" indent="0">
                  <a:buNone/>
                </a:pPr>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7815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Supervised Learning</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t>
                </a:r>
                <a:r>
                  <a:rPr lang="en-US" altLang="zh-CN" sz="2000" dirty="0"/>
                  <a:t>training </a:t>
                </a:r>
                <a:r>
                  <a:rPr lang="en-US" altLang="zh-CN" sz="2000" dirty="0" smtClean="0"/>
                  <a:t>example</a:t>
                </a:r>
                <a:r>
                  <a:rPr lang="zh-CN" altLang="en-US" sz="2000" dirty="0" smtClean="0"/>
                  <a:t>：</a:t>
                </a:r>
                <a14:m>
                  <m:oMath xmlns:m="http://schemas.openxmlformats.org/officeDocument/2006/math">
                    <m:d>
                      <m:dPr>
                        <m:ctrlPr>
                          <a:rPr lang="en-US" altLang="zh-CN" sz="2000" i="1" smtClean="0">
                            <a:latin typeface="Cambria Math" panose="02040503050406030204" pitchFamily="18" charset="0"/>
                          </a:rPr>
                        </m:ctrlPr>
                      </m:dPr>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oMath>
                </a14:m>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r>
                  <a:rPr lang="en-US" altLang="zh-CN" sz="2000" dirty="0" smtClean="0"/>
                  <a:t> training set:    </a:t>
                </a:r>
                <a14:m>
                  <m:oMath xmlns:m="http://schemas.openxmlformats.org/officeDocument/2006/math">
                    <m:d>
                      <m:dPr>
                        <m:begChr m:val="{"/>
                        <m:endChr m:val="}"/>
                        <m:ctrlPr>
                          <a:rPr lang="en-US" altLang="zh-CN" sz="2000" i="1" smtClean="0">
                            <a:latin typeface="Cambria Math" panose="02040503050406030204" pitchFamily="18" charset="0"/>
                          </a:rPr>
                        </m:ctrlPr>
                      </m:dPr>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e>
                    </m:d>
                  </m:oMath>
                </a14:m>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Our goal </a:t>
                </a:r>
                <a:r>
                  <a:rPr lang="en-US" altLang="zh-CN" sz="2000" dirty="0"/>
                  <a:t>is, given a training set, to learn a function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endParaRPr lang="en-US" altLang="zh-CN" sz="2000" dirty="0" smtClean="0"/>
              </a:p>
              <a:p>
                <a:pPr marL="0" indent="0">
                  <a:buNone/>
                </a:pPr>
                <a:r>
                  <a:rPr lang="en-US" altLang="zh-CN" sz="2000" dirty="0"/>
                  <a:t> </a:t>
                </a:r>
                <a:r>
                  <a:rPr lang="en-US" altLang="zh-CN" sz="2000" dirty="0" smtClean="0"/>
                  <a:t>   so </a:t>
                </a:r>
                <a:r>
                  <a:rPr lang="en-US" altLang="zh-CN" sz="2000" dirty="0"/>
                  <a:t>that </a:t>
                </a:r>
                <a:endParaRPr lang="en-US" altLang="zh-CN" sz="2000" dirty="0" smtClean="0"/>
              </a:p>
              <a:p>
                <a:pPr marL="0" indent="0">
                  <a:buNone/>
                </a:pPr>
                <a:r>
                  <a:rPr lang="en-US" altLang="zh-CN" sz="2000" b="0" dirty="0"/>
                  <a:t> </a:t>
                </a:r>
                <a:r>
                  <a:rPr lang="en-US" altLang="zh-CN" sz="2000" b="0" dirty="0" smtClean="0"/>
                  <a:t>  </a:t>
                </a:r>
                <a14:m>
                  <m:oMath xmlns:m="http://schemas.openxmlformats.org/officeDocument/2006/math">
                    <m:r>
                      <a:rPr lang="en-US" altLang="zh-CN" sz="2000" b="0" i="0" smtClean="0">
                        <a:latin typeface="Cambria Math" panose="02040503050406030204" pitchFamily="18" charset="0"/>
                      </a:rPr>
                      <m:t> </m:t>
                    </m:r>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is </a:t>
                </a:r>
                <a:r>
                  <a:rPr lang="en-US" altLang="zh-CN" sz="2000" dirty="0" smtClean="0"/>
                  <a:t>a “good</a:t>
                </a:r>
                <a:r>
                  <a:rPr lang="en-US" altLang="zh-CN" sz="2000" dirty="0"/>
                  <a:t>” predictor for the corresponding value of </a:t>
                </a:r>
                <a14:m>
                  <m:oMath xmlns:m="http://schemas.openxmlformats.org/officeDocument/2006/math">
                    <m:r>
                      <a:rPr lang="en-US" altLang="zh-CN" sz="2000" i="1">
                        <a:latin typeface="Cambria Math" panose="02040503050406030204" pitchFamily="18" charset="0"/>
                      </a:rPr>
                      <m:t>𝑦</m:t>
                    </m:r>
                  </m:oMath>
                </a14:m>
                <a:r>
                  <a:rPr lang="en-US" altLang="zh-CN" sz="2000" dirty="0" smtClean="0"/>
                  <a:t>.</a:t>
                </a:r>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a </a:t>
                </a:r>
                <a:r>
                  <a:rPr lang="en-US" altLang="zh-CN" sz="2000" dirty="0"/>
                  <a:t>regression problem: continuous </a:t>
                </a:r>
                <a:endParaRPr lang="en-US" altLang="zh-CN" sz="2000" dirty="0" smtClean="0"/>
              </a:p>
              <a:p>
                <a:pPr>
                  <a:buFont typeface="Wingdings" panose="05000000000000000000" pitchFamily="2" charset="2"/>
                  <a:buChar char="Ø"/>
                </a:pPr>
                <a:r>
                  <a:rPr lang="en-US" altLang="zh-CN" sz="2000" dirty="0" smtClean="0"/>
                  <a:t> a </a:t>
                </a:r>
                <a:r>
                  <a:rPr lang="en-US" altLang="zh-CN" sz="2000" dirty="0"/>
                  <a:t>classification problem: When y can take on only a small number of discrete values </a:t>
                </a:r>
                <a:endParaRPr lang="en-US" altLang="zh-CN" sz="2000" dirty="0" smtClean="0"/>
              </a:p>
              <a:p>
                <a:pPr marL="0" indent="0">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001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a </a:t>
                </a:r>
                <a:r>
                  <a:rPr lang="en-US" altLang="zh-CN" sz="2000" dirty="0"/>
                  <a:t>regression </a:t>
                </a:r>
                <a:r>
                  <a:rPr lang="en-US" altLang="zh-CN" sz="2000" dirty="0" smtClean="0"/>
                  <a:t>problem</a:t>
                </a:r>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To </a:t>
                </a:r>
                <a:r>
                  <a:rPr lang="en-US" altLang="zh-CN" sz="2000" dirty="0"/>
                  <a:t>perform supervised learning, we must decide how we’re going to </a:t>
                </a:r>
                <a:r>
                  <a:rPr lang="en-US" altLang="zh-CN" sz="2000" dirty="0" smtClean="0"/>
                  <a:t>represent functions </a:t>
                </a:r>
                <a14:m>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smtClean="0"/>
                  <a:t> in </a:t>
                </a:r>
                <a:r>
                  <a:rPr lang="en-US" altLang="zh-CN" sz="2000" dirty="0"/>
                  <a:t>a computer. </a:t>
                </a:r>
                <a:r>
                  <a:rPr lang="en-US" altLang="zh-CN" sz="2000" dirty="0" smtClean="0"/>
                  <a:t>Let’s say we </a:t>
                </a:r>
                <a:r>
                  <a:rPr lang="en-US" altLang="zh-CN" sz="2000" dirty="0"/>
                  <a:t>decide to approximate </a:t>
                </a:r>
                <a14:m>
                  <m:oMath xmlns:m="http://schemas.openxmlformats.org/officeDocument/2006/math">
                    <m:r>
                      <a:rPr lang="en-US" altLang="zh-CN" sz="2000" i="1">
                        <a:latin typeface="Cambria Math" panose="02040503050406030204" pitchFamily="18" charset="0"/>
                      </a:rPr>
                      <m:t>𝑦</m:t>
                    </m:r>
                  </m:oMath>
                </a14:m>
                <a:r>
                  <a:rPr lang="en-US" altLang="zh-CN" sz="2000" dirty="0" smtClean="0"/>
                  <a:t> as </a:t>
                </a:r>
                <a:r>
                  <a:rPr lang="en-US" altLang="zh-CN" sz="2000" dirty="0" smtClean="0">
                    <a:solidFill>
                      <a:srgbClr val="FF0000"/>
                    </a:solidFill>
                  </a:rPr>
                  <a:t>a linear function of </a:t>
                </a:r>
                <a14:m>
                  <m:oMath xmlns:m="http://schemas.openxmlformats.org/officeDocument/2006/math">
                    <m:r>
                      <a:rPr lang="en-US" altLang="zh-CN" sz="2000" b="0" i="1" smtClean="0">
                        <a:solidFill>
                          <a:srgbClr val="FF0000"/>
                        </a:solidFill>
                        <a:latin typeface="Cambria Math" panose="02040503050406030204" pitchFamily="18" charset="0"/>
                      </a:rPr>
                      <m:t>𝑥</m:t>
                    </m:r>
                  </m:oMath>
                </a14:m>
                <a:r>
                  <a:rPr lang="en-US" altLang="zh-CN" sz="2000" dirty="0"/>
                  <a:t>: </a:t>
                </a:r>
                <a:endParaRPr lang="en-US" altLang="zh-CN" sz="2000" dirty="0" smtClean="0"/>
              </a:p>
              <a:p>
                <a:pPr marL="0" indent="0" algn="ctr">
                  <a:buNone/>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smtClean="0">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𝜃</m:t>
                        </m:r>
                      </m:e>
                      <m:sub>
                        <m:r>
                          <a:rPr lang="en-US" altLang="zh-CN" sz="2000" b="0" i="1" smtClean="0">
                            <a:latin typeface="Cambria Math" panose="02040503050406030204" pitchFamily="18" charset="0"/>
                          </a:rPr>
                          <m:t>𝑑</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rPr>
                          <m:t>𝑑</m:t>
                        </m:r>
                      </m:sub>
                    </m:sSub>
                  </m:oMath>
                </a14:m>
                <a:r>
                  <a:rPr lang="en-US" altLang="zh-CN" sz="2000" dirty="0" smtClean="0"/>
                  <a:t>,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rPr>
                              <m:t>𝑑</m:t>
                            </m:r>
                          </m:sub>
                        </m:sSub>
                      </m:e>
                    </m:d>
                  </m:oMath>
                </a14:m>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r>
                  <a:rPr lang="en-US" altLang="zh-CN" sz="2000" dirty="0" smtClean="0"/>
                  <a:t> When </a:t>
                </a:r>
                <a:r>
                  <a:rPr lang="en-US" altLang="zh-CN" sz="2000" dirty="0"/>
                  <a:t>there is no risk </a:t>
                </a:r>
                <a:r>
                  <a:rPr lang="en-US" altLang="zh-CN" sz="2000" dirty="0" smtClean="0"/>
                  <a:t>of confusion</a:t>
                </a:r>
                <a:r>
                  <a:rPr lang="en-US" altLang="zh-CN" sz="2000" dirty="0"/>
                  <a:t>, </a:t>
                </a:r>
                <a:r>
                  <a:rPr lang="en-US" altLang="zh-CN" sz="2000" dirty="0" smtClean="0"/>
                  <a:t>we will write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more simply </a:t>
                </a:r>
                <a:r>
                  <a:rPr lang="en-US" altLang="zh-CN" sz="2000" dirty="0" smtClean="0"/>
                  <a:t>as </a:t>
                </a:r>
                <a14:m>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0" smtClean="0">
                        <a:latin typeface="Cambria Math" panose="02040503050406030204" pitchFamily="18" charset="0"/>
                      </a:rPr>
                      <m:t>.</m:t>
                    </m:r>
                  </m:oMath>
                </a14:m>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Given </a:t>
                </a:r>
                <a:r>
                  <a:rPr lang="en-US" altLang="zh-CN" sz="2000" dirty="0"/>
                  <a:t>a training set, how do we pick, or learn, the </a:t>
                </a:r>
                <a:r>
                  <a:rPr lang="en-US" altLang="zh-CN" sz="2000" dirty="0" smtClean="0"/>
                  <a:t>parameters </a:t>
                </a:r>
                <a14:m>
                  <m:oMath xmlns:m="http://schemas.openxmlformats.org/officeDocument/2006/math">
                    <m:r>
                      <a:rPr lang="zh-CN" altLang="en-US" sz="2000" i="1">
                        <a:latin typeface="Cambria Math" panose="02040503050406030204" pitchFamily="18" charset="0"/>
                      </a:rPr>
                      <m:t>𝜃</m:t>
                    </m:r>
                  </m:oMath>
                </a14:m>
                <a:r>
                  <a:rPr lang="en-US" altLang="zh-CN" sz="2000" dirty="0" smtClean="0"/>
                  <a:t>?</a:t>
                </a:r>
              </a:p>
              <a:p>
                <a:pPr marL="0" indent="0">
                  <a:buNone/>
                </a:pPr>
                <a:r>
                  <a:rPr lang="en-US" altLang="zh-CN" sz="2000" dirty="0"/>
                  <a:t>    One reasonable method seems to be to </a:t>
                </a:r>
                <a:r>
                  <a:rPr lang="en-US" altLang="zh-CN" sz="2000" dirty="0">
                    <a:solidFill>
                      <a:srgbClr val="FF0000"/>
                    </a:solidFill>
                  </a:rPr>
                  <a:t>make h(x) close to y</a:t>
                </a:r>
                <a:r>
                  <a:rPr lang="en-US" altLang="zh-CN" sz="2000" dirty="0"/>
                  <a:t>, </a:t>
                </a:r>
                <a:endParaRPr lang="en-US" altLang="zh-CN" sz="2000" dirty="0" smtClean="0"/>
              </a:p>
              <a:p>
                <a:pPr marL="0" indent="0">
                  <a:buNone/>
                </a:pPr>
                <a:r>
                  <a:rPr lang="en-US" altLang="zh-CN" sz="2000" dirty="0"/>
                  <a:t> </a:t>
                </a:r>
                <a:r>
                  <a:rPr lang="en-US" altLang="zh-CN" sz="2000" dirty="0" smtClean="0"/>
                  <a:t>   at </a:t>
                </a:r>
                <a:r>
                  <a:rPr lang="en-US" altLang="zh-CN" sz="2000" dirty="0"/>
                  <a:t>least </a:t>
                </a:r>
                <a:r>
                  <a:rPr lang="en-US" altLang="zh-CN" sz="2000" dirty="0" smtClean="0"/>
                  <a:t>for the </a:t>
                </a:r>
                <a:r>
                  <a:rPr lang="en-US" altLang="zh-CN" sz="2000" dirty="0"/>
                  <a:t>training examples we </a:t>
                </a:r>
                <a:r>
                  <a:rPr lang="en-US" altLang="zh-CN" sz="2000" dirty="0" smtClean="0"/>
                  <a:t>have.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8271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Given </a:t>
                </a:r>
                <a:r>
                  <a:rPr lang="en-US" altLang="zh-CN" sz="2000" dirty="0"/>
                  <a:t>a training set, how do we pick, or learn, the </a:t>
                </a:r>
                <a:r>
                  <a:rPr lang="en-US" altLang="zh-CN" sz="2000" dirty="0" smtClean="0"/>
                  <a:t>parameters </a:t>
                </a:r>
                <a14:m>
                  <m:oMath xmlns:m="http://schemas.openxmlformats.org/officeDocument/2006/math">
                    <m:r>
                      <a:rPr lang="zh-CN" altLang="en-US" sz="2000" i="1">
                        <a:latin typeface="Cambria Math" panose="02040503050406030204" pitchFamily="18" charset="0"/>
                      </a:rPr>
                      <m:t>𝜃</m:t>
                    </m:r>
                  </m:oMath>
                </a14:m>
                <a:r>
                  <a:rPr lang="en-US" altLang="zh-CN" sz="2000" dirty="0" smtClean="0"/>
                  <a:t>?</a:t>
                </a:r>
              </a:p>
              <a:p>
                <a:pPr marL="0" indent="0">
                  <a:buNone/>
                </a:pPr>
                <a:r>
                  <a:rPr lang="en-US" altLang="zh-CN" sz="2000" dirty="0"/>
                  <a:t>    One reasonable method seems to be to make </a:t>
                </a:r>
                <a14:m>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smtClean="0"/>
                  <a:t> </a:t>
                </a:r>
                <a:r>
                  <a:rPr lang="en-US" altLang="zh-CN" sz="2000" dirty="0"/>
                  <a:t>close to</a:t>
                </a:r>
                <a:r>
                  <a:rPr lang="en-US" altLang="zh-CN" sz="2000" dirty="0" smtClean="0"/>
                  <a:t> </a:t>
                </a:r>
                <a14:m>
                  <m:oMath xmlns:m="http://schemas.openxmlformats.org/officeDocument/2006/math">
                    <m:r>
                      <a:rPr lang="en-US" altLang="zh-CN" sz="2000" i="1">
                        <a:latin typeface="Cambria Math" panose="02040503050406030204" pitchFamily="18" charset="0"/>
                      </a:rPr>
                      <m:t>𝑦</m:t>
                    </m:r>
                  </m:oMath>
                </a14:m>
                <a:r>
                  <a:rPr lang="en-US" altLang="zh-CN" sz="2000" dirty="0"/>
                  <a:t>, </a:t>
                </a:r>
                <a:endParaRPr lang="en-US" altLang="zh-CN" sz="2000" dirty="0" smtClean="0"/>
              </a:p>
              <a:p>
                <a:pPr marL="0" indent="0">
                  <a:buNone/>
                </a:pPr>
                <a:r>
                  <a:rPr lang="en-US" altLang="zh-CN" sz="2000" dirty="0"/>
                  <a:t> </a:t>
                </a:r>
                <a:r>
                  <a:rPr lang="en-US" altLang="zh-CN" sz="2000" dirty="0" smtClean="0"/>
                  <a:t>   at </a:t>
                </a:r>
                <a:r>
                  <a:rPr lang="en-US" altLang="zh-CN" sz="2000" dirty="0"/>
                  <a:t>least </a:t>
                </a:r>
                <a:r>
                  <a:rPr lang="en-US" altLang="zh-CN" sz="2000" dirty="0" smtClean="0"/>
                  <a:t>for the </a:t>
                </a:r>
                <a:r>
                  <a:rPr lang="en-US" altLang="zh-CN" sz="2000" dirty="0"/>
                  <a:t>training examples we </a:t>
                </a:r>
                <a:r>
                  <a:rPr lang="en-US" altLang="zh-CN" sz="2000" dirty="0" smtClean="0"/>
                  <a:t>have.</a:t>
                </a:r>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To </a:t>
                </a:r>
                <a:r>
                  <a:rPr lang="en-US" altLang="zh-CN" sz="2000" dirty="0"/>
                  <a:t>formalize this, we will define a </a:t>
                </a:r>
                <a:r>
                  <a:rPr lang="en-US" altLang="zh-CN" sz="2000" dirty="0" smtClean="0"/>
                  <a:t>function that measures, for each value of the </a:t>
                </a:r>
                <a14:m>
                  <m:oMath xmlns:m="http://schemas.openxmlformats.org/officeDocument/2006/math">
                    <m:r>
                      <a:rPr lang="zh-CN" altLang="en-US" sz="2000" i="1">
                        <a:latin typeface="Cambria Math" panose="02040503050406030204" pitchFamily="18" charset="0"/>
                      </a:rPr>
                      <m:t>𝜃</m:t>
                    </m:r>
                  </m:oMath>
                </a14:m>
                <a:r>
                  <a:rPr lang="en-US" altLang="zh-CN" sz="2000" dirty="0" err="1" smtClean="0"/>
                  <a:t>’s</a:t>
                </a:r>
                <a:r>
                  <a:rPr lang="en-US" altLang="zh-CN" sz="2000" dirty="0" smtClean="0"/>
                  <a:t>, </a:t>
                </a:r>
              </a:p>
              <a:p>
                <a:pPr marL="0" indent="0">
                  <a:buNone/>
                </a:pPr>
                <a:r>
                  <a:rPr lang="en-US" altLang="zh-CN" sz="2000" dirty="0" smtClean="0"/>
                  <a:t>     how </a:t>
                </a:r>
                <a:r>
                  <a:rPr lang="en-US" altLang="zh-CN" sz="2000" dirty="0"/>
                  <a:t>close the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oMath>
                </a14:m>
                <a:r>
                  <a:rPr lang="en-US" altLang="zh-CN" sz="2000" dirty="0" smtClean="0"/>
                  <a:t>’s </a:t>
                </a:r>
                <a:r>
                  <a:rPr lang="en-US" altLang="zh-CN" sz="2000" dirty="0"/>
                  <a:t>are to </a:t>
                </a:r>
                <a:r>
                  <a:rPr lang="en-US" altLang="zh-CN" sz="2000" dirty="0" smtClean="0"/>
                  <a:t>the corresponding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’s</a:t>
                </a:r>
                <a:r>
                  <a:rPr lang="en-US" altLang="zh-CN" sz="2000" dirty="0"/>
                  <a:t>.  </a:t>
                </a:r>
                <a:r>
                  <a:rPr lang="en-US" altLang="zh-CN" sz="2000" dirty="0" smtClean="0"/>
                  <a:t>The cost function:</a:t>
                </a:r>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𝐽</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e>
                            <m:sup>
                              <m:r>
                                <a:rPr lang="en-US" altLang="zh-CN" sz="2000" b="0" i="1" smtClean="0">
                                  <a:latin typeface="Cambria Math" panose="02040503050406030204" pitchFamily="18" charset="0"/>
                                </a:rPr>
                                <m:t>2</m:t>
                              </m:r>
                            </m:sup>
                          </m:sSup>
                        </m:e>
                      </m:nary>
                    </m:oMath>
                  </m:oMathPara>
                </a14:m>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least-squares </a:t>
                </a:r>
                <a:r>
                  <a:rPr lang="en-US" altLang="zh-CN" sz="2000" dirty="0"/>
                  <a:t>cost function </a:t>
                </a:r>
                <a:r>
                  <a:rPr lang="zh-CN" altLang="en-US" sz="2000" dirty="0" smtClean="0"/>
                  <a:t>最小二乘损失函数</a:t>
                </a:r>
                <a:endParaRPr lang="en-US" altLang="zh-CN" sz="2000" dirty="0" smtClean="0"/>
              </a:p>
              <a:p>
                <a:pPr marL="0" indent="0">
                  <a:buNone/>
                </a:pPr>
                <a:r>
                  <a:rPr lang="en-US" altLang="zh-CN" sz="2000" dirty="0"/>
                  <a:t>     </a:t>
                </a:r>
                <a:r>
                  <a:rPr lang="en-US" altLang="zh-CN" sz="2000" dirty="0" smtClean="0"/>
                  <a:t> ordinary </a:t>
                </a:r>
                <a:r>
                  <a:rPr lang="en-US" altLang="zh-CN" sz="2000" dirty="0"/>
                  <a:t>least </a:t>
                </a:r>
                <a:r>
                  <a:rPr lang="en-US" altLang="zh-CN" sz="2000" dirty="0" smtClean="0"/>
                  <a:t>squares </a:t>
                </a:r>
                <a:r>
                  <a:rPr lang="zh-CN" altLang="en-US" sz="2000" dirty="0" smtClean="0"/>
                  <a:t>普通</a:t>
                </a:r>
                <a:r>
                  <a:rPr lang="zh-CN" altLang="en-US" sz="2000" dirty="0"/>
                  <a:t>最小二乘法</a:t>
                </a:r>
                <a:endParaRPr lang="en-US" altLang="zh-CN" sz="2000" dirty="0" smtClean="0"/>
              </a:p>
              <a:p>
                <a:pPr marL="0" indent="0">
                  <a:buNone/>
                </a:pPr>
                <a:endParaRPr lang="en-US" altLang="zh-CN" sz="2000" dirty="0"/>
              </a:p>
              <a:p>
                <a:pPr marL="0" indent="0">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12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6004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To </a:t>
                </a:r>
                <a:r>
                  <a:rPr lang="en-US" altLang="zh-CN" sz="2000" dirty="0"/>
                  <a:t>formalize this, we will define a </a:t>
                </a:r>
                <a:r>
                  <a:rPr lang="en-US" altLang="zh-CN" sz="2000" dirty="0" smtClean="0"/>
                  <a:t>function that measures, for each value of the </a:t>
                </a:r>
                <a14:m>
                  <m:oMath xmlns:m="http://schemas.openxmlformats.org/officeDocument/2006/math">
                    <m:r>
                      <a:rPr lang="zh-CN" altLang="en-US" sz="2000" i="1">
                        <a:latin typeface="Cambria Math" panose="02040503050406030204" pitchFamily="18" charset="0"/>
                      </a:rPr>
                      <m:t>𝜃</m:t>
                    </m:r>
                  </m:oMath>
                </a14:m>
                <a:r>
                  <a:rPr lang="en-US" altLang="zh-CN" sz="2000" dirty="0" err="1" smtClean="0"/>
                  <a:t>’s</a:t>
                </a:r>
                <a:r>
                  <a:rPr lang="en-US" altLang="zh-CN" sz="2000" dirty="0" smtClean="0"/>
                  <a:t>, </a:t>
                </a:r>
              </a:p>
              <a:p>
                <a:pPr marL="0" indent="0">
                  <a:buNone/>
                </a:pPr>
                <a:r>
                  <a:rPr lang="en-US" altLang="zh-CN" sz="2000" dirty="0" smtClean="0"/>
                  <a:t>     how </a:t>
                </a:r>
                <a:r>
                  <a:rPr lang="en-US" altLang="zh-CN" sz="2000" dirty="0"/>
                  <a:t>close the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oMath>
                </a14:m>
                <a:r>
                  <a:rPr lang="en-US" altLang="zh-CN" sz="2000" dirty="0" smtClean="0"/>
                  <a:t>’s </a:t>
                </a:r>
                <a:r>
                  <a:rPr lang="en-US" altLang="zh-CN" sz="2000" dirty="0"/>
                  <a:t>are to </a:t>
                </a:r>
                <a:r>
                  <a:rPr lang="en-US" altLang="zh-CN" sz="2000" dirty="0" smtClean="0"/>
                  <a:t>the corresponding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’s</a:t>
                </a:r>
                <a:r>
                  <a:rPr lang="en-US" altLang="zh-CN" sz="2000" dirty="0"/>
                  <a:t>.  </a:t>
                </a:r>
                <a:r>
                  <a:rPr lang="en-US" altLang="zh-CN" sz="2000" dirty="0" smtClean="0"/>
                  <a:t>The cost function:</a:t>
                </a:r>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𝐽</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e>
                            <m:sup>
                              <m:r>
                                <a:rPr lang="en-US" altLang="zh-CN" sz="2000" b="0" i="1" smtClean="0">
                                  <a:latin typeface="Cambria Math" panose="02040503050406030204" pitchFamily="18" charset="0"/>
                                </a:rPr>
                                <m:t>2</m:t>
                              </m:r>
                            </m:sup>
                          </m:sSup>
                        </m:e>
                      </m:nary>
                    </m:oMath>
                  </m:oMathPara>
                </a14:m>
                <a:endParaRPr lang="en-US" altLang="zh-CN" sz="2000" dirty="0" smtClean="0"/>
              </a:p>
              <a:p>
                <a:pPr>
                  <a:buFont typeface="Wingdings" panose="05000000000000000000" pitchFamily="2" charset="2"/>
                  <a:buChar char="Ø"/>
                </a:pPr>
                <a:r>
                  <a:rPr lang="en-US" altLang="zh-CN" sz="2000" dirty="0"/>
                  <a:t> To </a:t>
                </a:r>
                <a:r>
                  <a:rPr lang="en-US" altLang="zh-CN" sz="2000" dirty="0" smtClean="0"/>
                  <a:t>choose </a:t>
                </a:r>
                <a:r>
                  <a:rPr lang="zh-CN" altLang="en-US" sz="2000" dirty="0" smtClean="0"/>
                  <a:t>𝜃</a:t>
                </a:r>
                <a:r>
                  <a:rPr lang="en-US" altLang="zh-CN" sz="2000" dirty="0" smtClean="0"/>
                  <a:t> </a:t>
                </a:r>
                <a:r>
                  <a:rPr lang="en-US" altLang="zh-CN" sz="2000" dirty="0"/>
                  <a:t>so as to minimize </a:t>
                </a:r>
                <a14:m>
                  <m:oMath xmlns:m="http://schemas.openxmlformats.org/officeDocument/2006/math">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a:t>, let’s use a </a:t>
                </a:r>
                <a:r>
                  <a:rPr lang="en-US" altLang="zh-CN" sz="2000" dirty="0" smtClean="0"/>
                  <a:t>search algorithm </a:t>
                </a:r>
                <a:r>
                  <a:rPr lang="en-US" altLang="zh-CN" sz="2000" dirty="0"/>
                  <a:t>that starts with some </a:t>
                </a:r>
                <a:endParaRPr lang="en-US" altLang="zh-CN" sz="2000" dirty="0" smtClean="0"/>
              </a:p>
              <a:p>
                <a:pPr marL="0" indent="0">
                  <a:buNone/>
                </a:pPr>
                <a:r>
                  <a:rPr lang="en-US" altLang="zh-CN" sz="2000" dirty="0"/>
                  <a:t> </a:t>
                </a:r>
                <a:r>
                  <a:rPr lang="en-US" altLang="zh-CN" sz="2000" dirty="0" smtClean="0"/>
                  <a:t>   “</a:t>
                </a:r>
                <a:r>
                  <a:rPr lang="en-US" altLang="zh-CN" sz="2000" dirty="0"/>
                  <a:t>initial guess” </a:t>
                </a:r>
                <a:r>
                  <a:rPr lang="en-US" altLang="zh-CN" sz="2000" dirty="0" smtClean="0"/>
                  <a:t>for </a:t>
                </a:r>
                <a:r>
                  <a:rPr lang="zh-CN" altLang="en-US" sz="2000" dirty="0" smtClean="0"/>
                  <a:t>𝜃</a:t>
                </a:r>
                <a:r>
                  <a:rPr lang="en-US" altLang="zh-CN" sz="2000" dirty="0" smtClean="0"/>
                  <a:t>, </a:t>
                </a:r>
                <a:r>
                  <a:rPr lang="en-US" altLang="zh-CN" sz="2000" dirty="0"/>
                  <a:t>and that </a:t>
                </a:r>
                <a:r>
                  <a:rPr lang="en-US" altLang="zh-CN" sz="2000" dirty="0" smtClean="0"/>
                  <a:t>repeatedly changes </a:t>
                </a:r>
                <a:r>
                  <a:rPr lang="zh-CN" altLang="en-US" sz="2000" dirty="0" smtClean="0"/>
                  <a:t>𝜃 </a:t>
                </a:r>
                <a:r>
                  <a:rPr lang="en-US" altLang="zh-CN" sz="2000" dirty="0" smtClean="0"/>
                  <a:t>to </a:t>
                </a:r>
                <a:r>
                  <a:rPr lang="en-US" altLang="zh-CN" sz="2000" dirty="0"/>
                  <a:t>make </a:t>
                </a:r>
                <a14:m>
                  <m:oMath xmlns:m="http://schemas.openxmlformats.org/officeDocument/2006/math">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a:t> smaller, </a:t>
                </a:r>
                <a:endParaRPr lang="en-US" altLang="zh-CN" sz="2000" dirty="0" smtClean="0"/>
              </a:p>
              <a:p>
                <a:pPr marL="0" indent="0">
                  <a:buNone/>
                </a:pPr>
                <a:r>
                  <a:rPr lang="en-US" altLang="zh-CN" sz="2000" dirty="0" smtClean="0"/>
                  <a:t>     until </a:t>
                </a:r>
                <a:r>
                  <a:rPr lang="en-US" altLang="zh-CN" sz="2000" dirty="0"/>
                  <a:t>hopefully we converge to a value </a:t>
                </a:r>
                <a:r>
                  <a:rPr lang="en-US" altLang="zh-CN" sz="2000" dirty="0" smtClean="0"/>
                  <a:t>of </a:t>
                </a:r>
                <a:r>
                  <a:rPr lang="zh-CN" altLang="en-US" sz="2000" dirty="0" smtClean="0"/>
                  <a:t>𝜃 </a:t>
                </a:r>
                <a:r>
                  <a:rPr lang="en-US" altLang="zh-CN" sz="2000" dirty="0" smtClean="0"/>
                  <a:t>that </a:t>
                </a:r>
                <a:r>
                  <a:rPr lang="en-US" altLang="zh-CN" sz="2000" dirty="0"/>
                  <a:t>minimizes </a:t>
                </a:r>
                <a14:m>
                  <m:oMath xmlns:m="http://schemas.openxmlformats.org/officeDocument/2006/math">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r>
                  <a:rPr lang="en-US" altLang="zh-CN" sz="2000" dirty="0"/>
                  <a:t>.</a:t>
                </a:r>
                <a:endParaRPr lang="en-US" altLang="zh-CN" sz="2000" dirty="0" smtClean="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en-US" altLang="zh-CN" sz="2000" dirty="0" smtClean="0"/>
                  <a:t> Gradient Descent</a:t>
                </a:r>
                <a:r>
                  <a:rPr lang="en-US" altLang="zh-CN" sz="2000" dirty="0"/>
                  <a:t>: </a:t>
                </a:r>
                <a:r>
                  <a:rPr lang="en-US" altLang="zh-CN" sz="2000" dirty="0" smtClean="0"/>
                  <a:t>a </a:t>
                </a:r>
                <a:r>
                  <a:rPr lang="en-US" altLang="zh-CN" sz="2000" dirty="0"/>
                  <a:t>very natural algorithm </a:t>
                </a:r>
                <a:r>
                  <a:rPr lang="en-US" altLang="zh-CN" sz="2000" dirty="0" smtClean="0"/>
                  <a:t>that repeatedly </a:t>
                </a:r>
                <a:r>
                  <a:rPr lang="en-US" altLang="zh-CN" sz="2000" dirty="0"/>
                  <a:t>takes a step </a:t>
                </a:r>
                <a:endParaRPr lang="en-US" altLang="zh-CN" sz="2000" dirty="0" smtClean="0"/>
              </a:p>
              <a:p>
                <a:pPr marL="0" indent="0">
                  <a:buNone/>
                </a:pPr>
                <a:r>
                  <a:rPr lang="en-US" altLang="zh-CN" sz="2000" dirty="0"/>
                  <a:t> </a:t>
                </a:r>
                <a:r>
                  <a:rPr lang="en-US" altLang="zh-CN" sz="2000" dirty="0" smtClean="0"/>
                  <a:t>   in </a:t>
                </a:r>
                <a:r>
                  <a:rPr lang="en-US" altLang="zh-CN" sz="2000" dirty="0"/>
                  <a:t>the direction </a:t>
                </a:r>
                <a:r>
                  <a:rPr lang="en-US" altLang="zh-CN" sz="2000" dirty="0" smtClean="0"/>
                  <a:t>of steepest </a:t>
                </a:r>
                <a:r>
                  <a:rPr lang="en-US" altLang="zh-CN" sz="2000" dirty="0"/>
                  <a:t>decrease </a:t>
                </a:r>
                <a:r>
                  <a:rPr lang="en-US" altLang="zh-CN" sz="2000" dirty="0" smtClean="0"/>
                  <a:t>of </a:t>
                </a:r>
                <a14:m>
                  <m:oMath xmlns:m="http://schemas.openxmlformats.org/officeDocument/2006/math">
                    <m:r>
                      <a:rPr lang="en-US" altLang="zh-CN" sz="2000" i="1">
                        <a:latin typeface="Cambria Math" panose="02040503050406030204" pitchFamily="18" charset="0"/>
                      </a:rPr>
                      <m:t>𝐽</m:t>
                    </m:r>
                  </m:oMath>
                </a14:m>
                <a:r>
                  <a:rPr lang="en-US" altLang="zh-CN" sz="2000" dirty="0" smtClean="0"/>
                  <a:t>.</a:t>
                </a:r>
              </a:p>
              <a:p>
                <a:pPr>
                  <a:buFont typeface="Wingdings" panose="05000000000000000000" pitchFamily="2" charset="2"/>
                  <a:buChar char="Ø"/>
                </a:pPr>
                <a:r>
                  <a:rPr lang="en-US" altLang="zh-CN" sz="2000" dirty="0"/>
                  <a:t> </a:t>
                </a:r>
                <a:r>
                  <a:rPr lang="en-US" altLang="zh-CN" sz="2000" dirty="0" smtClean="0"/>
                  <a:t>The normal equations: a second way of doing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12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9446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To </a:t>
                </a:r>
                <a:r>
                  <a:rPr lang="en-US" altLang="zh-CN" sz="2000" dirty="0"/>
                  <a:t>formalize this, we will define a </a:t>
                </a:r>
                <a:r>
                  <a:rPr lang="en-US" altLang="zh-CN" sz="2000" dirty="0" smtClean="0"/>
                  <a:t>function that measures, for each value of the </a:t>
                </a:r>
                <a14:m>
                  <m:oMath xmlns:m="http://schemas.openxmlformats.org/officeDocument/2006/math">
                    <m:r>
                      <a:rPr lang="zh-CN" altLang="en-US" sz="2000" i="1">
                        <a:latin typeface="Cambria Math" panose="02040503050406030204" pitchFamily="18" charset="0"/>
                      </a:rPr>
                      <m:t>𝜃</m:t>
                    </m:r>
                  </m:oMath>
                </a14:m>
                <a:r>
                  <a:rPr lang="en-US" altLang="zh-CN" sz="2000" dirty="0" err="1" smtClean="0"/>
                  <a:t>’s</a:t>
                </a:r>
                <a:r>
                  <a:rPr lang="en-US" altLang="zh-CN" sz="2000" dirty="0" smtClean="0"/>
                  <a:t>, </a:t>
                </a:r>
              </a:p>
              <a:p>
                <a:pPr marL="0" indent="0">
                  <a:buNone/>
                </a:pPr>
                <a:r>
                  <a:rPr lang="en-US" altLang="zh-CN" sz="2000" dirty="0" smtClean="0"/>
                  <a:t>     how </a:t>
                </a:r>
                <a:r>
                  <a:rPr lang="en-US" altLang="zh-CN" sz="2000" dirty="0"/>
                  <a:t>close the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oMath>
                </a14:m>
                <a:r>
                  <a:rPr lang="en-US" altLang="zh-CN" sz="2000" dirty="0" smtClean="0"/>
                  <a:t>’s </a:t>
                </a:r>
                <a:r>
                  <a:rPr lang="en-US" altLang="zh-CN" sz="2000" dirty="0"/>
                  <a:t>are to </a:t>
                </a:r>
                <a:r>
                  <a:rPr lang="en-US" altLang="zh-CN" sz="2000" dirty="0" smtClean="0"/>
                  <a:t>the corresponding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’s</a:t>
                </a:r>
                <a:r>
                  <a:rPr lang="en-US" altLang="zh-CN" sz="2000" dirty="0"/>
                  <a:t>.  </a:t>
                </a:r>
                <a:r>
                  <a:rPr lang="en-US" altLang="zh-CN" sz="2000" dirty="0" smtClean="0"/>
                  <a:t>The cost function:</a:t>
                </a:r>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𝐽</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e>
                            <m:sup>
                              <m:r>
                                <a:rPr lang="en-US" altLang="zh-CN" sz="2000" b="0" i="1" smtClean="0">
                                  <a:latin typeface="Cambria Math" panose="02040503050406030204" pitchFamily="18" charset="0"/>
                                </a:rPr>
                                <m:t>2</m:t>
                              </m:r>
                            </m:sup>
                          </m:sSup>
                        </m:e>
                      </m:nary>
                    </m:oMath>
                  </m:oMathPara>
                </a14:m>
                <a:endParaRPr lang="en-US" altLang="zh-CN" sz="2000" dirty="0" smtClean="0"/>
              </a:p>
              <a:p>
                <a:pPr>
                  <a:buFont typeface="Wingdings" panose="05000000000000000000" pitchFamily="2" charset="2"/>
                  <a:buChar char="Ø"/>
                </a:pPr>
                <a:r>
                  <a:rPr lang="en-US" altLang="zh-CN" sz="2000" dirty="0"/>
                  <a:t> </a:t>
                </a:r>
                <a:r>
                  <a:rPr lang="en-US" altLang="zh-CN" sz="2000" dirty="0" smtClean="0"/>
                  <a:t>Gradient Descent</a:t>
                </a:r>
                <a:r>
                  <a:rPr lang="en-US" altLang="zh-CN" sz="2000" dirty="0"/>
                  <a:t>: </a:t>
                </a:r>
                <a:r>
                  <a:rPr lang="en-US" altLang="zh-CN" sz="2000" dirty="0" smtClean="0"/>
                  <a:t>starts </a:t>
                </a:r>
                <a:r>
                  <a:rPr lang="en-US" altLang="zh-CN" sz="2000" dirty="0"/>
                  <a:t>with some initial θ, and repeatedly performs </a:t>
                </a:r>
                <a:r>
                  <a:rPr lang="en-US" altLang="zh-CN" sz="2000" dirty="0" smtClean="0"/>
                  <a:t>the update:</a:t>
                </a:r>
              </a:p>
              <a:p>
                <a:pPr marL="0" indent="0" algn="ctr">
                  <a:buNone/>
                </a:pPr>
                <a:r>
                  <a:rPr lang="en-US" altLang="zh-CN" sz="2000" dirty="0"/>
                  <a:t> </a:t>
                </a:r>
                <a:r>
                  <a:rPr lang="en-US" altLang="zh-CN" sz="2000" dirty="0" smtClean="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𝜃</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b="0" i="1">
                        <a:latin typeface="Cambria Math" panose="02040503050406030204" pitchFamily="18" charset="0"/>
                      </a:rPr>
                      <m:t> </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𝛼</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endParaRPr lang="en-US" altLang="zh-CN" sz="2000" dirty="0" smtClean="0"/>
              </a:p>
              <a:p>
                <a:pPr marL="0" indent="0">
                  <a:buNone/>
                </a:pPr>
                <a:r>
                  <a:rPr lang="en-US" altLang="zh-CN" sz="2000" dirty="0" smtClean="0"/>
                  <a:t>    The case </a:t>
                </a:r>
                <a:r>
                  <a:rPr lang="en-US" altLang="zh-CN" sz="2000" dirty="0"/>
                  <a:t>of </a:t>
                </a:r>
                <a:r>
                  <a:rPr lang="en-US" altLang="zh-CN" sz="2000" dirty="0" smtClean="0"/>
                  <a:t>only </a:t>
                </a:r>
                <a:r>
                  <a:rPr lang="en-US" altLang="zh-CN" sz="2000" dirty="0"/>
                  <a:t>one training example </a:t>
                </a:r>
                <a14:m>
                  <m:oMath xmlns:m="http://schemas.openxmlformats.org/officeDocument/2006/math">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e>
                    </m:d>
                  </m:oMath>
                </a14:m>
                <a:r>
                  <a:rPr lang="en-US" altLang="zh-CN" sz="2000" dirty="0" smtClean="0"/>
                  <a:t>:</a:t>
                </a:r>
              </a:p>
              <a:p>
                <a:pPr marL="0" indent="0" algn="ctr">
                  <a:buNone/>
                </a:pPr>
                <a:r>
                  <a:rPr lang="en-US" altLang="zh-CN" sz="2000" dirty="0" smtClean="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p>
                      <m:sSupPr>
                        <m:ctrlPr>
                          <a:rPr lang="en-US" altLang="zh-CN" sz="2000" i="1" smtClean="0">
                            <a:latin typeface="Cambria Math" panose="02040503050406030204" pitchFamily="18" charset="0"/>
                          </a:rPr>
                        </m:ctrlPr>
                      </m:sSupPr>
                      <m:e>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i="1" smtClean="0">
                                    <a:latin typeface="Cambria Math" panose="02040503050406030204" pitchFamily="18" charset="0"/>
                                  </a:rPr>
                                  <m:t>𝜃</m:t>
                                </m:r>
                              </m:sub>
                            </m:sSub>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𝑦</m:t>
                        </m:r>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oMath>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1311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Gradient Descent</a:t>
                </a:r>
                <a:r>
                  <a:rPr lang="en-US" altLang="zh-CN" sz="2000" dirty="0"/>
                  <a:t>: </a:t>
                </a:r>
                <a:r>
                  <a:rPr lang="en-US" altLang="zh-CN" sz="2000" dirty="0" smtClean="0"/>
                  <a:t>starts </a:t>
                </a:r>
                <a:r>
                  <a:rPr lang="en-US" altLang="zh-CN" sz="2000" dirty="0"/>
                  <a:t>with some initial θ, and repeatedly performs </a:t>
                </a:r>
                <a:r>
                  <a:rPr lang="en-US" altLang="zh-CN" sz="2000" dirty="0" smtClean="0"/>
                  <a:t>the update:</a:t>
                </a:r>
              </a:p>
              <a:p>
                <a:pPr marL="0" indent="0" algn="ctr">
                  <a:buNone/>
                </a:pPr>
                <a:r>
                  <a:rPr lang="en-US" altLang="zh-CN" sz="2000" dirty="0"/>
                  <a:t> </a:t>
                </a:r>
                <a:r>
                  <a:rPr lang="en-US" altLang="zh-CN" sz="2000" dirty="0" smtClean="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𝜃</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b="0" i="1">
                        <a:latin typeface="Cambria Math" panose="02040503050406030204" pitchFamily="18" charset="0"/>
                      </a:rPr>
                      <m:t> </m:t>
                    </m:r>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𝛼</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oMath>
                </a14:m>
                <a:endParaRPr lang="en-US" altLang="zh-CN" sz="2000" dirty="0" smtClean="0"/>
              </a:p>
              <a:p>
                <a:pPr marL="0" indent="0">
                  <a:buNone/>
                </a:pPr>
                <a:r>
                  <a:rPr lang="en-US" altLang="zh-CN" sz="2000" dirty="0" smtClean="0"/>
                  <a:t>    The case </a:t>
                </a:r>
                <a:r>
                  <a:rPr lang="en-US" altLang="zh-CN" sz="2000" dirty="0"/>
                  <a:t>of </a:t>
                </a:r>
                <a:r>
                  <a:rPr lang="en-US" altLang="zh-CN" sz="2000" dirty="0" smtClean="0"/>
                  <a:t>only </a:t>
                </a:r>
                <a:r>
                  <a:rPr lang="en-US" altLang="zh-CN" sz="2000" dirty="0"/>
                  <a:t>one training example </a:t>
                </a:r>
                <a14:m>
                  <m:oMath xmlns:m="http://schemas.openxmlformats.org/officeDocument/2006/math">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e>
                    </m:d>
                  </m:oMath>
                </a14:m>
                <a:r>
                  <a:rPr lang="en-US" altLang="zh-CN" sz="2000" dirty="0" smtClean="0"/>
                  <a:t>:</a:t>
                </a:r>
              </a:p>
              <a:p>
                <a:pPr marL="0" indent="0" algn="ctr">
                  <a:buNone/>
                </a:pPr>
                <a:r>
                  <a:rPr lang="en-US" altLang="zh-CN" sz="2000" dirty="0" smtClean="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𝜃</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den>
                    </m:f>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p>
                      <m:sSupPr>
                        <m:ctrlPr>
                          <a:rPr lang="en-US" altLang="zh-CN" sz="2000" i="1" smtClean="0">
                            <a:latin typeface="Cambria Math" panose="02040503050406030204" pitchFamily="18" charset="0"/>
                          </a:rPr>
                        </m:ctrlPr>
                      </m:sSupPr>
                      <m:e>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i="1" smtClean="0">
                                    <a:latin typeface="Cambria Math" panose="02040503050406030204" pitchFamily="18" charset="0"/>
                                  </a:rPr>
                                  <m:t>𝜃</m:t>
                                </m:r>
                              </m:sub>
                            </m:sSub>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𝑦</m:t>
                        </m:r>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oMath>
                </a14:m>
                <a:endParaRPr lang="en-US" altLang="zh-CN" sz="2000" dirty="0" smtClean="0"/>
              </a:p>
              <a:p>
                <a:pPr>
                  <a:buFont typeface="Wingdings" panose="05000000000000000000" pitchFamily="2" charset="2"/>
                  <a:buChar char="Ø"/>
                </a:pPr>
                <a:r>
                  <a:rPr lang="en-US" altLang="zh-CN" sz="2000" dirty="0"/>
                  <a:t> </a:t>
                </a:r>
                <a:r>
                  <a:rPr lang="en-US" altLang="zh-CN" sz="2000" dirty="0" smtClean="0"/>
                  <a:t>For </a:t>
                </a:r>
                <a:r>
                  <a:rPr lang="en-US" altLang="zh-CN" sz="2000" dirty="0"/>
                  <a:t>a single training example, this gives </a:t>
                </a:r>
                <a:r>
                  <a:rPr lang="en-US" altLang="zh-CN" sz="2000" dirty="0" smtClean="0"/>
                  <a:t>the </a:t>
                </a:r>
                <a:r>
                  <a:rPr lang="en-US" altLang="zh-CN" sz="2000" dirty="0"/>
                  <a:t>update rule</a:t>
                </a:r>
                <a:r>
                  <a:rPr lang="en-US" altLang="zh-CN" sz="2000" dirty="0" smtClean="0"/>
                  <a:t>:</a:t>
                </a:r>
              </a:p>
              <a:p>
                <a:pPr marL="0" indent="0" algn="ctr">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 </m:t>
                    </m:r>
                    <m:r>
                      <a:rPr lang="en-US" altLang="zh-CN" sz="2000" i="1" smtClean="0">
                        <a:latin typeface="Cambria Math" panose="02040503050406030204" pitchFamily="18" charset="0"/>
                      </a:rPr>
                      <m:t>−</m:t>
                    </m:r>
                    <m:r>
                      <a:rPr lang="en-US" altLang="zh-CN" sz="2000" i="1">
                        <a:latin typeface="Cambria Math" panose="02040503050406030204" pitchFamily="18" charset="0"/>
                      </a:rPr>
                      <m:t> </m:t>
                    </m:r>
                    <m:r>
                      <a:rPr lang="zh-CN" altLang="en-US" sz="2000" i="1">
                        <a:latin typeface="Cambria Math" panose="02040503050406030204" pitchFamily="18" charset="0"/>
                      </a:rPr>
                      <m:t>𝛼</m:t>
                    </m:r>
                    <m:d>
                      <m:dPr>
                        <m:ctrlPr>
                          <a:rPr lang="en-US" altLang="zh-CN" sz="200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zh-CN" altLang="en-US" sz="2000" i="1">
                                <a:latin typeface="Cambria Math" panose="02040503050406030204" pitchFamily="18" charset="0"/>
                              </a:rPr>
                              <m:t>𝜃</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p>
                        </m:sSup>
                      </m:e>
                    </m:d>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bSup>
                  </m:oMath>
                </a14:m>
                <a:r>
                  <a:rPr lang="en-US" altLang="zh-CN" sz="2000" dirty="0" smtClean="0"/>
                  <a:t>.</a:t>
                </a:r>
              </a:p>
              <a:p>
                <a:pPr marL="0" indent="0">
                  <a:buNone/>
                </a:pPr>
                <a:r>
                  <a:rPr lang="en-US" altLang="zh-CN" sz="2000" dirty="0" smtClean="0"/>
                  <a:t>    the </a:t>
                </a:r>
                <a:r>
                  <a:rPr lang="en-US" altLang="zh-CN" sz="2000" dirty="0"/>
                  <a:t>LMS update rule (LMS </a:t>
                </a:r>
                <a:r>
                  <a:rPr lang="en-US" altLang="zh-CN" sz="2000" dirty="0" smtClean="0"/>
                  <a:t>stands for “</a:t>
                </a:r>
                <a:r>
                  <a:rPr lang="en-US" altLang="zh-CN" sz="2000" dirty="0"/>
                  <a:t>least mean squares</a:t>
                </a:r>
                <a:r>
                  <a:rPr lang="en-US" altLang="zh-CN" sz="2000" dirty="0" smtClean="0"/>
                  <a:t>” </a:t>
                </a:r>
                <a:r>
                  <a:rPr lang="zh-CN" altLang="en-US" sz="2000" dirty="0" smtClean="0"/>
                  <a:t>最小均方误差</a:t>
                </a:r>
                <a:r>
                  <a:rPr lang="en-US" altLang="zh-CN" sz="2000" dirty="0" smtClean="0"/>
                  <a:t>)</a:t>
                </a:r>
              </a:p>
              <a:p>
                <a:pPr>
                  <a:buFont typeface="Wingdings" panose="05000000000000000000" pitchFamily="2" charset="2"/>
                  <a:buChar char="Ø"/>
                </a:pPr>
                <a:r>
                  <a:rPr lang="en-US" altLang="zh-CN" sz="2000" dirty="0"/>
                  <a:t> </a:t>
                </a:r>
                <a:r>
                  <a:rPr lang="en-US" altLang="zh-CN" sz="2000" dirty="0" smtClean="0"/>
                  <a:t>Batch GD: </a:t>
                </a:r>
                <a:r>
                  <a:rPr lang="en-US" altLang="zh-CN" sz="2000" dirty="0"/>
                  <a:t>This method </a:t>
                </a:r>
                <a:r>
                  <a:rPr lang="en-US" altLang="zh-CN" sz="2000" dirty="0" smtClean="0"/>
                  <a:t>looks at </a:t>
                </a:r>
                <a:r>
                  <a:rPr lang="en-US" altLang="zh-CN" sz="2000" dirty="0"/>
                  <a:t>every example in the entire training set on every </a:t>
                </a:r>
                <a:r>
                  <a:rPr lang="en-US" altLang="zh-CN" sz="2000" dirty="0" smtClean="0"/>
                  <a:t>step.</a:t>
                </a:r>
              </a:p>
              <a:p>
                <a:pPr>
                  <a:buFont typeface="Wingdings" panose="05000000000000000000" pitchFamily="2" charset="2"/>
                  <a:buChar char="Ø"/>
                </a:pPr>
                <a:r>
                  <a:rPr lang="en-US" altLang="zh-CN" sz="2000" dirty="0"/>
                  <a:t> Stochastic GD: </a:t>
                </a:r>
                <a:r>
                  <a:rPr lang="en-US" altLang="zh-CN" sz="2000" dirty="0" smtClean="0"/>
                  <a:t>We </a:t>
                </a:r>
                <a:r>
                  <a:rPr lang="en-US" altLang="zh-CN" sz="2000" dirty="0"/>
                  <a:t>repeatedly run through the training set, and each </a:t>
                </a:r>
                <a:r>
                  <a:rPr lang="en-US" altLang="zh-CN" sz="2000" dirty="0" smtClean="0"/>
                  <a:t>time we </a:t>
                </a:r>
                <a:r>
                  <a:rPr lang="en-US" altLang="zh-CN" sz="2000" dirty="0"/>
                  <a:t>encounter </a:t>
                </a:r>
                <a:endParaRPr lang="en-US" altLang="zh-CN" sz="2000" dirty="0" smtClean="0"/>
              </a:p>
              <a:p>
                <a:pPr marL="0" indent="0">
                  <a:buNone/>
                </a:pPr>
                <a:r>
                  <a:rPr lang="en-US" altLang="zh-CN" sz="2000" dirty="0"/>
                  <a:t> </a:t>
                </a:r>
                <a:r>
                  <a:rPr lang="en-US" altLang="zh-CN" sz="2000" dirty="0" smtClean="0"/>
                  <a:t>   a </a:t>
                </a:r>
                <a:r>
                  <a:rPr lang="en-US" altLang="zh-CN" sz="2000" dirty="0"/>
                  <a:t>training example, we update the parameters according </a:t>
                </a:r>
                <a:r>
                  <a:rPr lang="en-US" altLang="zh-CN" sz="2000" dirty="0" smtClean="0"/>
                  <a:t>to the </a:t>
                </a:r>
                <a:r>
                  <a:rPr lang="en-US" altLang="zh-CN" sz="2000" dirty="0"/>
                  <a:t>gradient of the error </a:t>
                </a:r>
                <a:r>
                  <a:rPr lang="en-US" altLang="zh-CN" sz="2000" dirty="0" smtClean="0"/>
                  <a:t>with</a:t>
                </a:r>
              </a:p>
              <a:p>
                <a:pPr marL="0" indent="0">
                  <a:buNone/>
                </a:pPr>
                <a:r>
                  <a:rPr lang="en-US" altLang="zh-CN" sz="2000" dirty="0"/>
                  <a:t> </a:t>
                </a:r>
                <a:r>
                  <a:rPr lang="en-US" altLang="zh-CN" sz="2000" dirty="0" smtClean="0"/>
                  <a:t>   </a:t>
                </a:r>
                <a:r>
                  <a:rPr lang="en-US" altLang="zh-CN" sz="2000" dirty="0"/>
                  <a:t>respect to that single training example </a:t>
                </a:r>
                <a:r>
                  <a:rPr lang="en-US" altLang="zh-CN" sz="2000" dirty="0" smtClean="0"/>
                  <a:t>only.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14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3507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en-US" altLang="zh-CN" sz="2400" dirty="0" smtClean="0">
                <a:latin typeface="+mn-lt"/>
                <a:ea typeface="+mn-ea"/>
                <a:cs typeface="+mn-cs"/>
              </a:rPr>
              <a:t>Linear Regression</a:t>
            </a:r>
            <a:endParaRPr lang="zh-CN" altLang="en-US" sz="2400" dirty="0">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000" dirty="0" smtClean="0"/>
                  <a:t> To </a:t>
                </a:r>
                <a:r>
                  <a:rPr lang="en-US" altLang="zh-CN" sz="2000" dirty="0"/>
                  <a:t>formalize this, we will define a </a:t>
                </a:r>
                <a:r>
                  <a:rPr lang="en-US" altLang="zh-CN" sz="2000" dirty="0" smtClean="0"/>
                  <a:t>function that measures, for each value of the </a:t>
                </a:r>
                <a14:m>
                  <m:oMath xmlns:m="http://schemas.openxmlformats.org/officeDocument/2006/math">
                    <m:r>
                      <a:rPr lang="zh-CN" altLang="en-US" sz="2000" i="1">
                        <a:latin typeface="Cambria Math" panose="02040503050406030204" pitchFamily="18" charset="0"/>
                      </a:rPr>
                      <m:t>𝜃</m:t>
                    </m:r>
                  </m:oMath>
                </a14:m>
                <a:r>
                  <a:rPr lang="en-US" altLang="zh-CN" sz="2000" dirty="0" err="1" smtClean="0"/>
                  <a:t>’s</a:t>
                </a:r>
                <a:r>
                  <a:rPr lang="en-US" altLang="zh-CN" sz="2000" dirty="0" smtClean="0"/>
                  <a:t>, </a:t>
                </a:r>
              </a:p>
              <a:p>
                <a:pPr marL="0" indent="0">
                  <a:buNone/>
                </a:pPr>
                <a:r>
                  <a:rPr lang="en-US" altLang="zh-CN" sz="2000" dirty="0" smtClean="0"/>
                  <a:t>     how </a:t>
                </a:r>
                <a:r>
                  <a:rPr lang="en-US" altLang="zh-CN" sz="2000" dirty="0"/>
                  <a:t>close the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oMath>
                </a14:m>
                <a:r>
                  <a:rPr lang="en-US" altLang="zh-CN" sz="2000" dirty="0" smtClean="0"/>
                  <a:t>’s </a:t>
                </a:r>
                <a:r>
                  <a:rPr lang="en-US" altLang="zh-CN" sz="2000" dirty="0"/>
                  <a:t>are to </a:t>
                </a:r>
                <a:r>
                  <a:rPr lang="en-US" altLang="zh-CN" sz="2000" dirty="0" smtClean="0"/>
                  <a:t>the corresponding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𝑖</m:t>
                            </m:r>
                          </m:e>
                        </m:d>
                      </m:sup>
                    </m:sSup>
                  </m:oMath>
                </a14:m>
                <a:r>
                  <a:rPr lang="en-US" altLang="zh-CN" sz="2000" dirty="0" smtClean="0"/>
                  <a:t>’s</a:t>
                </a:r>
                <a:r>
                  <a:rPr lang="en-US" altLang="zh-CN" sz="2000" dirty="0"/>
                  <a:t>.  </a:t>
                </a:r>
                <a:r>
                  <a:rPr lang="en-US" altLang="zh-CN" sz="2000" dirty="0" smtClean="0"/>
                  <a:t>The cost function:</a:t>
                </a:r>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𝐽</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zh-CN" altLang="en-US" sz="2000" b="0" i="1" smtClean="0">
                                          <a:latin typeface="Cambria Math" panose="02040503050406030204" pitchFamily="18" charset="0"/>
                                        </a:rPr>
                                        <m:t>𝜃</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sup>
                                  </m:sSup>
                                </m:e>
                              </m:d>
                            </m:e>
                            <m:sup>
                              <m:r>
                                <a:rPr lang="en-US" altLang="zh-CN" sz="2000" b="0" i="1" smtClean="0">
                                  <a:latin typeface="Cambria Math" panose="02040503050406030204" pitchFamily="18" charset="0"/>
                                </a:rPr>
                                <m:t>2</m:t>
                              </m:r>
                            </m:sup>
                          </m:sSup>
                        </m:e>
                      </m:nary>
                    </m:oMath>
                  </m:oMathPara>
                </a14:m>
                <a:endParaRPr lang="en-US" altLang="zh-CN" sz="2000" dirty="0" smtClean="0"/>
              </a:p>
              <a:p>
                <a:pPr>
                  <a:buFont typeface="Wingdings" panose="05000000000000000000" pitchFamily="2" charset="2"/>
                  <a:buChar char="Ø"/>
                </a:pPr>
                <a:r>
                  <a:rPr lang="en-US" altLang="zh-CN" sz="2000" dirty="0"/>
                  <a:t> </a:t>
                </a:r>
                <a:r>
                  <a:rPr lang="en-US" altLang="zh-CN" sz="2000" dirty="0" smtClean="0"/>
                  <a:t>The normal equations</a:t>
                </a:r>
                <a:r>
                  <a:rPr lang="en-US" altLang="zh-CN" sz="2000" dirty="0"/>
                  <a:t>: </a:t>
                </a:r>
                <a:r>
                  <a:rPr lang="en-US" altLang="zh-CN" sz="2000" dirty="0" smtClean="0"/>
                  <a:t>we </a:t>
                </a:r>
                <a:r>
                  <a:rPr lang="en-US" altLang="zh-CN" sz="2000" dirty="0"/>
                  <a:t>will minimize </a:t>
                </a:r>
                <a14:m>
                  <m:oMath xmlns:m="http://schemas.openxmlformats.org/officeDocument/2006/math">
                    <m:r>
                      <a:rPr lang="en-US" altLang="zh-CN" sz="2000" i="1">
                        <a:latin typeface="Cambria Math" panose="02040503050406030204" pitchFamily="18" charset="0"/>
                      </a:rPr>
                      <m:t>𝐽</m:t>
                    </m:r>
                  </m:oMath>
                </a14:m>
                <a:r>
                  <a:rPr lang="en-US" altLang="zh-CN" sz="2000" dirty="0"/>
                  <a:t> </a:t>
                </a:r>
                <a:r>
                  <a:rPr lang="en-US" altLang="zh-CN" sz="2000" dirty="0" smtClean="0"/>
                  <a:t>by explicitly </a:t>
                </a:r>
                <a:r>
                  <a:rPr lang="en-US" altLang="zh-CN" sz="2000" dirty="0"/>
                  <a:t>taking its derivatives with respect </a:t>
                </a:r>
                <a:r>
                  <a:rPr lang="en-US" altLang="zh-CN" sz="2000" dirty="0" smtClean="0"/>
                  <a:t>to</a:t>
                </a:r>
              </a:p>
              <a:p>
                <a:pPr marL="0" indent="0">
                  <a:buNone/>
                </a:pPr>
                <a:r>
                  <a:rPr lang="en-US" altLang="zh-CN" sz="2000" dirty="0"/>
                  <a:t> </a:t>
                </a:r>
                <a:r>
                  <a:rPr lang="en-US" altLang="zh-CN" sz="2000" dirty="0" smtClean="0"/>
                  <a:t>    the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𝑗</m:t>
                        </m:r>
                      </m:sub>
                    </m:sSub>
                  </m:oMath>
                </a14:m>
                <a:r>
                  <a:rPr lang="en-US" altLang="zh-CN" sz="2000" dirty="0" smtClean="0"/>
                  <a:t>’s</a:t>
                </a:r>
                <a:r>
                  <a:rPr lang="en-US" altLang="zh-CN" sz="2000" dirty="0"/>
                  <a:t>, and setting them </a:t>
                </a:r>
                <a:r>
                  <a:rPr lang="en-US" altLang="zh-CN" sz="2000" dirty="0" smtClean="0"/>
                  <a:t>to zero</a:t>
                </a:r>
                <a:r>
                  <a:rPr lang="en-US" altLang="zh-CN" sz="2000" dirty="0"/>
                  <a:t>. </a:t>
                </a:r>
                <a:endParaRPr lang="en-US" altLang="zh-CN" sz="2000" dirty="0" smtClean="0"/>
              </a:p>
              <a:p>
                <a:pPr marL="0" indent="0">
                  <a:buNone/>
                </a:pPr>
                <a:r>
                  <a:rPr lang="en-US" altLang="zh-CN" sz="2000" dirty="0"/>
                  <a:t>     </a:t>
                </a:r>
                <a:r>
                  <a:rPr lang="en-US" altLang="zh-CN" sz="2000" dirty="0" smtClean="0"/>
                  <a:t>the </a:t>
                </a:r>
                <a:r>
                  <a:rPr lang="en-US" altLang="zh-CN" sz="2000" dirty="0"/>
                  <a:t>value of θ that minimizes J(θ) is given </a:t>
                </a:r>
                <a:r>
                  <a:rPr lang="en-US" altLang="zh-CN" sz="2000" dirty="0">
                    <a:solidFill>
                      <a:srgbClr val="FF0000"/>
                    </a:solidFill>
                  </a:rPr>
                  <a:t>in closed form</a:t>
                </a:r>
                <a:r>
                  <a:rPr lang="en-US" altLang="zh-CN" sz="2000" dirty="0"/>
                  <a:t> by </a:t>
                </a:r>
                <a:r>
                  <a:rPr lang="en-US" altLang="zh-CN" sz="2000" dirty="0" smtClean="0"/>
                  <a:t>the equation</a:t>
                </a:r>
              </a:p>
              <a:p>
                <a:pPr marL="0" indent="0" algn="ctr">
                  <a:buNone/>
                </a:pPr>
                <a14:m>
                  <m:oMath xmlns:m="http://schemas.openxmlformats.org/officeDocument/2006/math">
                    <m:r>
                      <a:rPr lang="zh-CN" altLang="en-US" sz="2000" i="1" smtClean="0">
                        <a:latin typeface="Cambria Math" panose="02040503050406030204" pitchFamily="18" charset="0"/>
                      </a:rPr>
                      <m:t>𝜃</m:t>
                    </m:r>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𝑋</m:t>
                            </m:r>
                          </m:e>
                        </m:d>
                      </m:e>
                      <m:sup>
                        <m:r>
                          <a:rPr lang="en-US" altLang="zh-CN" sz="2000" b="0" i="1" smtClean="0">
                            <a:latin typeface="Cambria Math" panose="02040503050406030204" pitchFamily="18" charset="0"/>
                          </a:rPr>
                          <m:t>−1</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𝑇</m:t>
                        </m:r>
                      </m:sup>
                    </m:sSup>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𝑦</m:t>
                        </m:r>
                      </m:e>
                    </m:acc>
                  </m:oMath>
                </a14:m>
                <a:r>
                  <a:rPr lang="en-US" altLang="zh-CN" sz="2000" dirty="0" smtClean="0"/>
                  <a:t>.</a:t>
                </a:r>
                <a:endParaRPr lang="en-US" altLang="zh-CN" sz="2000" dirty="0"/>
              </a:p>
              <a:p>
                <a:pPr marL="0" indent="0">
                  <a:buNone/>
                </a:pPr>
                <a:r>
                  <a:rPr lang="en-US" altLang="zh-CN" sz="2000" b="0" dirty="0" smtClean="0"/>
                  <a:t>     </a:t>
                </a:r>
                <a14:m>
                  <m:oMath xmlns:m="http://schemas.openxmlformats.org/officeDocument/2006/math">
                    <m:r>
                      <a:rPr lang="en-US" altLang="zh-CN" sz="2000" b="0" i="1" smtClean="0">
                        <a:latin typeface="Cambria Math" panose="02040503050406030204" pitchFamily="18" charset="0"/>
                      </a:rPr>
                      <m:t>𝑋</m:t>
                    </m:r>
                  </m:oMath>
                </a14:m>
                <a:r>
                  <a:rPr lang="en-US" altLang="zh-CN" sz="2000" dirty="0" smtClean="0"/>
                  <a:t> :</a:t>
                </a:r>
                <a:r>
                  <a:rPr lang="zh-CN" altLang="en-US" sz="2000" dirty="0" smtClean="0"/>
                  <a:t> </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𝑑</m:t>
                    </m:r>
                  </m:oMath>
                </a14:m>
                <a:r>
                  <a:rPr lang="en-US" altLang="zh-CN" sz="2000" dirty="0" smtClean="0"/>
                  <a:t> matrix ( actually </a:t>
                </a:r>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𝑑</m:t>
                        </m:r>
                        <m:r>
                          <a:rPr lang="en-US" altLang="zh-CN" sz="2000" b="0" i="1" smtClean="0">
                            <a:latin typeface="Cambria Math" panose="02040503050406030204" pitchFamily="18" charset="0"/>
                            <a:ea typeface="Cambria Math" panose="02040503050406030204" pitchFamily="18" charset="0"/>
                          </a:rPr>
                          <m:t>+1</m:t>
                        </m:r>
                      </m:e>
                    </m:d>
                  </m:oMath>
                </a14:m>
                <a:r>
                  <a:rPr lang="en-US" altLang="zh-CN" sz="2000" dirty="0" smtClean="0"/>
                  <a:t>, if we include the intercept term ) </a:t>
                </a:r>
              </a:p>
              <a:p>
                <a:pPr marL="0" indent="0">
                  <a:buNone/>
                </a:pPr>
                <a:r>
                  <a:rPr lang="en-US" altLang="zh-CN" sz="2000" dirty="0"/>
                  <a:t> </a:t>
                </a:r>
                <a:r>
                  <a:rPr lang="en-US" altLang="zh-CN" sz="2000" dirty="0" smtClean="0"/>
                  <a:t>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oMath>
                </a14:m>
                <a:r>
                  <a:rPr lang="en-US" altLang="zh-CN" sz="2000" dirty="0" smtClean="0"/>
                  <a:t> : </a:t>
                </a:r>
                <a14:m>
                  <m:oMath xmlns:m="http://schemas.openxmlformats.org/officeDocument/2006/math">
                    <m:r>
                      <a:rPr lang="en-US" altLang="zh-CN" sz="2000" i="1">
                        <a:latin typeface="Cambria Math" panose="02040503050406030204" pitchFamily="18" charset="0"/>
                      </a:rPr>
                      <m:t>𝑚</m:t>
                    </m:r>
                  </m:oMath>
                </a14:m>
                <a:r>
                  <a:rPr lang="en-US" altLang="zh-CN" sz="2000" dirty="0" smtClean="0"/>
                  <a:t> – dimensional column vector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401" b="-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289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2848</TotalTime>
  <Words>911</Words>
  <Application>Microsoft Office PowerPoint</Application>
  <PresentationFormat>宽屏</PresentationFormat>
  <Paragraphs>275</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新細明體</vt:lpstr>
      <vt:lpstr>等线</vt:lpstr>
      <vt:lpstr>等线 Light</vt:lpstr>
      <vt:lpstr>Arial</vt:lpstr>
      <vt:lpstr>Cambria Math</vt:lpstr>
      <vt:lpstr>Wingdings</vt:lpstr>
      <vt:lpstr>Office 主题​​</vt:lpstr>
      <vt:lpstr>2019-03-20</vt:lpstr>
      <vt:lpstr>Logistic Regression</vt:lpstr>
      <vt:lpstr>Supervised Learning</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2018-07-02</dc:title>
  <dc:creator>孙黎月</dc:creator>
  <cp:lastModifiedBy>孙 黎月</cp:lastModifiedBy>
  <cp:revision>366</cp:revision>
  <dcterms:created xsi:type="dcterms:W3CDTF">2018-07-01T05:46:43Z</dcterms:created>
  <dcterms:modified xsi:type="dcterms:W3CDTF">2019-03-20T09:59:21Z</dcterms:modified>
</cp:coreProperties>
</file>