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90" r:id="rId3"/>
    <p:sldId id="282" r:id="rId4"/>
    <p:sldId id="294" r:id="rId5"/>
    <p:sldId id="292" r:id="rId6"/>
    <p:sldId id="293" r:id="rId7"/>
    <p:sldId id="296" r:id="rId8"/>
    <p:sldId id="297" r:id="rId9"/>
    <p:sldId id="298" r:id="rId10"/>
    <p:sldId id="308" r:id="rId11"/>
    <p:sldId id="312" r:id="rId12"/>
    <p:sldId id="309" r:id="rId13"/>
    <p:sldId id="310" r:id="rId14"/>
    <p:sldId id="311" r:id="rId15"/>
    <p:sldId id="301" r:id="rId16"/>
    <p:sldId id="313" r:id="rId17"/>
    <p:sldId id="316" r:id="rId18"/>
    <p:sldId id="314" r:id="rId19"/>
    <p:sldId id="317" r:id="rId20"/>
    <p:sldId id="302" r:id="rId21"/>
    <p:sldId id="318" r:id="rId22"/>
    <p:sldId id="319" r:id="rId23"/>
    <p:sldId id="320" r:id="rId24"/>
    <p:sldId id="321" r:id="rId25"/>
    <p:sldId id="322" r:id="rId26"/>
    <p:sldId id="323" r:id="rId27"/>
    <p:sldId id="303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Logistic Regression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Gradient Descent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  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prstClr val="black"/>
                    </a:solidFill>
                  </a:rPr>
                  <a:t>Nesterov’s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accelerated gradient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method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8" y="4681635"/>
            <a:ext cx="9288171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2" y="4672371"/>
            <a:ext cx="9304762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Logistic Regression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Gradient Descent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  初始化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数据至区间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[-1,+1]  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使得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Sigmoid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函数的输入值较小</a:t>
                </a:r>
                <a:endParaRPr lang="en-US" altLang="zh-CN" sz="2000" b="1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prstClr val="black"/>
                    </a:solidFill>
                  </a:rPr>
                  <a:t>Nesterov’s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accelerated gradient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method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8" y="4681635"/>
            <a:ext cx="9288171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2" y="4672371"/>
            <a:ext cx="9304762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Gradient Descent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初始化数据至区间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[-1,+1]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使得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Sigmoid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函数的输入值较小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b="1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dirty="0" smtClean="0">
                    <a:solidFill>
                      <a:prstClr val="black"/>
                    </a:solidFill>
                  </a:rPr>
                  <a:t>应该必须初始化数据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prstClr val="black"/>
                    </a:solidFill>
                  </a:rPr>
                  <a:t>需要使用多项式拟合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Sigmoid</a:t>
                </a:r>
                <a:r>
                  <a:rPr lang="zh-CN" altLang="en-US" sz="2000" dirty="0" smtClean="0">
                    <a:solidFill>
                      <a:prstClr val="black"/>
                    </a:solidFill>
                  </a:rPr>
                  <a:t>函数</a:t>
                </a:r>
                <a:endParaRPr lang="en-US" altLang="zh-CN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𝑆𝑖𝑔𝑚𝑜𝑖𝑑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</a:rPr>
                  <a:t>    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</a:rPr>
                  <a:t>落在很小的区间内</a:t>
                </a:r>
                <a:endParaRPr lang="en-US" altLang="zh-CN" sz="2000" b="1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0.5 + 1.20096/8*x - 0.81562/8^3*x^3};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5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40" y="3485217"/>
            <a:ext cx="4226772" cy="3279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9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Gradient Descent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初始化数据至区间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[-1,+1]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使得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Sigmoid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函数的输入值较小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b="1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dirty="0" smtClean="0">
                    <a:solidFill>
                      <a:prstClr val="black"/>
                    </a:solidFill>
                  </a:rPr>
                  <a:t>应该必须初始化数据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prstClr val="black"/>
                    </a:solidFill>
                  </a:rPr>
                  <a:t>需要使用多项式拟合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Sigmoid</a:t>
                </a:r>
                <a:r>
                  <a:rPr lang="zh-CN" altLang="en-US" sz="2000" dirty="0" smtClean="0">
                    <a:solidFill>
                      <a:prstClr val="black"/>
                    </a:solidFill>
                  </a:rPr>
                  <a:t>函数</a:t>
                </a:r>
                <a:endParaRPr lang="en-US" altLang="zh-CN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prstClr val="black"/>
                    </a:solidFill>
                  </a:rPr>
                  <a:t>Least Squares Approximation </a:t>
                </a:r>
              </a:p>
              <a:p>
                <a:pPr marL="0" indent="0">
                  <a:buNone/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0.5 + 1.20096/8*x - 0.81562/8^3*x^3};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5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3516471"/>
            <a:ext cx="4183460" cy="3241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40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Gradient Descent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初始化数据至区间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[-1,+1]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使得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Sigmoid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函数的输入值较小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b="1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dirty="0" smtClean="0">
                    <a:solidFill>
                      <a:prstClr val="black"/>
                    </a:solidFill>
                  </a:rPr>
                  <a:t>应该必须初始化数据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prstClr val="black"/>
                    </a:solidFill>
                  </a:rPr>
                  <a:t>需要使用多项式拟合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Sigmoid</a:t>
                </a:r>
                <a:r>
                  <a:rPr lang="zh-CN" altLang="en-US" sz="2000" dirty="0" smtClean="0">
                    <a:solidFill>
                      <a:prstClr val="black"/>
                    </a:solidFill>
                  </a:rPr>
                  <a:t>函数</a:t>
                </a:r>
                <a:endParaRPr lang="en-US" altLang="zh-CN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prstClr val="black"/>
                    </a:solidFill>
                  </a:rPr>
                  <a:t>Least Squares Approximation </a:t>
                </a:r>
              </a:p>
              <a:p>
                <a:pPr marL="0" indent="0">
                  <a:buNone/>
                </a:pP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0.5 + 1.20096/8*x - 0.81562/8^3*x^3};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5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67" y="3424218"/>
            <a:ext cx="7823036" cy="3373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8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Homomorphic Encryption Scheme: HEAAN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sz="2000" dirty="0" smtClean="0"/>
              <a:t>他们自己设计的同态加密库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同态加密的计算时间大 密文由系数为大整数的超长维数的</a:t>
            </a:r>
            <a:r>
              <a:rPr lang="zh-CN" altLang="en-US" sz="2000" dirty="0" smtClean="0"/>
              <a:t>向量</a:t>
            </a:r>
            <a:r>
              <a:rPr lang="zh-CN" altLang="en-US" sz="2000" dirty="0"/>
              <a:t>构成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在应用到实际中，编码问题也会严重影响计算</a:t>
            </a:r>
            <a:r>
              <a:rPr lang="zh-CN" altLang="en-US" sz="2000" dirty="0" smtClean="0"/>
              <a:t>量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The main idea is to treat an encryption noise as part of error occurring during approximate computations.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We still have a problem that the bit size of message increases exponentially with the depth of a circuit without rounding.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We suggest a new technique – called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rescaling</a:t>
            </a:r>
            <a:r>
              <a:rPr lang="en-US" altLang="zh-CN" sz="2000" dirty="0" smtClean="0"/>
              <a:t> – that manipulates the message of </a:t>
            </a:r>
            <a:r>
              <a:rPr lang="en-US" altLang="zh-CN" sz="2000" dirty="0" err="1" smtClean="0"/>
              <a:t>ciphertext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60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Homomorphic Encryption Scheme: HEAAN </a:t>
                </a:r>
                <a:r>
                  <a:rPr lang="en-US" altLang="zh-CN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rescaling</a:t>
                </a:r>
                <a:r>
                  <a:rPr lang="en-US" altLang="zh-CN" sz="2000" dirty="0" smtClean="0"/>
                  <a:t> – Technically it seems similar to the </a:t>
                </a:r>
                <a:r>
                  <a:rPr lang="en-US" altLang="zh-CN" sz="2000" u="sng" dirty="0" smtClean="0"/>
                  <a:t>modulus-switching</a:t>
                </a:r>
                <a:r>
                  <a:rPr lang="en-US" altLang="zh-CN" sz="2000" dirty="0" smtClean="0"/>
                  <a:t> method suggested by </a:t>
                </a:r>
                <a:r>
                  <a:rPr lang="en-US" altLang="zh-CN" sz="2000" dirty="0" err="1" smtClean="0"/>
                  <a:t>Brakerski</a:t>
                </a:r>
                <a:r>
                  <a:rPr lang="en-US" altLang="zh-CN" sz="2000" dirty="0" smtClean="0"/>
                  <a:t> and </a:t>
                </a:r>
                <a:r>
                  <a:rPr lang="en-US" altLang="zh-CN" sz="2000" dirty="0" err="1" smtClean="0"/>
                  <a:t>Vaikuntanatan</a:t>
                </a:r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For an encryption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the rescaling procedure outputs a </a:t>
                </a:r>
                <a:r>
                  <a:rPr lang="en-US" altLang="zh-CN" sz="2000" dirty="0" err="1" smtClean="0"/>
                  <a:t>ciphertext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which is a valid encryption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 smtClean="0"/>
                  <a:t> with noise about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 smtClean="0"/>
                  <a:t>.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It reduces the size of </a:t>
                </a:r>
                <a:r>
                  <a:rPr lang="en-US" altLang="zh-CN" sz="2000" dirty="0" err="1" smtClean="0"/>
                  <a:t>ciphertext</a:t>
                </a:r>
                <a:r>
                  <a:rPr lang="en-US" altLang="zh-CN" sz="2000" dirty="0" smtClean="0"/>
                  <a:t> modulus and consequently removes the error located in the LSBs of messages, similar to the </a:t>
                </a:r>
                <a:r>
                  <a:rPr lang="en-US" altLang="zh-CN" sz="2000" dirty="0" err="1" smtClean="0"/>
                  <a:t>rouding</a:t>
                </a:r>
                <a:r>
                  <a:rPr lang="en-US" altLang="zh-CN" sz="2000" dirty="0" smtClean="0"/>
                  <a:t> step of fixed/floating-point arithmetic, while almost preserving the precision of plaintexts.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For a plaintext modulus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 smtClean="0"/>
                  <a:t> and a </a:t>
                </a:r>
                <a:r>
                  <a:rPr lang="en-US" altLang="zh-CN" sz="2000" dirty="0" err="1" smtClean="0"/>
                  <a:t>ciphertext</a:t>
                </a:r>
                <a:r>
                  <a:rPr lang="en-US" altLang="zh-CN" sz="2000" dirty="0" smtClean="0"/>
                  <a:t> modulus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 BGV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 BFV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 HEAAN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0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Homomorphic Encryption Scheme: HEAAN </a:t>
                </a:r>
                <a:r>
                  <a:rPr lang="en-US" altLang="zh-CN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rescaling</a:t>
                </a:r>
                <a:r>
                  <a:rPr lang="en-US" altLang="zh-CN" sz="2000" dirty="0" smtClean="0"/>
                  <a:t> – Technically it seems similar to the </a:t>
                </a:r>
                <a:r>
                  <a:rPr lang="en-US" altLang="zh-CN" sz="2000" u="sng" dirty="0" smtClean="0"/>
                  <a:t>modulus-switching</a:t>
                </a:r>
                <a:r>
                  <a:rPr lang="en-US" altLang="zh-CN" sz="2000" dirty="0" smtClean="0"/>
                  <a:t> method suggested by </a:t>
                </a:r>
                <a:r>
                  <a:rPr lang="en-US" altLang="zh-CN" sz="2000" dirty="0" err="1" smtClean="0"/>
                  <a:t>Brakerski</a:t>
                </a:r>
                <a:r>
                  <a:rPr lang="en-US" altLang="zh-CN" sz="2000" dirty="0" smtClean="0"/>
                  <a:t> and </a:t>
                </a:r>
                <a:r>
                  <a:rPr lang="en-US" altLang="zh-CN" sz="2000" dirty="0" err="1" smtClean="0"/>
                  <a:t>Vaikuntanatan</a:t>
                </a:r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For an encryption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the rescaling procedure outputs a </a:t>
                </a:r>
                <a:r>
                  <a:rPr lang="en-US" altLang="zh-CN" sz="2000" dirty="0" err="1" smtClean="0"/>
                  <a:t>ciphertext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which is a valid encryption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 smtClean="0"/>
                  <a:t> with noise about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 smtClean="0"/>
                  <a:t>.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It reduces the size of </a:t>
                </a:r>
                <a:r>
                  <a:rPr lang="en-US" altLang="zh-CN" sz="2000" dirty="0" err="1" smtClean="0"/>
                  <a:t>ciphertext</a:t>
                </a:r>
                <a:r>
                  <a:rPr lang="en-US" altLang="zh-CN" sz="2000" dirty="0" smtClean="0"/>
                  <a:t> modulus and consequently removes the error located in the LSBs of messages, similar to the </a:t>
                </a:r>
                <a:r>
                  <a:rPr lang="en-US" altLang="zh-CN" sz="2000" dirty="0" err="1" smtClean="0"/>
                  <a:t>rouding</a:t>
                </a:r>
                <a:r>
                  <a:rPr lang="en-US" altLang="zh-CN" sz="2000" dirty="0" smtClean="0"/>
                  <a:t> step of fixed/floating-point arithmetic, while almost preserving the precision of plaintexts.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double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double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/>
                  <a:t>;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𝐸𝑛𝑐𝑜𝑑𝑒</m:t>
                        </m:r>
                      </m:e>
                    </m:groupChr>
                  </m:oMath>
                </a14:m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=1000000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𝑅𝑒𝑠𝑐𝑎𝑙𝑖𝑛𝑔</m:t>
                        </m:r>
                      </m:e>
                    </m:groupCh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1000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𝐷𝑒𝑐𝑜𝑑𝑒</m:t>
                        </m:r>
                      </m:e>
                    </m:groupCh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/>
                  <a:t> 否则，应该</a:t>
                </a:r>
                <a:r>
                  <a:rPr lang="zh-CN" altLang="en-US" sz="2000" smtClean="0"/>
                  <a:t>无法使用代替</a:t>
                </a:r>
                <a:r>
                  <a:rPr lang="en-US" altLang="zh-CN" sz="2000" smtClean="0"/>
                  <a:t>Sigmoid</a:t>
                </a:r>
                <a:r>
                  <a:rPr lang="zh-CN" altLang="en-US" sz="2000" dirty="0" smtClean="0"/>
                  <a:t>函数的近似多项式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:r>
                  <a:rPr lang="zh-CN" altLang="en-US" sz="2000" dirty="0" smtClean="0"/>
                  <a:t>（</a:t>
                </a:r>
                <a:r>
                  <a:rPr lang="zh-CN" altLang="en-US" sz="2000" dirty="0" smtClean="0"/>
                  <a:t>因为多项式输出结果会超出</a:t>
                </a:r>
                <a:r>
                  <a:rPr lang="en-US" altLang="zh-CN" sz="2000" dirty="0" smtClean="0"/>
                  <a:t>[0,1])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4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en-US" altLang="zh-CN" sz="2000" dirty="0" smtClean="0"/>
              <a:t>       https</a:t>
            </a:r>
            <a:r>
              <a:rPr lang="en-US" altLang="zh-CN" sz="2000" dirty="0"/>
              <a:t>://yongsoosong.github.io/images/idash18_track2.jpg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67" y="1690688"/>
            <a:ext cx="7956665" cy="4541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4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en-US" altLang="zh-CN" sz="2000" dirty="0" smtClean="0"/>
              <a:t>       https</a:t>
            </a:r>
            <a:r>
              <a:rPr lang="en-US" altLang="zh-CN" sz="2000" dirty="0"/>
              <a:t>://yongsoosong.github.io/images/idash18_track2.jpg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98" y="1690688"/>
            <a:ext cx="7959204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4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Logistic Regression Model Training based on the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b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Approximate Homomorphic Encryption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/>
            </a:r>
            <a:br>
              <a:rPr lang="en-US" altLang="zh-CN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712" y="3602038"/>
            <a:ext cx="11269288" cy="1655762"/>
          </a:xfrm>
        </p:spPr>
        <p:txBody>
          <a:bodyPr/>
          <a:lstStyle/>
          <a:p>
            <a:r>
              <a:rPr lang="en-US" altLang="zh-CN" dirty="0"/>
              <a:t>Andrey </a:t>
            </a:r>
            <a:r>
              <a:rPr lang="en-US" altLang="zh-CN" dirty="0" smtClean="0"/>
              <a:t>Kim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 err="1"/>
              <a:t>Yongsoo</a:t>
            </a:r>
            <a:r>
              <a:rPr lang="en-US" altLang="zh-CN" dirty="0"/>
              <a:t> </a:t>
            </a:r>
            <a:r>
              <a:rPr lang="en-US" altLang="zh-CN" dirty="0" smtClean="0"/>
              <a:t>Song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 err="1"/>
              <a:t>Miran</a:t>
            </a:r>
            <a:r>
              <a:rPr lang="en-US" altLang="zh-CN" dirty="0"/>
              <a:t> </a:t>
            </a:r>
            <a:r>
              <a:rPr lang="en-US" altLang="zh-CN" dirty="0" smtClean="0"/>
              <a:t>Kim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Keewoo</a:t>
            </a:r>
            <a:r>
              <a:rPr lang="en-US" altLang="zh-CN" dirty="0" smtClean="0"/>
              <a:t> Lee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and Jung </a:t>
            </a:r>
            <a:r>
              <a:rPr lang="en-US" altLang="zh-CN" dirty="0" err="1"/>
              <a:t>Hee</a:t>
            </a:r>
            <a:r>
              <a:rPr lang="en-US" altLang="zh-CN" dirty="0"/>
              <a:t> </a:t>
            </a:r>
            <a:r>
              <a:rPr lang="en-US" altLang="zh-CN" dirty="0" smtClean="0"/>
              <a:t>Cheon</a:t>
            </a:r>
            <a:r>
              <a:rPr lang="en-US" altLang="zh-CN" baseline="30000" dirty="0"/>
              <a:t>1</a:t>
            </a:r>
          </a:p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Seoul National University, Seoul, Republic of Korea</a:t>
            </a:r>
          </a:p>
          <a:p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University of California, San Diego, United States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2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HEAAN</a:t>
                </a:r>
                <a:r>
                  <a:rPr lang="zh-CN" altLang="en-US" sz="2000" dirty="0" smtClean="0"/>
                  <a:t>支持的操作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计算</a:t>
                </a:r>
                <a:r>
                  <a:rPr lang="zh-CN" altLang="en-US" sz="2000" dirty="0"/>
                  <a:t>时间</a:t>
                </a:r>
                <a:r>
                  <a:rPr lang="zh-CN" altLang="en-US" sz="2000" dirty="0" smtClean="0"/>
                  <a:t>：</a:t>
                </a:r>
                <a:r>
                  <a:rPr lang="zh-CN" altLang="en-US" sz="2000" dirty="0" smtClean="0"/>
                  <a:t>密文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密文 </a:t>
                </a:r>
                <a:r>
                  <a:rPr lang="en-US" altLang="zh-CN" sz="2000" dirty="0" smtClean="0"/>
                  <a:t>&gt;&gt; </a:t>
                </a:r>
                <a:r>
                  <a:rPr lang="zh-CN" altLang="en-US" sz="2000" dirty="0" smtClean="0"/>
                  <a:t>明文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密文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Rotate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    </a:t>
                </a:r>
                <a:r>
                  <a:rPr lang="en-US" altLang="zh-CN" sz="2000" dirty="0" smtClean="0"/>
                  <a:t>[a</a:t>
                </a:r>
                <a:r>
                  <a:rPr lang="zh-CN" altLang="en-US" sz="2000" dirty="0"/>
                  <a:t> ，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z] &gt;&gt; [b</a:t>
                </a:r>
                <a:r>
                  <a:rPr lang="zh-CN" altLang="en-US" sz="2000" dirty="0"/>
                  <a:t> 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a]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</a:t>
                </a:r>
                <a:r>
                  <a:rPr lang="zh-CN" altLang="en-US" sz="2000" dirty="0" smtClean="0"/>
                  <a:t>：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</a:t>
                </a:r>
                <a:r>
                  <a:rPr lang="zh-CN" altLang="en-US" sz="2000" dirty="0" smtClean="0"/>
                  <a:t>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2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 smtClean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000" dirty="0" err="1" smtClean="0"/>
                  <a:t>Z</a:t>
                </a:r>
                <a:r>
                  <a:rPr lang="en-US" altLang="zh-CN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err="1"/>
                  <a:t>Z</a:t>
                </a:r>
                <a:r>
                  <a:rPr lang="en-US" altLang="zh-CN" sz="2000" dirty="0"/>
                  <a:t>]   </a:t>
                </a: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more efficient encoding method to encrypt a matrix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A training dataset consists of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63" y="2162712"/>
            <a:ext cx="3086531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20" y="5045842"/>
            <a:ext cx="7382905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下箭头 6"/>
          <p:cNvSpPr/>
          <p:nvPr/>
        </p:nvSpPr>
        <p:spPr>
          <a:xfrm>
            <a:off x="8984324" y="4136231"/>
            <a:ext cx="590204" cy="71207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</a:t>
                </a:r>
                <a:r>
                  <a:rPr lang="zh-CN" altLang="en-US" sz="2000" dirty="0" smtClean="0"/>
                  <a:t>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/>
                  <a:t>Z]  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⋯,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⋯, 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0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28" y="3123043"/>
            <a:ext cx="9829744" cy="2531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1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</a:t>
                </a:r>
                <a:r>
                  <a:rPr lang="zh-CN" altLang="en-US" sz="2000" dirty="0" smtClean="0"/>
                  <a:t>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/>
                  <a:t>Z</a:t>
                </a:r>
                <a:r>
                  <a:rPr lang="en-US" altLang="zh-CN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𝑺𝑰𝑴𝑫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𝑴𝒖𝒍𝒕𝒊𝒑𝒍𝒚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𝑹𝒆𝒔𝒄𝒂𝒍𝒆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𝒊𝒕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⋯,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⋯, 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09" y="3510546"/>
            <a:ext cx="7132135" cy="2511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9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</a:t>
                </a:r>
                <a:r>
                  <a:rPr lang="zh-CN" altLang="en-US" sz="2000" dirty="0" smtClean="0"/>
                  <a:t>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/>
                  <a:t>Z</a:t>
                </a:r>
                <a:r>
                  <a:rPr lang="en-US" altLang="zh-CN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𝑨𝒅𝒅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𝒄𝒕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𝑹𝒐𝒕𝒂𝒕𝒆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𝒄𝒕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 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⋯,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⋯, 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3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09" y="3510546"/>
            <a:ext cx="7132135" cy="2511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</a:t>
                </a:r>
                <a:r>
                  <a:rPr lang="zh-CN" altLang="en-US" sz="2000" dirty="0" smtClean="0"/>
                  <a:t>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/>
                  <a:t>Z</a:t>
                </a:r>
                <a:r>
                  <a:rPr lang="en-US" altLang="zh-CN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𝑨𝒅𝒅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𝒄𝒕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𝑹𝒐𝒕𝒂𝒕𝒆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𝒄𝒕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 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⋯,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⋯, 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3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09" y="3510546"/>
            <a:ext cx="5885317" cy="2511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3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</a:t>
                </a:r>
                <a:r>
                  <a:rPr lang="zh-CN" altLang="en-US" sz="2000" dirty="0" smtClean="0"/>
                  <a:t>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/>
                  <a:t>Z</a:t>
                </a:r>
                <a:r>
                  <a:rPr lang="en-US" altLang="zh-CN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     This step performs a constant multiplication in order to annihilate the garbage values.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⋯,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⋯, 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0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08" y="3510546"/>
            <a:ext cx="4073071" cy="2511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6" y="3518131"/>
            <a:ext cx="5733168" cy="2503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23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Paper Technique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A New Encoding Method</a:t>
                </a:r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dirty="0" smtClean="0"/>
                  <a:t>SIMD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1 = 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</a:t>
                </a: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 smtClean="0"/>
                  <a:t>2 </a:t>
                </a:r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[</a:t>
                </a:r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  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…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/>
                  <a:t>]      </a:t>
                </a:r>
                <a:r>
                  <a:rPr lang="zh-CN" altLang="en-US" sz="2000" dirty="0" smtClean="0"/>
                  <a:t>模</a:t>
                </a:r>
                <a:r>
                  <a:rPr lang="zh-CN" altLang="en-US" sz="2000" dirty="0" smtClean="0"/>
                  <a:t>运算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           </a:t>
                </a:r>
                <a:r>
                  <a:rPr lang="zh-CN" altLang="en-US" sz="2000" dirty="0" smtClean="0"/>
                  <a:t>密文</a:t>
                </a:r>
                <a:r>
                  <a:rPr lang="en-US" altLang="zh-CN" sz="2000" dirty="0"/>
                  <a:t>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密文</a:t>
                </a:r>
                <a:r>
                  <a:rPr lang="en-US" altLang="zh-CN" sz="2000" dirty="0"/>
                  <a:t>2 = [a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b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/>
                  <a:t>…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 </a:t>
                </a:r>
                <a:r>
                  <a:rPr lang="en-US" altLang="zh-CN" sz="2000" dirty="0" smtClean="0"/>
                  <a:t>z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dirty="0"/>
                  <a:t>Z</a:t>
                </a:r>
                <a:r>
                  <a:rPr lang="en-US" altLang="zh-CN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𝒄𝒕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𝑨𝒅𝒅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𝒄𝒕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𝑹𝒐𝒕𝒂𝒕𝒆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𝒄𝒕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 smtClean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Apply ct4 to</a:t>
                </a:r>
                <a:r>
                  <a:rPr lang="en-US" altLang="zh-CN" sz="2000" b="1" dirty="0"/>
                  <a:t> </a:t>
                </a:r>
                <a:r>
                  <a:rPr lang="en-US" altLang="zh-CN" sz="2000" b="1" dirty="0" smtClean="0"/>
                  <a:t>the </a:t>
                </a:r>
                <a:r>
                  <a:rPr lang="en-US" altLang="zh-CN" sz="2000" b="1" dirty="0" smtClean="0"/>
                  <a:t>polynomial(sigmoid), </a:t>
                </a:r>
                <a:r>
                  <a:rPr lang="en-US" altLang="zh-CN" sz="2000" b="1" dirty="0" smtClean="0"/>
                  <a:t>and so on.   Some steps need Rescaling!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 b="-15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23" y="3534010"/>
            <a:ext cx="7453977" cy="25034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Recent </a:t>
            </a:r>
            <a:r>
              <a:rPr lang="en-US" altLang="zh-CN" sz="6000" dirty="0" smtClean="0"/>
              <a:t>Work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Fixed Hessian Method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and the Hessian matrix H     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dirty="0" err="1" smtClean="0">
                    <a:solidFill>
                      <a:prstClr val="black"/>
                    </a:solidFill>
                  </a:rPr>
                  <a:t>B</a:t>
                </a:r>
                <a:r>
                  <a:rPr lang="en-US" altLang="zh-CN" dirty="0" err="1" smtClean="0"/>
                  <a:t>ö</a:t>
                </a:r>
                <a:r>
                  <a:rPr lang="en-US" altLang="zh-CN" dirty="0" err="1" smtClean="0">
                    <a:solidFill>
                      <a:prstClr val="black"/>
                    </a:solidFill>
                  </a:rPr>
                  <a:t>hning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 et al.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Recent </a:t>
            </a:r>
            <a:r>
              <a:rPr lang="en-US" altLang="zh-CN" sz="6000" dirty="0" smtClean="0"/>
              <a:t>Work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Fixed Hessian Method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and the Hessian matrix H     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dirty="0" err="1" smtClean="0">
                    <a:solidFill>
                      <a:prstClr val="black"/>
                    </a:solidFill>
                  </a:rPr>
                  <a:t>B</a:t>
                </a:r>
                <a:r>
                  <a:rPr lang="en-US" altLang="zh-CN" dirty="0" err="1" smtClean="0"/>
                  <a:t>onte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 et al.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𝐝𝐢𝐚𝐠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err="1" smtClean="0"/>
                  <a:t>Gerschgorin’s</a:t>
                </a:r>
                <a:r>
                  <a:rPr lang="en-US" altLang="zh-CN" dirty="0" smtClean="0"/>
                  <a:t> circle theorem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0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Recent </a:t>
            </a:r>
            <a:r>
              <a:rPr lang="en-US" altLang="zh-CN" sz="6000" dirty="0" smtClean="0"/>
              <a:t>Work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/>
              <a:t>Gerschgorin’s</a:t>
            </a:r>
            <a:r>
              <a:rPr lang="en-US" altLang="zh-CN" b="1" dirty="0" smtClean="0"/>
              <a:t> </a:t>
            </a:r>
            <a:r>
              <a:rPr lang="en-US" altLang="zh-CN" b="1" dirty="0"/>
              <a:t>circle theorem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6" y="2398907"/>
            <a:ext cx="6671047" cy="3012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27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Contents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/>
              <a:t>Abstract  (</a:t>
            </a:r>
            <a:r>
              <a:rPr lang="en-US" altLang="zh-CN" dirty="0" err="1" smtClean="0"/>
              <a:t>iDASH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Related Work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Paper Algorithm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Paper </a:t>
            </a:r>
            <a:r>
              <a:rPr lang="en-US" altLang="zh-CN" dirty="0" smtClean="0"/>
              <a:t>Technique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Recent Work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Recent </a:t>
            </a:r>
            <a:r>
              <a:rPr lang="en-US" altLang="zh-CN" sz="6000" dirty="0" smtClean="0"/>
              <a:t>Work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&gt;&gt;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&gt;&gt;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10, 2</m:t>
                          </m:r>
                        </m:e>
                      </m:d>
                    </m:oMath>
                  </m:oMathPara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smtClean="0"/>
                  <a:t>&gt;&gt;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54" y="1825625"/>
            <a:ext cx="7297168" cy="4896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4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We apply the homomorphic </a:t>
            </a:r>
            <a:r>
              <a:rPr lang="en-US" altLang="zh-CN" dirty="0">
                <a:solidFill>
                  <a:srgbClr val="FF0000"/>
                </a:solidFill>
              </a:rPr>
              <a:t>encryption scheme of </a:t>
            </a:r>
            <a:r>
              <a:rPr lang="en-US" altLang="zh-CN" dirty="0" err="1">
                <a:solidFill>
                  <a:srgbClr val="FF0000"/>
                </a:solidFill>
              </a:rPr>
              <a:t>Cheon</a:t>
            </a:r>
            <a:r>
              <a:rPr lang="en-US" altLang="zh-CN" dirty="0">
                <a:solidFill>
                  <a:srgbClr val="FF0000"/>
                </a:solidFill>
              </a:rPr>
              <a:t> et al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,  and </a:t>
            </a:r>
            <a:r>
              <a:rPr lang="en-US" altLang="zh-CN" dirty="0"/>
              <a:t>devise </a:t>
            </a:r>
            <a:r>
              <a:rPr lang="en-US" altLang="zh-CN" dirty="0">
                <a:solidFill>
                  <a:srgbClr val="FF0000"/>
                </a:solidFill>
              </a:rPr>
              <a:t>a new encoding </a:t>
            </a:r>
            <a:r>
              <a:rPr lang="en-US" altLang="zh-CN" dirty="0" smtClean="0">
                <a:solidFill>
                  <a:srgbClr val="FF0000"/>
                </a:solidFill>
              </a:rPr>
              <a:t>method</a:t>
            </a:r>
            <a:r>
              <a:rPr lang="en-US" altLang="zh-CN" dirty="0" smtClean="0"/>
              <a:t>. In addition, </a:t>
            </a:r>
            <a:r>
              <a:rPr lang="en-US" altLang="zh-CN" dirty="0"/>
              <a:t>we </a:t>
            </a:r>
            <a:r>
              <a:rPr lang="en-US" altLang="zh-CN" dirty="0" smtClean="0"/>
              <a:t>adapt </a:t>
            </a:r>
            <a:r>
              <a:rPr lang="en-US" altLang="zh-CN" dirty="0" err="1" smtClean="0">
                <a:solidFill>
                  <a:srgbClr val="FF0000"/>
                </a:solidFill>
              </a:rPr>
              <a:t>Nesterov’s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accelerated </a:t>
            </a:r>
            <a:r>
              <a:rPr lang="en-US" altLang="zh-CN" dirty="0" smtClean="0">
                <a:solidFill>
                  <a:srgbClr val="FF0000"/>
                </a:solidFill>
              </a:rPr>
              <a:t>gradient method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Our </a:t>
            </a:r>
            <a:r>
              <a:rPr lang="en-US" altLang="zh-CN" dirty="0"/>
              <a:t>method shows a state-of-the-art performance (2017) of homomorphic encryption system in a </a:t>
            </a:r>
            <a:r>
              <a:rPr lang="en-US" altLang="zh-CN" dirty="0" smtClean="0"/>
              <a:t>real-world </a:t>
            </a:r>
            <a:r>
              <a:rPr lang="en-US" altLang="zh-CN" dirty="0"/>
              <a:t>application.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The </a:t>
            </a:r>
            <a:r>
              <a:rPr lang="en-US" altLang="zh-CN" dirty="0"/>
              <a:t>submission based on this work was selected as the best solution of </a:t>
            </a:r>
            <a:r>
              <a:rPr lang="en-US" altLang="zh-CN" dirty="0" smtClean="0"/>
              <a:t>Track 3 </a:t>
            </a:r>
            <a:r>
              <a:rPr lang="en-US" altLang="zh-CN" dirty="0"/>
              <a:t>at </a:t>
            </a:r>
            <a:r>
              <a:rPr lang="en-US" altLang="zh-CN" dirty="0" err="1"/>
              <a:t>iDASH</a:t>
            </a:r>
            <a:r>
              <a:rPr lang="en-US" altLang="zh-CN" dirty="0"/>
              <a:t> privacy and security competition 2017.</a:t>
            </a:r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2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iDASH</a:t>
            </a:r>
            <a:r>
              <a:rPr lang="en-US" altLang="zh-CN" dirty="0" smtClean="0"/>
              <a:t> </a:t>
            </a:r>
          </a:p>
          <a:p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日，百度安全实验室参加了第</a:t>
            </a:r>
            <a:r>
              <a:rPr lang="en-US" altLang="zh-CN" sz="2000" dirty="0"/>
              <a:t>7</a:t>
            </a:r>
            <a:r>
              <a:rPr lang="zh-CN" altLang="en-US" sz="2000" dirty="0"/>
              <a:t>届 </a:t>
            </a:r>
            <a:r>
              <a:rPr lang="en-US" altLang="zh-CN" sz="2000" dirty="0" err="1" smtClean="0"/>
              <a:t>iDASH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Privacy &amp; Security Workshop</a:t>
            </a:r>
            <a:r>
              <a:rPr lang="zh-CN" altLang="en-US" sz="2000" dirty="0"/>
              <a:t>，并受邀进行演讲。该 </a:t>
            </a:r>
            <a:r>
              <a:rPr lang="en-US" altLang="zh-CN" sz="2000" dirty="0"/>
              <a:t>Workshop </a:t>
            </a:r>
            <a:r>
              <a:rPr lang="zh-CN" altLang="en-US" sz="2000" dirty="0"/>
              <a:t>是由 </a:t>
            </a:r>
            <a:r>
              <a:rPr lang="en-US" altLang="zh-CN" sz="2000" dirty="0"/>
              <a:t>UCSD </a:t>
            </a:r>
            <a:r>
              <a:rPr lang="zh-CN" altLang="en-US" sz="2000" dirty="0"/>
              <a:t>和 </a:t>
            </a:r>
            <a:r>
              <a:rPr lang="en-US" altLang="zh-CN" sz="2000" dirty="0"/>
              <a:t>Indiana University </a:t>
            </a:r>
            <a:r>
              <a:rPr lang="zh-CN" altLang="en-US" sz="2000" dirty="0"/>
              <a:t>主办，百度、美国国家人类基因研究院（</a:t>
            </a:r>
            <a:r>
              <a:rPr lang="en-US" altLang="zh-CN" sz="2000" dirty="0"/>
              <a:t>NHGRI</a:t>
            </a:r>
            <a:r>
              <a:rPr lang="zh-CN" altLang="en-US" sz="2000" dirty="0"/>
              <a:t>）和 </a:t>
            </a:r>
            <a:r>
              <a:rPr lang="en-US" altLang="zh-CN" sz="2000" dirty="0"/>
              <a:t>Human Longevity </a:t>
            </a:r>
            <a:r>
              <a:rPr lang="zh-CN" altLang="en-US" sz="2000" dirty="0"/>
              <a:t>公司赞助。该 </a:t>
            </a:r>
            <a:r>
              <a:rPr lang="en-US" altLang="zh-CN" sz="2000" dirty="0"/>
              <a:t>Workshop </a:t>
            </a:r>
            <a:r>
              <a:rPr lang="zh-CN" altLang="en-US" sz="2000" dirty="0"/>
              <a:t>致力于解决医疗大数据人类基因组分析中的隐私保护问题，并同时举办 </a:t>
            </a:r>
            <a:r>
              <a:rPr lang="en-US" altLang="zh-CN" sz="2000" dirty="0" err="1"/>
              <a:t>iDASH</a:t>
            </a:r>
            <a:r>
              <a:rPr lang="en-US" altLang="zh-CN" sz="2000" dirty="0"/>
              <a:t> </a:t>
            </a:r>
            <a:r>
              <a:rPr lang="zh-CN" altLang="en-US" sz="2000" dirty="0"/>
              <a:t>竞赛，是医疗数据隐私领域的重要学术会议与赛事。学术界享有盛誉的 </a:t>
            </a:r>
            <a:r>
              <a:rPr lang="en-US" altLang="zh-CN" sz="2000" dirty="0"/>
              <a:t>ACM SIGSAC </a:t>
            </a:r>
            <a:r>
              <a:rPr lang="zh-CN" altLang="en-US" sz="2000" dirty="0"/>
              <a:t>副主席 </a:t>
            </a:r>
            <a:r>
              <a:rPr lang="en-US" altLang="zh-CN" sz="2000" dirty="0" smtClean="0"/>
              <a:t>Xiao </a:t>
            </a:r>
            <a:r>
              <a:rPr lang="en-US" altLang="zh-CN" sz="2000" dirty="0" err="1" smtClean="0"/>
              <a:t>feng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Wang </a:t>
            </a:r>
            <a:r>
              <a:rPr lang="zh-CN" altLang="en-US" sz="2000" dirty="0"/>
              <a:t>教授主持了该会议，来自美国国家卫生研究院（</a:t>
            </a:r>
            <a:r>
              <a:rPr lang="en-US" altLang="zh-CN" sz="2000" dirty="0"/>
              <a:t>NIH</a:t>
            </a:r>
            <a:r>
              <a:rPr lang="zh-CN" altLang="en-US" sz="2000" dirty="0"/>
              <a:t>）、微软、</a:t>
            </a:r>
            <a:r>
              <a:rPr lang="en-US" altLang="zh-CN" sz="2000" dirty="0"/>
              <a:t>Intel</a:t>
            </a:r>
            <a:r>
              <a:rPr lang="zh-CN" altLang="en-US" sz="2000" dirty="0"/>
              <a:t>、</a:t>
            </a:r>
            <a:r>
              <a:rPr lang="en-US" altLang="zh-CN" sz="2000" dirty="0"/>
              <a:t>IBM</a:t>
            </a:r>
            <a:r>
              <a:rPr lang="zh-CN" altLang="en-US" sz="2000" dirty="0"/>
              <a:t>以及来自十几个国家的研究员出席了该会议。</a:t>
            </a:r>
          </a:p>
          <a:p>
            <a:r>
              <a:rPr lang="zh-CN" altLang="en-US" sz="2000" dirty="0"/>
              <a:t>微软研究院的</a:t>
            </a:r>
            <a:r>
              <a:rPr lang="en-US" altLang="zh-CN" sz="2000" dirty="0"/>
              <a:t>Dr. </a:t>
            </a:r>
            <a:r>
              <a:rPr lang="en-US" altLang="zh-CN" sz="2000" dirty="0" smtClean="0"/>
              <a:t>Kristin </a:t>
            </a:r>
            <a:r>
              <a:rPr lang="en-US" altLang="zh-CN" sz="2000" dirty="0" err="1" smtClean="0"/>
              <a:t>Lauter</a:t>
            </a:r>
            <a:r>
              <a:rPr lang="zh-CN" altLang="en-US" sz="2000" dirty="0"/>
              <a:t>做了题为</a:t>
            </a:r>
            <a:r>
              <a:rPr lang="en-US" altLang="zh-CN" sz="2000" dirty="0"/>
              <a:t>《Cryptographic </a:t>
            </a:r>
            <a:r>
              <a:rPr lang="en-US" altLang="zh-CN" sz="2000" dirty="0" smtClean="0"/>
              <a:t>Tools for </a:t>
            </a:r>
            <a:r>
              <a:rPr lang="en-US" altLang="zh-CN" sz="2000" dirty="0"/>
              <a:t>Genomic Privacy: Ready for Standardization? 》</a:t>
            </a:r>
            <a:r>
              <a:rPr lang="zh-CN" altLang="en-US" sz="2000" dirty="0"/>
              <a:t>的演讲，总结了密码学工具在基因组分析隐私保护方向的研究，以及美国在标准化人类基因组分析的隐私保护的努力。</a:t>
            </a:r>
            <a:r>
              <a:rPr lang="en-US" altLang="zh-CN" sz="2000" dirty="0"/>
              <a:t>Dr. Kristin </a:t>
            </a:r>
            <a:r>
              <a:rPr lang="zh-CN" altLang="en-US" sz="2000" dirty="0"/>
              <a:t>认为，基于同态运算的加密和基于 </a:t>
            </a:r>
            <a:r>
              <a:rPr lang="en-US" altLang="zh-CN" sz="2000" dirty="0"/>
              <a:t>Intel SGX </a:t>
            </a:r>
            <a:r>
              <a:rPr lang="zh-CN" altLang="en-US" sz="2000" dirty="0"/>
              <a:t>的加密各有长处，配合使用可以达到保护隐私的效果。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41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2017 Track </a:t>
            </a:r>
            <a:r>
              <a:rPr lang="en-US" altLang="zh-CN" sz="2000" dirty="0"/>
              <a:t>3: Homomorphic encryption (HME) based logistic regression model </a:t>
            </a:r>
            <a:r>
              <a:rPr lang="en-US" altLang="zh-CN" sz="2000" dirty="0" smtClean="0"/>
              <a:t>learning.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2018 Track 2: Secure Parallel Genome Wide Association Studies using Homomorphic </a:t>
            </a:r>
            <a:r>
              <a:rPr lang="en-US" altLang="zh-CN" sz="2000" dirty="0" smtClean="0"/>
              <a:t>Encryption.</a:t>
            </a:r>
          </a:p>
          <a:p>
            <a:pPr marL="0" indent="0">
              <a:buNone/>
            </a:pPr>
            <a:r>
              <a:rPr lang="en-US" altLang="zh-CN" sz="2000" dirty="0" smtClean="0"/>
              <a:t>   Competition Winners: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/>
              <a:t>Baiyu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Li, </a:t>
            </a:r>
            <a:r>
              <a:rPr lang="en-US" altLang="zh-CN" sz="2000" dirty="0"/>
              <a:t>Daniele </a:t>
            </a:r>
            <a:r>
              <a:rPr lang="en-US" altLang="zh-CN" sz="2000" dirty="0" err="1" smtClean="0"/>
              <a:t>Micciancio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Yongsoo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Song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86" y="4501305"/>
            <a:ext cx="100584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86" y="2234560"/>
            <a:ext cx="995501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Related Work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Naehrig</a:t>
            </a:r>
            <a:r>
              <a:rPr lang="en-US" altLang="zh-CN" dirty="0" smtClean="0"/>
              <a:t> </a:t>
            </a:r>
            <a:r>
              <a:rPr lang="en-US" altLang="zh-CN" dirty="0"/>
              <a:t>et al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Bos</a:t>
            </a:r>
            <a:r>
              <a:rPr lang="en-US" altLang="zh-CN" dirty="0" smtClean="0"/>
              <a:t> et al.  both papers assume </a:t>
            </a:r>
            <a:r>
              <a:rPr lang="en-US" altLang="zh-CN" dirty="0"/>
              <a:t>that the logistic model has already been trained and is publicly </a:t>
            </a:r>
            <a:r>
              <a:rPr lang="en-US" altLang="zh-CN" dirty="0" smtClean="0"/>
              <a:t>available.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/>
              <a:t>Aono</a:t>
            </a:r>
            <a:r>
              <a:rPr lang="en-US" altLang="zh-CN" dirty="0"/>
              <a:t> et al. </a:t>
            </a:r>
            <a:r>
              <a:rPr lang="en-US" altLang="zh-CN" dirty="0" smtClean="0"/>
              <a:t> they </a:t>
            </a:r>
            <a:r>
              <a:rPr lang="en-US" altLang="zh-CN" dirty="0"/>
              <a:t>shift the computations that are challenging to perform </a:t>
            </a:r>
            <a:r>
              <a:rPr lang="en-US" altLang="zh-CN" dirty="0" err="1"/>
              <a:t>homomorphically</a:t>
            </a:r>
            <a:r>
              <a:rPr lang="en-US" altLang="zh-CN" dirty="0"/>
              <a:t> to trusted data sources and a trusted client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 et al.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dirty="0" smtClean="0"/>
              <a:t>construct </a:t>
            </a:r>
            <a:r>
              <a:rPr lang="en-US" altLang="zh-CN" dirty="0" err="1"/>
              <a:t>PrivLogit</a:t>
            </a:r>
            <a:r>
              <a:rPr lang="en-US" altLang="zh-CN" dirty="0"/>
              <a:t> which performs logistic regression</a:t>
            </a:r>
            <a:br>
              <a:rPr lang="en-US" altLang="zh-CN" dirty="0"/>
            </a:br>
            <a:r>
              <a:rPr lang="en-US" altLang="zh-CN" dirty="0"/>
              <a:t>in a privacy-preserving but distributed manner.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Kim </a:t>
            </a:r>
            <a:r>
              <a:rPr lang="en-US" altLang="zh-CN" dirty="0"/>
              <a:t>et al.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dirty="0" smtClean="0"/>
              <a:t>Secure </a:t>
            </a:r>
            <a:r>
              <a:rPr lang="en-US" altLang="zh-CN" dirty="0"/>
              <a:t>logistic regression based on homomorphic encryption.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438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Related Work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2017 </a:t>
            </a:r>
            <a:r>
              <a:rPr lang="en-US" altLang="zh-CN" dirty="0" err="1" smtClean="0"/>
              <a:t>iDASH</a:t>
            </a:r>
            <a:r>
              <a:rPr lang="en-US" altLang="zh-CN" dirty="0"/>
              <a:t> Track </a:t>
            </a:r>
            <a:r>
              <a:rPr lang="en-US" altLang="zh-CN" dirty="0" smtClean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 smtClean="0"/>
              <a:t>Doing </a:t>
            </a:r>
            <a:r>
              <a:rPr lang="en-US" altLang="zh-CN" sz="2000" b="1" dirty="0"/>
              <a:t>Real Work with FHE: The Case of Logistic Regression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/>
              <a:t>Jack L.H. Crawford, Craig Gentry, Shai </a:t>
            </a:r>
            <a:r>
              <a:rPr lang="en-US" altLang="zh-CN" sz="2000" dirty="0" err="1"/>
              <a:t>Halevi</a:t>
            </a:r>
            <a:r>
              <a:rPr lang="en-US" altLang="zh-CN" sz="2000" dirty="0"/>
              <a:t>, Daniel Platt, and Victor </a:t>
            </a:r>
            <a:r>
              <a:rPr lang="en-US" altLang="zh-CN" sz="2000" dirty="0" err="1"/>
              <a:t>Shoup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   不像</a:t>
            </a:r>
            <a:r>
              <a:rPr lang="en-US" altLang="zh-CN" sz="2000" dirty="0"/>
              <a:t>Logistics Regression</a:t>
            </a:r>
            <a:r>
              <a:rPr lang="zh-CN" altLang="en-US" sz="2000" dirty="0"/>
              <a:t>，使用了复杂的比较操作，可能实用性不强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/>
              <a:t>Logistic regression over encrypted data from fully homomorphic encryption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Hao</a:t>
            </a:r>
            <a:r>
              <a:rPr lang="en-US" altLang="zh-CN" sz="2000" dirty="0"/>
              <a:t> Chen, Ran Gilad-</a:t>
            </a:r>
            <a:r>
              <a:rPr lang="en-US" altLang="zh-CN" sz="2000" dirty="0" err="1"/>
              <a:t>Bachrach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Kyoohyung</a:t>
            </a:r>
            <a:r>
              <a:rPr lang="en-US" altLang="zh-CN" sz="2000" dirty="0"/>
              <a:t> Han, </a:t>
            </a:r>
            <a:r>
              <a:rPr lang="en-US" altLang="zh-CN" sz="2000" dirty="0" err="1"/>
              <a:t>Zhicong</a:t>
            </a:r>
            <a:r>
              <a:rPr lang="en-US" altLang="zh-CN" sz="2000" dirty="0"/>
              <a:t> Huang, Amir </a:t>
            </a:r>
            <a:r>
              <a:rPr lang="en-US" altLang="zh-CN" sz="2000" dirty="0" err="1"/>
              <a:t>Jalali</a:t>
            </a:r>
            <a:r>
              <a:rPr lang="en-US" altLang="zh-CN" sz="2000" dirty="0"/>
              <a:t>, Kim </a:t>
            </a:r>
            <a:r>
              <a:rPr lang="en-US" altLang="zh-CN" sz="2000" dirty="0" err="1"/>
              <a:t>Laine</a:t>
            </a:r>
            <a:r>
              <a:rPr lang="en-US" altLang="zh-CN" sz="2000" dirty="0"/>
              <a:t>, and  </a:t>
            </a:r>
          </a:p>
          <a:p>
            <a:pPr marL="0" indent="0">
              <a:buNone/>
            </a:pPr>
            <a:r>
              <a:rPr lang="en-US" altLang="zh-CN" sz="2000" dirty="0"/>
              <a:t>    Kristin </a:t>
            </a:r>
            <a:r>
              <a:rPr lang="en-US" altLang="zh-CN" sz="2000" dirty="0" err="1"/>
              <a:t>Lauter</a:t>
            </a:r>
            <a:r>
              <a:rPr lang="en-US" altLang="zh-CN" sz="2000" dirty="0"/>
              <a:t>.  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了首</a:t>
            </a:r>
            <a:r>
              <a:rPr lang="zh-CN" altLang="en-US" sz="2000" dirty="0"/>
              <a:t>尔国立大学密码实验室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方案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/>
              <a:t>Logistic Regression Model Training based on the Approximate Homomorphic Encryption</a:t>
            </a:r>
            <a:r>
              <a:rPr lang="en-US" altLang="zh-CN" sz="2000" dirty="0"/>
              <a:t>.  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Andrey Kim, </a:t>
            </a:r>
            <a:r>
              <a:rPr lang="en-US" altLang="zh-CN" sz="2000" dirty="0" err="1"/>
              <a:t>Yongsoo</a:t>
            </a:r>
            <a:r>
              <a:rPr lang="en-US" altLang="zh-CN" sz="2000" dirty="0"/>
              <a:t> Song, </a:t>
            </a:r>
            <a:r>
              <a:rPr lang="en-US" altLang="zh-CN" sz="2000" dirty="0" err="1"/>
              <a:t>Miran</a:t>
            </a:r>
            <a:r>
              <a:rPr lang="en-US" altLang="zh-CN" sz="2000" dirty="0"/>
              <a:t> Kim, </a:t>
            </a:r>
            <a:r>
              <a:rPr lang="en-US" altLang="zh-CN" sz="2000" dirty="0" err="1"/>
              <a:t>Keewoo</a:t>
            </a:r>
            <a:r>
              <a:rPr lang="en-US" altLang="zh-CN" sz="2000" dirty="0"/>
              <a:t> Lee, and Jung </a:t>
            </a:r>
            <a:r>
              <a:rPr lang="en-US" altLang="zh-CN" sz="2000" dirty="0" err="1"/>
              <a:t>Hee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Cheon</a:t>
            </a:r>
            <a:r>
              <a:rPr lang="en-US" altLang="zh-C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/>
              <a:t>Privacy-Preserving Logistic Regression Training</a:t>
            </a:r>
            <a:r>
              <a:rPr lang="en-US" altLang="zh-CN" sz="2000" dirty="0" smtClean="0"/>
              <a:t>.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Charlotte </a:t>
            </a:r>
            <a:r>
              <a:rPr lang="en-US" altLang="zh-CN" sz="2000" dirty="0" err="1" smtClean="0"/>
              <a:t>Bonte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and Frederik </a:t>
            </a:r>
            <a:r>
              <a:rPr lang="en-US" altLang="zh-CN" sz="2000" dirty="0" err="1"/>
              <a:t>Vercauteren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近期工作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>2018 </a:t>
            </a:r>
            <a:r>
              <a:rPr lang="en-US" altLang="zh-CN" dirty="0" err="1"/>
              <a:t>iDASH</a:t>
            </a:r>
            <a:r>
              <a:rPr lang="en-US" altLang="zh-CN" dirty="0"/>
              <a:t> Track 2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833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Logistic Regression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Gradient Descent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zh-CN" altLang="en-US" sz="2000" b="1" dirty="0" smtClean="0"/>
                  <a:t>初始化权重向量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for </a:t>
                </a:r>
                <a:r>
                  <a:rPr lang="en-US" altLang="zh-CN" sz="2000" b="1" dirty="0" err="1" smtClean="0"/>
                  <a:t>i</a:t>
                </a:r>
                <a:r>
                  <a:rPr lang="en-US" altLang="zh-CN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𝐌𝐀𝐗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𝐈𝐓𝐄𝐑</m:t>
                    </m:r>
                  </m:oMath>
                </a14:m>
                <a:r>
                  <a:rPr lang="en-US" altLang="zh-CN" sz="2000" b="1" dirty="0" smtClean="0"/>
                  <a:t> do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% compute the gradient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/>
                  <a:t>   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l-GR" altLang="zh-CN" sz="2000" dirty="0"/>
                  <a:t/>
                </a:r>
                <a:br>
                  <a:rPr lang="el-GR" altLang="zh-CN" sz="2000" dirty="0"/>
                </a:br>
                <a:r>
                  <a:rPr lang="en-US" altLang="zh-CN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prstClr val="black"/>
                    </a:solidFill>
                  </a:rPr>
                  <a:t>Nesterov’s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accelerated gradient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method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4700" cy="4351338"/>
              </a:xfrm>
              <a:blipFill>
                <a:blip r:embed="rId2"/>
                <a:stretch>
                  <a:fillRect l="-117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8" y="4681635"/>
            <a:ext cx="9288171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80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1202</Words>
  <Application>Microsoft Office PowerPoint</Application>
  <PresentationFormat>宽屏</PresentationFormat>
  <Paragraphs>268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Wingdings</vt:lpstr>
      <vt:lpstr>Office 主题​​</vt:lpstr>
      <vt:lpstr>2019-03-14</vt:lpstr>
      <vt:lpstr>Logistic Regression Model Training based on the  Approximate Homomorphic Encryption  </vt:lpstr>
      <vt:lpstr>Contents</vt:lpstr>
      <vt:lpstr>Abstract</vt:lpstr>
      <vt:lpstr>Abstract</vt:lpstr>
      <vt:lpstr>Abstract</vt:lpstr>
      <vt:lpstr>Related Work</vt:lpstr>
      <vt:lpstr>Related Work</vt:lpstr>
      <vt:lpstr>Logistic Regression</vt:lpstr>
      <vt:lpstr>Logistic Regression</vt:lpstr>
      <vt:lpstr>Logistic Regression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Paper Technique </vt:lpstr>
      <vt:lpstr>Recent Work</vt:lpstr>
      <vt:lpstr>Recent Work</vt:lpstr>
      <vt:lpstr>Recent Work</vt:lpstr>
      <vt:lpstr>Recent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381</cp:revision>
  <dcterms:created xsi:type="dcterms:W3CDTF">2018-07-01T05:46:43Z</dcterms:created>
  <dcterms:modified xsi:type="dcterms:W3CDTF">2019-03-13T07:02:10Z</dcterms:modified>
</cp:coreProperties>
</file>