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312" r:id="rId2"/>
    <p:sldId id="295" r:id="rId3"/>
    <p:sldId id="258" r:id="rId4"/>
    <p:sldId id="316" r:id="rId5"/>
    <p:sldId id="320" r:id="rId6"/>
    <p:sldId id="322" r:id="rId7"/>
    <p:sldId id="323" r:id="rId8"/>
    <p:sldId id="328" r:id="rId9"/>
    <p:sldId id="324" r:id="rId10"/>
    <p:sldId id="270" r:id="rId11"/>
    <p:sldId id="341" r:id="rId12"/>
    <p:sldId id="325" r:id="rId13"/>
    <p:sldId id="326" r:id="rId14"/>
    <p:sldId id="327" r:id="rId15"/>
    <p:sldId id="338" r:id="rId16"/>
    <p:sldId id="334" r:id="rId17"/>
    <p:sldId id="329" r:id="rId18"/>
    <p:sldId id="330" r:id="rId19"/>
    <p:sldId id="339" r:id="rId20"/>
    <p:sldId id="342" r:id="rId21"/>
    <p:sldId id="332" r:id="rId22"/>
    <p:sldId id="340" r:id="rId23"/>
    <p:sldId id="333" r:id="rId24"/>
    <p:sldId id="335" r:id="rId25"/>
    <p:sldId id="337" r:id="rId26"/>
    <p:sldId id="313" r:id="rId27"/>
  </p:sldIdLst>
  <p:sldSz cx="12701588" cy="7150100"/>
  <p:notesSz cx="6858000" cy="9144000"/>
  <p:defaultTextStyle>
    <a:defPPr>
      <a:defRPr lang="zh-CN"/>
    </a:defPPr>
    <a:lvl1pPr marL="0" algn="l" defTabSz="1134313" rtl="0" eaLnBrk="1" latinLnBrk="0" hangingPunct="1">
      <a:defRPr sz="2200" kern="1200">
        <a:solidFill>
          <a:schemeClr val="tx1"/>
        </a:solidFill>
        <a:latin typeface="+mn-lt"/>
        <a:ea typeface="+mn-ea"/>
        <a:cs typeface="+mn-cs"/>
      </a:defRPr>
    </a:lvl1pPr>
    <a:lvl2pPr marL="567157" algn="l" defTabSz="1134313" rtl="0" eaLnBrk="1" latinLnBrk="0" hangingPunct="1">
      <a:defRPr sz="2200" kern="1200">
        <a:solidFill>
          <a:schemeClr val="tx1"/>
        </a:solidFill>
        <a:latin typeface="+mn-lt"/>
        <a:ea typeface="+mn-ea"/>
        <a:cs typeface="+mn-cs"/>
      </a:defRPr>
    </a:lvl2pPr>
    <a:lvl3pPr marL="1134313" algn="l" defTabSz="1134313" rtl="0" eaLnBrk="1" latinLnBrk="0" hangingPunct="1">
      <a:defRPr sz="2200" kern="1200">
        <a:solidFill>
          <a:schemeClr val="tx1"/>
        </a:solidFill>
        <a:latin typeface="+mn-lt"/>
        <a:ea typeface="+mn-ea"/>
        <a:cs typeface="+mn-cs"/>
      </a:defRPr>
    </a:lvl3pPr>
    <a:lvl4pPr marL="1701470" algn="l" defTabSz="1134313" rtl="0" eaLnBrk="1" latinLnBrk="0" hangingPunct="1">
      <a:defRPr sz="2200" kern="1200">
        <a:solidFill>
          <a:schemeClr val="tx1"/>
        </a:solidFill>
        <a:latin typeface="+mn-lt"/>
        <a:ea typeface="+mn-ea"/>
        <a:cs typeface="+mn-cs"/>
      </a:defRPr>
    </a:lvl4pPr>
    <a:lvl5pPr marL="2268626" algn="l" defTabSz="1134313" rtl="0" eaLnBrk="1" latinLnBrk="0" hangingPunct="1">
      <a:defRPr sz="2200" kern="1200">
        <a:solidFill>
          <a:schemeClr val="tx1"/>
        </a:solidFill>
        <a:latin typeface="+mn-lt"/>
        <a:ea typeface="+mn-ea"/>
        <a:cs typeface="+mn-cs"/>
      </a:defRPr>
    </a:lvl5pPr>
    <a:lvl6pPr marL="2835783" algn="l" defTabSz="1134313" rtl="0" eaLnBrk="1" latinLnBrk="0" hangingPunct="1">
      <a:defRPr sz="2200" kern="1200">
        <a:solidFill>
          <a:schemeClr val="tx1"/>
        </a:solidFill>
        <a:latin typeface="+mn-lt"/>
        <a:ea typeface="+mn-ea"/>
        <a:cs typeface="+mn-cs"/>
      </a:defRPr>
    </a:lvl6pPr>
    <a:lvl7pPr marL="3402940" algn="l" defTabSz="1134313" rtl="0" eaLnBrk="1" latinLnBrk="0" hangingPunct="1">
      <a:defRPr sz="2200" kern="1200">
        <a:solidFill>
          <a:schemeClr val="tx1"/>
        </a:solidFill>
        <a:latin typeface="+mn-lt"/>
        <a:ea typeface="+mn-ea"/>
        <a:cs typeface="+mn-cs"/>
      </a:defRPr>
    </a:lvl7pPr>
    <a:lvl8pPr marL="3970096" algn="l" defTabSz="1134313" rtl="0" eaLnBrk="1" latinLnBrk="0" hangingPunct="1">
      <a:defRPr sz="2200" kern="1200">
        <a:solidFill>
          <a:schemeClr val="tx1"/>
        </a:solidFill>
        <a:latin typeface="+mn-lt"/>
        <a:ea typeface="+mn-ea"/>
        <a:cs typeface="+mn-cs"/>
      </a:defRPr>
    </a:lvl8pPr>
    <a:lvl9pPr marL="4537253" algn="l" defTabSz="113431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2">
          <p15:clr>
            <a:srgbClr val="A4A3A4"/>
          </p15:clr>
        </p15:guide>
        <p15:guide id="2" orient="horz" pos="302">
          <p15:clr>
            <a:srgbClr val="A4A3A4"/>
          </p15:clr>
        </p15:guide>
        <p15:guide id="3" orient="horz" pos="4202">
          <p15:clr>
            <a:srgbClr val="A4A3A4"/>
          </p15:clr>
        </p15:guide>
        <p15:guide id="4" pos="4001">
          <p15:clr>
            <a:srgbClr val="A4A3A4"/>
          </p15:clr>
        </p15:guide>
        <p15:guide id="5" pos="462">
          <p15:clr>
            <a:srgbClr val="A4A3A4"/>
          </p15:clr>
        </p15:guide>
        <p15:guide id="6" pos="7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48A"/>
    <a:srgbClr val="5FE48C"/>
    <a:srgbClr val="3E3F68"/>
    <a:srgbClr val="9B9B9B"/>
    <a:srgbClr val="F63838"/>
    <a:srgbClr val="EE562D"/>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75474"/>
  </p:normalViewPr>
  <p:slideViewPr>
    <p:cSldViewPr>
      <p:cViewPr varScale="1">
        <p:scale>
          <a:sx n="59" d="100"/>
          <a:sy n="59" d="100"/>
        </p:scale>
        <p:origin x="208" y="912"/>
      </p:cViewPr>
      <p:guideLst>
        <p:guide orient="horz" pos="2252"/>
        <p:guide orient="horz" pos="302"/>
        <p:guide orient="horz" pos="4202"/>
        <p:guide pos="4001"/>
        <p:guide pos="462"/>
        <p:guide pos="7538"/>
      </p:guideLst>
    </p:cSldViewPr>
  </p:slideViewPr>
  <p:notesTextViewPr>
    <p:cViewPr>
      <p:scale>
        <a:sx n="100" d="100"/>
        <a:sy n="100" d="100"/>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656F1B-FD28-4557-B738-7C6F743C3286}" type="datetimeFigureOut">
              <a:rPr lang="zh-CN" altLang="en-US" smtClean="0"/>
              <a:t>2021/5/11</a:t>
            </a:fld>
            <a:endParaRPr lang="zh-CN" altLang="en-US"/>
          </a:p>
        </p:txBody>
      </p:sp>
      <p:sp>
        <p:nvSpPr>
          <p:cNvPr id="4" name="幻灯片图像占位符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2E946-208E-47A9-8A18-0437B6547AEE}" type="slidenum">
              <a:rPr lang="zh-CN" altLang="en-US" smtClean="0"/>
              <a:t>‹#›</a:t>
            </a:fld>
            <a:endParaRPr lang="zh-CN" altLang="en-US"/>
          </a:p>
        </p:txBody>
      </p:sp>
    </p:spTree>
    <p:extLst>
      <p:ext uri="{BB962C8B-B14F-4D97-AF65-F5344CB8AC3E}">
        <p14:creationId xmlns:p14="http://schemas.microsoft.com/office/powerpoint/2010/main" val="928096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1</a:t>
            </a:fld>
            <a:endParaRPr lang="zh-CN" altLang="en-US"/>
          </a:p>
        </p:txBody>
      </p:sp>
    </p:spTree>
    <p:extLst>
      <p:ext uri="{BB962C8B-B14F-4D97-AF65-F5344CB8AC3E}">
        <p14:creationId xmlns:p14="http://schemas.microsoft.com/office/powerpoint/2010/main" val="87173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10</a:t>
            </a:fld>
            <a:endParaRPr lang="zh-CN" altLang="en-US"/>
          </a:p>
        </p:txBody>
      </p:sp>
    </p:spTree>
    <p:extLst>
      <p:ext uri="{BB962C8B-B14F-4D97-AF65-F5344CB8AC3E}">
        <p14:creationId xmlns:p14="http://schemas.microsoft.com/office/powerpoint/2010/main" val="169299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11</a:t>
            </a:fld>
            <a:endParaRPr lang="zh-CN" altLang="en-US"/>
          </a:p>
        </p:txBody>
      </p:sp>
    </p:spTree>
    <p:extLst>
      <p:ext uri="{BB962C8B-B14F-4D97-AF65-F5344CB8AC3E}">
        <p14:creationId xmlns:p14="http://schemas.microsoft.com/office/powerpoint/2010/main" val="251400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15</a:t>
            </a:fld>
            <a:endParaRPr lang="zh-CN" altLang="en-US"/>
          </a:p>
        </p:txBody>
      </p:sp>
    </p:spTree>
    <p:extLst>
      <p:ext uri="{BB962C8B-B14F-4D97-AF65-F5344CB8AC3E}">
        <p14:creationId xmlns:p14="http://schemas.microsoft.com/office/powerpoint/2010/main" val="324542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19</a:t>
            </a:fld>
            <a:endParaRPr lang="zh-CN" altLang="en-US"/>
          </a:p>
        </p:txBody>
      </p:sp>
    </p:spTree>
    <p:extLst>
      <p:ext uri="{BB962C8B-B14F-4D97-AF65-F5344CB8AC3E}">
        <p14:creationId xmlns:p14="http://schemas.microsoft.com/office/powerpoint/2010/main" val="182251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FE2E946-208E-47A9-8A18-0437B6547AEE}" type="slidenum">
              <a:rPr lang="zh-CN" altLang="en-US" smtClean="0"/>
              <a:t>20</a:t>
            </a:fld>
            <a:endParaRPr lang="zh-CN" altLang="en-US"/>
          </a:p>
        </p:txBody>
      </p:sp>
    </p:spTree>
    <p:extLst>
      <p:ext uri="{BB962C8B-B14F-4D97-AF65-F5344CB8AC3E}">
        <p14:creationId xmlns:p14="http://schemas.microsoft.com/office/powerpoint/2010/main" val="362249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22</a:t>
            </a:fld>
            <a:endParaRPr lang="zh-CN" altLang="en-US"/>
          </a:p>
        </p:txBody>
      </p:sp>
    </p:spTree>
    <p:extLst>
      <p:ext uri="{BB962C8B-B14F-4D97-AF65-F5344CB8AC3E}">
        <p14:creationId xmlns:p14="http://schemas.microsoft.com/office/powerpoint/2010/main" val="1773293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24</a:t>
            </a:fld>
            <a:endParaRPr lang="zh-CN" altLang="en-US"/>
          </a:p>
        </p:txBody>
      </p:sp>
    </p:spTree>
    <p:extLst>
      <p:ext uri="{BB962C8B-B14F-4D97-AF65-F5344CB8AC3E}">
        <p14:creationId xmlns:p14="http://schemas.microsoft.com/office/powerpoint/2010/main" val="1768524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26</a:t>
            </a:fld>
            <a:endParaRPr lang="zh-CN" altLang="en-US"/>
          </a:p>
        </p:txBody>
      </p:sp>
    </p:spTree>
    <p:extLst>
      <p:ext uri="{BB962C8B-B14F-4D97-AF65-F5344CB8AC3E}">
        <p14:creationId xmlns:p14="http://schemas.microsoft.com/office/powerpoint/2010/main" val="403982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2</a:t>
            </a:fld>
            <a:endParaRPr lang="zh-CN" altLang="en-US"/>
          </a:p>
        </p:txBody>
      </p:sp>
    </p:spTree>
    <p:extLst>
      <p:ext uri="{BB962C8B-B14F-4D97-AF65-F5344CB8AC3E}">
        <p14:creationId xmlns:p14="http://schemas.microsoft.com/office/powerpoint/2010/main" val="82072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3</a:t>
            </a:fld>
            <a:endParaRPr lang="zh-CN" altLang="en-US"/>
          </a:p>
        </p:txBody>
      </p:sp>
    </p:spTree>
    <p:extLst>
      <p:ext uri="{BB962C8B-B14F-4D97-AF65-F5344CB8AC3E}">
        <p14:creationId xmlns:p14="http://schemas.microsoft.com/office/powerpoint/2010/main" val="66264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随着信息量的不断扩大，产生了巨量的数据，而且数据的类型多种多样。有的数据样本 中包含“噪声”数据或者不明数据，加之模型参数初始设定需具备大量先验知识，给聚类的 实施带来了困难。而 </a:t>
            </a:r>
            <a:r>
              <a:rPr lang="en-CN" dirty="0"/>
              <a:t>􏰀􏰁 </a:t>
            </a:r>
            <a:r>
              <a:rPr lang="zh-CN" altLang="en-US" dirty="0"/>
              <a:t>算法，即期望最大化算法，是一种当观测数据不完整时求解最大似 然估计的迭代算法。因此近几年许多学者对 </a:t>
            </a:r>
            <a:r>
              <a:rPr lang="en-CN" dirty="0"/>
              <a:t>􏰀􏰁 </a:t>
            </a:r>
            <a:r>
              <a:rPr lang="zh-CN" altLang="en-US" dirty="0"/>
              <a:t>算法的进行分析研究，并将其运用到聚类 中。 </a:t>
            </a:r>
          </a:p>
          <a:p>
            <a:endParaRPr lang="zh-CN" altLang="en-US"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    </a:t>
            </a:r>
          </a:p>
          <a:p>
            <a:r>
              <a:rPr lang="zh-CN" altLang="en-US" dirty="0">
                <a:latin typeface="Microsoft YaHei" panose="020B0503020204020204" pitchFamily="34" charset="-122"/>
                <a:ea typeface="Microsoft YaHei" panose="020B0503020204020204" pitchFamily="34" charset="-122"/>
              </a:rPr>
              <a:t> </a:t>
            </a:r>
          </a:p>
          <a:p>
            <a:endParaRPr lang="zh-CN" altLang="en-US" dirty="0">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FE2E946-208E-47A9-8A18-0437B6547AEE}" type="slidenum">
              <a:rPr lang="zh-CN" altLang="en-US" smtClean="0"/>
              <a:t>4</a:t>
            </a:fld>
            <a:endParaRPr lang="zh-CN" altLang="en-US"/>
          </a:p>
        </p:txBody>
      </p:sp>
    </p:spTree>
    <p:extLst>
      <p:ext uri="{BB962C8B-B14F-4D97-AF65-F5344CB8AC3E}">
        <p14:creationId xmlns:p14="http://schemas.microsoft.com/office/powerpoint/2010/main" val="323324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E2E946-208E-47A9-8A18-0437B6547AEE}" type="slidenum">
              <a:rPr lang="zh-CN" altLang="en-US" smtClean="0"/>
              <a:t>5</a:t>
            </a:fld>
            <a:endParaRPr lang="zh-CN" altLang="en-US"/>
          </a:p>
        </p:txBody>
      </p:sp>
    </p:spTree>
    <p:extLst>
      <p:ext uri="{BB962C8B-B14F-4D97-AF65-F5344CB8AC3E}">
        <p14:creationId xmlns:p14="http://schemas.microsoft.com/office/powerpoint/2010/main" val="291342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6</a:t>
            </a:fld>
            <a:endParaRPr lang="zh-CN" altLang="en-US"/>
          </a:p>
        </p:txBody>
      </p:sp>
    </p:spTree>
    <p:extLst>
      <p:ext uri="{BB962C8B-B14F-4D97-AF65-F5344CB8AC3E}">
        <p14:creationId xmlns:p14="http://schemas.microsoft.com/office/powerpoint/2010/main" val="202260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7</a:t>
            </a:fld>
            <a:endParaRPr lang="zh-CN" altLang="en-US"/>
          </a:p>
        </p:txBody>
      </p:sp>
    </p:spTree>
    <p:extLst>
      <p:ext uri="{BB962C8B-B14F-4D97-AF65-F5344CB8AC3E}">
        <p14:creationId xmlns:p14="http://schemas.microsoft.com/office/powerpoint/2010/main" val="337301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传统的EM算法聚类是无监督学习过程</a:t>
            </a:r>
            <a:r>
              <a:rPr lang="zh-CN" altLang="en-US" dirty="0"/>
              <a:t>，完全不依赖于实际背景，</a:t>
            </a:r>
            <a:r>
              <a:rPr lang="zh-CN" altLang="en-CN" dirty="0"/>
              <a:t>它</a:t>
            </a:r>
            <a:r>
              <a:rPr lang="zh-CN" altLang="en-US" dirty="0"/>
              <a:t>的</a:t>
            </a:r>
            <a:r>
              <a:rPr lang="en-CN" dirty="0"/>
              <a:t>初始值是通过随机的方式获取</a:t>
            </a:r>
            <a:r>
              <a:rPr lang="zh-CN" altLang="en-US" dirty="0"/>
              <a:t>，这在一定程度上会使得聚类结果偏离实际且得到局部最优解。因此本文引入半监督学习</a:t>
            </a:r>
            <a:endParaRPr lang="en-US" altLang="zh-CN" dirty="0"/>
          </a:p>
          <a:p>
            <a:endParaRPr lang="en-US" dirty="0"/>
          </a:p>
          <a:p>
            <a:endParaRPr lang="en-US" dirty="0"/>
          </a:p>
          <a:p>
            <a:endParaRPr lang="en-US" dirty="0"/>
          </a:p>
          <a:p>
            <a:r>
              <a:rPr lang="zh-CN" altLang="en-US" dirty="0"/>
              <a:t>局部最优：</a:t>
            </a:r>
            <a:r>
              <a:rPr lang="zh-CN" altLang="en-US" sz="1200" b="0" i="0" kern="1200" dirty="0">
                <a:solidFill>
                  <a:schemeClr val="tx1"/>
                </a:solidFill>
                <a:effectLst/>
                <a:latin typeface="+mn-lt"/>
                <a:ea typeface="+mn-ea"/>
                <a:cs typeface="+mn-cs"/>
              </a:rPr>
              <a:t>最大期望算法是在概率模型中寻找参数最大似然估计或者最大后验估计的算法，其中概率模型依赖于无法观测的隐藏变量</a:t>
            </a:r>
            <a:endParaRPr lang="en-US" altLang="zh-C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zh-CN" altLang="en-US" dirty="0">
                <a:latin typeface="Microsoft YaHei" panose="020B0503020204020204" pitchFamily="34" charset="-122"/>
                <a:ea typeface="Microsoft YaHei" panose="020B0503020204020204" pitchFamily="34" charset="-122"/>
              </a:rPr>
              <a:t>改进</a:t>
            </a:r>
            <a:r>
              <a:rPr lang="en-US" altLang="zh-CN" dirty="0">
                <a:latin typeface="Microsoft YaHei" panose="020B0503020204020204" pitchFamily="34" charset="-122"/>
                <a:ea typeface="Microsoft YaHei" panose="020B0503020204020204" pitchFamily="34" charset="-122"/>
              </a:rPr>
              <a:t>SSL-EM</a:t>
            </a:r>
            <a:r>
              <a:rPr lang="zh-CN" altLang="en-US" dirty="0">
                <a:latin typeface="Microsoft YaHei" panose="020B0503020204020204" pitchFamily="34" charset="-122"/>
                <a:ea typeface="Microsoft YaHei" panose="020B0503020204020204" pitchFamily="34" charset="-122"/>
              </a:rPr>
              <a:t>算法中局部最优的缺陷（隐变量的后验概率估计严重依赖于已标定样本的先验信息的缺点），引入最大熵原理， 采用最大熵的方法来约束每次迭代过程中隐变量的后验概率。</a:t>
            </a:r>
          </a:p>
          <a:p>
            <a:endParaRPr lang="en-US" altLang="zh-CN" b="1" dirty="0"/>
          </a:p>
          <a:p>
            <a:endParaRPr lang="en-CN" dirty="0"/>
          </a:p>
        </p:txBody>
      </p:sp>
      <p:sp>
        <p:nvSpPr>
          <p:cNvPr id="4" name="Slide Number Placeholder 3"/>
          <p:cNvSpPr>
            <a:spLocks noGrp="1"/>
          </p:cNvSpPr>
          <p:nvPr>
            <p:ph type="sldNum" sz="quarter" idx="5"/>
          </p:nvPr>
        </p:nvSpPr>
        <p:spPr/>
        <p:txBody>
          <a:bodyPr/>
          <a:lstStyle/>
          <a:p>
            <a:fld id="{0FE2E946-208E-47A9-8A18-0437B6547AEE}" type="slidenum">
              <a:rPr lang="zh-CN" altLang="en-US" smtClean="0"/>
              <a:t>8</a:t>
            </a:fld>
            <a:endParaRPr lang="zh-CN" altLang="en-US"/>
          </a:p>
        </p:txBody>
      </p:sp>
    </p:spTree>
    <p:extLst>
      <p:ext uri="{BB962C8B-B14F-4D97-AF65-F5344CB8AC3E}">
        <p14:creationId xmlns:p14="http://schemas.microsoft.com/office/powerpoint/2010/main" val="2773733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2E946-208E-47A9-8A18-0437B6547AEE}" type="slidenum">
              <a:rPr lang="zh-CN" altLang="en-US" smtClean="0"/>
              <a:t>9</a:t>
            </a:fld>
            <a:endParaRPr lang="zh-CN" altLang="en-US"/>
          </a:p>
        </p:txBody>
      </p:sp>
    </p:spTree>
    <p:extLst>
      <p:ext uri="{BB962C8B-B14F-4D97-AF65-F5344CB8AC3E}">
        <p14:creationId xmlns:p14="http://schemas.microsoft.com/office/powerpoint/2010/main" val="121419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0_空白">
    <p:spTree>
      <p:nvGrpSpPr>
        <p:cNvPr id="1" name=""/>
        <p:cNvGrpSpPr/>
        <p:nvPr/>
      </p:nvGrpSpPr>
      <p:grpSpPr>
        <a:xfrm>
          <a:off x="0" y="0"/>
          <a:ext cx="0" cy="0"/>
          <a:chOff x="0" y="0"/>
          <a:chExt cx="0" cy="0"/>
        </a:xfrm>
      </p:grpSpPr>
      <p:grpSp>
        <p:nvGrpSpPr>
          <p:cNvPr id="1261" name="组合 1260"/>
          <p:cNvGrpSpPr/>
          <p:nvPr userDrawn="1"/>
        </p:nvGrpSpPr>
        <p:grpSpPr>
          <a:xfrm>
            <a:off x="7085672" y="2314058"/>
            <a:ext cx="5615916" cy="4836042"/>
            <a:chOff x="7084884" y="0"/>
            <a:chExt cx="5615916" cy="4836042"/>
          </a:xfrm>
          <a:solidFill>
            <a:schemeClr val="bg1">
              <a:lumMod val="65000"/>
            </a:schemeClr>
          </a:solidFill>
        </p:grpSpPr>
        <p:grpSp>
          <p:nvGrpSpPr>
            <p:cNvPr id="4" name="Group 206"/>
            <p:cNvGrpSpPr>
              <a:grpSpLocks/>
            </p:cNvGrpSpPr>
            <p:nvPr userDrawn="1"/>
          </p:nvGrpSpPr>
          <p:grpSpPr bwMode="auto">
            <a:xfrm>
              <a:off x="7084884" y="28884"/>
              <a:ext cx="5615916" cy="4757642"/>
              <a:chOff x="4180" y="1672"/>
              <a:chExt cx="1361" cy="1153"/>
            </a:xfrm>
            <a:grpFill/>
          </p:grpSpPr>
          <p:sp>
            <p:nvSpPr>
              <p:cNvPr id="1060" name="Freeform 6"/>
              <p:cNvSpPr>
                <a:spLocks/>
              </p:cNvSpPr>
              <p:nvPr userDrawn="1"/>
            </p:nvSpPr>
            <p:spPr bwMode="auto">
              <a:xfrm>
                <a:off x="4180" y="2463"/>
                <a:ext cx="69" cy="50"/>
              </a:xfrm>
              <a:custGeom>
                <a:avLst/>
                <a:gdLst>
                  <a:gd name="T0" fmla="*/ 29 w 29"/>
                  <a:gd name="T1" fmla="*/ 0 h 21"/>
                  <a:gd name="T2" fmla="*/ 0 w 29"/>
                  <a:gd name="T3" fmla="*/ 21 h 21"/>
                  <a:gd name="T4" fmla="*/ 0 w 29"/>
                  <a:gd name="T5" fmla="*/ 21 h 21"/>
                  <a:gd name="T6" fmla="*/ 29 w 29"/>
                  <a:gd name="T7" fmla="*/ 0 h 21"/>
                  <a:gd name="T8" fmla="*/ 29 w 29"/>
                  <a:gd name="T9" fmla="*/ 0 h 21"/>
                  <a:gd name="T10" fmla="*/ 29 w 29"/>
                  <a:gd name="T11" fmla="*/ 0 h 21"/>
                </a:gdLst>
                <a:ahLst/>
                <a:cxnLst>
                  <a:cxn ang="0">
                    <a:pos x="T0" y="T1"/>
                  </a:cxn>
                  <a:cxn ang="0">
                    <a:pos x="T2" y="T3"/>
                  </a:cxn>
                  <a:cxn ang="0">
                    <a:pos x="T4" y="T5"/>
                  </a:cxn>
                  <a:cxn ang="0">
                    <a:pos x="T6" y="T7"/>
                  </a:cxn>
                  <a:cxn ang="0">
                    <a:pos x="T8" y="T9"/>
                  </a:cxn>
                  <a:cxn ang="0">
                    <a:pos x="T10" y="T11"/>
                  </a:cxn>
                </a:cxnLst>
                <a:rect l="0" t="0" r="r" b="b"/>
                <a:pathLst>
                  <a:path w="29" h="21">
                    <a:moveTo>
                      <a:pt x="29" y="0"/>
                    </a:moveTo>
                    <a:cubicBezTo>
                      <a:pt x="0" y="21"/>
                      <a:pt x="0" y="21"/>
                      <a:pt x="0" y="21"/>
                    </a:cubicBezTo>
                    <a:cubicBezTo>
                      <a:pt x="0" y="21"/>
                      <a:pt x="0" y="21"/>
                      <a:pt x="0" y="21"/>
                    </a:cubicBezTo>
                    <a:cubicBezTo>
                      <a:pt x="29" y="0"/>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1" name="Freeform 7"/>
              <p:cNvSpPr>
                <a:spLocks/>
              </p:cNvSpPr>
              <p:nvPr userDrawn="1"/>
            </p:nvSpPr>
            <p:spPr bwMode="auto">
              <a:xfrm>
                <a:off x="4759" y="2480"/>
                <a:ext cx="71" cy="17"/>
              </a:xfrm>
              <a:custGeom>
                <a:avLst/>
                <a:gdLst>
                  <a:gd name="T0" fmla="*/ 0 w 30"/>
                  <a:gd name="T1" fmla="*/ 0 h 7"/>
                  <a:gd name="T2" fmla="*/ 30 w 30"/>
                  <a:gd name="T3" fmla="*/ 7 h 7"/>
                  <a:gd name="T4" fmla="*/ 30 w 30"/>
                  <a:gd name="T5" fmla="*/ 7 h 7"/>
                  <a:gd name="T6" fmla="*/ 0 w 30"/>
                  <a:gd name="T7" fmla="*/ 0 h 7"/>
                  <a:gd name="T8" fmla="*/ 0 w 30"/>
                  <a:gd name="T9" fmla="*/ 0 h 7"/>
                </a:gdLst>
                <a:ahLst/>
                <a:cxnLst>
                  <a:cxn ang="0">
                    <a:pos x="T0" y="T1"/>
                  </a:cxn>
                  <a:cxn ang="0">
                    <a:pos x="T2" y="T3"/>
                  </a:cxn>
                  <a:cxn ang="0">
                    <a:pos x="T4" y="T5"/>
                  </a:cxn>
                  <a:cxn ang="0">
                    <a:pos x="T6" y="T7"/>
                  </a:cxn>
                  <a:cxn ang="0">
                    <a:pos x="T8" y="T9"/>
                  </a:cxn>
                </a:cxnLst>
                <a:rect l="0" t="0" r="r" b="b"/>
                <a:pathLst>
                  <a:path w="30" h="7">
                    <a:moveTo>
                      <a:pt x="0" y="0"/>
                    </a:moveTo>
                    <a:cubicBezTo>
                      <a:pt x="30" y="7"/>
                      <a:pt x="30" y="7"/>
                      <a:pt x="30" y="7"/>
                    </a:cubicBezTo>
                    <a:cubicBezTo>
                      <a:pt x="30" y="7"/>
                      <a:pt x="30" y="7"/>
                      <a:pt x="30" y="7"/>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2" name="Rectangle 8"/>
              <p:cNvSpPr>
                <a:spLocks noChangeArrowheads="1"/>
              </p:cNvSpPr>
              <p:nvPr userDrawn="1"/>
            </p:nvSpPr>
            <p:spPr bwMode="auto">
              <a:xfrm>
                <a:off x="4759" y="248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3" name="Freeform 9"/>
              <p:cNvSpPr>
                <a:spLocks/>
              </p:cNvSpPr>
              <p:nvPr userDrawn="1"/>
            </p:nvSpPr>
            <p:spPr bwMode="auto">
              <a:xfrm>
                <a:off x="4759" y="248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4" name="Freeform 10"/>
              <p:cNvSpPr>
                <a:spLocks/>
              </p:cNvSpPr>
              <p:nvPr userDrawn="1"/>
            </p:nvSpPr>
            <p:spPr bwMode="auto">
              <a:xfrm>
                <a:off x="4757" y="2480"/>
                <a:ext cx="47" cy="12"/>
              </a:xfrm>
              <a:custGeom>
                <a:avLst/>
                <a:gdLst>
                  <a:gd name="T0" fmla="*/ 0 w 47"/>
                  <a:gd name="T1" fmla="*/ 0 h 12"/>
                  <a:gd name="T2" fmla="*/ 0 w 47"/>
                  <a:gd name="T3" fmla="*/ 0 h 12"/>
                  <a:gd name="T4" fmla="*/ 47 w 47"/>
                  <a:gd name="T5" fmla="*/ 12 h 12"/>
                  <a:gd name="T6" fmla="*/ 0 w 47"/>
                  <a:gd name="T7" fmla="*/ 0 h 12"/>
                </a:gdLst>
                <a:ahLst/>
                <a:cxnLst>
                  <a:cxn ang="0">
                    <a:pos x="T0" y="T1"/>
                  </a:cxn>
                  <a:cxn ang="0">
                    <a:pos x="T2" y="T3"/>
                  </a:cxn>
                  <a:cxn ang="0">
                    <a:pos x="T4" y="T5"/>
                  </a:cxn>
                  <a:cxn ang="0">
                    <a:pos x="T6" y="T7"/>
                  </a:cxn>
                </a:cxnLst>
                <a:rect l="0" t="0" r="r" b="b"/>
                <a:pathLst>
                  <a:path w="47" h="12">
                    <a:moveTo>
                      <a:pt x="0" y="0"/>
                    </a:moveTo>
                    <a:lnTo>
                      <a:pt x="0" y="0"/>
                    </a:lnTo>
                    <a:lnTo>
                      <a:pt x="47"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5" name="Freeform 11"/>
              <p:cNvSpPr>
                <a:spLocks/>
              </p:cNvSpPr>
              <p:nvPr userDrawn="1"/>
            </p:nvSpPr>
            <p:spPr bwMode="auto">
              <a:xfrm>
                <a:off x="4757" y="2480"/>
                <a:ext cx="47" cy="12"/>
              </a:xfrm>
              <a:custGeom>
                <a:avLst/>
                <a:gdLst>
                  <a:gd name="T0" fmla="*/ 0 w 47"/>
                  <a:gd name="T1" fmla="*/ 0 h 12"/>
                  <a:gd name="T2" fmla="*/ 0 w 47"/>
                  <a:gd name="T3" fmla="*/ 0 h 12"/>
                  <a:gd name="T4" fmla="*/ 47 w 47"/>
                  <a:gd name="T5" fmla="*/ 12 h 12"/>
                  <a:gd name="T6" fmla="*/ 0 w 47"/>
                  <a:gd name="T7" fmla="*/ 0 h 12"/>
                </a:gdLst>
                <a:ahLst/>
                <a:cxnLst>
                  <a:cxn ang="0">
                    <a:pos x="T0" y="T1"/>
                  </a:cxn>
                  <a:cxn ang="0">
                    <a:pos x="T2" y="T3"/>
                  </a:cxn>
                  <a:cxn ang="0">
                    <a:pos x="T4" y="T5"/>
                  </a:cxn>
                  <a:cxn ang="0">
                    <a:pos x="T6" y="T7"/>
                  </a:cxn>
                </a:cxnLst>
                <a:rect l="0" t="0" r="r" b="b"/>
                <a:pathLst>
                  <a:path w="47" h="12">
                    <a:moveTo>
                      <a:pt x="0" y="0"/>
                    </a:moveTo>
                    <a:lnTo>
                      <a:pt x="0" y="0"/>
                    </a:lnTo>
                    <a:lnTo>
                      <a:pt x="47" y="1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6" name="Freeform 12"/>
              <p:cNvSpPr>
                <a:spLocks/>
              </p:cNvSpPr>
              <p:nvPr userDrawn="1"/>
            </p:nvSpPr>
            <p:spPr bwMode="auto">
              <a:xfrm>
                <a:off x="4755" y="2482"/>
                <a:ext cx="59" cy="78"/>
              </a:xfrm>
              <a:custGeom>
                <a:avLst/>
                <a:gdLst>
                  <a:gd name="T0" fmla="*/ 0 w 25"/>
                  <a:gd name="T1" fmla="*/ 0 h 33"/>
                  <a:gd name="T2" fmla="*/ 0 w 25"/>
                  <a:gd name="T3" fmla="*/ 0 h 33"/>
                  <a:gd name="T4" fmla="*/ 25 w 25"/>
                  <a:gd name="T5" fmla="*/ 33 h 33"/>
                  <a:gd name="T6" fmla="*/ 25 w 25"/>
                  <a:gd name="T7" fmla="*/ 33 h 33"/>
                  <a:gd name="T8" fmla="*/ 0 w 25"/>
                  <a:gd name="T9" fmla="*/ 0 h 33"/>
                </a:gdLst>
                <a:ahLst/>
                <a:cxnLst>
                  <a:cxn ang="0">
                    <a:pos x="T0" y="T1"/>
                  </a:cxn>
                  <a:cxn ang="0">
                    <a:pos x="T2" y="T3"/>
                  </a:cxn>
                  <a:cxn ang="0">
                    <a:pos x="T4" y="T5"/>
                  </a:cxn>
                  <a:cxn ang="0">
                    <a:pos x="T6" y="T7"/>
                  </a:cxn>
                  <a:cxn ang="0">
                    <a:pos x="T8" y="T9"/>
                  </a:cxn>
                </a:cxnLst>
                <a:rect l="0" t="0" r="r" b="b"/>
                <a:pathLst>
                  <a:path w="25" h="33">
                    <a:moveTo>
                      <a:pt x="0" y="0"/>
                    </a:moveTo>
                    <a:cubicBezTo>
                      <a:pt x="0" y="0"/>
                      <a:pt x="0" y="0"/>
                      <a:pt x="0" y="0"/>
                    </a:cubicBezTo>
                    <a:cubicBezTo>
                      <a:pt x="25" y="33"/>
                      <a:pt x="25" y="33"/>
                      <a:pt x="25" y="33"/>
                    </a:cubicBezTo>
                    <a:cubicBezTo>
                      <a:pt x="25" y="33"/>
                      <a:pt x="25" y="33"/>
                      <a:pt x="25" y="3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7" name="Freeform 13"/>
              <p:cNvSpPr>
                <a:spLocks/>
              </p:cNvSpPr>
              <p:nvPr userDrawn="1"/>
            </p:nvSpPr>
            <p:spPr bwMode="auto">
              <a:xfrm>
                <a:off x="4755" y="2485"/>
                <a:ext cx="59" cy="78"/>
              </a:xfrm>
              <a:custGeom>
                <a:avLst/>
                <a:gdLst>
                  <a:gd name="T0" fmla="*/ 0 w 25"/>
                  <a:gd name="T1" fmla="*/ 0 h 33"/>
                  <a:gd name="T2" fmla="*/ 0 w 25"/>
                  <a:gd name="T3" fmla="*/ 0 h 33"/>
                  <a:gd name="T4" fmla="*/ 25 w 25"/>
                  <a:gd name="T5" fmla="*/ 33 h 33"/>
                  <a:gd name="T6" fmla="*/ 25 w 25"/>
                  <a:gd name="T7" fmla="*/ 33 h 33"/>
                  <a:gd name="T8" fmla="*/ 0 w 25"/>
                  <a:gd name="T9" fmla="*/ 0 h 33"/>
                </a:gdLst>
                <a:ahLst/>
                <a:cxnLst>
                  <a:cxn ang="0">
                    <a:pos x="T0" y="T1"/>
                  </a:cxn>
                  <a:cxn ang="0">
                    <a:pos x="T2" y="T3"/>
                  </a:cxn>
                  <a:cxn ang="0">
                    <a:pos x="T4" y="T5"/>
                  </a:cxn>
                  <a:cxn ang="0">
                    <a:pos x="T6" y="T7"/>
                  </a:cxn>
                  <a:cxn ang="0">
                    <a:pos x="T8" y="T9"/>
                  </a:cxn>
                </a:cxnLst>
                <a:rect l="0" t="0" r="r" b="b"/>
                <a:pathLst>
                  <a:path w="25" h="33">
                    <a:moveTo>
                      <a:pt x="0" y="0"/>
                    </a:moveTo>
                    <a:cubicBezTo>
                      <a:pt x="0" y="0"/>
                      <a:pt x="0" y="0"/>
                      <a:pt x="0" y="0"/>
                    </a:cubicBezTo>
                    <a:cubicBezTo>
                      <a:pt x="25" y="33"/>
                      <a:pt x="25" y="33"/>
                      <a:pt x="25" y="33"/>
                    </a:cubicBezTo>
                    <a:cubicBezTo>
                      <a:pt x="25" y="33"/>
                      <a:pt x="25" y="33"/>
                      <a:pt x="25" y="3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8" name="Freeform 14"/>
              <p:cNvSpPr>
                <a:spLocks/>
              </p:cNvSpPr>
              <p:nvPr userDrawn="1"/>
            </p:nvSpPr>
            <p:spPr bwMode="auto">
              <a:xfrm>
                <a:off x="4615" y="2296"/>
                <a:ext cx="239" cy="26"/>
              </a:xfrm>
              <a:custGeom>
                <a:avLst/>
                <a:gdLst>
                  <a:gd name="T0" fmla="*/ 101 w 101"/>
                  <a:gd name="T1" fmla="*/ 0 h 11"/>
                  <a:gd name="T2" fmla="*/ 0 w 101"/>
                  <a:gd name="T3" fmla="*/ 11 h 11"/>
                  <a:gd name="T4" fmla="*/ 0 w 101"/>
                  <a:gd name="T5" fmla="*/ 11 h 11"/>
                  <a:gd name="T6" fmla="*/ 101 w 101"/>
                  <a:gd name="T7" fmla="*/ 1 h 11"/>
                  <a:gd name="T8" fmla="*/ 101 w 101"/>
                  <a:gd name="T9" fmla="*/ 0 h 11"/>
                </a:gdLst>
                <a:ahLst/>
                <a:cxnLst>
                  <a:cxn ang="0">
                    <a:pos x="T0" y="T1"/>
                  </a:cxn>
                  <a:cxn ang="0">
                    <a:pos x="T2" y="T3"/>
                  </a:cxn>
                  <a:cxn ang="0">
                    <a:pos x="T4" y="T5"/>
                  </a:cxn>
                  <a:cxn ang="0">
                    <a:pos x="T6" y="T7"/>
                  </a:cxn>
                  <a:cxn ang="0">
                    <a:pos x="T8" y="T9"/>
                  </a:cxn>
                </a:cxnLst>
                <a:rect l="0" t="0" r="r" b="b"/>
                <a:pathLst>
                  <a:path w="101" h="11">
                    <a:moveTo>
                      <a:pt x="101" y="0"/>
                    </a:moveTo>
                    <a:cubicBezTo>
                      <a:pt x="0" y="11"/>
                      <a:pt x="0" y="11"/>
                      <a:pt x="0" y="11"/>
                    </a:cubicBezTo>
                    <a:cubicBezTo>
                      <a:pt x="0" y="11"/>
                      <a:pt x="0" y="11"/>
                      <a:pt x="0" y="11"/>
                    </a:cubicBezTo>
                    <a:cubicBezTo>
                      <a:pt x="101" y="1"/>
                      <a:pt x="101" y="1"/>
                      <a:pt x="101" y="1"/>
                    </a:cubicBezTo>
                    <a:cubicBezTo>
                      <a:pt x="101" y="0"/>
                      <a:pt x="101" y="0"/>
                      <a:pt x="10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9" name="Freeform 15"/>
              <p:cNvSpPr>
                <a:spLocks/>
              </p:cNvSpPr>
              <p:nvPr userDrawn="1"/>
            </p:nvSpPr>
            <p:spPr bwMode="auto">
              <a:xfrm>
                <a:off x="4840" y="2301"/>
                <a:ext cx="16" cy="28"/>
              </a:xfrm>
              <a:custGeom>
                <a:avLst/>
                <a:gdLst>
                  <a:gd name="T0" fmla="*/ 7 w 7"/>
                  <a:gd name="T1" fmla="*/ 0 h 12"/>
                  <a:gd name="T2" fmla="*/ 0 w 7"/>
                  <a:gd name="T3" fmla="*/ 12 h 12"/>
                  <a:gd name="T4" fmla="*/ 7 w 7"/>
                  <a:gd name="T5" fmla="*/ 0 h 12"/>
                  <a:gd name="T6" fmla="*/ 7 w 7"/>
                  <a:gd name="T7" fmla="*/ 0 h 12"/>
                </a:gdLst>
                <a:ahLst/>
                <a:cxnLst>
                  <a:cxn ang="0">
                    <a:pos x="T0" y="T1"/>
                  </a:cxn>
                  <a:cxn ang="0">
                    <a:pos x="T2" y="T3"/>
                  </a:cxn>
                  <a:cxn ang="0">
                    <a:pos x="T4" y="T5"/>
                  </a:cxn>
                  <a:cxn ang="0">
                    <a:pos x="T6" y="T7"/>
                  </a:cxn>
                </a:cxnLst>
                <a:rect l="0" t="0" r="r" b="b"/>
                <a:pathLst>
                  <a:path w="7" h="12">
                    <a:moveTo>
                      <a:pt x="7" y="0"/>
                    </a:moveTo>
                    <a:cubicBezTo>
                      <a:pt x="0" y="12"/>
                      <a:pt x="0" y="12"/>
                      <a:pt x="0" y="12"/>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0" name="Freeform 16"/>
              <p:cNvSpPr>
                <a:spLocks/>
              </p:cNvSpPr>
              <p:nvPr userDrawn="1"/>
            </p:nvSpPr>
            <p:spPr bwMode="auto">
              <a:xfrm>
                <a:off x="4802" y="2301"/>
                <a:ext cx="56" cy="92"/>
              </a:xfrm>
              <a:custGeom>
                <a:avLst/>
                <a:gdLst>
                  <a:gd name="T0" fmla="*/ 24 w 24"/>
                  <a:gd name="T1" fmla="*/ 0 h 39"/>
                  <a:gd name="T2" fmla="*/ 0 w 24"/>
                  <a:gd name="T3" fmla="*/ 39 h 39"/>
                  <a:gd name="T4" fmla="*/ 24 w 24"/>
                  <a:gd name="T5" fmla="*/ 0 h 39"/>
                  <a:gd name="T6" fmla="*/ 24 w 24"/>
                  <a:gd name="T7" fmla="*/ 0 h 39"/>
                </a:gdLst>
                <a:ahLst/>
                <a:cxnLst>
                  <a:cxn ang="0">
                    <a:pos x="T0" y="T1"/>
                  </a:cxn>
                  <a:cxn ang="0">
                    <a:pos x="T2" y="T3"/>
                  </a:cxn>
                  <a:cxn ang="0">
                    <a:pos x="T4" y="T5"/>
                  </a:cxn>
                  <a:cxn ang="0">
                    <a:pos x="T6" y="T7"/>
                  </a:cxn>
                </a:cxnLst>
                <a:rect l="0" t="0" r="r" b="b"/>
                <a:pathLst>
                  <a:path w="24" h="39">
                    <a:moveTo>
                      <a:pt x="24" y="0"/>
                    </a:moveTo>
                    <a:cubicBezTo>
                      <a:pt x="0" y="39"/>
                      <a:pt x="0" y="39"/>
                      <a:pt x="0" y="39"/>
                    </a:cubicBezTo>
                    <a:cubicBezTo>
                      <a:pt x="24" y="0"/>
                      <a:pt x="24"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1" name="Freeform 17"/>
              <p:cNvSpPr>
                <a:spLocks/>
              </p:cNvSpPr>
              <p:nvPr userDrawn="1"/>
            </p:nvSpPr>
            <p:spPr bwMode="auto">
              <a:xfrm>
                <a:off x="4615" y="2326"/>
                <a:ext cx="132" cy="147"/>
              </a:xfrm>
              <a:custGeom>
                <a:avLst/>
                <a:gdLst>
                  <a:gd name="T0" fmla="*/ 0 w 56"/>
                  <a:gd name="T1" fmla="*/ 0 h 62"/>
                  <a:gd name="T2" fmla="*/ 0 w 56"/>
                  <a:gd name="T3" fmla="*/ 0 h 62"/>
                  <a:gd name="T4" fmla="*/ 56 w 56"/>
                  <a:gd name="T5" fmla="*/ 62 h 62"/>
                  <a:gd name="T6" fmla="*/ 56 w 56"/>
                  <a:gd name="T7" fmla="*/ 62 h 62"/>
                  <a:gd name="T8" fmla="*/ 0 w 56"/>
                  <a:gd name="T9" fmla="*/ 0 h 62"/>
                </a:gdLst>
                <a:ahLst/>
                <a:cxnLst>
                  <a:cxn ang="0">
                    <a:pos x="T0" y="T1"/>
                  </a:cxn>
                  <a:cxn ang="0">
                    <a:pos x="T2" y="T3"/>
                  </a:cxn>
                  <a:cxn ang="0">
                    <a:pos x="T4" y="T5"/>
                  </a:cxn>
                  <a:cxn ang="0">
                    <a:pos x="T6" y="T7"/>
                  </a:cxn>
                  <a:cxn ang="0">
                    <a:pos x="T8" y="T9"/>
                  </a:cxn>
                </a:cxnLst>
                <a:rect l="0" t="0" r="r" b="b"/>
                <a:pathLst>
                  <a:path w="56" h="62">
                    <a:moveTo>
                      <a:pt x="0" y="0"/>
                    </a:moveTo>
                    <a:cubicBezTo>
                      <a:pt x="0" y="0"/>
                      <a:pt x="0" y="0"/>
                      <a:pt x="0" y="0"/>
                    </a:cubicBezTo>
                    <a:cubicBezTo>
                      <a:pt x="56" y="62"/>
                      <a:pt x="56" y="62"/>
                      <a:pt x="56" y="62"/>
                    </a:cubicBezTo>
                    <a:cubicBezTo>
                      <a:pt x="56" y="62"/>
                      <a:pt x="56" y="62"/>
                      <a:pt x="56" y="6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2" name="Freeform 18"/>
              <p:cNvSpPr>
                <a:spLocks/>
              </p:cNvSpPr>
              <p:nvPr userDrawn="1"/>
            </p:nvSpPr>
            <p:spPr bwMode="auto">
              <a:xfrm>
                <a:off x="4613" y="2329"/>
                <a:ext cx="42" cy="45"/>
              </a:xfrm>
              <a:custGeom>
                <a:avLst/>
                <a:gdLst>
                  <a:gd name="T0" fmla="*/ 0 w 18"/>
                  <a:gd name="T1" fmla="*/ 0 h 19"/>
                  <a:gd name="T2" fmla="*/ 0 w 18"/>
                  <a:gd name="T3" fmla="*/ 0 h 19"/>
                  <a:gd name="T4" fmla="*/ 18 w 18"/>
                  <a:gd name="T5" fmla="*/ 19 h 19"/>
                  <a:gd name="T6" fmla="*/ 0 w 18"/>
                  <a:gd name="T7" fmla="*/ 0 h 19"/>
                </a:gdLst>
                <a:ahLst/>
                <a:cxnLst>
                  <a:cxn ang="0">
                    <a:pos x="T0" y="T1"/>
                  </a:cxn>
                  <a:cxn ang="0">
                    <a:pos x="T2" y="T3"/>
                  </a:cxn>
                  <a:cxn ang="0">
                    <a:pos x="T4" y="T5"/>
                  </a:cxn>
                  <a:cxn ang="0">
                    <a:pos x="T6" y="T7"/>
                  </a:cxn>
                </a:cxnLst>
                <a:rect l="0" t="0" r="r" b="b"/>
                <a:pathLst>
                  <a:path w="18" h="19">
                    <a:moveTo>
                      <a:pt x="0" y="0"/>
                    </a:moveTo>
                    <a:cubicBezTo>
                      <a:pt x="0" y="0"/>
                      <a:pt x="0" y="0"/>
                      <a:pt x="0" y="0"/>
                    </a:cubicBezTo>
                    <a:cubicBezTo>
                      <a:pt x="18" y="19"/>
                      <a:pt x="18" y="19"/>
                      <a:pt x="18" y="1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3" name="Freeform 19"/>
              <p:cNvSpPr>
                <a:spLocks/>
              </p:cNvSpPr>
              <p:nvPr userDrawn="1"/>
            </p:nvSpPr>
            <p:spPr bwMode="auto">
              <a:xfrm>
                <a:off x="4866" y="2211"/>
                <a:ext cx="170" cy="82"/>
              </a:xfrm>
              <a:custGeom>
                <a:avLst/>
                <a:gdLst>
                  <a:gd name="T0" fmla="*/ 71 w 72"/>
                  <a:gd name="T1" fmla="*/ 0 h 35"/>
                  <a:gd name="T2" fmla="*/ 0 w 72"/>
                  <a:gd name="T3" fmla="*/ 35 h 35"/>
                  <a:gd name="T4" fmla="*/ 0 w 72"/>
                  <a:gd name="T5" fmla="*/ 35 h 35"/>
                  <a:gd name="T6" fmla="*/ 72 w 72"/>
                  <a:gd name="T7" fmla="*/ 0 h 35"/>
                  <a:gd name="T8" fmla="*/ 71 w 72"/>
                  <a:gd name="T9" fmla="*/ 0 h 35"/>
                </a:gdLst>
                <a:ahLst/>
                <a:cxnLst>
                  <a:cxn ang="0">
                    <a:pos x="T0" y="T1"/>
                  </a:cxn>
                  <a:cxn ang="0">
                    <a:pos x="T2" y="T3"/>
                  </a:cxn>
                  <a:cxn ang="0">
                    <a:pos x="T4" y="T5"/>
                  </a:cxn>
                  <a:cxn ang="0">
                    <a:pos x="T6" y="T7"/>
                  </a:cxn>
                  <a:cxn ang="0">
                    <a:pos x="T8" y="T9"/>
                  </a:cxn>
                </a:cxnLst>
                <a:rect l="0" t="0" r="r" b="b"/>
                <a:pathLst>
                  <a:path w="72" h="35">
                    <a:moveTo>
                      <a:pt x="71" y="0"/>
                    </a:moveTo>
                    <a:cubicBezTo>
                      <a:pt x="0" y="35"/>
                      <a:pt x="0" y="35"/>
                      <a:pt x="0" y="35"/>
                    </a:cubicBezTo>
                    <a:cubicBezTo>
                      <a:pt x="0" y="35"/>
                      <a:pt x="0" y="35"/>
                      <a:pt x="0" y="35"/>
                    </a:cubicBezTo>
                    <a:cubicBezTo>
                      <a:pt x="72" y="0"/>
                      <a:pt x="72" y="0"/>
                      <a:pt x="72"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4" name="Freeform 20"/>
              <p:cNvSpPr>
                <a:spLocks/>
              </p:cNvSpPr>
              <p:nvPr userDrawn="1"/>
            </p:nvSpPr>
            <p:spPr bwMode="auto">
              <a:xfrm>
                <a:off x="5029" y="2213"/>
                <a:ext cx="9" cy="50"/>
              </a:xfrm>
              <a:custGeom>
                <a:avLst/>
                <a:gdLst>
                  <a:gd name="T0" fmla="*/ 4 w 4"/>
                  <a:gd name="T1" fmla="*/ 0 h 21"/>
                  <a:gd name="T2" fmla="*/ 0 w 4"/>
                  <a:gd name="T3" fmla="*/ 21 h 21"/>
                  <a:gd name="T4" fmla="*/ 4 w 4"/>
                  <a:gd name="T5" fmla="*/ 0 h 21"/>
                  <a:gd name="T6" fmla="*/ 4 w 4"/>
                  <a:gd name="T7" fmla="*/ 0 h 21"/>
                </a:gdLst>
                <a:ahLst/>
                <a:cxnLst>
                  <a:cxn ang="0">
                    <a:pos x="T0" y="T1"/>
                  </a:cxn>
                  <a:cxn ang="0">
                    <a:pos x="T2" y="T3"/>
                  </a:cxn>
                  <a:cxn ang="0">
                    <a:pos x="T4" y="T5"/>
                  </a:cxn>
                  <a:cxn ang="0">
                    <a:pos x="T6" y="T7"/>
                  </a:cxn>
                </a:cxnLst>
                <a:rect l="0" t="0" r="r" b="b"/>
                <a:pathLst>
                  <a:path w="4" h="21">
                    <a:moveTo>
                      <a:pt x="4" y="0"/>
                    </a:moveTo>
                    <a:cubicBezTo>
                      <a:pt x="0" y="21"/>
                      <a:pt x="0" y="21"/>
                      <a:pt x="0" y="2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5" name="Freeform 21"/>
              <p:cNvSpPr>
                <a:spLocks/>
              </p:cNvSpPr>
              <p:nvPr userDrawn="1"/>
            </p:nvSpPr>
            <p:spPr bwMode="auto">
              <a:xfrm>
                <a:off x="5029" y="2216"/>
                <a:ext cx="9" cy="49"/>
              </a:xfrm>
              <a:custGeom>
                <a:avLst/>
                <a:gdLst>
                  <a:gd name="T0" fmla="*/ 4 w 4"/>
                  <a:gd name="T1" fmla="*/ 0 h 21"/>
                  <a:gd name="T2" fmla="*/ 0 w 4"/>
                  <a:gd name="T3" fmla="*/ 21 h 21"/>
                  <a:gd name="T4" fmla="*/ 0 w 4"/>
                  <a:gd name="T5" fmla="*/ 21 h 21"/>
                  <a:gd name="T6" fmla="*/ 4 w 4"/>
                  <a:gd name="T7" fmla="*/ 0 h 21"/>
                  <a:gd name="T8" fmla="*/ 4 w 4"/>
                  <a:gd name="T9" fmla="*/ 0 h 21"/>
                </a:gdLst>
                <a:ahLst/>
                <a:cxnLst>
                  <a:cxn ang="0">
                    <a:pos x="T0" y="T1"/>
                  </a:cxn>
                  <a:cxn ang="0">
                    <a:pos x="T2" y="T3"/>
                  </a:cxn>
                  <a:cxn ang="0">
                    <a:pos x="T4" y="T5"/>
                  </a:cxn>
                  <a:cxn ang="0">
                    <a:pos x="T6" y="T7"/>
                  </a:cxn>
                  <a:cxn ang="0">
                    <a:pos x="T8" y="T9"/>
                  </a:cxn>
                </a:cxnLst>
                <a:rect l="0" t="0" r="r" b="b"/>
                <a:pathLst>
                  <a:path w="4" h="21">
                    <a:moveTo>
                      <a:pt x="4" y="0"/>
                    </a:moveTo>
                    <a:cubicBezTo>
                      <a:pt x="0" y="21"/>
                      <a:pt x="0" y="21"/>
                      <a:pt x="0" y="21"/>
                    </a:cubicBezTo>
                    <a:cubicBezTo>
                      <a:pt x="0" y="21"/>
                      <a:pt x="0" y="21"/>
                      <a:pt x="0" y="2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6" name="Freeform 22"/>
              <p:cNvSpPr>
                <a:spLocks/>
              </p:cNvSpPr>
              <p:nvPr userDrawn="1"/>
            </p:nvSpPr>
            <p:spPr bwMode="auto">
              <a:xfrm>
                <a:off x="4866" y="2284"/>
                <a:ext cx="80" cy="12"/>
              </a:xfrm>
              <a:custGeom>
                <a:avLst/>
                <a:gdLst>
                  <a:gd name="T0" fmla="*/ 34 w 34"/>
                  <a:gd name="T1" fmla="*/ 0 h 5"/>
                  <a:gd name="T2" fmla="*/ 0 w 34"/>
                  <a:gd name="T3" fmla="*/ 5 h 5"/>
                  <a:gd name="T4" fmla="*/ 0 w 34"/>
                  <a:gd name="T5" fmla="*/ 5 h 5"/>
                  <a:gd name="T6" fmla="*/ 34 w 34"/>
                  <a:gd name="T7" fmla="*/ 0 h 5"/>
                </a:gdLst>
                <a:ahLst/>
                <a:cxnLst>
                  <a:cxn ang="0">
                    <a:pos x="T0" y="T1"/>
                  </a:cxn>
                  <a:cxn ang="0">
                    <a:pos x="T2" y="T3"/>
                  </a:cxn>
                  <a:cxn ang="0">
                    <a:pos x="T4" y="T5"/>
                  </a:cxn>
                  <a:cxn ang="0">
                    <a:pos x="T6" y="T7"/>
                  </a:cxn>
                </a:cxnLst>
                <a:rect l="0" t="0" r="r" b="b"/>
                <a:pathLst>
                  <a:path w="34" h="5">
                    <a:moveTo>
                      <a:pt x="34" y="0"/>
                    </a:moveTo>
                    <a:cubicBezTo>
                      <a:pt x="0" y="5"/>
                      <a:pt x="0" y="5"/>
                      <a:pt x="0" y="5"/>
                    </a:cubicBezTo>
                    <a:cubicBezTo>
                      <a:pt x="0" y="5"/>
                      <a:pt x="0" y="5"/>
                      <a:pt x="0" y="5"/>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7" name="Freeform 23"/>
              <p:cNvSpPr>
                <a:spLocks/>
              </p:cNvSpPr>
              <p:nvPr userDrawn="1"/>
            </p:nvSpPr>
            <p:spPr bwMode="auto">
              <a:xfrm>
                <a:off x="5258" y="2471"/>
                <a:ext cx="64" cy="77"/>
              </a:xfrm>
              <a:custGeom>
                <a:avLst/>
                <a:gdLst>
                  <a:gd name="T0" fmla="*/ 0 w 27"/>
                  <a:gd name="T1" fmla="*/ 0 h 33"/>
                  <a:gd name="T2" fmla="*/ 0 w 27"/>
                  <a:gd name="T3" fmla="*/ 0 h 33"/>
                  <a:gd name="T4" fmla="*/ 27 w 27"/>
                  <a:gd name="T5" fmla="*/ 33 h 33"/>
                  <a:gd name="T6" fmla="*/ 27 w 27"/>
                  <a:gd name="T7" fmla="*/ 33 h 33"/>
                  <a:gd name="T8" fmla="*/ 0 w 27"/>
                  <a:gd name="T9" fmla="*/ 0 h 33"/>
                </a:gdLst>
                <a:ahLst/>
                <a:cxnLst>
                  <a:cxn ang="0">
                    <a:pos x="T0" y="T1"/>
                  </a:cxn>
                  <a:cxn ang="0">
                    <a:pos x="T2" y="T3"/>
                  </a:cxn>
                  <a:cxn ang="0">
                    <a:pos x="T4" y="T5"/>
                  </a:cxn>
                  <a:cxn ang="0">
                    <a:pos x="T6" y="T7"/>
                  </a:cxn>
                  <a:cxn ang="0">
                    <a:pos x="T8" y="T9"/>
                  </a:cxn>
                </a:cxnLst>
                <a:rect l="0" t="0" r="r" b="b"/>
                <a:pathLst>
                  <a:path w="27" h="33">
                    <a:moveTo>
                      <a:pt x="0" y="0"/>
                    </a:moveTo>
                    <a:cubicBezTo>
                      <a:pt x="0" y="0"/>
                      <a:pt x="0" y="0"/>
                      <a:pt x="0" y="0"/>
                    </a:cubicBezTo>
                    <a:cubicBezTo>
                      <a:pt x="27" y="33"/>
                      <a:pt x="27" y="33"/>
                      <a:pt x="27" y="33"/>
                    </a:cubicBezTo>
                    <a:cubicBezTo>
                      <a:pt x="27" y="33"/>
                      <a:pt x="27" y="33"/>
                      <a:pt x="27" y="3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8" name="Freeform 24"/>
              <p:cNvSpPr>
                <a:spLocks/>
              </p:cNvSpPr>
              <p:nvPr userDrawn="1"/>
            </p:nvSpPr>
            <p:spPr bwMode="auto">
              <a:xfrm>
                <a:off x="5225" y="2471"/>
                <a:ext cx="30" cy="311"/>
              </a:xfrm>
              <a:custGeom>
                <a:avLst/>
                <a:gdLst>
                  <a:gd name="T0" fmla="*/ 13 w 13"/>
                  <a:gd name="T1" fmla="*/ 0 h 132"/>
                  <a:gd name="T2" fmla="*/ 0 w 13"/>
                  <a:gd name="T3" fmla="*/ 132 h 132"/>
                  <a:gd name="T4" fmla="*/ 0 w 13"/>
                  <a:gd name="T5" fmla="*/ 132 h 132"/>
                  <a:gd name="T6" fmla="*/ 13 w 13"/>
                  <a:gd name="T7" fmla="*/ 0 h 132"/>
                  <a:gd name="T8" fmla="*/ 13 w 13"/>
                  <a:gd name="T9" fmla="*/ 0 h 132"/>
                </a:gdLst>
                <a:ahLst/>
                <a:cxnLst>
                  <a:cxn ang="0">
                    <a:pos x="T0" y="T1"/>
                  </a:cxn>
                  <a:cxn ang="0">
                    <a:pos x="T2" y="T3"/>
                  </a:cxn>
                  <a:cxn ang="0">
                    <a:pos x="T4" y="T5"/>
                  </a:cxn>
                  <a:cxn ang="0">
                    <a:pos x="T6" y="T7"/>
                  </a:cxn>
                  <a:cxn ang="0">
                    <a:pos x="T8" y="T9"/>
                  </a:cxn>
                </a:cxnLst>
                <a:rect l="0" t="0" r="r" b="b"/>
                <a:pathLst>
                  <a:path w="13" h="132">
                    <a:moveTo>
                      <a:pt x="13" y="0"/>
                    </a:moveTo>
                    <a:cubicBezTo>
                      <a:pt x="0" y="132"/>
                      <a:pt x="0" y="132"/>
                      <a:pt x="0" y="132"/>
                    </a:cubicBezTo>
                    <a:cubicBezTo>
                      <a:pt x="0" y="132"/>
                      <a:pt x="0" y="132"/>
                      <a:pt x="0" y="132"/>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9" name="Freeform 25"/>
              <p:cNvSpPr>
                <a:spLocks/>
              </p:cNvSpPr>
              <p:nvPr userDrawn="1"/>
            </p:nvSpPr>
            <p:spPr bwMode="auto">
              <a:xfrm>
                <a:off x="5222" y="2527"/>
                <a:ext cx="26" cy="255"/>
              </a:xfrm>
              <a:custGeom>
                <a:avLst/>
                <a:gdLst>
                  <a:gd name="T0" fmla="*/ 26 w 26"/>
                  <a:gd name="T1" fmla="*/ 0 h 255"/>
                  <a:gd name="T2" fmla="*/ 0 w 26"/>
                  <a:gd name="T3" fmla="*/ 255 h 255"/>
                  <a:gd name="T4" fmla="*/ 0 w 26"/>
                  <a:gd name="T5" fmla="*/ 255 h 255"/>
                  <a:gd name="T6" fmla="*/ 26 w 26"/>
                  <a:gd name="T7" fmla="*/ 0 h 255"/>
                </a:gdLst>
                <a:ahLst/>
                <a:cxnLst>
                  <a:cxn ang="0">
                    <a:pos x="T0" y="T1"/>
                  </a:cxn>
                  <a:cxn ang="0">
                    <a:pos x="T2" y="T3"/>
                  </a:cxn>
                  <a:cxn ang="0">
                    <a:pos x="T4" y="T5"/>
                  </a:cxn>
                  <a:cxn ang="0">
                    <a:pos x="T6" y="T7"/>
                  </a:cxn>
                </a:cxnLst>
                <a:rect l="0" t="0" r="r" b="b"/>
                <a:pathLst>
                  <a:path w="26" h="255">
                    <a:moveTo>
                      <a:pt x="26" y="0"/>
                    </a:moveTo>
                    <a:lnTo>
                      <a:pt x="0" y="255"/>
                    </a:lnTo>
                    <a:lnTo>
                      <a:pt x="0" y="255"/>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0" name="Freeform 26"/>
              <p:cNvSpPr>
                <a:spLocks/>
              </p:cNvSpPr>
              <p:nvPr userDrawn="1"/>
            </p:nvSpPr>
            <p:spPr bwMode="auto">
              <a:xfrm>
                <a:off x="5222" y="2527"/>
                <a:ext cx="26" cy="255"/>
              </a:xfrm>
              <a:custGeom>
                <a:avLst/>
                <a:gdLst>
                  <a:gd name="T0" fmla="*/ 26 w 26"/>
                  <a:gd name="T1" fmla="*/ 0 h 255"/>
                  <a:gd name="T2" fmla="*/ 0 w 26"/>
                  <a:gd name="T3" fmla="*/ 255 h 255"/>
                  <a:gd name="T4" fmla="*/ 0 w 26"/>
                  <a:gd name="T5" fmla="*/ 255 h 255"/>
                  <a:gd name="T6" fmla="*/ 26 w 26"/>
                  <a:gd name="T7" fmla="*/ 0 h 255"/>
                </a:gdLst>
                <a:ahLst/>
                <a:cxnLst>
                  <a:cxn ang="0">
                    <a:pos x="T0" y="T1"/>
                  </a:cxn>
                  <a:cxn ang="0">
                    <a:pos x="T2" y="T3"/>
                  </a:cxn>
                  <a:cxn ang="0">
                    <a:pos x="T4" y="T5"/>
                  </a:cxn>
                  <a:cxn ang="0">
                    <a:pos x="T6" y="T7"/>
                  </a:cxn>
                </a:cxnLst>
                <a:rect l="0" t="0" r="r" b="b"/>
                <a:pathLst>
                  <a:path w="26" h="255">
                    <a:moveTo>
                      <a:pt x="26" y="0"/>
                    </a:moveTo>
                    <a:lnTo>
                      <a:pt x="0" y="255"/>
                    </a:lnTo>
                    <a:lnTo>
                      <a:pt x="0" y="255"/>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1" name="Freeform 27"/>
              <p:cNvSpPr>
                <a:spLocks/>
              </p:cNvSpPr>
              <p:nvPr userDrawn="1"/>
            </p:nvSpPr>
            <p:spPr bwMode="auto">
              <a:xfrm>
                <a:off x="5225" y="2560"/>
                <a:ext cx="99" cy="222"/>
              </a:xfrm>
              <a:custGeom>
                <a:avLst/>
                <a:gdLst>
                  <a:gd name="T0" fmla="*/ 42 w 42"/>
                  <a:gd name="T1" fmla="*/ 0 h 94"/>
                  <a:gd name="T2" fmla="*/ 0 w 42"/>
                  <a:gd name="T3" fmla="*/ 94 h 94"/>
                  <a:gd name="T4" fmla="*/ 0 w 42"/>
                  <a:gd name="T5" fmla="*/ 94 h 94"/>
                  <a:gd name="T6" fmla="*/ 42 w 42"/>
                  <a:gd name="T7" fmla="*/ 0 h 94"/>
                  <a:gd name="T8" fmla="*/ 42 w 42"/>
                  <a:gd name="T9" fmla="*/ 0 h 94"/>
                </a:gdLst>
                <a:ahLst/>
                <a:cxnLst>
                  <a:cxn ang="0">
                    <a:pos x="T0" y="T1"/>
                  </a:cxn>
                  <a:cxn ang="0">
                    <a:pos x="T2" y="T3"/>
                  </a:cxn>
                  <a:cxn ang="0">
                    <a:pos x="T4" y="T5"/>
                  </a:cxn>
                  <a:cxn ang="0">
                    <a:pos x="T6" y="T7"/>
                  </a:cxn>
                  <a:cxn ang="0">
                    <a:pos x="T8" y="T9"/>
                  </a:cxn>
                </a:cxnLst>
                <a:rect l="0" t="0" r="r" b="b"/>
                <a:pathLst>
                  <a:path w="42" h="94">
                    <a:moveTo>
                      <a:pt x="42" y="0"/>
                    </a:moveTo>
                    <a:cubicBezTo>
                      <a:pt x="0" y="94"/>
                      <a:pt x="0" y="94"/>
                      <a:pt x="0" y="94"/>
                    </a:cubicBezTo>
                    <a:cubicBezTo>
                      <a:pt x="0" y="94"/>
                      <a:pt x="0" y="94"/>
                      <a:pt x="0" y="94"/>
                    </a:cubicBezTo>
                    <a:cubicBezTo>
                      <a:pt x="42" y="0"/>
                      <a:pt x="42" y="0"/>
                      <a:pt x="42" y="0"/>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2" name="Freeform 28"/>
              <p:cNvSpPr>
                <a:spLocks/>
              </p:cNvSpPr>
              <p:nvPr userDrawn="1"/>
            </p:nvSpPr>
            <p:spPr bwMode="auto">
              <a:xfrm>
                <a:off x="5225" y="2560"/>
                <a:ext cx="99" cy="222"/>
              </a:xfrm>
              <a:custGeom>
                <a:avLst/>
                <a:gdLst>
                  <a:gd name="T0" fmla="*/ 42 w 42"/>
                  <a:gd name="T1" fmla="*/ 0 h 94"/>
                  <a:gd name="T2" fmla="*/ 0 w 42"/>
                  <a:gd name="T3" fmla="*/ 94 h 94"/>
                  <a:gd name="T4" fmla="*/ 0 w 42"/>
                  <a:gd name="T5" fmla="*/ 94 h 94"/>
                  <a:gd name="T6" fmla="*/ 42 w 42"/>
                  <a:gd name="T7" fmla="*/ 0 h 94"/>
                  <a:gd name="T8" fmla="*/ 42 w 42"/>
                  <a:gd name="T9" fmla="*/ 0 h 94"/>
                </a:gdLst>
                <a:ahLst/>
                <a:cxnLst>
                  <a:cxn ang="0">
                    <a:pos x="T0" y="T1"/>
                  </a:cxn>
                  <a:cxn ang="0">
                    <a:pos x="T2" y="T3"/>
                  </a:cxn>
                  <a:cxn ang="0">
                    <a:pos x="T4" y="T5"/>
                  </a:cxn>
                  <a:cxn ang="0">
                    <a:pos x="T6" y="T7"/>
                  </a:cxn>
                  <a:cxn ang="0">
                    <a:pos x="T8" y="T9"/>
                  </a:cxn>
                </a:cxnLst>
                <a:rect l="0" t="0" r="r" b="b"/>
                <a:pathLst>
                  <a:path w="42" h="94">
                    <a:moveTo>
                      <a:pt x="42" y="0"/>
                    </a:moveTo>
                    <a:cubicBezTo>
                      <a:pt x="0" y="94"/>
                      <a:pt x="0" y="94"/>
                      <a:pt x="0" y="94"/>
                    </a:cubicBezTo>
                    <a:cubicBezTo>
                      <a:pt x="0" y="94"/>
                      <a:pt x="0" y="94"/>
                      <a:pt x="0" y="94"/>
                    </a:cubicBezTo>
                    <a:cubicBezTo>
                      <a:pt x="42" y="0"/>
                      <a:pt x="42" y="0"/>
                      <a:pt x="42" y="0"/>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3" name="Freeform 29"/>
              <p:cNvSpPr>
                <a:spLocks/>
              </p:cNvSpPr>
              <p:nvPr userDrawn="1"/>
            </p:nvSpPr>
            <p:spPr bwMode="auto">
              <a:xfrm>
                <a:off x="5045" y="2211"/>
                <a:ext cx="260" cy="108"/>
              </a:xfrm>
              <a:custGeom>
                <a:avLst/>
                <a:gdLst>
                  <a:gd name="T0" fmla="*/ 0 w 110"/>
                  <a:gd name="T1" fmla="*/ 0 h 46"/>
                  <a:gd name="T2" fmla="*/ 0 w 110"/>
                  <a:gd name="T3" fmla="*/ 0 h 46"/>
                  <a:gd name="T4" fmla="*/ 110 w 110"/>
                  <a:gd name="T5" fmla="*/ 46 h 46"/>
                  <a:gd name="T6" fmla="*/ 0 w 110"/>
                  <a:gd name="T7" fmla="*/ 0 h 46"/>
                </a:gdLst>
                <a:ahLst/>
                <a:cxnLst>
                  <a:cxn ang="0">
                    <a:pos x="T0" y="T1"/>
                  </a:cxn>
                  <a:cxn ang="0">
                    <a:pos x="T2" y="T3"/>
                  </a:cxn>
                  <a:cxn ang="0">
                    <a:pos x="T4" y="T5"/>
                  </a:cxn>
                  <a:cxn ang="0">
                    <a:pos x="T6" y="T7"/>
                  </a:cxn>
                </a:cxnLst>
                <a:rect l="0" t="0" r="r" b="b"/>
                <a:pathLst>
                  <a:path w="110" h="46">
                    <a:moveTo>
                      <a:pt x="0" y="0"/>
                    </a:moveTo>
                    <a:cubicBezTo>
                      <a:pt x="0" y="0"/>
                      <a:pt x="0" y="0"/>
                      <a:pt x="0" y="0"/>
                    </a:cubicBezTo>
                    <a:cubicBezTo>
                      <a:pt x="110" y="46"/>
                      <a:pt x="110" y="46"/>
                      <a:pt x="110" y="4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4" name="Freeform 30"/>
              <p:cNvSpPr>
                <a:spLocks/>
              </p:cNvSpPr>
              <p:nvPr userDrawn="1"/>
            </p:nvSpPr>
            <p:spPr bwMode="auto">
              <a:xfrm>
                <a:off x="5029" y="2213"/>
                <a:ext cx="9" cy="52"/>
              </a:xfrm>
              <a:custGeom>
                <a:avLst/>
                <a:gdLst>
                  <a:gd name="T0" fmla="*/ 4 w 4"/>
                  <a:gd name="T1" fmla="*/ 0 h 22"/>
                  <a:gd name="T2" fmla="*/ 0 w 4"/>
                  <a:gd name="T3" fmla="*/ 22 h 22"/>
                  <a:gd name="T4" fmla="*/ 0 w 4"/>
                  <a:gd name="T5" fmla="*/ 22 h 22"/>
                  <a:gd name="T6" fmla="*/ 0 w 4"/>
                  <a:gd name="T7" fmla="*/ 22 h 22"/>
                  <a:gd name="T8" fmla="*/ 4 w 4"/>
                  <a:gd name="T9" fmla="*/ 1 h 22"/>
                  <a:gd name="T10" fmla="*/ 4 w 4"/>
                  <a:gd name="T11" fmla="*/ 0 h 22"/>
                  <a:gd name="T12" fmla="*/ 4 w 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4" h="22">
                    <a:moveTo>
                      <a:pt x="4" y="0"/>
                    </a:moveTo>
                    <a:cubicBezTo>
                      <a:pt x="0" y="22"/>
                      <a:pt x="0" y="22"/>
                      <a:pt x="0" y="22"/>
                    </a:cubicBezTo>
                    <a:cubicBezTo>
                      <a:pt x="0" y="22"/>
                      <a:pt x="0" y="22"/>
                      <a:pt x="0" y="22"/>
                    </a:cubicBezTo>
                    <a:cubicBezTo>
                      <a:pt x="0" y="22"/>
                      <a:pt x="0" y="22"/>
                      <a:pt x="0" y="22"/>
                    </a:cubicBezTo>
                    <a:cubicBezTo>
                      <a:pt x="4" y="1"/>
                      <a:pt x="4" y="1"/>
                      <a:pt x="4" y="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5" name="Freeform 31"/>
              <p:cNvSpPr>
                <a:spLocks/>
              </p:cNvSpPr>
              <p:nvPr userDrawn="1"/>
            </p:nvSpPr>
            <p:spPr bwMode="auto">
              <a:xfrm>
                <a:off x="5033" y="2275"/>
                <a:ext cx="102" cy="21"/>
              </a:xfrm>
              <a:custGeom>
                <a:avLst/>
                <a:gdLst>
                  <a:gd name="T0" fmla="*/ 0 w 102"/>
                  <a:gd name="T1" fmla="*/ 0 h 21"/>
                  <a:gd name="T2" fmla="*/ 0 w 102"/>
                  <a:gd name="T3" fmla="*/ 0 h 21"/>
                  <a:gd name="T4" fmla="*/ 102 w 102"/>
                  <a:gd name="T5" fmla="*/ 21 h 21"/>
                  <a:gd name="T6" fmla="*/ 0 w 102"/>
                  <a:gd name="T7" fmla="*/ 0 h 21"/>
                </a:gdLst>
                <a:ahLst/>
                <a:cxnLst>
                  <a:cxn ang="0">
                    <a:pos x="T0" y="T1"/>
                  </a:cxn>
                  <a:cxn ang="0">
                    <a:pos x="T2" y="T3"/>
                  </a:cxn>
                  <a:cxn ang="0">
                    <a:pos x="T4" y="T5"/>
                  </a:cxn>
                  <a:cxn ang="0">
                    <a:pos x="T6" y="T7"/>
                  </a:cxn>
                </a:cxnLst>
                <a:rect l="0" t="0" r="r" b="b"/>
                <a:pathLst>
                  <a:path w="102" h="21">
                    <a:moveTo>
                      <a:pt x="0" y="0"/>
                    </a:moveTo>
                    <a:lnTo>
                      <a:pt x="0" y="0"/>
                    </a:lnTo>
                    <a:lnTo>
                      <a:pt x="102" y="2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6" name="Freeform 32"/>
              <p:cNvSpPr>
                <a:spLocks/>
              </p:cNvSpPr>
              <p:nvPr userDrawn="1"/>
            </p:nvSpPr>
            <p:spPr bwMode="auto">
              <a:xfrm>
                <a:off x="5033" y="2275"/>
                <a:ext cx="102" cy="21"/>
              </a:xfrm>
              <a:custGeom>
                <a:avLst/>
                <a:gdLst>
                  <a:gd name="T0" fmla="*/ 0 w 102"/>
                  <a:gd name="T1" fmla="*/ 0 h 21"/>
                  <a:gd name="T2" fmla="*/ 0 w 102"/>
                  <a:gd name="T3" fmla="*/ 0 h 21"/>
                  <a:gd name="T4" fmla="*/ 102 w 102"/>
                  <a:gd name="T5" fmla="*/ 21 h 21"/>
                  <a:gd name="T6" fmla="*/ 0 w 102"/>
                  <a:gd name="T7" fmla="*/ 0 h 21"/>
                </a:gdLst>
                <a:ahLst/>
                <a:cxnLst>
                  <a:cxn ang="0">
                    <a:pos x="T0" y="T1"/>
                  </a:cxn>
                  <a:cxn ang="0">
                    <a:pos x="T2" y="T3"/>
                  </a:cxn>
                  <a:cxn ang="0">
                    <a:pos x="T4" y="T5"/>
                  </a:cxn>
                  <a:cxn ang="0">
                    <a:pos x="T6" y="T7"/>
                  </a:cxn>
                </a:cxnLst>
                <a:rect l="0" t="0" r="r" b="b"/>
                <a:pathLst>
                  <a:path w="102" h="21">
                    <a:moveTo>
                      <a:pt x="0" y="0"/>
                    </a:moveTo>
                    <a:lnTo>
                      <a:pt x="0" y="0"/>
                    </a:lnTo>
                    <a:lnTo>
                      <a:pt x="102" y="21"/>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7" name="Freeform 33"/>
              <p:cNvSpPr>
                <a:spLocks/>
              </p:cNvSpPr>
              <p:nvPr userDrawn="1"/>
            </p:nvSpPr>
            <p:spPr bwMode="auto">
              <a:xfrm>
                <a:off x="5059" y="2279"/>
                <a:ext cx="289" cy="62"/>
              </a:xfrm>
              <a:custGeom>
                <a:avLst/>
                <a:gdLst>
                  <a:gd name="T0" fmla="*/ 0 w 289"/>
                  <a:gd name="T1" fmla="*/ 0 h 62"/>
                  <a:gd name="T2" fmla="*/ 289 w 289"/>
                  <a:gd name="T3" fmla="*/ 62 h 62"/>
                  <a:gd name="T4" fmla="*/ 289 w 289"/>
                  <a:gd name="T5" fmla="*/ 62 h 62"/>
                  <a:gd name="T6" fmla="*/ 0 w 289"/>
                  <a:gd name="T7" fmla="*/ 0 h 62"/>
                </a:gdLst>
                <a:ahLst/>
                <a:cxnLst>
                  <a:cxn ang="0">
                    <a:pos x="T0" y="T1"/>
                  </a:cxn>
                  <a:cxn ang="0">
                    <a:pos x="T2" y="T3"/>
                  </a:cxn>
                  <a:cxn ang="0">
                    <a:pos x="T4" y="T5"/>
                  </a:cxn>
                  <a:cxn ang="0">
                    <a:pos x="T6" y="T7"/>
                  </a:cxn>
                </a:cxnLst>
                <a:rect l="0" t="0" r="r" b="b"/>
                <a:pathLst>
                  <a:path w="289" h="62">
                    <a:moveTo>
                      <a:pt x="0" y="0"/>
                    </a:moveTo>
                    <a:lnTo>
                      <a:pt x="289" y="62"/>
                    </a:lnTo>
                    <a:lnTo>
                      <a:pt x="289"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8" name="Freeform 34"/>
              <p:cNvSpPr>
                <a:spLocks/>
              </p:cNvSpPr>
              <p:nvPr userDrawn="1"/>
            </p:nvSpPr>
            <p:spPr bwMode="auto">
              <a:xfrm>
                <a:off x="5059" y="2279"/>
                <a:ext cx="289" cy="62"/>
              </a:xfrm>
              <a:custGeom>
                <a:avLst/>
                <a:gdLst>
                  <a:gd name="T0" fmla="*/ 0 w 289"/>
                  <a:gd name="T1" fmla="*/ 0 h 62"/>
                  <a:gd name="T2" fmla="*/ 289 w 289"/>
                  <a:gd name="T3" fmla="*/ 62 h 62"/>
                  <a:gd name="T4" fmla="*/ 289 w 289"/>
                  <a:gd name="T5" fmla="*/ 62 h 62"/>
                  <a:gd name="T6" fmla="*/ 0 w 289"/>
                  <a:gd name="T7" fmla="*/ 0 h 62"/>
                </a:gdLst>
                <a:ahLst/>
                <a:cxnLst>
                  <a:cxn ang="0">
                    <a:pos x="T0" y="T1"/>
                  </a:cxn>
                  <a:cxn ang="0">
                    <a:pos x="T2" y="T3"/>
                  </a:cxn>
                  <a:cxn ang="0">
                    <a:pos x="T4" y="T5"/>
                  </a:cxn>
                  <a:cxn ang="0">
                    <a:pos x="T6" y="T7"/>
                  </a:cxn>
                </a:cxnLst>
                <a:rect l="0" t="0" r="r" b="b"/>
                <a:pathLst>
                  <a:path w="289" h="62">
                    <a:moveTo>
                      <a:pt x="0" y="0"/>
                    </a:moveTo>
                    <a:lnTo>
                      <a:pt x="289" y="62"/>
                    </a:lnTo>
                    <a:lnTo>
                      <a:pt x="289" y="6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9" name="Freeform 35"/>
              <p:cNvSpPr>
                <a:spLocks/>
              </p:cNvSpPr>
              <p:nvPr userDrawn="1"/>
            </p:nvSpPr>
            <p:spPr bwMode="auto">
              <a:xfrm>
                <a:off x="5033" y="2272"/>
                <a:ext cx="315" cy="69"/>
              </a:xfrm>
              <a:custGeom>
                <a:avLst/>
                <a:gdLst>
                  <a:gd name="T0" fmla="*/ 0 w 133"/>
                  <a:gd name="T1" fmla="*/ 0 h 29"/>
                  <a:gd name="T2" fmla="*/ 0 w 133"/>
                  <a:gd name="T3" fmla="*/ 1 h 29"/>
                  <a:gd name="T4" fmla="*/ 0 w 133"/>
                  <a:gd name="T5" fmla="*/ 1 h 29"/>
                  <a:gd name="T6" fmla="*/ 133 w 133"/>
                  <a:gd name="T7" fmla="*/ 29 h 29"/>
                  <a:gd name="T8" fmla="*/ 133 w 133"/>
                  <a:gd name="T9" fmla="*/ 29 h 29"/>
                  <a:gd name="T10" fmla="*/ 133 w 133"/>
                  <a:gd name="T11" fmla="*/ 29 h 29"/>
                  <a:gd name="T12" fmla="*/ 11 w 133"/>
                  <a:gd name="T13" fmla="*/ 3 h 29"/>
                  <a:gd name="T14" fmla="*/ 0 w 133"/>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9">
                    <a:moveTo>
                      <a:pt x="0" y="0"/>
                    </a:moveTo>
                    <a:cubicBezTo>
                      <a:pt x="0" y="0"/>
                      <a:pt x="0" y="1"/>
                      <a:pt x="0" y="1"/>
                    </a:cubicBezTo>
                    <a:cubicBezTo>
                      <a:pt x="0" y="1"/>
                      <a:pt x="0" y="1"/>
                      <a:pt x="0" y="1"/>
                    </a:cubicBezTo>
                    <a:cubicBezTo>
                      <a:pt x="133" y="29"/>
                      <a:pt x="133" y="29"/>
                      <a:pt x="133" y="29"/>
                    </a:cubicBezTo>
                    <a:cubicBezTo>
                      <a:pt x="133" y="29"/>
                      <a:pt x="133" y="29"/>
                      <a:pt x="133" y="29"/>
                    </a:cubicBezTo>
                    <a:cubicBezTo>
                      <a:pt x="133" y="29"/>
                      <a:pt x="133" y="29"/>
                      <a:pt x="133" y="29"/>
                    </a:cubicBezTo>
                    <a:cubicBezTo>
                      <a:pt x="11" y="3"/>
                      <a:pt x="11" y="3"/>
                      <a:pt x="11"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0" name="Freeform 36"/>
              <p:cNvSpPr>
                <a:spLocks/>
              </p:cNvSpPr>
              <p:nvPr userDrawn="1"/>
            </p:nvSpPr>
            <p:spPr bwMode="auto">
              <a:xfrm>
                <a:off x="5031" y="2277"/>
                <a:ext cx="146" cy="120"/>
              </a:xfrm>
              <a:custGeom>
                <a:avLst/>
                <a:gdLst>
                  <a:gd name="T0" fmla="*/ 0 w 62"/>
                  <a:gd name="T1" fmla="*/ 0 h 51"/>
                  <a:gd name="T2" fmla="*/ 0 w 62"/>
                  <a:gd name="T3" fmla="*/ 0 h 51"/>
                  <a:gd name="T4" fmla="*/ 62 w 62"/>
                  <a:gd name="T5" fmla="*/ 51 h 51"/>
                  <a:gd name="T6" fmla="*/ 0 w 62"/>
                  <a:gd name="T7" fmla="*/ 0 h 51"/>
                </a:gdLst>
                <a:ahLst/>
                <a:cxnLst>
                  <a:cxn ang="0">
                    <a:pos x="T0" y="T1"/>
                  </a:cxn>
                  <a:cxn ang="0">
                    <a:pos x="T2" y="T3"/>
                  </a:cxn>
                  <a:cxn ang="0">
                    <a:pos x="T4" y="T5"/>
                  </a:cxn>
                  <a:cxn ang="0">
                    <a:pos x="T6" y="T7"/>
                  </a:cxn>
                </a:cxnLst>
                <a:rect l="0" t="0" r="r" b="b"/>
                <a:pathLst>
                  <a:path w="62" h="51">
                    <a:moveTo>
                      <a:pt x="0" y="0"/>
                    </a:moveTo>
                    <a:cubicBezTo>
                      <a:pt x="0" y="0"/>
                      <a:pt x="0" y="0"/>
                      <a:pt x="0" y="0"/>
                    </a:cubicBezTo>
                    <a:cubicBezTo>
                      <a:pt x="62" y="51"/>
                      <a:pt x="62" y="51"/>
                      <a:pt x="62" y="5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1" name="Freeform 37"/>
              <p:cNvSpPr>
                <a:spLocks/>
              </p:cNvSpPr>
              <p:nvPr userDrawn="1"/>
            </p:nvSpPr>
            <p:spPr bwMode="auto">
              <a:xfrm>
                <a:off x="5258" y="2345"/>
                <a:ext cx="90" cy="114"/>
              </a:xfrm>
              <a:custGeom>
                <a:avLst/>
                <a:gdLst>
                  <a:gd name="T0" fmla="*/ 38 w 38"/>
                  <a:gd name="T1" fmla="*/ 0 h 48"/>
                  <a:gd name="T2" fmla="*/ 0 w 38"/>
                  <a:gd name="T3" fmla="*/ 48 h 48"/>
                  <a:gd name="T4" fmla="*/ 0 w 38"/>
                  <a:gd name="T5" fmla="*/ 48 h 48"/>
                  <a:gd name="T6" fmla="*/ 38 w 38"/>
                  <a:gd name="T7" fmla="*/ 0 h 48"/>
                  <a:gd name="T8" fmla="*/ 38 w 38"/>
                  <a:gd name="T9" fmla="*/ 0 h 48"/>
                </a:gdLst>
                <a:ahLst/>
                <a:cxnLst>
                  <a:cxn ang="0">
                    <a:pos x="T0" y="T1"/>
                  </a:cxn>
                  <a:cxn ang="0">
                    <a:pos x="T2" y="T3"/>
                  </a:cxn>
                  <a:cxn ang="0">
                    <a:pos x="T4" y="T5"/>
                  </a:cxn>
                  <a:cxn ang="0">
                    <a:pos x="T6" y="T7"/>
                  </a:cxn>
                  <a:cxn ang="0">
                    <a:pos x="T8" y="T9"/>
                  </a:cxn>
                </a:cxnLst>
                <a:rect l="0" t="0" r="r" b="b"/>
                <a:pathLst>
                  <a:path w="38" h="48">
                    <a:moveTo>
                      <a:pt x="38" y="0"/>
                    </a:moveTo>
                    <a:cubicBezTo>
                      <a:pt x="0" y="48"/>
                      <a:pt x="0" y="48"/>
                      <a:pt x="0" y="48"/>
                    </a:cubicBezTo>
                    <a:cubicBezTo>
                      <a:pt x="0" y="48"/>
                      <a:pt x="0" y="48"/>
                      <a:pt x="0" y="48"/>
                    </a:cubicBezTo>
                    <a:cubicBezTo>
                      <a:pt x="38" y="0"/>
                      <a:pt x="38" y="0"/>
                      <a:pt x="38" y="0"/>
                    </a:cubicBezTo>
                    <a:cubicBezTo>
                      <a:pt x="38" y="0"/>
                      <a:pt x="38"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2" name="Freeform 38"/>
              <p:cNvSpPr>
                <a:spLocks/>
              </p:cNvSpPr>
              <p:nvPr userDrawn="1"/>
            </p:nvSpPr>
            <p:spPr bwMode="auto">
              <a:xfrm>
                <a:off x="5260" y="2345"/>
                <a:ext cx="90" cy="116"/>
              </a:xfrm>
              <a:custGeom>
                <a:avLst/>
                <a:gdLst>
                  <a:gd name="T0" fmla="*/ 90 w 90"/>
                  <a:gd name="T1" fmla="*/ 0 h 116"/>
                  <a:gd name="T2" fmla="*/ 0 w 90"/>
                  <a:gd name="T3" fmla="*/ 116 h 116"/>
                  <a:gd name="T4" fmla="*/ 0 w 90"/>
                  <a:gd name="T5" fmla="*/ 116 h 116"/>
                  <a:gd name="T6" fmla="*/ 90 w 90"/>
                  <a:gd name="T7" fmla="*/ 0 h 116"/>
                  <a:gd name="T8" fmla="*/ 90 w 90"/>
                  <a:gd name="T9" fmla="*/ 0 h 116"/>
                </a:gdLst>
                <a:ahLst/>
                <a:cxnLst>
                  <a:cxn ang="0">
                    <a:pos x="T0" y="T1"/>
                  </a:cxn>
                  <a:cxn ang="0">
                    <a:pos x="T2" y="T3"/>
                  </a:cxn>
                  <a:cxn ang="0">
                    <a:pos x="T4" y="T5"/>
                  </a:cxn>
                  <a:cxn ang="0">
                    <a:pos x="T6" y="T7"/>
                  </a:cxn>
                  <a:cxn ang="0">
                    <a:pos x="T8" y="T9"/>
                  </a:cxn>
                </a:cxnLst>
                <a:rect l="0" t="0" r="r" b="b"/>
                <a:pathLst>
                  <a:path w="90" h="116">
                    <a:moveTo>
                      <a:pt x="90" y="0"/>
                    </a:moveTo>
                    <a:lnTo>
                      <a:pt x="0" y="116"/>
                    </a:lnTo>
                    <a:lnTo>
                      <a:pt x="0" y="116"/>
                    </a:lnTo>
                    <a:lnTo>
                      <a:pt x="90" y="0"/>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3" name="Freeform 39"/>
              <p:cNvSpPr>
                <a:spLocks/>
              </p:cNvSpPr>
              <p:nvPr userDrawn="1"/>
            </p:nvSpPr>
            <p:spPr bwMode="auto">
              <a:xfrm>
                <a:off x="5260" y="2345"/>
                <a:ext cx="90" cy="116"/>
              </a:xfrm>
              <a:custGeom>
                <a:avLst/>
                <a:gdLst>
                  <a:gd name="T0" fmla="*/ 90 w 90"/>
                  <a:gd name="T1" fmla="*/ 0 h 116"/>
                  <a:gd name="T2" fmla="*/ 0 w 90"/>
                  <a:gd name="T3" fmla="*/ 116 h 116"/>
                  <a:gd name="T4" fmla="*/ 0 w 90"/>
                  <a:gd name="T5" fmla="*/ 116 h 116"/>
                  <a:gd name="T6" fmla="*/ 90 w 90"/>
                  <a:gd name="T7" fmla="*/ 0 h 116"/>
                  <a:gd name="T8" fmla="*/ 90 w 90"/>
                  <a:gd name="T9" fmla="*/ 0 h 116"/>
                </a:gdLst>
                <a:ahLst/>
                <a:cxnLst>
                  <a:cxn ang="0">
                    <a:pos x="T0" y="T1"/>
                  </a:cxn>
                  <a:cxn ang="0">
                    <a:pos x="T2" y="T3"/>
                  </a:cxn>
                  <a:cxn ang="0">
                    <a:pos x="T4" y="T5"/>
                  </a:cxn>
                  <a:cxn ang="0">
                    <a:pos x="T6" y="T7"/>
                  </a:cxn>
                  <a:cxn ang="0">
                    <a:pos x="T8" y="T9"/>
                  </a:cxn>
                </a:cxnLst>
                <a:rect l="0" t="0" r="r" b="b"/>
                <a:pathLst>
                  <a:path w="90" h="116">
                    <a:moveTo>
                      <a:pt x="90" y="0"/>
                    </a:moveTo>
                    <a:lnTo>
                      <a:pt x="0" y="116"/>
                    </a:lnTo>
                    <a:lnTo>
                      <a:pt x="0" y="116"/>
                    </a:lnTo>
                    <a:lnTo>
                      <a:pt x="90" y="0"/>
                    </a:lnTo>
                    <a:lnTo>
                      <a:pt x="9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4" name="Freeform 40"/>
              <p:cNvSpPr>
                <a:spLocks/>
              </p:cNvSpPr>
              <p:nvPr userDrawn="1"/>
            </p:nvSpPr>
            <p:spPr bwMode="auto">
              <a:xfrm>
                <a:off x="5173" y="2395"/>
                <a:ext cx="78" cy="66"/>
              </a:xfrm>
              <a:custGeom>
                <a:avLst/>
                <a:gdLst>
                  <a:gd name="T0" fmla="*/ 0 w 78"/>
                  <a:gd name="T1" fmla="*/ 0 h 66"/>
                  <a:gd name="T2" fmla="*/ 78 w 78"/>
                  <a:gd name="T3" fmla="*/ 66 h 66"/>
                  <a:gd name="T4" fmla="*/ 78 w 78"/>
                  <a:gd name="T5" fmla="*/ 66 h 66"/>
                  <a:gd name="T6" fmla="*/ 0 w 78"/>
                  <a:gd name="T7" fmla="*/ 0 h 66"/>
                </a:gdLst>
                <a:ahLst/>
                <a:cxnLst>
                  <a:cxn ang="0">
                    <a:pos x="T0" y="T1"/>
                  </a:cxn>
                  <a:cxn ang="0">
                    <a:pos x="T2" y="T3"/>
                  </a:cxn>
                  <a:cxn ang="0">
                    <a:pos x="T4" y="T5"/>
                  </a:cxn>
                  <a:cxn ang="0">
                    <a:pos x="T6" y="T7"/>
                  </a:cxn>
                </a:cxnLst>
                <a:rect l="0" t="0" r="r" b="b"/>
                <a:pathLst>
                  <a:path w="78" h="66">
                    <a:moveTo>
                      <a:pt x="0" y="0"/>
                    </a:moveTo>
                    <a:lnTo>
                      <a:pt x="78" y="66"/>
                    </a:lnTo>
                    <a:lnTo>
                      <a:pt x="78" y="6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5" name="Freeform 41"/>
              <p:cNvSpPr>
                <a:spLocks/>
              </p:cNvSpPr>
              <p:nvPr userDrawn="1"/>
            </p:nvSpPr>
            <p:spPr bwMode="auto">
              <a:xfrm>
                <a:off x="5173" y="2395"/>
                <a:ext cx="78" cy="66"/>
              </a:xfrm>
              <a:custGeom>
                <a:avLst/>
                <a:gdLst>
                  <a:gd name="T0" fmla="*/ 0 w 78"/>
                  <a:gd name="T1" fmla="*/ 0 h 66"/>
                  <a:gd name="T2" fmla="*/ 78 w 78"/>
                  <a:gd name="T3" fmla="*/ 66 h 66"/>
                  <a:gd name="T4" fmla="*/ 78 w 78"/>
                  <a:gd name="T5" fmla="*/ 66 h 66"/>
                  <a:gd name="T6" fmla="*/ 0 w 78"/>
                  <a:gd name="T7" fmla="*/ 0 h 66"/>
                </a:gdLst>
                <a:ahLst/>
                <a:cxnLst>
                  <a:cxn ang="0">
                    <a:pos x="T0" y="T1"/>
                  </a:cxn>
                  <a:cxn ang="0">
                    <a:pos x="T2" y="T3"/>
                  </a:cxn>
                  <a:cxn ang="0">
                    <a:pos x="T4" y="T5"/>
                  </a:cxn>
                  <a:cxn ang="0">
                    <a:pos x="T6" y="T7"/>
                  </a:cxn>
                </a:cxnLst>
                <a:rect l="0" t="0" r="r" b="b"/>
                <a:pathLst>
                  <a:path w="78" h="66">
                    <a:moveTo>
                      <a:pt x="0" y="0"/>
                    </a:moveTo>
                    <a:lnTo>
                      <a:pt x="78" y="66"/>
                    </a:lnTo>
                    <a:lnTo>
                      <a:pt x="78" y="6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6" name="Freeform 42"/>
              <p:cNvSpPr>
                <a:spLocks/>
              </p:cNvSpPr>
              <p:nvPr userDrawn="1"/>
            </p:nvSpPr>
            <p:spPr bwMode="auto">
              <a:xfrm>
                <a:off x="4847" y="2659"/>
                <a:ext cx="111" cy="111"/>
              </a:xfrm>
              <a:custGeom>
                <a:avLst/>
                <a:gdLst>
                  <a:gd name="T0" fmla="*/ 0 w 47"/>
                  <a:gd name="T1" fmla="*/ 0 h 47"/>
                  <a:gd name="T2" fmla="*/ 0 w 47"/>
                  <a:gd name="T3" fmla="*/ 0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0"/>
                      <a:pt x="0" y="0"/>
                      <a:pt x="0" y="0"/>
                    </a:cubicBezTo>
                    <a:cubicBezTo>
                      <a:pt x="47" y="47"/>
                      <a:pt x="47" y="47"/>
                      <a:pt x="47" y="4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7" name="Freeform 43"/>
              <p:cNvSpPr>
                <a:spLocks/>
              </p:cNvSpPr>
              <p:nvPr userDrawn="1"/>
            </p:nvSpPr>
            <p:spPr bwMode="auto">
              <a:xfrm>
                <a:off x="4847" y="2662"/>
                <a:ext cx="111" cy="108"/>
              </a:xfrm>
              <a:custGeom>
                <a:avLst/>
                <a:gdLst>
                  <a:gd name="T0" fmla="*/ 0 w 111"/>
                  <a:gd name="T1" fmla="*/ 0 h 108"/>
                  <a:gd name="T2" fmla="*/ 0 w 111"/>
                  <a:gd name="T3" fmla="*/ 0 h 108"/>
                  <a:gd name="T4" fmla="*/ 111 w 111"/>
                  <a:gd name="T5" fmla="*/ 108 h 108"/>
                  <a:gd name="T6" fmla="*/ 0 w 111"/>
                  <a:gd name="T7" fmla="*/ 0 h 108"/>
                </a:gdLst>
                <a:ahLst/>
                <a:cxnLst>
                  <a:cxn ang="0">
                    <a:pos x="T0" y="T1"/>
                  </a:cxn>
                  <a:cxn ang="0">
                    <a:pos x="T2" y="T3"/>
                  </a:cxn>
                  <a:cxn ang="0">
                    <a:pos x="T4" y="T5"/>
                  </a:cxn>
                  <a:cxn ang="0">
                    <a:pos x="T6" y="T7"/>
                  </a:cxn>
                </a:cxnLst>
                <a:rect l="0" t="0" r="r" b="b"/>
                <a:pathLst>
                  <a:path w="111" h="108">
                    <a:moveTo>
                      <a:pt x="0" y="0"/>
                    </a:moveTo>
                    <a:lnTo>
                      <a:pt x="0" y="0"/>
                    </a:lnTo>
                    <a:lnTo>
                      <a:pt x="111" y="10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8" name="Freeform 44"/>
              <p:cNvSpPr>
                <a:spLocks/>
              </p:cNvSpPr>
              <p:nvPr userDrawn="1"/>
            </p:nvSpPr>
            <p:spPr bwMode="auto">
              <a:xfrm>
                <a:off x="4847" y="2662"/>
                <a:ext cx="111" cy="108"/>
              </a:xfrm>
              <a:custGeom>
                <a:avLst/>
                <a:gdLst>
                  <a:gd name="T0" fmla="*/ 0 w 111"/>
                  <a:gd name="T1" fmla="*/ 0 h 108"/>
                  <a:gd name="T2" fmla="*/ 0 w 111"/>
                  <a:gd name="T3" fmla="*/ 0 h 108"/>
                  <a:gd name="T4" fmla="*/ 111 w 111"/>
                  <a:gd name="T5" fmla="*/ 108 h 108"/>
                  <a:gd name="T6" fmla="*/ 0 w 111"/>
                  <a:gd name="T7" fmla="*/ 0 h 108"/>
                </a:gdLst>
                <a:ahLst/>
                <a:cxnLst>
                  <a:cxn ang="0">
                    <a:pos x="T0" y="T1"/>
                  </a:cxn>
                  <a:cxn ang="0">
                    <a:pos x="T2" y="T3"/>
                  </a:cxn>
                  <a:cxn ang="0">
                    <a:pos x="T4" y="T5"/>
                  </a:cxn>
                  <a:cxn ang="0">
                    <a:pos x="T6" y="T7"/>
                  </a:cxn>
                </a:cxnLst>
                <a:rect l="0" t="0" r="r" b="b"/>
                <a:pathLst>
                  <a:path w="111" h="108">
                    <a:moveTo>
                      <a:pt x="0" y="0"/>
                    </a:moveTo>
                    <a:lnTo>
                      <a:pt x="0" y="0"/>
                    </a:lnTo>
                    <a:lnTo>
                      <a:pt x="111" y="10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9" name="Freeform 45"/>
              <p:cNvSpPr>
                <a:spLocks noEditPoints="1"/>
              </p:cNvSpPr>
              <p:nvPr userDrawn="1"/>
            </p:nvSpPr>
            <p:spPr bwMode="auto">
              <a:xfrm>
                <a:off x="5111" y="2749"/>
                <a:ext cx="107" cy="38"/>
              </a:xfrm>
              <a:custGeom>
                <a:avLst/>
                <a:gdLst>
                  <a:gd name="T0" fmla="*/ 3 w 45"/>
                  <a:gd name="T1" fmla="*/ 2 h 16"/>
                  <a:gd name="T2" fmla="*/ 45 w 45"/>
                  <a:gd name="T3" fmla="*/ 16 h 16"/>
                  <a:gd name="T4" fmla="*/ 45 w 45"/>
                  <a:gd name="T5" fmla="*/ 16 h 16"/>
                  <a:gd name="T6" fmla="*/ 3 w 45"/>
                  <a:gd name="T7" fmla="*/ 2 h 16"/>
                  <a:gd name="T8" fmla="*/ 0 w 45"/>
                  <a:gd name="T9" fmla="*/ 0 h 16"/>
                  <a:gd name="T10" fmla="*/ 45 w 45"/>
                  <a:gd name="T11" fmla="*/ 16 h 16"/>
                  <a:gd name="T12" fmla="*/ 45 w 45"/>
                  <a:gd name="T13" fmla="*/ 16 h 16"/>
                  <a:gd name="T14" fmla="*/ 0 w 45"/>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6">
                    <a:moveTo>
                      <a:pt x="3" y="2"/>
                    </a:moveTo>
                    <a:cubicBezTo>
                      <a:pt x="45" y="16"/>
                      <a:pt x="45" y="16"/>
                      <a:pt x="45" y="16"/>
                    </a:cubicBezTo>
                    <a:cubicBezTo>
                      <a:pt x="45" y="16"/>
                      <a:pt x="45" y="16"/>
                      <a:pt x="45" y="16"/>
                    </a:cubicBezTo>
                    <a:cubicBezTo>
                      <a:pt x="3" y="2"/>
                      <a:pt x="3" y="2"/>
                      <a:pt x="3" y="2"/>
                    </a:cubicBezTo>
                    <a:moveTo>
                      <a:pt x="0" y="0"/>
                    </a:moveTo>
                    <a:cubicBezTo>
                      <a:pt x="45" y="16"/>
                      <a:pt x="45" y="16"/>
                      <a:pt x="45" y="16"/>
                    </a:cubicBezTo>
                    <a:cubicBezTo>
                      <a:pt x="45" y="16"/>
                      <a:pt x="45" y="16"/>
                      <a:pt x="45"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0" name="Freeform 46"/>
              <p:cNvSpPr>
                <a:spLocks/>
              </p:cNvSpPr>
              <p:nvPr userDrawn="1"/>
            </p:nvSpPr>
            <p:spPr bwMode="auto">
              <a:xfrm>
                <a:off x="5194" y="2794"/>
                <a:ext cx="24" cy="28"/>
              </a:xfrm>
              <a:custGeom>
                <a:avLst/>
                <a:gdLst>
                  <a:gd name="T0" fmla="*/ 10 w 10"/>
                  <a:gd name="T1" fmla="*/ 0 h 12"/>
                  <a:gd name="T2" fmla="*/ 0 w 10"/>
                  <a:gd name="T3" fmla="*/ 12 h 12"/>
                  <a:gd name="T4" fmla="*/ 10 w 10"/>
                  <a:gd name="T5" fmla="*/ 0 h 12"/>
                  <a:gd name="T6" fmla="*/ 10 w 10"/>
                  <a:gd name="T7" fmla="*/ 0 h 12"/>
                </a:gdLst>
                <a:ahLst/>
                <a:cxnLst>
                  <a:cxn ang="0">
                    <a:pos x="T0" y="T1"/>
                  </a:cxn>
                  <a:cxn ang="0">
                    <a:pos x="T2" y="T3"/>
                  </a:cxn>
                  <a:cxn ang="0">
                    <a:pos x="T4" y="T5"/>
                  </a:cxn>
                  <a:cxn ang="0">
                    <a:pos x="T6" y="T7"/>
                  </a:cxn>
                </a:cxnLst>
                <a:rect l="0" t="0" r="r" b="b"/>
                <a:pathLst>
                  <a:path w="10" h="12">
                    <a:moveTo>
                      <a:pt x="10" y="0"/>
                    </a:moveTo>
                    <a:cubicBezTo>
                      <a:pt x="0" y="12"/>
                      <a:pt x="0" y="12"/>
                      <a:pt x="0" y="12"/>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1" name="Freeform 47"/>
              <p:cNvSpPr>
                <a:spLocks/>
              </p:cNvSpPr>
              <p:nvPr userDrawn="1"/>
            </p:nvSpPr>
            <p:spPr bwMode="auto">
              <a:xfrm>
                <a:off x="5194" y="2794"/>
                <a:ext cx="26" cy="31"/>
              </a:xfrm>
              <a:custGeom>
                <a:avLst/>
                <a:gdLst>
                  <a:gd name="T0" fmla="*/ 11 w 11"/>
                  <a:gd name="T1" fmla="*/ 0 h 13"/>
                  <a:gd name="T2" fmla="*/ 0 w 11"/>
                  <a:gd name="T3" fmla="*/ 13 h 13"/>
                  <a:gd name="T4" fmla="*/ 0 w 11"/>
                  <a:gd name="T5" fmla="*/ 12 h 13"/>
                  <a:gd name="T6" fmla="*/ 0 w 11"/>
                  <a:gd name="T7" fmla="*/ 13 h 13"/>
                  <a:gd name="T8" fmla="*/ 11 w 11"/>
                  <a:gd name="T9" fmla="*/ 0 h 13"/>
                  <a:gd name="T10" fmla="*/ 11 w 11"/>
                  <a:gd name="T11" fmla="*/ 0 h 13"/>
                </a:gdLst>
                <a:ahLst/>
                <a:cxnLst>
                  <a:cxn ang="0">
                    <a:pos x="T0" y="T1"/>
                  </a:cxn>
                  <a:cxn ang="0">
                    <a:pos x="T2" y="T3"/>
                  </a:cxn>
                  <a:cxn ang="0">
                    <a:pos x="T4" y="T5"/>
                  </a:cxn>
                  <a:cxn ang="0">
                    <a:pos x="T6" y="T7"/>
                  </a:cxn>
                  <a:cxn ang="0">
                    <a:pos x="T8" y="T9"/>
                  </a:cxn>
                  <a:cxn ang="0">
                    <a:pos x="T10" y="T11"/>
                  </a:cxn>
                </a:cxnLst>
                <a:rect l="0" t="0" r="r" b="b"/>
                <a:pathLst>
                  <a:path w="11" h="13">
                    <a:moveTo>
                      <a:pt x="11" y="0"/>
                    </a:moveTo>
                    <a:cubicBezTo>
                      <a:pt x="0" y="13"/>
                      <a:pt x="0" y="13"/>
                      <a:pt x="0" y="13"/>
                    </a:cubicBezTo>
                    <a:cubicBezTo>
                      <a:pt x="0" y="12"/>
                      <a:pt x="0" y="12"/>
                      <a:pt x="0" y="12"/>
                    </a:cubicBezTo>
                    <a:cubicBezTo>
                      <a:pt x="0" y="13"/>
                      <a:pt x="0" y="13"/>
                      <a:pt x="0" y="13"/>
                    </a:cubicBezTo>
                    <a:cubicBezTo>
                      <a:pt x="11" y="0"/>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2" name="Freeform 48"/>
              <p:cNvSpPr>
                <a:spLocks/>
              </p:cNvSpPr>
              <p:nvPr userDrawn="1"/>
            </p:nvSpPr>
            <p:spPr bwMode="auto">
              <a:xfrm>
                <a:off x="5329" y="2426"/>
                <a:ext cx="66" cy="122"/>
              </a:xfrm>
              <a:custGeom>
                <a:avLst/>
                <a:gdLst>
                  <a:gd name="T0" fmla="*/ 66 w 66"/>
                  <a:gd name="T1" fmla="*/ 0 h 122"/>
                  <a:gd name="T2" fmla="*/ 0 w 66"/>
                  <a:gd name="T3" fmla="*/ 122 h 122"/>
                  <a:gd name="T4" fmla="*/ 0 w 66"/>
                  <a:gd name="T5" fmla="*/ 122 h 122"/>
                  <a:gd name="T6" fmla="*/ 66 w 66"/>
                  <a:gd name="T7" fmla="*/ 0 h 122"/>
                </a:gdLst>
                <a:ahLst/>
                <a:cxnLst>
                  <a:cxn ang="0">
                    <a:pos x="T0" y="T1"/>
                  </a:cxn>
                  <a:cxn ang="0">
                    <a:pos x="T2" y="T3"/>
                  </a:cxn>
                  <a:cxn ang="0">
                    <a:pos x="T4" y="T5"/>
                  </a:cxn>
                  <a:cxn ang="0">
                    <a:pos x="T6" y="T7"/>
                  </a:cxn>
                </a:cxnLst>
                <a:rect l="0" t="0" r="r" b="b"/>
                <a:pathLst>
                  <a:path w="66" h="122">
                    <a:moveTo>
                      <a:pt x="66" y="0"/>
                    </a:moveTo>
                    <a:lnTo>
                      <a:pt x="0" y="122"/>
                    </a:lnTo>
                    <a:lnTo>
                      <a:pt x="0" y="122"/>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3" name="Freeform 49"/>
              <p:cNvSpPr>
                <a:spLocks/>
              </p:cNvSpPr>
              <p:nvPr userDrawn="1"/>
            </p:nvSpPr>
            <p:spPr bwMode="auto">
              <a:xfrm>
                <a:off x="5329" y="2426"/>
                <a:ext cx="66" cy="122"/>
              </a:xfrm>
              <a:custGeom>
                <a:avLst/>
                <a:gdLst>
                  <a:gd name="T0" fmla="*/ 66 w 66"/>
                  <a:gd name="T1" fmla="*/ 0 h 122"/>
                  <a:gd name="T2" fmla="*/ 0 w 66"/>
                  <a:gd name="T3" fmla="*/ 122 h 122"/>
                  <a:gd name="T4" fmla="*/ 0 w 66"/>
                  <a:gd name="T5" fmla="*/ 122 h 122"/>
                  <a:gd name="T6" fmla="*/ 66 w 66"/>
                  <a:gd name="T7" fmla="*/ 0 h 122"/>
                </a:gdLst>
                <a:ahLst/>
                <a:cxnLst>
                  <a:cxn ang="0">
                    <a:pos x="T0" y="T1"/>
                  </a:cxn>
                  <a:cxn ang="0">
                    <a:pos x="T2" y="T3"/>
                  </a:cxn>
                  <a:cxn ang="0">
                    <a:pos x="T4" y="T5"/>
                  </a:cxn>
                  <a:cxn ang="0">
                    <a:pos x="T6" y="T7"/>
                  </a:cxn>
                </a:cxnLst>
                <a:rect l="0" t="0" r="r" b="b"/>
                <a:pathLst>
                  <a:path w="66" h="122">
                    <a:moveTo>
                      <a:pt x="66" y="0"/>
                    </a:moveTo>
                    <a:lnTo>
                      <a:pt x="0" y="122"/>
                    </a:lnTo>
                    <a:lnTo>
                      <a:pt x="0" y="122"/>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4" name="Freeform 50"/>
              <p:cNvSpPr>
                <a:spLocks/>
              </p:cNvSpPr>
              <p:nvPr userDrawn="1"/>
            </p:nvSpPr>
            <p:spPr bwMode="auto">
              <a:xfrm>
                <a:off x="5329" y="2423"/>
                <a:ext cx="68" cy="125"/>
              </a:xfrm>
              <a:custGeom>
                <a:avLst/>
                <a:gdLst>
                  <a:gd name="T0" fmla="*/ 29 w 29"/>
                  <a:gd name="T1" fmla="*/ 0 h 53"/>
                  <a:gd name="T2" fmla="*/ 0 w 29"/>
                  <a:gd name="T3" fmla="*/ 53 h 53"/>
                  <a:gd name="T4" fmla="*/ 0 w 29"/>
                  <a:gd name="T5" fmla="*/ 53 h 53"/>
                  <a:gd name="T6" fmla="*/ 29 w 29"/>
                  <a:gd name="T7" fmla="*/ 0 h 53"/>
                </a:gdLst>
                <a:ahLst/>
                <a:cxnLst>
                  <a:cxn ang="0">
                    <a:pos x="T0" y="T1"/>
                  </a:cxn>
                  <a:cxn ang="0">
                    <a:pos x="T2" y="T3"/>
                  </a:cxn>
                  <a:cxn ang="0">
                    <a:pos x="T4" y="T5"/>
                  </a:cxn>
                  <a:cxn ang="0">
                    <a:pos x="T6" y="T7"/>
                  </a:cxn>
                </a:cxnLst>
                <a:rect l="0" t="0" r="r" b="b"/>
                <a:pathLst>
                  <a:path w="29" h="53">
                    <a:moveTo>
                      <a:pt x="29" y="0"/>
                    </a:moveTo>
                    <a:cubicBezTo>
                      <a:pt x="0" y="53"/>
                      <a:pt x="0" y="53"/>
                      <a:pt x="0" y="53"/>
                    </a:cubicBezTo>
                    <a:cubicBezTo>
                      <a:pt x="0" y="53"/>
                      <a:pt x="0" y="53"/>
                      <a:pt x="0" y="53"/>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5" name="Freeform 51"/>
              <p:cNvSpPr>
                <a:spLocks/>
              </p:cNvSpPr>
              <p:nvPr userDrawn="1"/>
            </p:nvSpPr>
            <p:spPr bwMode="auto">
              <a:xfrm>
                <a:off x="5331" y="2541"/>
                <a:ext cx="42" cy="10"/>
              </a:xfrm>
              <a:custGeom>
                <a:avLst/>
                <a:gdLst>
                  <a:gd name="T0" fmla="*/ 42 w 42"/>
                  <a:gd name="T1" fmla="*/ 0 h 10"/>
                  <a:gd name="T2" fmla="*/ 0 w 42"/>
                  <a:gd name="T3" fmla="*/ 10 h 10"/>
                  <a:gd name="T4" fmla="*/ 0 w 42"/>
                  <a:gd name="T5" fmla="*/ 10 h 10"/>
                  <a:gd name="T6" fmla="*/ 42 w 42"/>
                  <a:gd name="T7" fmla="*/ 0 h 10"/>
                  <a:gd name="T8" fmla="*/ 42 w 42"/>
                  <a:gd name="T9" fmla="*/ 0 h 10"/>
                  <a:gd name="T10" fmla="*/ 42 w 42"/>
                  <a:gd name="T11" fmla="*/ 0 h 10"/>
                </a:gdLst>
                <a:ahLst/>
                <a:cxnLst>
                  <a:cxn ang="0">
                    <a:pos x="T0" y="T1"/>
                  </a:cxn>
                  <a:cxn ang="0">
                    <a:pos x="T2" y="T3"/>
                  </a:cxn>
                  <a:cxn ang="0">
                    <a:pos x="T4" y="T5"/>
                  </a:cxn>
                  <a:cxn ang="0">
                    <a:pos x="T6" y="T7"/>
                  </a:cxn>
                  <a:cxn ang="0">
                    <a:pos x="T8" y="T9"/>
                  </a:cxn>
                  <a:cxn ang="0">
                    <a:pos x="T10" y="T11"/>
                  </a:cxn>
                </a:cxnLst>
                <a:rect l="0" t="0" r="r" b="b"/>
                <a:pathLst>
                  <a:path w="42" h="10">
                    <a:moveTo>
                      <a:pt x="42" y="0"/>
                    </a:moveTo>
                    <a:lnTo>
                      <a:pt x="0" y="10"/>
                    </a:lnTo>
                    <a:lnTo>
                      <a:pt x="0" y="10"/>
                    </a:lnTo>
                    <a:lnTo>
                      <a:pt x="42"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Freeform 52"/>
              <p:cNvSpPr>
                <a:spLocks/>
              </p:cNvSpPr>
              <p:nvPr userDrawn="1"/>
            </p:nvSpPr>
            <p:spPr bwMode="auto">
              <a:xfrm>
                <a:off x="5331" y="2541"/>
                <a:ext cx="42" cy="10"/>
              </a:xfrm>
              <a:custGeom>
                <a:avLst/>
                <a:gdLst>
                  <a:gd name="T0" fmla="*/ 42 w 42"/>
                  <a:gd name="T1" fmla="*/ 0 h 10"/>
                  <a:gd name="T2" fmla="*/ 0 w 42"/>
                  <a:gd name="T3" fmla="*/ 10 h 10"/>
                  <a:gd name="T4" fmla="*/ 0 w 42"/>
                  <a:gd name="T5" fmla="*/ 10 h 10"/>
                  <a:gd name="T6" fmla="*/ 42 w 42"/>
                  <a:gd name="T7" fmla="*/ 0 h 10"/>
                  <a:gd name="T8" fmla="*/ 42 w 42"/>
                  <a:gd name="T9" fmla="*/ 0 h 10"/>
                  <a:gd name="T10" fmla="*/ 42 w 42"/>
                  <a:gd name="T11" fmla="*/ 0 h 10"/>
                </a:gdLst>
                <a:ahLst/>
                <a:cxnLst>
                  <a:cxn ang="0">
                    <a:pos x="T0" y="T1"/>
                  </a:cxn>
                  <a:cxn ang="0">
                    <a:pos x="T2" y="T3"/>
                  </a:cxn>
                  <a:cxn ang="0">
                    <a:pos x="T4" y="T5"/>
                  </a:cxn>
                  <a:cxn ang="0">
                    <a:pos x="T6" y="T7"/>
                  </a:cxn>
                  <a:cxn ang="0">
                    <a:pos x="T8" y="T9"/>
                  </a:cxn>
                  <a:cxn ang="0">
                    <a:pos x="T10" y="T11"/>
                  </a:cxn>
                </a:cxnLst>
                <a:rect l="0" t="0" r="r" b="b"/>
                <a:pathLst>
                  <a:path w="42" h="10">
                    <a:moveTo>
                      <a:pt x="42" y="0"/>
                    </a:moveTo>
                    <a:lnTo>
                      <a:pt x="0" y="10"/>
                    </a:lnTo>
                    <a:lnTo>
                      <a:pt x="0" y="10"/>
                    </a:lnTo>
                    <a:lnTo>
                      <a:pt x="42" y="0"/>
                    </a:lnTo>
                    <a:lnTo>
                      <a:pt x="42" y="0"/>
                    </a:lnTo>
                    <a:lnTo>
                      <a:pt x="4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7" name="Freeform 53"/>
              <p:cNvSpPr>
                <a:spLocks/>
              </p:cNvSpPr>
              <p:nvPr userDrawn="1"/>
            </p:nvSpPr>
            <p:spPr bwMode="auto">
              <a:xfrm>
                <a:off x="5331" y="2541"/>
                <a:ext cx="42" cy="12"/>
              </a:xfrm>
              <a:custGeom>
                <a:avLst/>
                <a:gdLst>
                  <a:gd name="T0" fmla="*/ 18 w 18"/>
                  <a:gd name="T1" fmla="*/ 0 h 5"/>
                  <a:gd name="T2" fmla="*/ 0 w 18"/>
                  <a:gd name="T3" fmla="*/ 4 h 5"/>
                  <a:gd name="T4" fmla="*/ 1 w 18"/>
                  <a:gd name="T5" fmla="*/ 5 h 5"/>
                  <a:gd name="T6" fmla="*/ 18 w 18"/>
                  <a:gd name="T7" fmla="*/ 0 h 5"/>
                  <a:gd name="T8" fmla="*/ 18 w 18"/>
                  <a:gd name="T9" fmla="*/ 0 h 5"/>
                </a:gdLst>
                <a:ahLst/>
                <a:cxnLst>
                  <a:cxn ang="0">
                    <a:pos x="T0" y="T1"/>
                  </a:cxn>
                  <a:cxn ang="0">
                    <a:pos x="T2" y="T3"/>
                  </a:cxn>
                  <a:cxn ang="0">
                    <a:pos x="T4" y="T5"/>
                  </a:cxn>
                  <a:cxn ang="0">
                    <a:pos x="T6" y="T7"/>
                  </a:cxn>
                  <a:cxn ang="0">
                    <a:pos x="T8" y="T9"/>
                  </a:cxn>
                </a:cxnLst>
                <a:rect l="0" t="0" r="r" b="b"/>
                <a:pathLst>
                  <a:path w="18" h="5">
                    <a:moveTo>
                      <a:pt x="18" y="0"/>
                    </a:moveTo>
                    <a:cubicBezTo>
                      <a:pt x="0" y="4"/>
                      <a:pt x="0" y="4"/>
                      <a:pt x="0" y="4"/>
                    </a:cubicBezTo>
                    <a:cubicBezTo>
                      <a:pt x="1" y="5"/>
                      <a:pt x="1" y="5"/>
                      <a:pt x="1" y="5"/>
                    </a:cubicBezTo>
                    <a:cubicBezTo>
                      <a:pt x="18" y="0"/>
                      <a:pt x="18" y="0"/>
                      <a:pt x="18" y="0"/>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8" name="Freeform 54"/>
              <p:cNvSpPr>
                <a:spLocks/>
              </p:cNvSpPr>
              <p:nvPr userDrawn="1"/>
            </p:nvSpPr>
            <p:spPr bwMode="auto">
              <a:xfrm>
                <a:off x="5331" y="2558"/>
                <a:ext cx="31" cy="38"/>
              </a:xfrm>
              <a:custGeom>
                <a:avLst/>
                <a:gdLst>
                  <a:gd name="T0" fmla="*/ 0 w 13"/>
                  <a:gd name="T1" fmla="*/ 0 h 16"/>
                  <a:gd name="T2" fmla="*/ 0 w 13"/>
                  <a:gd name="T3" fmla="*/ 0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0" y="0"/>
                      <a:pt x="0" y="0"/>
                      <a:pt x="0" y="0"/>
                    </a:cubicBezTo>
                    <a:cubicBezTo>
                      <a:pt x="13" y="16"/>
                      <a:pt x="13" y="16"/>
                      <a:pt x="13"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9" name="Freeform 55"/>
              <p:cNvSpPr>
                <a:spLocks/>
              </p:cNvSpPr>
              <p:nvPr userDrawn="1"/>
            </p:nvSpPr>
            <p:spPr bwMode="auto">
              <a:xfrm>
                <a:off x="4277" y="2553"/>
                <a:ext cx="7" cy="62"/>
              </a:xfrm>
              <a:custGeom>
                <a:avLst/>
                <a:gdLst>
                  <a:gd name="T0" fmla="*/ 7 w 7"/>
                  <a:gd name="T1" fmla="*/ 0 h 62"/>
                  <a:gd name="T2" fmla="*/ 0 w 7"/>
                  <a:gd name="T3" fmla="*/ 62 h 62"/>
                  <a:gd name="T4" fmla="*/ 7 w 7"/>
                  <a:gd name="T5" fmla="*/ 0 h 62"/>
                  <a:gd name="T6" fmla="*/ 7 w 7"/>
                  <a:gd name="T7" fmla="*/ 0 h 62"/>
                </a:gdLst>
                <a:ahLst/>
                <a:cxnLst>
                  <a:cxn ang="0">
                    <a:pos x="T0" y="T1"/>
                  </a:cxn>
                  <a:cxn ang="0">
                    <a:pos x="T2" y="T3"/>
                  </a:cxn>
                  <a:cxn ang="0">
                    <a:pos x="T4" y="T5"/>
                  </a:cxn>
                  <a:cxn ang="0">
                    <a:pos x="T6" y="T7"/>
                  </a:cxn>
                </a:cxnLst>
                <a:rect l="0" t="0" r="r" b="b"/>
                <a:pathLst>
                  <a:path w="7" h="62">
                    <a:moveTo>
                      <a:pt x="7" y="0"/>
                    </a:moveTo>
                    <a:lnTo>
                      <a:pt x="0" y="6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0" name="Freeform 56"/>
              <p:cNvSpPr>
                <a:spLocks/>
              </p:cNvSpPr>
              <p:nvPr userDrawn="1"/>
            </p:nvSpPr>
            <p:spPr bwMode="auto">
              <a:xfrm>
                <a:off x="4277" y="2553"/>
                <a:ext cx="7" cy="62"/>
              </a:xfrm>
              <a:custGeom>
                <a:avLst/>
                <a:gdLst>
                  <a:gd name="T0" fmla="*/ 7 w 7"/>
                  <a:gd name="T1" fmla="*/ 0 h 62"/>
                  <a:gd name="T2" fmla="*/ 0 w 7"/>
                  <a:gd name="T3" fmla="*/ 62 h 62"/>
                  <a:gd name="T4" fmla="*/ 7 w 7"/>
                  <a:gd name="T5" fmla="*/ 0 h 62"/>
                  <a:gd name="T6" fmla="*/ 7 w 7"/>
                  <a:gd name="T7" fmla="*/ 0 h 62"/>
                </a:gdLst>
                <a:ahLst/>
                <a:cxnLst>
                  <a:cxn ang="0">
                    <a:pos x="T0" y="T1"/>
                  </a:cxn>
                  <a:cxn ang="0">
                    <a:pos x="T2" y="T3"/>
                  </a:cxn>
                  <a:cxn ang="0">
                    <a:pos x="T4" y="T5"/>
                  </a:cxn>
                  <a:cxn ang="0">
                    <a:pos x="T6" y="T7"/>
                  </a:cxn>
                </a:cxnLst>
                <a:rect l="0" t="0" r="r" b="b"/>
                <a:pathLst>
                  <a:path w="7" h="62">
                    <a:moveTo>
                      <a:pt x="7" y="0"/>
                    </a:moveTo>
                    <a:lnTo>
                      <a:pt x="0" y="62"/>
                    </a:lnTo>
                    <a:lnTo>
                      <a:pt x="7" y="0"/>
                    </a:lnTo>
                    <a:lnTo>
                      <a:pt x="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1" name="Freeform 57"/>
              <p:cNvSpPr>
                <a:spLocks/>
              </p:cNvSpPr>
              <p:nvPr userDrawn="1"/>
            </p:nvSpPr>
            <p:spPr bwMode="auto">
              <a:xfrm>
                <a:off x="4277" y="2553"/>
                <a:ext cx="5" cy="62"/>
              </a:xfrm>
              <a:custGeom>
                <a:avLst/>
                <a:gdLst>
                  <a:gd name="T0" fmla="*/ 5 w 5"/>
                  <a:gd name="T1" fmla="*/ 0 h 62"/>
                  <a:gd name="T2" fmla="*/ 5 w 5"/>
                  <a:gd name="T3" fmla="*/ 0 h 62"/>
                  <a:gd name="T4" fmla="*/ 0 w 5"/>
                  <a:gd name="T5" fmla="*/ 62 h 62"/>
                  <a:gd name="T6" fmla="*/ 5 w 5"/>
                  <a:gd name="T7" fmla="*/ 0 h 62"/>
                </a:gdLst>
                <a:ahLst/>
                <a:cxnLst>
                  <a:cxn ang="0">
                    <a:pos x="T0" y="T1"/>
                  </a:cxn>
                  <a:cxn ang="0">
                    <a:pos x="T2" y="T3"/>
                  </a:cxn>
                  <a:cxn ang="0">
                    <a:pos x="T4" y="T5"/>
                  </a:cxn>
                  <a:cxn ang="0">
                    <a:pos x="T6" y="T7"/>
                  </a:cxn>
                </a:cxnLst>
                <a:rect l="0" t="0" r="r" b="b"/>
                <a:pathLst>
                  <a:path w="5" h="62">
                    <a:moveTo>
                      <a:pt x="5" y="0"/>
                    </a:moveTo>
                    <a:lnTo>
                      <a:pt x="5" y="0"/>
                    </a:lnTo>
                    <a:lnTo>
                      <a:pt x="0" y="6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2" name="Freeform 58"/>
              <p:cNvSpPr>
                <a:spLocks/>
              </p:cNvSpPr>
              <p:nvPr userDrawn="1"/>
            </p:nvSpPr>
            <p:spPr bwMode="auto">
              <a:xfrm>
                <a:off x="4277" y="2553"/>
                <a:ext cx="5" cy="62"/>
              </a:xfrm>
              <a:custGeom>
                <a:avLst/>
                <a:gdLst>
                  <a:gd name="T0" fmla="*/ 5 w 5"/>
                  <a:gd name="T1" fmla="*/ 0 h 62"/>
                  <a:gd name="T2" fmla="*/ 5 w 5"/>
                  <a:gd name="T3" fmla="*/ 0 h 62"/>
                  <a:gd name="T4" fmla="*/ 0 w 5"/>
                  <a:gd name="T5" fmla="*/ 62 h 62"/>
                  <a:gd name="T6" fmla="*/ 5 w 5"/>
                  <a:gd name="T7" fmla="*/ 0 h 62"/>
                </a:gdLst>
                <a:ahLst/>
                <a:cxnLst>
                  <a:cxn ang="0">
                    <a:pos x="T0" y="T1"/>
                  </a:cxn>
                  <a:cxn ang="0">
                    <a:pos x="T2" y="T3"/>
                  </a:cxn>
                  <a:cxn ang="0">
                    <a:pos x="T4" y="T5"/>
                  </a:cxn>
                  <a:cxn ang="0">
                    <a:pos x="T6" y="T7"/>
                  </a:cxn>
                </a:cxnLst>
                <a:rect l="0" t="0" r="r" b="b"/>
                <a:pathLst>
                  <a:path w="5" h="62">
                    <a:moveTo>
                      <a:pt x="5" y="0"/>
                    </a:moveTo>
                    <a:lnTo>
                      <a:pt x="5" y="0"/>
                    </a:lnTo>
                    <a:lnTo>
                      <a:pt x="0" y="62"/>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3" name="Freeform 59"/>
              <p:cNvSpPr>
                <a:spLocks/>
              </p:cNvSpPr>
              <p:nvPr userDrawn="1"/>
            </p:nvSpPr>
            <p:spPr bwMode="auto">
              <a:xfrm>
                <a:off x="4322" y="2582"/>
                <a:ext cx="62" cy="56"/>
              </a:xfrm>
              <a:custGeom>
                <a:avLst/>
                <a:gdLst>
                  <a:gd name="T0" fmla="*/ 0 w 62"/>
                  <a:gd name="T1" fmla="*/ 0 h 56"/>
                  <a:gd name="T2" fmla="*/ 59 w 62"/>
                  <a:gd name="T3" fmla="*/ 56 h 56"/>
                  <a:gd name="T4" fmla="*/ 62 w 62"/>
                  <a:gd name="T5" fmla="*/ 56 h 56"/>
                  <a:gd name="T6" fmla="*/ 59 w 62"/>
                  <a:gd name="T7" fmla="*/ 56 h 56"/>
                  <a:gd name="T8" fmla="*/ 0 w 62"/>
                  <a:gd name="T9" fmla="*/ 0 h 56"/>
                </a:gdLst>
                <a:ahLst/>
                <a:cxnLst>
                  <a:cxn ang="0">
                    <a:pos x="T0" y="T1"/>
                  </a:cxn>
                  <a:cxn ang="0">
                    <a:pos x="T2" y="T3"/>
                  </a:cxn>
                  <a:cxn ang="0">
                    <a:pos x="T4" y="T5"/>
                  </a:cxn>
                  <a:cxn ang="0">
                    <a:pos x="T6" y="T7"/>
                  </a:cxn>
                  <a:cxn ang="0">
                    <a:pos x="T8" y="T9"/>
                  </a:cxn>
                </a:cxnLst>
                <a:rect l="0" t="0" r="r" b="b"/>
                <a:pathLst>
                  <a:path w="62" h="56">
                    <a:moveTo>
                      <a:pt x="0" y="0"/>
                    </a:moveTo>
                    <a:lnTo>
                      <a:pt x="59" y="56"/>
                    </a:lnTo>
                    <a:lnTo>
                      <a:pt x="62" y="56"/>
                    </a:lnTo>
                    <a:lnTo>
                      <a:pt x="59" y="5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4" name="Freeform 60"/>
              <p:cNvSpPr>
                <a:spLocks/>
              </p:cNvSpPr>
              <p:nvPr userDrawn="1"/>
            </p:nvSpPr>
            <p:spPr bwMode="auto">
              <a:xfrm>
                <a:off x="4322" y="2582"/>
                <a:ext cx="62" cy="56"/>
              </a:xfrm>
              <a:custGeom>
                <a:avLst/>
                <a:gdLst>
                  <a:gd name="T0" fmla="*/ 0 w 62"/>
                  <a:gd name="T1" fmla="*/ 0 h 56"/>
                  <a:gd name="T2" fmla="*/ 59 w 62"/>
                  <a:gd name="T3" fmla="*/ 56 h 56"/>
                  <a:gd name="T4" fmla="*/ 62 w 62"/>
                  <a:gd name="T5" fmla="*/ 56 h 56"/>
                  <a:gd name="T6" fmla="*/ 59 w 62"/>
                  <a:gd name="T7" fmla="*/ 56 h 56"/>
                  <a:gd name="T8" fmla="*/ 0 w 62"/>
                  <a:gd name="T9" fmla="*/ 0 h 56"/>
                </a:gdLst>
                <a:ahLst/>
                <a:cxnLst>
                  <a:cxn ang="0">
                    <a:pos x="T0" y="T1"/>
                  </a:cxn>
                  <a:cxn ang="0">
                    <a:pos x="T2" y="T3"/>
                  </a:cxn>
                  <a:cxn ang="0">
                    <a:pos x="T4" y="T5"/>
                  </a:cxn>
                  <a:cxn ang="0">
                    <a:pos x="T6" y="T7"/>
                  </a:cxn>
                  <a:cxn ang="0">
                    <a:pos x="T8" y="T9"/>
                  </a:cxn>
                </a:cxnLst>
                <a:rect l="0" t="0" r="r" b="b"/>
                <a:pathLst>
                  <a:path w="62" h="56">
                    <a:moveTo>
                      <a:pt x="0" y="0"/>
                    </a:moveTo>
                    <a:lnTo>
                      <a:pt x="59" y="56"/>
                    </a:lnTo>
                    <a:lnTo>
                      <a:pt x="62" y="56"/>
                    </a:lnTo>
                    <a:lnTo>
                      <a:pt x="59" y="5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5" name="Freeform 61"/>
              <p:cNvSpPr>
                <a:spLocks/>
              </p:cNvSpPr>
              <p:nvPr userDrawn="1"/>
            </p:nvSpPr>
            <p:spPr bwMode="auto">
              <a:xfrm>
                <a:off x="4289" y="2548"/>
                <a:ext cx="31" cy="10"/>
              </a:xfrm>
              <a:custGeom>
                <a:avLst/>
                <a:gdLst>
                  <a:gd name="T0" fmla="*/ 0 w 13"/>
                  <a:gd name="T1" fmla="*/ 0 h 4"/>
                  <a:gd name="T2" fmla="*/ 0 w 13"/>
                  <a:gd name="T3" fmla="*/ 0 h 4"/>
                  <a:gd name="T4" fmla="*/ 13 w 13"/>
                  <a:gd name="T5" fmla="*/ 4 h 4"/>
                  <a:gd name="T6" fmla="*/ 0 w 13"/>
                  <a:gd name="T7" fmla="*/ 0 h 4"/>
                </a:gdLst>
                <a:ahLst/>
                <a:cxnLst>
                  <a:cxn ang="0">
                    <a:pos x="T0" y="T1"/>
                  </a:cxn>
                  <a:cxn ang="0">
                    <a:pos x="T2" y="T3"/>
                  </a:cxn>
                  <a:cxn ang="0">
                    <a:pos x="T4" y="T5"/>
                  </a:cxn>
                  <a:cxn ang="0">
                    <a:pos x="T6" y="T7"/>
                  </a:cxn>
                </a:cxnLst>
                <a:rect l="0" t="0" r="r" b="b"/>
                <a:pathLst>
                  <a:path w="13" h="4">
                    <a:moveTo>
                      <a:pt x="0" y="0"/>
                    </a:moveTo>
                    <a:cubicBezTo>
                      <a:pt x="0" y="0"/>
                      <a:pt x="0" y="0"/>
                      <a:pt x="0" y="0"/>
                    </a:cubicBezTo>
                    <a:cubicBezTo>
                      <a:pt x="13" y="4"/>
                      <a:pt x="13" y="4"/>
                      <a:pt x="13"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6" name="Freeform 62"/>
              <p:cNvSpPr>
                <a:spLocks/>
              </p:cNvSpPr>
              <p:nvPr userDrawn="1"/>
            </p:nvSpPr>
            <p:spPr bwMode="auto">
              <a:xfrm>
                <a:off x="4289" y="2548"/>
                <a:ext cx="95" cy="90"/>
              </a:xfrm>
              <a:custGeom>
                <a:avLst/>
                <a:gdLst>
                  <a:gd name="T0" fmla="*/ 0 w 40"/>
                  <a:gd name="T1" fmla="*/ 0 h 38"/>
                  <a:gd name="T2" fmla="*/ 0 w 40"/>
                  <a:gd name="T3" fmla="*/ 1 h 38"/>
                  <a:gd name="T4" fmla="*/ 14 w 40"/>
                  <a:gd name="T5" fmla="*/ 14 h 38"/>
                  <a:gd name="T6" fmla="*/ 39 w 40"/>
                  <a:gd name="T7" fmla="*/ 38 h 38"/>
                  <a:gd name="T8" fmla="*/ 40 w 40"/>
                  <a:gd name="T9" fmla="*/ 38 h 38"/>
                  <a:gd name="T10" fmla="*/ 0 w 40"/>
                  <a:gd name="T11" fmla="*/ 0 h 38"/>
                </a:gdLst>
                <a:ahLst/>
                <a:cxnLst>
                  <a:cxn ang="0">
                    <a:pos x="T0" y="T1"/>
                  </a:cxn>
                  <a:cxn ang="0">
                    <a:pos x="T2" y="T3"/>
                  </a:cxn>
                  <a:cxn ang="0">
                    <a:pos x="T4" y="T5"/>
                  </a:cxn>
                  <a:cxn ang="0">
                    <a:pos x="T6" y="T7"/>
                  </a:cxn>
                  <a:cxn ang="0">
                    <a:pos x="T8" y="T9"/>
                  </a:cxn>
                  <a:cxn ang="0">
                    <a:pos x="T10" y="T11"/>
                  </a:cxn>
                </a:cxnLst>
                <a:rect l="0" t="0" r="r" b="b"/>
                <a:pathLst>
                  <a:path w="40" h="38">
                    <a:moveTo>
                      <a:pt x="0" y="0"/>
                    </a:moveTo>
                    <a:cubicBezTo>
                      <a:pt x="0" y="1"/>
                      <a:pt x="0" y="1"/>
                      <a:pt x="0" y="1"/>
                    </a:cubicBezTo>
                    <a:cubicBezTo>
                      <a:pt x="14" y="14"/>
                      <a:pt x="14" y="14"/>
                      <a:pt x="14" y="14"/>
                    </a:cubicBezTo>
                    <a:cubicBezTo>
                      <a:pt x="39" y="38"/>
                      <a:pt x="39" y="38"/>
                      <a:pt x="39" y="38"/>
                    </a:cubicBezTo>
                    <a:cubicBezTo>
                      <a:pt x="40" y="38"/>
                      <a:pt x="40" y="38"/>
                      <a:pt x="40" y="3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7" name="Freeform 63"/>
              <p:cNvSpPr>
                <a:spLocks/>
              </p:cNvSpPr>
              <p:nvPr userDrawn="1"/>
            </p:nvSpPr>
            <p:spPr bwMode="auto">
              <a:xfrm>
                <a:off x="4325" y="2560"/>
                <a:ext cx="70" cy="26"/>
              </a:xfrm>
              <a:custGeom>
                <a:avLst/>
                <a:gdLst>
                  <a:gd name="T0" fmla="*/ 0 w 70"/>
                  <a:gd name="T1" fmla="*/ 0 h 26"/>
                  <a:gd name="T2" fmla="*/ 70 w 70"/>
                  <a:gd name="T3" fmla="*/ 26 h 26"/>
                  <a:gd name="T4" fmla="*/ 70 w 70"/>
                  <a:gd name="T5" fmla="*/ 26 h 26"/>
                  <a:gd name="T6" fmla="*/ 0 w 70"/>
                  <a:gd name="T7" fmla="*/ 0 h 26"/>
                </a:gdLst>
                <a:ahLst/>
                <a:cxnLst>
                  <a:cxn ang="0">
                    <a:pos x="T0" y="T1"/>
                  </a:cxn>
                  <a:cxn ang="0">
                    <a:pos x="T2" y="T3"/>
                  </a:cxn>
                  <a:cxn ang="0">
                    <a:pos x="T4" y="T5"/>
                  </a:cxn>
                  <a:cxn ang="0">
                    <a:pos x="T6" y="T7"/>
                  </a:cxn>
                </a:cxnLst>
                <a:rect l="0" t="0" r="r" b="b"/>
                <a:pathLst>
                  <a:path w="70" h="26">
                    <a:moveTo>
                      <a:pt x="0" y="0"/>
                    </a:moveTo>
                    <a:lnTo>
                      <a:pt x="70" y="26"/>
                    </a:lnTo>
                    <a:lnTo>
                      <a:pt x="70" y="2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8" name="Freeform 64"/>
              <p:cNvSpPr>
                <a:spLocks/>
              </p:cNvSpPr>
              <p:nvPr userDrawn="1"/>
            </p:nvSpPr>
            <p:spPr bwMode="auto">
              <a:xfrm>
                <a:off x="4325" y="2560"/>
                <a:ext cx="70" cy="26"/>
              </a:xfrm>
              <a:custGeom>
                <a:avLst/>
                <a:gdLst>
                  <a:gd name="T0" fmla="*/ 0 w 70"/>
                  <a:gd name="T1" fmla="*/ 0 h 26"/>
                  <a:gd name="T2" fmla="*/ 70 w 70"/>
                  <a:gd name="T3" fmla="*/ 26 h 26"/>
                  <a:gd name="T4" fmla="*/ 70 w 70"/>
                  <a:gd name="T5" fmla="*/ 26 h 26"/>
                  <a:gd name="T6" fmla="*/ 0 w 70"/>
                  <a:gd name="T7" fmla="*/ 0 h 26"/>
                </a:gdLst>
                <a:ahLst/>
                <a:cxnLst>
                  <a:cxn ang="0">
                    <a:pos x="T0" y="T1"/>
                  </a:cxn>
                  <a:cxn ang="0">
                    <a:pos x="T2" y="T3"/>
                  </a:cxn>
                  <a:cxn ang="0">
                    <a:pos x="T4" y="T5"/>
                  </a:cxn>
                  <a:cxn ang="0">
                    <a:pos x="T6" y="T7"/>
                  </a:cxn>
                </a:cxnLst>
                <a:rect l="0" t="0" r="r" b="b"/>
                <a:pathLst>
                  <a:path w="70" h="26">
                    <a:moveTo>
                      <a:pt x="0" y="0"/>
                    </a:moveTo>
                    <a:lnTo>
                      <a:pt x="70" y="26"/>
                    </a:lnTo>
                    <a:lnTo>
                      <a:pt x="70" y="2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9" name="Freeform 65"/>
              <p:cNvSpPr>
                <a:spLocks/>
              </p:cNvSpPr>
              <p:nvPr userDrawn="1"/>
            </p:nvSpPr>
            <p:spPr bwMode="auto">
              <a:xfrm>
                <a:off x="4400" y="2596"/>
                <a:ext cx="3" cy="47"/>
              </a:xfrm>
              <a:custGeom>
                <a:avLst/>
                <a:gdLst>
                  <a:gd name="T0" fmla="*/ 0 w 1"/>
                  <a:gd name="T1" fmla="*/ 0 h 20"/>
                  <a:gd name="T2" fmla="*/ 0 w 1"/>
                  <a:gd name="T3" fmla="*/ 0 h 20"/>
                  <a:gd name="T4" fmla="*/ 1 w 1"/>
                  <a:gd name="T5" fmla="*/ 20 h 20"/>
                  <a:gd name="T6" fmla="*/ 0 w 1"/>
                  <a:gd name="T7" fmla="*/ 0 h 20"/>
                </a:gdLst>
                <a:ahLst/>
                <a:cxnLst>
                  <a:cxn ang="0">
                    <a:pos x="T0" y="T1"/>
                  </a:cxn>
                  <a:cxn ang="0">
                    <a:pos x="T2" y="T3"/>
                  </a:cxn>
                  <a:cxn ang="0">
                    <a:pos x="T4" y="T5"/>
                  </a:cxn>
                  <a:cxn ang="0">
                    <a:pos x="T6" y="T7"/>
                  </a:cxn>
                </a:cxnLst>
                <a:rect l="0" t="0" r="r" b="b"/>
                <a:pathLst>
                  <a:path w="1" h="20">
                    <a:moveTo>
                      <a:pt x="0" y="0"/>
                    </a:moveTo>
                    <a:cubicBezTo>
                      <a:pt x="0" y="0"/>
                      <a:pt x="0" y="0"/>
                      <a:pt x="0" y="0"/>
                    </a:cubicBezTo>
                    <a:cubicBezTo>
                      <a:pt x="1" y="20"/>
                      <a:pt x="1" y="20"/>
                      <a:pt x="1" y="2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0" name="Freeform 66"/>
              <p:cNvSpPr>
                <a:spLocks/>
              </p:cNvSpPr>
              <p:nvPr userDrawn="1"/>
            </p:nvSpPr>
            <p:spPr bwMode="auto">
              <a:xfrm>
                <a:off x="4400" y="2596"/>
                <a:ext cx="3" cy="47"/>
              </a:xfrm>
              <a:custGeom>
                <a:avLst/>
                <a:gdLst>
                  <a:gd name="T0" fmla="*/ 0 w 1"/>
                  <a:gd name="T1" fmla="*/ 0 h 20"/>
                  <a:gd name="T2" fmla="*/ 1 w 1"/>
                  <a:gd name="T3" fmla="*/ 20 h 20"/>
                  <a:gd name="T4" fmla="*/ 0 w 1"/>
                  <a:gd name="T5" fmla="*/ 0 h 20"/>
                  <a:gd name="T6" fmla="*/ 0 w 1"/>
                  <a:gd name="T7" fmla="*/ 0 h 20"/>
                </a:gdLst>
                <a:ahLst/>
                <a:cxnLst>
                  <a:cxn ang="0">
                    <a:pos x="T0" y="T1"/>
                  </a:cxn>
                  <a:cxn ang="0">
                    <a:pos x="T2" y="T3"/>
                  </a:cxn>
                  <a:cxn ang="0">
                    <a:pos x="T4" y="T5"/>
                  </a:cxn>
                  <a:cxn ang="0">
                    <a:pos x="T6" y="T7"/>
                  </a:cxn>
                </a:cxnLst>
                <a:rect l="0" t="0" r="r" b="b"/>
                <a:pathLst>
                  <a:path w="1" h="20">
                    <a:moveTo>
                      <a:pt x="0" y="0"/>
                    </a:moveTo>
                    <a:cubicBezTo>
                      <a:pt x="1" y="20"/>
                      <a:pt x="1" y="20"/>
                      <a:pt x="1" y="2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1" name="Freeform 67"/>
              <p:cNvSpPr>
                <a:spLocks/>
              </p:cNvSpPr>
              <p:nvPr userDrawn="1"/>
            </p:nvSpPr>
            <p:spPr bwMode="auto">
              <a:xfrm>
                <a:off x="4613" y="2326"/>
                <a:ext cx="134" cy="149"/>
              </a:xfrm>
              <a:custGeom>
                <a:avLst/>
                <a:gdLst>
                  <a:gd name="T0" fmla="*/ 1 w 57"/>
                  <a:gd name="T1" fmla="*/ 0 h 63"/>
                  <a:gd name="T2" fmla="*/ 0 w 57"/>
                  <a:gd name="T3" fmla="*/ 1 h 63"/>
                  <a:gd name="T4" fmla="*/ 57 w 57"/>
                  <a:gd name="T5" fmla="*/ 63 h 63"/>
                  <a:gd name="T6" fmla="*/ 57 w 57"/>
                  <a:gd name="T7" fmla="*/ 62 h 63"/>
                  <a:gd name="T8" fmla="*/ 1 w 57"/>
                  <a:gd name="T9" fmla="*/ 0 h 63"/>
                </a:gdLst>
                <a:ahLst/>
                <a:cxnLst>
                  <a:cxn ang="0">
                    <a:pos x="T0" y="T1"/>
                  </a:cxn>
                  <a:cxn ang="0">
                    <a:pos x="T2" y="T3"/>
                  </a:cxn>
                  <a:cxn ang="0">
                    <a:pos x="T4" y="T5"/>
                  </a:cxn>
                  <a:cxn ang="0">
                    <a:pos x="T6" y="T7"/>
                  </a:cxn>
                  <a:cxn ang="0">
                    <a:pos x="T8" y="T9"/>
                  </a:cxn>
                </a:cxnLst>
                <a:rect l="0" t="0" r="r" b="b"/>
                <a:pathLst>
                  <a:path w="57" h="63">
                    <a:moveTo>
                      <a:pt x="1" y="0"/>
                    </a:moveTo>
                    <a:cubicBezTo>
                      <a:pt x="1" y="0"/>
                      <a:pt x="0" y="0"/>
                      <a:pt x="0" y="1"/>
                    </a:cubicBezTo>
                    <a:cubicBezTo>
                      <a:pt x="57" y="63"/>
                      <a:pt x="57" y="63"/>
                      <a:pt x="57" y="63"/>
                    </a:cubicBezTo>
                    <a:cubicBezTo>
                      <a:pt x="57" y="62"/>
                      <a:pt x="57" y="62"/>
                      <a:pt x="57" y="62"/>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2" name="Freeform 68"/>
              <p:cNvSpPr>
                <a:spLocks/>
              </p:cNvSpPr>
              <p:nvPr userDrawn="1"/>
            </p:nvSpPr>
            <p:spPr bwMode="auto">
              <a:xfrm>
                <a:off x="4610" y="2329"/>
                <a:ext cx="3" cy="49"/>
              </a:xfrm>
              <a:custGeom>
                <a:avLst/>
                <a:gdLst>
                  <a:gd name="T0" fmla="*/ 0 w 1"/>
                  <a:gd name="T1" fmla="*/ 0 h 21"/>
                  <a:gd name="T2" fmla="*/ 0 w 1"/>
                  <a:gd name="T3" fmla="*/ 0 h 21"/>
                  <a:gd name="T4" fmla="*/ 1 w 1"/>
                  <a:gd name="T5" fmla="*/ 21 h 21"/>
                  <a:gd name="T6" fmla="*/ 1 w 1"/>
                  <a:gd name="T7" fmla="*/ 21 h 21"/>
                  <a:gd name="T8" fmla="*/ 0 w 1"/>
                  <a:gd name="T9" fmla="*/ 0 h 21"/>
                </a:gdLst>
                <a:ahLst/>
                <a:cxnLst>
                  <a:cxn ang="0">
                    <a:pos x="T0" y="T1"/>
                  </a:cxn>
                  <a:cxn ang="0">
                    <a:pos x="T2" y="T3"/>
                  </a:cxn>
                  <a:cxn ang="0">
                    <a:pos x="T4" y="T5"/>
                  </a:cxn>
                  <a:cxn ang="0">
                    <a:pos x="T6" y="T7"/>
                  </a:cxn>
                  <a:cxn ang="0">
                    <a:pos x="T8" y="T9"/>
                  </a:cxn>
                </a:cxnLst>
                <a:rect l="0" t="0" r="r" b="b"/>
                <a:pathLst>
                  <a:path w="1" h="21">
                    <a:moveTo>
                      <a:pt x="0" y="0"/>
                    </a:moveTo>
                    <a:cubicBezTo>
                      <a:pt x="0" y="0"/>
                      <a:pt x="0" y="0"/>
                      <a:pt x="0" y="0"/>
                    </a:cubicBezTo>
                    <a:cubicBezTo>
                      <a:pt x="1" y="21"/>
                      <a:pt x="1" y="21"/>
                      <a:pt x="1" y="21"/>
                    </a:cubicBezTo>
                    <a:cubicBezTo>
                      <a:pt x="1" y="21"/>
                      <a:pt x="1" y="21"/>
                      <a:pt x="1"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3" name="Freeform 69"/>
              <p:cNvSpPr>
                <a:spLocks/>
              </p:cNvSpPr>
              <p:nvPr userDrawn="1"/>
            </p:nvSpPr>
            <p:spPr bwMode="auto">
              <a:xfrm>
                <a:off x="4610" y="2364"/>
                <a:ext cx="3" cy="14"/>
              </a:xfrm>
              <a:custGeom>
                <a:avLst/>
                <a:gdLst>
                  <a:gd name="T0" fmla="*/ 0 w 1"/>
                  <a:gd name="T1" fmla="*/ 0 h 6"/>
                  <a:gd name="T2" fmla="*/ 1 w 1"/>
                  <a:gd name="T3" fmla="*/ 6 h 6"/>
                  <a:gd name="T4" fmla="*/ 1 w 1"/>
                  <a:gd name="T5" fmla="*/ 6 h 6"/>
                  <a:gd name="T6" fmla="*/ 0 w 1"/>
                  <a:gd name="T7" fmla="*/ 0 h 6"/>
                </a:gdLst>
                <a:ahLst/>
                <a:cxnLst>
                  <a:cxn ang="0">
                    <a:pos x="T0" y="T1"/>
                  </a:cxn>
                  <a:cxn ang="0">
                    <a:pos x="T2" y="T3"/>
                  </a:cxn>
                  <a:cxn ang="0">
                    <a:pos x="T4" y="T5"/>
                  </a:cxn>
                  <a:cxn ang="0">
                    <a:pos x="T6" y="T7"/>
                  </a:cxn>
                </a:cxnLst>
                <a:rect l="0" t="0" r="r" b="b"/>
                <a:pathLst>
                  <a:path w="1" h="6">
                    <a:moveTo>
                      <a:pt x="0" y="0"/>
                    </a:moveTo>
                    <a:cubicBezTo>
                      <a:pt x="1" y="6"/>
                      <a:pt x="1" y="6"/>
                      <a:pt x="1" y="6"/>
                    </a:cubicBezTo>
                    <a:cubicBezTo>
                      <a:pt x="1" y="6"/>
                      <a:pt x="1" y="6"/>
                      <a:pt x="1" y="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4" name="Freeform 70"/>
              <p:cNvSpPr>
                <a:spLocks/>
              </p:cNvSpPr>
              <p:nvPr userDrawn="1"/>
            </p:nvSpPr>
            <p:spPr bwMode="auto">
              <a:xfrm>
                <a:off x="4308" y="2338"/>
                <a:ext cx="95" cy="163"/>
              </a:xfrm>
              <a:custGeom>
                <a:avLst/>
                <a:gdLst>
                  <a:gd name="T0" fmla="*/ 40 w 40"/>
                  <a:gd name="T1" fmla="*/ 0 h 69"/>
                  <a:gd name="T2" fmla="*/ 0 w 40"/>
                  <a:gd name="T3" fmla="*/ 69 h 69"/>
                  <a:gd name="T4" fmla="*/ 40 w 40"/>
                  <a:gd name="T5" fmla="*/ 0 h 69"/>
                  <a:gd name="T6" fmla="*/ 40 w 40"/>
                  <a:gd name="T7" fmla="*/ 0 h 69"/>
                </a:gdLst>
                <a:ahLst/>
                <a:cxnLst>
                  <a:cxn ang="0">
                    <a:pos x="T0" y="T1"/>
                  </a:cxn>
                  <a:cxn ang="0">
                    <a:pos x="T2" y="T3"/>
                  </a:cxn>
                  <a:cxn ang="0">
                    <a:pos x="T4" y="T5"/>
                  </a:cxn>
                  <a:cxn ang="0">
                    <a:pos x="T6" y="T7"/>
                  </a:cxn>
                </a:cxnLst>
                <a:rect l="0" t="0" r="r" b="b"/>
                <a:pathLst>
                  <a:path w="40" h="69">
                    <a:moveTo>
                      <a:pt x="40" y="0"/>
                    </a:moveTo>
                    <a:cubicBezTo>
                      <a:pt x="0" y="69"/>
                      <a:pt x="0" y="69"/>
                      <a:pt x="0" y="69"/>
                    </a:cubicBezTo>
                    <a:cubicBezTo>
                      <a:pt x="40" y="0"/>
                      <a:pt x="40" y="0"/>
                      <a:pt x="40" y="0"/>
                    </a:cubicBezTo>
                    <a:cubicBezTo>
                      <a:pt x="40" y="0"/>
                      <a:pt x="40" y="0"/>
                      <a:pt x="4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5" name="Freeform 71"/>
              <p:cNvSpPr>
                <a:spLocks/>
              </p:cNvSpPr>
              <p:nvPr userDrawn="1"/>
            </p:nvSpPr>
            <p:spPr bwMode="auto">
              <a:xfrm>
                <a:off x="4400" y="2338"/>
                <a:ext cx="5" cy="244"/>
              </a:xfrm>
              <a:custGeom>
                <a:avLst/>
                <a:gdLst>
                  <a:gd name="T0" fmla="*/ 2 w 2"/>
                  <a:gd name="T1" fmla="*/ 0 h 103"/>
                  <a:gd name="T2" fmla="*/ 2 w 2"/>
                  <a:gd name="T3" fmla="*/ 0 h 103"/>
                  <a:gd name="T4" fmla="*/ 0 w 2"/>
                  <a:gd name="T5" fmla="*/ 103 h 103"/>
                  <a:gd name="T6" fmla="*/ 0 w 2"/>
                  <a:gd name="T7" fmla="*/ 103 h 103"/>
                  <a:gd name="T8" fmla="*/ 2 w 2"/>
                  <a:gd name="T9" fmla="*/ 0 h 103"/>
                </a:gdLst>
                <a:ahLst/>
                <a:cxnLst>
                  <a:cxn ang="0">
                    <a:pos x="T0" y="T1"/>
                  </a:cxn>
                  <a:cxn ang="0">
                    <a:pos x="T2" y="T3"/>
                  </a:cxn>
                  <a:cxn ang="0">
                    <a:pos x="T4" y="T5"/>
                  </a:cxn>
                  <a:cxn ang="0">
                    <a:pos x="T6" y="T7"/>
                  </a:cxn>
                  <a:cxn ang="0">
                    <a:pos x="T8" y="T9"/>
                  </a:cxn>
                </a:cxnLst>
                <a:rect l="0" t="0" r="r" b="b"/>
                <a:pathLst>
                  <a:path w="2" h="103">
                    <a:moveTo>
                      <a:pt x="2" y="0"/>
                    </a:moveTo>
                    <a:cubicBezTo>
                      <a:pt x="2" y="0"/>
                      <a:pt x="2" y="0"/>
                      <a:pt x="2" y="0"/>
                    </a:cubicBezTo>
                    <a:cubicBezTo>
                      <a:pt x="0" y="103"/>
                      <a:pt x="0" y="103"/>
                      <a:pt x="0" y="103"/>
                    </a:cubicBezTo>
                    <a:cubicBezTo>
                      <a:pt x="0" y="103"/>
                      <a:pt x="0" y="103"/>
                      <a:pt x="0" y="103"/>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6" name="Freeform 72"/>
              <p:cNvSpPr>
                <a:spLocks/>
              </p:cNvSpPr>
              <p:nvPr userDrawn="1"/>
            </p:nvSpPr>
            <p:spPr bwMode="auto">
              <a:xfrm>
                <a:off x="4289" y="2548"/>
                <a:ext cx="106" cy="38"/>
              </a:xfrm>
              <a:custGeom>
                <a:avLst/>
                <a:gdLst>
                  <a:gd name="T0" fmla="*/ 0 w 45"/>
                  <a:gd name="T1" fmla="*/ 0 h 16"/>
                  <a:gd name="T2" fmla="*/ 0 w 45"/>
                  <a:gd name="T3" fmla="*/ 0 h 16"/>
                  <a:gd name="T4" fmla="*/ 15 w 45"/>
                  <a:gd name="T5" fmla="*/ 5 h 16"/>
                  <a:gd name="T6" fmla="*/ 45 w 45"/>
                  <a:gd name="T7" fmla="*/ 16 h 16"/>
                  <a:gd name="T8" fmla="*/ 45 w 45"/>
                  <a:gd name="T9" fmla="*/ 16 h 16"/>
                  <a:gd name="T10" fmla="*/ 0 w 45"/>
                  <a:gd name="T11" fmla="*/ 0 h 16"/>
                </a:gdLst>
                <a:ahLst/>
                <a:cxnLst>
                  <a:cxn ang="0">
                    <a:pos x="T0" y="T1"/>
                  </a:cxn>
                  <a:cxn ang="0">
                    <a:pos x="T2" y="T3"/>
                  </a:cxn>
                  <a:cxn ang="0">
                    <a:pos x="T4" y="T5"/>
                  </a:cxn>
                  <a:cxn ang="0">
                    <a:pos x="T6" y="T7"/>
                  </a:cxn>
                  <a:cxn ang="0">
                    <a:pos x="T8" y="T9"/>
                  </a:cxn>
                  <a:cxn ang="0">
                    <a:pos x="T10" y="T11"/>
                  </a:cxn>
                </a:cxnLst>
                <a:rect l="0" t="0" r="r" b="b"/>
                <a:pathLst>
                  <a:path w="45" h="16">
                    <a:moveTo>
                      <a:pt x="0" y="0"/>
                    </a:moveTo>
                    <a:cubicBezTo>
                      <a:pt x="0" y="0"/>
                      <a:pt x="0" y="0"/>
                      <a:pt x="0" y="0"/>
                    </a:cubicBezTo>
                    <a:cubicBezTo>
                      <a:pt x="15" y="5"/>
                      <a:pt x="15" y="5"/>
                      <a:pt x="15" y="5"/>
                    </a:cubicBezTo>
                    <a:cubicBezTo>
                      <a:pt x="45" y="16"/>
                      <a:pt x="45" y="16"/>
                      <a:pt x="45" y="16"/>
                    </a:cubicBezTo>
                    <a:cubicBezTo>
                      <a:pt x="45" y="16"/>
                      <a:pt x="45" y="16"/>
                      <a:pt x="45"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7" name="Freeform 73"/>
              <p:cNvSpPr>
                <a:spLocks/>
              </p:cNvSpPr>
              <p:nvPr userDrawn="1"/>
            </p:nvSpPr>
            <p:spPr bwMode="auto">
              <a:xfrm>
                <a:off x="4410" y="2334"/>
                <a:ext cx="14" cy="2"/>
              </a:xfrm>
              <a:custGeom>
                <a:avLst/>
                <a:gdLst>
                  <a:gd name="T0" fmla="*/ 0 w 14"/>
                  <a:gd name="T1" fmla="*/ 0 h 2"/>
                  <a:gd name="T2" fmla="*/ 0 w 14"/>
                  <a:gd name="T3" fmla="*/ 0 h 2"/>
                  <a:gd name="T4" fmla="*/ 14 w 14"/>
                  <a:gd name="T5" fmla="*/ 2 h 2"/>
                  <a:gd name="T6" fmla="*/ 0 w 14"/>
                  <a:gd name="T7" fmla="*/ 0 h 2"/>
                </a:gdLst>
                <a:ahLst/>
                <a:cxnLst>
                  <a:cxn ang="0">
                    <a:pos x="T0" y="T1"/>
                  </a:cxn>
                  <a:cxn ang="0">
                    <a:pos x="T2" y="T3"/>
                  </a:cxn>
                  <a:cxn ang="0">
                    <a:pos x="T4" y="T5"/>
                  </a:cxn>
                  <a:cxn ang="0">
                    <a:pos x="T6" y="T7"/>
                  </a:cxn>
                </a:cxnLst>
                <a:rect l="0" t="0" r="r" b="b"/>
                <a:pathLst>
                  <a:path w="14" h="2">
                    <a:moveTo>
                      <a:pt x="0" y="0"/>
                    </a:moveTo>
                    <a:lnTo>
                      <a:pt x="0" y="0"/>
                    </a:lnTo>
                    <a:lnTo>
                      <a:pt x="14"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8" name="Freeform 74"/>
              <p:cNvSpPr>
                <a:spLocks/>
              </p:cNvSpPr>
              <p:nvPr userDrawn="1"/>
            </p:nvSpPr>
            <p:spPr bwMode="auto">
              <a:xfrm>
                <a:off x="4410" y="2334"/>
                <a:ext cx="14" cy="2"/>
              </a:xfrm>
              <a:custGeom>
                <a:avLst/>
                <a:gdLst>
                  <a:gd name="T0" fmla="*/ 0 w 14"/>
                  <a:gd name="T1" fmla="*/ 0 h 2"/>
                  <a:gd name="T2" fmla="*/ 0 w 14"/>
                  <a:gd name="T3" fmla="*/ 0 h 2"/>
                  <a:gd name="T4" fmla="*/ 14 w 14"/>
                  <a:gd name="T5" fmla="*/ 2 h 2"/>
                  <a:gd name="T6" fmla="*/ 0 w 14"/>
                  <a:gd name="T7" fmla="*/ 0 h 2"/>
                </a:gdLst>
                <a:ahLst/>
                <a:cxnLst>
                  <a:cxn ang="0">
                    <a:pos x="T0" y="T1"/>
                  </a:cxn>
                  <a:cxn ang="0">
                    <a:pos x="T2" y="T3"/>
                  </a:cxn>
                  <a:cxn ang="0">
                    <a:pos x="T4" y="T5"/>
                  </a:cxn>
                  <a:cxn ang="0">
                    <a:pos x="T6" y="T7"/>
                  </a:cxn>
                </a:cxnLst>
                <a:rect l="0" t="0" r="r" b="b"/>
                <a:pathLst>
                  <a:path w="14" h="2">
                    <a:moveTo>
                      <a:pt x="0" y="0"/>
                    </a:moveTo>
                    <a:lnTo>
                      <a:pt x="0" y="0"/>
                    </a:lnTo>
                    <a:lnTo>
                      <a:pt x="14" y="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9" name="Freeform 75"/>
              <p:cNvSpPr>
                <a:spLocks/>
              </p:cNvSpPr>
              <p:nvPr userDrawn="1"/>
            </p:nvSpPr>
            <p:spPr bwMode="auto">
              <a:xfrm>
                <a:off x="4400" y="2338"/>
                <a:ext cx="5" cy="244"/>
              </a:xfrm>
              <a:custGeom>
                <a:avLst/>
                <a:gdLst>
                  <a:gd name="T0" fmla="*/ 2 w 2"/>
                  <a:gd name="T1" fmla="*/ 0 h 103"/>
                  <a:gd name="T2" fmla="*/ 0 w 2"/>
                  <a:gd name="T3" fmla="*/ 103 h 103"/>
                  <a:gd name="T4" fmla="*/ 0 w 2"/>
                  <a:gd name="T5" fmla="*/ 103 h 103"/>
                  <a:gd name="T6" fmla="*/ 0 w 2"/>
                  <a:gd name="T7" fmla="*/ 103 h 103"/>
                  <a:gd name="T8" fmla="*/ 2 w 2"/>
                  <a:gd name="T9" fmla="*/ 0 h 103"/>
                  <a:gd name="T10" fmla="*/ 2 w 2"/>
                  <a:gd name="T11" fmla="*/ 0 h 103"/>
                  <a:gd name="T12" fmla="*/ 2 w 2"/>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2" h="103">
                    <a:moveTo>
                      <a:pt x="2" y="0"/>
                    </a:moveTo>
                    <a:cubicBezTo>
                      <a:pt x="0" y="103"/>
                      <a:pt x="0" y="103"/>
                      <a:pt x="0" y="103"/>
                    </a:cubicBezTo>
                    <a:cubicBezTo>
                      <a:pt x="0" y="103"/>
                      <a:pt x="0" y="103"/>
                      <a:pt x="0" y="103"/>
                    </a:cubicBezTo>
                    <a:cubicBezTo>
                      <a:pt x="0" y="103"/>
                      <a:pt x="0" y="103"/>
                      <a:pt x="0" y="103"/>
                    </a:cubicBezTo>
                    <a:cubicBezTo>
                      <a:pt x="2" y="0"/>
                      <a:pt x="2"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0" name="Freeform 76"/>
              <p:cNvSpPr>
                <a:spLocks noEditPoints="1"/>
              </p:cNvSpPr>
              <p:nvPr userDrawn="1"/>
            </p:nvSpPr>
            <p:spPr bwMode="auto">
              <a:xfrm>
                <a:off x="4473" y="2350"/>
                <a:ext cx="135" cy="170"/>
              </a:xfrm>
              <a:custGeom>
                <a:avLst/>
                <a:gdLst>
                  <a:gd name="T0" fmla="*/ 57 w 57"/>
                  <a:gd name="T1" fmla="*/ 17 h 72"/>
                  <a:gd name="T2" fmla="*/ 0 w 57"/>
                  <a:gd name="T3" fmla="*/ 72 h 72"/>
                  <a:gd name="T4" fmla="*/ 57 w 57"/>
                  <a:gd name="T5" fmla="*/ 17 h 72"/>
                  <a:gd name="T6" fmla="*/ 57 w 57"/>
                  <a:gd name="T7" fmla="*/ 17 h 72"/>
                  <a:gd name="T8" fmla="*/ 3 w 57"/>
                  <a:gd name="T9" fmla="*/ 0 h 72"/>
                  <a:gd name="T10" fmla="*/ 57 w 57"/>
                  <a:gd name="T11" fmla="*/ 14 h 72"/>
                  <a:gd name="T12" fmla="*/ 57 w 57"/>
                  <a:gd name="T13" fmla="*/ 14 h 72"/>
                  <a:gd name="T14" fmla="*/ 3 w 57"/>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72">
                    <a:moveTo>
                      <a:pt x="57" y="17"/>
                    </a:moveTo>
                    <a:cubicBezTo>
                      <a:pt x="0" y="72"/>
                      <a:pt x="0" y="72"/>
                      <a:pt x="0" y="72"/>
                    </a:cubicBezTo>
                    <a:cubicBezTo>
                      <a:pt x="57" y="17"/>
                      <a:pt x="57" y="17"/>
                      <a:pt x="57" y="17"/>
                    </a:cubicBezTo>
                    <a:cubicBezTo>
                      <a:pt x="57" y="17"/>
                      <a:pt x="57" y="17"/>
                      <a:pt x="57" y="17"/>
                    </a:cubicBezTo>
                    <a:moveTo>
                      <a:pt x="3" y="0"/>
                    </a:moveTo>
                    <a:cubicBezTo>
                      <a:pt x="57" y="14"/>
                      <a:pt x="57" y="14"/>
                      <a:pt x="57" y="14"/>
                    </a:cubicBezTo>
                    <a:cubicBezTo>
                      <a:pt x="57" y="14"/>
                      <a:pt x="57" y="14"/>
                      <a:pt x="57" y="14"/>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1" name="Freeform 77"/>
              <p:cNvSpPr>
                <a:spLocks/>
              </p:cNvSpPr>
              <p:nvPr userDrawn="1"/>
            </p:nvSpPr>
            <p:spPr bwMode="auto">
              <a:xfrm>
                <a:off x="4410" y="2322"/>
                <a:ext cx="193" cy="9"/>
              </a:xfrm>
              <a:custGeom>
                <a:avLst/>
                <a:gdLst>
                  <a:gd name="T0" fmla="*/ 82 w 82"/>
                  <a:gd name="T1" fmla="*/ 0 h 4"/>
                  <a:gd name="T2" fmla="*/ 0 w 82"/>
                  <a:gd name="T3" fmla="*/ 4 h 4"/>
                  <a:gd name="T4" fmla="*/ 0 w 82"/>
                  <a:gd name="T5" fmla="*/ 4 h 4"/>
                  <a:gd name="T6" fmla="*/ 0 w 82"/>
                  <a:gd name="T7" fmla="*/ 4 h 4"/>
                  <a:gd name="T8" fmla="*/ 0 w 82"/>
                  <a:gd name="T9" fmla="*/ 4 h 4"/>
                  <a:gd name="T10" fmla="*/ 0 w 82"/>
                  <a:gd name="T11" fmla="*/ 4 h 4"/>
                  <a:gd name="T12" fmla="*/ 0 w 82"/>
                  <a:gd name="T13" fmla="*/ 4 h 4"/>
                  <a:gd name="T14" fmla="*/ 0 w 82"/>
                  <a:gd name="T15" fmla="*/ 4 h 4"/>
                  <a:gd name="T16" fmla="*/ 0 w 82"/>
                  <a:gd name="T17" fmla="*/ 4 h 4"/>
                  <a:gd name="T18" fmla="*/ 0 w 82"/>
                  <a:gd name="T19" fmla="*/ 4 h 4"/>
                  <a:gd name="T20" fmla="*/ 0 w 82"/>
                  <a:gd name="T21" fmla="*/ 4 h 4"/>
                  <a:gd name="T22" fmla="*/ 0 w 82"/>
                  <a:gd name="T23" fmla="*/ 4 h 4"/>
                  <a:gd name="T24" fmla="*/ 0 w 82"/>
                  <a:gd name="T25" fmla="*/ 4 h 4"/>
                  <a:gd name="T26" fmla="*/ 0 w 82"/>
                  <a:gd name="T27" fmla="*/ 4 h 4"/>
                  <a:gd name="T28" fmla="*/ 0 w 82"/>
                  <a:gd name="T29" fmla="*/ 4 h 4"/>
                  <a:gd name="T30" fmla="*/ 0 w 82"/>
                  <a:gd name="T31" fmla="*/ 4 h 4"/>
                  <a:gd name="T32" fmla="*/ 82 w 82"/>
                  <a:gd name="T33" fmla="*/ 1 h 4"/>
                  <a:gd name="T34" fmla="*/ 82 w 82"/>
                  <a:gd name="T35" fmla="*/ 0 h 4"/>
                  <a:gd name="T36" fmla="*/ 82 w 82"/>
                  <a:gd name="T37" fmla="*/ 0 h 4"/>
                  <a:gd name="T38" fmla="*/ 82 w 82"/>
                  <a:gd name="T39" fmla="*/ 0 h 4"/>
                  <a:gd name="T40" fmla="*/ 82 w 82"/>
                  <a:gd name="T41" fmla="*/ 0 h 4"/>
                  <a:gd name="T42" fmla="*/ 82 w 82"/>
                  <a:gd name="T43" fmla="*/ 0 h 4"/>
                  <a:gd name="T44" fmla="*/ 82 w 82"/>
                  <a:gd name="T45" fmla="*/ 0 h 4"/>
                  <a:gd name="T46" fmla="*/ 82 w 82"/>
                  <a:gd name="T47" fmla="*/ 0 h 4"/>
                  <a:gd name="T48" fmla="*/ 82 w 82"/>
                  <a:gd name="T49" fmla="*/ 0 h 4"/>
                  <a:gd name="T50" fmla="*/ 82 w 82"/>
                  <a:gd name="T51" fmla="*/ 0 h 4"/>
                  <a:gd name="T52" fmla="*/ 82 w 82"/>
                  <a:gd name="T53" fmla="*/ 0 h 4"/>
                  <a:gd name="T54" fmla="*/ 82 w 82"/>
                  <a:gd name="T55" fmla="*/ 0 h 4"/>
                  <a:gd name="T56" fmla="*/ 82 w 82"/>
                  <a:gd name="T5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 h="4">
                    <a:moveTo>
                      <a:pt x="82" y="0"/>
                    </a:move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82" y="1"/>
                      <a:pt x="82" y="1"/>
                      <a:pt x="82" y="1"/>
                    </a:cubicBezTo>
                    <a:cubicBezTo>
                      <a:pt x="82" y="1"/>
                      <a:pt x="82" y="1"/>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2" name="Freeform 78"/>
              <p:cNvSpPr>
                <a:spLocks/>
              </p:cNvSpPr>
              <p:nvPr userDrawn="1"/>
            </p:nvSpPr>
            <p:spPr bwMode="auto">
              <a:xfrm>
                <a:off x="4610" y="2329"/>
                <a:ext cx="3" cy="49"/>
              </a:xfrm>
              <a:custGeom>
                <a:avLst/>
                <a:gdLst>
                  <a:gd name="T0" fmla="*/ 0 w 1"/>
                  <a:gd name="T1" fmla="*/ 0 h 21"/>
                  <a:gd name="T2" fmla="*/ 0 w 1"/>
                  <a:gd name="T3" fmla="*/ 0 h 21"/>
                  <a:gd name="T4" fmla="*/ 0 w 1"/>
                  <a:gd name="T5" fmla="*/ 0 h 21"/>
                  <a:gd name="T6" fmla="*/ 0 w 1"/>
                  <a:gd name="T7" fmla="*/ 15 h 21"/>
                  <a:gd name="T8" fmla="*/ 1 w 1"/>
                  <a:gd name="T9" fmla="*/ 21 h 21"/>
                  <a:gd name="T10" fmla="*/ 1 w 1"/>
                  <a:gd name="T11" fmla="*/ 21 h 21"/>
                  <a:gd name="T12" fmla="*/ 1 w 1"/>
                  <a:gd name="T13" fmla="*/ 21 h 21"/>
                  <a:gd name="T14" fmla="*/ 0 w 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1">
                    <a:moveTo>
                      <a:pt x="0" y="0"/>
                    </a:moveTo>
                    <a:cubicBezTo>
                      <a:pt x="0" y="0"/>
                      <a:pt x="0" y="0"/>
                      <a:pt x="0" y="0"/>
                    </a:cubicBezTo>
                    <a:cubicBezTo>
                      <a:pt x="0" y="0"/>
                      <a:pt x="0" y="0"/>
                      <a:pt x="0" y="0"/>
                    </a:cubicBezTo>
                    <a:cubicBezTo>
                      <a:pt x="0" y="15"/>
                      <a:pt x="0" y="15"/>
                      <a:pt x="0" y="15"/>
                    </a:cubicBezTo>
                    <a:cubicBezTo>
                      <a:pt x="1" y="21"/>
                      <a:pt x="1" y="21"/>
                      <a:pt x="1" y="21"/>
                    </a:cubicBezTo>
                    <a:cubicBezTo>
                      <a:pt x="1" y="21"/>
                      <a:pt x="1" y="21"/>
                      <a:pt x="1" y="21"/>
                    </a:cubicBezTo>
                    <a:cubicBezTo>
                      <a:pt x="1" y="21"/>
                      <a:pt x="1" y="21"/>
                      <a:pt x="1" y="2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3" name="Freeform 79"/>
              <p:cNvSpPr>
                <a:spLocks/>
              </p:cNvSpPr>
              <p:nvPr userDrawn="1"/>
            </p:nvSpPr>
            <p:spPr bwMode="auto">
              <a:xfrm>
                <a:off x="4410" y="2334"/>
                <a:ext cx="198" cy="49"/>
              </a:xfrm>
              <a:custGeom>
                <a:avLst/>
                <a:gdLst>
                  <a:gd name="T0" fmla="*/ 0 w 84"/>
                  <a:gd name="T1" fmla="*/ 0 h 21"/>
                  <a:gd name="T2" fmla="*/ 0 w 84"/>
                  <a:gd name="T3" fmla="*/ 0 h 21"/>
                  <a:gd name="T4" fmla="*/ 0 w 84"/>
                  <a:gd name="T5" fmla="*/ 0 h 21"/>
                  <a:gd name="T6" fmla="*/ 84 w 84"/>
                  <a:gd name="T7" fmla="*/ 21 h 21"/>
                  <a:gd name="T8" fmla="*/ 84 w 84"/>
                  <a:gd name="T9" fmla="*/ 21 h 21"/>
                  <a:gd name="T10" fmla="*/ 84 w 84"/>
                  <a:gd name="T11" fmla="*/ 21 h 21"/>
                  <a:gd name="T12" fmla="*/ 30 w 84"/>
                  <a:gd name="T13" fmla="*/ 7 h 21"/>
                  <a:gd name="T14" fmla="*/ 0 w 84"/>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1">
                    <a:moveTo>
                      <a:pt x="0" y="0"/>
                    </a:moveTo>
                    <a:cubicBezTo>
                      <a:pt x="0" y="0"/>
                      <a:pt x="0" y="0"/>
                      <a:pt x="0" y="0"/>
                    </a:cubicBezTo>
                    <a:cubicBezTo>
                      <a:pt x="0" y="0"/>
                      <a:pt x="0" y="0"/>
                      <a:pt x="0" y="0"/>
                    </a:cubicBezTo>
                    <a:cubicBezTo>
                      <a:pt x="84" y="21"/>
                      <a:pt x="84" y="21"/>
                      <a:pt x="84" y="21"/>
                    </a:cubicBezTo>
                    <a:cubicBezTo>
                      <a:pt x="84" y="21"/>
                      <a:pt x="84" y="21"/>
                      <a:pt x="84" y="21"/>
                    </a:cubicBezTo>
                    <a:cubicBezTo>
                      <a:pt x="84" y="21"/>
                      <a:pt x="84" y="21"/>
                      <a:pt x="84" y="21"/>
                    </a:cubicBezTo>
                    <a:cubicBezTo>
                      <a:pt x="30" y="7"/>
                      <a:pt x="30" y="7"/>
                      <a:pt x="30" y="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4" name="Freeform 80"/>
              <p:cNvSpPr>
                <a:spLocks/>
              </p:cNvSpPr>
              <p:nvPr userDrawn="1"/>
            </p:nvSpPr>
            <p:spPr bwMode="auto">
              <a:xfrm>
                <a:off x="4847" y="2659"/>
                <a:ext cx="111" cy="111"/>
              </a:xfrm>
              <a:custGeom>
                <a:avLst/>
                <a:gdLst>
                  <a:gd name="T0" fmla="*/ 0 w 47"/>
                  <a:gd name="T1" fmla="*/ 0 h 47"/>
                  <a:gd name="T2" fmla="*/ 0 w 47"/>
                  <a:gd name="T3" fmla="*/ 1 h 47"/>
                  <a:gd name="T4" fmla="*/ 47 w 47"/>
                  <a:gd name="T5" fmla="*/ 47 h 47"/>
                  <a:gd name="T6" fmla="*/ 47 w 47"/>
                  <a:gd name="T7" fmla="*/ 47 h 47"/>
                  <a:gd name="T8" fmla="*/ 0 w 47"/>
                  <a:gd name="T9" fmla="*/ 0 h 47"/>
                </a:gdLst>
                <a:ahLst/>
                <a:cxnLst>
                  <a:cxn ang="0">
                    <a:pos x="T0" y="T1"/>
                  </a:cxn>
                  <a:cxn ang="0">
                    <a:pos x="T2" y="T3"/>
                  </a:cxn>
                  <a:cxn ang="0">
                    <a:pos x="T4" y="T5"/>
                  </a:cxn>
                  <a:cxn ang="0">
                    <a:pos x="T6" y="T7"/>
                  </a:cxn>
                  <a:cxn ang="0">
                    <a:pos x="T8" y="T9"/>
                  </a:cxn>
                </a:cxnLst>
                <a:rect l="0" t="0" r="r" b="b"/>
                <a:pathLst>
                  <a:path w="47" h="47">
                    <a:moveTo>
                      <a:pt x="0" y="0"/>
                    </a:moveTo>
                    <a:cubicBezTo>
                      <a:pt x="0" y="0"/>
                      <a:pt x="0" y="1"/>
                      <a:pt x="0" y="1"/>
                    </a:cubicBezTo>
                    <a:cubicBezTo>
                      <a:pt x="47" y="47"/>
                      <a:pt x="47" y="47"/>
                      <a:pt x="47" y="47"/>
                    </a:cubicBezTo>
                    <a:cubicBezTo>
                      <a:pt x="47" y="47"/>
                      <a:pt x="47" y="47"/>
                      <a:pt x="47" y="4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5" name="Freeform 81"/>
              <p:cNvSpPr>
                <a:spLocks/>
              </p:cNvSpPr>
              <p:nvPr userDrawn="1"/>
            </p:nvSpPr>
            <p:spPr bwMode="auto">
              <a:xfrm>
                <a:off x="4799" y="2662"/>
                <a:ext cx="41" cy="71"/>
              </a:xfrm>
              <a:custGeom>
                <a:avLst/>
                <a:gdLst>
                  <a:gd name="T0" fmla="*/ 17 w 17"/>
                  <a:gd name="T1" fmla="*/ 0 h 30"/>
                  <a:gd name="T2" fmla="*/ 0 w 17"/>
                  <a:gd name="T3" fmla="*/ 30 h 30"/>
                  <a:gd name="T4" fmla="*/ 17 w 17"/>
                  <a:gd name="T5" fmla="*/ 0 h 30"/>
                  <a:gd name="T6" fmla="*/ 17 w 17"/>
                  <a:gd name="T7" fmla="*/ 0 h 30"/>
                </a:gdLst>
                <a:ahLst/>
                <a:cxnLst>
                  <a:cxn ang="0">
                    <a:pos x="T0" y="T1"/>
                  </a:cxn>
                  <a:cxn ang="0">
                    <a:pos x="T2" y="T3"/>
                  </a:cxn>
                  <a:cxn ang="0">
                    <a:pos x="T4" y="T5"/>
                  </a:cxn>
                  <a:cxn ang="0">
                    <a:pos x="T6" y="T7"/>
                  </a:cxn>
                </a:cxnLst>
                <a:rect l="0" t="0" r="r" b="b"/>
                <a:pathLst>
                  <a:path w="17" h="30">
                    <a:moveTo>
                      <a:pt x="17" y="0"/>
                    </a:moveTo>
                    <a:cubicBezTo>
                      <a:pt x="0" y="30"/>
                      <a:pt x="0" y="30"/>
                      <a:pt x="0" y="30"/>
                    </a:cubicBezTo>
                    <a:cubicBezTo>
                      <a:pt x="17" y="0"/>
                      <a:pt x="17" y="0"/>
                      <a:pt x="17"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6" name="Freeform 82"/>
              <p:cNvSpPr>
                <a:spLocks/>
              </p:cNvSpPr>
              <p:nvPr userDrawn="1"/>
            </p:nvSpPr>
            <p:spPr bwMode="auto">
              <a:xfrm>
                <a:off x="4700" y="2657"/>
                <a:ext cx="135" cy="54"/>
              </a:xfrm>
              <a:custGeom>
                <a:avLst/>
                <a:gdLst>
                  <a:gd name="T0" fmla="*/ 135 w 135"/>
                  <a:gd name="T1" fmla="*/ 0 h 54"/>
                  <a:gd name="T2" fmla="*/ 0 w 135"/>
                  <a:gd name="T3" fmla="*/ 54 h 54"/>
                  <a:gd name="T4" fmla="*/ 0 w 135"/>
                  <a:gd name="T5" fmla="*/ 54 h 54"/>
                  <a:gd name="T6" fmla="*/ 135 w 135"/>
                  <a:gd name="T7" fmla="*/ 0 h 54"/>
                  <a:gd name="T8" fmla="*/ 135 w 135"/>
                  <a:gd name="T9" fmla="*/ 0 h 54"/>
                </a:gdLst>
                <a:ahLst/>
                <a:cxnLst>
                  <a:cxn ang="0">
                    <a:pos x="T0" y="T1"/>
                  </a:cxn>
                  <a:cxn ang="0">
                    <a:pos x="T2" y="T3"/>
                  </a:cxn>
                  <a:cxn ang="0">
                    <a:pos x="T4" y="T5"/>
                  </a:cxn>
                  <a:cxn ang="0">
                    <a:pos x="T6" y="T7"/>
                  </a:cxn>
                  <a:cxn ang="0">
                    <a:pos x="T8" y="T9"/>
                  </a:cxn>
                </a:cxnLst>
                <a:rect l="0" t="0" r="r" b="b"/>
                <a:pathLst>
                  <a:path w="135" h="54">
                    <a:moveTo>
                      <a:pt x="135" y="0"/>
                    </a:moveTo>
                    <a:lnTo>
                      <a:pt x="0" y="54"/>
                    </a:lnTo>
                    <a:lnTo>
                      <a:pt x="0" y="54"/>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7" name="Freeform 83"/>
              <p:cNvSpPr>
                <a:spLocks/>
              </p:cNvSpPr>
              <p:nvPr userDrawn="1"/>
            </p:nvSpPr>
            <p:spPr bwMode="auto">
              <a:xfrm>
                <a:off x="4700" y="2657"/>
                <a:ext cx="135" cy="54"/>
              </a:xfrm>
              <a:custGeom>
                <a:avLst/>
                <a:gdLst>
                  <a:gd name="T0" fmla="*/ 135 w 135"/>
                  <a:gd name="T1" fmla="*/ 0 h 54"/>
                  <a:gd name="T2" fmla="*/ 0 w 135"/>
                  <a:gd name="T3" fmla="*/ 54 h 54"/>
                  <a:gd name="T4" fmla="*/ 0 w 135"/>
                  <a:gd name="T5" fmla="*/ 54 h 54"/>
                  <a:gd name="T6" fmla="*/ 135 w 135"/>
                  <a:gd name="T7" fmla="*/ 0 h 54"/>
                  <a:gd name="T8" fmla="*/ 135 w 135"/>
                  <a:gd name="T9" fmla="*/ 0 h 54"/>
                </a:gdLst>
                <a:ahLst/>
                <a:cxnLst>
                  <a:cxn ang="0">
                    <a:pos x="T0" y="T1"/>
                  </a:cxn>
                  <a:cxn ang="0">
                    <a:pos x="T2" y="T3"/>
                  </a:cxn>
                  <a:cxn ang="0">
                    <a:pos x="T4" y="T5"/>
                  </a:cxn>
                  <a:cxn ang="0">
                    <a:pos x="T6" y="T7"/>
                  </a:cxn>
                  <a:cxn ang="0">
                    <a:pos x="T8" y="T9"/>
                  </a:cxn>
                </a:cxnLst>
                <a:rect l="0" t="0" r="r" b="b"/>
                <a:pathLst>
                  <a:path w="135" h="54">
                    <a:moveTo>
                      <a:pt x="135" y="0"/>
                    </a:moveTo>
                    <a:lnTo>
                      <a:pt x="0" y="54"/>
                    </a:lnTo>
                    <a:lnTo>
                      <a:pt x="0" y="54"/>
                    </a:lnTo>
                    <a:lnTo>
                      <a:pt x="135" y="0"/>
                    </a:lnTo>
                    <a:lnTo>
                      <a:pt x="1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8" name="Freeform 84"/>
              <p:cNvSpPr>
                <a:spLocks/>
              </p:cNvSpPr>
              <p:nvPr userDrawn="1"/>
            </p:nvSpPr>
            <p:spPr bwMode="auto">
              <a:xfrm>
                <a:off x="4703" y="2659"/>
                <a:ext cx="132" cy="52"/>
              </a:xfrm>
              <a:custGeom>
                <a:avLst/>
                <a:gdLst>
                  <a:gd name="T0" fmla="*/ 56 w 56"/>
                  <a:gd name="T1" fmla="*/ 0 h 22"/>
                  <a:gd name="T2" fmla="*/ 0 w 56"/>
                  <a:gd name="T3" fmla="*/ 22 h 22"/>
                  <a:gd name="T4" fmla="*/ 56 w 56"/>
                  <a:gd name="T5" fmla="*/ 0 h 22"/>
                  <a:gd name="T6" fmla="*/ 56 w 56"/>
                  <a:gd name="T7" fmla="*/ 0 h 22"/>
                </a:gdLst>
                <a:ahLst/>
                <a:cxnLst>
                  <a:cxn ang="0">
                    <a:pos x="T0" y="T1"/>
                  </a:cxn>
                  <a:cxn ang="0">
                    <a:pos x="T2" y="T3"/>
                  </a:cxn>
                  <a:cxn ang="0">
                    <a:pos x="T4" y="T5"/>
                  </a:cxn>
                  <a:cxn ang="0">
                    <a:pos x="T6" y="T7"/>
                  </a:cxn>
                </a:cxnLst>
                <a:rect l="0" t="0" r="r" b="b"/>
                <a:pathLst>
                  <a:path w="56" h="22">
                    <a:moveTo>
                      <a:pt x="56" y="0"/>
                    </a:moveTo>
                    <a:cubicBezTo>
                      <a:pt x="0" y="22"/>
                      <a:pt x="0" y="22"/>
                      <a:pt x="0" y="22"/>
                    </a:cubicBezTo>
                    <a:cubicBezTo>
                      <a:pt x="56" y="0"/>
                      <a:pt x="56" y="0"/>
                      <a:pt x="56" y="0"/>
                    </a:cubicBezTo>
                    <a:cubicBezTo>
                      <a:pt x="56" y="0"/>
                      <a:pt x="56"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9" name="Freeform 85"/>
              <p:cNvSpPr>
                <a:spLocks/>
              </p:cNvSpPr>
              <p:nvPr userDrawn="1"/>
            </p:nvSpPr>
            <p:spPr bwMode="auto">
              <a:xfrm>
                <a:off x="4799" y="2662"/>
                <a:ext cx="41" cy="71"/>
              </a:xfrm>
              <a:custGeom>
                <a:avLst/>
                <a:gdLst>
                  <a:gd name="T0" fmla="*/ 16 w 17"/>
                  <a:gd name="T1" fmla="*/ 0 h 30"/>
                  <a:gd name="T2" fmla="*/ 0 w 17"/>
                  <a:gd name="T3" fmla="*/ 30 h 30"/>
                  <a:gd name="T4" fmla="*/ 0 w 17"/>
                  <a:gd name="T5" fmla="*/ 30 h 30"/>
                  <a:gd name="T6" fmla="*/ 17 w 17"/>
                  <a:gd name="T7" fmla="*/ 0 h 30"/>
                  <a:gd name="T8" fmla="*/ 16 w 17"/>
                  <a:gd name="T9" fmla="*/ 0 h 30"/>
                </a:gdLst>
                <a:ahLst/>
                <a:cxnLst>
                  <a:cxn ang="0">
                    <a:pos x="T0" y="T1"/>
                  </a:cxn>
                  <a:cxn ang="0">
                    <a:pos x="T2" y="T3"/>
                  </a:cxn>
                  <a:cxn ang="0">
                    <a:pos x="T4" y="T5"/>
                  </a:cxn>
                  <a:cxn ang="0">
                    <a:pos x="T6" y="T7"/>
                  </a:cxn>
                  <a:cxn ang="0">
                    <a:pos x="T8" y="T9"/>
                  </a:cxn>
                </a:cxnLst>
                <a:rect l="0" t="0" r="r" b="b"/>
                <a:pathLst>
                  <a:path w="17" h="30">
                    <a:moveTo>
                      <a:pt x="16" y="0"/>
                    </a:moveTo>
                    <a:cubicBezTo>
                      <a:pt x="0" y="30"/>
                      <a:pt x="0" y="30"/>
                      <a:pt x="0" y="30"/>
                    </a:cubicBezTo>
                    <a:cubicBezTo>
                      <a:pt x="0" y="30"/>
                      <a:pt x="0" y="30"/>
                      <a:pt x="0" y="30"/>
                    </a:cubicBezTo>
                    <a:cubicBezTo>
                      <a:pt x="17" y="0"/>
                      <a:pt x="17" y="0"/>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0" name="Freeform 86"/>
              <p:cNvSpPr>
                <a:spLocks/>
              </p:cNvSpPr>
              <p:nvPr userDrawn="1"/>
            </p:nvSpPr>
            <p:spPr bwMode="auto">
              <a:xfrm>
                <a:off x="4755" y="2482"/>
                <a:ext cx="59" cy="81"/>
              </a:xfrm>
              <a:custGeom>
                <a:avLst/>
                <a:gdLst>
                  <a:gd name="T0" fmla="*/ 0 w 25"/>
                  <a:gd name="T1" fmla="*/ 0 h 34"/>
                  <a:gd name="T2" fmla="*/ 0 w 25"/>
                  <a:gd name="T3" fmla="*/ 1 h 34"/>
                  <a:gd name="T4" fmla="*/ 25 w 25"/>
                  <a:gd name="T5" fmla="*/ 34 h 34"/>
                  <a:gd name="T6" fmla="*/ 25 w 25"/>
                  <a:gd name="T7" fmla="*/ 33 h 34"/>
                  <a:gd name="T8" fmla="*/ 0 w 25"/>
                  <a:gd name="T9" fmla="*/ 0 h 34"/>
                </a:gdLst>
                <a:ahLst/>
                <a:cxnLst>
                  <a:cxn ang="0">
                    <a:pos x="T0" y="T1"/>
                  </a:cxn>
                  <a:cxn ang="0">
                    <a:pos x="T2" y="T3"/>
                  </a:cxn>
                  <a:cxn ang="0">
                    <a:pos x="T4" y="T5"/>
                  </a:cxn>
                  <a:cxn ang="0">
                    <a:pos x="T6" y="T7"/>
                  </a:cxn>
                  <a:cxn ang="0">
                    <a:pos x="T8" y="T9"/>
                  </a:cxn>
                </a:cxnLst>
                <a:rect l="0" t="0" r="r" b="b"/>
                <a:pathLst>
                  <a:path w="25" h="34">
                    <a:moveTo>
                      <a:pt x="0" y="0"/>
                    </a:moveTo>
                    <a:cubicBezTo>
                      <a:pt x="0" y="1"/>
                      <a:pt x="0" y="1"/>
                      <a:pt x="0" y="1"/>
                    </a:cubicBezTo>
                    <a:cubicBezTo>
                      <a:pt x="25" y="34"/>
                      <a:pt x="25" y="34"/>
                      <a:pt x="25" y="34"/>
                    </a:cubicBezTo>
                    <a:cubicBezTo>
                      <a:pt x="25" y="34"/>
                      <a:pt x="25" y="34"/>
                      <a:pt x="25" y="3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1" name="Freeform 87"/>
              <p:cNvSpPr>
                <a:spLocks/>
              </p:cNvSpPr>
              <p:nvPr userDrawn="1"/>
            </p:nvSpPr>
            <p:spPr bwMode="auto">
              <a:xfrm>
                <a:off x="4677" y="2485"/>
                <a:ext cx="70" cy="111"/>
              </a:xfrm>
              <a:custGeom>
                <a:avLst/>
                <a:gdLst>
                  <a:gd name="T0" fmla="*/ 30 w 30"/>
                  <a:gd name="T1" fmla="*/ 0 h 47"/>
                  <a:gd name="T2" fmla="*/ 0 w 30"/>
                  <a:gd name="T3" fmla="*/ 47 h 47"/>
                  <a:gd name="T4" fmla="*/ 0 w 30"/>
                  <a:gd name="T5" fmla="*/ 47 h 47"/>
                  <a:gd name="T6" fmla="*/ 30 w 30"/>
                  <a:gd name="T7" fmla="*/ 0 h 47"/>
                  <a:gd name="T8" fmla="*/ 30 w 30"/>
                  <a:gd name="T9" fmla="*/ 0 h 47"/>
                </a:gdLst>
                <a:ahLst/>
                <a:cxnLst>
                  <a:cxn ang="0">
                    <a:pos x="T0" y="T1"/>
                  </a:cxn>
                  <a:cxn ang="0">
                    <a:pos x="T2" y="T3"/>
                  </a:cxn>
                  <a:cxn ang="0">
                    <a:pos x="T4" y="T5"/>
                  </a:cxn>
                  <a:cxn ang="0">
                    <a:pos x="T6" y="T7"/>
                  </a:cxn>
                  <a:cxn ang="0">
                    <a:pos x="T8" y="T9"/>
                  </a:cxn>
                </a:cxnLst>
                <a:rect l="0" t="0" r="r" b="b"/>
                <a:pathLst>
                  <a:path w="30" h="47">
                    <a:moveTo>
                      <a:pt x="30" y="0"/>
                    </a:moveTo>
                    <a:cubicBezTo>
                      <a:pt x="0" y="47"/>
                      <a:pt x="0" y="47"/>
                      <a:pt x="0" y="47"/>
                    </a:cubicBezTo>
                    <a:cubicBezTo>
                      <a:pt x="0" y="47"/>
                      <a:pt x="0" y="47"/>
                      <a:pt x="0" y="47"/>
                    </a:cubicBezTo>
                    <a:cubicBezTo>
                      <a:pt x="30" y="0"/>
                      <a:pt x="30" y="0"/>
                      <a:pt x="30"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2" name="Freeform 88"/>
              <p:cNvSpPr>
                <a:spLocks/>
              </p:cNvSpPr>
              <p:nvPr userDrawn="1"/>
            </p:nvSpPr>
            <p:spPr bwMode="auto">
              <a:xfrm>
                <a:off x="4679" y="2485"/>
                <a:ext cx="68" cy="111"/>
              </a:xfrm>
              <a:custGeom>
                <a:avLst/>
                <a:gdLst>
                  <a:gd name="T0" fmla="*/ 29 w 29"/>
                  <a:gd name="T1" fmla="*/ 0 h 47"/>
                  <a:gd name="T2" fmla="*/ 0 w 29"/>
                  <a:gd name="T3" fmla="*/ 47 h 47"/>
                  <a:gd name="T4" fmla="*/ 0 w 29"/>
                  <a:gd name="T5" fmla="*/ 47 h 47"/>
                  <a:gd name="T6" fmla="*/ 29 w 29"/>
                  <a:gd name="T7" fmla="*/ 0 h 47"/>
                  <a:gd name="T8" fmla="*/ 29 w 29"/>
                  <a:gd name="T9" fmla="*/ 0 h 47"/>
                </a:gdLst>
                <a:ahLst/>
                <a:cxnLst>
                  <a:cxn ang="0">
                    <a:pos x="T0" y="T1"/>
                  </a:cxn>
                  <a:cxn ang="0">
                    <a:pos x="T2" y="T3"/>
                  </a:cxn>
                  <a:cxn ang="0">
                    <a:pos x="T4" y="T5"/>
                  </a:cxn>
                  <a:cxn ang="0">
                    <a:pos x="T6" y="T7"/>
                  </a:cxn>
                  <a:cxn ang="0">
                    <a:pos x="T8" y="T9"/>
                  </a:cxn>
                </a:cxnLst>
                <a:rect l="0" t="0" r="r" b="b"/>
                <a:pathLst>
                  <a:path w="29" h="47">
                    <a:moveTo>
                      <a:pt x="29" y="0"/>
                    </a:moveTo>
                    <a:cubicBezTo>
                      <a:pt x="0" y="47"/>
                      <a:pt x="0" y="47"/>
                      <a:pt x="0" y="47"/>
                    </a:cubicBezTo>
                    <a:cubicBezTo>
                      <a:pt x="0" y="47"/>
                      <a:pt x="0" y="47"/>
                      <a:pt x="0" y="47"/>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3" name="Freeform 89"/>
              <p:cNvSpPr>
                <a:spLocks/>
              </p:cNvSpPr>
              <p:nvPr userDrawn="1"/>
            </p:nvSpPr>
            <p:spPr bwMode="auto">
              <a:xfrm>
                <a:off x="4681" y="2567"/>
                <a:ext cx="130" cy="33"/>
              </a:xfrm>
              <a:custGeom>
                <a:avLst/>
                <a:gdLst>
                  <a:gd name="T0" fmla="*/ 55 w 55"/>
                  <a:gd name="T1" fmla="*/ 0 h 14"/>
                  <a:gd name="T2" fmla="*/ 0 w 55"/>
                  <a:gd name="T3" fmla="*/ 14 h 14"/>
                  <a:gd name="T4" fmla="*/ 0 w 55"/>
                  <a:gd name="T5" fmla="*/ 14 h 14"/>
                  <a:gd name="T6" fmla="*/ 55 w 55"/>
                  <a:gd name="T7" fmla="*/ 0 h 14"/>
                  <a:gd name="T8" fmla="*/ 55 w 55"/>
                  <a:gd name="T9" fmla="*/ 0 h 14"/>
                </a:gdLst>
                <a:ahLst/>
                <a:cxnLst>
                  <a:cxn ang="0">
                    <a:pos x="T0" y="T1"/>
                  </a:cxn>
                  <a:cxn ang="0">
                    <a:pos x="T2" y="T3"/>
                  </a:cxn>
                  <a:cxn ang="0">
                    <a:pos x="T4" y="T5"/>
                  </a:cxn>
                  <a:cxn ang="0">
                    <a:pos x="T6" y="T7"/>
                  </a:cxn>
                  <a:cxn ang="0">
                    <a:pos x="T8" y="T9"/>
                  </a:cxn>
                </a:cxnLst>
                <a:rect l="0" t="0" r="r" b="b"/>
                <a:pathLst>
                  <a:path w="55" h="14">
                    <a:moveTo>
                      <a:pt x="55" y="0"/>
                    </a:moveTo>
                    <a:cubicBezTo>
                      <a:pt x="0" y="14"/>
                      <a:pt x="0" y="14"/>
                      <a:pt x="0" y="14"/>
                    </a:cubicBezTo>
                    <a:cubicBezTo>
                      <a:pt x="0" y="14"/>
                      <a:pt x="0" y="14"/>
                      <a:pt x="0" y="14"/>
                    </a:cubicBezTo>
                    <a:cubicBezTo>
                      <a:pt x="55" y="0"/>
                      <a:pt x="55" y="0"/>
                      <a:pt x="55" y="0"/>
                    </a:cubicBezTo>
                    <a:cubicBezTo>
                      <a:pt x="55" y="0"/>
                      <a:pt x="55"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4" name="Freeform 90"/>
              <p:cNvSpPr>
                <a:spLocks/>
              </p:cNvSpPr>
              <p:nvPr userDrawn="1"/>
            </p:nvSpPr>
            <p:spPr bwMode="auto">
              <a:xfrm>
                <a:off x="4818" y="2572"/>
                <a:ext cx="5" cy="14"/>
              </a:xfrm>
              <a:custGeom>
                <a:avLst/>
                <a:gdLst>
                  <a:gd name="T0" fmla="*/ 0 w 5"/>
                  <a:gd name="T1" fmla="*/ 0 h 14"/>
                  <a:gd name="T2" fmla="*/ 0 w 5"/>
                  <a:gd name="T3" fmla="*/ 0 h 14"/>
                  <a:gd name="T4" fmla="*/ 5 w 5"/>
                  <a:gd name="T5" fmla="*/ 14 h 14"/>
                  <a:gd name="T6" fmla="*/ 0 w 5"/>
                  <a:gd name="T7" fmla="*/ 0 h 14"/>
                </a:gdLst>
                <a:ahLst/>
                <a:cxnLst>
                  <a:cxn ang="0">
                    <a:pos x="T0" y="T1"/>
                  </a:cxn>
                  <a:cxn ang="0">
                    <a:pos x="T2" y="T3"/>
                  </a:cxn>
                  <a:cxn ang="0">
                    <a:pos x="T4" y="T5"/>
                  </a:cxn>
                  <a:cxn ang="0">
                    <a:pos x="T6" y="T7"/>
                  </a:cxn>
                </a:cxnLst>
                <a:rect l="0" t="0" r="r" b="b"/>
                <a:pathLst>
                  <a:path w="5" h="14">
                    <a:moveTo>
                      <a:pt x="0" y="0"/>
                    </a:moveTo>
                    <a:lnTo>
                      <a:pt x="0" y="0"/>
                    </a:lnTo>
                    <a:lnTo>
                      <a:pt x="5"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5" name="Freeform 91"/>
              <p:cNvSpPr>
                <a:spLocks/>
              </p:cNvSpPr>
              <p:nvPr userDrawn="1"/>
            </p:nvSpPr>
            <p:spPr bwMode="auto">
              <a:xfrm>
                <a:off x="4818" y="2572"/>
                <a:ext cx="5" cy="14"/>
              </a:xfrm>
              <a:custGeom>
                <a:avLst/>
                <a:gdLst>
                  <a:gd name="T0" fmla="*/ 0 w 5"/>
                  <a:gd name="T1" fmla="*/ 0 h 14"/>
                  <a:gd name="T2" fmla="*/ 0 w 5"/>
                  <a:gd name="T3" fmla="*/ 0 h 14"/>
                  <a:gd name="T4" fmla="*/ 5 w 5"/>
                  <a:gd name="T5" fmla="*/ 14 h 14"/>
                  <a:gd name="T6" fmla="*/ 0 w 5"/>
                  <a:gd name="T7" fmla="*/ 0 h 14"/>
                </a:gdLst>
                <a:ahLst/>
                <a:cxnLst>
                  <a:cxn ang="0">
                    <a:pos x="T0" y="T1"/>
                  </a:cxn>
                  <a:cxn ang="0">
                    <a:pos x="T2" y="T3"/>
                  </a:cxn>
                  <a:cxn ang="0">
                    <a:pos x="T4" y="T5"/>
                  </a:cxn>
                  <a:cxn ang="0">
                    <a:pos x="T6" y="T7"/>
                  </a:cxn>
                </a:cxnLst>
                <a:rect l="0" t="0" r="r" b="b"/>
                <a:pathLst>
                  <a:path w="5" h="14">
                    <a:moveTo>
                      <a:pt x="0" y="0"/>
                    </a:moveTo>
                    <a:lnTo>
                      <a:pt x="0" y="0"/>
                    </a:lnTo>
                    <a:lnTo>
                      <a:pt x="5" y="1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6" name="Freeform 92"/>
              <p:cNvSpPr>
                <a:spLocks/>
              </p:cNvSpPr>
              <p:nvPr userDrawn="1"/>
            </p:nvSpPr>
            <p:spPr bwMode="auto">
              <a:xfrm>
                <a:off x="4681" y="2603"/>
                <a:ext cx="100" cy="33"/>
              </a:xfrm>
              <a:custGeom>
                <a:avLst/>
                <a:gdLst>
                  <a:gd name="T0" fmla="*/ 0 w 42"/>
                  <a:gd name="T1" fmla="*/ 0 h 14"/>
                  <a:gd name="T2" fmla="*/ 0 w 42"/>
                  <a:gd name="T3" fmla="*/ 0 h 14"/>
                  <a:gd name="T4" fmla="*/ 42 w 42"/>
                  <a:gd name="T5" fmla="*/ 14 h 14"/>
                  <a:gd name="T6" fmla="*/ 0 w 42"/>
                  <a:gd name="T7" fmla="*/ 0 h 14"/>
                </a:gdLst>
                <a:ahLst/>
                <a:cxnLst>
                  <a:cxn ang="0">
                    <a:pos x="T0" y="T1"/>
                  </a:cxn>
                  <a:cxn ang="0">
                    <a:pos x="T2" y="T3"/>
                  </a:cxn>
                  <a:cxn ang="0">
                    <a:pos x="T4" y="T5"/>
                  </a:cxn>
                  <a:cxn ang="0">
                    <a:pos x="T6" y="T7"/>
                  </a:cxn>
                </a:cxnLst>
                <a:rect l="0" t="0" r="r" b="b"/>
                <a:pathLst>
                  <a:path w="42" h="14">
                    <a:moveTo>
                      <a:pt x="0" y="0"/>
                    </a:moveTo>
                    <a:cubicBezTo>
                      <a:pt x="0" y="0"/>
                      <a:pt x="0" y="0"/>
                      <a:pt x="0" y="0"/>
                    </a:cubicBezTo>
                    <a:cubicBezTo>
                      <a:pt x="42" y="14"/>
                      <a:pt x="42" y="14"/>
                      <a:pt x="42" y="1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7" name="Freeform 93"/>
              <p:cNvSpPr>
                <a:spLocks/>
              </p:cNvSpPr>
              <p:nvPr userDrawn="1"/>
            </p:nvSpPr>
            <p:spPr bwMode="auto">
              <a:xfrm>
                <a:off x="4681" y="2603"/>
                <a:ext cx="154" cy="52"/>
              </a:xfrm>
              <a:custGeom>
                <a:avLst/>
                <a:gdLst>
                  <a:gd name="T0" fmla="*/ 0 w 65"/>
                  <a:gd name="T1" fmla="*/ 0 h 22"/>
                  <a:gd name="T2" fmla="*/ 0 w 65"/>
                  <a:gd name="T3" fmla="*/ 0 h 22"/>
                  <a:gd name="T4" fmla="*/ 65 w 65"/>
                  <a:gd name="T5" fmla="*/ 22 h 22"/>
                  <a:gd name="T6" fmla="*/ 65 w 65"/>
                  <a:gd name="T7" fmla="*/ 22 h 22"/>
                  <a:gd name="T8" fmla="*/ 0 w 65"/>
                  <a:gd name="T9" fmla="*/ 0 h 22"/>
                </a:gdLst>
                <a:ahLst/>
                <a:cxnLst>
                  <a:cxn ang="0">
                    <a:pos x="T0" y="T1"/>
                  </a:cxn>
                  <a:cxn ang="0">
                    <a:pos x="T2" y="T3"/>
                  </a:cxn>
                  <a:cxn ang="0">
                    <a:pos x="T4" y="T5"/>
                  </a:cxn>
                  <a:cxn ang="0">
                    <a:pos x="T6" y="T7"/>
                  </a:cxn>
                  <a:cxn ang="0">
                    <a:pos x="T8" y="T9"/>
                  </a:cxn>
                </a:cxnLst>
                <a:rect l="0" t="0" r="r" b="b"/>
                <a:pathLst>
                  <a:path w="65" h="22">
                    <a:moveTo>
                      <a:pt x="0" y="0"/>
                    </a:moveTo>
                    <a:cubicBezTo>
                      <a:pt x="0" y="0"/>
                      <a:pt x="0" y="0"/>
                      <a:pt x="0" y="0"/>
                    </a:cubicBezTo>
                    <a:cubicBezTo>
                      <a:pt x="65" y="22"/>
                      <a:pt x="65" y="22"/>
                      <a:pt x="65" y="22"/>
                    </a:cubicBezTo>
                    <a:cubicBezTo>
                      <a:pt x="65" y="22"/>
                      <a:pt x="65" y="22"/>
                      <a:pt x="65" y="2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8" name="Freeform 94"/>
              <p:cNvSpPr>
                <a:spLocks noEditPoints="1"/>
              </p:cNvSpPr>
              <p:nvPr userDrawn="1"/>
            </p:nvSpPr>
            <p:spPr bwMode="auto">
              <a:xfrm>
                <a:off x="4407" y="2589"/>
                <a:ext cx="262" cy="11"/>
              </a:xfrm>
              <a:custGeom>
                <a:avLst/>
                <a:gdLst>
                  <a:gd name="T0" fmla="*/ 29 w 111"/>
                  <a:gd name="T1" fmla="*/ 2 h 5"/>
                  <a:gd name="T2" fmla="*/ 111 w 111"/>
                  <a:gd name="T3" fmla="*/ 5 h 5"/>
                  <a:gd name="T4" fmla="*/ 111 w 111"/>
                  <a:gd name="T5" fmla="*/ 5 h 5"/>
                  <a:gd name="T6" fmla="*/ 29 w 111"/>
                  <a:gd name="T7" fmla="*/ 2 h 5"/>
                  <a:gd name="T8" fmla="*/ 0 w 111"/>
                  <a:gd name="T9" fmla="*/ 0 h 5"/>
                  <a:gd name="T10" fmla="*/ 0 w 111"/>
                  <a:gd name="T11" fmla="*/ 0 h 5"/>
                  <a:gd name="T12" fmla="*/ 59 w 111"/>
                  <a:gd name="T13" fmla="*/ 3 h 5"/>
                  <a:gd name="T14" fmla="*/ 0 w 11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5">
                    <a:moveTo>
                      <a:pt x="29" y="2"/>
                    </a:moveTo>
                    <a:cubicBezTo>
                      <a:pt x="111" y="5"/>
                      <a:pt x="111" y="5"/>
                      <a:pt x="111" y="5"/>
                    </a:cubicBezTo>
                    <a:cubicBezTo>
                      <a:pt x="111" y="5"/>
                      <a:pt x="111" y="5"/>
                      <a:pt x="111" y="5"/>
                    </a:cubicBezTo>
                    <a:cubicBezTo>
                      <a:pt x="29" y="2"/>
                      <a:pt x="29" y="2"/>
                      <a:pt x="29" y="2"/>
                    </a:cubicBezTo>
                    <a:moveTo>
                      <a:pt x="0" y="0"/>
                    </a:moveTo>
                    <a:cubicBezTo>
                      <a:pt x="0" y="0"/>
                      <a:pt x="0" y="0"/>
                      <a:pt x="0" y="0"/>
                    </a:cubicBezTo>
                    <a:cubicBezTo>
                      <a:pt x="59" y="3"/>
                      <a:pt x="59" y="3"/>
                      <a:pt x="59" y="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9" name="Freeform 95"/>
              <p:cNvSpPr>
                <a:spLocks/>
              </p:cNvSpPr>
              <p:nvPr userDrawn="1"/>
            </p:nvSpPr>
            <p:spPr bwMode="auto">
              <a:xfrm>
                <a:off x="4400" y="2596"/>
                <a:ext cx="3" cy="47"/>
              </a:xfrm>
              <a:custGeom>
                <a:avLst/>
                <a:gdLst>
                  <a:gd name="T0" fmla="*/ 0 w 1"/>
                  <a:gd name="T1" fmla="*/ 0 h 20"/>
                  <a:gd name="T2" fmla="*/ 0 w 1"/>
                  <a:gd name="T3" fmla="*/ 0 h 20"/>
                  <a:gd name="T4" fmla="*/ 0 w 1"/>
                  <a:gd name="T5" fmla="*/ 0 h 20"/>
                  <a:gd name="T6" fmla="*/ 1 w 1"/>
                  <a:gd name="T7" fmla="*/ 20 h 20"/>
                  <a:gd name="T8" fmla="*/ 1 w 1"/>
                  <a:gd name="T9" fmla="*/ 20 h 20"/>
                  <a:gd name="T10" fmla="*/ 0 w 1"/>
                  <a:gd name="T11" fmla="*/ 0 h 20"/>
                </a:gdLst>
                <a:ahLst/>
                <a:cxnLst>
                  <a:cxn ang="0">
                    <a:pos x="T0" y="T1"/>
                  </a:cxn>
                  <a:cxn ang="0">
                    <a:pos x="T2" y="T3"/>
                  </a:cxn>
                  <a:cxn ang="0">
                    <a:pos x="T4" y="T5"/>
                  </a:cxn>
                  <a:cxn ang="0">
                    <a:pos x="T6" y="T7"/>
                  </a:cxn>
                  <a:cxn ang="0">
                    <a:pos x="T8" y="T9"/>
                  </a:cxn>
                  <a:cxn ang="0">
                    <a:pos x="T10" y="T11"/>
                  </a:cxn>
                </a:cxnLst>
                <a:rect l="0" t="0" r="r" b="b"/>
                <a:pathLst>
                  <a:path w="1" h="20">
                    <a:moveTo>
                      <a:pt x="0" y="0"/>
                    </a:moveTo>
                    <a:cubicBezTo>
                      <a:pt x="0" y="0"/>
                      <a:pt x="0" y="0"/>
                      <a:pt x="0" y="0"/>
                    </a:cubicBezTo>
                    <a:cubicBezTo>
                      <a:pt x="0" y="0"/>
                      <a:pt x="0" y="0"/>
                      <a:pt x="0" y="0"/>
                    </a:cubicBezTo>
                    <a:cubicBezTo>
                      <a:pt x="1" y="20"/>
                      <a:pt x="1" y="20"/>
                      <a:pt x="1" y="20"/>
                    </a:cubicBezTo>
                    <a:cubicBezTo>
                      <a:pt x="1" y="20"/>
                      <a:pt x="1" y="20"/>
                      <a:pt x="1" y="2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0" name="Freeform 96"/>
              <p:cNvSpPr>
                <a:spLocks/>
              </p:cNvSpPr>
              <p:nvPr userDrawn="1"/>
            </p:nvSpPr>
            <p:spPr bwMode="auto">
              <a:xfrm>
                <a:off x="4405" y="2390"/>
                <a:ext cx="203" cy="196"/>
              </a:xfrm>
              <a:custGeom>
                <a:avLst/>
                <a:gdLst>
                  <a:gd name="T0" fmla="*/ 86 w 86"/>
                  <a:gd name="T1" fmla="*/ 0 h 83"/>
                  <a:gd name="T2" fmla="*/ 0 w 86"/>
                  <a:gd name="T3" fmla="*/ 82 h 83"/>
                  <a:gd name="T4" fmla="*/ 0 w 86"/>
                  <a:gd name="T5" fmla="*/ 83 h 83"/>
                  <a:gd name="T6" fmla="*/ 86 w 86"/>
                  <a:gd name="T7" fmla="*/ 0 h 83"/>
                  <a:gd name="T8" fmla="*/ 86 w 86"/>
                  <a:gd name="T9" fmla="*/ 0 h 83"/>
                </a:gdLst>
                <a:ahLst/>
                <a:cxnLst>
                  <a:cxn ang="0">
                    <a:pos x="T0" y="T1"/>
                  </a:cxn>
                  <a:cxn ang="0">
                    <a:pos x="T2" y="T3"/>
                  </a:cxn>
                  <a:cxn ang="0">
                    <a:pos x="T4" y="T5"/>
                  </a:cxn>
                  <a:cxn ang="0">
                    <a:pos x="T6" y="T7"/>
                  </a:cxn>
                  <a:cxn ang="0">
                    <a:pos x="T8" y="T9"/>
                  </a:cxn>
                </a:cxnLst>
                <a:rect l="0" t="0" r="r" b="b"/>
                <a:pathLst>
                  <a:path w="86" h="83">
                    <a:moveTo>
                      <a:pt x="86" y="0"/>
                    </a:moveTo>
                    <a:cubicBezTo>
                      <a:pt x="0" y="82"/>
                      <a:pt x="0" y="82"/>
                      <a:pt x="0" y="82"/>
                    </a:cubicBezTo>
                    <a:cubicBezTo>
                      <a:pt x="0" y="82"/>
                      <a:pt x="0" y="82"/>
                      <a:pt x="0" y="83"/>
                    </a:cubicBezTo>
                    <a:cubicBezTo>
                      <a:pt x="86" y="0"/>
                      <a:pt x="86" y="0"/>
                      <a:pt x="86" y="0"/>
                    </a:cubicBezTo>
                    <a:cubicBezTo>
                      <a:pt x="86" y="0"/>
                      <a:pt x="86"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1" name="Freeform 97"/>
              <p:cNvSpPr>
                <a:spLocks/>
              </p:cNvSpPr>
              <p:nvPr userDrawn="1"/>
            </p:nvSpPr>
            <p:spPr bwMode="auto">
              <a:xfrm>
                <a:off x="4615" y="2390"/>
                <a:ext cx="59" cy="206"/>
              </a:xfrm>
              <a:custGeom>
                <a:avLst/>
                <a:gdLst>
                  <a:gd name="T0" fmla="*/ 0 w 59"/>
                  <a:gd name="T1" fmla="*/ 0 h 206"/>
                  <a:gd name="T2" fmla="*/ 0 w 59"/>
                  <a:gd name="T3" fmla="*/ 0 h 206"/>
                  <a:gd name="T4" fmla="*/ 59 w 59"/>
                  <a:gd name="T5" fmla="*/ 206 h 206"/>
                  <a:gd name="T6" fmla="*/ 59 w 59"/>
                  <a:gd name="T7" fmla="*/ 206 h 206"/>
                  <a:gd name="T8" fmla="*/ 0 w 59"/>
                  <a:gd name="T9" fmla="*/ 0 h 206"/>
                </a:gdLst>
                <a:ahLst/>
                <a:cxnLst>
                  <a:cxn ang="0">
                    <a:pos x="T0" y="T1"/>
                  </a:cxn>
                  <a:cxn ang="0">
                    <a:pos x="T2" y="T3"/>
                  </a:cxn>
                  <a:cxn ang="0">
                    <a:pos x="T4" y="T5"/>
                  </a:cxn>
                  <a:cxn ang="0">
                    <a:pos x="T6" y="T7"/>
                  </a:cxn>
                  <a:cxn ang="0">
                    <a:pos x="T8" y="T9"/>
                  </a:cxn>
                </a:cxnLst>
                <a:rect l="0" t="0" r="r" b="b"/>
                <a:pathLst>
                  <a:path w="59" h="206">
                    <a:moveTo>
                      <a:pt x="0" y="0"/>
                    </a:moveTo>
                    <a:lnTo>
                      <a:pt x="0" y="0"/>
                    </a:lnTo>
                    <a:lnTo>
                      <a:pt x="59" y="206"/>
                    </a:lnTo>
                    <a:lnTo>
                      <a:pt x="59" y="20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2" name="Freeform 98"/>
              <p:cNvSpPr>
                <a:spLocks/>
              </p:cNvSpPr>
              <p:nvPr userDrawn="1"/>
            </p:nvSpPr>
            <p:spPr bwMode="auto">
              <a:xfrm>
                <a:off x="4615" y="2390"/>
                <a:ext cx="59" cy="206"/>
              </a:xfrm>
              <a:custGeom>
                <a:avLst/>
                <a:gdLst>
                  <a:gd name="T0" fmla="*/ 0 w 59"/>
                  <a:gd name="T1" fmla="*/ 0 h 206"/>
                  <a:gd name="T2" fmla="*/ 0 w 59"/>
                  <a:gd name="T3" fmla="*/ 0 h 206"/>
                  <a:gd name="T4" fmla="*/ 59 w 59"/>
                  <a:gd name="T5" fmla="*/ 206 h 206"/>
                  <a:gd name="T6" fmla="*/ 59 w 59"/>
                  <a:gd name="T7" fmla="*/ 206 h 206"/>
                  <a:gd name="T8" fmla="*/ 0 w 59"/>
                  <a:gd name="T9" fmla="*/ 0 h 206"/>
                </a:gdLst>
                <a:ahLst/>
                <a:cxnLst>
                  <a:cxn ang="0">
                    <a:pos x="T0" y="T1"/>
                  </a:cxn>
                  <a:cxn ang="0">
                    <a:pos x="T2" y="T3"/>
                  </a:cxn>
                  <a:cxn ang="0">
                    <a:pos x="T4" y="T5"/>
                  </a:cxn>
                  <a:cxn ang="0">
                    <a:pos x="T6" y="T7"/>
                  </a:cxn>
                  <a:cxn ang="0">
                    <a:pos x="T8" y="T9"/>
                  </a:cxn>
                </a:cxnLst>
                <a:rect l="0" t="0" r="r" b="b"/>
                <a:pathLst>
                  <a:path w="59" h="206">
                    <a:moveTo>
                      <a:pt x="0" y="0"/>
                    </a:moveTo>
                    <a:lnTo>
                      <a:pt x="0" y="0"/>
                    </a:lnTo>
                    <a:lnTo>
                      <a:pt x="59" y="206"/>
                    </a:lnTo>
                    <a:lnTo>
                      <a:pt x="59" y="20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3" name="Freeform 99"/>
              <p:cNvSpPr>
                <a:spLocks/>
              </p:cNvSpPr>
              <p:nvPr userDrawn="1"/>
            </p:nvSpPr>
            <p:spPr bwMode="auto">
              <a:xfrm>
                <a:off x="4615" y="2393"/>
                <a:ext cx="21" cy="75"/>
              </a:xfrm>
              <a:custGeom>
                <a:avLst/>
                <a:gdLst>
                  <a:gd name="T0" fmla="*/ 0 w 21"/>
                  <a:gd name="T1" fmla="*/ 0 h 75"/>
                  <a:gd name="T2" fmla="*/ 0 w 21"/>
                  <a:gd name="T3" fmla="*/ 0 h 75"/>
                  <a:gd name="T4" fmla="*/ 21 w 21"/>
                  <a:gd name="T5" fmla="*/ 75 h 75"/>
                  <a:gd name="T6" fmla="*/ 0 w 21"/>
                  <a:gd name="T7" fmla="*/ 0 h 75"/>
                </a:gdLst>
                <a:ahLst/>
                <a:cxnLst>
                  <a:cxn ang="0">
                    <a:pos x="T0" y="T1"/>
                  </a:cxn>
                  <a:cxn ang="0">
                    <a:pos x="T2" y="T3"/>
                  </a:cxn>
                  <a:cxn ang="0">
                    <a:pos x="T4" y="T5"/>
                  </a:cxn>
                  <a:cxn ang="0">
                    <a:pos x="T6" y="T7"/>
                  </a:cxn>
                </a:cxnLst>
                <a:rect l="0" t="0" r="r" b="b"/>
                <a:pathLst>
                  <a:path w="21" h="75">
                    <a:moveTo>
                      <a:pt x="0" y="0"/>
                    </a:moveTo>
                    <a:lnTo>
                      <a:pt x="0" y="0"/>
                    </a:lnTo>
                    <a:lnTo>
                      <a:pt x="21" y="7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4" name="Freeform 100"/>
              <p:cNvSpPr>
                <a:spLocks/>
              </p:cNvSpPr>
              <p:nvPr userDrawn="1"/>
            </p:nvSpPr>
            <p:spPr bwMode="auto">
              <a:xfrm>
                <a:off x="4615" y="2393"/>
                <a:ext cx="21" cy="75"/>
              </a:xfrm>
              <a:custGeom>
                <a:avLst/>
                <a:gdLst>
                  <a:gd name="T0" fmla="*/ 0 w 21"/>
                  <a:gd name="T1" fmla="*/ 0 h 75"/>
                  <a:gd name="T2" fmla="*/ 0 w 21"/>
                  <a:gd name="T3" fmla="*/ 0 h 75"/>
                  <a:gd name="T4" fmla="*/ 21 w 21"/>
                  <a:gd name="T5" fmla="*/ 75 h 75"/>
                  <a:gd name="T6" fmla="*/ 0 w 21"/>
                  <a:gd name="T7" fmla="*/ 0 h 75"/>
                </a:gdLst>
                <a:ahLst/>
                <a:cxnLst>
                  <a:cxn ang="0">
                    <a:pos x="T0" y="T1"/>
                  </a:cxn>
                  <a:cxn ang="0">
                    <a:pos x="T2" y="T3"/>
                  </a:cxn>
                  <a:cxn ang="0">
                    <a:pos x="T4" y="T5"/>
                  </a:cxn>
                  <a:cxn ang="0">
                    <a:pos x="T6" y="T7"/>
                  </a:cxn>
                </a:cxnLst>
                <a:rect l="0" t="0" r="r" b="b"/>
                <a:pathLst>
                  <a:path w="21" h="75">
                    <a:moveTo>
                      <a:pt x="0" y="0"/>
                    </a:moveTo>
                    <a:lnTo>
                      <a:pt x="0" y="0"/>
                    </a:lnTo>
                    <a:lnTo>
                      <a:pt x="21" y="7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5" name="Freeform 101"/>
              <p:cNvSpPr>
                <a:spLocks/>
              </p:cNvSpPr>
              <p:nvPr userDrawn="1"/>
            </p:nvSpPr>
            <p:spPr bwMode="auto">
              <a:xfrm>
                <a:off x="4407" y="2589"/>
                <a:ext cx="262" cy="11"/>
              </a:xfrm>
              <a:custGeom>
                <a:avLst/>
                <a:gdLst>
                  <a:gd name="T0" fmla="*/ 0 w 111"/>
                  <a:gd name="T1" fmla="*/ 0 h 5"/>
                  <a:gd name="T2" fmla="*/ 0 w 111"/>
                  <a:gd name="T3" fmla="*/ 0 h 5"/>
                  <a:gd name="T4" fmla="*/ 0 w 111"/>
                  <a:gd name="T5" fmla="*/ 0 h 5"/>
                  <a:gd name="T6" fmla="*/ 0 w 111"/>
                  <a:gd name="T7" fmla="*/ 0 h 5"/>
                  <a:gd name="T8" fmla="*/ 0 w 111"/>
                  <a:gd name="T9" fmla="*/ 0 h 5"/>
                  <a:gd name="T10" fmla="*/ 0 w 111"/>
                  <a:gd name="T11" fmla="*/ 0 h 5"/>
                  <a:gd name="T12" fmla="*/ 0 w 111"/>
                  <a:gd name="T13" fmla="*/ 0 h 5"/>
                  <a:gd name="T14" fmla="*/ 0 w 111"/>
                  <a:gd name="T15" fmla="*/ 0 h 5"/>
                  <a:gd name="T16" fmla="*/ 0 w 111"/>
                  <a:gd name="T17" fmla="*/ 0 h 5"/>
                  <a:gd name="T18" fmla="*/ 0 w 111"/>
                  <a:gd name="T19" fmla="*/ 0 h 5"/>
                  <a:gd name="T20" fmla="*/ 0 w 111"/>
                  <a:gd name="T21" fmla="*/ 1 h 5"/>
                  <a:gd name="T22" fmla="*/ 29 w 111"/>
                  <a:gd name="T23" fmla="*/ 2 h 5"/>
                  <a:gd name="T24" fmla="*/ 111 w 111"/>
                  <a:gd name="T25" fmla="*/ 5 h 5"/>
                  <a:gd name="T26" fmla="*/ 111 w 111"/>
                  <a:gd name="T27" fmla="*/ 5 h 5"/>
                  <a:gd name="T28" fmla="*/ 111 w 111"/>
                  <a:gd name="T29" fmla="*/ 5 h 5"/>
                  <a:gd name="T30" fmla="*/ 111 w 111"/>
                  <a:gd name="T31" fmla="*/ 5 h 5"/>
                  <a:gd name="T32" fmla="*/ 111 w 111"/>
                  <a:gd name="T33" fmla="*/ 5 h 5"/>
                  <a:gd name="T34" fmla="*/ 111 w 111"/>
                  <a:gd name="T35" fmla="*/ 5 h 5"/>
                  <a:gd name="T36" fmla="*/ 111 w 111"/>
                  <a:gd name="T37" fmla="*/ 5 h 5"/>
                  <a:gd name="T38" fmla="*/ 111 w 111"/>
                  <a:gd name="T39" fmla="*/ 5 h 5"/>
                  <a:gd name="T40" fmla="*/ 111 w 111"/>
                  <a:gd name="T41" fmla="*/ 5 h 5"/>
                  <a:gd name="T42" fmla="*/ 111 w 111"/>
                  <a:gd name="T43" fmla="*/ 5 h 5"/>
                  <a:gd name="T44" fmla="*/ 111 w 111"/>
                  <a:gd name="T45" fmla="*/ 5 h 5"/>
                  <a:gd name="T46" fmla="*/ 111 w 111"/>
                  <a:gd name="T47" fmla="*/ 5 h 5"/>
                  <a:gd name="T48" fmla="*/ 111 w 111"/>
                  <a:gd name="T49" fmla="*/ 5 h 5"/>
                  <a:gd name="T50" fmla="*/ 111 w 111"/>
                  <a:gd name="T51" fmla="*/ 5 h 5"/>
                  <a:gd name="T52" fmla="*/ 111 w 111"/>
                  <a:gd name="T53" fmla="*/ 5 h 5"/>
                  <a:gd name="T54" fmla="*/ 0 w 111"/>
                  <a:gd name="T5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1" h="5">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1"/>
                    </a:cubicBezTo>
                    <a:cubicBezTo>
                      <a:pt x="29" y="2"/>
                      <a:pt x="29" y="2"/>
                      <a:pt x="29" y="2"/>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6" name="Freeform 102"/>
              <p:cNvSpPr>
                <a:spLocks/>
              </p:cNvSpPr>
              <p:nvPr userDrawn="1"/>
            </p:nvSpPr>
            <p:spPr bwMode="auto">
              <a:xfrm>
                <a:off x="4433" y="2603"/>
                <a:ext cx="236" cy="47"/>
              </a:xfrm>
              <a:custGeom>
                <a:avLst/>
                <a:gdLst>
                  <a:gd name="T0" fmla="*/ 100 w 100"/>
                  <a:gd name="T1" fmla="*/ 0 h 20"/>
                  <a:gd name="T2" fmla="*/ 0 w 100"/>
                  <a:gd name="T3" fmla="*/ 20 h 20"/>
                  <a:gd name="T4" fmla="*/ 1 w 100"/>
                  <a:gd name="T5" fmla="*/ 20 h 20"/>
                  <a:gd name="T6" fmla="*/ 100 w 100"/>
                  <a:gd name="T7" fmla="*/ 0 h 20"/>
                  <a:gd name="T8" fmla="*/ 100 w 100"/>
                  <a:gd name="T9" fmla="*/ 0 h 20"/>
                </a:gdLst>
                <a:ahLst/>
                <a:cxnLst>
                  <a:cxn ang="0">
                    <a:pos x="T0" y="T1"/>
                  </a:cxn>
                  <a:cxn ang="0">
                    <a:pos x="T2" y="T3"/>
                  </a:cxn>
                  <a:cxn ang="0">
                    <a:pos x="T4" y="T5"/>
                  </a:cxn>
                  <a:cxn ang="0">
                    <a:pos x="T6" y="T7"/>
                  </a:cxn>
                  <a:cxn ang="0">
                    <a:pos x="T8" y="T9"/>
                  </a:cxn>
                </a:cxnLst>
                <a:rect l="0" t="0" r="r" b="b"/>
                <a:pathLst>
                  <a:path w="100" h="20">
                    <a:moveTo>
                      <a:pt x="100" y="0"/>
                    </a:moveTo>
                    <a:cubicBezTo>
                      <a:pt x="0" y="20"/>
                      <a:pt x="0" y="20"/>
                      <a:pt x="0" y="20"/>
                    </a:cubicBezTo>
                    <a:cubicBezTo>
                      <a:pt x="1" y="20"/>
                      <a:pt x="1" y="20"/>
                      <a:pt x="1" y="20"/>
                    </a:cubicBezTo>
                    <a:cubicBezTo>
                      <a:pt x="100" y="0"/>
                      <a:pt x="100" y="0"/>
                      <a:pt x="100" y="0"/>
                    </a:cubicBezTo>
                    <a:cubicBezTo>
                      <a:pt x="100" y="0"/>
                      <a:pt x="100" y="0"/>
                      <a:pt x="1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7" name="Freeform 103"/>
              <p:cNvSpPr>
                <a:spLocks/>
              </p:cNvSpPr>
              <p:nvPr userDrawn="1"/>
            </p:nvSpPr>
            <p:spPr bwMode="auto">
              <a:xfrm>
                <a:off x="4662" y="2607"/>
                <a:ext cx="12" cy="95"/>
              </a:xfrm>
              <a:custGeom>
                <a:avLst/>
                <a:gdLst>
                  <a:gd name="T0" fmla="*/ 12 w 12"/>
                  <a:gd name="T1" fmla="*/ 0 h 95"/>
                  <a:gd name="T2" fmla="*/ 0 w 12"/>
                  <a:gd name="T3" fmla="*/ 95 h 95"/>
                  <a:gd name="T4" fmla="*/ 12 w 12"/>
                  <a:gd name="T5" fmla="*/ 0 h 95"/>
                  <a:gd name="T6" fmla="*/ 12 w 12"/>
                  <a:gd name="T7" fmla="*/ 0 h 95"/>
                </a:gdLst>
                <a:ahLst/>
                <a:cxnLst>
                  <a:cxn ang="0">
                    <a:pos x="T0" y="T1"/>
                  </a:cxn>
                  <a:cxn ang="0">
                    <a:pos x="T2" y="T3"/>
                  </a:cxn>
                  <a:cxn ang="0">
                    <a:pos x="T4" y="T5"/>
                  </a:cxn>
                  <a:cxn ang="0">
                    <a:pos x="T6" y="T7"/>
                  </a:cxn>
                </a:cxnLst>
                <a:rect l="0" t="0" r="r" b="b"/>
                <a:pathLst>
                  <a:path w="12" h="95">
                    <a:moveTo>
                      <a:pt x="12" y="0"/>
                    </a:moveTo>
                    <a:lnTo>
                      <a:pt x="0" y="95"/>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8" name="Freeform 104"/>
              <p:cNvSpPr>
                <a:spLocks/>
              </p:cNvSpPr>
              <p:nvPr userDrawn="1"/>
            </p:nvSpPr>
            <p:spPr bwMode="auto">
              <a:xfrm>
                <a:off x="4662" y="2607"/>
                <a:ext cx="12" cy="95"/>
              </a:xfrm>
              <a:custGeom>
                <a:avLst/>
                <a:gdLst>
                  <a:gd name="T0" fmla="*/ 12 w 12"/>
                  <a:gd name="T1" fmla="*/ 0 h 95"/>
                  <a:gd name="T2" fmla="*/ 0 w 12"/>
                  <a:gd name="T3" fmla="*/ 95 h 95"/>
                  <a:gd name="T4" fmla="*/ 12 w 12"/>
                  <a:gd name="T5" fmla="*/ 0 h 95"/>
                  <a:gd name="T6" fmla="*/ 12 w 12"/>
                  <a:gd name="T7" fmla="*/ 0 h 95"/>
                </a:gdLst>
                <a:ahLst/>
                <a:cxnLst>
                  <a:cxn ang="0">
                    <a:pos x="T0" y="T1"/>
                  </a:cxn>
                  <a:cxn ang="0">
                    <a:pos x="T2" y="T3"/>
                  </a:cxn>
                  <a:cxn ang="0">
                    <a:pos x="T4" y="T5"/>
                  </a:cxn>
                  <a:cxn ang="0">
                    <a:pos x="T6" y="T7"/>
                  </a:cxn>
                </a:cxnLst>
                <a:rect l="0" t="0" r="r" b="b"/>
                <a:pathLst>
                  <a:path w="12" h="95">
                    <a:moveTo>
                      <a:pt x="12" y="0"/>
                    </a:moveTo>
                    <a:lnTo>
                      <a:pt x="0" y="95"/>
                    </a:lnTo>
                    <a:lnTo>
                      <a:pt x="12" y="0"/>
                    </a:lnTo>
                    <a:lnTo>
                      <a:pt x="1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9" name="Freeform 105"/>
              <p:cNvSpPr>
                <a:spLocks/>
              </p:cNvSpPr>
              <p:nvPr userDrawn="1"/>
            </p:nvSpPr>
            <p:spPr bwMode="auto">
              <a:xfrm>
                <a:off x="4618" y="2388"/>
                <a:ext cx="129" cy="87"/>
              </a:xfrm>
              <a:custGeom>
                <a:avLst/>
                <a:gdLst>
                  <a:gd name="T0" fmla="*/ 0 w 55"/>
                  <a:gd name="T1" fmla="*/ 0 h 37"/>
                  <a:gd name="T2" fmla="*/ 0 w 55"/>
                  <a:gd name="T3" fmla="*/ 1 h 37"/>
                  <a:gd name="T4" fmla="*/ 54 w 55"/>
                  <a:gd name="T5" fmla="*/ 37 h 37"/>
                  <a:gd name="T6" fmla="*/ 55 w 55"/>
                  <a:gd name="T7" fmla="*/ 37 h 37"/>
                  <a:gd name="T8" fmla="*/ 0 w 55"/>
                  <a:gd name="T9" fmla="*/ 0 h 37"/>
                </a:gdLst>
                <a:ahLst/>
                <a:cxnLst>
                  <a:cxn ang="0">
                    <a:pos x="T0" y="T1"/>
                  </a:cxn>
                  <a:cxn ang="0">
                    <a:pos x="T2" y="T3"/>
                  </a:cxn>
                  <a:cxn ang="0">
                    <a:pos x="T4" y="T5"/>
                  </a:cxn>
                  <a:cxn ang="0">
                    <a:pos x="T6" y="T7"/>
                  </a:cxn>
                  <a:cxn ang="0">
                    <a:pos x="T8" y="T9"/>
                  </a:cxn>
                </a:cxnLst>
                <a:rect l="0" t="0" r="r" b="b"/>
                <a:pathLst>
                  <a:path w="55" h="37">
                    <a:moveTo>
                      <a:pt x="0" y="0"/>
                    </a:moveTo>
                    <a:cubicBezTo>
                      <a:pt x="0" y="0"/>
                      <a:pt x="0" y="0"/>
                      <a:pt x="0" y="1"/>
                    </a:cubicBezTo>
                    <a:cubicBezTo>
                      <a:pt x="54" y="37"/>
                      <a:pt x="54" y="37"/>
                      <a:pt x="54" y="37"/>
                    </a:cubicBezTo>
                    <a:cubicBezTo>
                      <a:pt x="54" y="37"/>
                      <a:pt x="54" y="37"/>
                      <a:pt x="55" y="3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0" name="Freeform 106"/>
              <p:cNvSpPr>
                <a:spLocks/>
              </p:cNvSpPr>
              <p:nvPr userDrawn="1"/>
            </p:nvSpPr>
            <p:spPr bwMode="auto">
              <a:xfrm>
                <a:off x="4615" y="2390"/>
                <a:ext cx="59" cy="206"/>
              </a:xfrm>
              <a:custGeom>
                <a:avLst/>
                <a:gdLst>
                  <a:gd name="T0" fmla="*/ 0 w 25"/>
                  <a:gd name="T1" fmla="*/ 0 h 87"/>
                  <a:gd name="T2" fmla="*/ 0 w 25"/>
                  <a:gd name="T3" fmla="*/ 1 h 87"/>
                  <a:gd name="T4" fmla="*/ 24 w 25"/>
                  <a:gd name="T5" fmla="*/ 87 h 87"/>
                  <a:gd name="T6" fmla="*/ 25 w 25"/>
                  <a:gd name="T7" fmla="*/ 87 h 87"/>
                  <a:gd name="T8" fmla="*/ 0 w 25"/>
                  <a:gd name="T9" fmla="*/ 0 h 87"/>
                </a:gdLst>
                <a:ahLst/>
                <a:cxnLst>
                  <a:cxn ang="0">
                    <a:pos x="T0" y="T1"/>
                  </a:cxn>
                  <a:cxn ang="0">
                    <a:pos x="T2" y="T3"/>
                  </a:cxn>
                  <a:cxn ang="0">
                    <a:pos x="T4" y="T5"/>
                  </a:cxn>
                  <a:cxn ang="0">
                    <a:pos x="T6" y="T7"/>
                  </a:cxn>
                  <a:cxn ang="0">
                    <a:pos x="T8" y="T9"/>
                  </a:cxn>
                </a:cxnLst>
                <a:rect l="0" t="0" r="r" b="b"/>
                <a:pathLst>
                  <a:path w="25" h="87">
                    <a:moveTo>
                      <a:pt x="0" y="0"/>
                    </a:moveTo>
                    <a:cubicBezTo>
                      <a:pt x="0" y="1"/>
                      <a:pt x="0" y="1"/>
                      <a:pt x="0" y="1"/>
                    </a:cubicBezTo>
                    <a:cubicBezTo>
                      <a:pt x="24" y="87"/>
                      <a:pt x="24" y="87"/>
                      <a:pt x="24" y="87"/>
                    </a:cubicBezTo>
                    <a:cubicBezTo>
                      <a:pt x="24" y="87"/>
                      <a:pt x="25" y="87"/>
                      <a:pt x="25" y="8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1" name="Freeform 107"/>
              <p:cNvSpPr>
                <a:spLocks/>
              </p:cNvSpPr>
              <p:nvPr userDrawn="1"/>
            </p:nvSpPr>
            <p:spPr bwMode="auto">
              <a:xfrm>
                <a:off x="4677" y="2485"/>
                <a:ext cx="70" cy="111"/>
              </a:xfrm>
              <a:custGeom>
                <a:avLst/>
                <a:gdLst>
                  <a:gd name="T0" fmla="*/ 30 w 30"/>
                  <a:gd name="T1" fmla="*/ 0 h 47"/>
                  <a:gd name="T2" fmla="*/ 0 w 30"/>
                  <a:gd name="T3" fmla="*/ 47 h 47"/>
                  <a:gd name="T4" fmla="*/ 1 w 30"/>
                  <a:gd name="T5" fmla="*/ 47 h 47"/>
                  <a:gd name="T6" fmla="*/ 30 w 30"/>
                  <a:gd name="T7" fmla="*/ 0 h 47"/>
                  <a:gd name="T8" fmla="*/ 30 w 30"/>
                  <a:gd name="T9" fmla="*/ 0 h 47"/>
                </a:gdLst>
                <a:ahLst/>
                <a:cxnLst>
                  <a:cxn ang="0">
                    <a:pos x="T0" y="T1"/>
                  </a:cxn>
                  <a:cxn ang="0">
                    <a:pos x="T2" y="T3"/>
                  </a:cxn>
                  <a:cxn ang="0">
                    <a:pos x="T4" y="T5"/>
                  </a:cxn>
                  <a:cxn ang="0">
                    <a:pos x="T6" y="T7"/>
                  </a:cxn>
                  <a:cxn ang="0">
                    <a:pos x="T8" y="T9"/>
                  </a:cxn>
                </a:cxnLst>
                <a:rect l="0" t="0" r="r" b="b"/>
                <a:pathLst>
                  <a:path w="30" h="47">
                    <a:moveTo>
                      <a:pt x="30" y="0"/>
                    </a:moveTo>
                    <a:cubicBezTo>
                      <a:pt x="0" y="47"/>
                      <a:pt x="0" y="47"/>
                      <a:pt x="0" y="47"/>
                    </a:cubicBezTo>
                    <a:cubicBezTo>
                      <a:pt x="1" y="47"/>
                      <a:pt x="1" y="47"/>
                      <a:pt x="1" y="47"/>
                    </a:cubicBezTo>
                    <a:cubicBezTo>
                      <a:pt x="30" y="0"/>
                      <a:pt x="30" y="0"/>
                      <a:pt x="30"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2" name="Freeform 108"/>
              <p:cNvSpPr>
                <a:spLocks/>
              </p:cNvSpPr>
              <p:nvPr userDrawn="1"/>
            </p:nvSpPr>
            <p:spPr bwMode="auto">
              <a:xfrm>
                <a:off x="4681" y="2603"/>
                <a:ext cx="154" cy="52"/>
              </a:xfrm>
              <a:custGeom>
                <a:avLst/>
                <a:gdLst>
                  <a:gd name="T0" fmla="*/ 0 w 65"/>
                  <a:gd name="T1" fmla="*/ 0 h 22"/>
                  <a:gd name="T2" fmla="*/ 0 w 65"/>
                  <a:gd name="T3" fmla="*/ 0 h 22"/>
                  <a:gd name="T4" fmla="*/ 65 w 65"/>
                  <a:gd name="T5" fmla="*/ 22 h 22"/>
                  <a:gd name="T6" fmla="*/ 65 w 65"/>
                  <a:gd name="T7" fmla="*/ 22 h 22"/>
                  <a:gd name="T8" fmla="*/ 0 w 65"/>
                  <a:gd name="T9" fmla="*/ 0 h 22"/>
                </a:gdLst>
                <a:ahLst/>
                <a:cxnLst>
                  <a:cxn ang="0">
                    <a:pos x="T0" y="T1"/>
                  </a:cxn>
                  <a:cxn ang="0">
                    <a:pos x="T2" y="T3"/>
                  </a:cxn>
                  <a:cxn ang="0">
                    <a:pos x="T4" y="T5"/>
                  </a:cxn>
                  <a:cxn ang="0">
                    <a:pos x="T6" y="T7"/>
                  </a:cxn>
                  <a:cxn ang="0">
                    <a:pos x="T8" y="T9"/>
                  </a:cxn>
                </a:cxnLst>
                <a:rect l="0" t="0" r="r" b="b"/>
                <a:pathLst>
                  <a:path w="65" h="22">
                    <a:moveTo>
                      <a:pt x="0" y="0"/>
                    </a:moveTo>
                    <a:cubicBezTo>
                      <a:pt x="0" y="0"/>
                      <a:pt x="0" y="0"/>
                      <a:pt x="0" y="0"/>
                    </a:cubicBezTo>
                    <a:cubicBezTo>
                      <a:pt x="65" y="22"/>
                      <a:pt x="65" y="22"/>
                      <a:pt x="65" y="22"/>
                    </a:cubicBezTo>
                    <a:cubicBezTo>
                      <a:pt x="65" y="22"/>
                      <a:pt x="65" y="22"/>
                      <a:pt x="65" y="2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3" name="Freeform 109"/>
              <p:cNvSpPr>
                <a:spLocks/>
              </p:cNvSpPr>
              <p:nvPr userDrawn="1"/>
            </p:nvSpPr>
            <p:spPr bwMode="auto">
              <a:xfrm>
                <a:off x="4662" y="2607"/>
                <a:ext cx="12" cy="95"/>
              </a:xfrm>
              <a:custGeom>
                <a:avLst/>
                <a:gdLst>
                  <a:gd name="T0" fmla="*/ 5 w 5"/>
                  <a:gd name="T1" fmla="*/ 0 h 40"/>
                  <a:gd name="T2" fmla="*/ 0 w 5"/>
                  <a:gd name="T3" fmla="*/ 40 h 40"/>
                  <a:gd name="T4" fmla="*/ 0 w 5"/>
                  <a:gd name="T5" fmla="*/ 40 h 40"/>
                  <a:gd name="T6" fmla="*/ 5 w 5"/>
                  <a:gd name="T7" fmla="*/ 0 h 40"/>
                  <a:gd name="T8" fmla="*/ 5 w 5"/>
                  <a:gd name="T9" fmla="*/ 0 h 40"/>
                </a:gdLst>
                <a:ahLst/>
                <a:cxnLst>
                  <a:cxn ang="0">
                    <a:pos x="T0" y="T1"/>
                  </a:cxn>
                  <a:cxn ang="0">
                    <a:pos x="T2" y="T3"/>
                  </a:cxn>
                  <a:cxn ang="0">
                    <a:pos x="T4" y="T5"/>
                  </a:cxn>
                  <a:cxn ang="0">
                    <a:pos x="T6" y="T7"/>
                  </a:cxn>
                  <a:cxn ang="0">
                    <a:pos x="T8" y="T9"/>
                  </a:cxn>
                </a:cxnLst>
                <a:rect l="0" t="0" r="r" b="b"/>
                <a:pathLst>
                  <a:path w="5" h="40">
                    <a:moveTo>
                      <a:pt x="5" y="0"/>
                    </a:moveTo>
                    <a:cubicBezTo>
                      <a:pt x="0" y="40"/>
                      <a:pt x="0" y="40"/>
                      <a:pt x="0" y="40"/>
                    </a:cubicBezTo>
                    <a:cubicBezTo>
                      <a:pt x="0" y="40"/>
                      <a:pt x="0" y="40"/>
                      <a:pt x="0" y="4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4" name="Freeform 110"/>
              <p:cNvSpPr>
                <a:spLocks/>
              </p:cNvSpPr>
              <p:nvPr userDrawn="1"/>
            </p:nvSpPr>
            <p:spPr bwMode="auto">
              <a:xfrm>
                <a:off x="4700" y="2657"/>
                <a:ext cx="135" cy="54"/>
              </a:xfrm>
              <a:custGeom>
                <a:avLst/>
                <a:gdLst>
                  <a:gd name="T0" fmla="*/ 57 w 57"/>
                  <a:gd name="T1" fmla="*/ 0 h 23"/>
                  <a:gd name="T2" fmla="*/ 0 w 57"/>
                  <a:gd name="T3" fmla="*/ 23 h 23"/>
                  <a:gd name="T4" fmla="*/ 1 w 57"/>
                  <a:gd name="T5" fmla="*/ 23 h 23"/>
                  <a:gd name="T6" fmla="*/ 57 w 57"/>
                  <a:gd name="T7" fmla="*/ 1 h 23"/>
                  <a:gd name="T8" fmla="*/ 57 w 57"/>
                  <a:gd name="T9" fmla="*/ 0 h 23"/>
                </a:gdLst>
                <a:ahLst/>
                <a:cxnLst>
                  <a:cxn ang="0">
                    <a:pos x="T0" y="T1"/>
                  </a:cxn>
                  <a:cxn ang="0">
                    <a:pos x="T2" y="T3"/>
                  </a:cxn>
                  <a:cxn ang="0">
                    <a:pos x="T4" y="T5"/>
                  </a:cxn>
                  <a:cxn ang="0">
                    <a:pos x="T6" y="T7"/>
                  </a:cxn>
                  <a:cxn ang="0">
                    <a:pos x="T8" y="T9"/>
                  </a:cxn>
                </a:cxnLst>
                <a:rect l="0" t="0" r="r" b="b"/>
                <a:pathLst>
                  <a:path w="57" h="23">
                    <a:moveTo>
                      <a:pt x="57" y="0"/>
                    </a:moveTo>
                    <a:cubicBezTo>
                      <a:pt x="0" y="23"/>
                      <a:pt x="0" y="23"/>
                      <a:pt x="0" y="23"/>
                    </a:cubicBezTo>
                    <a:cubicBezTo>
                      <a:pt x="1" y="23"/>
                      <a:pt x="1" y="23"/>
                      <a:pt x="1" y="23"/>
                    </a:cubicBezTo>
                    <a:cubicBezTo>
                      <a:pt x="57" y="1"/>
                      <a:pt x="57" y="1"/>
                      <a:pt x="57" y="1"/>
                    </a:cubicBezTo>
                    <a:cubicBezTo>
                      <a:pt x="57" y="1"/>
                      <a:pt x="57" y="1"/>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5" name="Freeform 111"/>
              <p:cNvSpPr>
                <a:spLocks/>
              </p:cNvSpPr>
              <p:nvPr userDrawn="1"/>
            </p:nvSpPr>
            <p:spPr bwMode="auto">
              <a:xfrm>
                <a:off x="4258" y="2336"/>
                <a:ext cx="142" cy="120"/>
              </a:xfrm>
              <a:custGeom>
                <a:avLst/>
                <a:gdLst>
                  <a:gd name="T0" fmla="*/ 60 w 60"/>
                  <a:gd name="T1" fmla="*/ 0 h 51"/>
                  <a:gd name="T2" fmla="*/ 0 w 60"/>
                  <a:gd name="T3" fmla="*/ 51 h 51"/>
                  <a:gd name="T4" fmla="*/ 0 w 60"/>
                  <a:gd name="T5" fmla="*/ 51 h 51"/>
                  <a:gd name="T6" fmla="*/ 60 w 60"/>
                  <a:gd name="T7" fmla="*/ 0 h 51"/>
                  <a:gd name="T8" fmla="*/ 60 w 60"/>
                  <a:gd name="T9" fmla="*/ 0 h 51"/>
                </a:gdLst>
                <a:ahLst/>
                <a:cxnLst>
                  <a:cxn ang="0">
                    <a:pos x="T0" y="T1"/>
                  </a:cxn>
                  <a:cxn ang="0">
                    <a:pos x="T2" y="T3"/>
                  </a:cxn>
                  <a:cxn ang="0">
                    <a:pos x="T4" y="T5"/>
                  </a:cxn>
                  <a:cxn ang="0">
                    <a:pos x="T6" y="T7"/>
                  </a:cxn>
                  <a:cxn ang="0">
                    <a:pos x="T8" y="T9"/>
                  </a:cxn>
                </a:cxnLst>
                <a:rect l="0" t="0" r="r" b="b"/>
                <a:pathLst>
                  <a:path w="60" h="51">
                    <a:moveTo>
                      <a:pt x="60" y="0"/>
                    </a:moveTo>
                    <a:cubicBezTo>
                      <a:pt x="0" y="51"/>
                      <a:pt x="0" y="51"/>
                      <a:pt x="0" y="51"/>
                    </a:cubicBezTo>
                    <a:cubicBezTo>
                      <a:pt x="0" y="51"/>
                      <a:pt x="0" y="51"/>
                      <a:pt x="0" y="51"/>
                    </a:cubicBezTo>
                    <a:cubicBezTo>
                      <a:pt x="60" y="0"/>
                      <a:pt x="60" y="0"/>
                      <a:pt x="60" y="0"/>
                    </a:cubicBezTo>
                    <a:cubicBezTo>
                      <a:pt x="60" y="0"/>
                      <a:pt x="60" y="0"/>
                      <a:pt x="6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6" name="Freeform 112"/>
              <p:cNvSpPr>
                <a:spLocks/>
              </p:cNvSpPr>
              <p:nvPr userDrawn="1"/>
            </p:nvSpPr>
            <p:spPr bwMode="auto">
              <a:xfrm>
                <a:off x="4287" y="2338"/>
                <a:ext cx="116" cy="203"/>
              </a:xfrm>
              <a:custGeom>
                <a:avLst/>
                <a:gdLst>
                  <a:gd name="T0" fmla="*/ 48 w 49"/>
                  <a:gd name="T1" fmla="*/ 0 h 86"/>
                  <a:gd name="T2" fmla="*/ 0 w 49"/>
                  <a:gd name="T3" fmla="*/ 85 h 86"/>
                  <a:gd name="T4" fmla="*/ 0 w 49"/>
                  <a:gd name="T5" fmla="*/ 86 h 86"/>
                  <a:gd name="T6" fmla="*/ 49 w 49"/>
                  <a:gd name="T7" fmla="*/ 0 h 86"/>
                  <a:gd name="T8" fmla="*/ 48 w 49"/>
                  <a:gd name="T9" fmla="*/ 0 h 86"/>
                </a:gdLst>
                <a:ahLst/>
                <a:cxnLst>
                  <a:cxn ang="0">
                    <a:pos x="T0" y="T1"/>
                  </a:cxn>
                  <a:cxn ang="0">
                    <a:pos x="T2" y="T3"/>
                  </a:cxn>
                  <a:cxn ang="0">
                    <a:pos x="T4" y="T5"/>
                  </a:cxn>
                  <a:cxn ang="0">
                    <a:pos x="T6" y="T7"/>
                  </a:cxn>
                  <a:cxn ang="0">
                    <a:pos x="T8" y="T9"/>
                  </a:cxn>
                </a:cxnLst>
                <a:rect l="0" t="0" r="r" b="b"/>
                <a:pathLst>
                  <a:path w="49" h="86">
                    <a:moveTo>
                      <a:pt x="48" y="0"/>
                    </a:moveTo>
                    <a:cubicBezTo>
                      <a:pt x="0" y="85"/>
                      <a:pt x="0" y="85"/>
                      <a:pt x="0" y="85"/>
                    </a:cubicBezTo>
                    <a:cubicBezTo>
                      <a:pt x="0" y="85"/>
                      <a:pt x="0" y="85"/>
                      <a:pt x="0" y="86"/>
                    </a:cubicBezTo>
                    <a:cubicBezTo>
                      <a:pt x="49" y="0"/>
                      <a:pt x="49" y="0"/>
                      <a:pt x="49" y="0"/>
                    </a:cubicBez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7" name="Freeform 113"/>
              <p:cNvSpPr>
                <a:spLocks/>
              </p:cNvSpPr>
              <p:nvPr userDrawn="1"/>
            </p:nvSpPr>
            <p:spPr bwMode="auto">
              <a:xfrm>
                <a:off x="4256" y="2466"/>
                <a:ext cx="26" cy="73"/>
              </a:xfrm>
              <a:custGeom>
                <a:avLst/>
                <a:gdLst>
                  <a:gd name="T0" fmla="*/ 0 w 11"/>
                  <a:gd name="T1" fmla="*/ 0 h 31"/>
                  <a:gd name="T2" fmla="*/ 0 w 11"/>
                  <a:gd name="T3" fmla="*/ 0 h 31"/>
                  <a:gd name="T4" fmla="*/ 11 w 11"/>
                  <a:gd name="T5" fmla="*/ 31 h 31"/>
                  <a:gd name="T6" fmla="*/ 11 w 11"/>
                  <a:gd name="T7" fmla="*/ 31 h 31"/>
                  <a:gd name="T8" fmla="*/ 0 w 11"/>
                  <a:gd name="T9" fmla="*/ 0 h 31"/>
                </a:gdLst>
                <a:ahLst/>
                <a:cxnLst>
                  <a:cxn ang="0">
                    <a:pos x="T0" y="T1"/>
                  </a:cxn>
                  <a:cxn ang="0">
                    <a:pos x="T2" y="T3"/>
                  </a:cxn>
                  <a:cxn ang="0">
                    <a:pos x="T4" y="T5"/>
                  </a:cxn>
                  <a:cxn ang="0">
                    <a:pos x="T6" y="T7"/>
                  </a:cxn>
                  <a:cxn ang="0">
                    <a:pos x="T8" y="T9"/>
                  </a:cxn>
                </a:cxnLst>
                <a:rect l="0" t="0" r="r" b="b"/>
                <a:pathLst>
                  <a:path w="11" h="31">
                    <a:moveTo>
                      <a:pt x="0" y="0"/>
                    </a:moveTo>
                    <a:cubicBezTo>
                      <a:pt x="0" y="0"/>
                      <a:pt x="0" y="0"/>
                      <a:pt x="0" y="0"/>
                    </a:cubicBezTo>
                    <a:cubicBezTo>
                      <a:pt x="11" y="31"/>
                      <a:pt x="11" y="31"/>
                      <a:pt x="11" y="31"/>
                    </a:cubicBezTo>
                    <a:cubicBezTo>
                      <a:pt x="11" y="31"/>
                      <a:pt x="11" y="31"/>
                      <a:pt x="11" y="3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8" name="Freeform 114"/>
              <p:cNvSpPr>
                <a:spLocks/>
              </p:cNvSpPr>
              <p:nvPr userDrawn="1"/>
            </p:nvSpPr>
            <p:spPr bwMode="auto">
              <a:xfrm>
                <a:off x="5357" y="2345"/>
                <a:ext cx="26" cy="26"/>
              </a:xfrm>
              <a:custGeom>
                <a:avLst/>
                <a:gdLst>
                  <a:gd name="T0" fmla="*/ 0 w 11"/>
                  <a:gd name="T1" fmla="*/ 0 h 11"/>
                  <a:gd name="T2" fmla="*/ 0 w 11"/>
                  <a:gd name="T3" fmla="*/ 0 h 11"/>
                  <a:gd name="T4" fmla="*/ 11 w 11"/>
                  <a:gd name="T5" fmla="*/ 11 h 11"/>
                  <a:gd name="T6" fmla="*/ 11 w 11"/>
                  <a:gd name="T7" fmla="*/ 11 h 11"/>
                  <a:gd name="T8" fmla="*/ 0 w 11"/>
                  <a:gd name="T9" fmla="*/ 0 h 11"/>
                </a:gdLst>
                <a:ahLst/>
                <a:cxnLst>
                  <a:cxn ang="0">
                    <a:pos x="T0" y="T1"/>
                  </a:cxn>
                  <a:cxn ang="0">
                    <a:pos x="T2" y="T3"/>
                  </a:cxn>
                  <a:cxn ang="0">
                    <a:pos x="T4" y="T5"/>
                  </a:cxn>
                  <a:cxn ang="0">
                    <a:pos x="T6" y="T7"/>
                  </a:cxn>
                  <a:cxn ang="0">
                    <a:pos x="T8" y="T9"/>
                  </a:cxn>
                </a:cxnLst>
                <a:rect l="0" t="0" r="r" b="b"/>
                <a:pathLst>
                  <a:path w="11" h="11">
                    <a:moveTo>
                      <a:pt x="0" y="0"/>
                    </a:moveTo>
                    <a:cubicBezTo>
                      <a:pt x="0" y="0"/>
                      <a:pt x="0" y="0"/>
                      <a:pt x="0" y="0"/>
                    </a:cubicBezTo>
                    <a:cubicBezTo>
                      <a:pt x="11" y="11"/>
                      <a:pt x="11" y="11"/>
                      <a:pt x="11" y="11"/>
                    </a:cubicBezTo>
                    <a:cubicBezTo>
                      <a:pt x="11" y="11"/>
                      <a:pt x="11" y="11"/>
                      <a:pt x="11"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9" name="Freeform 115"/>
              <p:cNvSpPr>
                <a:spLocks/>
              </p:cNvSpPr>
              <p:nvPr userDrawn="1"/>
            </p:nvSpPr>
            <p:spPr bwMode="auto">
              <a:xfrm>
                <a:off x="5258" y="2345"/>
                <a:ext cx="92" cy="116"/>
              </a:xfrm>
              <a:custGeom>
                <a:avLst/>
                <a:gdLst>
                  <a:gd name="T0" fmla="*/ 38 w 39"/>
                  <a:gd name="T1" fmla="*/ 0 h 49"/>
                  <a:gd name="T2" fmla="*/ 0 w 39"/>
                  <a:gd name="T3" fmla="*/ 48 h 49"/>
                  <a:gd name="T4" fmla="*/ 1 w 39"/>
                  <a:gd name="T5" fmla="*/ 49 h 49"/>
                  <a:gd name="T6" fmla="*/ 39 w 39"/>
                  <a:gd name="T7" fmla="*/ 0 h 49"/>
                  <a:gd name="T8" fmla="*/ 38 w 39"/>
                  <a:gd name="T9" fmla="*/ 0 h 49"/>
                </a:gdLst>
                <a:ahLst/>
                <a:cxnLst>
                  <a:cxn ang="0">
                    <a:pos x="T0" y="T1"/>
                  </a:cxn>
                  <a:cxn ang="0">
                    <a:pos x="T2" y="T3"/>
                  </a:cxn>
                  <a:cxn ang="0">
                    <a:pos x="T4" y="T5"/>
                  </a:cxn>
                  <a:cxn ang="0">
                    <a:pos x="T6" y="T7"/>
                  </a:cxn>
                  <a:cxn ang="0">
                    <a:pos x="T8" y="T9"/>
                  </a:cxn>
                </a:cxnLst>
                <a:rect l="0" t="0" r="r" b="b"/>
                <a:pathLst>
                  <a:path w="39" h="49">
                    <a:moveTo>
                      <a:pt x="38" y="0"/>
                    </a:moveTo>
                    <a:cubicBezTo>
                      <a:pt x="0" y="48"/>
                      <a:pt x="0" y="48"/>
                      <a:pt x="0" y="48"/>
                    </a:cubicBezTo>
                    <a:cubicBezTo>
                      <a:pt x="1" y="48"/>
                      <a:pt x="1" y="48"/>
                      <a:pt x="1" y="49"/>
                    </a:cubicBezTo>
                    <a:cubicBezTo>
                      <a:pt x="39" y="0"/>
                      <a:pt x="39" y="0"/>
                      <a:pt x="39" y="0"/>
                    </a:cubicBezTo>
                    <a:cubicBezTo>
                      <a:pt x="39"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0" name="Freeform 116"/>
              <p:cNvSpPr>
                <a:spLocks/>
              </p:cNvSpPr>
              <p:nvPr userDrawn="1"/>
            </p:nvSpPr>
            <p:spPr bwMode="auto">
              <a:xfrm>
                <a:off x="5357" y="2345"/>
                <a:ext cx="24" cy="24"/>
              </a:xfrm>
              <a:custGeom>
                <a:avLst/>
                <a:gdLst>
                  <a:gd name="T0" fmla="*/ 0 w 24"/>
                  <a:gd name="T1" fmla="*/ 0 h 24"/>
                  <a:gd name="T2" fmla="*/ 0 w 24"/>
                  <a:gd name="T3" fmla="*/ 0 h 24"/>
                  <a:gd name="T4" fmla="*/ 24 w 24"/>
                  <a:gd name="T5" fmla="*/ 24 h 24"/>
                  <a:gd name="T6" fmla="*/ 0 w 24"/>
                  <a:gd name="T7" fmla="*/ 0 h 24"/>
                </a:gdLst>
                <a:ahLst/>
                <a:cxnLst>
                  <a:cxn ang="0">
                    <a:pos x="T0" y="T1"/>
                  </a:cxn>
                  <a:cxn ang="0">
                    <a:pos x="T2" y="T3"/>
                  </a:cxn>
                  <a:cxn ang="0">
                    <a:pos x="T4" y="T5"/>
                  </a:cxn>
                  <a:cxn ang="0">
                    <a:pos x="T6" y="T7"/>
                  </a:cxn>
                </a:cxnLst>
                <a:rect l="0" t="0" r="r" b="b"/>
                <a:pathLst>
                  <a:path w="24" h="24">
                    <a:moveTo>
                      <a:pt x="0" y="0"/>
                    </a:moveTo>
                    <a:lnTo>
                      <a:pt x="0" y="0"/>
                    </a:lnTo>
                    <a:lnTo>
                      <a:pt x="24" y="2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1" name="Freeform 117"/>
              <p:cNvSpPr>
                <a:spLocks/>
              </p:cNvSpPr>
              <p:nvPr userDrawn="1"/>
            </p:nvSpPr>
            <p:spPr bwMode="auto">
              <a:xfrm>
                <a:off x="5357" y="2345"/>
                <a:ext cx="24" cy="24"/>
              </a:xfrm>
              <a:custGeom>
                <a:avLst/>
                <a:gdLst>
                  <a:gd name="T0" fmla="*/ 0 w 24"/>
                  <a:gd name="T1" fmla="*/ 0 h 24"/>
                  <a:gd name="T2" fmla="*/ 0 w 24"/>
                  <a:gd name="T3" fmla="*/ 0 h 24"/>
                  <a:gd name="T4" fmla="*/ 24 w 24"/>
                  <a:gd name="T5" fmla="*/ 24 h 24"/>
                  <a:gd name="T6" fmla="*/ 0 w 24"/>
                  <a:gd name="T7" fmla="*/ 0 h 24"/>
                </a:gdLst>
                <a:ahLst/>
                <a:cxnLst>
                  <a:cxn ang="0">
                    <a:pos x="T0" y="T1"/>
                  </a:cxn>
                  <a:cxn ang="0">
                    <a:pos x="T2" y="T3"/>
                  </a:cxn>
                  <a:cxn ang="0">
                    <a:pos x="T4" y="T5"/>
                  </a:cxn>
                  <a:cxn ang="0">
                    <a:pos x="T6" y="T7"/>
                  </a:cxn>
                </a:cxnLst>
                <a:rect l="0" t="0" r="r" b="b"/>
                <a:pathLst>
                  <a:path w="24" h="24">
                    <a:moveTo>
                      <a:pt x="0" y="0"/>
                    </a:moveTo>
                    <a:lnTo>
                      <a:pt x="0" y="0"/>
                    </a:lnTo>
                    <a:lnTo>
                      <a:pt x="24" y="24"/>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2" name="Freeform 118"/>
              <p:cNvSpPr>
                <a:spLocks/>
              </p:cNvSpPr>
              <p:nvPr userDrawn="1"/>
            </p:nvSpPr>
            <p:spPr bwMode="auto">
              <a:xfrm>
                <a:off x="5305" y="2381"/>
                <a:ext cx="78" cy="52"/>
              </a:xfrm>
              <a:custGeom>
                <a:avLst/>
                <a:gdLst>
                  <a:gd name="T0" fmla="*/ 33 w 33"/>
                  <a:gd name="T1" fmla="*/ 0 h 22"/>
                  <a:gd name="T2" fmla="*/ 0 w 33"/>
                  <a:gd name="T3" fmla="*/ 22 h 22"/>
                  <a:gd name="T4" fmla="*/ 33 w 33"/>
                  <a:gd name="T5" fmla="*/ 0 h 22"/>
                  <a:gd name="T6" fmla="*/ 33 w 33"/>
                  <a:gd name="T7" fmla="*/ 0 h 22"/>
                </a:gdLst>
                <a:ahLst/>
                <a:cxnLst>
                  <a:cxn ang="0">
                    <a:pos x="T0" y="T1"/>
                  </a:cxn>
                  <a:cxn ang="0">
                    <a:pos x="T2" y="T3"/>
                  </a:cxn>
                  <a:cxn ang="0">
                    <a:pos x="T4" y="T5"/>
                  </a:cxn>
                  <a:cxn ang="0">
                    <a:pos x="T6" y="T7"/>
                  </a:cxn>
                </a:cxnLst>
                <a:rect l="0" t="0" r="r" b="b"/>
                <a:pathLst>
                  <a:path w="33" h="22">
                    <a:moveTo>
                      <a:pt x="33" y="0"/>
                    </a:moveTo>
                    <a:cubicBezTo>
                      <a:pt x="0" y="22"/>
                      <a:pt x="0" y="22"/>
                      <a:pt x="0" y="22"/>
                    </a:cubicBezTo>
                    <a:cubicBezTo>
                      <a:pt x="33" y="0"/>
                      <a:pt x="33" y="0"/>
                      <a:pt x="33" y="0"/>
                    </a:cubicBezTo>
                    <a:cubicBezTo>
                      <a:pt x="33" y="0"/>
                      <a:pt x="33" y="0"/>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3" name="Freeform 119"/>
              <p:cNvSpPr>
                <a:spLocks/>
              </p:cNvSpPr>
              <p:nvPr userDrawn="1"/>
            </p:nvSpPr>
            <p:spPr bwMode="auto">
              <a:xfrm>
                <a:off x="5267" y="2381"/>
                <a:ext cx="116" cy="75"/>
              </a:xfrm>
              <a:custGeom>
                <a:avLst/>
                <a:gdLst>
                  <a:gd name="T0" fmla="*/ 49 w 49"/>
                  <a:gd name="T1" fmla="*/ 0 h 32"/>
                  <a:gd name="T2" fmla="*/ 0 w 49"/>
                  <a:gd name="T3" fmla="*/ 32 h 32"/>
                  <a:gd name="T4" fmla="*/ 49 w 49"/>
                  <a:gd name="T5" fmla="*/ 0 h 32"/>
                  <a:gd name="T6" fmla="*/ 49 w 49"/>
                  <a:gd name="T7" fmla="*/ 0 h 32"/>
                </a:gdLst>
                <a:ahLst/>
                <a:cxnLst>
                  <a:cxn ang="0">
                    <a:pos x="T0" y="T1"/>
                  </a:cxn>
                  <a:cxn ang="0">
                    <a:pos x="T2" y="T3"/>
                  </a:cxn>
                  <a:cxn ang="0">
                    <a:pos x="T4" y="T5"/>
                  </a:cxn>
                  <a:cxn ang="0">
                    <a:pos x="T6" y="T7"/>
                  </a:cxn>
                </a:cxnLst>
                <a:rect l="0" t="0" r="r" b="b"/>
                <a:pathLst>
                  <a:path w="49" h="32">
                    <a:moveTo>
                      <a:pt x="49" y="0"/>
                    </a:moveTo>
                    <a:cubicBezTo>
                      <a:pt x="0" y="32"/>
                      <a:pt x="0" y="32"/>
                      <a:pt x="0" y="32"/>
                    </a:cubicBezTo>
                    <a:cubicBezTo>
                      <a:pt x="49" y="0"/>
                      <a:pt x="49" y="0"/>
                      <a:pt x="49"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4" name="Freeform 120"/>
              <p:cNvSpPr>
                <a:spLocks/>
              </p:cNvSpPr>
              <p:nvPr userDrawn="1"/>
            </p:nvSpPr>
            <p:spPr bwMode="auto">
              <a:xfrm>
                <a:off x="5260" y="2381"/>
                <a:ext cx="123" cy="80"/>
              </a:xfrm>
              <a:custGeom>
                <a:avLst/>
                <a:gdLst>
                  <a:gd name="T0" fmla="*/ 52 w 52"/>
                  <a:gd name="T1" fmla="*/ 0 h 34"/>
                  <a:gd name="T2" fmla="*/ 0 w 52"/>
                  <a:gd name="T3" fmla="*/ 34 h 34"/>
                  <a:gd name="T4" fmla="*/ 0 w 52"/>
                  <a:gd name="T5" fmla="*/ 34 h 34"/>
                  <a:gd name="T6" fmla="*/ 52 w 52"/>
                  <a:gd name="T7" fmla="*/ 0 h 34"/>
                  <a:gd name="T8" fmla="*/ 52 w 52"/>
                  <a:gd name="T9" fmla="*/ 0 h 34"/>
                </a:gdLst>
                <a:ahLst/>
                <a:cxnLst>
                  <a:cxn ang="0">
                    <a:pos x="T0" y="T1"/>
                  </a:cxn>
                  <a:cxn ang="0">
                    <a:pos x="T2" y="T3"/>
                  </a:cxn>
                  <a:cxn ang="0">
                    <a:pos x="T4" y="T5"/>
                  </a:cxn>
                  <a:cxn ang="0">
                    <a:pos x="T6" y="T7"/>
                  </a:cxn>
                  <a:cxn ang="0">
                    <a:pos x="T8" y="T9"/>
                  </a:cxn>
                </a:cxnLst>
                <a:rect l="0" t="0" r="r" b="b"/>
                <a:pathLst>
                  <a:path w="52" h="34">
                    <a:moveTo>
                      <a:pt x="52" y="0"/>
                    </a:moveTo>
                    <a:cubicBezTo>
                      <a:pt x="0" y="34"/>
                      <a:pt x="0" y="34"/>
                      <a:pt x="0" y="34"/>
                    </a:cubicBezTo>
                    <a:cubicBezTo>
                      <a:pt x="0" y="34"/>
                      <a:pt x="0" y="34"/>
                      <a:pt x="0" y="34"/>
                    </a:cubicBezTo>
                    <a:cubicBezTo>
                      <a:pt x="52" y="0"/>
                      <a:pt x="52" y="0"/>
                      <a:pt x="52" y="0"/>
                    </a:cubicBezTo>
                    <a:cubicBezTo>
                      <a:pt x="52" y="0"/>
                      <a:pt x="52" y="0"/>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5" name="Freeform 121"/>
              <p:cNvSpPr>
                <a:spLocks/>
              </p:cNvSpPr>
              <p:nvPr userDrawn="1"/>
            </p:nvSpPr>
            <p:spPr bwMode="auto">
              <a:xfrm>
                <a:off x="5355" y="2383"/>
                <a:ext cx="30" cy="85"/>
              </a:xfrm>
              <a:custGeom>
                <a:avLst/>
                <a:gdLst>
                  <a:gd name="T0" fmla="*/ 13 w 13"/>
                  <a:gd name="T1" fmla="*/ 0 h 36"/>
                  <a:gd name="T2" fmla="*/ 0 w 13"/>
                  <a:gd name="T3" fmla="*/ 36 h 36"/>
                  <a:gd name="T4" fmla="*/ 13 w 13"/>
                  <a:gd name="T5" fmla="*/ 0 h 36"/>
                  <a:gd name="T6" fmla="*/ 13 w 13"/>
                  <a:gd name="T7" fmla="*/ 0 h 36"/>
                </a:gdLst>
                <a:ahLst/>
                <a:cxnLst>
                  <a:cxn ang="0">
                    <a:pos x="T0" y="T1"/>
                  </a:cxn>
                  <a:cxn ang="0">
                    <a:pos x="T2" y="T3"/>
                  </a:cxn>
                  <a:cxn ang="0">
                    <a:pos x="T4" y="T5"/>
                  </a:cxn>
                  <a:cxn ang="0">
                    <a:pos x="T6" y="T7"/>
                  </a:cxn>
                </a:cxnLst>
                <a:rect l="0" t="0" r="r" b="b"/>
                <a:pathLst>
                  <a:path w="13" h="36">
                    <a:moveTo>
                      <a:pt x="13" y="0"/>
                    </a:moveTo>
                    <a:cubicBezTo>
                      <a:pt x="0" y="36"/>
                      <a:pt x="0" y="36"/>
                      <a:pt x="0" y="36"/>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6" name="Freeform 122"/>
              <p:cNvSpPr>
                <a:spLocks/>
              </p:cNvSpPr>
              <p:nvPr userDrawn="1"/>
            </p:nvSpPr>
            <p:spPr bwMode="auto">
              <a:xfrm>
                <a:off x="5258" y="2471"/>
                <a:ext cx="66" cy="77"/>
              </a:xfrm>
              <a:custGeom>
                <a:avLst/>
                <a:gdLst>
                  <a:gd name="T0" fmla="*/ 1 w 28"/>
                  <a:gd name="T1" fmla="*/ 0 h 33"/>
                  <a:gd name="T2" fmla="*/ 0 w 28"/>
                  <a:gd name="T3" fmla="*/ 0 h 33"/>
                  <a:gd name="T4" fmla="*/ 27 w 28"/>
                  <a:gd name="T5" fmla="*/ 33 h 33"/>
                  <a:gd name="T6" fmla="*/ 28 w 28"/>
                  <a:gd name="T7" fmla="*/ 33 h 33"/>
                  <a:gd name="T8" fmla="*/ 1 w 28"/>
                  <a:gd name="T9" fmla="*/ 0 h 33"/>
                </a:gdLst>
                <a:ahLst/>
                <a:cxnLst>
                  <a:cxn ang="0">
                    <a:pos x="T0" y="T1"/>
                  </a:cxn>
                  <a:cxn ang="0">
                    <a:pos x="T2" y="T3"/>
                  </a:cxn>
                  <a:cxn ang="0">
                    <a:pos x="T4" y="T5"/>
                  </a:cxn>
                  <a:cxn ang="0">
                    <a:pos x="T6" y="T7"/>
                  </a:cxn>
                  <a:cxn ang="0">
                    <a:pos x="T8" y="T9"/>
                  </a:cxn>
                </a:cxnLst>
                <a:rect l="0" t="0" r="r" b="b"/>
                <a:pathLst>
                  <a:path w="28" h="33">
                    <a:moveTo>
                      <a:pt x="1" y="0"/>
                    </a:moveTo>
                    <a:cubicBezTo>
                      <a:pt x="1" y="0"/>
                      <a:pt x="1" y="0"/>
                      <a:pt x="0" y="0"/>
                    </a:cubicBezTo>
                    <a:cubicBezTo>
                      <a:pt x="27" y="33"/>
                      <a:pt x="27" y="33"/>
                      <a:pt x="27" y="33"/>
                    </a:cubicBezTo>
                    <a:cubicBezTo>
                      <a:pt x="27" y="33"/>
                      <a:pt x="27" y="33"/>
                      <a:pt x="28" y="3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7" name="Freeform 123"/>
              <p:cNvSpPr>
                <a:spLocks/>
              </p:cNvSpPr>
              <p:nvPr userDrawn="1"/>
            </p:nvSpPr>
            <p:spPr bwMode="auto">
              <a:xfrm>
                <a:off x="5357" y="2345"/>
                <a:ext cx="50" cy="31"/>
              </a:xfrm>
              <a:custGeom>
                <a:avLst/>
                <a:gdLst>
                  <a:gd name="T0" fmla="*/ 2 w 50"/>
                  <a:gd name="T1" fmla="*/ 0 h 31"/>
                  <a:gd name="T2" fmla="*/ 50 w 50"/>
                  <a:gd name="T3" fmla="*/ 31 h 31"/>
                  <a:gd name="T4" fmla="*/ 50 w 50"/>
                  <a:gd name="T5" fmla="*/ 31 h 31"/>
                  <a:gd name="T6" fmla="*/ 0 w 50"/>
                  <a:gd name="T7" fmla="*/ 0 h 31"/>
                  <a:gd name="T8" fmla="*/ 0 w 50"/>
                  <a:gd name="T9" fmla="*/ 0 h 31"/>
                  <a:gd name="T10" fmla="*/ 50 w 50"/>
                  <a:gd name="T11" fmla="*/ 31 h 31"/>
                  <a:gd name="T12" fmla="*/ 50 w 50"/>
                  <a:gd name="T13" fmla="*/ 31 h 31"/>
                  <a:gd name="T14" fmla="*/ 2 w 5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2" y="0"/>
                    </a:moveTo>
                    <a:lnTo>
                      <a:pt x="50" y="31"/>
                    </a:lnTo>
                    <a:lnTo>
                      <a:pt x="50" y="31"/>
                    </a:lnTo>
                    <a:lnTo>
                      <a:pt x="0" y="0"/>
                    </a:lnTo>
                    <a:lnTo>
                      <a:pt x="0" y="0"/>
                    </a:lnTo>
                    <a:lnTo>
                      <a:pt x="50" y="31"/>
                    </a:lnTo>
                    <a:lnTo>
                      <a:pt x="50" y="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8" name="Freeform 124"/>
              <p:cNvSpPr>
                <a:spLocks/>
              </p:cNvSpPr>
              <p:nvPr userDrawn="1"/>
            </p:nvSpPr>
            <p:spPr bwMode="auto">
              <a:xfrm>
                <a:off x="5357" y="2345"/>
                <a:ext cx="50" cy="31"/>
              </a:xfrm>
              <a:custGeom>
                <a:avLst/>
                <a:gdLst>
                  <a:gd name="T0" fmla="*/ 2 w 50"/>
                  <a:gd name="T1" fmla="*/ 0 h 31"/>
                  <a:gd name="T2" fmla="*/ 50 w 50"/>
                  <a:gd name="T3" fmla="*/ 31 h 31"/>
                  <a:gd name="T4" fmla="*/ 50 w 50"/>
                  <a:gd name="T5" fmla="*/ 31 h 31"/>
                  <a:gd name="T6" fmla="*/ 0 w 50"/>
                  <a:gd name="T7" fmla="*/ 0 h 31"/>
                  <a:gd name="T8" fmla="*/ 0 w 50"/>
                  <a:gd name="T9" fmla="*/ 0 h 31"/>
                  <a:gd name="T10" fmla="*/ 50 w 50"/>
                  <a:gd name="T11" fmla="*/ 31 h 31"/>
                  <a:gd name="T12" fmla="*/ 50 w 50"/>
                  <a:gd name="T13" fmla="*/ 31 h 31"/>
                  <a:gd name="T14" fmla="*/ 2 w 5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2" y="0"/>
                    </a:moveTo>
                    <a:lnTo>
                      <a:pt x="50" y="31"/>
                    </a:lnTo>
                    <a:lnTo>
                      <a:pt x="50" y="31"/>
                    </a:lnTo>
                    <a:lnTo>
                      <a:pt x="0" y="0"/>
                    </a:lnTo>
                    <a:lnTo>
                      <a:pt x="0" y="0"/>
                    </a:lnTo>
                    <a:lnTo>
                      <a:pt x="50" y="31"/>
                    </a:lnTo>
                    <a:lnTo>
                      <a:pt x="50" y="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9" name="Freeform 125"/>
              <p:cNvSpPr>
                <a:spLocks/>
              </p:cNvSpPr>
              <p:nvPr userDrawn="1"/>
            </p:nvSpPr>
            <p:spPr bwMode="auto">
              <a:xfrm>
                <a:off x="5357" y="2345"/>
                <a:ext cx="26" cy="29"/>
              </a:xfrm>
              <a:custGeom>
                <a:avLst/>
                <a:gdLst>
                  <a:gd name="T0" fmla="*/ 0 w 11"/>
                  <a:gd name="T1" fmla="*/ 0 h 12"/>
                  <a:gd name="T2" fmla="*/ 0 w 11"/>
                  <a:gd name="T3" fmla="*/ 0 h 12"/>
                  <a:gd name="T4" fmla="*/ 11 w 11"/>
                  <a:gd name="T5" fmla="*/ 12 h 12"/>
                  <a:gd name="T6" fmla="*/ 11 w 11"/>
                  <a:gd name="T7" fmla="*/ 11 h 12"/>
                  <a:gd name="T8" fmla="*/ 0 w 11"/>
                  <a:gd name="T9" fmla="*/ 0 h 12"/>
                </a:gdLst>
                <a:ahLst/>
                <a:cxnLst>
                  <a:cxn ang="0">
                    <a:pos x="T0" y="T1"/>
                  </a:cxn>
                  <a:cxn ang="0">
                    <a:pos x="T2" y="T3"/>
                  </a:cxn>
                  <a:cxn ang="0">
                    <a:pos x="T4" y="T5"/>
                  </a:cxn>
                  <a:cxn ang="0">
                    <a:pos x="T6" y="T7"/>
                  </a:cxn>
                  <a:cxn ang="0">
                    <a:pos x="T8" y="T9"/>
                  </a:cxn>
                </a:cxnLst>
                <a:rect l="0" t="0" r="r" b="b"/>
                <a:pathLst>
                  <a:path w="11" h="12">
                    <a:moveTo>
                      <a:pt x="0" y="0"/>
                    </a:moveTo>
                    <a:cubicBezTo>
                      <a:pt x="0" y="0"/>
                      <a:pt x="0" y="0"/>
                      <a:pt x="0" y="0"/>
                    </a:cubicBezTo>
                    <a:cubicBezTo>
                      <a:pt x="11" y="12"/>
                      <a:pt x="11" y="12"/>
                      <a:pt x="11" y="12"/>
                    </a:cubicBezTo>
                    <a:cubicBezTo>
                      <a:pt x="11" y="12"/>
                      <a:pt x="11" y="12"/>
                      <a:pt x="11" y="1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0" name="Freeform 126"/>
              <p:cNvSpPr>
                <a:spLocks/>
              </p:cNvSpPr>
              <p:nvPr userDrawn="1"/>
            </p:nvSpPr>
            <p:spPr bwMode="auto">
              <a:xfrm>
                <a:off x="5392" y="2378"/>
                <a:ext cx="12" cy="3"/>
              </a:xfrm>
              <a:custGeom>
                <a:avLst/>
                <a:gdLst>
                  <a:gd name="T0" fmla="*/ 0 w 12"/>
                  <a:gd name="T1" fmla="*/ 0 h 3"/>
                  <a:gd name="T2" fmla="*/ 0 w 12"/>
                  <a:gd name="T3" fmla="*/ 0 h 3"/>
                  <a:gd name="T4" fmla="*/ 12 w 12"/>
                  <a:gd name="T5" fmla="*/ 3 h 3"/>
                  <a:gd name="T6" fmla="*/ 0 w 12"/>
                  <a:gd name="T7" fmla="*/ 0 h 3"/>
                </a:gdLst>
                <a:ahLst/>
                <a:cxnLst>
                  <a:cxn ang="0">
                    <a:pos x="T0" y="T1"/>
                  </a:cxn>
                  <a:cxn ang="0">
                    <a:pos x="T2" y="T3"/>
                  </a:cxn>
                  <a:cxn ang="0">
                    <a:pos x="T4" y="T5"/>
                  </a:cxn>
                  <a:cxn ang="0">
                    <a:pos x="T6" y="T7"/>
                  </a:cxn>
                </a:cxnLst>
                <a:rect l="0" t="0" r="r" b="b"/>
                <a:pathLst>
                  <a:path w="12" h="3">
                    <a:moveTo>
                      <a:pt x="0" y="0"/>
                    </a:moveTo>
                    <a:lnTo>
                      <a:pt x="0" y="0"/>
                    </a:lnTo>
                    <a:lnTo>
                      <a:pt x="1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1" name="Freeform 127"/>
              <p:cNvSpPr>
                <a:spLocks/>
              </p:cNvSpPr>
              <p:nvPr userDrawn="1"/>
            </p:nvSpPr>
            <p:spPr bwMode="auto">
              <a:xfrm>
                <a:off x="5392" y="2378"/>
                <a:ext cx="12" cy="3"/>
              </a:xfrm>
              <a:custGeom>
                <a:avLst/>
                <a:gdLst>
                  <a:gd name="T0" fmla="*/ 0 w 12"/>
                  <a:gd name="T1" fmla="*/ 0 h 3"/>
                  <a:gd name="T2" fmla="*/ 0 w 12"/>
                  <a:gd name="T3" fmla="*/ 0 h 3"/>
                  <a:gd name="T4" fmla="*/ 12 w 12"/>
                  <a:gd name="T5" fmla="*/ 3 h 3"/>
                  <a:gd name="T6" fmla="*/ 0 w 12"/>
                  <a:gd name="T7" fmla="*/ 0 h 3"/>
                </a:gdLst>
                <a:ahLst/>
                <a:cxnLst>
                  <a:cxn ang="0">
                    <a:pos x="T0" y="T1"/>
                  </a:cxn>
                  <a:cxn ang="0">
                    <a:pos x="T2" y="T3"/>
                  </a:cxn>
                  <a:cxn ang="0">
                    <a:pos x="T4" y="T5"/>
                  </a:cxn>
                  <a:cxn ang="0">
                    <a:pos x="T6" y="T7"/>
                  </a:cxn>
                </a:cxnLst>
                <a:rect l="0" t="0" r="r" b="b"/>
                <a:pathLst>
                  <a:path w="12" h="3">
                    <a:moveTo>
                      <a:pt x="0" y="0"/>
                    </a:moveTo>
                    <a:lnTo>
                      <a:pt x="0" y="0"/>
                    </a:lnTo>
                    <a:lnTo>
                      <a:pt x="12" y="3"/>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2" name="Freeform 128"/>
              <p:cNvSpPr>
                <a:spLocks/>
              </p:cNvSpPr>
              <p:nvPr userDrawn="1"/>
            </p:nvSpPr>
            <p:spPr bwMode="auto">
              <a:xfrm>
                <a:off x="5392" y="2378"/>
                <a:ext cx="12" cy="3"/>
              </a:xfrm>
              <a:custGeom>
                <a:avLst/>
                <a:gdLst>
                  <a:gd name="T0" fmla="*/ 0 w 5"/>
                  <a:gd name="T1" fmla="*/ 0 h 1"/>
                  <a:gd name="T2" fmla="*/ 0 w 5"/>
                  <a:gd name="T3" fmla="*/ 0 h 1"/>
                  <a:gd name="T4" fmla="*/ 0 w 5"/>
                  <a:gd name="T5" fmla="*/ 0 h 1"/>
                  <a:gd name="T6" fmla="*/ 5 w 5"/>
                  <a:gd name="T7" fmla="*/ 1 h 1"/>
                  <a:gd name="T8" fmla="*/ 5 w 5"/>
                  <a:gd name="T9" fmla="*/ 1 h 1"/>
                  <a:gd name="T10" fmla="*/ 0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0" y="0"/>
                    </a:moveTo>
                    <a:cubicBezTo>
                      <a:pt x="0" y="0"/>
                      <a:pt x="0" y="0"/>
                      <a:pt x="0" y="0"/>
                    </a:cubicBezTo>
                    <a:cubicBezTo>
                      <a:pt x="0" y="0"/>
                      <a:pt x="0" y="0"/>
                      <a:pt x="0" y="0"/>
                    </a:cubicBezTo>
                    <a:cubicBezTo>
                      <a:pt x="5" y="1"/>
                      <a:pt x="5" y="1"/>
                      <a:pt x="5" y="1"/>
                    </a:cubicBezTo>
                    <a:cubicBezTo>
                      <a:pt x="5" y="1"/>
                      <a:pt x="5" y="1"/>
                      <a:pt x="5"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3" name="Freeform 129"/>
              <p:cNvSpPr>
                <a:spLocks/>
              </p:cNvSpPr>
              <p:nvPr userDrawn="1"/>
            </p:nvSpPr>
            <p:spPr bwMode="auto">
              <a:xfrm>
                <a:off x="5329" y="2383"/>
                <a:ext cx="56" cy="165"/>
              </a:xfrm>
              <a:custGeom>
                <a:avLst/>
                <a:gdLst>
                  <a:gd name="T0" fmla="*/ 24 w 24"/>
                  <a:gd name="T1" fmla="*/ 0 h 70"/>
                  <a:gd name="T2" fmla="*/ 0 w 24"/>
                  <a:gd name="T3" fmla="*/ 70 h 70"/>
                  <a:gd name="T4" fmla="*/ 0 w 24"/>
                  <a:gd name="T5" fmla="*/ 70 h 70"/>
                  <a:gd name="T6" fmla="*/ 24 w 24"/>
                  <a:gd name="T7" fmla="*/ 0 h 70"/>
                  <a:gd name="T8" fmla="*/ 24 w 24"/>
                  <a:gd name="T9" fmla="*/ 0 h 70"/>
                </a:gdLst>
                <a:ahLst/>
                <a:cxnLst>
                  <a:cxn ang="0">
                    <a:pos x="T0" y="T1"/>
                  </a:cxn>
                  <a:cxn ang="0">
                    <a:pos x="T2" y="T3"/>
                  </a:cxn>
                  <a:cxn ang="0">
                    <a:pos x="T4" y="T5"/>
                  </a:cxn>
                  <a:cxn ang="0">
                    <a:pos x="T6" y="T7"/>
                  </a:cxn>
                  <a:cxn ang="0">
                    <a:pos x="T8" y="T9"/>
                  </a:cxn>
                </a:cxnLst>
                <a:rect l="0" t="0" r="r" b="b"/>
                <a:pathLst>
                  <a:path w="24" h="70">
                    <a:moveTo>
                      <a:pt x="24" y="0"/>
                    </a:moveTo>
                    <a:cubicBezTo>
                      <a:pt x="0" y="70"/>
                      <a:pt x="0" y="70"/>
                      <a:pt x="0" y="70"/>
                    </a:cubicBezTo>
                    <a:cubicBezTo>
                      <a:pt x="0" y="70"/>
                      <a:pt x="0" y="70"/>
                      <a:pt x="0" y="70"/>
                    </a:cubicBezTo>
                    <a:cubicBezTo>
                      <a:pt x="24" y="0"/>
                      <a:pt x="24"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4" name="Freeform 130"/>
              <p:cNvSpPr>
                <a:spLocks/>
              </p:cNvSpPr>
              <p:nvPr userDrawn="1"/>
            </p:nvSpPr>
            <p:spPr bwMode="auto">
              <a:xfrm>
                <a:off x="5329" y="2423"/>
                <a:ext cx="68" cy="125"/>
              </a:xfrm>
              <a:custGeom>
                <a:avLst/>
                <a:gdLst>
                  <a:gd name="T0" fmla="*/ 29 w 29"/>
                  <a:gd name="T1" fmla="*/ 0 h 53"/>
                  <a:gd name="T2" fmla="*/ 0 w 29"/>
                  <a:gd name="T3" fmla="*/ 53 h 53"/>
                  <a:gd name="T4" fmla="*/ 0 w 29"/>
                  <a:gd name="T5" fmla="*/ 53 h 53"/>
                  <a:gd name="T6" fmla="*/ 28 w 29"/>
                  <a:gd name="T7" fmla="*/ 1 h 53"/>
                  <a:gd name="T8" fmla="*/ 29 w 29"/>
                  <a:gd name="T9" fmla="*/ 0 h 53"/>
                </a:gdLst>
                <a:ahLst/>
                <a:cxnLst>
                  <a:cxn ang="0">
                    <a:pos x="T0" y="T1"/>
                  </a:cxn>
                  <a:cxn ang="0">
                    <a:pos x="T2" y="T3"/>
                  </a:cxn>
                  <a:cxn ang="0">
                    <a:pos x="T4" y="T5"/>
                  </a:cxn>
                  <a:cxn ang="0">
                    <a:pos x="T6" y="T7"/>
                  </a:cxn>
                  <a:cxn ang="0">
                    <a:pos x="T8" y="T9"/>
                  </a:cxn>
                </a:cxnLst>
                <a:rect l="0" t="0" r="r" b="b"/>
                <a:pathLst>
                  <a:path w="29" h="53">
                    <a:moveTo>
                      <a:pt x="29" y="0"/>
                    </a:moveTo>
                    <a:cubicBezTo>
                      <a:pt x="0" y="53"/>
                      <a:pt x="0" y="53"/>
                      <a:pt x="0" y="53"/>
                    </a:cubicBezTo>
                    <a:cubicBezTo>
                      <a:pt x="0" y="53"/>
                      <a:pt x="0" y="53"/>
                      <a:pt x="0" y="53"/>
                    </a:cubicBezTo>
                    <a:cubicBezTo>
                      <a:pt x="28" y="1"/>
                      <a:pt x="28" y="1"/>
                      <a:pt x="28" y="1"/>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5" name="Freeform 131"/>
              <p:cNvSpPr>
                <a:spLocks/>
              </p:cNvSpPr>
              <p:nvPr userDrawn="1"/>
            </p:nvSpPr>
            <p:spPr bwMode="auto">
              <a:xfrm>
                <a:off x="5357" y="2345"/>
                <a:ext cx="50" cy="31"/>
              </a:xfrm>
              <a:custGeom>
                <a:avLst/>
                <a:gdLst>
                  <a:gd name="T0" fmla="*/ 1 w 21"/>
                  <a:gd name="T1" fmla="*/ 0 h 13"/>
                  <a:gd name="T2" fmla="*/ 0 w 21"/>
                  <a:gd name="T3" fmla="*/ 0 h 13"/>
                  <a:gd name="T4" fmla="*/ 21 w 21"/>
                  <a:gd name="T5" fmla="*/ 13 h 13"/>
                  <a:gd name="T6" fmla="*/ 21 w 21"/>
                  <a:gd name="T7" fmla="*/ 13 h 13"/>
                  <a:gd name="T8" fmla="*/ 1 w 21"/>
                  <a:gd name="T9" fmla="*/ 0 h 13"/>
                  <a:gd name="T10" fmla="*/ 1 w 21"/>
                  <a:gd name="T11" fmla="*/ 0 h 13"/>
                </a:gdLst>
                <a:ahLst/>
                <a:cxnLst>
                  <a:cxn ang="0">
                    <a:pos x="T0" y="T1"/>
                  </a:cxn>
                  <a:cxn ang="0">
                    <a:pos x="T2" y="T3"/>
                  </a:cxn>
                  <a:cxn ang="0">
                    <a:pos x="T4" y="T5"/>
                  </a:cxn>
                  <a:cxn ang="0">
                    <a:pos x="T6" y="T7"/>
                  </a:cxn>
                  <a:cxn ang="0">
                    <a:pos x="T8" y="T9"/>
                  </a:cxn>
                  <a:cxn ang="0">
                    <a:pos x="T10" y="T11"/>
                  </a:cxn>
                </a:cxnLst>
                <a:rect l="0" t="0" r="r" b="b"/>
                <a:pathLst>
                  <a:path w="21" h="13">
                    <a:moveTo>
                      <a:pt x="1" y="0"/>
                    </a:moveTo>
                    <a:cubicBezTo>
                      <a:pt x="0" y="0"/>
                      <a:pt x="0" y="0"/>
                      <a:pt x="0" y="0"/>
                    </a:cubicBezTo>
                    <a:cubicBezTo>
                      <a:pt x="21" y="13"/>
                      <a:pt x="21" y="13"/>
                      <a:pt x="21" y="13"/>
                    </a:cubicBezTo>
                    <a:cubicBezTo>
                      <a:pt x="21" y="13"/>
                      <a:pt x="21" y="13"/>
                      <a:pt x="21" y="13"/>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6" name="Freeform 132"/>
              <p:cNvSpPr>
                <a:spLocks/>
              </p:cNvSpPr>
              <p:nvPr userDrawn="1"/>
            </p:nvSpPr>
            <p:spPr bwMode="auto">
              <a:xfrm>
                <a:off x="4866" y="2272"/>
                <a:ext cx="155" cy="24"/>
              </a:xfrm>
              <a:custGeom>
                <a:avLst/>
                <a:gdLst>
                  <a:gd name="T0" fmla="*/ 66 w 66"/>
                  <a:gd name="T1" fmla="*/ 0 h 10"/>
                  <a:gd name="T2" fmla="*/ 0 w 66"/>
                  <a:gd name="T3" fmla="*/ 10 h 10"/>
                  <a:gd name="T4" fmla="*/ 0 w 66"/>
                  <a:gd name="T5" fmla="*/ 10 h 10"/>
                  <a:gd name="T6" fmla="*/ 34 w 66"/>
                  <a:gd name="T7" fmla="*/ 5 h 10"/>
                  <a:gd name="T8" fmla="*/ 66 w 66"/>
                  <a:gd name="T9" fmla="*/ 1 h 10"/>
                  <a:gd name="T10" fmla="*/ 66 w 66"/>
                  <a:gd name="T11" fmla="*/ 0 h 10"/>
                </a:gdLst>
                <a:ahLst/>
                <a:cxnLst>
                  <a:cxn ang="0">
                    <a:pos x="T0" y="T1"/>
                  </a:cxn>
                  <a:cxn ang="0">
                    <a:pos x="T2" y="T3"/>
                  </a:cxn>
                  <a:cxn ang="0">
                    <a:pos x="T4" y="T5"/>
                  </a:cxn>
                  <a:cxn ang="0">
                    <a:pos x="T6" y="T7"/>
                  </a:cxn>
                  <a:cxn ang="0">
                    <a:pos x="T8" y="T9"/>
                  </a:cxn>
                  <a:cxn ang="0">
                    <a:pos x="T10" y="T11"/>
                  </a:cxn>
                </a:cxnLst>
                <a:rect l="0" t="0" r="r" b="b"/>
                <a:pathLst>
                  <a:path w="66" h="10">
                    <a:moveTo>
                      <a:pt x="66" y="0"/>
                    </a:moveTo>
                    <a:cubicBezTo>
                      <a:pt x="0" y="10"/>
                      <a:pt x="0" y="10"/>
                      <a:pt x="0" y="10"/>
                    </a:cubicBezTo>
                    <a:cubicBezTo>
                      <a:pt x="0" y="10"/>
                      <a:pt x="0" y="10"/>
                      <a:pt x="0" y="10"/>
                    </a:cubicBezTo>
                    <a:cubicBezTo>
                      <a:pt x="34" y="5"/>
                      <a:pt x="34" y="5"/>
                      <a:pt x="34" y="5"/>
                    </a:cubicBezTo>
                    <a:cubicBezTo>
                      <a:pt x="66" y="1"/>
                      <a:pt x="66" y="1"/>
                      <a:pt x="66" y="1"/>
                    </a:cubicBezTo>
                    <a:cubicBezTo>
                      <a:pt x="66" y="0"/>
                      <a:pt x="66" y="0"/>
                      <a:pt x="6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7" name="Freeform 133"/>
              <p:cNvSpPr>
                <a:spLocks/>
              </p:cNvSpPr>
              <p:nvPr userDrawn="1"/>
            </p:nvSpPr>
            <p:spPr bwMode="auto">
              <a:xfrm>
                <a:off x="5021" y="2279"/>
                <a:ext cx="5" cy="36"/>
              </a:xfrm>
              <a:custGeom>
                <a:avLst/>
                <a:gdLst>
                  <a:gd name="T0" fmla="*/ 2 w 2"/>
                  <a:gd name="T1" fmla="*/ 0 h 15"/>
                  <a:gd name="T2" fmla="*/ 0 w 2"/>
                  <a:gd name="T3" fmla="*/ 15 h 15"/>
                  <a:gd name="T4" fmla="*/ 2 w 2"/>
                  <a:gd name="T5" fmla="*/ 0 h 15"/>
                  <a:gd name="T6" fmla="*/ 2 w 2"/>
                  <a:gd name="T7" fmla="*/ 0 h 15"/>
                </a:gdLst>
                <a:ahLst/>
                <a:cxnLst>
                  <a:cxn ang="0">
                    <a:pos x="T0" y="T1"/>
                  </a:cxn>
                  <a:cxn ang="0">
                    <a:pos x="T2" y="T3"/>
                  </a:cxn>
                  <a:cxn ang="0">
                    <a:pos x="T4" y="T5"/>
                  </a:cxn>
                  <a:cxn ang="0">
                    <a:pos x="T6" y="T7"/>
                  </a:cxn>
                </a:cxnLst>
                <a:rect l="0" t="0" r="r" b="b"/>
                <a:pathLst>
                  <a:path w="2" h="15">
                    <a:moveTo>
                      <a:pt x="2" y="0"/>
                    </a:moveTo>
                    <a:cubicBezTo>
                      <a:pt x="0" y="15"/>
                      <a:pt x="0" y="15"/>
                      <a:pt x="0" y="15"/>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8" name="Freeform 134"/>
              <p:cNvSpPr>
                <a:spLocks/>
              </p:cNvSpPr>
              <p:nvPr userDrawn="1"/>
            </p:nvSpPr>
            <p:spPr bwMode="auto">
              <a:xfrm>
                <a:off x="4863" y="2301"/>
                <a:ext cx="24" cy="35"/>
              </a:xfrm>
              <a:custGeom>
                <a:avLst/>
                <a:gdLst>
                  <a:gd name="T0" fmla="*/ 0 w 24"/>
                  <a:gd name="T1" fmla="*/ 0 h 35"/>
                  <a:gd name="T2" fmla="*/ 0 w 24"/>
                  <a:gd name="T3" fmla="*/ 0 h 35"/>
                  <a:gd name="T4" fmla="*/ 24 w 24"/>
                  <a:gd name="T5" fmla="*/ 35 h 35"/>
                  <a:gd name="T6" fmla="*/ 0 w 24"/>
                  <a:gd name="T7" fmla="*/ 0 h 35"/>
                </a:gdLst>
                <a:ahLst/>
                <a:cxnLst>
                  <a:cxn ang="0">
                    <a:pos x="T0" y="T1"/>
                  </a:cxn>
                  <a:cxn ang="0">
                    <a:pos x="T2" y="T3"/>
                  </a:cxn>
                  <a:cxn ang="0">
                    <a:pos x="T4" y="T5"/>
                  </a:cxn>
                  <a:cxn ang="0">
                    <a:pos x="T6" y="T7"/>
                  </a:cxn>
                </a:cxnLst>
                <a:rect l="0" t="0" r="r" b="b"/>
                <a:pathLst>
                  <a:path w="24" h="35">
                    <a:moveTo>
                      <a:pt x="0" y="0"/>
                    </a:moveTo>
                    <a:lnTo>
                      <a:pt x="0" y="0"/>
                    </a:lnTo>
                    <a:lnTo>
                      <a:pt x="24" y="3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9" name="Freeform 135"/>
              <p:cNvSpPr>
                <a:spLocks/>
              </p:cNvSpPr>
              <p:nvPr userDrawn="1"/>
            </p:nvSpPr>
            <p:spPr bwMode="auto">
              <a:xfrm>
                <a:off x="4863" y="2301"/>
                <a:ext cx="24" cy="35"/>
              </a:xfrm>
              <a:custGeom>
                <a:avLst/>
                <a:gdLst>
                  <a:gd name="T0" fmla="*/ 0 w 24"/>
                  <a:gd name="T1" fmla="*/ 0 h 35"/>
                  <a:gd name="T2" fmla="*/ 0 w 24"/>
                  <a:gd name="T3" fmla="*/ 0 h 35"/>
                  <a:gd name="T4" fmla="*/ 24 w 24"/>
                  <a:gd name="T5" fmla="*/ 35 h 35"/>
                  <a:gd name="T6" fmla="*/ 0 w 24"/>
                  <a:gd name="T7" fmla="*/ 0 h 35"/>
                </a:gdLst>
                <a:ahLst/>
                <a:cxnLst>
                  <a:cxn ang="0">
                    <a:pos x="T0" y="T1"/>
                  </a:cxn>
                  <a:cxn ang="0">
                    <a:pos x="T2" y="T3"/>
                  </a:cxn>
                  <a:cxn ang="0">
                    <a:pos x="T4" y="T5"/>
                  </a:cxn>
                  <a:cxn ang="0">
                    <a:pos x="T6" y="T7"/>
                  </a:cxn>
                </a:cxnLst>
                <a:rect l="0" t="0" r="r" b="b"/>
                <a:pathLst>
                  <a:path w="24" h="35">
                    <a:moveTo>
                      <a:pt x="0" y="0"/>
                    </a:moveTo>
                    <a:lnTo>
                      <a:pt x="0" y="0"/>
                    </a:lnTo>
                    <a:lnTo>
                      <a:pt x="24" y="35"/>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0" name="Freeform 136"/>
              <p:cNvSpPr>
                <a:spLocks/>
              </p:cNvSpPr>
              <p:nvPr userDrawn="1"/>
            </p:nvSpPr>
            <p:spPr bwMode="auto">
              <a:xfrm>
                <a:off x="4863" y="2301"/>
                <a:ext cx="130" cy="196"/>
              </a:xfrm>
              <a:custGeom>
                <a:avLst/>
                <a:gdLst>
                  <a:gd name="T0" fmla="*/ 0 w 130"/>
                  <a:gd name="T1" fmla="*/ 0 h 196"/>
                  <a:gd name="T2" fmla="*/ 0 w 130"/>
                  <a:gd name="T3" fmla="*/ 0 h 196"/>
                  <a:gd name="T4" fmla="*/ 130 w 130"/>
                  <a:gd name="T5" fmla="*/ 196 h 196"/>
                  <a:gd name="T6" fmla="*/ 130 w 130"/>
                  <a:gd name="T7" fmla="*/ 196 h 196"/>
                  <a:gd name="T8" fmla="*/ 0 w 130"/>
                  <a:gd name="T9" fmla="*/ 0 h 196"/>
                </a:gdLst>
                <a:ahLst/>
                <a:cxnLst>
                  <a:cxn ang="0">
                    <a:pos x="T0" y="T1"/>
                  </a:cxn>
                  <a:cxn ang="0">
                    <a:pos x="T2" y="T3"/>
                  </a:cxn>
                  <a:cxn ang="0">
                    <a:pos x="T4" y="T5"/>
                  </a:cxn>
                  <a:cxn ang="0">
                    <a:pos x="T6" y="T7"/>
                  </a:cxn>
                  <a:cxn ang="0">
                    <a:pos x="T8" y="T9"/>
                  </a:cxn>
                </a:cxnLst>
                <a:rect l="0" t="0" r="r" b="b"/>
                <a:pathLst>
                  <a:path w="130" h="196">
                    <a:moveTo>
                      <a:pt x="0" y="0"/>
                    </a:moveTo>
                    <a:lnTo>
                      <a:pt x="0" y="0"/>
                    </a:lnTo>
                    <a:lnTo>
                      <a:pt x="130" y="196"/>
                    </a:lnTo>
                    <a:lnTo>
                      <a:pt x="130" y="19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1" name="Freeform 137"/>
              <p:cNvSpPr>
                <a:spLocks/>
              </p:cNvSpPr>
              <p:nvPr userDrawn="1"/>
            </p:nvSpPr>
            <p:spPr bwMode="auto">
              <a:xfrm>
                <a:off x="4863" y="2301"/>
                <a:ext cx="130" cy="196"/>
              </a:xfrm>
              <a:custGeom>
                <a:avLst/>
                <a:gdLst>
                  <a:gd name="T0" fmla="*/ 0 w 130"/>
                  <a:gd name="T1" fmla="*/ 0 h 196"/>
                  <a:gd name="T2" fmla="*/ 0 w 130"/>
                  <a:gd name="T3" fmla="*/ 0 h 196"/>
                  <a:gd name="T4" fmla="*/ 130 w 130"/>
                  <a:gd name="T5" fmla="*/ 196 h 196"/>
                  <a:gd name="T6" fmla="*/ 130 w 130"/>
                  <a:gd name="T7" fmla="*/ 196 h 196"/>
                  <a:gd name="T8" fmla="*/ 0 w 130"/>
                  <a:gd name="T9" fmla="*/ 0 h 196"/>
                </a:gdLst>
                <a:ahLst/>
                <a:cxnLst>
                  <a:cxn ang="0">
                    <a:pos x="T0" y="T1"/>
                  </a:cxn>
                  <a:cxn ang="0">
                    <a:pos x="T2" y="T3"/>
                  </a:cxn>
                  <a:cxn ang="0">
                    <a:pos x="T4" y="T5"/>
                  </a:cxn>
                  <a:cxn ang="0">
                    <a:pos x="T6" y="T7"/>
                  </a:cxn>
                  <a:cxn ang="0">
                    <a:pos x="T8" y="T9"/>
                  </a:cxn>
                </a:cxnLst>
                <a:rect l="0" t="0" r="r" b="b"/>
                <a:pathLst>
                  <a:path w="130" h="196">
                    <a:moveTo>
                      <a:pt x="0" y="0"/>
                    </a:moveTo>
                    <a:lnTo>
                      <a:pt x="0" y="0"/>
                    </a:lnTo>
                    <a:lnTo>
                      <a:pt x="130" y="196"/>
                    </a:lnTo>
                    <a:lnTo>
                      <a:pt x="130" y="19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2" name="Freeform 138"/>
              <p:cNvSpPr>
                <a:spLocks/>
              </p:cNvSpPr>
              <p:nvPr userDrawn="1"/>
            </p:nvSpPr>
            <p:spPr bwMode="auto">
              <a:xfrm>
                <a:off x="4823" y="2504"/>
                <a:ext cx="168" cy="61"/>
              </a:xfrm>
              <a:custGeom>
                <a:avLst/>
                <a:gdLst>
                  <a:gd name="T0" fmla="*/ 168 w 168"/>
                  <a:gd name="T1" fmla="*/ 0 h 61"/>
                  <a:gd name="T2" fmla="*/ 0 w 168"/>
                  <a:gd name="T3" fmla="*/ 61 h 61"/>
                  <a:gd name="T4" fmla="*/ 0 w 168"/>
                  <a:gd name="T5" fmla="*/ 61 h 61"/>
                  <a:gd name="T6" fmla="*/ 168 w 168"/>
                  <a:gd name="T7" fmla="*/ 0 h 61"/>
                  <a:gd name="T8" fmla="*/ 168 w 168"/>
                  <a:gd name="T9" fmla="*/ 0 h 61"/>
                </a:gdLst>
                <a:ahLst/>
                <a:cxnLst>
                  <a:cxn ang="0">
                    <a:pos x="T0" y="T1"/>
                  </a:cxn>
                  <a:cxn ang="0">
                    <a:pos x="T2" y="T3"/>
                  </a:cxn>
                  <a:cxn ang="0">
                    <a:pos x="T4" y="T5"/>
                  </a:cxn>
                  <a:cxn ang="0">
                    <a:pos x="T6" y="T7"/>
                  </a:cxn>
                  <a:cxn ang="0">
                    <a:pos x="T8" y="T9"/>
                  </a:cxn>
                </a:cxnLst>
                <a:rect l="0" t="0" r="r" b="b"/>
                <a:pathLst>
                  <a:path w="168" h="61">
                    <a:moveTo>
                      <a:pt x="168" y="0"/>
                    </a:moveTo>
                    <a:lnTo>
                      <a:pt x="0" y="61"/>
                    </a:lnTo>
                    <a:lnTo>
                      <a:pt x="0" y="61"/>
                    </a:lnTo>
                    <a:lnTo>
                      <a:pt x="168" y="0"/>
                    </a:lnTo>
                    <a:lnTo>
                      <a:pt x="1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3" name="Freeform 139"/>
              <p:cNvSpPr>
                <a:spLocks/>
              </p:cNvSpPr>
              <p:nvPr userDrawn="1"/>
            </p:nvSpPr>
            <p:spPr bwMode="auto">
              <a:xfrm>
                <a:off x="4823" y="2504"/>
                <a:ext cx="168" cy="61"/>
              </a:xfrm>
              <a:custGeom>
                <a:avLst/>
                <a:gdLst>
                  <a:gd name="T0" fmla="*/ 168 w 168"/>
                  <a:gd name="T1" fmla="*/ 0 h 61"/>
                  <a:gd name="T2" fmla="*/ 0 w 168"/>
                  <a:gd name="T3" fmla="*/ 61 h 61"/>
                  <a:gd name="T4" fmla="*/ 0 w 168"/>
                  <a:gd name="T5" fmla="*/ 61 h 61"/>
                  <a:gd name="T6" fmla="*/ 168 w 168"/>
                  <a:gd name="T7" fmla="*/ 0 h 61"/>
                  <a:gd name="T8" fmla="*/ 168 w 168"/>
                  <a:gd name="T9" fmla="*/ 0 h 61"/>
                </a:gdLst>
                <a:ahLst/>
                <a:cxnLst>
                  <a:cxn ang="0">
                    <a:pos x="T0" y="T1"/>
                  </a:cxn>
                  <a:cxn ang="0">
                    <a:pos x="T2" y="T3"/>
                  </a:cxn>
                  <a:cxn ang="0">
                    <a:pos x="T4" y="T5"/>
                  </a:cxn>
                  <a:cxn ang="0">
                    <a:pos x="T6" y="T7"/>
                  </a:cxn>
                  <a:cxn ang="0">
                    <a:pos x="T8" y="T9"/>
                  </a:cxn>
                </a:cxnLst>
                <a:rect l="0" t="0" r="r" b="b"/>
                <a:pathLst>
                  <a:path w="168" h="61">
                    <a:moveTo>
                      <a:pt x="168" y="0"/>
                    </a:moveTo>
                    <a:lnTo>
                      <a:pt x="0" y="61"/>
                    </a:lnTo>
                    <a:lnTo>
                      <a:pt x="0" y="61"/>
                    </a:lnTo>
                    <a:lnTo>
                      <a:pt x="168" y="0"/>
                    </a:lnTo>
                    <a:lnTo>
                      <a:pt x="1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4" name="Freeform 140"/>
              <p:cNvSpPr>
                <a:spLocks/>
              </p:cNvSpPr>
              <p:nvPr userDrawn="1"/>
            </p:nvSpPr>
            <p:spPr bwMode="auto">
              <a:xfrm>
                <a:off x="4851" y="2504"/>
                <a:ext cx="140" cy="52"/>
              </a:xfrm>
              <a:custGeom>
                <a:avLst/>
                <a:gdLst>
                  <a:gd name="T0" fmla="*/ 140 w 140"/>
                  <a:gd name="T1" fmla="*/ 0 h 52"/>
                  <a:gd name="T2" fmla="*/ 0 w 140"/>
                  <a:gd name="T3" fmla="*/ 52 h 52"/>
                  <a:gd name="T4" fmla="*/ 140 w 140"/>
                  <a:gd name="T5" fmla="*/ 0 h 52"/>
                  <a:gd name="T6" fmla="*/ 140 w 140"/>
                  <a:gd name="T7" fmla="*/ 0 h 52"/>
                </a:gdLst>
                <a:ahLst/>
                <a:cxnLst>
                  <a:cxn ang="0">
                    <a:pos x="T0" y="T1"/>
                  </a:cxn>
                  <a:cxn ang="0">
                    <a:pos x="T2" y="T3"/>
                  </a:cxn>
                  <a:cxn ang="0">
                    <a:pos x="T4" y="T5"/>
                  </a:cxn>
                  <a:cxn ang="0">
                    <a:pos x="T6" y="T7"/>
                  </a:cxn>
                </a:cxnLst>
                <a:rect l="0" t="0" r="r" b="b"/>
                <a:pathLst>
                  <a:path w="140" h="52">
                    <a:moveTo>
                      <a:pt x="140" y="0"/>
                    </a:moveTo>
                    <a:lnTo>
                      <a:pt x="0" y="52"/>
                    </a:lnTo>
                    <a:lnTo>
                      <a:pt x="140" y="0"/>
                    </a:lnTo>
                    <a:lnTo>
                      <a:pt x="1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5" name="Freeform 141"/>
              <p:cNvSpPr>
                <a:spLocks/>
              </p:cNvSpPr>
              <p:nvPr userDrawn="1"/>
            </p:nvSpPr>
            <p:spPr bwMode="auto">
              <a:xfrm>
                <a:off x="4851" y="2504"/>
                <a:ext cx="140" cy="52"/>
              </a:xfrm>
              <a:custGeom>
                <a:avLst/>
                <a:gdLst>
                  <a:gd name="T0" fmla="*/ 140 w 140"/>
                  <a:gd name="T1" fmla="*/ 0 h 52"/>
                  <a:gd name="T2" fmla="*/ 0 w 140"/>
                  <a:gd name="T3" fmla="*/ 52 h 52"/>
                  <a:gd name="T4" fmla="*/ 140 w 140"/>
                  <a:gd name="T5" fmla="*/ 0 h 52"/>
                  <a:gd name="T6" fmla="*/ 140 w 140"/>
                  <a:gd name="T7" fmla="*/ 0 h 52"/>
                </a:gdLst>
                <a:ahLst/>
                <a:cxnLst>
                  <a:cxn ang="0">
                    <a:pos x="T0" y="T1"/>
                  </a:cxn>
                  <a:cxn ang="0">
                    <a:pos x="T2" y="T3"/>
                  </a:cxn>
                  <a:cxn ang="0">
                    <a:pos x="T4" y="T5"/>
                  </a:cxn>
                  <a:cxn ang="0">
                    <a:pos x="T6" y="T7"/>
                  </a:cxn>
                </a:cxnLst>
                <a:rect l="0" t="0" r="r" b="b"/>
                <a:pathLst>
                  <a:path w="140" h="52">
                    <a:moveTo>
                      <a:pt x="140" y="0"/>
                    </a:moveTo>
                    <a:lnTo>
                      <a:pt x="0" y="52"/>
                    </a:lnTo>
                    <a:lnTo>
                      <a:pt x="140" y="0"/>
                    </a:lnTo>
                    <a:lnTo>
                      <a:pt x="14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6" name="Freeform 142"/>
              <p:cNvSpPr>
                <a:spLocks/>
              </p:cNvSpPr>
              <p:nvPr userDrawn="1"/>
            </p:nvSpPr>
            <p:spPr bwMode="auto">
              <a:xfrm>
                <a:off x="4847" y="2556"/>
                <a:ext cx="97" cy="96"/>
              </a:xfrm>
              <a:custGeom>
                <a:avLst/>
                <a:gdLst>
                  <a:gd name="T0" fmla="*/ 41 w 41"/>
                  <a:gd name="T1" fmla="*/ 0 h 41"/>
                  <a:gd name="T2" fmla="*/ 0 w 41"/>
                  <a:gd name="T3" fmla="*/ 41 h 41"/>
                  <a:gd name="T4" fmla="*/ 0 w 41"/>
                  <a:gd name="T5" fmla="*/ 41 h 41"/>
                  <a:gd name="T6" fmla="*/ 41 w 41"/>
                  <a:gd name="T7" fmla="*/ 0 h 41"/>
                </a:gdLst>
                <a:ahLst/>
                <a:cxnLst>
                  <a:cxn ang="0">
                    <a:pos x="T0" y="T1"/>
                  </a:cxn>
                  <a:cxn ang="0">
                    <a:pos x="T2" y="T3"/>
                  </a:cxn>
                  <a:cxn ang="0">
                    <a:pos x="T4" y="T5"/>
                  </a:cxn>
                  <a:cxn ang="0">
                    <a:pos x="T6" y="T7"/>
                  </a:cxn>
                </a:cxnLst>
                <a:rect l="0" t="0" r="r" b="b"/>
                <a:pathLst>
                  <a:path w="41" h="41">
                    <a:moveTo>
                      <a:pt x="41" y="0"/>
                    </a:moveTo>
                    <a:cubicBezTo>
                      <a:pt x="0" y="41"/>
                      <a:pt x="0" y="41"/>
                      <a:pt x="0" y="41"/>
                    </a:cubicBezTo>
                    <a:cubicBezTo>
                      <a:pt x="0" y="41"/>
                      <a:pt x="0" y="41"/>
                      <a:pt x="0" y="41"/>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7" name="Freeform 143"/>
              <p:cNvSpPr>
                <a:spLocks/>
              </p:cNvSpPr>
              <p:nvPr userDrawn="1"/>
            </p:nvSpPr>
            <p:spPr bwMode="auto">
              <a:xfrm>
                <a:off x="4818" y="2572"/>
                <a:ext cx="22" cy="78"/>
              </a:xfrm>
              <a:custGeom>
                <a:avLst/>
                <a:gdLst>
                  <a:gd name="T0" fmla="*/ 0 w 9"/>
                  <a:gd name="T1" fmla="*/ 0 h 33"/>
                  <a:gd name="T2" fmla="*/ 0 w 9"/>
                  <a:gd name="T3" fmla="*/ 0 h 33"/>
                  <a:gd name="T4" fmla="*/ 9 w 9"/>
                  <a:gd name="T5" fmla="*/ 33 h 33"/>
                  <a:gd name="T6" fmla="*/ 9 w 9"/>
                  <a:gd name="T7" fmla="*/ 33 h 33"/>
                  <a:gd name="T8" fmla="*/ 0 w 9"/>
                  <a:gd name="T9" fmla="*/ 0 h 33"/>
                </a:gdLst>
                <a:ahLst/>
                <a:cxnLst>
                  <a:cxn ang="0">
                    <a:pos x="T0" y="T1"/>
                  </a:cxn>
                  <a:cxn ang="0">
                    <a:pos x="T2" y="T3"/>
                  </a:cxn>
                  <a:cxn ang="0">
                    <a:pos x="T4" y="T5"/>
                  </a:cxn>
                  <a:cxn ang="0">
                    <a:pos x="T6" y="T7"/>
                  </a:cxn>
                  <a:cxn ang="0">
                    <a:pos x="T8" y="T9"/>
                  </a:cxn>
                </a:cxnLst>
                <a:rect l="0" t="0" r="r" b="b"/>
                <a:pathLst>
                  <a:path w="9" h="33">
                    <a:moveTo>
                      <a:pt x="0" y="0"/>
                    </a:moveTo>
                    <a:cubicBezTo>
                      <a:pt x="0" y="0"/>
                      <a:pt x="0" y="0"/>
                      <a:pt x="0" y="0"/>
                    </a:cubicBezTo>
                    <a:cubicBezTo>
                      <a:pt x="9" y="33"/>
                      <a:pt x="9" y="33"/>
                      <a:pt x="9" y="33"/>
                    </a:cubicBezTo>
                    <a:cubicBezTo>
                      <a:pt x="9" y="33"/>
                      <a:pt x="9" y="33"/>
                      <a:pt x="9" y="3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8" name="Freeform 144"/>
              <p:cNvSpPr>
                <a:spLocks/>
              </p:cNvSpPr>
              <p:nvPr userDrawn="1"/>
            </p:nvSpPr>
            <p:spPr bwMode="auto">
              <a:xfrm>
                <a:off x="4847" y="2506"/>
                <a:ext cx="146" cy="146"/>
              </a:xfrm>
              <a:custGeom>
                <a:avLst/>
                <a:gdLst>
                  <a:gd name="T0" fmla="*/ 62 w 62"/>
                  <a:gd name="T1" fmla="*/ 0 h 62"/>
                  <a:gd name="T2" fmla="*/ 0 w 62"/>
                  <a:gd name="T3" fmla="*/ 62 h 62"/>
                  <a:gd name="T4" fmla="*/ 0 w 62"/>
                  <a:gd name="T5" fmla="*/ 62 h 62"/>
                  <a:gd name="T6" fmla="*/ 41 w 62"/>
                  <a:gd name="T7" fmla="*/ 21 h 62"/>
                  <a:gd name="T8" fmla="*/ 62 w 62"/>
                  <a:gd name="T9" fmla="*/ 0 h 62"/>
                  <a:gd name="T10" fmla="*/ 62 w 62"/>
                  <a:gd name="T11" fmla="*/ 0 h 62"/>
                </a:gdLst>
                <a:ahLst/>
                <a:cxnLst>
                  <a:cxn ang="0">
                    <a:pos x="T0" y="T1"/>
                  </a:cxn>
                  <a:cxn ang="0">
                    <a:pos x="T2" y="T3"/>
                  </a:cxn>
                  <a:cxn ang="0">
                    <a:pos x="T4" y="T5"/>
                  </a:cxn>
                  <a:cxn ang="0">
                    <a:pos x="T6" y="T7"/>
                  </a:cxn>
                  <a:cxn ang="0">
                    <a:pos x="T8" y="T9"/>
                  </a:cxn>
                  <a:cxn ang="0">
                    <a:pos x="T10" y="T11"/>
                  </a:cxn>
                </a:cxnLst>
                <a:rect l="0" t="0" r="r" b="b"/>
                <a:pathLst>
                  <a:path w="62" h="62">
                    <a:moveTo>
                      <a:pt x="62" y="0"/>
                    </a:moveTo>
                    <a:cubicBezTo>
                      <a:pt x="0" y="62"/>
                      <a:pt x="0" y="62"/>
                      <a:pt x="0" y="62"/>
                    </a:cubicBezTo>
                    <a:cubicBezTo>
                      <a:pt x="0" y="62"/>
                      <a:pt x="0" y="62"/>
                      <a:pt x="0" y="62"/>
                    </a:cubicBezTo>
                    <a:cubicBezTo>
                      <a:pt x="41" y="21"/>
                      <a:pt x="41" y="21"/>
                      <a:pt x="41" y="21"/>
                    </a:cubicBezTo>
                    <a:cubicBezTo>
                      <a:pt x="62" y="0"/>
                      <a:pt x="62" y="0"/>
                      <a:pt x="62" y="0"/>
                    </a:cubicBezTo>
                    <a:cubicBezTo>
                      <a:pt x="62" y="0"/>
                      <a:pt x="62"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9" name="Freeform 145"/>
              <p:cNvSpPr>
                <a:spLocks/>
              </p:cNvSpPr>
              <p:nvPr userDrawn="1"/>
            </p:nvSpPr>
            <p:spPr bwMode="auto">
              <a:xfrm>
                <a:off x="5003" y="2506"/>
                <a:ext cx="153" cy="198"/>
              </a:xfrm>
              <a:custGeom>
                <a:avLst/>
                <a:gdLst>
                  <a:gd name="T0" fmla="*/ 0 w 65"/>
                  <a:gd name="T1" fmla="*/ 0 h 84"/>
                  <a:gd name="T2" fmla="*/ 0 w 65"/>
                  <a:gd name="T3" fmla="*/ 0 h 84"/>
                  <a:gd name="T4" fmla="*/ 65 w 65"/>
                  <a:gd name="T5" fmla="*/ 84 h 84"/>
                  <a:gd name="T6" fmla="*/ 0 w 65"/>
                  <a:gd name="T7" fmla="*/ 0 h 84"/>
                </a:gdLst>
                <a:ahLst/>
                <a:cxnLst>
                  <a:cxn ang="0">
                    <a:pos x="T0" y="T1"/>
                  </a:cxn>
                  <a:cxn ang="0">
                    <a:pos x="T2" y="T3"/>
                  </a:cxn>
                  <a:cxn ang="0">
                    <a:pos x="T4" y="T5"/>
                  </a:cxn>
                  <a:cxn ang="0">
                    <a:pos x="T6" y="T7"/>
                  </a:cxn>
                </a:cxnLst>
                <a:rect l="0" t="0" r="r" b="b"/>
                <a:pathLst>
                  <a:path w="65" h="84">
                    <a:moveTo>
                      <a:pt x="0" y="0"/>
                    </a:moveTo>
                    <a:cubicBezTo>
                      <a:pt x="0" y="0"/>
                      <a:pt x="0" y="0"/>
                      <a:pt x="0" y="0"/>
                    </a:cubicBezTo>
                    <a:cubicBezTo>
                      <a:pt x="65" y="84"/>
                      <a:pt x="65" y="84"/>
                      <a:pt x="65" y="8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0" name="Freeform 146"/>
              <p:cNvSpPr>
                <a:spLocks/>
              </p:cNvSpPr>
              <p:nvPr userDrawn="1"/>
            </p:nvSpPr>
            <p:spPr bwMode="auto">
              <a:xfrm>
                <a:off x="5000" y="2506"/>
                <a:ext cx="218" cy="279"/>
              </a:xfrm>
              <a:custGeom>
                <a:avLst/>
                <a:gdLst>
                  <a:gd name="T0" fmla="*/ 0 w 92"/>
                  <a:gd name="T1" fmla="*/ 0 h 118"/>
                  <a:gd name="T2" fmla="*/ 0 w 92"/>
                  <a:gd name="T3" fmla="*/ 0 h 118"/>
                  <a:gd name="T4" fmla="*/ 92 w 92"/>
                  <a:gd name="T5" fmla="*/ 118 h 118"/>
                  <a:gd name="T6" fmla="*/ 92 w 92"/>
                  <a:gd name="T7" fmla="*/ 118 h 118"/>
                  <a:gd name="T8" fmla="*/ 0 w 92"/>
                  <a:gd name="T9" fmla="*/ 0 h 118"/>
                </a:gdLst>
                <a:ahLst/>
                <a:cxnLst>
                  <a:cxn ang="0">
                    <a:pos x="T0" y="T1"/>
                  </a:cxn>
                  <a:cxn ang="0">
                    <a:pos x="T2" y="T3"/>
                  </a:cxn>
                  <a:cxn ang="0">
                    <a:pos x="T4" y="T5"/>
                  </a:cxn>
                  <a:cxn ang="0">
                    <a:pos x="T6" y="T7"/>
                  </a:cxn>
                  <a:cxn ang="0">
                    <a:pos x="T8" y="T9"/>
                  </a:cxn>
                </a:cxnLst>
                <a:rect l="0" t="0" r="r" b="b"/>
                <a:pathLst>
                  <a:path w="92" h="118">
                    <a:moveTo>
                      <a:pt x="0" y="0"/>
                    </a:moveTo>
                    <a:cubicBezTo>
                      <a:pt x="0" y="0"/>
                      <a:pt x="0" y="0"/>
                      <a:pt x="0" y="0"/>
                    </a:cubicBezTo>
                    <a:cubicBezTo>
                      <a:pt x="92" y="118"/>
                      <a:pt x="92" y="118"/>
                      <a:pt x="92" y="118"/>
                    </a:cubicBezTo>
                    <a:cubicBezTo>
                      <a:pt x="92" y="118"/>
                      <a:pt x="92" y="118"/>
                      <a:pt x="92" y="11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1" name="Freeform 147"/>
              <p:cNvSpPr>
                <a:spLocks/>
              </p:cNvSpPr>
              <p:nvPr userDrawn="1"/>
            </p:nvSpPr>
            <p:spPr bwMode="auto">
              <a:xfrm>
                <a:off x="4847" y="2657"/>
                <a:ext cx="371" cy="130"/>
              </a:xfrm>
              <a:custGeom>
                <a:avLst/>
                <a:gdLst>
                  <a:gd name="T0" fmla="*/ 0 w 157"/>
                  <a:gd name="T1" fmla="*/ 0 h 55"/>
                  <a:gd name="T2" fmla="*/ 0 w 157"/>
                  <a:gd name="T3" fmla="*/ 1 h 55"/>
                  <a:gd name="T4" fmla="*/ 115 w 157"/>
                  <a:gd name="T5" fmla="*/ 41 h 55"/>
                  <a:gd name="T6" fmla="*/ 157 w 157"/>
                  <a:gd name="T7" fmla="*/ 55 h 55"/>
                  <a:gd name="T8" fmla="*/ 157 w 157"/>
                  <a:gd name="T9" fmla="*/ 55 h 55"/>
                  <a:gd name="T10" fmla="*/ 112 w 157"/>
                  <a:gd name="T11" fmla="*/ 39 h 55"/>
                  <a:gd name="T12" fmla="*/ 0 w 157"/>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57" h="55">
                    <a:moveTo>
                      <a:pt x="0" y="0"/>
                    </a:moveTo>
                    <a:cubicBezTo>
                      <a:pt x="0" y="0"/>
                      <a:pt x="0" y="1"/>
                      <a:pt x="0" y="1"/>
                    </a:cubicBezTo>
                    <a:cubicBezTo>
                      <a:pt x="115" y="41"/>
                      <a:pt x="115" y="41"/>
                      <a:pt x="115" y="41"/>
                    </a:cubicBezTo>
                    <a:cubicBezTo>
                      <a:pt x="157" y="55"/>
                      <a:pt x="157" y="55"/>
                      <a:pt x="157" y="55"/>
                    </a:cubicBezTo>
                    <a:cubicBezTo>
                      <a:pt x="157" y="55"/>
                      <a:pt x="157" y="55"/>
                      <a:pt x="157" y="55"/>
                    </a:cubicBezTo>
                    <a:cubicBezTo>
                      <a:pt x="112" y="39"/>
                      <a:pt x="112" y="39"/>
                      <a:pt x="112" y="3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2" name="Freeform 148"/>
              <p:cNvSpPr>
                <a:spLocks/>
              </p:cNvSpPr>
              <p:nvPr userDrawn="1"/>
            </p:nvSpPr>
            <p:spPr bwMode="auto">
              <a:xfrm>
                <a:off x="5031" y="2277"/>
                <a:ext cx="220" cy="184"/>
              </a:xfrm>
              <a:custGeom>
                <a:avLst/>
                <a:gdLst>
                  <a:gd name="T0" fmla="*/ 0 w 93"/>
                  <a:gd name="T1" fmla="*/ 0 h 78"/>
                  <a:gd name="T2" fmla="*/ 0 w 93"/>
                  <a:gd name="T3" fmla="*/ 0 h 78"/>
                  <a:gd name="T4" fmla="*/ 60 w 93"/>
                  <a:gd name="T5" fmla="*/ 50 h 78"/>
                  <a:gd name="T6" fmla="*/ 93 w 93"/>
                  <a:gd name="T7" fmla="*/ 78 h 78"/>
                  <a:gd name="T8" fmla="*/ 93 w 93"/>
                  <a:gd name="T9" fmla="*/ 78 h 78"/>
                  <a:gd name="T10" fmla="*/ 0 w 93"/>
                  <a:gd name="T11" fmla="*/ 0 h 78"/>
                </a:gdLst>
                <a:ahLst/>
                <a:cxnLst>
                  <a:cxn ang="0">
                    <a:pos x="T0" y="T1"/>
                  </a:cxn>
                  <a:cxn ang="0">
                    <a:pos x="T2" y="T3"/>
                  </a:cxn>
                  <a:cxn ang="0">
                    <a:pos x="T4" y="T5"/>
                  </a:cxn>
                  <a:cxn ang="0">
                    <a:pos x="T6" y="T7"/>
                  </a:cxn>
                  <a:cxn ang="0">
                    <a:pos x="T8" y="T9"/>
                  </a:cxn>
                  <a:cxn ang="0">
                    <a:pos x="T10" y="T11"/>
                  </a:cxn>
                </a:cxnLst>
                <a:rect l="0" t="0" r="r" b="b"/>
                <a:pathLst>
                  <a:path w="93" h="78">
                    <a:moveTo>
                      <a:pt x="0" y="0"/>
                    </a:moveTo>
                    <a:cubicBezTo>
                      <a:pt x="0" y="0"/>
                      <a:pt x="0" y="0"/>
                      <a:pt x="0" y="0"/>
                    </a:cubicBezTo>
                    <a:cubicBezTo>
                      <a:pt x="60" y="50"/>
                      <a:pt x="60" y="50"/>
                      <a:pt x="60" y="50"/>
                    </a:cubicBezTo>
                    <a:cubicBezTo>
                      <a:pt x="93" y="78"/>
                      <a:pt x="93" y="78"/>
                      <a:pt x="93" y="78"/>
                    </a:cubicBezTo>
                    <a:cubicBezTo>
                      <a:pt x="93" y="78"/>
                      <a:pt x="93" y="78"/>
                      <a:pt x="93" y="7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3" name="Freeform 149"/>
              <p:cNvSpPr>
                <a:spLocks/>
              </p:cNvSpPr>
              <p:nvPr userDrawn="1"/>
            </p:nvSpPr>
            <p:spPr bwMode="auto">
              <a:xfrm>
                <a:off x="4998" y="2279"/>
                <a:ext cx="28" cy="215"/>
              </a:xfrm>
              <a:custGeom>
                <a:avLst/>
                <a:gdLst>
                  <a:gd name="T0" fmla="*/ 12 w 12"/>
                  <a:gd name="T1" fmla="*/ 0 h 91"/>
                  <a:gd name="T2" fmla="*/ 0 w 12"/>
                  <a:gd name="T3" fmla="*/ 91 h 91"/>
                  <a:gd name="T4" fmla="*/ 0 w 12"/>
                  <a:gd name="T5" fmla="*/ 91 h 91"/>
                  <a:gd name="T6" fmla="*/ 12 w 12"/>
                  <a:gd name="T7" fmla="*/ 0 h 91"/>
                  <a:gd name="T8" fmla="*/ 12 w 12"/>
                  <a:gd name="T9" fmla="*/ 0 h 91"/>
                </a:gdLst>
                <a:ahLst/>
                <a:cxnLst>
                  <a:cxn ang="0">
                    <a:pos x="T0" y="T1"/>
                  </a:cxn>
                  <a:cxn ang="0">
                    <a:pos x="T2" y="T3"/>
                  </a:cxn>
                  <a:cxn ang="0">
                    <a:pos x="T4" y="T5"/>
                  </a:cxn>
                  <a:cxn ang="0">
                    <a:pos x="T6" y="T7"/>
                  </a:cxn>
                  <a:cxn ang="0">
                    <a:pos x="T8" y="T9"/>
                  </a:cxn>
                </a:cxnLst>
                <a:rect l="0" t="0" r="r" b="b"/>
                <a:pathLst>
                  <a:path w="12" h="91">
                    <a:moveTo>
                      <a:pt x="12" y="0"/>
                    </a:moveTo>
                    <a:cubicBezTo>
                      <a:pt x="0" y="91"/>
                      <a:pt x="0" y="91"/>
                      <a:pt x="0" y="91"/>
                    </a:cubicBezTo>
                    <a:cubicBezTo>
                      <a:pt x="0" y="91"/>
                      <a:pt x="0" y="91"/>
                      <a:pt x="0" y="91"/>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4" name="Freeform 150"/>
              <p:cNvSpPr>
                <a:spLocks/>
              </p:cNvSpPr>
              <p:nvPr userDrawn="1"/>
            </p:nvSpPr>
            <p:spPr bwMode="auto">
              <a:xfrm>
                <a:off x="5003" y="2466"/>
                <a:ext cx="245" cy="35"/>
              </a:xfrm>
              <a:custGeom>
                <a:avLst/>
                <a:gdLst>
                  <a:gd name="T0" fmla="*/ 104 w 104"/>
                  <a:gd name="T1" fmla="*/ 0 h 15"/>
                  <a:gd name="T2" fmla="*/ 0 w 104"/>
                  <a:gd name="T3" fmla="*/ 14 h 15"/>
                  <a:gd name="T4" fmla="*/ 0 w 104"/>
                  <a:gd name="T5" fmla="*/ 15 h 15"/>
                  <a:gd name="T6" fmla="*/ 104 w 104"/>
                  <a:gd name="T7" fmla="*/ 0 h 15"/>
                  <a:gd name="T8" fmla="*/ 104 w 104"/>
                  <a:gd name="T9" fmla="*/ 0 h 15"/>
                </a:gdLst>
                <a:ahLst/>
                <a:cxnLst>
                  <a:cxn ang="0">
                    <a:pos x="T0" y="T1"/>
                  </a:cxn>
                  <a:cxn ang="0">
                    <a:pos x="T2" y="T3"/>
                  </a:cxn>
                  <a:cxn ang="0">
                    <a:pos x="T4" y="T5"/>
                  </a:cxn>
                  <a:cxn ang="0">
                    <a:pos x="T6" y="T7"/>
                  </a:cxn>
                  <a:cxn ang="0">
                    <a:pos x="T8" y="T9"/>
                  </a:cxn>
                </a:cxnLst>
                <a:rect l="0" t="0" r="r" b="b"/>
                <a:pathLst>
                  <a:path w="104" h="15">
                    <a:moveTo>
                      <a:pt x="104" y="0"/>
                    </a:moveTo>
                    <a:cubicBezTo>
                      <a:pt x="0" y="14"/>
                      <a:pt x="0" y="14"/>
                      <a:pt x="0" y="14"/>
                    </a:cubicBezTo>
                    <a:cubicBezTo>
                      <a:pt x="0" y="15"/>
                      <a:pt x="0" y="15"/>
                      <a:pt x="0" y="15"/>
                    </a:cubicBezTo>
                    <a:cubicBezTo>
                      <a:pt x="104" y="0"/>
                      <a:pt x="104" y="0"/>
                      <a:pt x="104" y="0"/>
                    </a:cubicBezTo>
                    <a:cubicBezTo>
                      <a:pt x="104" y="0"/>
                      <a:pt x="104" y="0"/>
                      <a:pt x="10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5" name="Freeform 151"/>
              <p:cNvSpPr>
                <a:spLocks/>
              </p:cNvSpPr>
              <p:nvPr userDrawn="1"/>
            </p:nvSpPr>
            <p:spPr bwMode="auto">
              <a:xfrm>
                <a:off x="5222" y="2471"/>
                <a:ext cx="33" cy="311"/>
              </a:xfrm>
              <a:custGeom>
                <a:avLst/>
                <a:gdLst>
                  <a:gd name="T0" fmla="*/ 14 w 14"/>
                  <a:gd name="T1" fmla="*/ 0 h 132"/>
                  <a:gd name="T2" fmla="*/ 11 w 14"/>
                  <a:gd name="T3" fmla="*/ 24 h 132"/>
                  <a:gd name="T4" fmla="*/ 0 w 14"/>
                  <a:gd name="T5" fmla="*/ 132 h 132"/>
                  <a:gd name="T6" fmla="*/ 1 w 14"/>
                  <a:gd name="T7" fmla="*/ 132 h 132"/>
                  <a:gd name="T8" fmla="*/ 14 w 14"/>
                  <a:gd name="T9" fmla="*/ 0 h 132"/>
                  <a:gd name="T10" fmla="*/ 14 w 14"/>
                  <a:gd name="T11" fmla="*/ 0 h 132"/>
                </a:gdLst>
                <a:ahLst/>
                <a:cxnLst>
                  <a:cxn ang="0">
                    <a:pos x="T0" y="T1"/>
                  </a:cxn>
                  <a:cxn ang="0">
                    <a:pos x="T2" y="T3"/>
                  </a:cxn>
                  <a:cxn ang="0">
                    <a:pos x="T4" y="T5"/>
                  </a:cxn>
                  <a:cxn ang="0">
                    <a:pos x="T6" y="T7"/>
                  </a:cxn>
                  <a:cxn ang="0">
                    <a:pos x="T8" y="T9"/>
                  </a:cxn>
                  <a:cxn ang="0">
                    <a:pos x="T10" y="T11"/>
                  </a:cxn>
                </a:cxnLst>
                <a:rect l="0" t="0" r="r" b="b"/>
                <a:pathLst>
                  <a:path w="14" h="132">
                    <a:moveTo>
                      <a:pt x="14" y="0"/>
                    </a:moveTo>
                    <a:cubicBezTo>
                      <a:pt x="11" y="24"/>
                      <a:pt x="11" y="24"/>
                      <a:pt x="11" y="24"/>
                    </a:cubicBezTo>
                    <a:cubicBezTo>
                      <a:pt x="0" y="132"/>
                      <a:pt x="0" y="132"/>
                      <a:pt x="0" y="132"/>
                    </a:cubicBezTo>
                    <a:cubicBezTo>
                      <a:pt x="0" y="132"/>
                      <a:pt x="0" y="132"/>
                      <a:pt x="1" y="132"/>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6" name="Freeform 152"/>
              <p:cNvSpPr>
                <a:spLocks/>
              </p:cNvSpPr>
              <p:nvPr userDrawn="1"/>
            </p:nvSpPr>
            <p:spPr bwMode="auto">
              <a:xfrm>
                <a:off x="5000" y="2506"/>
                <a:ext cx="220" cy="279"/>
              </a:xfrm>
              <a:custGeom>
                <a:avLst/>
                <a:gdLst>
                  <a:gd name="T0" fmla="*/ 1 w 93"/>
                  <a:gd name="T1" fmla="*/ 0 h 118"/>
                  <a:gd name="T2" fmla="*/ 0 w 93"/>
                  <a:gd name="T3" fmla="*/ 0 h 118"/>
                  <a:gd name="T4" fmla="*/ 92 w 93"/>
                  <a:gd name="T5" fmla="*/ 118 h 118"/>
                  <a:gd name="T6" fmla="*/ 93 w 93"/>
                  <a:gd name="T7" fmla="*/ 117 h 118"/>
                  <a:gd name="T8" fmla="*/ 1 w 93"/>
                  <a:gd name="T9" fmla="*/ 0 h 118"/>
                </a:gdLst>
                <a:ahLst/>
                <a:cxnLst>
                  <a:cxn ang="0">
                    <a:pos x="T0" y="T1"/>
                  </a:cxn>
                  <a:cxn ang="0">
                    <a:pos x="T2" y="T3"/>
                  </a:cxn>
                  <a:cxn ang="0">
                    <a:pos x="T4" y="T5"/>
                  </a:cxn>
                  <a:cxn ang="0">
                    <a:pos x="T6" y="T7"/>
                  </a:cxn>
                  <a:cxn ang="0">
                    <a:pos x="T8" y="T9"/>
                  </a:cxn>
                </a:cxnLst>
                <a:rect l="0" t="0" r="r" b="b"/>
                <a:pathLst>
                  <a:path w="93" h="118">
                    <a:moveTo>
                      <a:pt x="1" y="0"/>
                    </a:moveTo>
                    <a:cubicBezTo>
                      <a:pt x="0" y="0"/>
                      <a:pt x="0" y="0"/>
                      <a:pt x="0" y="0"/>
                    </a:cubicBezTo>
                    <a:cubicBezTo>
                      <a:pt x="92" y="118"/>
                      <a:pt x="92" y="118"/>
                      <a:pt x="92" y="118"/>
                    </a:cubicBezTo>
                    <a:cubicBezTo>
                      <a:pt x="92" y="118"/>
                      <a:pt x="92" y="117"/>
                      <a:pt x="93" y="1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7" name="Freeform 153"/>
              <p:cNvSpPr>
                <a:spLocks/>
              </p:cNvSpPr>
              <p:nvPr userDrawn="1"/>
            </p:nvSpPr>
            <p:spPr bwMode="auto">
              <a:xfrm>
                <a:off x="5043" y="1939"/>
                <a:ext cx="167" cy="265"/>
              </a:xfrm>
              <a:custGeom>
                <a:avLst/>
                <a:gdLst>
                  <a:gd name="T0" fmla="*/ 71 w 71"/>
                  <a:gd name="T1" fmla="*/ 0 h 112"/>
                  <a:gd name="T2" fmla="*/ 0 w 71"/>
                  <a:gd name="T3" fmla="*/ 111 h 112"/>
                  <a:gd name="T4" fmla="*/ 0 w 71"/>
                  <a:gd name="T5" fmla="*/ 112 h 112"/>
                  <a:gd name="T6" fmla="*/ 71 w 71"/>
                  <a:gd name="T7" fmla="*/ 0 h 112"/>
                  <a:gd name="T8" fmla="*/ 71 w 71"/>
                  <a:gd name="T9" fmla="*/ 0 h 112"/>
                </a:gdLst>
                <a:ahLst/>
                <a:cxnLst>
                  <a:cxn ang="0">
                    <a:pos x="T0" y="T1"/>
                  </a:cxn>
                  <a:cxn ang="0">
                    <a:pos x="T2" y="T3"/>
                  </a:cxn>
                  <a:cxn ang="0">
                    <a:pos x="T4" y="T5"/>
                  </a:cxn>
                  <a:cxn ang="0">
                    <a:pos x="T6" y="T7"/>
                  </a:cxn>
                  <a:cxn ang="0">
                    <a:pos x="T8" y="T9"/>
                  </a:cxn>
                </a:cxnLst>
                <a:rect l="0" t="0" r="r" b="b"/>
                <a:pathLst>
                  <a:path w="71" h="112">
                    <a:moveTo>
                      <a:pt x="71" y="0"/>
                    </a:moveTo>
                    <a:cubicBezTo>
                      <a:pt x="0" y="111"/>
                      <a:pt x="0" y="111"/>
                      <a:pt x="0" y="111"/>
                    </a:cubicBezTo>
                    <a:cubicBezTo>
                      <a:pt x="0" y="111"/>
                      <a:pt x="0" y="112"/>
                      <a:pt x="0" y="112"/>
                    </a:cubicBezTo>
                    <a:cubicBezTo>
                      <a:pt x="71" y="0"/>
                      <a:pt x="71" y="0"/>
                      <a:pt x="71"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8" name="Freeform 154"/>
              <p:cNvSpPr>
                <a:spLocks/>
              </p:cNvSpPr>
              <p:nvPr userDrawn="1"/>
            </p:nvSpPr>
            <p:spPr bwMode="auto">
              <a:xfrm>
                <a:off x="5218" y="1939"/>
                <a:ext cx="40" cy="62"/>
              </a:xfrm>
              <a:custGeom>
                <a:avLst/>
                <a:gdLst>
                  <a:gd name="T0" fmla="*/ 0 w 17"/>
                  <a:gd name="T1" fmla="*/ 0 h 26"/>
                  <a:gd name="T2" fmla="*/ 0 w 17"/>
                  <a:gd name="T3" fmla="*/ 0 h 26"/>
                  <a:gd name="T4" fmla="*/ 17 w 17"/>
                  <a:gd name="T5" fmla="*/ 26 h 26"/>
                  <a:gd name="T6" fmla="*/ 17 w 17"/>
                  <a:gd name="T7" fmla="*/ 26 h 26"/>
                  <a:gd name="T8" fmla="*/ 0 w 17"/>
                  <a:gd name="T9" fmla="*/ 0 h 26"/>
                </a:gdLst>
                <a:ahLst/>
                <a:cxnLst>
                  <a:cxn ang="0">
                    <a:pos x="T0" y="T1"/>
                  </a:cxn>
                  <a:cxn ang="0">
                    <a:pos x="T2" y="T3"/>
                  </a:cxn>
                  <a:cxn ang="0">
                    <a:pos x="T4" y="T5"/>
                  </a:cxn>
                  <a:cxn ang="0">
                    <a:pos x="T6" y="T7"/>
                  </a:cxn>
                  <a:cxn ang="0">
                    <a:pos x="T8" y="T9"/>
                  </a:cxn>
                </a:cxnLst>
                <a:rect l="0" t="0" r="r" b="b"/>
                <a:pathLst>
                  <a:path w="17" h="26">
                    <a:moveTo>
                      <a:pt x="0" y="0"/>
                    </a:moveTo>
                    <a:cubicBezTo>
                      <a:pt x="0" y="0"/>
                      <a:pt x="0" y="0"/>
                      <a:pt x="0" y="0"/>
                    </a:cubicBezTo>
                    <a:cubicBezTo>
                      <a:pt x="17" y="26"/>
                      <a:pt x="17" y="26"/>
                      <a:pt x="17" y="26"/>
                    </a:cubicBezTo>
                    <a:cubicBezTo>
                      <a:pt x="17" y="26"/>
                      <a:pt x="17" y="26"/>
                      <a:pt x="17" y="2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9" name="Freeform 155"/>
              <p:cNvSpPr>
                <a:spLocks/>
              </p:cNvSpPr>
              <p:nvPr userDrawn="1"/>
            </p:nvSpPr>
            <p:spPr bwMode="auto">
              <a:xfrm>
                <a:off x="5116" y="2010"/>
                <a:ext cx="142" cy="128"/>
              </a:xfrm>
              <a:custGeom>
                <a:avLst/>
                <a:gdLst>
                  <a:gd name="T0" fmla="*/ 60 w 60"/>
                  <a:gd name="T1" fmla="*/ 0 h 54"/>
                  <a:gd name="T2" fmla="*/ 0 w 60"/>
                  <a:gd name="T3" fmla="*/ 54 h 54"/>
                  <a:gd name="T4" fmla="*/ 60 w 60"/>
                  <a:gd name="T5" fmla="*/ 0 h 54"/>
                  <a:gd name="T6" fmla="*/ 60 w 60"/>
                  <a:gd name="T7" fmla="*/ 0 h 54"/>
                </a:gdLst>
                <a:ahLst/>
                <a:cxnLst>
                  <a:cxn ang="0">
                    <a:pos x="T0" y="T1"/>
                  </a:cxn>
                  <a:cxn ang="0">
                    <a:pos x="T2" y="T3"/>
                  </a:cxn>
                  <a:cxn ang="0">
                    <a:pos x="T4" y="T5"/>
                  </a:cxn>
                  <a:cxn ang="0">
                    <a:pos x="T6" y="T7"/>
                  </a:cxn>
                </a:cxnLst>
                <a:rect l="0" t="0" r="r" b="b"/>
                <a:pathLst>
                  <a:path w="60" h="54">
                    <a:moveTo>
                      <a:pt x="60" y="0"/>
                    </a:moveTo>
                    <a:cubicBezTo>
                      <a:pt x="0" y="54"/>
                      <a:pt x="0" y="54"/>
                      <a:pt x="0" y="54"/>
                    </a:cubicBezTo>
                    <a:cubicBezTo>
                      <a:pt x="60" y="0"/>
                      <a:pt x="60" y="0"/>
                      <a:pt x="60" y="0"/>
                    </a:cubicBezTo>
                    <a:cubicBezTo>
                      <a:pt x="60" y="0"/>
                      <a:pt x="60" y="0"/>
                      <a:pt x="6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0" name="Freeform 156"/>
              <p:cNvSpPr>
                <a:spLocks/>
              </p:cNvSpPr>
              <p:nvPr userDrawn="1"/>
            </p:nvSpPr>
            <p:spPr bwMode="auto">
              <a:xfrm>
                <a:off x="5045" y="2010"/>
                <a:ext cx="213" cy="194"/>
              </a:xfrm>
              <a:custGeom>
                <a:avLst/>
                <a:gdLst>
                  <a:gd name="T0" fmla="*/ 90 w 90"/>
                  <a:gd name="T1" fmla="*/ 0 h 82"/>
                  <a:gd name="T2" fmla="*/ 0 w 90"/>
                  <a:gd name="T3" fmla="*/ 82 h 82"/>
                  <a:gd name="T4" fmla="*/ 0 w 90"/>
                  <a:gd name="T5" fmla="*/ 82 h 82"/>
                  <a:gd name="T6" fmla="*/ 90 w 90"/>
                  <a:gd name="T7" fmla="*/ 0 h 82"/>
                  <a:gd name="T8" fmla="*/ 90 w 90"/>
                  <a:gd name="T9" fmla="*/ 0 h 82"/>
                </a:gdLst>
                <a:ahLst/>
                <a:cxnLst>
                  <a:cxn ang="0">
                    <a:pos x="T0" y="T1"/>
                  </a:cxn>
                  <a:cxn ang="0">
                    <a:pos x="T2" y="T3"/>
                  </a:cxn>
                  <a:cxn ang="0">
                    <a:pos x="T4" y="T5"/>
                  </a:cxn>
                  <a:cxn ang="0">
                    <a:pos x="T6" y="T7"/>
                  </a:cxn>
                  <a:cxn ang="0">
                    <a:pos x="T8" y="T9"/>
                  </a:cxn>
                </a:cxnLst>
                <a:rect l="0" t="0" r="r" b="b"/>
                <a:pathLst>
                  <a:path w="90" h="82">
                    <a:moveTo>
                      <a:pt x="90" y="0"/>
                    </a:moveTo>
                    <a:cubicBezTo>
                      <a:pt x="0" y="82"/>
                      <a:pt x="0" y="82"/>
                      <a:pt x="0" y="82"/>
                    </a:cubicBezTo>
                    <a:cubicBezTo>
                      <a:pt x="0" y="82"/>
                      <a:pt x="0" y="82"/>
                      <a:pt x="0" y="82"/>
                    </a:cubicBezTo>
                    <a:cubicBezTo>
                      <a:pt x="90" y="0"/>
                      <a:pt x="90" y="0"/>
                      <a:pt x="90" y="0"/>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1" name="Freeform 157"/>
              <p:cNvSpPr>
                <a:spLocks/>
              </p:cNvSpPr>
              <p:nvPr userDrawn="1"/>
            </p:nvSpPr>
            <p:spPr bwMode="auto">
              <a:xfrm>
                <a:off x="5045" y="2010"/>
                <a:ext cx="213" cy="194"/>
              </a:xfrm>
              <a:custGeom>
                <a:avLst/>
                <a:gdLst>
                  <a:gd name="T0" fmla="*/ 90 w 90"/>
                  <a:gd name="T1" fmla="*/ 0 h 82"/>
                  <a:gd name="T2" fmla="*/ 0 w 90"/>
                  <a:gd name="T3" fmla="*/ 82 h 82"/>
                  <a:gd name="T4" fmla="*/ 0 w 90"/>
                  <a:gd name="T5" fmla="*/ 82 h 82"/>
                  <a:gd name="T6" fmla="*/ 90 w 90"/>
                  <a:gd name="T7" fmla="*/ 0 h 82"/>
                  <a:gd name="T8" fmla="*/ 90 w 90"/>
                  <a:gd name="T9" fmla="*/ 0 h 82"/>
                </a:gdLst>
                <a:ahLst/>
                <a:cxnLst>
                  <a:cxn ang="0">
                    <a:pos x="T0" y="T1"/>
                  </a:cxn>
                  <a:cxn ang="0">
                    <a:pos x="T2" y="T3"/>
                  </a:cxn>
                  <a:cxn ang="0">
                    <a:pos x="T4" y="T5"/>
                  </a:cxn>
                  <a:cxn ang="0">
                    <a:pos x="T6" y="T7"/>
                  </a:cxn>
                  <a:cxn ang="0">
                    <a:pos x="T8" y="T9"/>
                  </a:cxn>
                </a:cxnLst>
                <a:rect l="0" t="0" r="r" b="b"/>
                <a:pathLst>
                  <a:path w="90" h="82">
                    <a:moveTo>
                      <a:pt x="90" y="0"/>
                    </a:moveTo>
                    <a:cubicBezTo>
                      <a:pt x="0" y="82"/>
                      <a:pt x="0" y="82"/>
                      <a:pt x="0" y="82"/>
                    </a:cubicBezTo>
                    <a:cubicBezTo>
                      <a:pt x="0" y="82"/>
                      <a:pt x="0" y="82"/>
                      <a:pt x="0" y="82"/>
                    </a:cubicBezTo>
                    <a:cubicBezTo>
                      <a:pt x="90" y="0"/>
                      <a:pt x="90" y="0"/>
                      <a:pt x="90" y="0"/>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2" name="Freeform 158"/>
              <p:cNvSpPr>
                <a:spLocks/>
              </p:cNvSpPr>
              <p:nvPr userDrawn="1"/>
            </p:nvSpPr>
            <p:spPr bwMode="auto">
              <a:xfrm>
                <a:off x="5045" y="2211"/>
                <a:ext cx="303" cy="127"/>
              </a:xfrm>
              <a:custGeom>
                <a:avLst/>
                <a:gdLst>
                  <a:gd name="T0" fmla="*/ 0 w 128"/>
                  <a:gd name="T1" fmla="*/ 0 h 54"/>
                  <a:gd name="T2" fmla="*/ 0 w 128"/>
                  <a:gd name="T3" fmla="*/ 0 h 54"/>
                  <a:gd name="T4" fmla="*/ 128 w 128"/>
                  <a:gd name="T5" fmla="*/ 54 h 54"/>
                  <a:gd name="T6" fmla="*/ 128 w 128"/>
                  <a:gd name="T7" fmla="*/ 54 h 54"/>
                  <a:gd name="T8" fmla="*/ 0 w 128"/>
                  <a:gd name="T9" fmla="*/ 0 h 54"/>
                </a:gdLst>
                <a:ahLst/>
                <a:cxnLst>
                  <a:cxn ang="0">
                    <a:pos x="T0" y="T1"/>
                  </a:cxn>
                  <a:cxn ang="0">
                    <a:pos x="T2" y="T3"/>
                  </a:cxn>
                  <a:cxn ang="0">
                    <a:pos x="T4" y="T5"/>
                  </a:cxn>
                  <a:cxn ang="0">
                    <a:pos x="T6" y="T7"/>
                  </a:cxn>
                  <a:cxn ang="0">
                    <a:pos x="T8" y="T9"/>
                  </a:cxn>
                </a:cxnLst>
                <a:rect l="0" t="0" r="r" b="b"/>
                <a:pathLst>
                  <a:path w="128" h="54">
                    <a:moveTo>
                      <a:pt x="0" y="0"/>
                    </a:moveTo>
                    <a:cubicBezTo>
                      <a:pt x="0" y="0"/>
                      <a:pt x="0" y="0"/>
                      <a:pt x="0" y="0"/>
                    </a:cubicBezTo>
                    <a:cubicBezTo>
                      <a:pt x="128" y="54"/>
                      <a:pt x="128" y="54"/>
                      <a:pt x="128" y="54"/>
                    </a:cubicBezTo>
                    <a:cubicBezTo>
                      <a:pt x="128" y="54"/>
                      <a:pt x="128" y="54"/>
                      <a:pt x="128" y="5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3" name="Freeform 159"/>
              <p:cNvSpPr>
                <a:spLocks/>
              </p:cNvSpPr>
              <p:nvPr userDrawn="1"/>
            </p:nvSpPr>
            <p:spPr bwMode="auto">
              <a:xfrm>
                <a:off x="4755" y="2301"/>
                <a:ext cx="103" cy="172"/>
              </a:xfrm>
              <a:custGeom>
                <a:avLst/>
                <a:gdLst>
                  <a:gd name="T0" fmla="*/ 43 w 44"/>
                  <a:gd name="T1" fmla="*/ 0 h 73"/>
                  <a:gd name="T2" fmla="*/ 0 w 44"/>
                  <a:gd name="T3" fmla="*/ 73 h 73"/>
                  <a:gd name="T4" fmla="*/ 0 w 44"/>
                  <a:gd name="T5" fmla="*/ 73 h 73"/>
                  <a:gd name="T6" fmla="*/ 44 w 44"/>
                  <a:gd name="T7" fmla="*/ 0 h 73"/>
                  <a:gd name="T8" fmla="*/ 43 w 44"/>
                  <a:gd name="T9" fmla="*/ 0 h 73"/>
                </a:gdLst>
                <a:ahLst/>
                <a:cxnLst>
                  <a:cxn ang="0">
                    <a:pos x="T0" y="T1"/>
                  </a:cxn>
                  <a:cxn ang="0">
                    <a:pos x="T2" y="T3"/>
                  </a:cxn>
                  <a:cxn ang="0">
                    <a:pos x="T4" y="T5"/>
                  </a:cxn>
                  <a:cxn ang="0">
                    <a:pos x="T6" y="T7"/>
                  </a:cxn>
                  <a:cxn ang="0">
                    <a:pos x="T8" y="T9"/>
                  </a:cxn>
                </a:cxnLst>
                <a:rect l="0" t="0" r="r" b="b"/>
                <a:pathLst>
                  <a:path w="44" h="73">
                    <a:moveTo>
                      <a:pt x="43" y="0"/>
                    </a:moveTo>
                    <a:cubicBezTo>
                      <a:pt x="0" y="73"/>
                      <a:pt x="0" y="73"/>
                      <a:pt x="0" y="73"/>
                    </a:cubicBezTo>
                    <a:cubicBezTo>
                      <a:pt x="0" y="73"/>
                      <a:pt x="0" y="73"/>
                      <a:pt x="0" y="73"/>
                    </a:cubicBezTo>
                    <a:cubicBezTo>
                      <a:pt x="44" y="0"/>
                      <a:pt x="44" y="0"/>
                      <a:pt x="44" y="0"/>
                    </a:cubicBezTo>
                    <a:cubicBezTo>
                      <a:pt x="44"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4" name="Freeform 160"/>
              <p:cNvSpPr>
                <a:spLocks/>
              </p:cNvSpPr>
              <p:nvPr userDrawn="1"/>
            </p:nvSpPr>
            <p:spPr bwMode="auto">
              <a:xfrm>
                <a:off x="4854" y="2303"/>
                <a:ext cx="7" cy="165"/>
              </a:xfrm>
              <a:custGeom>
                <a:avLst/>
                <a:gdLst>
                  <a:gd name="T0" fmla="*/ 3 w 3"/>
                  <a:gd name="T1" fmla="*/ 0 h 70"/>
                  <a:gd name="T2" fmla="*/ 0 w 3"/>
                  <a:gd name="T3" fmla="*/ 70 h 70"/>
                  <a:gd name="T4" fmla="*/ 3 w 3"/>
                  <a:gd name="T5" fmla="*/ 0 h 70"/>
                  <a:gd name="T6" fmla="*/ 3 w 3"/>
                  <a:gd name="T7" fmla="*/ 0 h 70"/>
                </a:gdLst>
                <a:ahLst/>
                <a:cxnLst>
                  <a:cxn ang="0">
                    <a:pos x="T0" y="T1"/>
                  </a:cxn>
                  <a:cxn ang="0">
                    <a:pos x="T2" y="T3"/>
                  </a:cxn>
                  <a:cxn ang="0">
                    <a:pos x="T4" y="T5"/>
                  </a:cxn>
                  <a:cxn ang="0">
                    <a:pos x="T6" y="T7"/>
                  </a:cxn>
                </a:cxnLst>
                <a:rect l="0" t="0" r="r" b="b"/>
                <a:pathLst>
                  <a:path w="3" h="70">
                    <a:moveTo>
                      <a:pt x="3" y="0"/>
                    </a:moveTo>
                    <a:cubicBezTo>
                      <a:pt x="0" y="70"/>
                      <a:pt x="0" y="70"/>
                      <a:pt x="0" y="7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5" name="Freeform 161"/>
              <p:cNvSpPr>
                <a:spLocks/>
              </p:cNvSpPr>
              <p:nvPr userDrawn="1"/>
            </p:nvSpPr>
            <p:spPr bwMode="auto">
              <a:xfrm>
                <a:off x="4757" y="2480"/>
                <a:ext cx="90" cy="9"/>
              </a:xfrm>
              <a:custGeom>
                <a:avLst/>
                <a:gdLst>
                  <a:gd name="T0" fmla="*/ 0 w 38"/>
                  <a:gd name="T1" fmla="*/ 0 h 4"/>
                  <a:gd name="T2" fmla="*/ 0 w 38"/>
                  <a:gd name="T3" fmla="*/ 0 h 4"/>
                  <a:gd name="T4" fmla="*/ 38 w 38"/>
                  <a:gd name="T5" fmla="*/ 4 h 4"/>
                  <a:gd name="T6" fmla="*/ 38 w 38"/>
                  <a:gd name="T7" fmla="*/ 4 h 4"/>
                  <a:gd name="T8" fmla="*/ 0 w 38"/>
                  <a:gd name="T9" fmla="*/ 0 h 4"/>
                </a:gdLst>
                <a:ahLst/>
                <a:cxnLst>
                  <a:cxn ang="0">
                    <a:pos x="T0" y="T1"/>
                  </a:cxn>
                  <a:cxn ang="0">
                    <a:pos x="T2" y="T3"/>
                  </a:cxn>
                  <a:cxn ang="0">
                    <a:pos x="T4" y="T5"/>
                  </a:cxn>
                  <a:cxn ang="0">
                    <a:pos x="T6" y="T7"/>
                  </a:cxn>
                  <a:cxn ang="0">
                    <a:pos x="T8" y="T9"/>
                  </a:cxn>
                </a:cxnLst>
                <a:rect l="0" t="0" r="r" b="b"/>
                <a:pathLst>
                  <a:path w="38" h="4">
                    <a:moveTo>
                      <a:pt x="0" y="0"/>
                    </a:moveTo>
                    <a:cubicBezTo>
                      <a:pt x="0" y="0"/>
                      <a:pt x="0" y="0"/>
                      <a:pt x="0" y="0"/>
                    </a:cubicBezTo>
                    <a:cubicBezTo>
                      <a:pt x="38" y="4"/>
                      <a:pt x="38" y="4"/>
                      <a:pt x="38" y="4"/>
                    </a:cubicBezTo>
                    <a:cubicBezTo>
                      <a:pt x="38" y="4"/>
                      <a:pt x="38" y="4"/>
                      <a:pt x="38"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6" name="Freeform 162"/>
              <p:cNvSpPr>
                <a:spLocks/>
              </p:cNvSpPr>
              <p:nvPr userDrawn="1"/>
            </p:nvSpPr>
            <p:spPr bwMode="auto">
              <a:xfrm>
                <a:off x="4759" y="248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7" name="Freeform 163"/>
              <p:cNvSpPr>
                <a:spLocks/>
              </p:cNvSpPr>
              <p:nvPr userDrawn="1"/>
            </p:nvSpPr>
            <p:spPr bwMode="auto">
              <a:xfrm>
                <a:off x="4759" y="248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8" name="Freeform 164"/>
              <p:cNvSpPr>
                <a:spLocks/>
              </p:cNvSpPr>
              <p:nvPr userDrawn="1"/>
            </p:nvSpPr>
            <p:spPr bwMode="auto">
              <a:xfrm>
                <a:off x="4757" y="2480"/>
                <a:ext cx="90" cy="17"/>
              </a:xfrm>
              <a:custGeom>
                <a:avLst/>
                <a:gdLst>
                  <a:gd name="T0" fmla="*/ 0 w 38"/>
                  <a:gd name="T1" fmla="*/ 0 h 7"/>
                  <a:gd name="T2" fmla="*/ 0 w 38"/>
                  <a:gd name="T3" fmla="*/ 0 h 7"/>
                  <a:gd name="T4" fmla="*/ 0 w 38"/>
                  <a:gd name="T5" fmla="*/ 0 h 7"/>
                  <a:gd name="T6" fmla="*/ 31 w 38"/>
                  <a:gd name="T7" fmla="*/ 7 h 7"/>
                  <a:gd name="T8" fmla="*/ 31 w 38"/>
                  <a:gd name="T9" fmla="*/ 7 h 7"/>
                  <a:gd name="T10" fmla="*/ 31 w 38"/>
                  <a:gd name="T11" fmla="*/ 7 h 7"/>
                  <a:gd name="T12" fmla="*/ 1 w 38"/>
                  <a:gd name="T13" fmla="*/ 0 h 7"/>
                  <a:gd name="T14" fmla="*/ 38 w 38"/>
                  <a:gd name="T15" fmla="*/ 4 h 7"/>
                  <a:gd name="T16" fmla="*/ 38 w 38"/>
                  <a:gd name="T17" fmla="*/ 4 h 7"/>
                  <a:gd name="T18" fmla="*/ 0 w 3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7">
                    <a:moveTo>
                      <a:pt x="0" y="0"/>
                    </a:moveTo>
                    <a:cubicBezTo>
                      <a:pt x="0" y="0"/>
                      <a:pt x="0" y="0"/>
                      <a:pt x="0" y="0"/>
                    </a:cubicBezTo>
                    <a:cubicBezTo>
                      <a:pt x="0" y="0"/>
                      <a:pt x="0" y="0"/>
                      <a:pt x="0" y="0"/>
                    </a:cubicBezTo>
                    <a:cubicBezTo>
                      <a:pt x="31" y="7"/>
                      <a:pt x="31" y="7"/>
                      <a:pt x="31" y="7"/>
                    </a:cubicBezTo>
                    <a:cubicBezTo>
                      <a:pt x="31" y="7"/>
                      <a:pt x="31" y="7"/>
                      <a:pt x="31" y="7"/>
                    </a:cubicBezTo>
                    <a:cubicBezTo>
                      <a:pt x="31" y="7"/>
                      <a:pt x="31" y="7"/>
                      <a:pt x="31" y="7"/>
                    </a:cubicBezTo>
                    <a:cubicBezTo>
                      <a:pt x="1" y="0"/>
                      <a:pt x="1" y="0"/>
                      <a:pt x="1" y="0"/>
                    </a:cubicBezTo>
                    <a:cubicBezTo>
                      <a:pt x="38" y="4"/>
                      <a:pt x="38" y="4"/>
                      <a:pt x="38" y="4"/>
                    </a:cubicBezTo>
                    <a:cubicBezTo>
                      <a:pt x="38" y="4"/>
                      <a:pt x="38" y="4"/>
                      <a:pt x="38"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9" name="Freeform 165"/>
              <p:cNvSpPr>
                <a:spLocks/>
              </p:cNvSpPr>
              <p:nvPr userDrawn="1"/>
            </p:nvSpPr>
            <p:spPr bwMode="auto">
              <a:xfrm>
                <a:off x="4842" y="2492"/>
                <a:ext cx="5" cy="2"/>
              </a:xfrm>
              <a:custGeom>
                <a:avLst/>
                <a:gdLst>
                  <a:gd name="T0" fmla="*/ 5 w 5"/>
                  <a:gd name="T1" fmla="*/ 0 h 2"/>
                  <a:gd name="T2" fmla="*/ 0 w 5"/>
                  <a:gd name="T3" fmla="*/ 2 h 2"/>
                  <a:gd name="T4" fmla="*/ 0 w 5"/>
                  <a:gd name="T5" fmla="*/ 2 h 2"/>
                  <a:gd name="T6" fmla="*/ 5 w 5"/>
                  <a:gd name="T7" fmla="*/ 0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2"/>
                    </a:lnTo>
                    <a:lnTo>
                      <a:pt x="0" y="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0" name="Freeform 166"/>
              <p:cNvSpPr>
                <a:spLocks/>
              </p:cNvSpPr>
              <p:nvPr userDrawn="1"/>
            </p:nvSpPr>
            <p:spPr bwMode="auto">
              <a:xfrm>
                <a:off x="4842" y="2492"/>
                <a:ext cx="5" cy="2"/>
              </a:xfrm>
              <a:custGeom>
                <a:avLst/>
                <a:gdLst>
                  <a:gd name="T0" fmla="*/ 5 w 5"/>
                  <a:gd name="T1" fmla="*/ 0 h 2"/>
                  <a:gd name="T2" fmla="*/ 0 w 5"/>
                  <a:gd name="T3" fmla="*/ 2 h 2"/>
                  <a:gd name="T4" fmla="*/ 0 w 5"/>
                  <a:gd name="T5" fmla="*/ 2 h 2"/>
                  <a:gd name="T6" fmla="*/ 5 w 5"/>
                  <a:gd name="T7" fmla="*/ 0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2"/>
                    </a:lnTo>
                    <a:lnTo>
                      <a:pt x="0" y="2"/>
                    </a:lnTo>
                    <a:lnTo>
                      <a:pt x="5" y="0"/>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1" name="Freeform 167"/>
              <p:cNvSpPr>
                <a:spLocks/>
              </p:cNvSpPr>
              <p:nvPr userDrawn="1"/>
            </p:nvSpPr>
            <p:spPr bwMode="auto">
              <a:xfrm>
                <a:off x="4863" y="2301"/>
                <a:ext cx="130" cy="196"/>
              </a:xfrm>
              <a:custGeom>
                <a:avLst/>
                <a:gdLst>
                  <a:gd name="T0" fmla="*/ 0 w 55"/>
                  <a:gd name="T1" fmla="*/ 0 h 83"/>
                  <a:gd name="T2" fmla="*/ 0 w 55"/>
                  <a:gd name="T3" fmla="*/ 0 h 83"/>
                  <a:gd name="T4" fmla="*/ 55 w 55"/>
                  <a:gd name="T5" fmla="*/ 83 h 83"/>
                  <a:gd name="T6" fmla="*/ 55 w 55"/>
                  <a:gd name="T7" fmla="*/ 83 h 83"/>
                  <a:gd name="T8" fmla="*/ 0 w 55"/>
                  <a:gd name="T9" fmla="*/ 0 h 83"/>
                </a:gdLst>
                <a:ahLst/>
                <a:cxnLst>
                  <a:cxn ang="0">
                    <a:pos x="T0" y="T1"/>
                  </a:cxn>
                  <a:cxn ang="0">
                    <a:pos x="T2" y="T3"/>
                  </a:cxn>
                  <a:cxn ang="0">
                    <a:pos x="T4" y="T5"/>
                  </a:cxn>
                  <a:cxn ang="0">
                    <a:pos x="T6" y="T7"/>
                  </a:cxn>
                  <a:cxn ang="0">
                    <a:pos x="T8" y="T9"/>
                  </a:cxn>
                </a:cxnLst>
                <a:rect l="0" t="0" r="r" b="b"/>
                <a:pathLst>
                  <a:path w="55" h="83">
                    <a:moveTo>
                      <a:pt x="0" y="0"/>
                    </a:moveTo>
                    <a:cubicBezTo>
                      <a:pt x="0" y="0"/>
                      <a:pt x="0" y="0"/>
                      <a:pt x="0" y="0"/>
                    </a:cubicBezTo>
                    <a:cubicBezTo>
                      <a:pt x="55" y="83"/>
                      <a:pt x="55" y="83"/>
                      <a:pt x="55" y="83"/>
                    </a:cubicBezTo>
                    <a:cubicBezTo>
                      <a:pt x="55" y="83"/>
                      <a:pt x="55" y="83"/>
                      <a:pt x="55" y="83"/>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2" name="Freeform 168"/>
              <p:cNvSpPr>
                <a:spLocks/>
              </p:cNvSpPr>
              <p:nvPr userDrawn="1"/>
            </p:nvSpPr>
            <p:spPr bwMode="auto">
              <a:xfrm>
                <a:off x="4854" y="2303"/>
                <a:ext cx="7" cy="182"/>
              </a:xfrm>
              <a:custGeom>
                <a:avLst/>
                <a:gdLst>
                  <a:gd name="T0" fmla="*/ 3 w 3"/>
                  <a:gd name="T1" fmla="*/ 0 h 77"/>
                  <a:gd name="T2" fmla="*/ 0 w 3"/>
                  <a:gd name="T3" fmla="*/ 77 h 77"/>
                  <a:gd name="T4" fmla="*/ 0 w 3"/>
                  <a:gd name="T5" fmla="*/ 77 h 77"/>
                  <a:gd name="T6" fmla="*/ 0 w 3"/>
                  <a:gd name="T7" fmla="*/ 77 h 77"/>
                  <a:gd name="T8" fmla="*/ 3 w 3"/>
                  <a:gd name="T9" fmla="*/ 0 h 77"/>
                  <a:gd name="T10" fmla="*/ 3 w 3"/>
                  <a:gd name="T11" fmla="*/ 0 h 77"/>
                  <a:gd name="T12" fmla="*/ 3 w 3"/>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3" y="0"/>
                    </a:moveTo>
                    <a:cubicBezTo>
                      <a:pt x="0" y="77"/>
                      <a:pt x="0" y="77"/>
                      <a:pt x="0" y="77"/>
                    </a:cubicBezTo>
                    <a:cubicBezTo>
                      <a:pt x="0" y="77"/>
                      <a:pt x="0" y="77"/>
                      <a:pt x="0" y="77"/>
                    </a:cubicBezTo>
                    <a:cubicBezTo>
                      <a:pt x="0" y="77"/>
                      <a:pt x="0" y="77"/>
                      <a:pt x="0" y="77"/>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3" name="Freeform 169"/>
              <p:cNvSpPr>
                <a:spLocks/>
              </p:cNvSpPr>
              <p:nvPr userDrawn="1"/>
            </p:nvSpPr>
            <p:spPr bwMode="auto">
              <a:xfrm>
                <a:off x="4858" y="2492"/>
                <a:ext cx="133" cy="9"/>
              </a:xfrm>
              <a:custGeom>
                <a:avLst/>
                <a:gdLst>
                  <a:gd name="T0" fmla="*/ 0 w 56"/>
                  <a:gd name="T1" fmla="*/ 0 h 4"/>
                  <a:gd name="T2" fmla="*/ 0 w 56"/>
                  <a:gd name="T3" fmla="*/ 0 h 4"/>
                  <a:gd name="T4" fmla="*/ 56 w 56"/>
                  <a:gd name="T5" fmla="*/ 4 h 4"/>
                  <a:gd name="T6" fmla="*/ 56 w 56"/>
                  <a:gd name="T7" fmla="*/ 4 h 4"/>
                  <a:gd name="T8" fmla="*/ 0 w 56"/>
                  <a:gd name="T9" fmla="*/ 0 h 4"/>
                </a:gdLst>
                <a:ahLst/>
                <a:cxnLst>
                  <a:cxn ang="0">
                    <a:pos x="T0" y="T1"/>
                  </a:cxn>
                  <a:cxn ang="0">
                    <a:pos x="T2" y="T3"/>
                  </a:cxn>
                  <a:cxn ang="0">
                    <a:pos x="T4" y="T5"/>
                  </a:cxn>
                  <a:cxn ang="0">
                    <a:pos x="T6" y="T7"/>
                  </a:cxn>
                  <a:cxn ang="0">
                    <a:pos x="T8" y="T9"/>
                  </a:cxn>
                </a:cxnLst>
                <a:rect l="0" t="0" r="r" b="b"/>
                <a:pathLst>
                  <a:path w="56" h="4">
                    <a:moveTo>
                      <a:pt x="0" y="0"/>
                    </a:moveTo>
                    <a:cubicBezTo>
                      <a:pt x="0" y="0"/>
                      <a:pt x="0" y="0"/>
                      <a:pt x="0" y="0"/>
                    </a:cubicBezTo>
                    <a:cubicBezTo>
                      <a:pt x="56" y="4"/>
                      <a:pt x="56" y="4"/>
                      <a:pt x="56" y="4"/>
                    </a:cubicBezTo>
                    <a:cubicBezTo>
                      <a:pt x="56" y="4"/>
                      <a:pt x="56" y="4"/>
                      <a:pt x="56"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4" name="Freeform 170"/>
              <p:cNvSpPr>
                <a:spLocks/>
              </p:cNvSpPr>
              <p:nvPr userDrawn="1"/>
            </p:nvSpPr>
            <p:spPr bwMode="auto">
              <a:xfrm>
                <a:off x="4965" y="2499"/>
                <a:ext cx="26" cy="2"/>
              </a:xfrm>
              <a:custGeom>
                <a:avLst/>
                <a:gdLst>
                  <a:gd name="T0" fmla="*/ 0 w 11"/>
                  <a:gd name="T1" fmla="*/ 0 h 1"/>
                  <a:gd name="T2" fmla="*/ 11 w 11"/>
                  <a:gd name="T3" fmla="*/ 1 h 1"/>
                  <a:gd name="T4" fmla="*/ 11 w 11"/>
                  <a:gd name="T5" fmla="*/ 1 h 1"/>
                  <a:gd name="T6" fmla="*/ 0 w 11"/>
                  <a:gd name="T7" fmla="*/ 0 h 1"/>
                </a:gdLst>
                <a:ahLst/>
                <a:cxnLst>
                  <a:cxn ang="0">
                    <a:pos x="T0" y="T1"/>
                  </a:cxn>
                  <a:cxn ang="0">
                    <a:pos x="T2" y="T3"/>
                  </a:cxn>
                  <a:cxn ang="0">
                    <a:pos x="T4" y="T5"/>
                  </a:cxn>
                  <a:cxn ang="0">
                    <a:pos x="T6" y="T7"/>
                  </a:cxn>
                </a:cxnLst>
                <a:rect l="0" t="0" r="r" b="b"/>
                <a:pathLst>
                  <a:path w="11" h="1">
                    <a:moveTo>
                      <a:pt x="0" y="0"/>
                    </a:moveTo>
                    <a:cubicBezTo>
                      <a:pt x="11" y="1"/>
                      <a:pt x="11" y="1"/>
                      <a:pt x="11" y="1"/>
                    </a:cubicBezTo>
                    <a:cubicBezTo>
                      <a:pt x="11" y="1"/>
                      <a:pt x="11" y="1"/>
                      <a:pt x="1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5" name="Freeform 171"/>
              <p:cNvSpPr>
                <a:spLocks/>
              </p:cNvSpPr>
              <p:nvPr userDrawn="1"/>
            </p:nvSpPr>
            <p:spPr bwMode="auto">
              <a:xfrm>
                <a:off x="4842" y="2492"/>
                <a:ext cx="5" cy="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1"/>
                      <a:pt x="0" y="1"/>
                      <a:pt x="0" y="1"/>
                    </a:cubicBezTo>
                    <a:cubicBezTo>
                      <a:pt x="0" y="2"/>
                      <a:pt x="0" y="2"/>
                      <a:pt x="0" y="2"/>
                    </a:cubicBezTo>
                    <a:cubicBezTo>
                      <a:pt x="2" y="1"/>
                      <a:pt x="2" y="1"/>
                      <a:pt x="2"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6" name="Freeform 172"/>
              <p:cNvSpPr>
                <a:spLocks/>
              </p:cNvSpPr>
              <p:nvPr userDrawn="1"/>
            </p:nvSpPr>
            <p:spPr bwMode="auto">
              <a:xfrm>
                <a:off x="4830" y="2497"/>
                <a:ext cx="21" cy="42"/>
              </a:xfrm>
              <a:custGeom>
                <a:avLst/>
                <a:gdLst>
                  <a:gd name="T0" fmla="*/ 9 w 9"/>
                  <a:gd name="T1" fmla="*/ 0 h 18"/>
                  <a:gd name="T2" fmla="*/ 0 w 9"/>
                  <a:gd name="T3" fmla="*/ 18 h 18"/>
                  <a:gd name="T4" fmla="*/ 9 w 9"/>
                  <a:gd name="T5" fmla="*/ 0 h 18"/>
                  <a:gd name="T6" fmla="*/ 9 w 9"/>
                  <a:gd name="T7" fmla="*/ 0 h 18"/>
                </a:gdLst>
                <a:ahLst/>
                <a:cxnLst>
                  <a:cxn ang="0">
                    <a:pos x="T0" y="T1"/>
                  </a:cxn>
                  <a:cxn ang="0">
                    <a:pos x="T2" y="T3"/>
                  </a:cxn>
                  <a:cxn ang="0">
                    <a:pos x="T4" y="T5"/>
                  </a:cxn>
                  <a:cxn ang="0">
                    <a:pos x="T6" y="T7"/>
                  </a:cxn>
                </a:cxnLst>
                <a:rect l="0" t="0" r="r" b="b"/>
                <a:pathLst>
                  <a:path w="9" h="18">
                    <a:moveTo>
                      <a:pt x="9" y="0"/>
                    </a:moveTo>
                    <a:cubicBezTo>
                      <a:pt x="0" y="18"/>
                      <a:pt x="0" y="18"/>
                      <a:pt x="0" y="18"/>
                    </a:cubicBezTo>
                    <a:cubicBezTo>
                      <a:pt x="9" y="0"/>
                      <a:pt x="9"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7" name="Freeform 173"/>
              <p:cNvSpPr>
                <a:spLocks/>
              </p:cNvSpPr>
              <p:nvPr userDrawn="1"/>
            </p:nvSpPr>
            <p:spPr bwMode="auto">
              <a:xfrm>
                <a:off x="4818" y="2504"/>
                <a:ext cx="17" cy="56"/>
              </a:xfrm>
              <a:custGeom>
                <a:avLst/>
                <a:gdLst>
                  <a:gd name="T0" fmla="*/ 7 w 7"/>
                  <a:gd name="T1" fmla="*/ 0 h 24"/>
                  <a:gd name="T2" fmla="*/ 0 w 7"/>
                  <a:gd name="T3" fmla="*/ 24 h 24"/>
                  <a:gd name="T4" fmla="*/ 0 w 7"/>
                  <a:gd name="T5" fmla="*/ 24 h 24"/>
                  <a:gd name="T6" fmla="*/ 7 w 7"/>
                  <a:gd name="T7" fmla="*/ 0 h 24"/>
                  <a:gd name="T8" fmla="*/ 7 w 7"/>
                  <a:gd name="T9" fmla="*/ 0 h 24"/>
                </a:gdLst>
                <a:ahLst/>
                <a:cxnLst>
                  <a:cxn ang="0">
                    <a:pos x="T0" y="T1"/>
                  </a:cxn>
                  <a:cxn ang="0">
                    <a:pos x="T2" y="T3"/>
                  </a:cxn>
                  <a:cxn ang="0">
                    <a:pos x="T4" y="T5"/>
                  </a:cxn>
                  <a:cxn ang="0">
                    <a:pos x="T6" y="T7"/>
                  </a:cxn>
                  <a:cxn ang="0">
                    <a:pos x="T8" y="T9"/>
                  </a:cxn>
                </a:cxnLst>
                <a:rect l="0" t="0" r="r" b="b"/>
                <a:pathLst>
                  <a:path w="7" h="24">
                    <a:moveTo>
                      <a:pt x="7" y="0"/>
                    </a:moveTo>
                    <a:cubicBezTo>
                      <a:pt x="0" y="24"/>
                      <a:pt x="0" y="24"/>
                      <a:pt x="0" y="24"/>
                    </a:cubicBezTo>
                    <a:cubicBezTo>
                      <a:pt x="0" y="24"/>
                      <a:pt x="0" y="24"/>
                      <a:pt x="0" y="24"/>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8" name="Freeform 174"/>
              <p:cNvSpPr>
                <a:spLocks/>
              </p:cNvSpPr>
              <p:nvPr userDrawn="1"/>
            </p:nvSpPr>
            <p:spPr bwMode="auto">
              <a:xfrm>
                <a:off x="4821" y="2518"/>
                <a:ext cx="19" cy="42"/>
              </a:xfrm>
              <a:custGeom>
                <a:avLst/>
                <a:gdLst>
                  <a:gd name="T0" fmla="*/ 8 w 8"/>
                  <a:gd name="T1" fmla="*/ 0 h 18"/>
                  <a:gd name="T2" fmla="*/ 0 w 8"/>
                  <a:gd name="T3" fmla="*/ 18 h 18"/>
                  <a:gd name="T4" fmla="*/ 0 w 8"/>
                  <a:gd name="T5" fmla="*/ 18 h 18"/>
                  <a:gd name="T6" fmla="*/ 8 w 8"/>
                  <a:gd name="T7" fmla="*/ 0 h 18"/>
                </a:gdLst>
                <a:ahLst/>
                <a:cxnLst>
                  <a:cxn ang="0">
                    <a:pos x="T0" y="T1"/>
                  </a:cxn>
                  <a:cxn ang="0">
                    <a:pos x="T2" y="T3"/>
                  </a:cxn>
                  <a:cxn ang="0">
                    <a:pos x="T4" y="T5"/>
                  </a:cxn>
                  <a:cxn ang="0">
                    <a:pos x="T6" y="T7"/>
                  </a:cxn>
                </a:cxnLst>
                <a:rect l="0" t="0" r="r" b="b"/>
                <a:pathLst>
                  <a:path w="8" h="18">
                    <a:moveTo>
                      <a:pt x="8" y="0"/>
                    </a:moveTo>
                    <a:cubicBezTo>
                      <a:pt x="0" y="18"/>
                      <a:pt x="0" y="18"/>
                      <a:pt x="0" y="18"/>
                    </a:cubicBezTo>
                    <a:cubicBezTo>
                      <a:pt x="0" y="18"/>
                      <a:pt x="0" y="18"/>
                      <a:pt x="0" y="18"/>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9" name="Freeform 175"/>
              <p:cNvSpPr>
                <a:spLocks/>
              </p:cNvSpPr>
              <p:nvPr userDrawn="1"/>
            </p:nvSpPr>
            <p:spPr bwMode="auto">
              <a:xfrm>
                <a:off x="4858" y="2492"/>
                <a:ext cx="133" cy="9"/>
              </a:xfrm>
              <a:custGeom>
                <a:avLst/>
                <a:gdLst>
                  <a:gd name="T0" fmla="*/ 0 w 56"/>
                  <a:gd name="T1" fmla="*/ 0 h 4"/>
                  <a:gd name="T2" fmla="*/ 0 w 56"/>
                  <a:gd name="T3" fmla="*/ 0 h 4"/>
                  <a:gd name="T4" fmla="*/ 45 w 56"/>
                  <a:gd name="T5" fmla="*/ 3 h 4"/>
                  <a:gd name="T6" fmla="*/ 56 w 56"/>
                  <a:gd name="T7" fmla="*/ 4 h 4"/>
                  <a:gd name="T8" fmla="*/ 56 w 56"/>
                  <a:gd name="T9" fmla="*/ 4 h 4"/>
                  <a:gd name="T10" fmla="*/ 0 w 56"/>
                  <a:gd name="T11" fmla="*/ 0 h 4"/>
                </a:gdLst>
                <a:ahLst/>
                <a:cxnLst>
                  <a:cxn ang="0">
                    <a:pos x="T0" y="T1"/>
                  </a:cxn>
                  <a:cxn ang="0">
                    <a:pos x="T2" y="T3"/>
                  </a:cxn>
                  <a:cxn ang="0">
                    <a:pos x="T4" y="T5"/>
                  </a:cxn>
                  <a:cxn ang="0">
                    <a:pos x="T6" y="T7"/>
                  </a:cxn>
                  <a:cxn ang="0">
                    <a:pos x="T8" y="T9"/>
                  </a:cxn>
                  <a:cxn ang="0">
                    <a:pos x="T10" y="T11"/>
                  </a:cxn>
                </a:cxnLst>
                <a:rect l="0" t="0" r="r" b="b"/>
                <a:pathLst>
                  <a:path w="56" h="4">
                    <a:moveTo>
                      <a:pt x="0" y="0"/>
                    </a:moveTo>
                    <a:cubicBezTo>
                      <a:pt x="0" y="0"/>
                      <a:pt x="0" y="0"/>
                      <a:pt x="0" y="0"/>
                    </a:cubicBezTo>
                    <a:cubicBezTo>
                      <a:pt x="45" y="3"/>
                      <a:pt x="45" y="3"/>
                      <a:pt x="45" y="3"/>
                    </a:cubicBezTo>
                    <a:cubicBezTo>
                      <a:pt x="56" y="4"/>
                      <a:pt x="56" y="4"/>
                      <a:pt x="56" y="4"/>
                    </a:cubicBezTo>
                    <a:cubicBezTo>
                      <a:pt x="56" y="4"/>
                      <a:pt x="56" y="4"/>
                      <a:pt x="56" y="4"/>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0" name="Freeform 176"/>
              <p:cNvSpPr>
                <a:spLocks/>
              </p:cNvSpPr>
              <p:nvPr userDrawn="1"/>
            </p:nvSpPr>
            <p:spPr bwMode="auto">
              <a:xfrm>
                <a:off x="4821" y="2497"/>
                <a:ext cx="30" cy="63"/>
              </a:xfrm>
              <a:custGeom>
                <a:avLst/>
                <a:gdLst>
                  <a:gd name="T0" fmla="*/ 13 w 13"/>
                  <a:gd name="T1" fmla="*/ 0 h 27"/>
                  <a:gd name="T2" fmla="*/ 8 w 13"/>
                  <a:gd name="T3" fmla="*/ 9 h 27"/>
                  <a:gd name="T4" fmla="*/ 0 w 13"/>
                  <a:gd name="T5" fmla="*/ 27 h 27"/>
                  <a:gd name="T6" fmla="*/ 0 w 13"/>
                  <a:gd name="T7" fmla="*/ 27 h 27"/>
                  <a:gd name="T8" fmla="*/ 13 w 13"/>
                  <a:gd name="T9" fmla="*/ 0 h 27"/>
                  <a:gd name="T10" fmla="*/ 13 w 13"/>
                  <a:gd name="T11" fmla="*/ 0 h 27"/>
                </a:gdLst>
                <a:ahLst/>
                <a:cxnLst>
                  <a:cxn ang="0">
                    <a:pos x="T0" y="T1"/>
                  </a:cxn>
                  <a:cxn ang="0">
                    <a:pos x="T2" y="T3"/>
                  </a:cxn>
                  <a:cxn ang="0">
                    <a:pos x="T4" y="T5"/>
                  </a:cxn>
                  <a:cxn ang="0">
                    <a:pos x="T6" y="T7"/>
                  </a:cxn>
                  <a:cxn ang="0">
                    <a:pos x="T8" y="T9"/>
                  </a:cxn>
                  <a:cxn ang="0">
                    <a:pos x="T10" y="T11"/>
                  </a:cxn>
                </a:cxnLst>
                <a:rect l="0" t="0" r="r" b="b"/>
                <a:pathLst>
                  <a:path w="13" h="27">
                    <a:moveTo>
                      <a:pt x="13" y="0"/>
                    </a:moveTo>
                    <a:cubicBezTo>
                      <a:pt x="8" y="9"/>
                      <a:pt x="8" y="9"/>
                      <a:pt x="8" y="9"/>
                    </a:cubicBezTo>
                    <a:cubicBezTo>
                      <a:pt x="0" y="27"/>
                      <a:pt x="0" y="27"/>
                      <a:pt x="0" y="27"/>
                    </a:cubicBezTo>
                    <a:cubicBezTo>
                      <a:pt x="0" y="27"/>
                      <a:pt x="0" y="27"/>
                      <a:pt x="0" y="27"/>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1" name="Freeform 177"/>
              <p:cNvSpPr>
                <a:spLocks/>
              </p:cNvSpPr>
              <p:nvPr userDrawn="1"/>
            </p:nvSpPr>
            <p:spPr bwMode="auto">
              <a:xfrm>
                <a:off x="4823" y="2504"/>
                <a:ext cx="168" cy="61"/>
              </a:xfrm>
              <a:custGeom>
                <a:avLst/>
                <a:gdLst>
                  <a:gd name="T0" fmla="*/ 71 w 71"/>
                  <a:gd name="T1" fmla="*/ 0 h 26"/>
                  <a:gd name="T2" fmla="*/ 0 w 71"/>
                  <a:gd name="T3" fmla="*/ 26 h 26"/>
                  <a:gd name="T4" fmla="*/ 0 w 71"/>
                  <a:gd name="T5" fmla="*/ 26 h 26"/>
                  <a:gd name="T6" fmla="*/ 71 w 71"/>
                  <a:gd name="T7" fmla="*/ 0 h 26"/>
                  <a:gd name="T8" fmla="*/ 71 w 71"/>
                  <a:gd name="T9" fmla="*/ 0 h 26"/>
                </a:gdLst>
                <a:ahLst/>
                <a:cxnLst>
                  <a:cxn ang="0">
                    <a:pos x="T0" y="T1"/>
                  </a:cxn>
                  <a:cxn ang="0">
                    <a:pos x="T2" y="T3"/>
                  </a:cxn>
                  <a:cxn ang="0">
                    <a:pos x="T4" y="T5"/>
                  </a:cxn>
                  <a:cxn ang="0">
                    <a:pos x="T6" y="T7"/>
                  </a:cxn>
                  <a:cxn ang="0">
                    <a:pos x="T8" y="T9"/>
                  </a:cxn>
                </a:cxnLst>
                <a:rect l="0" t="0" r="r" b="b"/>
                <a:pathLst>
                  <a:path w="71" h="26">
                    <a:moveTo>
                      <a:pt x="71" y="0"/>
                    </a:moveTo>
                    <a:cubicBezTo>
                      <a:pt x="0" y="26"/>
                      <a:pt x="0" y="26"/>
                      <a:pt x="0" y="26"/>
                    </a:cubicBezTo>
                    <a:cubicBezTo>
                      <a:pt x="0" y="26"/>
                      <a:pt x="0" y="26"/>
                      <a:pt x="0" y="26"/>
                    </a:cubicBezTo>
                    <a:cubicBezTo>
                      <a:pt x="71" y="0"/>
                      <a:pt x="71" y="0"/>
                      <a:pt x="71"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2" name="Freeform 178"/>
              <p:cNvSpPr>
                <a:spLocks noEditPoints="1"/>
              </p:cNvSpPr>
              <p:nvPr userDrawn="1"/>
            </p:nvSpPr>
            <p:spPr bwMode="auto">
              <a:xfrm>
                <a:off x="5324" y="1672"/>
                <a:ext cx="208" cy="67"/>
              </a:xfrm>
              <a:custGeom>
                <a:avLst/>
                <a:gdLst>
                  <a:gd name="T0" fmla="*/ 208 w 208"/>
                  <a:gd name="T1" fmla="*/ 67 h 67"/>
                  <a:gd name="T2" fmla="*/ 208 w 208"/>
                  <a:gd name="T3" fmla="*/ 67 h 67"/>
                  <a:gd name="T4" fmla="*/ 208 w 208"/>
                  <a:gd name="T5" fmla="*/ 67 h 67"/>
                  <a:gd name="T6" fmla="*/ 0 w 208"/>
                  <a:gd name="T7" fmla="*/ 0 h 67"/>
                  <a:gd name="T8" fmla="*/ 0 w 208"/>
                  <a:gd name="T9" fmla="*/ 0 h 67"/>
                  <a:gd name="T10" fmla="*/ 208 w 208"/>
                  <a:gd name="T11" fmla="*/ 67 h 67"/>
                  <a:gd name="T12" fmla="*/ 0 w 20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08" h="67">
                    <a:moveTo>
                      <a:pt x="208" y="67"/>
                    </a:moveTo>
                    <a:lnTo>
                      <a:pt x="208" y="67"/>
                    </a:lnTo>
                    <a:lnTo>
                      <a:pt x="208" y="67"/>
                    </a:lnTo>
                    <a:close/>
                    <a:moveTo>
                      <a:pt x="0" y="0"/>
                    </a:moveTo>
                    <a:lnTo>
                      <a:pt x="0" y="0"/>
                    </a:lnTo>
                    <a:lnTo>
                      <a:pt x="208" y="6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3" name="Freeform 179"/>
              <p:cNvSpPr>
                <a:spLocks noEditPoints="1"/>
              </p:cNvSpPr>
              <p:nvPr userDrawn="1"/>
            </p:nvSpPr>
            <p:spPr bwMode="auto">
              <a:xfrm>
                <a:off x="5324" y="1672"/>
                <a:ext cx="208" cy="67"/>
              </a:xfrm>
              <a:custGeom>
                <a:avLst/>
                <a:gdLst>
                  <a:gd name="T0" fmla="*/ 208 w 208"/>
                  <a:gd name="T1" fmla="*/ 67 h 67"/>
                  <a:gd name="T2" fmla="*/ 208 w 208"/>
                  <a:gd name="T3" fmla="*/ 67 h 67"/>
                  <a:gd name="T4" fmla="*/ 208 w 208"/>
                  <a:gd name="T5" fmla="*/ 67 h 67"/>
                  <a:gd name="T6" fmla="*/ 0 w 208"/>
                  <a:gd name="T7" fmla="*/ 0 h 67"/>
                  <a:gd name="T8" fmla="*/ 0 w 208"/>
                  <a:gd name="T9" fmla="*/ 0 h 67"/>
                  <a:gd name="T10" fmla="*/ 208 w 208"/>
                  <a:gd name="T11" fmla="*/ 67 h 67"/>
                  <a:gd name="T12" fmla="*/ 0 w 20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08" h="67">
                    <a:moveTo>
                      <a:pt x="208" y="67"/>
                    </a:moveTo>
                    <a:lnTo>
                      <a:pt x="208" y="67"/>
                    </a:lnTo>
                    <a:lnTo>
                      <a:pt x="208" y="67"/>
                    </a:lnTo>
                    <a:moveTo>
                      <a:pt x="0" y="0"/>
                    </a:moveTo>
                    <a:lnTo>
                      <a:pt x="0" y="0"/>
                    </a:lnTo>
                    <a:lnTo>
                      <a:pt x="208" y="67"/>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4" name="Freeform 180"/>
              <p:cNvSpPr>
                <a:spLocks/>
              </p:cNvSpPr>
              <p:nvPr userDrawn="1"/>
            </p:nvSpPr>
            <p:spPr bwMode="auto">
              <a:xfrm>
                <a:off x="5324" y="1672"/>
                <a:ext cx="208" cy="67"/>
              </a:xfrm>
              <a:custGeom>
                <a:avLst/>
                <a:gdLst>
                  <a:gd name="T0" fmla="*/ 0 w 208"/>
                  <a:gd name="T1" fmla="*/ 0 h 67"/>
                  <a:gd name="T2" fmla="*/ 0 w 208"/>
                  <a:gd name="T3" fmla="*/ 0 h 67"/>
                  <a:gd name="T4" fmla="*/ 208 w 208"/>
                  <a:gd name="T5" fmla="*/ 67 h 67"/>
                  <a:gd name="T6" fmla="*/ 208 w 208"/>
                  <a:gd name="T7" fmla="*/ 67 h 67"/>
                  <a:gd name="T8" fmla="*/ 208 w 208"/>
                  <a:gd name="T9" fmla="*/ 67 h 67"/>
                  <a:gd name="T10" fmla="*/ 208 w 208"/>
                  <a:gd name="T11" fmla="*/ 67 h 67"/>
                  <a:gd name="T12" fmla="*/ 0 w 20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08" h="67">
                    <a:moveTo>
                      <a:pt x="0" y="0"/>
                    </a:moveTo>
                    <a:lnTo>
                      <a:pt x="0" y="0"/>
                    </a:lnTo>
                    <a:lnTo>
                      <a:pt x="208" y="67"/>
                    </a:lnTo>
                    <a:lnTo>
                      <a:pt x="208" y="67"/>
                    </a:lnTo>
                    <a:lnTo>
                      <a:pt x="208" y="67"/>
                    </a:lnTo>
                    <a:lnTo>
                      <a:pt x="208" y="6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5" name="Freeform 181"/>
              <p:cNvSpPr>
                <a:spLocks/>
              </p:cNvSpPr>
              <p:nvPr userDrawn="1"/>
            </p:nvSpPr>
            <p:spPr bwMode="auto">
              <a:xfrm>
                <a:off x="5324" y="1672"/>
                <a:ext cx="208" cy="67"/>
              </a:xfrm>
              <a:custGeom>
                <a:avLst/>
                <a:gdLst>
                  <a:gd name="T0" fmla="*/ 0 w 208"/>
                  <a:gd name="T1" fmla="*/ 0 h 67"/>
                  <a:gd name="T2" fmla="*/ 0 w 208"/>
                  <a:gd name="T3" fmla="*/ 0 h 67"/>
                  <a:gd name="T4" fmla="*/ 208 w 208"/>
                  <a:gd name="T5" fmla="*/ 67 h 67"/>
                  <a:gd name="T6" fmla="*/ 208 w 208"/>
                  <a:gd name="T7" fmla="*/ 67 h 67"/>
                  <a:gd name="T8" fmla="*/ 208 w 208"/>
                  <a:gd name="T9" fmla="*/ 67 h 67"/>
                  <a:gd name="T10" fmla="*/ 208 w 208"/>
                  <a:gd name="T11" fmla="*/ 67 h 67"/>
                  <a:gd name="T12" fmla="*/ 0 w 208"/>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208" h="67">
                    <a:moveTo>
                      <a:pt x="0" y="0"/>
                    </a:moveTo>
                    <a:lnTo>
                      <a:pt x="0" y="0"/>
                    </a:lnTo>
                    <a:lnTo>
                      <a:pt x="208" y="67"/>
                    </a:lnTo>
                    <a:lnTo>
                      <a:pt x="208" y="67"/>
                    </a:lnTo>
                    <a:lnTo>
                      <a:pt x="208" y="67"/>
                    </a:lnTo>
                    <a:lnTo>
                      <a:pt x="208" y="67"/>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6" name="Freeform 182"/>
              <p:cNvSpPr>
                <a:spLocks/>
              </p:cNvSpPr>
              <p:nvPr userDrawn="1"/>
            </p:nvSpPr>
            <p:spPr bwMode="auto">
              <a:xfrm>
                <a:off x="5324" y="1675"/>
                <a:ext cx="198" cy="106"/>
              </a:xfrm>
              <a:custGeom>
                <a:avLst/>
                <a:gdLst>
                  <a:gd name="T0" fmla="*/ 0 w 198"/>
                  <a:gd name="T1" fmla="*/ 0 h 106"/>
                  <a:gd name="T2" fmla="*/ 0 w 198"/>
                  <a:gd name="T3" fmla="*/ 0 h 106"/>
                  <a:gd name="T4" fmla="*/ 198 w 198"/>
                  <a:gd name="T5" fmla="*/ 106 h 106"/>
                  <a:gd name="T6" fmla="*/ 198 w 198"/>
                  <a:gd name="T7" fmla="*/ 106 h 106"/>
                  <a:gd name="T8" fmla="*/ 0 w 198"/>
                  <a:gd name="T9" fmla="*/ 0 h 106"/>
                </a:gdLst>
                <a:ahLst/>
                <a:cxnLst>
                  <a:cxn ang="0">
                    <a:pos x="T0" y="T1"/>
                  </a:cxn>
                  <a:cxn ang="0">
                    <a:pos x="T2" y="T3"/>
                  </a:cxn>
                  <a:cxn ang="0">
                    <a:pos x="T4" y="T5"/>
                  </a:cxn>
                  <a:cxn ang="0">
                    <a:pos x="T6" y="T7"/>
                  </a:cxn>
                  <a:cxn ang="0">
                    <a:pos x="T8" y="T9"/>
                  </a:cxn>
                </a:cxnLst>
                <a:rect l="0" t="0" r="r" b="b"/>
                <a:pathLst>
                  <a:path w="198" h="106">
                    <a:moveTo>
                      <a:pt x="0" y="0"/>
                    </a:moveTo>
                    <a:lnTo>
                      <a:pt x="0" y="0"/>
                    </a:lnTo>
                    <a:lnTo>
                      <a:pt x="198" y="106"/>
                    </a:lnTo>
                    <a:lnTo>
                      <a:pt x="198" y="10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7" name="Freeform 183"/>
              <p:cNvSpPr>
                <a:spLocks/>
              </p:cNvSpPr>
              <p:nvPr userDrawn="1"/>
            </p:nvSpPr>
            <p:spPr bwMode="auto">
              <a:xfrm>
                <a:off x="5324" y="1675"/>
                <a:ext cx="198" cy="106"/>
              </a:xfrm>
              <a:custGeom>
                <a:avLst/>
                <a:gdLst>
                  <a:gd name="T0" fmla="*/ 0 w 198"/>
                  <a:gd name="T1" fmla="*/ 0 h 106"/>
                  <a:gd name="T2" fmla="*/ 0 w 198"/>
                  <a:gd name="T3" fmla="*/ 0 h 106"/>
                  <a:gd name="T4" fmla="*/ 198 w 198"/>
                  <a:gd name="T5" fmla="*/ 106 h 106"/>
                  <a:gd name="T6" fmla="*/ 198 w 198"/>
                  <a:gd name="T7" fmla="*/ 106 h 106"/>
                  <a:gd name="T8" fmla="*/ 0 w 198"/>
                  <a:gd name="T9" fmla="*/ 0 h 106"/>
                </a:gdLst>
                <a:ahLst/>
                <a:cxnLst>
                  <a:cxn ang="0">
                    <a:pos x="T0" y="T1"/>
                  </a:cxn>
                  <a:cxn ang="0">
                    <a:pos x="T2" y="T3"/>
                  </a:cxn>
                  <a:cxn ang="0">
                    <a:pos x="T4" y="T5"/>
                  </a:cxn>
                  <a:cxn ang="0">
                    <a:pos x="T6" y="T7"/>
                  </a:cxn>
                  <a:cxn ang="0">
                    <a:pos x="T8" y="T9"/>
                  </a:cxn>
                </a:cxnLst>
                <a:rect l="0" t="0" r="r" b="b"/>
                <a:pathLst>
                  <a:path w="198" h="106">
                    <a:moveTo>
                      <a:pt x="0" y="0"/>
                    </a:moveTo>
                    <a:lnTo>
                      <a:pt x="0" y="0"/>
                    </a:lnTo>
                    <a:lnTo>
                      <a:pt x="198" y="106"/>
                    </a:lnTo>
                    <a:lnTo>
                      <a:pt x="198" y="106"/>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8" name="Freeform 184"/>
              <p:cNvSpPr>
                <a:spLocks/>
              </p:cNvSpPr>
              <p:nvPr userDrawn="1"/>
            </p:nvSpPr>
            <p:spPr bwMode="auto">
              <a:xfrm>
                <a:off x="5324" y="1672"/>
                <a:ext cx="208" cy="67"/>
              </a:xfrm>
              <a:custGeom>
                <a:avLst/>
                <a:gdLst>
                  <a:gd name="T0" fmla="*/ 0 w 88"/>
                  <a:gd name="T1" fmla="*/ 0 h 28"/>
                  <a:gd name="T2" fmla="*/ 0 w 88"/>
                  <a:gd name="T3" fmla="*/ 0 h 28"/>
                  <a:gd name="T4" fmla="*/ 88 w 88"/>
                  <a:gd name="T5" fmla="*/ 28 h 28"/>
                  <a:gd name="T6" fmla="*/ 88 w 88"/>
                  <a:gd name="T7" fmla="*/ 28 h 28"/>
                  <a:gd name="T8" fmla="*/ 88 w 88"/>
                  <a:gd name="T9" fmla="*/ 28 h 28"/>
                  <a:gd name="T10" fmla="*/ 0 w 88"/>
                  <a:gd name="T11" fmla="*/ 0 h 28"/>
                </a:gdLst>
                <a:ahLst/>
                <a:cxnLst>
                  <a:cxn ang="0">
                    <a:pos x="T0" y="T1"/>
                  </a:cxn>
                  <a:cxn ang="0">
                    <a:pos x="T2" y="T3"/>
                  </a:cxn>
                  <a:cxn ang="0">
                    <a:pos x="T4" y="T5"/>
                  </a:cxn>
                  <a:cxn ang="0">
                    <a:pos x="T6" y="T7"/>
                  </a:cxn>
                  <a:cxn ang="0">
                    <a:pos x="T8" y="T9"/>
                  </a:cxn>
                  <a:cxn ang="0">
                    <a:pos x="T10" y="T11"/>
                  </a:cxn>
                </a:cxnLst>
                <a:rect l="0" t="0" r="r" b="b"/>
                <a:pathLst>
                  <a:path w="88" h="28">
                    <a:moveTo>
                      <a:pt x="0" y="0"/>
                    </a:moveTo>
                    <a:cubicBezTo>
                      <a:pt x="0" y="0"/>
                      <a:pt x="0" y="0"/>
                      <a:pt x="0" y="0"/>
                    </a:cubicBezTo>
                    <a:cubicBezTo>
                      <a:pt x="88" y="28"/>
                      <a:pt x="88" y="28"/>
                      <a:pt x="88" y="28"/>
                    </a:cubicBezTo>
                    <a:cubicBezTo>
                      <a:pt x="88" y="28"/>
                      <a:pt x="88" y="28"/>
                      <a:pt x="88" y="28"/>
                    </a:cubicBezTo>
                    <a:cubicBezTo>
                      <a:pt x="88" y="28"/>
                      <a:pt x="88" y="28"/>
                      <a:pt x="88" y="2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9" name="Freeform 185"/>
              <p:cNvSpPr>
                <a:spLocks/>
              </p:cNvSpPr>
              <p:nvPr userDrawn="1"/>
            </p:nvSpPr>
            <p:spPr bwMode="auto">
              <a:xfrm>
                <a:off x="5485" y="1691"/>
                <a:ext cx="54" cy="7"/>
              </a:xfrm>
              <a:custGeom>
                <a:avLst/>
                <a:gdLst>
                  <a:gd name="T0" fmla="*/ 0 w 54"/>
                  <a:gd name="T1" fmla="*/ 0 h 7"/>
                  <a:gd name="T2" fmla="*/ 54 w 54"/>
                  <a:gd name="T3" fmla="*/ 7 h 7"/>
                  <a:gd name="T4" fmla="*/ 2 w 54"/>
                  <a:gd name="T5" fmla="*/ 0 h 7"/>
                  <a:gd name="T6" fmla="*/ 0 w 54"/>
                  <a:gd name="T7" fmla="*/ 0 h 7"/>
                </a:gdLst>
                <a:ahLst/>
                <a:cxnLst>
                  <a:cxn ang="0">
                    <a:pos x="T0" y="T1"/>
                  </a:cxn>
                  <a:cxn ang="0">
                    <a:pos x="T2" y="T3"/>
                  </a:cxn>
                  <a:cxn ang="0">
                    <a:pos x="T4" y="T5"/>
                  </a:cxn>
                  <a:cxn ang="0">
                    <a:pos x="T6" y="T7"/>
                  </a:cxn>
                </a:cxnLst>
                <a:rect l="0" t="0" r="r" b="b"/>
                <a:pathLst>
                  <a:path w="54" h="7">
                    <a:moveTo>
                      <a:pt x="0" y="0"/>
                    </a:moveTo>
                    <a:lnTo>
                      <a:pt x="54" y="7"/>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0" name="Freeform 186"/>
              <p:cNvSpPr>
                <a:spLocks/>
              </p:cNvSpPr>
              <p:nvPr userDrawn="1"/>
            </p:nvSpPr>
            <p:spPr bwMode="auto">
              <a:xfrm>
                <a:off x="5485" y="1691"/>
                <a:ext cx="54" cy="7"/>
              </a:xfrm>
              <a:custGeom>
                <a:avLst/>
                <a:gdLst>
                  <a:gd name="T0" fmla="*/ 0 w 54"/>
                  <a:gd name="T1" fmla="*/ 0 h 7"/>
                  <a:gd name="T2" fmla="*/ 54 w 54"/>
                  <a:gd name="T3" fmla="*/ 7 h 7"/>
                  <a:gd name="T4" fmla="*/ 2 w 54"/>
                  <a:gd name="T5" fmla="*/ 0 h 7"/>
                  <a:gd name="T6" fmla="*/ 0 w 54"/>
                  <a:gd name="T7" fmla="*/ 0 h 7"/>
                </a:gdLst>
                <a:ahLst/>
                <a:cxnLst>
                  <a:cxn ang="0">
                    <a:pos x="T0" y="T1"/>
                  </a:cxn>
                  <a:cxn ang="0">
                    <a:pos x="T2" y="T3"/>
                  </a:cxn>
                  <a:cxn ang="0">
                    <a:pos x="T4" y="T5"/>
                  </a:cxn>
                  <a:cxn ang="0">
                    <a:pos x="T6" y="T7"/>
                  </a:cxn>
                </a:cxnLst>
                <a:rect l="0" t="0" r="r" b="b"/>
                <a:pathLst>
                  <a:path w="54" h="7">
                    <a:moveTo>
                      <a:pt x="0" y="0"/>
                    </a:moveTo>
                    <a:lnTo>
                      <a:pt x="54" y="7"/>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1" name="Freeform 187"/>
              <p:cNvSpPr>
                <a:spLocks/>
              </p:cNvSpPr>
              <p:nvPr userDrawn="1"/>
            </p:nvSpPr>
            <p:spPr bwMode="auto">
              <a:xfrm>
                <a:off x="5324" y="1672"/>
                <a:ext cx="217" cy="26"/>
              </a:xfrm>
              <a:custGeom>
                <a:avLst/>
                <a:gdLst>
                  <a:gd name="T0" fmla="*/ 0 w 92"/>
                  <a:gd name="T1" fmla="*/ 0 h 11"/>
                  <a:gd name="T2" fmla="*/ 0 w 92"/>
                  <a:gd name="T3" fmla="*/ 0 h 11"/>
                  <a:gd name="T4" fmla="*/ 91 w 92"/>
                  <a:gd name="T5" fmla="*/ 11 h 11"/>
                  <a:gd name="T6" fmla="*/ 91 w 92"/>
                  <a:gd name="T7" fmla="*/ 11 h 11"/>
                  <a:gd name="T8" fmla="*/ 68 w 92"/>
                  <a:gd name="T9" fmla="*/ 8 h 11"/>
                  <a:gd name="T10" fmla="*/ 69 w 92"/>
                  <a:gd name="T11" fmla="*/ 8 h 11"/>
                  <a:gd name="T12" fmla="*/ 91 w 92"/>
                  <a:gd name="T13" fmla="*/ 10 h 11"/>
                  <a:gd name="T14" fmla="*/ 92 w 92"/>
                  <a:gd name="T15" fmla="*/ 10 h 11"/>
                  <a:gd name="T16" fmla="*/ 0 w 92"/>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1">
                    <a:moveTo>
                      <a:pt x="0" y="0"/>
                    </a:moveTo>
                    <a:cubicBezTo>
                      <a:pt x="0" y="0"/>
                      <a:pt x="0" y="0"/>
                      <a:pt x="0" y="0"/>
                    </a:cubicBezTo>
                    <a:cubicBezTo>
                      <a:pt x="91" y="11"/>
                      <a:pt x="91" y="11"/>
                      <a:pt x="91" y="11"/>
                    </a:cubicBezTo>
                    <a:cubicBezTo>
                      <a:pt x="91" y="11"/>
                      <a:pt x="91" y="11"/>
                      <a:pt x="91" y="11"/>
                    </a:cubicBezTo>
                    <a:cubicBezTo>
                      <a:pt x="68" y="8"/>
                      <a:pt x="68" y="8"/>
                      <a:pt x="68" y="8"/>
                    </a:cubicBezTo>
                    <a:cubicBezTo>
                      <a:pt x="69" y="8"/>
                      <a:pt x="69" y="8"/>
                      <a:pt x="69" y="8"/>
                    </a:cubicBezTo>
                    <a:cubicBezTo>
                      <a:pt x="91" y="10"/>
                      <a:pt x="91" y="10"/>
                      <a:pt x="91" y="10"/>
                    </a:cubicBezTo>
                    <a:cubicBezTo>
                      <a:pt x="92" y="10"/>
                      <a:pt x="92" y="10"/>
                      <a:pt x="92" y="1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2" name="Freeform 188"/>
              <p:cNvSpPr>
                <a:spLocks/>
              </p:cNvSpPr>
              <p:nvPr userDrawn="1"/>
            </p:nvSpPr>
            <p:spPr bwMode="auto">
              <a:xfrm>
                <a:off x="5322" y="1677"/>
                <a:ext cx="106" cy="139"/>
              </a:xfrm>
              <a:custGeom>
                <a:avLst/>
                <a:gdLst>
                  <a:gd name="T0" fmla="*/ 0 w 45"/>
                  <a:gd name="T1" fmla="*/ 0 h 59"/>
                  <a:gd name="T2" fmla="*/ 0 w 45"/>
                  <a:gd name="T3" fmla="*/ 0 h 59"/>
                  <a:gd name="T4" fmla="*/ 45 w 45"/>
                  <a:gd name="T5" fmla="*/ 59 h 59"/>
                  <a:gd name="T6" fmla="*/ 0 w 45"/>
                  <a:gd name="T7" fmla="*/ 0 h 59"/>
                </a:gdLst>
                <a:ahLst/>
                <a:cxnLst>
                  <a:cxn ang="0">
                    <a:pos x="T0" y="T1"/>
                  </a:cxn>
                  <a:cxn ang="0">
                    <a:pos x="T2" y="T3"/>
                  </a:cxn>
                  <a:cxn ang="0">
                    <a:pos x="T4" y="T5"/>
                  </a:cxn>
                  <a:cxn ang="0">
                    <a:pos x="T6" y="T7"/>
                  </a:cxn>
                </a:cxnLst>
                <a:rect l="0" t="0" r="r" b="b"/>
                <a:pathLst>
                  <a:path w="45" h="59">
                    <a:moveTo>
                      <a:pt x="0" y="0"/>
                    </a:moveTo>
                    <a:cubicBezTo>
                      <a:pt x="0" y="0"/>
                      <a:pt x="0" y="0"/>
                      <a:pt x="0" y="0"/>
                    </a:cubicBezTo>
                    <a:cubicBezTo>
                      <a:pt x="45" y="59"/>
                      <a:pt x="45" y="59"/>
                      <a:pt x="45" y="59"/>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3" name="Freeform 189"/>
              <p:cNvSpPr>
                <a:spLocks noEditPoints="1"/>
              </p:cNvSpPr>
              <p:nvPr userDrawn="1"/>
            </p:nvSpPr>
            <p:spPr bwMode="auto">
              <a:xfrm>
                <a:off x="5322" y="1677"/>
                <a:ext cx="177" cy="232"/>
              </a:xfrm>
              <a:custGeom>
                <a:avLst/>
                <a:gdLst>
                  <a:gd name="T0" fmla="*/ 75 w 75"/>
                  <a:gd name="T1" fmla="*/ 98 h 98"/>
                  <a:gd name="T2" fmla="*/ 75 w 75"/>
                  <a:gd name="T3" fmla="*/ 98 h 98"/>
                  <a:gd name="T4" fmla="*/ 75 w 75"/>
                  <a:gd name="T5" fmla="*/ 98 h 98"/>
                  <a:gd name="T6" fmla="*/ 0 w 75"/>
                  <a:gd name="T7" fmla="*/ 0 h 98"/>
                  <a:gd name="T8" fmla="*/ 0 w 75"/>
                  <a:gd name="T9" fmla="*/ 0 h 98"/>
                  <a:gd name="T10" fmla="*/ 75 w 75"/>
                  <a:gd name="T11" fmla="*/ 98 h 98"/>
                  <a:gd name="T12" fmla="*/ 0 w 75"/>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75" h="98">
                    <a:moveTo>
                      <a:pt x="75" y="98"/>
                    </a:moveTo>
                    <a:cubicBezTo>
                      <a:pt x="75" y="98"/>
                      <a:pt x="75" y="98"/>
                      <a:pt x="75" y="98"/>
                    </a:cubicBezTo>
                    <a:cubicBezTo>
                      <a:pt x="75" y="98"/>
                      <a:pt x="75" y="98"/>
                      <a:pt x="75" y="98"/>
                    </a:cubicBezTo>
                    <a:moveTo>
                      <a:pt x="0" y="0"/>
                    </a:moveTo>
                    <a:cubicBezTo>
                      <a:pt x="0" y="0"/>
                      <a:pt x="0" y="0"/>
                      <a:pt x="0" y="0"/>
                    </a:cubicBezTo>
                    <a:cubicBezTo>
                      <a:pt x="75" y="98"/>
                      <a:pt x="75" y="98"/>
                      <a:pt x="75" y="9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4" name="Freeform 190"/>
              <p:cNvSpPr>
                <a:spLocks/>
              </p:cNvSpPr>
              <p:nvPr userDrawn="1"/>
            </p:nvSpPr>
            <p:spPr bwMode="auto">
              <a:xfrm>
                <a:off x="5322" y="1677"/>
                <a:ext cx="177" cy="232"/>
              </a:xfrm>
              <a:custGeom>
                <a:avLst/>
                <a:gdLst>
                  <a:gd name="T0" fmla="*/ 0 w 177"/>
                  <a:gd name="T1" fmla="*/ 0 h 232"/>
                  <a:gd name="T2" fmla="*/ 0 w 177"/>
                  <a:gd name="T3" fmla="*/ 0 h 232"/>
                  <a:gd name="T4" fmla="*/ 177 w 177"/>
                  <a:gd name="T5" fmla="*/ 232 h 232"/>
                  <a:gd name="T6" fmla="*/ 177 w 177"/>
                  <a:gd name="T7" fmla="*/ 232 h 232"/>
                  <a:gd name="T8" fmla="*/ 177 w 177"/>
                  <a:gd name="T9" fmla="*/ 232 h 232"/>
                  <a:gd name="T10" fmla="*/ 177 w 177"/>
                  <a:gd name="T11" fmla="*/ 232 h 232"/>
                  <a:gd name="T12" fmla="*/ 0 w 177"/>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77" h="232">
                    <a:moveTo>
                      <a:pt x="0" y="0"/>
                    </a:moveTo>
                    <a:lnTo>
                      <a:pt x="0" y="0"/>
                    </a:lnTo>
                    <a:lnTo>
                      <a:pt x="177" y="232"/>
                    </a:lnTo>
                    <a:lnTo>
                      <a:pt x="177" y="232"/>
                    </a:lnTo>
                    <a:lnTo>
                      <a:pt x="177" y="232"/>
                    </a:lnTo>
                    <a:lnTo>
                      <a:pt x="177" y="23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5" name="Freeform 191"/>
              <p:cNvSpPr>
                <a:spLocks/>
              </p:cNvSpPr>
              <p:nvPr userDrawn="1"/>
            </p:nvSpPr>
            <p:spPr bwMode="auto">
              <a:xfrm>
                <a:off x="5322" y="1677"/>
                <a:ext cx="177" cy="232"/>
              </a:xfrm>
              <a:custGeom>
                <a:avLst/>
                <a:gdLst>
                  <a:gd name="T0" fmla="*/ 0 w 177"/>
                  <a:gd name="T1" fmla="*/ 0 h 232"/>
                  <a:gd name="T2" fmla="*/ 0 w 177"/>
                  <a:gd name="T3" fmla="*/ 0 h 232"/>
                  <a:gd name="T4" fmla="*/ 177 w 177"/>
                  <a:gd name="T5" fmla="*/ 232 h 232"/>
                  <a:gd name="T6" fmla="*/ 177 w 177"/>
                  <a:gd name="T7" fmla="*/ 232 h 232"/>
                  <a:gd name="T8" fmla="*/ 177 w 177"/>
                  <a:gd name="T9" fmla="*/ 232 h 232"/>
                  <a:gd name="T10" fmla="*/ 177 w 177"/>
                  <a:gd name="T11" fmla="*/ 232 h 232"/>
                  <a:gd name="T12" fmla="*/ 0 w 177"/>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77" h="232">
                    <a:moveTo>
                      <a:pt x="0" y="0"/>
                    </a:moveTo>
                    <a:lnTo>
                      <a:pt x="0" y="0"/>
                    </a:lnTo>
                    <a:lnTo>
                      <a:pt x="177" y="232"/>
                    </a:lnTo>
                    <a:lnTo>
                      <a:pt x="177" y="232"/>
                    </a:lnTo>
                    <a:lnTo>
                      <a:pt x="177" y="232"/>
                    </a:lnTo>
                    <a:lnTo>
                      <a:pt x="177" y="232"/>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6" name="Freeform 192"/>
              <p:cNvSpPr>
                <a:spLocks/>
              </p:cNvSpPr>
              <p:nvPr userDrawn="1"/>
            </p:nvSpPr>
            <p:spPr bwMode="auto">
              <a:xfrm>
                <a:off x="5215" y="1677"/>
                <a:ext cx="102" cy="250"/>
              </a:xfrm>
              <a:custGeom>
                <a:avLst/>
                <a:gdLst>
                  <a:gd name="T0" fmla="*/ 43 w 43"/>
                  <a:gd name="T1" fmla="*/ 0 h 106"/>
                  <a:gd name="T2" fmla="*/ 0 w 43"/>
                  <a:gd name="T3" fmla="*/ 106 h 106"/>
                  <a:gd name="T4" fmla="*/ 1 w 43"/>
                  <a:gd name="T5" fmla="*/ 106 h 106"/>
                  <a:gd name="T6" fmla="*/ 43 w 43"/>
                  <a:gd name="T7" fmla="*/ 0 h 106"/>
                  <a:gd name="T8" fmla="*/ 43 w 43"/>
                  <a:gd name="T9" fmla="*/ 0 h 106"/>
                </a:gdLst>
                <a:ahLst/>
                <a:cxnLst>
                  <a:cxn ang="0">
                    <a:pos x="T0" y="T1"/>
                  </a:cxn>
                  <a:cxn ang="0">
                    <a:pos x="T2" y="T3"/>
                  </a:cxn>
                  <a:cxn ang="0">
                    <a:pos x="T4" y="T5"/>
                  </a:cxn>
                  <a:cxn ang="0">
                    <a:pos x="T6" y="T7"/>
                  </a:cxn>
                  <a:cxn ang="0">
                    <a:pos x="T8" y="T9"/>
                  </a:cxn>
                </a:cxnLst>
                <a:rect l="0" t="0" r="r" b="b"/>
                <a:pathLst>
                  <a:path w="43" h="106">
                    <a:moveTo>
                      <a:pt x="43" y="0"/>
                    </a:moveTo>
                    <a:cubicBezTo>
                      <a:pt x="0" y="106"/>
                      <a:pt x="0" y="106"/>
                      <a:pt x="0" y="106"/>
                    </a:cubicBezTo>
                    <a:cubicBezTo>
                      <a:pt x="1" y="106"/>
                      <a:pt x="1" y="106"/>
                      <a:pt x="1" y="106"/>
                    </a:cubicBezTo>
                    <a:cubicBezTo>
                      <a:pt x="43" y="0"/>
                      <a:pt x="43" y="0"/>
                      <a:pt x="43" y="0"/>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7" name="Freeform 193"/>
              <p:cNvSpPr>
                <a:spLocks/>
              </p:cNvSpPr>
              <p:nvPr userDrawn="1"/>
            </p:nvSpPr>
            <p:spPr bwMode="auto">
              <a:xfrm>
                <a:off x="5220" y="1935"/>
                <a:ext cx="269" cy="18"/>
              </a:xfrm>
              <a:custGeom>
                <a:avLst/>
                <a:gdLst>
                  <a:gd name="T0" fmla="*/ 0 w 269"/>
                  <a:gd name="T1" fmla="*/ 0 h 18"/>
                  <a:gd name="T2" fmla="*/ 0 w 269"/>
                  <a:gd name="T3" fmla="*/ 0 h 18"/>
                  <a:gd name="T4" fmla="*/ 269 w 269"/>
                  <a:gd name="T5" fmla="*/ 18 h 18"/>
                  <a:gd name="T6" fmla="*/ 0 w 269"/>
                  <a:gd name="T7" fmla="*/ 0 h 18"/>
                </a:gdLst>
                <a:ahLst/>
                <a:cxnLst>
                  <a:cxn ang="0">
                    <a:pos x="T0" y="T1"/>
                  </a:cxn>
                  <a:cxn ang="0">
                    <a:pos x="T2" y="T3"/>
                  </a:cxn>
                  <a:cxn ang="0">
                    <a:pos x="T4" y="T5"/>
                  </a:cxn>
                  <a:cxn ang="0">
                    <a:pos x="T6" y="T7"/>
                  </a:cxn>
                </a:cxnLst>
                <a:rect l="0" t="0" r="r" b="b"/>
                <a:pathLst>
                  <a:path w="269" h="18">
                    <a:moveTo>
                      <a:pt x="0" y="0"/>
                    </a:moveTo>
                    <a:lnTo>
                      <a:pt x="0" y="0"/>
                    </a:lnTo>
                    <a:lnTo>
                      <a:pt x="269" y="1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8" name="Freeform 194"/>
              <p:cNvSpPr>
                <a:spLocks/>
              </p:cNvSpPr>
              <p:nvPr userDrawn="1"/>
            </p:nvSpPr>
            <p:spPr bwMode="auto">
              <a:xfrm>
                <a:off x="5220" y="1935"/>
                <a:ext cx="269" cy="18"/>
              </a:xfrm>
              <a:custGeom>
                <a:avLst/>
                <a:gdLst>
                  <a:gd name="T0" fmla="*/ 0 w 269"/>
                  <a:gd name="T1" fmla="*/ 0 h 18"/>
                  <a:gd name="T2" fmla="*/ 0 w 269"/>
                  <a:gd name="T3" fmla="*/ 0 h 18"/>
                  <a:gd name="T4" fmla="*/ 269 w 269"/>
                  <a:gd name="T5" fmla="*/ 18 h 18"/>
                  <a:gd name="T6" fmla="*/ 0 w 269"/>
                  <a:gd name="T7" fmla="*/ 0 h 18"/>
                </a:gdLst>
                <a:ahLst/>
                <a:cxnLst>
                  <a:cxn ang="0">
                    <a:pos x="T0" y="T1"/>
                  </a:cxn>
                  <a:cxn ang="0">
                    <a:pos x="T2" y="T3"/>
                  </a:cxn>
                  <a:cxn ang="0">
                    <a:pos x="T4" y="T5"/>
                  </a:cxn>
                  <a:cxn ang="0">
                    <a:pos x="T6" y="T7"/>
                  </a:cxn>
                </a:cxnLst>
                <a:rect l="0" t="0" r="r" b="b"/>
                <a:pathLst>
                  <a:path w="269" h="18">
                    <a:moveTo>
                      <a:pt x="0" y="0"/>
                    </a:moveTo>
                    <a:lnTo>
                      <a:pt x="0" y="0"/>
                    </a:lnTo>
                    <a:lnTo>
                      <a:pt x="269" y="1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9" name="Freeform 195"/>
              <p:cNvSpPr>
                <a:spLocks/>
              </p:cNvSpPr>
              <p:nvPr userDrawn="1"/>
            </p:nvSpPr>
            <p:spPr bwMode="auto">
              <a:xfrm>
                <a:off x="5220" y="1935"/>
                <a:ext cx="269" cy="18"/>
              </a:xfrm>
              <a:custGeom>
                <a:avLst/>
                <a:gdLst>
                  <a:gd name="T0" fmla="*/ 0 w 114"/>
                  <a:gd name="T1" fmla="*/ 0 h 8"/>
                  <a:gd name="T2" fmla="*/ 0 w 114"/>
                  <a:gd name="T3" fmla="*/ 0 h 8"/>
                  <a:gd name="T4" fmla="*/ 114 w 114"/>
                  <a:gd name="T5" fmla="*/ 8 h 8"/>
                  <a:gd name="T6" fmla="*/ 114 w 114"/>
                  <a:gd name="T7" fmla="*/ 8 h 8"/>
                  <a:gd name="T8" fmla="*/ 0 w 114"/>
                  <a:gd name="T9" fmla="*/ 0 h 8"/>
                </a:gdLst>
                <a:ahLst/>
                <a:cxnLst>
                  <a:cxn ang="0">
                    <a:pos x="T0" y="T1"/>
                  </a:cxn>
                  <a:cxn ang="0">
                    <a:pos x="T2" y="T3"/>
                  </a:cxn>
                  <a:cxn ang="0">
                    <a:pos x="T4" y="T5"/>
                  </a:cxn>
                  <a:cxn ang="0">
                    <a:pos x="T6" y="T7"/>
                  </a:cxn>
                  <a:cxn ang="0">
                    <a:pos x="T8" y="T9"/>
                  </a:cxn>
                </a:cxnLst>
                <a:rect l="0" t="0" r="r" b="b"/>
                <a:pathLst>
                  <a:path w="114" h="8">
                    <a:moveTo>
                      <a:pt x="0" y="0"/>
                    </a:moveTo>
                    <a:cubicBezTo>
                      <a:pt x="0" y="0"/>
                      <a:pt x="0" y="0"/>
                      <a:pt x="0" y="0"/>
                    </a:cubicBezTo>
                    <a:cubicBezTo>
                      <a:pt x="114" y="8"/>
                      <a:pt x="114" y="8"/>
                      <a:pt x="114" y="8"/>
                    </a:cubicBezTo>
                    <a:cubicBezTo>
                      <a:pt x="114" y="8"/>
                      <a:pt x="114" y="8"/>
                      <a:pt x="114" y="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0" name="Freeform 196"/>
              <p:cNvSpPr>
                <a:spLocks/>
              </p:cNvSpPr>
              <p:nvPr userDrawn="1"/>
            </p:nvSpPr>
            <p:spPr bwMode="auto">
              <a:xfrm>
                <a:off x="5218" y="1939"/>
                <a:ext cx="42" cy="62"/>
              </a:xfrm>
              <a:custGeom>
                <a:avLst/>
                <a:gdLst>
                  <a:gd name="T0" fmla="*/ 0 w 18"/>
                  <a:gd name="T1" fmla="*/ 0 h 26"/>
                  <a:gd name="T2" fmla="*/ 0 w 18"/>
                  <a:gd name="T3" fmla="*/ 0 h 26"/>
                  <a:gd name="T4" fmla="*/ 17 w 18"/>
                  <a:gd name="T5" fmla="*/ 26 h 26"/>
                  <a:gd name="T6" fmla="*/ 18 w 18"/>
                  <a:gd name="T7" fmla="*/ 26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cubicBezTo>
                      <a:pt x="0" y="0"/>
                      <a:pt x="0" y="0"/>
                      <a:pt x="0" y="0"/>
                    </a:cubicBezTo>
                    <a:cubicBezTo>
                      <a:pt x="17" y="26"/>
                      <a:pt x="17" y="26"/>
                      <a:pt x="17" y="26"/>
                    </a:cubicBezTo>
                    <a:cubicBezTo>
                      <a:pt x="17" y="26"/>
                      <a:pt x="18" y="26"/>
                      <a:pt x="18" y="2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1" name="Freeform 197"/>
              <p:cNvSpPr>
                <a:spLocks/>
              </p:cNvSpPr>
              <p:nvPr userDrawn="1"/>
            </p:nvSpPr>
            <p:spPr bwMode="auto">
              <a:xfrm>
                <a:off x="5324" y="1675"/>
                <a:ext cx="198" cy="106"/>
              </a:xfrm>
              <a:custGeom>
                <a:avLst/>
                <a:gdLst>
                  <a:gd name="T0" fmla="*/ 0 w 84"/>
                  <a:gd name="T1" fmla="*/ 0 h 45"/>
                  <a:gd name="T2" fmla="*/ 0 w 84"/>
                  <a:gd name="T3" fmla="*/ 0 h 45"/>
                  <a:gd name="T4" fmla="*/ 84 w 84"/>
                  <a:gd name="T5" fmla="*/ 45 h 45"/>
                  <a:gd name="T6" fmla="*/ 84 w 84"/>
                  <a:gd name="T7" fmla="*/ 45 h 45"/>
                  <a:gd name="T8" fmla="*/ 0 w 84"/>
                  <a:gd name="T9" fmla="*/ 0 h 45"/>
                </a:gdLst>
                <a:ahLst/>
                <a:cxnLst>
                  <a:cxn ang="0">
                    <a:pos x="T0" y="T1"/>
                  </a:cxn>
                  <a:cxn ang="0">
                    <a:pos x="T2" y="T3"/>
                  </a:cxn>
                  <a:cxn ang="0">
                    <a:pos x="T4" y="T5"/>
                  </a:cxn>
                  <a:cxn ang="0">
                    <a:pos x="T6" y="T7"/>
                  </a:cxn>
                  <a:cxn ang="0">
                    <a:pos x="T8" y="T9"/>
                  </a:cxn>
                </a:cxnLst>
                <a:rect l="0" t="0" r="r" b="b"/>
                <a:pathLst>
                  <a:path w="84" h="45">
                    <a:moveTo>
                      <a:pt x="0" y="0"/>
                    </a:moveTo>
                    <a:cubicBezTo>
                      <a:pt x="0" y="0"/>
                      <a:pt x="0" y="0"/>
                      <a:pt x="0" y="0"/>
                    </a:cubicBezTo>
                    <a:cubicBezTo>
                      <a:pt x="84" y="45"/>
                      <a:pt x="84" y="45"/>
                      <a:pt x="84" y="45"/>
                    </a:cubicBezTo>
                    <a:cubicBezTo>
                      <a:pt x="84" y="45"/>
                      <a:pt x="84" y="45"/>
                      <a:pt x="84" y="4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2" name="Freeform 198"/>
              <p:cNvSpPr>
                <a:spLocks/>
              </p:cNvSpPr>
              <p:nvPr userDrawn="1"/>
            </p:nvSpPr>
            <p:spPr bwMode="auto">
              <a:xfrm>
                <a:off x="5322" y="1677"/>
                <a:ext cx="177" cy="232"/>
              </a:xfrm>
              <a:custGeom>
                <a:avLst/>
                <a:gdLst>
                  <a:gd name="T0" fmla="*/ 0 w 75"/>
                  <a:gd name="T1" fmla="*/ 0 h 98"/>
                  <a:gd name="T2" fmla="*/ 0 w 75"/>
                  <a:gd name="T3" fmla="*/ 0 h 98"/>
                  <a:gd name="T4" fmla="*/ 75 w 75"/>
                  <a:gd name="T5" fmla="*/ 98 h 98"/>
                  <a:gd name="T6" fmla="*/ 75 w 75"/>
                  <a:gd name="T7" fmla="*/ 98 h 98"/>
                  <a:gd name="T8" fmla="*/ 75 w 75"/>
                  <a:gd name="T9" fmla="*/ 98 h 98"/>
                  <a:gd name="T10" fmla="*/ 0 w 75"/>
                  <a:gd name="T11" fmla="*/ 0 h 98"/>
                </a:gdLst>
                <a:ahLst/>
                <a:cxnLst>
                  <a:cxn ang="0">
                    <a:pos x="T0" y="T1"/>
                  </a:cxn>
                  <a:cxn ang="0">
                    <a:pos x="T2" y="T3"/>
                  </a:cxn>
                  <a:cxn ang="0">
                    <a:pos x="T4" y="T5"/>
                  </a:cxn>
                  <a:cxn ang="0">
                    <a:pos x="T6" y="T7"/>
                  </a:cxn>
                  <a:cxn ang="0">
                    <a:pos x="T8" y="T9"/>
                  </a:cxn>
                  <a:cxn ang="0">
                    <a:pos x="T10" y="T11"/>
                  </a:cxn>
                </a:cxnLst>
                <a:rect l="0" t="0" r="r" b="b"/>
                <a:pathLst>
                  <a:path w="75" h="98">
                    <a:moveTo>
                      <a:pt x="0" y="0"/>
                    </a:moveTo>
                    <a:cubicBezTo>
                      <a:pt x="0" y="0"/>
                      <a:pt x="0" y="0"/>
                      <a:pt x="0" y="0"/>
                    </a:cubicBezTo>
                    <a:cubicBezTo>
                      <a:pt x="75" y="98"/>
                      <a:pt x="75" y="98"/>
                      <a:pt x="75" y="98"/>
                    </a:cubicBezTo>
                    <a:cubicBezTo>
                      <a:pt x="75" y="98"/>
                      <a:pt x="75" y="98"/>
                      <a:pt x="75" y="98"/>
                    </a:cubicBezTo>
                    <a:cubicBezTo>
                      <a:pt x="75" y="98"/>
                      <a:pt x="75" y="98"/>
                      <a:pt x="75" y="9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3" name="Freeform 199"/>
              <p:cNvSpPr>
                <a:spLocks/>
              </p:cNvSpPr>
              <p:nvPr userDrawn="1"/>
            </p:nvSpPr>
            <p:spPr bwMode="auto">
              <a:xfrm>
                <a:off x="5267" y="1965"/>
                <a:ext cx="220" cy="40"/>
              </a:xfrm>
              <a:custGeom>
                <a:avLst/>
                <a:gdLst>
                  <a:gd name="T0" fmla="*/ 93 w 93"/>
                  <a:gd name="T1" fmla="*/ 0 h 17"/>
                  <a:gd name="T2" fmla="*/ 0 w 93"/>
                  <a:gd name="T3" fmla="*/ 17 h 17"/>
                  <a:gd name="T4" fmla="*/ 1 w 93"/>
                  <a:gd name="T5" fmla="*/ 17 h 17"/>
                  <a:gd name="T6" fmla="*/ 93 w 93"/>
                  <a:gd name="T7" fmla="*/ 0 h 17"/>
                  <a:gd name="T8" fmla="*/ 93 w 93"/>
                  <a:gd name="T9" fmla="*/ 0 h 17"/>
                </a:gdLst>
                <a:ahLst/>
                <a:cxnLst>
                  <a:cxn ang="0">
                    <a:pos x="T0" y="T1"/>
                  </a:cxn>
                  <a:cxn ang="0">
                    <a:pos x="T2" y="T3"/>
                  </a:cxn>
                  <a:cxn ang="0">
                    <a:pos x="T4" y="T5"/>
                  </a:cxn>
                  <a:cxn ang="0">
                    <a:pos x="T6" y="T7"/>
                  </a:cxn>
                  <a:cxn ang="0">
                    <a:pos x="T8" y="T9"/>
                  </a:cxn>
                </a:cxnLst>
                <a:rect l="0" t="0" r="r" b="b"/>
                <a:pathLst>
                  <a:path w="93" h="17">
                    <a:moveTo>
                      <a:pt x="93" y="0"/>
                    </a:moveTo>
                    <a:cubicBezTo>
                      <a:pt x="0" y="17"/>
                      <a:pt x="0" y="17"/>
                      <a:pt x="0" y="17"/>
                    </a:cubicBezTo>
                    <a:cubicBezTo>
                      <a:pt x="1" y="17"/>
                      <a:pt x="1" y="17"/>
                      <a:pt x="1" y="17"/>
                    </a:cubicBezTo>
                    <a:cubicBezTo>
                      <a:pt x="93" y="0"/>
                      <a:pt x="93" y="0"/>
                      <a:pt x="93" y="0"/>
                    </a:cubicBezTo>
                    <a:cubicBezTo>
                      <a:pt x="93" y="0"/>
                      <a:pt x="93" y="0"/>
                      <a:pt x="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4" name="Freeform 200"/>
              <p:cNvSpPr>
                <a:spLocks/>
              </p:cNvSpPr>
              <p:nvPr userDrawn="1"/>
            </p:nvSpPr>
            <p:spPr bwMode="auto">
              <a:xfrm>
                <a:off x="5265" y="2012"/>
                <a:ext cx="87" cy="324"/>
              </a:xfrm>
              <a:custGeom>
                <a:avLst/>
                <a:gdLst>
                  <a:gd name="T0" fmla="*/ 0 w 37"/>
                  <a:gd name="T1" fmla="*/ 0 h 137"/>
                  <a:gd name="T2" fmla="*/ 0 w 37"/>
                  <a:gd name="T3" fmla="*/ 0 h 137"/>
                  <a:gd name="T4" fmla="*/ 36 w 37"/>
                  <a:gd name="T5" fmla="*/ 137 h 137"/>
                  <a:gd name="T6" fmla="*/ 37 w 37"/>
                  <a:gd name="T7" fmla="*/ 137 h 137"/>
                  <a:gd name="T8" fmla="*/ 0 w 37"/>
                  <a:gd name="T9" fmla="*/ 0 h 137"/>
                </a:gdLst>
                <a:ahLst/>
                <a:cxnLst>
                  <a:cxn ang="0">
                    <a:pos x="T0" y="T1"/>
                  </a:cxn>
                  <a:cxn ang="0">
                    <a:pos x="T2" y="T3"/>
                  </a:cxn>
                  <a:cxn ang="0">
                    <a:pos x="T4" y="T5"/>
                  </a:cxn>
                  <a:cxn ang="0">
                    <a:pos x="T6" y="T7"/>
                  </a:cxn>
                  <a:cxn ang="0">
                    <a:pos x="T8" y="T9"/>
                  </a:cxn>
                </a:cxnLst>
                <a:rect l="0" t="0" r="r" b="b"/>
                <a:pathLst>
                  <a:path w="37" h="137">
                    <a:moveTo>
                      <a:pt x="0" y="0"/>
                    </a:moveTo>
                    <a:cubicBezTo>
                      <a:pt x="0" y="0"/>
                      <a:pt x="0" y="0"/>
                      <a:pt x="0" y="0"/>
                    </a:cubicBezTo>
                    <a:cubicBezTo>
                      <a:pt x="36" y="137"/>
                      <a:pt x="36" y="137"/>
                      <a:pt x="36" y="137"/>
                    </a:cubicBezTo>
                    <a:cubicBezTo>
                      <a:pt x="36" y="137"/>
                      <a:pt x="37" y="137"/>
                      <a:pt x="37" y="137"/>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5" name="Freeform 201"/>
              <p:cNvSpPr>
                <a:spLocks/>
              </p:cNvSpPr>
              <p:nvPr userDrawn="1"/>
            </p:nvSpPr>
            <p:spPr bwMode="auto">
              <a:xfrm>
                <a:off x="5357" y="2121"/>
                <a:ext cx="99" cy="215"/>
              </a:xfrm>
              <a:custGeom>
                <a:avLst/>
                <a:gdLst>
                  <a:gd name="T0" fmla="*/ 42 w 42"/>
                  <a:gd name="T1" fmla="*/ 0 h 91"/>
                  <a:gd name="T2" fmla="*/ 42 w 42"/>
                  <a:gd name="T3" fmla="*/ 1 h 91"/>
                  <a:gd name="T4" fmla="*/ 0 w 42"/>
                  <a:gd name="T5" fmla="*/ 91 h 91"/>
                  <a:gd name="T6" fmla="*/ 0 w 42"/>
                  <a:gd name="T7" fmla="*/ 91 h 91"/>
                  <a:gd name="T8" fmla="*/ 42 w 42"/>
                  <a:gd name="T9" fmla="*/ 1 h 91"/>
                  <a:gd name="T10" fmla="*/ 42 w 42"/>
                  <a:gd name="T11" fmla="*/ 0 h 91"/>
                </a:gdLst>
                <a:ahLst/>
                <a:cxnLst>
                  <a:cxn ang="0">
                    <a:pos x="T0" y="T1"/>
                  </a:cxn>
                  <a:cxn ang="0">
                    <a:pos x="T2" y="T3"/>
                  </a:cxn>
                  <a:cxn ang="0">
                    <a:pos x="T4" y="T5"/>
                  </a:cxn>
                  <a:cxn ang="0">
                    <a:pos x="T6" y="T7"/>
                  </a:cxn>
                  <a:cxn ang="0">
                    <a:pos x="T8" y="T9"/>
                  </a:cxn>
                  <a:cxn ang="0">
                    <a:pos x="T10" y="T11"/>
                  </a:cxn>
                </a:cxnLst>
                <a:rect l="0" t="0" r="r" b="b"/>
                <a:pathLst>
                  <a:path w="42" h="91">
                    <a:moveTo>
                      <a:pt x="42" y="0"/>
                    </a:moveTo>
                    <a:cubicBezTo>
                      <a:pt x="42" y="1"/>
                      <a:pt x="42" y="1"/>
                      <a:pt x="42" y="1"/>
                    </a:cubicBezTo>
                    <a:cubicBezTo>
                      <a:pt x="0" y="91"/>
                      <a:pt x="0" y="91"/>
                      <a:pt x="0" y="91"/>
                    </a:cubicBezTo>
                    <a:cubicBezTo>
                      <a:pt x="0" y="91"/>
                      <a:pt x="0" y="91"/>
                      <a:pt x="0" y="91"/>
                    </a:cubicBezTo>
                    <a:cubicBezTo>
                      <a:pt x="42" y="1"/>
                      <a:pt x="42" y="1"/>
                      <a:pt x="42" y="1"/>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6" name="Freeform 202"/>
              <p:cNvSpPr>
                <a:spLocks/>
              </p:cNvSpPr>
              <p:nvPr userDrawn="1"/>
            </p:nvSpPr>
            <p:spPr bwMode="auto">
              <a:xfrm>
                <a:off x="5355" y="2121"/>
                <a:ext cx="101" cy="215"/>
              </a:xfrm>
              <a:custGeom>
                <a:avLst/>
                <a:gdLst>
                  <a:gd name="T0" fmla="*/ 43 w 43"/>
                  <a:gd name="T1" fmla="*/ 0 h 91"/>
                  <a:gd name="T2" fmla="*/ 0 w 43"/>
                  <a:gd name="T3" fmla="*/ 91 h 91"/>
                  <a:gd name="T4" fmla="*/ 0 w 43"/>
                  <a:gd name="T5" fmla="*/ 91 h 91"/>
                  <a:gd name="T6" fmla="*/ 43 w 43"/>
                  <a:gd name="T7" fmla="*/ 0 h 91"/>
                </a:gdLst>
                <a:ahLst/>
                <a:cxnLst>
                  <a:cxn ang="0">
                    <a:pos x="T0" y="T1"/>
                  </a:cxn>
                  <a:cxn ang="0">
                    <a:pos x="T2" y="T3"/>
                  </a:cxn>
                  <a:cxn ang="0">
                    <a:pos x="T4" y="T5"/>
                  </a:cxn>
                  <a:cxn ang="0">
                    <a:pos x="T6" y="T7"/>
                  </a:cxn>
                </a:cxnLst>
                <a:rect l="0" t="0" r="r" b="b"/>
                <a:pathLst>
                  <a:path w="43" h="91">
                    <a:moveTo>
                      <a:pt x="43" y="0"/>
                    </a:moveTo>
                    <a:cubicBezTo>
                      <a:pt x="0" y="91"/>
                      <a:pt x="0" y="91"/>
                      <a:pt x="0" y="91"/>
                    </a:cubicBezTo>
                    <a:cubicBezTo>
                      <a:pt x="0" y="91"/>
                      <a:pt x="0" y="91"/>
                      <a:pt x="0" y="91"/>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7" name="Freeform 203"/>
              <p:cNvSpPr>
                <a:spLocks/>
              </p:cNvSpPr>
              <p:nvPr userDrawn="1"/>
            </p:nvSpPr>
            <p:spPr bwMode="auto">
              <a:xfrm>
                <a:off x="5355" y="2121"/>
                <a:ext cx="101" cy="215"/>
              </a:xfrm>
              <a:custGeom>
                <a:avLst/>
                <a:gdLst>
                  <a:gd name="T0" fmla="*/ 43 w 43"/>
                  <a:gd name="T1" fmla="*/ 0 h 91"/>
                  <a:gd name="T2" fmla="*/ 0 w 43"/>
                  <a:gd name="T3" fmla="*/ 91 h 91"/>
                  <a:gd name="T4" fmla="*/ 1 w 43"/>
                  <a:gd name="T5" fmla="*/ 91 h 91"/>
                  <a:gd name="T6" fmla="*/ 43 w 43"/>
                  <a:gd name="T7" fmla="*/ 1 h 91"/>
                  <a:gd name="T8" fmla="*/ 43 w 43"/>
                  <a:gd name="T9" fmla="*/ 0 h 91"/>
                </a:gdLst>
                <a:ahLst/>
                <a:cxnLst>
                  <a:cxn ang="0">
                    <a:pos x="T0" y="T1"/>
                  </a:cxn>
                  <a:cxn ang="0">
                    <a:pos x="T2" y="T3"/>
                  </a:cxn>
                  <a:cxn ang="0">
                    <a:pos x="T4" y="T5"/>
                  </a:cxn>
                  <a:cxn ang="0">
                    <a:pos x="T6" y="T7"/>
                  </a:cxn>
                  <a:cxn ang="0">
                    <a:pos x="T8" y="T9"/>
                  </a:cxn>
                </a:cxnLst>
                <a:rect l="0" t="0" r="r" b="b"/>
                <a:pathLst>
                  <a:path w="43" h="91">
                    <a:moveTo>
                      <a:pt x="43" y="0"/>
                    </a:moveTo>
                    <a:cubicBezTo>
                      <a:pt x="0" y="91"/>
                      <a:pt x="0" y="91"/>
                      <a:pt x="0" y="91"/>
                    </a:cubicBezTo>
                    <a:cubicBezTo>
                      <a:pt x="0" y="91"/>
                      <a:pt x="0" y="91"/>
                      <a:pt x="1" y="91"/>
                    </a:cubicBezTo>
                    <a:cubicBezTo>
                      <a:pt x="43" y="1"/>
                      <a:pt x="43" y="1"/>
                      <a:pt x="43" y="1"/>
                    </a:cubicBez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8" name="Freeform 204"/>
              <p:cNvSpPr>
                <a:spLocks/>
              </p:cNvSpPr>
              <p:nvPr userDrawn="1"/>
            </p:nvSpPr>
            <p:spPr bwMode="auto">
              <a:xfrm>
                <a:off x="5357" y="2298"/>
                <a:ext cx="64" cy="40"/>
              </a:xfrm>
              <a:custGeom>
                <a:avLst/>
                <a:gdLst>
                  <a:gd name="T0" fmla="*/ 27 w 27"/>
                  <a:gd name="T1" fmla="*/ 0 h 17"/>
                  <a:gd name="T2" fmla="*/ 0 w 27"/>
                  <a:gd name="T3" fmla="*/ 17 h 17"/>
                  <a:gd name="T4" fmla="*/ 1 w 27"/>
                  <a:gd name="T5" fmla="*/ 17 h 17"/>
                  <a:gd name="T6" fmla="*/ 27 w 27"/>
                  <a:gd name="T7" fmla="*/ 0 h 17"/>
                  <a:gd name="T8" fmla="*/ 27 w 27"/>
                  <a:gd name="T9" fmla="*/ 0 h 17"/>
                </a:gdLst>
                <a:ahLst/>
                <a:cxnLst>
                  <a:cxn ang="0">
                    <a:pos x="T0" y="T1"/>
                  </a:cxn>
                  <a:cxn ang="0">
                    <a:pos x="T2" y="T3"/>
                  </a:cxn>
                  <a:cxn ang="0">
                    <a:pos x="T4" y="T5"/>
                  </a:cxn>
                  <a:cxn ang="0">
                    <a:pos x="T6" y="T7"/>
                  </a:cxn>
                  <a:cxn ang="0">
                    <a:pos x="T8" y="T9"/>
                  </a:cxn>
                </a:cxnLst>
                <a:rect l="0" t="0" r="r" b="b"/>
                <a:pathLst>
                  <a:path w="27" h="17">
                    <a:moveTo>
                      <a:pt x="27" y="0"/>
                    </a:moveTo>
                    <a:cubicBezTo>
                      <a:pt x="0" y="17"/>
                      <a:pt x="0" y="17"/>
                      <a:pt x="0" y="17"/>
                    </a:cubicBezTo>
                    <a:cubicBezTo>
                      <a:pt x="0" y="17"/>
                      <a:pt x="0" y="17"/>
                      <a:pt x="1" y="17"/>
                    </a:cubicBezTo>
                    <a:cubicBezTo>
                      <a:pt x="27" y="0"/>
                      <a:pt x="27" y="0"/>
                      <a:pt x="27"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9" name="Freeform 205"/>
              <p:cNvSpPr>
                <a:spLocks/>
              </p:cNvSpPr>
              <p:nvPr userDrawn="1"/>
            </p:nvSpPr>
            <p:spPr bwMode="auto">
              <a:xfrm>
                <a:off x="4270" y="2553"/>
                <a:ext cx="14" cy="62"/>
              </a:xfrm>
              <a:custGeom>
                <a:avLst/>
                <a:gdLst>
                  <a:gd name="T0" fmla="*/ 5 w 6"/>
                  <a:gd name="T1" fmla="*/ 0 h 26"/>
                  <a:gd name="T2" fmla="*/ 0 w 6"/>
                  <a:gd name="T3" fmla="*/ 25 h 26"/>
                  <a:gd name="T4" fmla="*/ 5 w 6"/>
                  <a:gd name="T5" fmla="*/ 0 h 26"/>
                  <a:gd name="T6" fmla="*/ 5 w 6"/>
                  <a:gd name="T7" fmla="*/ 0 h 26"/>
                  <a:gd name="T8" fmla="*/ 3 w 6"/>
                  <a:gd name="T9" fmla="*/ 26 h 26"/>
                  <a:gd name="T10" fmla="*/ 3 w 6"/>
                  <a:gd name="T11" fmla="*/ 26 h 26"/>
                  <a:gd name="T12" fmla="*/ 6 w 6"/>
                  <a:gd name="T13" fmla="*/ 0 h 26"/>
                  <a:gd name="T14" fmla="*/ 5 w 6"/>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6">
                    <a:moveTo>
                      <a:pt x="5" y="0"/>
                    </a:moveTo>
                    <a:cubicBezTo>
                      <a:pt x="0" y="25"/>
                      <a:pt x="0" y="25"/>
                      <a:pt x="0" y="25"/>
                    </a:cubicBezTo>
                    <a:cubicBezTo>
                      <a:pt x="5" y="0"/>
                      <a:pt x="5" y="0"/>
                      <a:pt x="5" y="0"/>
                    </a:cubicBezTo>
                    <a:cubicBezTo>
                      <a:pt x="5" y="0"/>
                      <a:pt x="5" y="0"/>
                      <a:pt x="5" y="0"/>
                    </a:cubicBezTo>
                    <a:cubicBezTo>
                      <a:pt x="3" y="26"/>
                      <a:pt x="3" y="26"/>
                      <a:pt x="3" y="26"/>
                    </a:cubicBezTo>
                    <a:cubicBezTo>
                      <a:pt x="3" y="26"/>
                      <a:pt x="3" y="26"/>
                      <a:pt x="3" y="26"/>
                    </a:cubicBezTo>
                    <a:cubicBezTo>
                      <a:pt x="6" y="0"/>
                      <a:pt x="6" y="0"/>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Freeform 207"/>
            <p:cNvSpPr>
              <a:spLocks/>
            </p:cNvSpPr>
            <p:nvPr userDrawn="1"/>
          </p:nvSpPr>
          <p:spPr bwMode="auto">
            <a:xfrm>
              <a:off x="7398484" y="3305179"/>
              <a:ext cx="107284" cy="301221"/>
            </a:xfrm>
            <a:custGeom>
              <a:avLst/>
              <a:gdLst>
                <a:gd name="T0" fmla="*/ 0 w 11"/>
                <a:gd name="T1" fmla="*/ 0 h 31"/>
                <a:gd name="T2" fmla="*/ 0 w 11"/>
                <a:gd name="T3" fmla="*/ 0 h 31"/>
                <a:gd name="T4" fmla="*/ 11 w 11"/>
                <a:gd name="T5" fmla="*/ 31 h 31"/>
                <a:gd name="T6" fmla="*/ 11 w 11"/>
                <a:gd name="T7" fmla="*/ 31 h 31"/>
                <a:gd name="T8" fmla="*/ 0 w 11"/>
                <a:gd name="T9" fmla="*/ 0 h 31"/>
              </a:gdLst>
              <a:ahLst/>
              <a:cxnLst>
                <a:cxn ang="0">
                  <a:pos x="T0" y="T1"/>
                </a:cxn>
                <a:cxn ang="0">
                  <a:pos x="T2" y="T3"/>
                </a:cxn>
                <a:cxn ang="0">
                  <a:pos x="T4" y="T5"/>
                </a:cxn>
                <a:cxn ang="0">
                  <a:pos x="T6" y="T7"/>
                </a:cxn>
                <a:cxn ang="0">
                  <a:pos x="T8" y="T9"/>
                </a:cxn>
              </a:cxnLst>
              <a:rect l="0" t="0" r="r" b="b"/>
              <a:pathLst>
                <a:path w="11" h="31">
                  <a:moveTo>
                    <a:pt x="0" y="0"/>
                  </a:moveTo>
                  <a:cubicBezTo>
                    <a:pt x="0" y="0"/>
                    <a:pt x="0" y="0"/>
                    <a:pt x="0" y="0"/>
                  </a:cubicBezTo>
                  <a:cubicBezTo>
                    <a:pt x="11" y="31"/>
                    <a:pt x="11" y="31"/>
                    <a:pt x="11" y="31"/>
                  </a:cubicBezTo>
                  <a:cubicBezTo>
                    <a:pt x="11" y="31"/>
                    <a:pt x="11" y="31"/>
                    <a:pt x="11" y="3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08"/>
            <p:cNvSpPr>
              <a:spLocks/>
            </p:cNvSpPr>
            <p:nvPr userDrawn="1"/>
          </p:nvSpPr>
          <p:spPr bwMode="auto">
            <a:xfrm>
              <a:off x="7311832" y="3305179"/>
              <a:ext cx="78400" cy="573558"/>
            </a:xfrm>
            <a:custGeom>
              <a:avLst/>
              <a:gdLst>
                <a:gd name="T0" fmla="*/ 7 w 8"/>
                <a:gd name="T1" fmla="*/ 0 h 59"/>
                <a:gd name="T2" fmla="*/ 0 w 8"/>
                <a:gd name="T3" fmla="*/ 59 h 59"/>
                <a:gd name="T4" fmla="*/ 1 w 8"/>
                <a:gd name="T5" fmla="*/ 59 h 59"/>
                <a:gd name="T6" fmla="*/ 8 w 8"/>
                <a:gd name="T7" fmla="*/ 0 h 59"/>
                <a:gd name="T8" fmla="*/ 7 w 8"/>
                <a:gd name="T9" fmla="*/ 0 h 59"/>
              </a:gdLst>
              <a:ahLst/>
              <a:cxnLst>
                <a:cxn ang="0">
                  <a:pos x="T0" y="T1"/>
                </a:cxn>
                <a:cxn ang="0">
                  <a:pos x="T2" y="T3"/>
                </a:cxn>
                <a:cxn ang="0">
                  <a:pos x="T4" y="T5"/>
                </a:cxn>
                <a:cxn ang="0">
                  <a:pos x="T6" y="T7"/>
                </a:cxn>
                <a:cxn ang="0">
                  <a:pos x="T8" y="T9"/>
                </a:cxn>
              </a:cxnLst>
              <a:rect l="0" t="0" r="r" b="b"/>
              <a:pathLst>
                <a:path w="8" h="59">
                  <a:moveTo>
                    <a:pt x="7" y="0"/>
                  </a:moveTo>
                  <a:cubicBezTo>
                    <a:pt x="0" y="59"/>
                    <a:pt x="0" y="59"/>
                    <a:pt x="0" y="59"/>
                  </a:cubicBezTo>
                  <a:cubicBezTo>
                    <a:pt x="1" y="59"/>
                    <a:pt x="1" y="59"/>
                    <a:pt x="1" y="59"/>
                  </a:cubicBezTo>
                  <a:cubicBezTo>
                    <a:pt x="8" y="0"/>
                    <a:pt x="8" y="0"/>
                    <a:pt x="8" y="0"/>
                  </a:cubicBezTo>
                  <a:cubicBezTo>
                    <a:pt x="8" y="0"/>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09"/>
            <p:cNvSpPr>
              <a:spLocks/>
            </p:cNvSpPr>
            <p:nvPr userDrawn="1"/>
          </p:nvSpPr>
          <p:spPr bwMode="auto">
            <a:xfrm>
              <a:off x="7456253" y="3655916"/>
              <a:ext cx="49516" cy="251705"/>
            </a:xfrm>
            <a:custGeom>
              <a:avLst/>
              <a:gdLst>
                <a:gd name="T0" fmla="*/ 5 w 5"/>
                <a:gd name="T1" fmla="*/ 0 h 26"/>
                <a:gd name="T2" fmla="*/ 0 w 5"/>
                <a:gd name="T3" fmla="*/ 26 h 26"/>
                <a:gd name="T4" fmla="*/ 0 w 5"/>
                <a:gd name="T5" fmla="*/ 26 h 26"/>
                <a:gd name="T6" fmla="*/ 5 w 5"/>
                <a:gd name="T7" fmla="*/ 1 h 26"/>
                <a:gd name="T8" fmla="*/ 5 w 5"/>
                <a:gd name="T9" fmla="*/ 0 h 26"/>
                <a:gd name="T10" fmla="*/ 5 w 5"/>
                <a:gd name="T11" fmla="*/ 0 h 26"/>
              </a:gdLst>
              <a:ahLst/>
              <a:cxnLst>
                <a:cxn ang="0">
                  <a:pos x="T0" y="T1"/>
                </a:cxn>
                <a:cxn ang="0">
                  <a:pos x="T2" y="T3"/>
                </a:cxn>
                <a:cxn ang="0">
                  <a:pos x="T4" y="T5"/>
                </a:cxn>
                <a:cxn ang="0">
                  <a:pos x="T6" y="T7"/>
                </a:cxn>
                <a:cxn ang="0">
                  <a:pos x="T8" y="T9"/>
                </a:cxn>
                <a:cxn ang="0">
                  <a:pos x="T10" y="T11"/>
                </a:cxn>
              </a:cxnLst>
              <a:rect l="0" t="0" r="r" b="b"/>
              <a:pathLst>
                <a:path w="5" h="26">
                  <a:moveTo>
                    <a:pt x="5" y="0"/>
                  </a:moveTo>
                  <a:cubicBezTo>
                    <a:pt x="0" y="26"/>
                    <a:pt x="0" y="26"/>
                    <a:pt x="0" y="26"/>
                  </a:cubicBezTo>
                  <a:cubicBezTo>
                    <a:pt x="0" y="26"/>
                    <a:pt x="0" y="26"/>
                    <a:pt x="0" y="26"/>
                  </a:cubicBezTo>
                  <a:cubicBezTo>
                    <a:pt x="5" y="1"/>
                    <a:pt x="5" y="1"/>
                    <a:pt x="5" y="1"/>
                  </a:cubicBezTo>
                  <a:cubicBezTo>
                    <a:pt x="5" y="1"/>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10"/>
            <p:cNvSpPr>
              <a:spLocks/>
            </p:cNvSpPr>
            <p:nvPr userDrawn="1"/>
          </p:nvSpPr>
          <p:spPr bwMode="auto">
            <a:xfrm>
              <a:off x="11396884" y="3693053"/>
              <a:ext cx="408505" cy="916042"/>
            </a:xfrm>
            <a:custGeom>
              <a:avLst/>
              <a:gdLst>
                <a:gd name="T0" fmla="*/ 42 w 42"/>
                <a:gd name="T1" fmla="*/ 0 h 94"/>
                <a:gd name="T2" fmla="*/ 0 w 42"/>
                <a:gd name="T3" fmla="*/ 94 h 94"/>
                <a:gd name="T4" fmla="*/ 0 w 42"/>
                <a:gd name="T5" fmla="*/ 94 h 94"/>
                <a:gd name="T6" fmla="*/ 42 w 42"/>
                <a:gd name="T7" fmla="*/ 0 h 94"/>
                <a:gd name="T8" fmla="*/ 42 w 42"/>
                <a:gd name="T9" fmla="*/ 0 h 94"/>
              </a:gdLst>
              <a:ahLst/>
              <a:cxnLst>
                <a:cxn ang="0">
                  <a:pos x="T0" y="T1"/>
                </a:cxn>
                <a:cxn ang="0">
                  <a:pos x="T2" y="T3"/>
                </a:cxn>
                <a:cxn ang="0">
                  <a:pos x="T4" y="T5"/>
                </a:cxn>
                <a:cxn ang="0">
                  <a:pos x="T6" y="T7"/>
                </a:cxn>
                <a:cxn ang="0">
                  <a:pos x="T8" y="T9"/>
                </a:cxn>
              </a:cxnLst>
              <a:rect l="0" t="0" r="r" b="b"/>
              <a:pathLst>
                <a:path w="42" h="94">
                  <a:moveTo>
                    <a:pt x="42" y="0"/>
                  </a:moveTo>
                  <a:cubicBezTo>
                    <a:pt x="0" y="94"/>
                    <a:pt x="0" y="94"/>
                    <a:pt x="0" y="94"/>
                  </a:cubicBezTo>
                  <a:cubicBezTo>
                    <a:pt x="0" y="94"/>
                    <a:pt x="0" y="94"/>
                    <a:pt x="0" y="94"/>
                  </a:cubicBezTo>
                  <a:cubicBezTo>
                    <a:pt x="42" y="0"/>
                    <a:pt x="42" y="0"/>
                    <a:pt x="42" y="0"/>
                  </a:cubicBezTo>
                  <a:cubicBezTo>
                    <a:pt x="42" y="0"/>
                    <a:pt x="42"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11"/>
            <p:cNvSpPr>
              <a:spLocks/>
            </p:cNvSpPr>
            <p:nvPr userDrawn="1"/>
          </p:nvSpPr>
          <p:spPr bwMode="auto">
            <a:xfrm>
              <a:off x="11813642" y="3693053"/>
              <a:ext cx="57768" cy="577684"/>
            </a:xfrm>
            <a:custGeom>
              <a:avLst/>
              <a:gdLst>
                <a:gd name="T0" fmla="*/ 0 w 14"/>
                <a:gd name="T1" fmla="*/ 0 h 140"/>
                <a:gd name="T2" fmla="*/ 0 w 14"/>
                <a:gd name="T3" fmla="*/ 0 h 140"/>
                <a:gd name="T4" fmla="*/ 14 w 14"/>
                <a:gd name="T5" fmla="*/ 140 h 140"/>
                <a:gd name="T6" fmla="*/ 0 w 14"/>
                <a:gd name="T7" fmla="*/ 0 h 140"/>
              </a:gdLst>
              <a:ahLst/>
              <a:cxnLst>
                <a:cxn ang="0">
                  <a:pos x="T0" y="T1"/>
                </a:cxn>
                <a:cxn ang="0">
                  <a:pos x="T2" y="T3"/>
                </a:cxn>
                <a:cxn ang="0">
                  <a:pos x="T4" y="T5"/>
                </a:cxn>
                <a:cxn ang="0">
                  <a:pos x="T6" y="T7"/>
                </a:cxn>
              </a:cxnLst>
              <a:rect l="0" t="0" r="r" b="b"/>
              <a:pathLst>
                <a:path w="14" h="140">
                  <a:moveTo>
                    <a:pt x="0" y="0"/>
                  </a:moveTo>
                  <a:lnTo>
                    <a:pt x="0" y="0"/>
                  </a:lnTo>
                  <a:lnTo>
                    <a:pt x="14" y="14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12"/>
            <p:cNvSpPr>
              <a:spLocks/>
            </p:cNvSpPr>
            <p:nvPr userDrawn="1"/>
          </p:nvSpPr>
          <p:spPr bwMode="auto">
            <a:xfrm>
              <a:off x="11813642" y="3693053"/>
              <a:ext cx="57768" cy="577684"/>
            </a:xfrm>
            <a:custGeom>
              <a:avLst/>
              <a:gdLst>
                <a:gd name="T0" fmla="*/ 0 w 14"/>
                <a:gd name="T1" fmla="*/ 0 h 140"/>
                <a:gd name="T2" fmla="*/ 0 w 14"/>
                <a:gd name="T3" fmla="*/ 0 h 140"/>
                <a:gd name="T4" fmla="*/ 14 w 14"/>
                <a:gd name="T5" fmla="*/ 140 h 140"/>
                <a:gd name="T6" fmla="*/ 0 w 14"/>
                <a:gd name="T7" fmla="*/ 0 h 140"/>
              </a:gdLst>
              <a:ahLst/>
              <a:cxnLst>
                <a:cxn ang="0">
                  <a:pos x="T0" y="T1"/>
                </a:cxn>
                <a:cxn ang="0">
                  <a:pos x="T2" y="T3"/>
                </a:cxn>
                <a:cxn ang="0">
                  <a:pos x="T4" y="T5"/>
                </a:cxn>
                <a:cxn ang="0">
                  <a:pos x="T6" y="T7"/>
                </a:cxn>
              </a:cxnLst>
              <a:rect l="0" t="0" r="r" b="b"/>
              <a:pathLst>
                <a:path w="14" h="140">
                  <a:moveTo>
                    <a:pt x="0" y="0"/>
                  </a:moveTo>
                  <a:lnTo>
                    <a:pt x="0" y="0"/>
                  </a:lnTo>
                  <a:lnTo>
                    <a:pt x="14" y="14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13"/>
            <p:cNvSpPr>
              <a:spLocks/>
            </p:cNvSpPr>
            <p:nvPr userDrawn="1"/>
          </p:nvSpPr>
          <p:spPr bwMode="auto">
            <a:xfrm>
              <a:off x="11405137" y="4650358"/>
              <a:ext cx="371368" cy="152674"/>
            </a:xfrm>
            <a:custGeom>
              <a:avLst/>
              <a:gdLst>
                <a:gd name="T0" fmla="*/ 0 w 38"/>
                <a:gd name="T1" fmla="*/ 0 h 16"/>
                <a:gd name="T2" fmla="*/ 0 w 38"/>
                <a:gd name="T3" fmla="*/ 0 h 16"/>
                <a:gd name="T4" fmla="*/ 38 w 38"/>
                <a:gd name="T5" fmla="*/ 16 h 16"/>
                <a:gd name="T6" fmla="*/ 0 w 38"/>
                <a:gd name="T7" fmla="*/ 0 h 16"/>
              </a:gdLst>
              <a:ahLst/>
              <a:cxnLst>
                <a:cxn ang="0">
                  <a:pos x="T0" y="T1"/>
                </a:cxn>
                <a:cxn ang="0">
                  <a:pos x="T2" y="T3"/>
                </a:cxn>
                <a:cxn ang="0">
                  <a:pos x="T4" y="T5"/>
                </a:cxn>
                <a:cxn ang="0">
                  <a:pos x="T6" y="T7"/>
                </a:cxn>
              </a:cxnLst>
              <a:rect l="0" t="0" r="r" b="b"/>
              <a:pathLst>
                <a:path w="38" h="16">
                  <a:moveTo>
                    <a:pt x="0" y="0"/>
                  </a:moveTo>
                  <a:cubicBezTo>
                    <a:pt x="0" y="0"/>
                    <a:pt x="0" y="0"/>
                    <a:pt x="0" y="0"/>
                  </a:cubicBezTo>
                  <a:cubicBezTo>
                    <a:pt x="38" y="16"/>
                    <a:pt x="38" y="16"/>
                    <a:pt x="38"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14"/>
            <p:cNvSpPr>
              <a:spLocks/>
            </p:cNvSpPr>
            <p:nvPr userDrawn="1"/>
          </p:nvSpPr>
          <p:spPr bwMode="auto">
            <a:xfrm>
              <a:off x="11834274" y="3684800"/>
              <a:ext cx="127916" cy="165053"/>
            </a:xfrm>
            <a:custGeom>
              <a:avLst/>
              <a:gdLst>
                <a:gd name="T0" fmla="*/ 0 w 13"/>
                <a:gd name="T1" fmla="*/ 0 h 17"/>
                <a:gd name="T2" fmla="*/ 0 w 13"/>
                <a:gd name="T3" fmla="*/ 0 h 17"/>
                <a:gd name="T4" fmla="*/ 13 w 13"/>
                <a:gd name="T5" fmla="*/ 17 h 17"/>
                <a:gd name="T6" fmla="*/ 13 w 13"/>
                <a:gd name="T7" fmla="*/ 16 h 17"/>
                <a:gd name="T8" fmla="*/ 0 w 13"/>
                <a:gd name="T9" fmla="*/ 0 h 17"/>
              </a:gdLst>
              <a:ahLst/>
              <a:cxnLst>
                <a:cxn ang="0">
                  <a:pos x="T0" y="T1"/>
                </a:cxn>
                <a:cxn ang="0">
                  <a:pos x="T2" y="T3"/>
                </a:cxn>
                <a:cxn ang="0">
                  <a:pos x="T4" y="T5"/>
                </a:cxn>
                <a:cxn ang="0">
                  <a:pos x="T6" y="T7"/>
                </a:cxn>
                <a:cxn ang="0">
                  <a:pos x="T8" y="T9"/>
                </a:cxn>
              </a:cxnLst>
              <a:rect l="0" t="0" r="r" b="b"/>
              <a:pathLst>
                <a:path w="13" h="17">
                  <a:moveTo>
                    <a:pt x="0" y="0"/>
                  </a:moveTo>
                  <a:cubicBezTo>
                    <a:pt x="0" y="0"/>
                    <a:pt x="0" y="0"/>
                    <a:pt x="0" y="0"/>
                  </a:cubicBezTo>
                  <a:cubicBezTo>
                    <a:pt x="13" y="17"/>
                    <a:pt x="13" y="17"/>
                    <a:pt x="13" y="17"/>
                  </a:cubicBezTo>
                  <a:cubicBezTo>
                    <a:pt x="13" y="16"/>
                    <a:pt x="13" y="16"/>
                    <a:pt x="13" y="16"/>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5"/>
            <p:cNvSpPr>
              <a:spLocks/>
            </p:cNvSpPr>
            <p:nvPr userDrawn="1"/>
          </p:nvSpPr>
          <p:spPr bwMode="auto">
            <a:xfrm>
              <a:off x="11813642" y="3693053"/>
              <a:ext cx="70147" cy="577684"/>
            </a:xfrm>
            <a:custGeom>
              <a:avLst/>
              <a:gdLst>
                <a:gd name="T0" fmla="*/ 0 w 7"/>
                <a:gd name="T1" fmla="*/ 0 h 59"/>
                <a:gd name="T2" fmla="*/ 0 w 7"/>
                <a:gd name="T3" fmla="*/ 0 h 59"/>
                <a:gd name="T4" fmla="*/ 6 w 7"/>
                <a:gd name="T5" fmla="*/ 59 h 59"/>
                <a:gd name="T6" fmla="*/ 7 w 7"/>
                <a:gd name="T7" fmla="*/ 58 h 59"/>
                <a:gd name="T8" fmla="*/ 0 w 7"/>
                <a:gd name="T9" fmla="*/ 0 h 59"/>
              </a:gdLst>
              <a:ahLst/>
              <a:cxnLst>
                <a:cxn ang="0">
                  <a:pos x="T0" y="T1"/>
                </a:cxn>
                <a:cxn ang="0">
                  <a:pos x="T2" y="T3"/>
                </a:cxn>
                <a:cxn ang="0">
                  <a:pos x="T4" y="T5"/>
                </a:cxn>
                <a:cxn ang="0">
                  <a:pos x="T6" y="T7"/>
                </a:cxn>
                <a:cxn ang="0">
                  <a:pos x="T8" y="T9"/>
                </a:cxn>
              </a:cxnLst>
              <a:rect l="0" t="0" r="r" b="b"/>
              <a:pathLst>
                <a:path w="7" h="59">
                  <a:moveTo>
                    <a:pt x="0" y="0"/>
                  </a:moveTo>
                  <a:cubicBezTo>
                    <a:pt x="0" y="0"/>
                    <a:pt x="0" y="0"/>
                    <a:pt x="0" y="0"/>
                  </a:cubicBezTo>
                  <a:cubicBezTo>
                    <a:pt x="6" y="59"/>
                    <a:pt x="6" y="59"/>
                    <a:pt x="6" y="59"/>
                  </a:cubicBezTo>
                  <a:cubicBezTo>
                    <a:pt x="7" y="58"/>
                    <a:pt x="7" y="58"/>
                    <a:pt x="7" y="58"/>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16"/>
            <p:cNvSpPr>
              <a:spLocks/>
            </p:cNvSpPr>
            <p:nvPr userDrawn="1"/>
          </p:nvSpPr>
          <p:spPr bwMode="auto">
            <a:xfrm>
              <a:off x="11268968" y="4658610"/>
              <a:ext cx="107284" cy="127916"/>
            </a:xfrm>
            <a:custGeom>
              <a:avLst/>
              <a:gdLst>
                <a:gd name="T0" fmla="*/ 10 w 11"/>
                <a:gd name="T1" fmla="*/ 0 h 13"/>
                <a:gd name="T2" fmla="*/ 0 w 11"/>
                <a:gd name="T3" fmla="*/ 12 h 13"/>
                <a:gd name="T4" fmla="*/ 0 w 11"/>
                <a:gd name="T5" fmla="*/ 13 h 13"/>
                <a:gd name="T6" fmla="*/ 11 w 11"/>
                <a:gd name="T7" fmla="*/ 0 h 13"/>
                <a:gd name="T8" fmla="*/ 10 w 11"/>
                <a:gd name="T9" fmla="*/ 0 h 13"/>
              </a:gdLst>
              <a:ahLst/>
              <a:cxnLst>
                <a:cxn ang="0">
                  <a:pos x="T0" y="T1"/>
                </a:cxn>
                <a:cxn ang="0">
                  <a:pos x="T2" y="T3"/>
                </a:cxn>
                <a:cxn ang="0">
                  <a:pos x="T4" y="T5"/>
                </a:cxn>
                <a:cxn ang="0">
                  <a:pos x="T6" y="T7"/>
                </a:cxn>
                <a:cxn ang="0">
                  <a:pos x="T8" y="T9"/>
                </a:cxn>
              </a:cxnLst>
              <a:rect l="0" t="0" r="r" b="b"/>
              <a:pathLst>
                <a:path w="11" h="13">
                  <a:moveTo>
                    <a:pt x="10" y="0"/>
                  </a:moveTo>
                  <a:cubicBezTo>
                    <a:pt x="0" y="12"/>
                    <a:pt x="0" y="12"/>
                    <a:pt x="0" y="12"/>
                  </a:cubicBezTo>
                  <a:cubicBezTo>
                    <a:pt x="0" y="13"/>
                    <a:pt x="0" y="13"/>
                    <a:pt x="0" y="13"/>
                  </a:cubicBezTo>
                  <a:cubicBezTo>
                    <a:pt x="11" y="0"/>
                    <a:pt x="11" y="0"/>
                    <a:pt x="11"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7"/>
            <p:cNvSpPr>
              <a:spLocks/>
            </p:cNvSpPr>
            <p:nvPr userDrawn="1"/>
          </p:nvSpPr>
          <p:spPr bwMode="auto">
            <a:xfrm>
              <a:off x="11396884" y="4658610"/>
              <a:ext cx="115537" cy="177432"/>
            </a:xfrm>
            <a:custGeom>
              <a:avLst/>
              <a:gdLst>
                <a:gd name="T0" fmla="*/ 0 w 28"/>
                <a:gd name="T1" fmla="*/ 0 h 43"/>
                <a:gd name="T2" fmla="*/ 0 w 28"/>
                <a:gd name="T3" fmla="*/ 0 h 43"/>
                <a:gd name="T4" fmla="*/ 28 w 28"/>
                <a:gd name="T5" fmla="*/ 43 h 43"/>
                <a:gd name="T6" fmla="*/ 0 w 28"/>
                <a:gd name="T7" fmla="*/ 0 h 43"/>
              </a:gdLst>
              <a:ahLst/>
              <a:cxnLst>
                <a:cxn ang="0">
                  <a:pos x="T0" y="T1"/>
                </a:cxn>
                <a:cxn ang="0">
                  <a:pos x="T2" y="T3"/>
                </a:cxn>
                <a:cxn ang="0">
                  <a:pos x="T4" y="T5"/>
                </a:cxn>
                <a:cxn ang="0">
                  <a:pos x="T6" y="T7"/>
                </a:cxn>
              </a:cxnLst>
              <a:rect l="0" t="0" r="r" b="b"/>
              <a:pathLst>
                <a:path w="28" h="43">
                  <a:moveTo>
                    <a:pt x="0" y="0"/>
                  </a:moveTo>
                  <a:lnTo>
                    <a:pt x="0" y="0"/>
                  </a:lnTo>
                  <a:lnTo>
                    <a:pt x="28" y="4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18"/>
            <p:cNvSpPr>
              <a:spLocks/>
            </p:cNvSpPr>
            <p:nvPr userDrawn="1"/>
          </p:nvSpPr>
          <p:spPr bwMode="auto">
            <a:xfrm>
              <a:off x="11396884" y="4658610"/>
              <a:ext cx="115537" cy="177432"/>
            </a:xfrm>
            <a:custGeom>
              <a:avLst/>
              <a:gdLst>
                <a:gd name="T0" fmla="*/ 0 w 28"/>
                <a:gd name="T1" fmla="*/ 0 h 43"/>
                <a:gd name="T2" fmla="*/ 0 w 28"/>
                <a:gd name="T3" fmla="*/ 0 h 43"/>
                <a:gd name="T4" fmla="*/ 28 w 28"/>
                <a:gd name="T5" fmla="*/ 43 h 43"/>
                <a:gd name="T6" fmla="*/ 0 w 28"/>
                <a:gd name="T7" fmla="*/ 0 h 43"/>
              </a:gdLst>
              <a:ahLst/>
              <a:cxnLst>
                <a:cxn ang="0">
                  <a:pos x="T0" y="T1"/>
                </a:cxn>
                <a:cxn ang="0">
                  <a:pos x="T2" y="T3"/>
                </a:cxn>
                <a:cxn ang="0">
                  <a:pos x="T4" y="T5"/>
                </a:cxn>
                <a:cxn ang="0">
                  <a:pos x="T6" y="T7"/>
                </a:cxn>
              </a:cxnLst>
              <a:rect l="0" t="0" r="r" b="b"/>
              <a:pathLst>
                <a:path w="28" h="43">
                  <a:moveTo>
                    <a:pt x="0" y="0"/>
                  </a:moveTo>
                  <a:lnTo>
                    <a:pt x="0" y="0"/>
                  </a:lnTo>
                  <a:lnTo>
                    <a:pt x="28" y="43"/>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19"/>
            <p:cNvSpPr>
              <a:spLocks/>
            </p:cNvSpPr>
            <p:nvPr userDrawn="1"/>
          </p:nvSpPr>
          <p:spPr bwMode="auto">
            <a:xfrm>
              <a:off x="11405137" y="4637979"/>
              <a:ext cx="371368" cy="165053"/>
            </a:xfrm>
            <a:custGeom>
              <a:avLst/>
              <a:gdLst>
                <a:gd name="T0" fmla="*/ 1 w 38"/>
                <a:gd name="T1" fmla="*/ 0 h 17"/>
                <a:gd name="T2" fmla="*/ 0 w 38"/>
                <a:gd name="T3" fmla="*/ 1 h 17"/>
                <a:gd name="T4" fmla="*/ 38 w 38"/>
                <a:gd name="T5" fmla="*/ 17 h 17"/>
                <a:gd name="T6" fmla="*/ 38 w 38"/>
                <a:gd name="T7" fmla="*/ 17 h 17"/>
                <a:gd name="T8" fmla="*/ 1 w 38"/>
                <a:gd name="T9" fmla="*/ 0 h 17"/>
              </a:gdLst>
              <a:ahLst/>
              <a:cxnLst>
                <a:cxn ang="0">
                  <a:pos x="T0" y="T1"/>
                </a:cxn>
                <a:cxn ang="0">
                  <a:pos x="T2" y="T3"/>
                </a:cxn>
                <a:cxn ang="0">
                  <a:pos x="T4" y="T5"/>
                </a:cxn>
                <a:cxn ang="0">
                  <a:pos x="T6" y="T7"/>
                </a:cxn>
                <a:cxn ang="0">
                  <a:pos x="T8" y="T9"/>
                </a:cxn>
              </a:cxnLst>
              <a:rect l="0" t="0" r="r" b="b"/>
              <a:pathLst>
                <a:path w="38" h="17">
                  <a:moveTo>
                    <a:pt x="1" y="0"/>
                  </a:moveTo>
                  <a:cubicBezTo>
                    <a:pt x="0" y="1"/>
                    <a:pt x="0" y="1"/>
                    <a:pt x="0" y="1"/>
                  </a:cubicBezTo>
                  <a:cubicBezTo>
                    <a:pt x="38" y="17"/>
                    <a:pt x="38" y="17"/>
                    <a:pt x="38" y="17"/>
                  </a:cubicBezTo>
                  <a:cubicBezTo>
                    <a:pt x="38" y="17"/>
                    <a:pt x="38" y="17"/>
                    <a:pt x="38" y="17"/>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20"/>
            <p:cNvSpPr>
              <a:spLocks/>
            </p:cNvSpPr>
            <p:nvPr userDrawn="1"/>
          </p:nvSpPr>
          <p:spPr bwMode="auto">
            <a:xfrm>
              <a:off x="11396884" y="4658610"/>
              <a:ext cx="123789" cy="177432"/>
            </a:xfrm>
            <a:custGeom>
              <a:avLst/>
              <a:gdLst>
                <a:gd name="T0" fmla="*/ 1 w 13"/>
                <a:gd name="T1" fmla="*/ 0 h 18"/>
                <a:gd name="T2" fmla="*/ 0 w 13"/>
                <a:gd name="T3" fmla="*/ 0 h 18"/>
                <a:gd name="T4" fmla="*/ 12 w 13"/>
                <a:gd name="T5" fmla="*/ 18 h 18"/>
                <a:gd name="T6" fmla="*/ 13 w 13"/>
                <a:gd name="T7" fmla="*/ 18 h 18"/>
                <a:gd name="T8" fmla="*/ 1 w 13"/>
                <a:gd name="T9" fmla="*/ 0 h 18"/>
              </a:gdLst>
              <a:ahLst/>
              <a:cxnLst>
                <a:cxn ang="0">
                  <a:pos x="T0" y="T1"/>
                </a:cxn>
                <a:cxn ang="0">
                  <a:pos x="T2" y="T3"/>
                </a:cxn>
                <a:cxn ang="0">
                  <a:pos x="T4" y="T5"/>
                </a:cxn>
                <a:cxn ang="0">
                  <a:pos x="T6" y="T7"/>
                </a:cxn>
                <a:cxn ang="0">
                  <a:pos x="T8" y="T9"/>
                </a:cxn>
              </a:cxnLst>
              <a:rect l="0" t="0" r="r" b="b"/>
              <a:pathLst>
                <a:path w="13" h="18">
                  <a:moveTo>
                    <a:pt x="1" y="0"/>
                  </a:moveTo>
                  <a:cubicBezTo>
                    <a:pt x="1" y="0"/>
                    <a:pt x="1" y="0"/>
                    <a:pt x="0" y="0"/>
                  </a:cubicBezTo>
                  <a:cubicBezTo>
                    <a:pt x="12" y="18"/>
                    <a:pt x="12" y="18"/>
                    <a:pt x="12" y="18"/>
                  </a:cubicBezTo>
                  <a:cubicBezTo>
                    <a:pt x="13" y="18"/>
                    <a:pt x="13" y="18"/>
                    <a:pt x="13" y="18"/>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1"/>
            <p:cNvSpPr>
              <a:spLocks/>
            </p:cNvSpPr>
            <p:nvPr userDrawn="1"/>
          </p:nvSpPr>
          <p:spPr bwMode="auto">
            <a:xfrm>
              <a:off x="7972042" y="3783831"/>
              <a:ext cx="49516" cy="57768"/>
            </a:xfrm>
            <a:custGeom>
              <a:avLst/>
              <a:gdLst>
                <a:gd name="T0" fmla="*/ 2 w 5"/>
                <a:gd name="T1" fmla="*/ 0 h 6"/>
                <a:gd name="T2" fmla="*/ 0 w 5"/>
                <a:gd name="T3" fmla="*/ 2 h 6"/>
                <a:gd name="T4" fmla="*/ 0 w 5"/>
                <a:gd name="T5" fmla="*/ 2 h 6"/>
                <a:gd name="T6" fmla="*/ 0 w 5"/>
                <a:gd name="T7" fmla="*/ 3 h 6"/>
                <a:gd name="T8" fmla="*/ 0 w 5"/>
                <a:gd name="T9" fmla="*/ 3 h 6"/>
                <a:gd name="T10" fmla="*/ 2 w 5"/>
                <a:gd name="T11" fmla="*/ 6 h 6"/>
                <a:gd name="T12" fmla="*/ 2 w 5"/>
                <a:gd name="T13" fmla="*/ 6 h 6"/>
                <a:gd name="T14" fmla="*/ 5 w 5"/>
                <a:gd name="T15" fmla="*/ 4 h 6"/>
                <a:gd name="T16" fmla="*/ 5 w 5"/>
                <a:gd name="T17" fmla="*/ 3 h 6"/>
                <a:gd name="T18" fmla="*/ 5 w 5"/>
                <a:gd name="T19" fmla="*/ 3 h 6"/>
                <a:gd name="T20" fmla="*/ 5 w 5"/>
                <a:gd name="T21" fmla="*/ 3 h 6"/>
                <a:gd name="T22" fmla="*/ 4 w 5"/>
                <a:gd name="T23" fmla="*/ 2 h 6"/>
                <a:gd name="T24" fmla="*/ 4 w 5"/>
                <a:gd name="T25" fmla="*/ 1 h 6"/>
                <a:gd name="T26" fmla="*/ 3 w 5"/>
                <a:gd name="T27" fmla="*/ 1 h 6"/>
                <a:gd name="T28" fmla="*/ 2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2" y="0"/>
                  </a:moveTo>
                  <a:cubicBezTo>
                    <a:pt x="1" y="0"/>
                    <a:pt x="0" y="1"/>
                    <a:pt x="0" y="2"/>
                  </a:cubicBezTo>
                  <a:cubicBezTo>
                    <a:pt x="0" y="2"/>
                    <a:pt x="0" y="2"/>
                    <a:pt x="0" y="2"/>
                  </a:cubicBezTo>
                  <a:cubicBezTo>
                    <a:pt x="0" y="3"/>
                    <a:pt x="0" y="3"/>
                    <a:pt x="0" y="3"/>
                  </a:cubicBezTo>
                  <a:cubicBezTo>
                    <a:pt x="0" y="3"/>
                    <a:pt x="0" y="3"/>
                    <a:pt x="0" y="3"/>
                  </a:cubicBezTo>
                  <a:cubicBezTo>
                    <a:pt x="0" y="5"/>
                    <a:pt x="0" y="6"/>
                    <a:pt x="2" y="6"/>
                  </a:cubicBezTo>
                  <a:cubicBezTo>
                    <a:pt x="2" y="6"/>
                    <a:pt x="2" y="6"/>
                    <a:pt x="2" y="6"/>
                  </a:cubicBezTo>
                  <a:cubicBezTo>
                    <a:pt x="3" y="6"/>
                    <a:pt x="4" y="5"/>
                    <a:pt x="5" y="4"/>
                  </a:cubicBezTo>
                  <a:cubicBezTo>
                    <a:pt x="5" y="4"/>
                    <a:pt x="5" y="3"/>
                    <a:pt x="5" y="3"/>
                  </a:cubicBezTo>
                  <a:cubicBezTo>
                    <a:pt x="5" y="3"/>
                    <a:pt x="5" y="3"/>
                    <a:pt x="5" y="3"/>
                  </a:cubicBezTo>
                  <a:cubicBezTo>
                    <a:pt x="5" y="3"/>
                    <a:pt x="5" y="3"/>
                    <a:pt x="5" y="3"/>
                  </a:cubicBezTo>
                  <a:cubicBezTo>
                    <a:pt x="5" y="3"/>
                    <a:pt x="4" y="2"/>
                    <a:pt x="4" y="2"/>
                  </a:cubicBezTo>
                  <a:cubicBezTo>
                    <a:pt x="4" y="1"/>
                    <a:pt x="4" y="1"/>
                    <a:pt x="4" y="1"/>
                  </a:cubicBezTo>
                  <a:cubicBezTo>
                    <a:pt x="4"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22"/>
            <p:cNvSpPr>
              <a:spLocks/>
            </p:cNvSpPr>
            <p:nvPr userDrawn="1"/>
          </p:nvSpPr>
          <p:spPr bwMode="auto">
            <a:xfrm>
              <a:off x="8850947" y="2942063"/>
              <a:ext cx="49516" cy="61895"/>
            </a:xfrm>
            <a:custGeom>
              <a:avLst/>
              <a:gdLst>
                <a:gd name="T0" fmla="*/ 2 w 5"/>
                <a:gd name="T1" fmla="*/ 0 h 6"/>
                <a:gd name="T2" fmla="*/ 0 w 5"/>
                <a:gd name="T3" fmla="*/ 2 h 6"/>
                <a:gd name="T4" fmla="*/ 0 w 5"/>
                <a:gd name="T5" fmla="*/ 2 h 6"/>
                <a:gd name="T6" fmla="*/ 0 w 5"/>
                <a:gd name="T7" fmla="*/ 2 h 6"/>
                <a:gd name="T8" fmla="*/ 0 w 5"/>
                <a:gd name="T9" fmla="*/ 2 h 6"/>
                <a:gd name="T10" fmla="*/ 0 w 5"/>
                <a:gd name="T11" fmla="*/ 3 h 6"/>
                <a:gd name="T12" fmla="*/ 2 w 5"/>
                <a:gd name="T13" fmla="*/ 6 h 6"/>
                <a:gd name="T14" fmla="*/ 2 w 5"/>
                <a:gd name="T15" fmla="*/ 6 h 6"/>
                <a:gd name="T16" fmla="*/ 5 w 5"/>
                <a:gd name="T17" fmla="*/ 3 h 6"/>
                <a:gd name="T18" fmla="*/ 5 w 5"/>
                <a:gd name="T19" fmla="*/ 3 h 6"/>
                <a:gd name="T20" fmla="*/ 3 w 5"/>
                <a:gd name="T21" fmla="*/ 0 h 6"/>
                <a:gd name="T22" fmla="*/ 2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2" y="0"/>
                  </a:moveTo>
                  <a:cubicBezTo>
                    <a:pt x="1" y="0"/>
                    <a:pt x="0" y="1"/>
                    <a:pt x="0" y="2"/>
                  </a:cubicBezTo>
                  <a:cubicBezTo>
                    <a:pt x="0" y="2"/>
                    <a:pt x="0" y="2"/>
                    <a:pt x="0" y="2"/>
                  </a:cubicBezTo>
                  <a:cubicBezTo>
                    <a:pt x="0" y="2"/>
                    <a:pt x="0" y="2"/>
                    <a:pt x="0" y="2"/>
                  </a:cubicBezTo>
                  <a:cubicBezTo>
                    <a:pt x="0" y="2"/>
                    <a:pt x="0" y="2"/>
                    <a:pt x="0" y="2"/>
                  </a:cubicBezTo>
                  <a:cubicBezTo>
                    <a:pt x="0" y="3"/>
                    <a:pt x="0" y="3"/>
                    <a:pt x="0" y="3"/>
                  </a:cubicBezTo>
                  <a:cubicBezTo>
                    <a:pt x="0" y="4"/>
                    <a:pt x="0" y="5"/>
                    <a:pt x="2" y="6"/>
                  </a:cubicBezTo>
                  <a:cubicBezTo>
                    <a:pt x="2" y="6"/>
                    <a:pt x="2" y="6"/>
                    <a:pt x="2" y="6"/>
                  </a:cubicBezTo>
                  <a:cubicBezTo>
                    <a:pt x="3" y="6"/>
                    <a:pt x="4" y="5"/>
                    <a:pt x="5" y="3"/>
                  </a:cubicBezTo>
                  <a:cubicBezTo>
                    <a:pt x="5" y="3"/>
                    <a:pt x="5" y="3"/>
                    <a:pt x="5" y="3"/>
                  </a:cubicBezTo>
                  <a:cubicBezTo>
                    <a:pt x="5" y="2"/>
                    <a:pt x="4" y="0"/>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3"/>
            <p:cNvSpPr>
              <a:spLocks/>
            </p:cNvSpPr>
            <p:nvPr userDrawn="1"/>
          </p:nvSpPr>
          <p:spPr bwMode="auto">
            <a:xfrm>
              <a:off x="9102653" y="3841600"/>
              <a:ext cx="49516" cy="45389"/>
            </a:xfrm>
            <a:custGeom>
              <a:avLst/>
              <a:gdLst>
                <a:gd name="T0" fmla="*/ 2 w 5"/>
                <a:gd name="T1" fmla="*/ 0 h 5"/>
                <a:gd name="T2" fmla="*/ 2 w 5"/>
                <a:gd name="T3" fmla="*/ 0 h 5"/>
                <a:gd name="T4" fmla="*/ 2 w 5"/>
                <a:gd name="T5" fmla="*/ 0 h 5"/>
                <a:gd name="T6" fmla="*/ 1 w 5"/>
                <a:gd name="T7" fmla="*/ 0 h 5"/>
                <a:gd name="T8" fmla="*/ 0 w 5"/>
                <a:gd name="T9" fmla="*/ 2 h 5"/>
                <a:gd name="T10" fmla="*/ 0 w 5"/>
                <a:gd name="T11" fmla="*/ 2 h 5"/>
                <a:gd name="T12" fmla="*/ 0 w 5"/>
                <a:gd name="T13" fmla="*/ 2 h 5"/>
                <a:gd name="T14" fmla="*/ 2 w 5"/>
                <a:gd name="T15" fmla="*/ 5 h 5"/>
                <a:gd name="T16" fmla="*/ 2 w 5"/>
                <a:gd name="T17" fmla="*/ 5 h 5"/>
                <a:gd name="T18" fmla="*/ 5 w 5"/>
                <a:gd name="T19" fmla="*/ 3 h 5"/>
                <a:gd name="T20" fmla="*/ 5 w 5"/>
                <a:gd name="T21" fmla="*/ 2 h 5"/>
                <a:gd name="T22" fmla="*/ 5 w 5"/>
                <a:gd name="T23" fmla="*/ 2 h 5"/>
                <a:gd name="T24" fmla="*/ 5 w 5"/>
                <a:gd name="T25" fmla="*/ 2 h 5"/>
                <a:gd name="T26" fmla="*/ 4 w 5"/>
                <a:gd name="T27" fmla="*/ 0 h 5"/>
                <a:gd name="T28" fmla="*/ 3 w 5"/>
                <a:gd name="T29" fmla="*/ 0 h 5"/>
                <a:gd name="T30" fmla="*/ 3 w 5"/>
                <a:gd name="T31" fmla="*/ 0 h 5"/>
                <a:gd name="T32" fmla="*/ 3 w 5"/>
                <a:gd name="T33" fmla="*/ 0 h 5"/>
                <a:gd name="T34" fmla="*/ 2 w 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
                  <a:moveTo>
                    <a:pt x="2" y="0"/>
                  </a:moveTo>
                  <a:cubicBezTo>
                    <a:pt x="2" y="0"/>
                    <a:pt x="2" y="0"/>
                    <a:pt x="2" y="0"/>
                  </a:cubicBezTo>
                  <a:cubicBezTo>
                    <a:pt x="2" y="0"/>
                    <a:pt x="2" y="0"/>
                    <a:pt x="2" y="0"/>
                  </a:cubicBezTo>
                  <a:cubicBezTo>
                    <a:pt x="2" y="0"/>
                    <a:pt x="1" y="0"/>
                    <a:pt x="1" y="0"/>
                  </a:cubicBezTo>
                  <a:cubicBezTo>
                    <a:pt x="1" y="0"/>
                    <a:pt x="0" y="1"/>
                    <a:pt x="0" y="2"/>
                  </a:cubicBezTo>
                  <a:cubicBezTo>
                    <a:pt x="0" y="2"/>
                    <a:pt x="0" y="2"/>
                    <a:pt x="0" y="2"/>
                  </a:cubicBezTo>
                  <a:cubicBezTo>
                    <a:pt x="0" y="2"/>
                    <a:pt x="0" y="2"/>
                    <a:pt x="0" y="2"/>
                  </a:cubicBezTo>
                  <a:cubicBezTo>
                    <a:pt x="0" y="4"/>
                    <a:pt x="0" y="5"/>
                    <a:pt x="2" y="5"/>
                  </a:cubicBezTo>
                  <a:cubicBezTo>
                    <a:pt x="2" y="5"/>
                    <a:pt x="2" y="5"/>
                    <a:pt x="2" y="5"/>
                  </a:cubicBezTo>
                  <a:cubicBezTo>
                    <a:pt x="3" y="5"/>
                    <a:pt x="4" y="4"/>
                    <a:pt x="5" y="3"/>
                  </a:cubicBezTo>
                  <a:cubicBezTo>
                    <a:pt x="5" y="3"/>
                    <a:pt x="5" y="3"/>
                    <a:pt x="5" y="2"/>
                  </a:cubicBezTo>
                  <a:cubicBezTo>
                    <a:pt x="5" y="2"/>
                    <a:pt x="5" y="2"/>
                    <a:pt x="5" y="2"/>
                  </a:cubicBezTo>
                  <a:cubicBezTo>
                    <a:pt x="5" y="2"/>
                    <a:pt x="5" y="2"/>
                    <a:pt x="5" y="2"/>
                  </a:cubicBezTo>
                  <a:cubicBezTo>
                    <a:pt x="5" y="1"/>
                    <a:pt x="4" y="1"/>
                    <a:pt x="4" y="0"/>
                  </a:cubicBezTo>
                  <a:cubicBezTo>
                    <a:pt x="4" y="0"/>
                    <a:pt x="4" y="0"/>
                    <a:pt x="3" y="0"/>
                  </a:cubicBezTo>
                  <a:cubicBezTo>
                    <a:pt x="3" y="0"/>
                    <a:pt x="3" y="0"/>
                    <a:pt x="3" y="0"/>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4"/>
            <p:cNvSpPr>
              <a:spLocks/>
            </p:cNvSpPr>
            <p:nvPr userDrawn="1"/>
          </p:nvSpPr>
          <p:spPr bwMode="auto">
            <a:xfrm>
              <a:off x="8830316" y="2690358"/>
              <a:ext cx="49516" cy="49516"/>
            </a:xfrm>
            <a:custGeom>
              <a:avLst/>
              <a:gdLst>
                <a:gd name="T0" fmla="*/ 3 w 5"/>
                <a:gd name="T1" fmla="*/ 0 h 5"/>
                <a:gd name="T2" fmla="*/ 0 w 5"/>
                <a:gd name="T3" fmla="*/ 2 h 5"/>
                <a:gd name="T4" fmla="*/ 0 w 5"/>
                <a:gd name="T5" fmla="*/ 2 h 5"/>
                <a:gd name="T6" fmla="*/ 0 w 5"/>
                <a:gd name="T7" fmla="*/ 2 h 5"/>
                <a:gd name="T8" fmla="*/ 2 w 5"/>
                <a:gd name="T9" fmla="*/ 5 h 5"/>
                <a:gd name="T10" fmla="*/ 3 w 5"/>
                <a:gd name="T11" fmla="*/ 5 h 5"/>
                <a:gd name="T12" fmla="*/ 5 w 5"/>
                <a:gd name="T13" fmla="*/ 3 h 5"/>
                <a:gd name="T14" fmla="*/ 5 w 5"/>
                <a:gd name="T15" fmla="*/ 2 h 5"/>
                <a:gd name="T16" fmla="*/ 5 w 5"/>
                <a:gd name="T17" fmla="*/ 2 h 5"/>
                <a:gd name="T18" fmla="*/ 5 w 5"/>
                <a:gd name="T19" fmla="*/ 2 h 5"/>
                <a:gd name="T20" fmla="*/ 3 w 5"/>
                <a:gd name="T21" fmla="*/ 0 h 5"/>
                <a:gd name="T22" fmla="*/ 3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3" y="0"/>
                  </a:moveTo>
                  <a:cubicBezTo>
                    <a:pt x="2" y="0"/>
                    <a:pt x="0" y="1"/>
                    <a:pt x="0" y="2"/>
                  </a:cubicBezTo>
                  <a:cubicBezTo>
                    <a:pt x="0" y="2"/>
                    <a:pt x="0" y="2"/>
                    <a:pt x="0" y="2"/>
                  </a:cubicBezTo>
                  <a:cubicBezTo>
                    <a:pt x="0" y="2"/>
                    <a:pt x="0" y="2"/>
                    <a:pt x="0" y="2"/>
                  </a:cubicBezTo>
                  <a:cubicBezTo>
                    <a:pt x="0" y="4"/>
                    <a:pt x="1" y="5"/>
                    <a:pt x="2" y="5"/>
                  </a:cubicBezTo>
                  <a:cubicBezTo>
                    <a:pt x="2" y="5"/>
                    <a:pt x="3" y="5"/>
                    <a:pt x="3" y="5"/>
                  </a:cubicBezTo>
                  <a:cubicBezTo>
                    <a:pt x="4" y="5"/>
                    <a:pt x="5" y="4"/>
                    <a:pt x="5" y="3"/>
                  </a:cubicBezTo>
                  <a:cubicBezTo>
                    <a:pt x="5" y="3"/>
                    <a:pt x="5" y="3"/>
                    <a:pt x="5" y="2"/>
                  </a:cubicBezTo>
                  <a:cubicBezTo>
                    <a:pt x="5" y="2"/>
                    <a:pt x="5" y="2"/>
                    <a:pt x="5" y="2"/>
                  </a:cubicBezTo>
                  <a:cubicBezTo>
                    <a:pt x="5" y="2"/>
                    <a:pt x="5" y="2"/>
                    <a:pt x="5" y="2"/>
                  </a:cubicBezTo>
                  <a:cubicBezTo>
                    <a:pt x="5" y="1"/>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5"/>
            <p:cNvSpPr>
              <a:spLocks/>
            </p:cNvSpPr>
            <p:nvPr userDrawn="1"/>
          </p:nvSpPr>
          <p:spPr bwMode="auto">
            <a:xfrm>
              <a:off x="7984421" y="2727495"/>
              <a:ext cx="49516" cy="49516"/>
            </a:xfrm>
            <a:custGeom>
              <a:avLst/>
              <a:gdLst>
                <a:gd name="T0" fmla="*/ 3 w 5"/>
                <a:gd name="T1" fmla="*/ 0 h 5"/>
                <a:gd name="T2" fmla="*/ 0 w 5"/>
                <a:gd name="T3" fmla="*/ 2 h 5"/>
                <a:gd name="T4" fmla="*/ 0 w 5"/>
                <a:gd name="T5" fmla="*/ 2 h 5"/>
                <a:gd name="T6" fmla="*/ 2 w 5"/>
                <a:gd name="T7" fmla="*/ 5 h 5"/>
                <a:gd name="T8" fmla="*/ 3 w 5"/>
                <a:gd name="T9" fmla="*/ 5 h 5"/>
                <a:gd name="T10" fmla="*/ 5 w 5"/>
                <a:gd name="T11" fmla="*/ 3 h 5"/>
                <a:gd name="T12" fmla="*/ 5 w 5"/>
                <a:gd name="T13" fmla="*/ 2 h 5"/>
                <a:gd name="T14" fmla="*/ 5 w 5"/>
                <a:gd name="T15" fmla="*/ 2 h 5"/>
                <a:gd name="T16" fmla="*/ 3 w 5"/>
                <a:gd name="T17" fmla="*/ 0 h 5"/>
                <a:gd name="T18" fmla="*/ 3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3" y="0"/>
                  </a:moveTo>
                  <a:cubicBezTo>
                    <a:pt x="2" y="0"/>
                    <a:pt x="1" y="0"/>
                    <a:pt x="0" y="2"/>
                  </a:cubicBezTo>
                  <a:cubicBezTo>
                    <a:pt x="0" y="2"/>
                    <a:pt x="0" y="2"/>
                    <a:pt x="0" y="2"/>
                  </a:cubicBezTo>
                  <a:cubicBezTo>
                    <a:pt x="0" y="4"/>
                    <a:pt x="1" y="5"/>
                    <a:pt x="2" y="5"/>
                  </a:cubicBezTo>
                  <a:cubicBezTo>
                    <a:pt x="2" y="5"/>
                    <a:pt x="3" y="5"/>
                    <a:pt x="3" y="5"/>
                  </a:cubicBezTo>
                  <a:cubicBezTo>
                    <a:pt x="4" y="5"/>
                    <a:pt x="5" y="4"/>
                    <a:pt x="5" y="3"/>
                  </a:cubicBezTo>
                  <a:cubicBezTo>
                    <a:pt x="5" y="3"/>
                    <a:pt x="5" y="2"/>
                    <a:pt x="5" y="2"/>
                  </a:cubicBezTo>
                  <a:cubicBezTo>
                    <a:pt x="5" y="2"/>
                    <a:pt x="5" y="2"/>
                    <a:pt x="5" y="2"/>
                  </a:cubicBezTo>
                  <a:cubicBezTo>
                    <a:pt x="5" y="1"/>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6"/>
            <p:cNvSpPr>
              <a:spLocks/>
            </p:cNvSpPr>
            <p:nvPr userDrawn="1"/>
          </p:nvSpPr>
          <p:spPr bwMode="auto">
            <a:xfrm>
              <a:off x="12040589" y="2913179"/>
              <a:ext cx="45389" cy="49516"/>
            </a:xfrm>
            <a:custGeom>
              <a:avLst/>
              <a:gdLst>
                <a:gd name="T0" fmla="*/ 3 w 5"/>
                <a:gd name="T1" fmla="*/ 0 h 5"/>
                <a:gd name="T2" fmla="*/ 1 w 5"/>
                <a:gd name="T3" fmla="*/ 0 h 5"/>
                <a:gd name="T4" fmla="*/ 1 w 5"/>
                <a:gd name="T5" fmla="*/ 0 h 5"/>
                <a:gd name="T6" fmla="*/ 1 w 5"/>
                <a:gd name="T7" fmla="*/ 1 h 5"/>
                <a:gd name="T8" fmla="*/ 0 w 5"/>
                <a:gd name="T9" fmla="*/ 2 h 5"/>
                <a:gd name="T10" fmla="*/ 0 w 5"/>
                <a:gd name="T11" fmla="*/ 2 h 5"/>
                <a:gd name="T12" fmla="*/ 2 w 5"/>
                <a:gd name="T13" fmla="*/ 5 h 5"/>
                <a:gd name="T14" fmla="*/ 3 w 5"/>
                <a:gd name="T15" fmla="*/ 5 h 5"/>
                <a:gd name="T16" fmla="*/ 5 w 5"/>
                <a:gd name="T17" fmla="*/ 3 h 5"/>
                <a:gd name="T18" fmla="*/ 5 w 5"/>
                <a:gd name="T19" fmla="*/ 2 h 5"/>
                <a:gd name="T20" fmla="*/ 3 w 5"/>
                <a:gd name="T21" fmla="*/ 0 h 5"/>
                <a:gd name="T22" fmla="*/ 3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3" y="0"/>
                  </a:moveTo>
                  <a:cubicBezTo>
                    <a:pt x="2" y="0"/>
                    <a:pt x="2" y="0"/>
                    <a:pt x="1" y="0"/>
                  </a:cubicBezTo>
                  <a:cubicBezTo>
                    <a:pt x="1" y="0"/>
                    <a:pt x="1" y="0"/>
                    <a:pt x="1" y="0"/>
                  </a:cubicBezTo>
                  <a:cubicBezTo>
                    <a:pt x="1" y="1"/>
                    <a:pt x="1" y="1"/>
                    <a:pt x="1" y="1"/>
                  </a:cubicBezTo>
                  <a:cubicBezTo>
                    <a:pt x="1" y="1"/>
                    <a:pt x="1" y="1"/>
                    <a:pt x="0" y="2"/>
                  </a:cubicBezTo>
                  <a:cubicBezTo>
                    <a:pt x="0" y="2"/>
                    <a:pt x="0" y="2"/>
                    <a:pt x="0" y="2"/>
                  </a:cubicBezTo>
                  <a:cubicBezTo>
                    <a:pt x="0" y="4"/>
                    <a:pt x="1" y="5"/>
                    <a:pt x="2" y="5"/>
                  </a:cubicBezTo>
                  <a:cubicBezTo>
                    <a:pt x="3" y="5"/>
                    <a:pt x="3" y="5"/>
                    <a:pt x="3" y="5"/>
                  </a:cubicBezTo>
                  <a:cubicBezTo>
                    <a:pt x="4" y="5"/>
                    <a:pt x="5" y="4"/>
                    <a:pt x="5" y="3"/>
                  </a:cubicBezTo>
                  <a:cubicBezTo>
                    <a:pt x="5" y="3"/>
                    <a:pt x="5" y="3"/>
                    <a:pt x="5" y="2"/>
                  </a:cubicBezTo>
                  <a:cubicBezTo>
                    <a:pt x="5" y="1"/>
                    <a:pt x="5"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7"/>
            <p:cNvSpPr>
              <a:spLocks/>
            </p:cNvSpPr>
            <p:nvPr userDrawn="1"/>
          </p:nvSpPr>
          <p:spPr bwMode="auto">
            <a:xfrm>
              <a:off x="9787621" y="4064421"/>
              <a:ext cx="49516" cy="49516"/>
            </a:xfrm>
            <a:custGeom>
              <a:avLst/>
              <a:gdLst>
                <a:gd name="T0" fmla="*/ 3 w 5"/>
                <a:gd name="T1" fmla="*/ 0 h 5"/>
                <a:gd name="T2" fmla="*/ 2 w 5"/>
                <a:gd name="T3" fmla="*/ 0 h 5"/>
                <a:gd name="T4" fmla="*/ 2 w 5"/>
                <a:gd name="T5" fmla="*/ 0 h 5"/>
                <a:gd name="T6" fmla="*/ 0 w 5"/>
                <a:gd name="T7" fmla="*/ 2 h 5"/>
                <a:gd name="T8" fmla="*/ 0 w 5"/>
                <a:gd name="T9" fmla="*/ 2 h 5"/>
                <a:gd name="T10" fmla="*/ 0 w 5"/>
                <a:gd name="T11" fmla="*/ 2 h 5"/>
                <a:gd name="T12" fmla="*/ 0 w 5"/>
                <a:gd name="T13" fmla="*/ 3 h 5"/>
                <a:gd name="T14" fmla="*/ 2 w 5"/>
                <a:gd name="T15" fmla="*/ 5 h 5"/>
                <a:gd name="T16" fmla="*/ 3 w 5"/>
                <a:gd name="T17" fmla="*/ 5 h 5"/>
                <a:gd name="T18" fmla="*/ 5 w 5"/>
                <a:gd name="T19" fmla="*/ 3 h 5"/>
                <a:gd name="T20" fmla="*/ 5 w 5"/>
                <a:gd name="T21" fmla="*/ 3 h 5"/>
                <a:gd name="T22" fmla="*/ 5 w 5"/>
                <a:gd name="T23" fmla="*/ 1 h 5"/>
                <a:gd name="T24" fmla="*/ 5 w 5"/>
                <a:gd name="T25" fmla="*/ 1 h 5"/>
                <a:gd name="T26" fmla="*/ 3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3" y="0"/>
                  </a:moveTo>
                  <a:cubicBezTo>
                    <a:pt x="3" y="0"/>
                    <a:pt x="2" y="0"/>
                    <a:pt x="2" y="0"/>
                  </a:cubicBezTo>
                  <a:cubicBezTo>
                    <a:pt x="2" y="0"/>
                    <a:pt x="2" y="0"/>
                    <a:pt x="2" y="0"/>
                  </a:cubicBezTo>
                  <a:cubicBezTo>
                    <a:pt x="1" y="0"/>
                    <a:pt x="1" y="1"/>
                    <a:pt x="0" y="2"/>
                  </a:cubicBezTo>
                  <a:cubicBezTo>
                    <a:pt x="0" y="2"/>
                    <a:pt x="0" y="2"/>
                    <a:pt x="0" y="2"/>
                  </a:cubicBezTo>
                  <a:cubicBezTo>
                    <a:pt x="0" y="2"/>
                    <a:pt x="0" y="2"/>
                    <a:pt x="0" y="2"/>
                  </a:cubicBezTo>
                  <a:cubicBezTo>
                    <a:pt x="0" y="2"/>
                    <a:pt x="0" y="2"/>
                    <a:pt x="0" y="3"/>
                  </a:cubicBezTo>
                  <a:cubicBezTo>
                    <a:pt x="0" y="4"/>
                    <a:pt x="1" y="5"/>
                    <a:pt x="2" y="5"/>
                  </a:cubicBezTo>
                  <a:cubicBezTo>
                    <a:pt x="2" y="5"/>
                    <a:pt x="3" y="5"/>
                    <a:pt x="3" y="5"/>
                  </a:cubicBezTo>
                  <a:cubicBezTo>
                    <a:pt x="4" y="5"/>
                    <a:pt x="5" y="5"/>
                    <a:pt x="5" y="3"/>
                  </a:cubicBezTo>
                  <a:cubicBezTo>
                    <a:pt x="5" y="3"/>
                    <a:pt x="5" y="3"/>
                    <a:pt x="5" y="3"/>
                  </a:cubicBezTo>
                  <a:cubicBezTo>
                    <a:pt x="5" y="2"/>
                    <a:pt x="5" y="1"/>
                    <a:pt x="5" y="1"/>
                  </a:cubicBezTo>
                  <a:cubicBezTo>
                    <a:pt x="5" y="1"/>
                    <a:pt x="5" y="1"/>
                    <a:pt x="5" y="1"/>
                  </a:cubicBezTo>
                  <a:cubicBezTo>
                    <a:pt x="4" y="0"/>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8"/>
            <p:cNvSpPr>
              <a:spLocks/>
            </p:cNvSpPr>
            <p:nvPr userDrawn="1"/>
          </p:nvSpPr>
          <p:spPr bwMode="auto">
            <a:xfrm>
              <a:off x="10555116" y="2475789"/>
              <a:ext cx="49516" cy="57768"/>
            </a:xfrm>
            <a:custGeom>
              <a:avLst/>
              <a:gdLst>
                <a:gd name="T0" fmla="*/ 2 w 5"/>
                <a:gd name="T1" fmla="*/ 0 h 6"/>
                <a:gd name="T2" fmla="*/ 0 w 5"/>
                <a:gd name="T3" fmla="*/ 2 h 6"/>
                <a:gd name="T4" fmla="*/ 0 w 5"/>
                <a:gd name="T5" fmla="*/ 3 h 6"/>
                <a:gd name="T6" fmla="*/ 2 w 5"/>
                <a:gd name="T7" fmla="*/ 6 h 6"/>
                <a:gd name="T8" fmla="*/ 2 w 5"/>
                <a:gd name="T9" fmla="*/ 6 h 6"/>
                <a:gd name="T10" fmla="*/ 5 w 5"/>
                <a:gd name="T11" fmla="*/ 4 h 6"/>
                <a:gd name="T12" fmla="*/ 5 w 5"/>
                <a:gd name="T13" fmla="*/ 3 h 6"/>
                <a:gd name="T14" fmla="*/ 3 w 5"/>
                <a:gd name="T15" fmla="*/ 0 h 6"/>
                <a:gd name="T16" fmla="*/ 3 w 5"/>
                <a:gd name="T17" fmla="*/ 0 h 6"/>
                <a:gd name="T18" fmla="*/ 3 w 5"/>
                <a:gd name="T19" fmla="*/ 0 h 6"/>
                <a:gd name="T20" fmla="*/ 2 w 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6">
                  <a:moveTo>
                    <a:pt x="2" y="0"/>
                  </a:moveTo>
                  <a:cubicBezTo>
                    <a:pt x="1" y="0"/>
                    <a:pt x="0" y="1"/>
                    <a:pt x="0" y="2"/>
                  </a:cubicBezTo>
                  <a:cubicBezTo>
                    <a:pt x="0" y="3"/>
                    <a:pt x="0" y="3"/>
                    <a:pt x="0" y="3"/>
                  </a:cubicBezTo>
                  <a:cubicBezTo>
                    <a:pt x="0" y="4"/>
                    <a:pt x="1" y="5"/>
                    <a:pt x="2" y="6"/>
                  </a:cubicBezTo>
                  <a:cubicBezTo>
                    <a:pt x="2" y="6"/>
                    <a:pt x="2" y="6"/>
                    <a:pt x="2" y="6"/>
                  </a:cubicBezTo>
                  <a:cubicBezTo>
                    <a:pt x="4" y="6"/>
                    <a:pt x="5" y="5"/>
                    <a:pt x="5" y="4"/>
                  </a:cubicBezTo>
                  <a:cubicBezTo>
                    <a:pt x="5" y="3"/>
                    <a:pt x="5" y="3"/>
                    <a:pt x="5" y="3"/>
                  </a:cubicBezTo>
                  <a:cubicBezTo>
                    <a:pt x="5" y="2"/>
                    <a:pt x="4" y="1"/>
                    <a:pt x="3" y="0"/>
                  </a:cubicBezTo>
                  <a:cubicBezTo>
                    <a:pt x="3" y="0"/>
                    <a:pt x="3" y="0"/>
                    <a:pt x="3" y="0"/>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9"/>
            <p:cNvSpPr>
              <a:spLocks/>
            </p:cNvSpPr>
            <p:nvPr userDrawn="1"/>
          </p:nvSpPr>
          <p:spPr bwMode="auto">
            <a:xfrm>
              <a:off x="11491789" y="3276295"/>
              <a:ext cx="57768" cy="49516"/>
            </a:xfrm>
            <a:custGeom>
              <a:avLst/>
              <a:gdLst>
                <a:gd name="T0" fmla="*/ 3 w 6"/>
                <a:gd name="T1" fmla="*/ 0 h 5"/>
                <a:gd name="T2" fmla="*/ 1 w 6"/>
                <a:gd name="T3" fmla="*/ 1 h 5"/>
                <a:gd name="T4" fmla="*/ 1 w 6"/>
                <a:gd name="T5" fmla="*/ 1 h 5"/>
                <a:gd name="T6" fmla="*/ 0 w 6"/>
                <a:gd name="T7" fmla="*/ 2 h 5"/>
                <a:gd name="T8" fmla="*/ 0 w 6"/>
                <a:gd name="T9" fmla="*/ 3 h 5"/>
                <a:gd name="T10" fmla="*/ 2 w 6"/>
                <a:gd name="T11" fmla="*/ 5 h 5"/>
                <a:gd name="T12" fmla="*/ 3 w 6"/>
                <a:gd name="T13" fmla="*/ 5 h 5"/>
                <a:gd name="T14" fmla="*/ 5 w 6"/>
                <a:gd name="T15" fmla="*/ 3 h 5"/>
                <a:gd name="T16" fmla="*/ 6 w 6"/>
                <a:gd name="T17" fmla="*/ 3 h 5"/>
                <a:gd name="T18" fmla="*/ 5 w 6"/>
                <a:gd name="T19" fmla="*/ 1 h 5"/>
                <a:gd name="T20" fmla="*/ 5 w 6"/>
                <a:gd name="T21" fmla="*/ 1 h 5"/>
                <a:gd name="T22" fmla="*/ 5 w 6"/>
                <a:gd name="T23" fmla="*/ 1 h 5"/>
                <a:gd name="T24" fmla="*/ 4 w 6"/>
                <a:gd name="T25" fmla="*/ 0 h 5"/>
                <a:gd name="T26" fmla="*/ 4 w 6"/>
                <a:gd name="T27" fmla="*/ 0 h 5"/>
                <a:gd name="T28" fmla="*/ 3 w 6"/>
                <a:gd name="T29" fmla="*/ 0 h 5"/>
                <a:gd name="T30" fmla="*/ 3 w 6"/>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5">
                  <a:moveTo>
                    <a:pt x="3" y="0"/>
                  </a:moveTo>
                  <a:cubicBezTo>
                    <a:pt x="2" y="0"/>
                    <a:pt x="2" y="0"/>
                    <a:pt x="1" y="1"/>
                  </a:cubicBezTo>
                  <a:cubicBezTo>
                    <a:pt x="1" y="1"/>
                    <a:pt x="1" y="1"/>
                    <a:pt x="1" y="1"/>
                  </a:cubicBezTo>
                  <a:cubicBezTo>
                    <a:pt x="1" y="1"/>
                    <a:pt x="1" y="2"/>
                    <a:pt x="0" y="2"/>
                  </a:cubicBezTo>
                  <a:cubicBezTo>
                    <a:pt x="0" y="2"/>
                    <a:pt x="0" y="2"/>
                    <a:pt x="0" y="3"/>
                  </a:cubicBezTo>
                  <a:cubicBezTo>
                    <a:pt x="0" y="4"/>
                    <a:pt x="1" y="5"/>
                    <a:pt x="2" y="5"/>
                  </a:cubicBezTo>
                  <a:cubicBezTo>
                    <a:pt x="3" y="5"/>
                    <a:pt x="3" y="5"/>
                    <a:pt x="3" y="5"/>
                  </a:cubicBezTo>
                  <a:cubicBezTo>
                    <a:pt x="4" y="5"/>
                    <a:pt x="5" y="4"/>
                    <a:pt x="5" y="3"/>
                  </a:cubicBezTo>
                  <a:cubicBezTo>
                    <a:pt x="5" y="3"/>
                    <a:pt x="6" y="3"/>
                    <a:pt x="6" y="3"/>
                  </a:cubicBezTo>
                  <a:cubicBezTo>
                    <a:pt x="6" y="2"/>
                    <a:pt x="5" y="2"/>
                    <a:pt x="5" y="1"/>
                  </a:cubicBezTo>
                  <a:cubicBezTo>
                    <a:pt x="5" y="1"/>
                    <a:pt x="5" y="1"/>
                    <a:pt x="5" y="1"/>
                  </a:cubicBezTo>
                  <a:cubicBezTo>
                    <a:pt x="5" y="1"/>
                    <a:pt x="5" y="1"/>
                    <a:pt x="5" y="1"/>
                  </a:cubicBezTo>
                  <a:cubicBezTo>
                    <a:pt x="5" y="0"/>
                    <a:pt x="5" y="0"/>
                    <a:pt x="4" y="0"/>
                  </a:cubicBezTo>
                  <a:cubicBezTo>
                    <a:pt x="4" y="0"/>
                    <a:pt x="4" y="0"/>
                    <a:pt x="4" y="0"/>
                  </a:cubicBezTo>
                  <a:cubicBezTo>
                    <a:pt x="4" y="0"/>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30"/>
            <p:cNvSpPr>
              <a:spLocks/>
            </p:cNvSpPr>
            <p:nvPr userDrawn="1"/>
          </p:nvSpPr>
          <p:spPr bwMode="auto">
            <a:xfrm>
              <a:off x="10604632" y="2211705"/>
              <a:ext cx="49516" cy="61895"/>
            </a:xfrm>
            <a:custGeom>
              <a:avLst/>
              <a:gdLst>
                <a:gd name="T0" fmla="*/ 3 w 5"/>
                <a:gd name="T1" fmla="*/ 0 h 6"/>
                <a:gd name="T2" fmla="*/ 0 w 5"/>
                <a:gd name="T3" fmla="*/ 2 h 6"/>
                <a:gd name="T4" fmla="*/ 0 w 5"/>
                <a:gd name="T5" fmla="*/ 3 h 6"/>
                <a:gd name="T6" fmla="*/ 2 w 5"/>
                <a:gd name="T7" fmla="*/ 5 h 6"/>
                <a:gd name="T8" fmla="*/ 3 w 5"/>
                <a:gd name="T9" fmla="*/ 6 h 6"/>
                <a:gd name="T10" fmla="*/ 5 w 5"/>
                <a:gd name="T11" fmla="*/ 3 h 6"/>
                <a:gd name="T12" fmla="*/ 5 w 5"/>
                <a:gd name="T13" fmla="*/ 3 h 6"/>
                <a:gd name="T14" fmla="*/ 5 w 5"/>
                <a:gd name="T15" fmla="*/ 1 h 6"/>
                <a:gd name="T16" fmla="*/ 5 w 5"/>
                <a:gd name="T17" fmla="*/ 1 h 6"/>
                <a:gd name="T18" fmla="*/ 4 w 5"/>
                <a:gd name="T19" fmla="*/ 1 h 6"/>
                <a:gd name="T20" fmla="*/ 4 w 5"/>
                <a:gd name="T21" fmla="*/ 0 h 6"/>
                <a:gd name="T22" fmla="*/ 3 w 5"/>
                <a:gd name="T23" fmla="*/ 0 h 6"/>
                <a:gd name="T24" fmla="*/ 3 w 5"/>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3" y="0"/>
                  </a:moveTo>
                  <a:cubicBezTo>
                    <a:pt x="2" y="0"/>
                    <a:pt x="1" y="1"/>
                    <a:pt x="0" y="2"/>
                  </a:cubicBezTo>
                  <a:cubicBezTo>
                    <a:pt x="0" y="2"/>
                    <a:pt x="0" y="3"/>
                    <a:pt x="0" y="3"/>
                  </a:cubicBezTo>
                  <a:cubicBezTo>
                    <a:pt x="0" y="4"/>
                    <a:pt x="1" y="5"/>
                    <a:pt x="2" y="5"/>
                  </a:cubicBezTo>
                  <a:cubicBezTo>
                    <a:pt x="2" y="6"/>
                    <a:pt x="3" y="6"/>
                    <a:pt x="3" y="6"/>
                  </a:cubicBezTo>
                  <a:cubicBezTo>
                    <a:pt x="4" y="6"/>
                    <a:pt x="5" y="5"/>
                    <a:pt x="5" y="3"/>
                  </a:cubicBezTo>
                  <a:cubicBezTo>
                    <a:pt x="5" y="3"/>
                    <a:pt x="5" y="3"/>
                    <a:pt x="5" y="3"/>
                  </a:cubicBezTo>
                  <a:cubicBezTo>
                    <a:pt x="5" y="2"/>
                    <a:pt x="5" y="2"/>
                    <a:pt x="5" y="1"/>
                  </a:cubicBezTo>
                  <a:cubicBezTo>
                    <a:pt x="5" y="1"/>
                    <a:pt x="5" y="1"/>
                    <a:pt x="5" y="1"/>
                  </a:cubicBezTo>
                  <a:cubicBezTo>
                    <a:pt x="5" y="1"/>
                    <a:pt x="4" y="1"/>
                    <a:pt x="4" y="1"/>
                  </a:cubicBezTo>
                  <a:cubicBezTo>
                    <a:pt x="4" y="1"/>
                    <a:pt x="4" y="0"/>
                    <a:pt x="4" y="0"/>
                  </a:cubicBezTo>
                  <a:cubicBezTo>
                    <a:pt x="4" y="0"/>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1"/>
            <p:cNvSpPr>
              <a:spLocks/>
            </p:cNvSpPr>
            <p:nvPr userDrawn="1"/>
          </p:nvSpPr>
          <p:spPr bwMode="auto">
            <a:xfrm>
              <a:off x="9416253" y="3334063"/>
              <a:ext cx="49516" cy="49516"/>
            </a:xfrm>
            <a:custGeom>
              <a:avLst/>
              <a:gdLst>
                <a:gd name="T0" fmla="*/ 3 w 5"/>
                <a:gd name="T1" fmla="*/ 0 h 5"/>
                <a:gd name="T2" fmla="*/ 1 w 5"/>
                <a:gd name="T3" fmla="*/ 0 h 5"/>
                <a:gd name="T4" fmla="*/ 1 w 5"/>
                <a:gd name="T5" fmla="*/ 0 h 5"/>
                <a:gd name="T6" fmla="*/ 1 w 5"/>
                <a:gd name="T7" fmla="*/ 1 h 5"/>
                <a:gd name="T8" fmla="*/ 1 w 5"/>
                <a:gd name="T9" fmla="*/ 1 h 5"/>
                <a:gd name="T10" fmla="*/ 0 w 5"/>
                <a:gd name="T11" fmla="*/ 1 h 5"/>
                <a:gd name="T12" fmla="*/ 0 w 5"/>
                <a:gd name="T13" fmla="*/ 2 h 5"/>
                <a:gd name="T14" fmla="*/ 0 w 5"/>
                <a:gd name="T15" fmla="*/ 2 h 5"/>
                <a:gd name="T16" fmla="*/ 2 w 5"/>
                <a:gd name="T17" fmla="*/ 5 h 5"/>
                <a:gd name="T18" fmla="*/ 3 w 5"/>
                <a:gd name="T19" fmla="*/ 5 h 5"/>
                <a:gd name="T20" fmla="*/ 5 w 5"/>
                <a:gd name="T21" fmla="*/ 3 h 5"/>
                <a:gd name="T22" fmla="*/ 5 w 5"/>
                <a:gd name="T23" fmla="*/ 2 h 5"/>
                <a:gd name="T24" fmla="*/ 4 w 5"/>
                <a:gd name="T25" fmla="*/ 0 h 5"/>
                <a:gd name="T26" fmla="*/ 4 w 5"/>
                <a:gd name="T27" fmla="*/ 0 h 5"/>
                <a:gd name="T28" fmla="*/ 3 w 5"/>
                <a:gd name="T29" fmla="*/ 0 h 5"/>
                <a:gd name="T30" fmla="*/ 3 w 5"/>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5">
                  <a:moveTo>
                    <a:pt x="3" y="0"/>
                  </a:moveTo>
                  <a:cubicBezTo>
                    <a:pt x="2" y="0"/>
                    <a:pt x="1" y="0"/>
                    <a:pt x="1" y="0"/>
                  </a:cubicBezTo>
                  <a:cubicBezTo>
                    <a:pt x="1" y="0"/>
                    <a:pt x="1" y="0"/>
                    <a:pt x="1" y="0"/>
                  </a:cubicBezTo>
                  <a:cubicBezTo>
                    <a:pt x="1" y="0"/>
                    <a:pt x="1" y="0"/>
                    <a:pt x="1" y="1"/>
                  </a:cubicBezTo>
                  <a:cubicBezTo>
                    <a:pt x="1" y="1"/>
                    <a:pt x="1" y="1"/>
                    <a:pt x="1" y="1"/>
                  </a:cubicBezTo>
                  <a:cubicBezTo>
                    <a:pt x="0" y="1"/>
                    <a:pt x="0" y="1"/>
                    <a:pt x="0" y="1"/>
                  </a:cubicBezTo>
                  <a:cubicBezTo>
                    <a:pt x="0" y="1"/>
                    <a:pt x="0" y="2"/>
                    <a:pt x="0" y="2"/>
                  </a:cubicBezTo>
                  <a:cubicBezTo>
                    <a:pt x="0" y="2"/>
                    <a:pt x="0" y="2"/>
                    <a:pt x="0" y="2"/>
                  </a:cubicBezTo>
                  <a:cubicBezTo>
                    <a:pt x="0" y="4"/>
                    <a:pt x="1" y="5"/>
                    <a:pt x="2" y="5"/>
                  </a:cubicBezTo>
                  <a:cubicBezTo>
                    <a:pt x="2" y="5"/>
                    <a:pt x="2" y="5"/>
                    <a:pt x="3" y="5"/>
                  </a:cubicBezTo>
                  <a:cubicBezTo>
                    <a:pt x="4" y="5"/>
                    <a:pt x="5" y="4"/>
                    <a:pt x="5" y="3"/>
                  </a:cubicBezTo>
                  <a:cubicBezTo>
                    <a:pt x="5" y="3"/>
                    <a:pt x="5" y="3"/>
                    <a:pt x="5" y="2"/>
                  </a:cubicBezTo>
                  <a:cubicBezTo>
                    <a:pt x="5" y="2"/>
                    <a:pt x="5" y="1"/>
                    <a:pt x="4" y="0"/>
                  </a:cubicBezTo>
                  <a:cubicBezTo>
                    <a:pt x="4" y="0"/>
                    <a:pt x="4" y="0"/>
                    <a:pt x="4" y="0"/>
                  </a:cubicBezTo>
                  <a:cubicBezTo>
                    <a:pt x="4"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32"/>
            <p:cNvSpPr>
              <a:spLocks/>
            </p:cNvSpPr>
            <p:nvPr userDrawn="1"/>
          </p:nvSpPr>
          <p:spPr bwMode="auto">
            <a:xfrm>
              <a:off x="9866021" y="2574821"/>
              <a:ext cx="49516" cy="57768"/>
            </a:xfrm>
            <a:custGeom>
              <a:avLst/>
              <a:gdLst>
                <a:gd name="T0" fmla="*/ 3 w 5"/>
                <a:gd name="T1" fmla="*/ 0 h 6"/>
                <a:gd name="T2" fmla="*/ 0 w 5"/>
                <a:gd name="T3" fmla="*/ 3 h 6"/>
                <a:gd name="T4" fmla="*/ 0 w 5"/>
                <a:gd name="T5" fmla="*/ 3 h 6"/>
                <a:gd name="T6" fmla="*/ 2 w 5"/>
                <a:gd name="T7" fmla="*/ 6 h 6"/>
                <a:gd name="T8" fmla="*/ 3 w 5"/>
                <a:gd name="T9" fmla="*/ 6 h 6"/>
                <a:gd name="T10" fmla="*/ 5 w 5"/>
                <a:gd name="T11" fmla="*/ 4 h 6"/>
                <a:gd name="T12" fmla="*/ 5 w 5"/>
                <a:gd name="T13" fmla="*/ 3 h 6"/>
                <a:gd name="T14" fmla="*/ 5 w 5"/>
                <a:gd name="T15" fmla="*/ 3 h 6"/>
                <a:gd name="T16" fmla="*/ 5 w 5"/>
                <a:gd name="T17" fmla="*/ 3 h 6"/>
                <a:gd name="T18" fmla="*/ 5 w 5"/>
                <a:gd name="T19" fmla="*/ 2 h 6"/>
                <a:gd name="T20" fmla="*/ 5 w 5"/>
                <a:gd name="T21" fmla="*/ 2 h 6"/>
                <a:gd name="T22" fmla="*/ 3 w 5"/>
                <a:gd name="T23" fmla="*/ 0 h 6"/>
                <a:gd name="T24" fmla="*/ 3 w 5"/>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3" y="0"/>
                  </a:moveTo>
                  <a:cubicBezTo>
                    <a:pt x="2" y="0"/>
                    <a:pt x="1" y="1"/>
                    <a:pt x="0" y="3"/>
                  </a:cubicBezTo>
                  <a:cubicBezTo>
                    <a:pt x="0" y="3"/>
                    <a:pt x="0" y="3"/>
                    <a:pt x="0" y="3"/>
                  </a:cubicBezTo>
                  <a:cubicBezTo>
                    <a:pt x="0" y="4"/>
                    <a:pt x="1" y="5"/>
                    <a:pt x="2" y="6"/>
                  </a:cubicBezTo>
                  <a:cubicBezTo>
                    <a:pt x="3" y="6"/>
                    <a:pt x="3" y="6"/>
                    <a:pt x="3" y="6"/>
                  </a:cubicBezTo>
                  <a:cubicBezTo>
                    <a:pt x="4" y="6"/>
                    <a:pt x="5" y="5"/>
                    <a:pt x="5" y="4"/>
                  </a:cubicBezTo>
                  <a:cubicBezTo>
                    <a:pt x="5" y="3"/>
                    <a:pt x="5" y="3"/>
                    <a:pt x="5" y="3"/>
                  </a:cubicBezTo>
                  <a:cubicBezTo>
                    <a:pt x="5" y="3"/>
                    <a:pt x="5" y="3"/>
                    <a:pt x="5" y="3"/>
                  </a:cubicBezTo>
                  <a:cubicBezTo>
                    <a:pt x="5" y="3"/>
                    <a:pt x="5" y="3"/>
                    <a:pt x="5" y="3"/>
                  </a:cubicBezTo>
                  <a:cubicBezTo>
                    <a:pt x="5" y="2"/>
                    <a:pt x="5" y="2"/>
                    <a:pt x="5" y="2"/>
                  </a:cubicBezTo>
                  <a:cubicBezTo>
                    <a:pt x="5" y="2"/>
                    <a:pt x="5" y="2"/>
                    <a:pt x="5" y="2"/>
                  </a:cubicBezTo>
                  <a:cubicBezTo>
                    <a:pt x="5" y="1"/>
                    <a:pt x="4"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3"/>
            <p:cNvSpPr>
              <a:spLocks/>
            </p:cNvSpPr>
            <p:nvPr userDrawn="1"/>
          </p:nvSpPr>
          <p:spPr bwMode="auto">
            <a:xfrm>
              <a:off x="9766989" y="3412463"/>
              <a:ext cx="49516" cy="49516"/>
            </a:xfrm>
            <a:custGeom>
              <a:avLst/>
              <a:gdLst>
                <a:gd name="T0" fmla="*/ 3 w 5"/>
                <a:gd name="T1" fmla="*/ 0 h 5"/>
                <a:gd name="T2" fmla="*/ 0 w 5"/>
                <a:gd name="T3" fmla="*/ 2 h 5"/>
                <a:gd name="T4" fmla="*/ 0 w 5"/>
                <a:gd name="T5" fmla="*/ 2 h 5"/>
                <a:gd name="T6" fmla="*/ 0 w 5"/>
                <a:gd name="T7" fmla="*/ 2 h 5"/>
                <a:gd name="T8" fmla="*/ 0 w 5"/>
                <a:gd name="T9" fmla="*/ 2 h 5"/>
                <a:gd name="T10" fmla="*/ 0 w 5"/>
                <a:gd name="T11" fmla="*/ 3 h 5"/>
                <a:gd name="T12" fmla="*/ 2 w 5"/>
                <a:gd name="T13" fmla="*/ 5 h 5"/>
                <a:gd name="T14" fmla="*/ 3 w 5"/>
                <a:gd name="T15" fmla="*/ 5 h 5"/>
                <a:gd name="T16" fmla="*/ 5 w 5"/>
                <a:gd name="T17" fmla="*/ 3 h 5"/>
                <a:gd name="T18" fmla="*/ 5 w 5"/>
                <a:gd name="T19" fmla="*/ 3 h 5"/>
                <a:gd name="T20" fmla="*/ 5 w 5"/>
                <a:gd name="T21" fmla="*/ 2 h 5"/>
                <a:gd name="T22" fmla="*/ 5 w 5"/>
                <a:gd name="T23" fmla="*/ 1 h 5"/>
                <a:gd name="T24" fmla="*/ 5 w 5"/>
                <a:gd name="T25" fmla="*/ 1 h 5"/>
                <a:gd name="T26" fmla="*/ 3 w 5"/>
                <a:gd name="T27" fmla="*/ 0 h 5"/>
                <a:gd name="T28" fmla="*/ 3 w 5"/>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3" y="0"/>
                  </a:moveTo>
                  <a:cubicBezTo>
                    <a:pt x="1" y="0"/>
                    <a:pt x="0" y="1"/>
                    <a:pt x="0" y="2"/>
                  </a:cubicBezTo>
                  <a:cubicBezTo>
                    <a:pt x="0" y="2"/>
                    <a:pt x="0" y="2"/>
                    <a:pt x="0" y="2"/>
                  </a:cubicBezTo>
                  <a:cubicBezTo>
                    <a:pt x="0" y="2"/>
                    <a:pt x="0" y="2"/>
                    <a:pt x="0" y="2"/>
                  </a:cubicBezTo>
                  <a:cubicBezTo>
                    <a:pt x="0" y="2"/>
                    <a:pt x="0" y="2"/>
                    <a:pt x="0" y="2"/>
                  </a:cubicBezTo>
                  <a:cubicBezTo>
                    <a:pt x="0" y="2"/>
                    <a:pt x="0" y="2"/>
                    <a:pt x="0" y="3"/>
                  </a:cubicBezTo>
                  <a:cubicBezTo>
                    <a:pt x="0" y="4"/>
                    <a:pt x="1" y="5"/>
                    <a:pt x="2" y="5"/>
                  </a:cubicBezTo>
                  <a:cubicBezTo>
                    <a:pt x="2" y="5"/>
                    <a:pt x="2" y="5"/>
                    <a:pt x="3" y="5"/>
                  </a:cubicBezTo>
                  <a:cubicBezTo>
                    <a:pt x="4" y="5"/>
                    <a:pt x="5" y="4"/>
                    <a:pt x="5" y="3"/>
                  </a:cubicBezTo>
                  <a:cubicBezTo>
                    <a:pt x="5" y="3"/>
                    <a:pt x="5" y="3"/>
                    <a:pt x="5" y="3"/>
                  </a:cubicBezTo>
                  <a:cubicBezTo>
                    <a:pt x="5" y="2"/>
                    <a:pt x="5" y="2"/>
                    <a:pt x="5" y="2"/>
                  </a:cubicBezTo>
                  <a:cubicBezTo>
                    <a:pt x="5" y="2"/>
                    <a:pt x="5" y="2"/>
                    <a:pt x="5" y="1"/>
                  </a:cubicBezTo>
                  <a:cubicBezTo>
                    <a:pt x="5" y="1"/>
                    <a:pt x="5" y="1"/>
                    <a:pt x="5" y="1"/>
                  </a:cubicBezTo>
                  <a:cubicBezTo>
                    <a:pt x="5" y="1"/>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4" name="Freeform 234"/>
            <p:cNvSpPr>
              <a:spLocks/>
            </p:cNvSpPr>
            <p:nvPr userDrawn="1"/>
          </p:nvSpPr>
          <p:spPr bwMode="auto">
            <a:xfrm>
              <a:off x="9837137" y="3383579"/>
              <a:ext cx="45389" cy="49516"/>
            </a:xfrm>
            <a:custGeom>
              <a:avLst/>
              <a:gdLst>
                <a:gd name="T0" fmla="*/ 3 w 5"/>
                <a:gd name="T1" fmla="*/ 0 h 5"/>
                <a:gd name="T2" fmla="*/ 0 w 5"/>
                <a:gd name="T3" fmla="*/ 2 h 5"/>
                <a:gd name="T4" fmla="*/ 0 w 5"/>
                <a:gd name="T5" fmla="*/ 2 h 5"/>
                <a:gd name="T6" fmla="*/ 0 w 5"/>
                <a:gd name="T7" fmla="*/ 2 h 5"/>
                <a:gd name="T8" fmla="*/ 0 w 5"/>
                <a:gd name="T9" fmla="*/ 3 h 5"/>
                <a:gd name="T10" fmla="*/ 2 w 5"/>
                <a:gd name="T11" fmla="*/ 5 h 5"/>
                <a:gd name="T12" fmla="*/ 3 w 5"/>
                <a:gd name="T13" fmla="*/ 5 h 5"/>
                <a:gd name="T14" fmla="*/ 5 w 5"/>
                <a:gd name="T15" fmla="*/ 3 h 5"/>
                <a:gd name="T16" fmla="*/ 5 w 5"/>
                <a:gd name="T17" fmla="*/ 3 h 5"/>
                <a:gd name="T18" fmla="*/ 3 w 5"/>
                <a:gd name="T19" fmla="*/ 0 h 5"/>
                <a:gd name="T20" fmla="*/ 3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3" y="0"/>
                  </a:moveTo>
                  <a:cubicBezTo>
                    <a:pt x="2" y="0"/>
                    <a:pt x="1" y="1"/>
                    <a:pt x="0" y="2"/>
                  </a:cubicBezTo>
                  <a:cubicBezTo>
                    <a:pt x="0" y="2"/>
                    <a:pt x="0" y="2"/>
                    <a:pt x="0" y="2"/>
                  </a:cubicBezTo>
                  <a:cubicBezTo>
                    <a:pt x="0" y="2"/>
                    <a:pt x="0" y="2"/>
                    <a:pt x="0" y="2"/>
                  </a:cubicBezTo>
                  <a:cubicBezTo>
                    <a:pt x="0" y="2"/>
                    <a:pt x="0" y="2"/>
                    <a:pt x="0" y="3"/>
                  </a:cubicBezTo>
                  <a:cubicBezTo>
                    <a:pt x="0" y="4"/>
                    <a:pt x="1" y="5"/>
                    <a:pt x="2" y="5"/>
                  </a:cubicBezTo>
                  <a:cubicBezTo>
                    <a:pt x="2" y="5"/>
                    <a:pt x="3" y="5"/>
                    <a:pt x="3" y="5"/>
                  </a:cubicBezTo>
                  <a:cubicBezTo>
                    <a:pt x="4" y="5"/>
                    <a:pt x="5" y="4"/>
                    <a:pt x="5" y="3"/>
                  </a:cubicBezTo>
                  <a:cubicBezTo>
                    <a:pt x="5" y="3"/>
                    <a:pt x="5" y="3"/>
                    <a:pt x="5" y="3"/>
                  </a:cubicBezTo>
                  <a:cubicBezTo>
                    <a:pt x="5" y="1"/>
                    <a:pt x="5"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5" name="Freeform 235"/>
            <p:cNvSpPr>
              <a:spLocks/>
            </p:cNvSpPr>
            <p:nvPr userDrawn="1"/>
          </p:nvSpPr>
          <p:spPr bwMode="auto">
            <a:xfrm>
              <a:off x="10431326" y="3420716"/>
              <a:ext cx="49516" cy="57768"/>
            </a:xfrm>
            <a:custGeom>
              <a:avLst/>
              <a:gdLst>
                <a:gd name="T0" fmla="*/ 3 w 5"/>
                <a:gd name="T1" fmla="*/ 0 h 6"/>
                <a:gd name="T2" fmla="*/ 1 w 5"/>
                <a:gd name="T3" fmla="*/ 1 h 6"/>
                <a:gd name="T4" fmla="*/ 1 w 5"/>
                <a:gd name="T5" fmla="*/ 1 h 6"/>
                <a:gd name="T6" fmla="*/ 0 w 5"/>
                <a:gd name="T7" fmla="*/ 2 h 6"/>
                <a:gd name="T8" fmla="*/ 0 w 5"/>
                <a:gd name="T9" fmla="*/ 3 h 6"/>
                <a:gd name="T10" fmla="*/ 0 w 5"/>
                <a:gd name="T11" fmla="*/ 3 h 6"/>
                <a:gd name="T12" fmla="*/ 0 w 5"/>
                <a:gd name="T13" fmla="*/ 3 h 6"/>
                <a:gd name="T14" fmla="*/ 0 w 5"/>
                <a:gd name="T15" fmla="*/ 3 h 6"/>
                <a:gd name="T16" fmla="*/ 2 w 5"/>
                <a:gd name="T17" fmla="*/ 6 h 6"/>
                <a:gd name="T18" fmla="*/ 3 w 5"/>
                <a:gd name="T19" fmla="*/ 6 h 6"/>
                <a:gd name="T20" fmla="*/ 5 w 5"/>
                <a:gd name="T21" fmla="*/ 4 h 6"/>
                <a:gd name="T22" fmla="*/ 5 w 5"/>
                <a:gd name="T23" fmla="*/ 3 h 6"/>
                <a:gd name="T24" fmla="*/ 5 w 5"/>
                <a:gd name="T25" fmla="*/ 3 h 6"/>
                <a:gd name="T26" fmla="*/ 5 w 5"/>
                <a:gd name="T27" fmla="*/ 2 h 6"/>
                <a:gd name="T28" fmla="*/ 3 w 5"/>
                <a:gd name="T29" fmla="*/ 0 h 6"/>
                <a:gd name="T30" fmla="*/ 3 w 5"/>
                <a:gd name="T31" fmla="*/ 0 h 6"/>
                <a:gd name="T32" fmla="*/ 3 w 5"/>
                <a:gd name="T33" fmla="*/ 0 h 6"/>
                <a:gd name="T34" fmla="*/ 3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3" y="0"/>
                  </a:moveTo>
                  <a:cubicBezTo>
                    <a:pt x="2" y="0"/>
                    <a:pt x="2" y="0"/>
                    <a:pt x="1" y="1"/>
                  </a:cubicBezTo>
                  <a:cubicBezTo>
                    <a:pt x="1" y="1"/>
                    <a:pt x="1" y="1"/>
                    <a:pt x="1" y="1"/>
                  </a:cubicBezTo>
                  <a:cubicBezTo>
                    <a:pt x="1" y="1"/>
                    <a:pt x="0" y="2"/>
                    <a:pt x="0" y="2"/>
                  </a:cubicBezTo>
                  <a:cubicBezTo>
                    <a:pt x="0" y="2"/>
                    <a:pt x="0" y="3"/>
                    <a:pt x="0" y="3"/>
                  </a:cubicBezTo>
                  <a:cubicBezTo>
                    <a:pt x="0" y="3"/>
                    <a:pt x="0" y="3"/>
                    <a:pt x="0" y="3"/>
                  </a:cubicBezTo>
                  <a:cubicBezTo>
                    <a:pt x="0" y="3"/>
                    <a:pt x="0" y="3"/>
                    <a:pt x="0" y="3"/>
                  </a:cubicBezTo>
                  <a:cubicBezTo>
                    <a:pt x="0" y="3"/>
                    <a:pt x="0" y="3"/>
                    <a:pt x="0" y="3"/>
                  </a:cubicBezTo>
                  <a:cubicBezTo>
                    <a:pt x="0" y="4"/>
                    <a:pt x="1" y="5"/>
                    <a:pt x="2" y="6"/>
                  </a:cubicBezTo>
                  <a:cubicBezTo>
                    <a:pt x="2" y="6"/>
                    <a:pt x="3" y="6"/>
                    <a:pt x="3" y="6"/>
                  </a:cubicBezTo>
                  <a:cubicBezTo>
                    <a:pt x="4" y="6"/>
                    <a:pt x="5" y="5"/>
                    <a:pt x="5" y="4"/>
                  </a:cubicBezTo>
                  <a:cubicBezTo>
                    <a:pt x="5" y="3"/>
                    <a:pt x="5" y="3"/>
                    <a:pt x="5" y="3"/>
                  </a:cubicBezTo>
                  <a:cubicBezTo>
                    <a:pt x="5" y="3"/>
                    <a:pt x="5" y="3"/>
                    <a:pt x="5" y="3"/>
                  </a:cubicBezTo>
                  <a:cubicBezTo>
                    <a:pt x="5" y="3"/>
                    <a:pt x="5" y="3"/>
                    <a:pt x="5" y="2"/>
                  </a:cubicBezTo>
                  <a:cubicBezTo>
                    <a:pt x="5" y="1"/>
                    <a:pt x="4" y="1"/>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7" name="Freeform 236"/>
            <p:cNvSpPr>
              <a:spLocks/>
            </p:cNvSpPr>
            <p:nvPr userDrawn="1"/>
          </p:nvSpPr>
          <p:spPr bwMode="auto">
            <a:xfrm>
              <a:off x="9688589" y="3693053"/>
              <a:ext cx="49516" cy="49516"/>
            </a:xfrm>
            <a:custGeom>
              <a:avLst/>
              <a:gdLst>
                <a:gd name="T0" fmla="*/ 3 w 5"/>
                <a:gd name="T1" fmla="*/ 0 h 5"/>
                <a:gd name="T2" fmla="*/ 1 w 5"/>
                <a:gd name="T3" fmla="*/ 0 h 5"/>
                <a:gd name="T4" fmla="*/ 1 w 5"/>
                <a:gd name="T5" fmla="*/ 0 h 5"/>
                <a:gd name="T6" fmla="*/ 1 w 5"/>
                <a:gd name="T7" fmla="*/ 1 h 5"/>
                <a:gd name="T8" fmla="*/ 0 w 5"/>
                <a:gd name="T9" fmla="*/ 2 h 5"/>
                <a:gd name="T10" fmla="*/ 0 w 5"/>
                <a:gd name="T11" fmla="*/ 3 h 5"/>
                <a:gd name="T12" fmla="*/ 2 w 5"/>
                <a:gd name="T13" fmla="*/ 5 h 5"/>
                <a:gd name="T14" fmla="*/ 3 w 5"/>
                <a:gd name="T15" fmla="*/ 5 h 5"/>
                <a:gd name="T16" fmla="*/ 5 w 5"/>
                <a:gd name="T17" fmla="*/ 3 h 5"/>
                <a:gd name="T18" fmla="*/ 5 w 5"/>
                <a:gd name="T19" fmla="*/ 3 h 5"/>
                <a:gd name="T20" fmla="*/ 5 w 5"/>
                <a:gd name="T21" fmla="*/ 2 h 5"/>
                <a:gd name="T22" fmla="*/ 5 w 5"/>
                <a:gd name="T23" fmla="*/ 2 h 5"/>
                <a:gd name="T24" fmla="*/ 5 w 5"/>
                <a:gd name="T25" fmla="*/ 2 h 5"/>
                <a:gd name="T26" fmla="*/ 4 w 5"/>
                <a:gd name="T27" fmla="*/ 0 h 5"/>
                <a:gd name="T28" fmla="*/ 4 w 5"/>
                <a:gd name="T29" fmla="*/ 0 h 5"/>
                <a:gd name="T30" fmla="*/ 4 w 5"/>
                <a:gd name="T31" fmla="*/ 0 h 5"/>
                <a:gd name="T32" fmla="*/ 3 w 5"/>
                <a:gd name="T33" fmla="*/ 0 h 5"/>
                <a:gd name="T34" fmla="*/ 3 w 5"/>
                <a:gd name="T35" fmla="*/ 0 h 5"/>
                <a:gd name="T36" fmla="*/ 3 w 5"/>
                <a:gd name="T37" fmla="*/ 0 h 5"/>
                <a:gd name="T38" fmla="*/ 3 w 5"/>
                <a:gd name="T3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3" y="0"/>
                  </a:moveTo>
                  <a:cubicBezTo>
                    <a:pt x="2" y="0"/>
                    <a:pt x="2" y="0"/>
                    <a:pt x="1" y="0"/>
                  </a:cubicBezTo>
                  <a:cubicBezTo>
                    <a:pt x="1" y="0"/>
                    <a:pt x="1" y="0"/>
                    <a:pt x="1" y="0"/>
                  </a:cubicBezTo>
                  <a:cubicBezTo>
                    <a:pt x="1" y="1"/>
                    <a:pt x="1" y="1"/>
                    <a:pt x="1" y="1"/>
                  </a:cubicBezTo>
                  <a:cubicBezTo>
                    <a:pt x="0" y="1"/>
                    <a:pt x="0" y="2"/>
                    <a:pt x="0" y="2"/>
                  </a:cubicBezTo>
                  <a:cubicBezTo>
                    <a:pt x="0" y="2"/>
                    <a:pt x="0" y="3"/>
                    <a:pt x="0" y="3"/>
                  </a:cubicBezTo>
                  <a:cubicBezTo>
                    <a:pt x="0" y="4"/>
                    <a:pt x="1" y="5"/>
                    <a:pt x="2" y="5"/>
                  </a:cubicBezTo>
                  <a:cubicBezTo>
                    <a:pt x="2" y="5"/>
                    <a:pt x="2" y="5"/>
                    <a:pt x="3" y="5"/>
                  </a:cubicBezTo>
                  <a:cubicBezTo>
                    <a:pt x="4" y="5"/>
                    <a:pt x="5" y="5"/>
                    <a:pt x="5" y="3"/>
                  </a:cubicBezTo>
                  <a:cubicBezTo>
                    <a:pt x="5" y="3"/>
                    <a:pt x="5" y="3"/>
                    <a:pt x="5" y="3"/>
                  </a:cubicBezTo>
                  <a:cubicBezTo>
                    <a:pt x="5" y="2"/>
                    <a:pt x="5" y="2"/>
                    <a:pt x="5" y="2"/>
                  </a:cubicBezTo>
                  <a:cubicBezTo>
                    <a:pt x="5" y="2"/>
                    <a:pt x="5" y="2"/>
                    <a:pt x="5" y="2"/>
                  </a:cubicBezTo>
                  <a:cubicBezTo>
                    <a:pt x="5" y="2"/>
                    <a:pt x="5" y="2"/>
                    <a:pt x="5" y="2"/>
                  </a:cubicBezTo>
                  <a:cubicBezTo>
                    <a:pt x="5" y="1"/>
                    <a:pt x="4" y="1"/>
                    <a:pt x="4" y="0"/>
                  </a:cubicBezTo>
                  <a:cubicBezTo>
                    <a:pt x="4"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8" name="Freeform 237"/>
            <p:cNvSpPr>
              <a:spLocks/>
            </p:cNvSpPr>
            <p:nvPr userDrawn="1"/>
          </p:nvSpPr>
          <p:spPr bwMode="auto">
            <a:xfrm>
              <a:off x="11326737" y="1081095"/>
              <a:ext cx="49516" cy="49516"/>
            </a:xfrm>
            <a:custGeom>
              <a:avLst/>
              <a:gdLst>
                <a:gd name="T0" fmla="*/ 3 w 5"/>
                <a:gd name="T1" fmla="*/ 0 h 5"/>
                <a:gd name="T2" fmla="*/ 0 w 5"/>
                <a:gd name="T3" fmla="*/ 2 h 5"/>
                <a:gd name="T4" fmla="*/ 0 w 5"/>
                <a:gd name="T5" fmla="*/ 3 h 5"/>
                <a:gd name="T6" fmla="*/ 2 w 5"/>
                <a:gd name="T7" fmla="*/ 5 h 5"/>
                <a:gd name="T8" fmla="*/ 3 w 5"/>
                <a:gd name="T9" fmla="*/ 5 h 5"/>
                <a:gd name="T10" fmla="*/ 5 w 5"/>
                <a:gd name="T11" fmla="*/ 3 h 5"/>
                <a:gd name="T12" fmla="*/ 5 w 5"/>
                <a:gd name="T13" fmla="*/ 3 h 5"/>
                <a:gd name="T14" fmla="*/ 4 w 5"/>
                <a:gd name="T15" fmla="*/ 0 h 5"/>
                <a:gd name="T16" fmla="*/ 3 w 5"/>
                <a:gd name="T17" fmla="*/ 0 h 5"/>
                <a:gd name="T18" fmla="*/ 3 w 5"/>
                <a:gd name="T19" fmla="*/ 0 h 5"/>
                <a:gd name="T20" fmla="*/ 3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3" y="0"/>
                  </a:moveTo>
                  <a:cubicBezTo>
                    <a:pt x="1" y="0"/>
                    <a:pt x="0" y="1"/>
                    <a:pt x="0" y="2"/>
                  </a:cubicBezTo>
                  <a:cubicBezTo>
                    <a:pt x="0" y="2"/>
                    <a:pt x="0" y="2"/>
                    <a:pt x="0" y="3"/>
                  </a:cubicBezTo>
                  <a:cubicBezTo>
                    <a:pt x="0" y="4"/>
                    <a:pt x="1" y="5"/>
                    <a:pt x="2" y="5"/>
                  </a:cubicBezTo>
                  <a:cubicBezTo>
                    <a:pt x="2" y="5"/>
                    <a:pt x="2" y="5"/>
                    <a:pt x="3" y="5"/>
                  </a:cubicBezTo>
                  <a:cubicBezTo>
                    <a:pt x="4" y="5"/>
                    <a:pt x="5" y="4"/>
                    <a:pt x="5" y="3"/>
                  </a:cubicBezTo>
                  <a:cubicBezTo>
                    <a:pt x="5" y="3"/>
                    <a:pt x="5" y="3"/>
                    <a:pt x="5" y="3"/>
                  </a:cubicBezTo>
                  <a:cubicBezTo>
                    <a:pt x="5" y="2"/>
                    <a:pt x="5" y="1"/>
                    <a:pt x="4" y="0"/>
                  </a:cubicBezTo>
                  <a:cubicBezTo>
                    <a:pt x="4" y="0"/>
                    <a:pt x="4"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9" name="Freeform 238"/>
            <p:cNvSpPr>
              <a:spLocks/>
            </p:cNvSpPr>
            <p:nvPr userDrawn="1"/>
          </p:nvSpPr>
          <p:spPr bwMode="auto">
            <a:xfrm>
              <a:off x="11755874" y="0"/>
              <a:ext cx="49516" cy="49516"/>
            </a:xfrm>
            <a:custGeom>
              <a:avLst/>
              <a:gdLst>
                <a:gd name="T0" fmla="*/ 3 w 5"/>
                <a:gd name="T1" fmla="*/ 0 h 5"/>
                <a:gd name="T2" fmla="*/ 0 w 5"/>
                <a:gd name="T3" fmla="*/ 2 h 5"/>
                <a:gd name="T4" fmla="*/ 0 w 5"/>
                <a:gd name="T5" fmla="*/ 3 h 5"/>
                <a:gd name="T6" fmla="*/ 2 w 5"/>
                <a:gd name="T7" fmla="*/ 5 h 5"/>
                <a:gd name="T8" fmla="*/ 3 w 5"/>
                <a:gd name="T9" fmla="*/ 5 h 5"/>
                <a:gd name="T10" fmla="*/ 5 w 5"/>
                <a:gd name="T11" fmla="*/ 3 h 5"/>
                <a:gd name="T12" fmla="*/ 5 w 5"/>
                <a:gd name="T13" fmla="*/ 3 h 5"/>
                <a:gd name="T14" fmla="*/ 3 w 5"/>
                <a:gd name="T15" fmla="*/ 0 h 5"/>
                <a:gd name="T16" fmla="*/ 3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3" y="0"/>
                  </a:moveTo>
                  <a:cubicBezTo>
                    <a:pt x="1" y="0"/>
                    <a:pt x="0" y="1"/>
                    <a:pt x="0" y="2"/>
                  </a:cubicBezTo>
                  <a:cubicBezTo>
                    <a:pt x="0" y="2"/>
                    <a:pt x="0" y="2"/>
                    <a:pt x="0" y="3"/>
                  </a:cubicBezTo>
                  <a:cubicBezTo>
                    <a:pt x="0" y="4"/>
                    <a:pt x="1" y="5"/>
                    <a:pt x="2" y="5"/>
                  </a:cubicBezTo>
                  <a:cubicBezTo>
                    <a:pt x="2" y="5"/>
                    <a:pt x="2" y="5"/>
                    <a:pt x="3" y="5"/>
                  </a:cubicBezTo>
                  <a:cubicBezTo>
                    <a:pt x="4" y="5"/>
                    <a:pt x="5" y="4"/>
                    <a:pt x="5" y="3"/>
                  </a:cubicBezTo>
                  <a:cubicBezTo>
                    <a:pt x="5" y="3"/>
                    <a:pt x="5" y="3"/>
                    <a:pt x="5" y="3"/>
                  </a:cubicBezTo>
                  <a:cubicBezTo>
                    <a:pt x="5" y="1"/>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0" name="Freeform 239"/>
            <p:cNvSpPr>
              <a:spLocks/>
            </p:cNvSpPr>
            <p:nvPr userDrawn="1"/>
          </p:nvSpPr>
          <p:spPr bwMode="auto">
            <a:xfrm>
              <a:off x="11520674" y="1386442"/>
              <a:ext cx="61895" cy="45389"/>
            </a:xfrm>
            <a:custGeom>
              <a:avLst/>
              <a:gdLst>
                <a:gd name="T0" fmla="*/ 3 w 6"/>
                <a:gd name="T1" fmla="*/ 0 h 5"/>
                <a:gd name="T2" fmla="*/ 2 w 6"/>
                <a:gd name="T3" fmla="*/ 0 h 5"/>
                <a:gd name="T4" fmla="*/ 1 w 6"/>
                <a:gd name="T5" fmla="*/ 0 h 5"/>
                <a:gd name="T6" fmla="*/ 1 w 6"/>
                <a:gd name="T7" fmla="*/ 0 h 5"/>
                <a:gd name="T8" fmla="*/ 1 w 6"/>
                <a:gd name="T9" fmla="*/ 2 h 5"/>
                <a:gd name="T10" fmla="*/ 0 w 6"/>
                <a:gd name="T11" fmla="*/ 2 h 5"/>
                <a:gd name="T12" fmla="*/ 2 w 6"/>
                <a:gd name="T13" fmla="*/ 5 h 5"/>
                <a:gd name="T14" fmla="*/ 3 w 6"/>
                <a:gd name="T15" fmla="*/ 5 h 5"/>
                <a:gd name="T16" fmla="*/ 6 w 6"/>
                <a:gd name="T17" fmla="*/ 3 h 5"/>
                <a:gd name="T18" fmla="*/ 6 w 6"/>
                <a:gd name="T19" fmla="*/ 2 h 5"/>
                <a:gd name="T20" fmla="*/ 6 w 6"/>
                <a:gd name="T21" fmla="*/ 2 h 5"/>
                <a:gd name="T22" fmla="*/ 5 w 6"/>
                <a:gd name="T23" fmla="*/ 2 h 5"/>
                <a:gd name="T24" fmla="*/ 4 w 6"/>
                <a:gd name="T25" fmla="*/ 0 h 5"/>
                <a:gd name="T26" fmla="*/ 3 w 6"/>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5">
                  <a:moveTo>
                    <a:pt x="3" y="0"/>
                  </a:moveTo>
                  <a:cubicBezTo>
                    <a:pt x="3" y="0"/>
                    <a:pt x="2" y="0"/>
                    <a:pt x="2" y="0"/>
                  </a:cubicBezTo>
                  <a:cubicBezTo>
                    <a:pt x="2" y="0"/>
                    <a:pt x="1" y="0"/>
                    <a:pt x="1" y="0"/>
                  </a:cubicBezTo>
                  <a:cubicBezTo>
                    <a:pt x="1" y="0"/>
                    <a:pt x="1" y="0"/>
                    <a:pt x="1" y="0"/>
                  </a:cubicBezTo>
                  <a:cubicBezTo>
                    <a:pt x="1" y="1"/>
                    <a:pt x="1" y="1"/>
                    <a:pt x="1" y="2"/>
                  </a:cubicBezTo>
                  <a:cubicBezTo>
                    <a:pt x="0" y="2"/>
                    <a:pt x="0" y="2"/>
                    <a:pt x="0" y="2"/>
                  </a:cubicBezTo>
                  <a:cubicBezTo>
                    <a:pt x="0" y="4"/>
                    <a:pt x="1" y="5"/>
                    <a:pt x="2" y="5"/>
                  </a:cubicBezTo>
                  <a:cubicBezTo>
                    <a:pt x="3" y="5"/>
                    <a:pt x="3" y="5"/>
                    <a:pt x="3" y="5"/>
                  </a:cubicBezTo>
                  <a:cubicBezTo>
                    <a:pt x="4" y="5"/>
                    <a:pt x="5" y="4"/>
                    <a:pt x="6" y="3"/>
                  </a:cubicBezTo>
                  <a:cubicBezTo>
                    <a:pt x="6" y="3"/>
                    <a:pt x="6" y="3"/>
                    <a:pt x="6" y="2"/>
                  </a:cubicBezTo>
                  <a:cubicBezTo>
                    <a:pt x="6" y="2"/>
                    <a:pt x="6" y="2"/>
                    <a:pt x="6" y="2"/>
                  </a:cubicBezTo>
                  <a:cubicBezTo>
                    <a:pt x="6" y="2"/>
                    <a:pt x="6" y="2"/>
                    <a:pt x="5" y="2"/>
                  </a:cubicBezTo>
                  <a:cubicBezTo>
                    <a:pt x="5" y="1"/>
                    <a:pt x="5"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1" name="Freeform 240"/>
            <p:cNvSpPr>
              <a:spLocks/>
            </p:cNvSpPr>
            <p:nvPr userDrawn="1"/>
          </p:nvSpPr>
          <p:spPr bwMode="auto">
            <a:xfrm>
              <a:off x="11904421" y="2760505"/>
              <a:ext cx="45389" cy="57768"/>
            </a:xfrm>
            <a:custGeom>
              <a:avLst/>
              <a:gdLst>
                <a:gd name="T0" fmla="*/ 2 w 5"/>
                <a:gd name="T1" fmla="*/ 0 h 6"/>
                <a:gd name="T2" fmla="*/ 2 w 5"/>
                <a:gd name="T3" fmla="*/ 1 h 6"/>
                <a:gd name="T4" fmla="*/ 1 w 5"/>
                <a:gd name="T5" fmla="*/ 1 h 6"/>
                <a:gd name="T6" fmla="*/ 0 w 5"/>
                <a:gd name="T7" fmla="*/ 2 h 6"/>
                <a:gd name="T8" fmla="*/ 0 w 5"/>
                <a:gd name="T9" fmla="*/ 2 h 6"/>
                <a:gd name="T10" fmla="*/ 0 w 5"/>
                <a:gd name="T11" fmla="*/ 3 h 6"/>
                <a:gd name="T12" fmla="*/ 0 w 5"/>
                <a:gd name="T13" fmla="*/ 3 h 6"/>
                <a:gd name="T14" fmla="*/ 0 w 5"/>
                <a:gd name="T15" fmla="*/ 3 h 6"/>
                <a:gd name="T16" fmla="*/ 0 w 5"/>
                <a:gd name="T17" fmla="*/ 3 h 6"/>
                <a:gd name="T18" fmla="*/ 0 w 5"/>
                <a:gd name="T19" fmla="*/ 3 h 6"/>
                <a:gd name="T20" fmla="*/ 2 w 5"/>
                <a:gd name="T21" fmla="*/ 6 h 6"/>
                <a:gd name="T22" fmla="*/ 2 w 5"/>
                <a:gd name="T23" fmla="*/ 6 h 6"/>
                <a:gd name="T24" fmla="*/ 5 w 5"/>
                <a:gd name="T25" fmla="*/ 4 h 6"/>
                <a:gd name="T26" fmla="*/ 5 w 5"/>
                <a:gd name="T27" fmla="*/ 3 h 6"/>
                <a:gd name="T28" fmla="*/ 5 w 5"/>
                <a:gd name="T29" fmla="*/ 2 h 6"/>
                <a:gd name="T30" fmla="*/ 4 w 5"/>
                <a:gd name="T31" fmla="*/ 2 h 6"/>
                <a:gd name="T32" fmla="*/ 4 w 5"/>
                <a:gd name="T33" fmla="*/ 1 h 6"/>
                <a:gd name="T34" fmla="*/ 3 w 5"/>
                <a:gd name="T35" fmla="*/ 1 h 6"/>
                <a:gd name="T36" fmla="*/ 3 w 5"/>
                <a:gd name="T37" fmla="*/ 1 h 6"/>
                <a:gd name="T38" fmla="*/ 3 w 5"/>
                <a:gd name="T39" fmla="*/ 1 h 6"/>
                <a:gd name="T40" fmla="*/ 2 w 5"/>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 h="6">
                  <a:moveTo>
                    <a:pt x="2" y="0"/>
                  </a:moveTo>
                  <a:cubicBezTo>
                    <a:pt x="2" y="0"/>
                    <a:pt x="2" y="1"/>
                    <a:pt x="2" y="1"/>
                  </a:cubicBezTo>
                  <a:cubicBezTo>
                    <a:pt x="2" y="1"/>
                    <a:pt x="1" y="1"/>
                    <a:pt x="1" y="1"/>
                  </a:cubicBezTo>
                  <a:cubicBezTo>
                    <a:pt x="1" y="1"/>
                    <a:pt x="0" y="1"/>
                    <a:pt x="0" y="2"/>
                  </a:cubicBezTo>
                  <a:cubicBezTo>
                    <a:pt x="0" y="2"/>
                    <a:pt x="0" y="2"/>
                    <a:pt x="0" y="2"/>
                  </a:cubicBezTo>
                  <a:cubicBezTo>
                    <a:pt x="0" y="2"/>
                    <a:pt x="0" y="2"/>
                    <a:pt x="0" y="3"/>
                  </a:cubicBezTo>
                  <a:cubicBezTo>
                    <a:pt x="0" y="3"/>
                    <a:pt x="0" y="3"/>
                    <a:pt x="0" y="3"/>
                  </a:cubicBezTo>
                  <a:cubicBezTo>
                    <a:pt x="0" y="3"/>
                    <a:pt x="0" y="3"/>
                    <a:pt x="0" y="3"/>
                  </a:cubicBezTo>
                  <a:cubicBezTo>
                    <a:pt x="0" y="3"/>
                    <a:pt x="0" y="3"/>
                    <a:pt x="0" y="3"/>
                  </a:cubicBezTo>
                  <a:cubicBezTo>
                    <a:pt x="0" y="3"/>
                    <a:pt x="0" y="3"/>
                    <a:pt x="0" y="3"/>
                  </a:cubicBezTo>
                  <a:cubicBezTo>
                    <a:pt x="0" y="4"/>
                    <a:pt x="1" y="6"/>
                    <a:pt x="2" y="6"/>
                  </a:cubicBezTo>
                  <a:cubicBezTo>
                    <a:pt x="2" y="6"/>
                    <a:pt x="2" y="6"/>
                    <a:pt x="2" y="6"/>
                  </a:cubicBezTo>
                  <a:cubicBezTo>
                    <a:pt x="3" y="6"/>
                    <a:pt x="4" y="5"/>
                    <a:pt x="5" y="4"/>
                  </a:cubicBezTo>
                  <a:cubicBezTo>
                    <a:pt x="5" y="4"/>
                    <a:pt x="5" y="3"/>
                    <a:pt x="5" y="3"/>
                  </a:cubicBezTo>
                  <a:cubicBezTo>
                    <a:pt x="5" y="3"/>
                    <a:pt x="5" y="2"/>
                    <a:pt x="5" y="2"/>
                  </a:cubicBezTo>
                  <a:cubicBezTo>
                    <a:pt x="4" y="2"/>
                    <a:pt x="4" y="2"/>
                    <a:pt x="4" y="2"/>
                  </a:cubicBezTo>
                  <a:cubicBezTo>
                    <a:pt x="4" y="1"/>
                    <a:pt x="4" y="1"/>
                    <a:pt x="4" y="1"/>
                  </a:cubicBezTo>
                  <a:cubicBezTo>
                    <a:pt x="3" y="1"/>
                    <a:pt x="3" y="1"/>
                    <a:pt x="3" y="1"/>
                  </a:cubicBezTo>
                  <a:cubicBezTo>
                    <a:pt x="3" y="1"/>
                    <a:pt x="3" y="1"/>
                    <a:pt x="3" y="1"/>
                  </a:cubicBezTo>
                  <a:cubicBezTo>
                    <a:pt x="3" y="1"/>
                    <a:pt x="3" y="1"/>
                    <a:pt x="3" y="1"/>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2" name="Freeform 241"/>
            <p:cNvSpPr>
              <a:spLocks/>
            </p:cNvSpPr>
            <p:nvPr userDrawn="1"/>
          </p:nvSpPr>
          <p:spPr bwMode="auto">
            <a:xfrm>
              <a:off x="7485137" y="3606400"/>
              <a:ext cx="49516" cy="57768"/>
            </a:xfrm>
            <a:custGeom>
              <a:avLst/>
              <a:gdLst>
                <a:gd name="T0" fmla="*/ 3 w 5"/>
                <a:gd name="T1" fmla="*/ 0 h 6"/>
                <a:gd name="T2" fmla="*/ 2 w 5"/>
                <a:gd name="T3" fmla="*/ 0 h 6"/>
                <a:gd name="T4" fmla="*/ 2 w 5"/>
                <a:gd name="T5" fmla="*/ 0 h 6"/>
                <a:gd name="T6" fmla="*/ 0 w 5"/>
                <a:gd name="T7" fmla="*/ 2 h 6"/>
                <a:gd name="T8" fmla="*/ 0 w 5"/>
                <a:gd name="T9" fmla="*/ 3 h 6"/>
                <a:gd name="T10" fmla="*/ 2 w 5"/>
                <a:gd name="T11" fmla="*/ 5 h 6"/>
                <a:gd name="T12" fmla="*/ 3 w 5"/>
                <a:gd name="T13" fmla="*/ 6 h 6"/>
                <a:gd name="T14" fmla="*/ 5 w 5"/>
                <a:gd name="T15" fmla="*/ 3 h 6"/>
                <a:gd name="T16" fmla="*/ 5 w 5"/>
                <a:gd name="T17" fmla="*/ 3 h 6"/>
                <a:gd name="T18" fmla="*/ 4 w 5"/>
                <a:gd name="T19" fmla="*/ 1 h 6"/>
                <a:gd name="T20" fmla="*/ 4 w 5"/>
                <a:gd name="T21" fmla="*/ 0 h 6"/>
                <a:gd name="T22" fmla="*/ 3 w 5"/>
                <a:gd name="T23" fmla="*/ 0 h 6"/>
                <a:gd name="T24" fmla="*/ 3 w 5"/>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3" y="0"/>
                  </a:moveTo>
                  <a:cubicBezTo>
                    <a:pt x="2" y="0"/>
                    <a:pt x="2" y="0"/>
                    <a:pt x="2" y="0"/>
                  </a:cubicBezTo>
                  <a:cubicBezTo>
                    <a:pt x="2" y="0"/>
                    <a:pt x="2" y="0"/>
                    <a:pt x="2" y="0"/>
                  </a:cubicBezTo>
                  <a:cubicBezTo>
                    <a:pt x="1" y="1"/>
                    <a:pt x="0" y="1"/>
                    <a:pt x="0" y="2"/>
                  </a:cubicBezTo>
                  <a:cubicBezTo>
                    <a:pt x="0" y="2"/>
                    <a:pt x="0" y="3"/>
                    <a:pt x="0" y="3"/>
                  </a:cubicBezTo>
                  <a:cubicBezTo>
                    <a:pt x="0" y="4"/>
                    <a:pt x="1" y="5"/>
                    <a:pt x="2" y="5"/>
                  </a:cubicBezTo>
                  <a:cubicBezTo>
                    <a:pt x="2" y="6"/>
                    <a:pt x="3" y="6"/>
                    <a:pt x="3" y="6"/>
                  </a:cubicBezTo>
                  <a:cubicBezTo>
                    <a:pt x="4" y="6"/>
                    <a:pt x="5" y="5"/>
                    <a:pt x="5" y="3"/>
                  </a:cubicBezTo>
                  <a:cubicBezTo>
                    <a:pt x="5" y="3"/>
                    <a:pt x="5" y="3"/>
                    <a:pt x="5" y="3"/>
                  </a:cubicBezTo>
                  <a:cubicBezTo>
                    <a:pt x="5" y="2"/>
                    <a:pt x="5" y="1"/>
                    <a:pt x="4" y="1"/>
                  </a:cubicBezTo>
                  <a:cubicBezTo>
                    <a:pt x="4" y="0"/>
                    <a:pt x="4" y="0"/>
                    <a:pt x="4" y="0"/>
                  </a:cubicBezTo>
                  <a:cubicBezTo>
                    <a:pt x="4"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3" name="Freeform 242"/>
            <p:cNvSpPr>
              <a:spLocks/>
            </p:cNvSpPr>
            <p:nvPr userDrawn="1"/>
          </p:nvSpPr>
          <p:spPr bwMode="auto">
            <a:xfrm>
              <a:off x="7361347" y="3255663"/>
              <a:ext cx="57768" cy="49516"/>
            </a:xfrm>
            <a:custGeom>
              <a:avLst/>
              <a:gdLst>
                <a:gd name="T0" fmla="*/ 3 w 6"/>
                <a:gd name="T1" fmla="*/ 0 h 5"/>
                <a:gd name="T2" fmla="*/ 0 w 6"/>
                <a:gd name="T3" fmla="*/ 2 h 5"/>
                <a:gd name="T4" fmla="*/ 0 w 6"/>
                <a:gd name="T5" fmla="*/ 3 h 5"/>
                <a:gd name="T6" fmla="*/ 1 w 6"/>
                <a:gd name="T7" fmla="*/ 4 h 5"/>
                <a:gd name="T8" fmla="*/ 1 w 6"/>
                <a:gd name="T9" fmla="*/ 4 h 5"/>
                <a:gd name="T10" fmla="*/ 2 w 6"/>
                <a:gd name="T11" fmla="*/ 5 h 5"/>
                <a:gd name="T12" fmla="*/ 3 w 6"/>
                <a:gd name="T13" fmla="*/ 5 h 5"/>
                <a:gd name="T14" fmla="*/ 5 w 6"/>
                <a:gd name="T15" fmla="*/ 3 h 5"/>
                <a:gd name="T16" fmla="*/ 6 w 6"/>
                <a:gd name="T17" fmla="*/ 3 h 5"/>
                <a:gd name="T18" fmla="*/ 5 w 6"/>
                <a:gd name="T19" fmla="*/ 1 h 5"/>
                <a:gd name="T20" fmla="*/ 5 w 6"/>
                <a:gd name="T21" fmla="*/ 1 h 5"/>
                <a:gd name="T22" fmla="*/ 3 w 6"/>
                <a:gd name="T23" fmla="*/ 0 h 5"/>
                <a:gd name="T24" fmla="*/ 3 w 6"/>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5">
                  <a:moveTo>
                    <a:pt x="3" y="0"/>
                  </a:moveTo>
                  <a:cubicBezTo>
                    <a:pt x="2" y="0"/>
                    <a:pt x="1" y="1"/>
                    <a:pt x="0" y="2"/>
                  </a:cubicBezTo>
                  <a:cubicBezTo>
                    <a:pt x="0" y="2"/>
                    <a:pt x="0" y="2"/>
                    <a:pt x="0" y="3"/>
                  </a:cubicBezTo>
                  <a:cubicBezTo>
                    <a:pt x="0" y="3"/>
                    <a:pt x="1" y="3"/>
                    <a:pt x="1" y="4"/>
                  </a:cubicBezTo>
                  <a:cubicBezTo>
                    <a:pt x="1" y="4"/>
                    <a:pt x="1" y="4"/>
                    <a:pt x="1" y="4"/>
                  </a:cubicBezTo>
                  <a:cubicBezTo>
                    <a:pt x="1" y="5"/>
                    <a:pt x="2" y="5"/>
                    <a:pt x="2" y="5"/>
                  </a:cubicBezTo>
                  <a:cubicBezTo>
                    <a:pt x="3" y="5"/>
                    <a:pt x="3" y="5"/>
                    <a:pt x="3" y="5"/>
                  </a:cubicBezTo>
                  <a:cubicBezTo>
                    <a:pt x="4" y="5"/>
                    <a:pt x="5" y="4"/>
                    <a:pt x="5" y="3"/>
                  </a:cubicBezTo>
                  <a:cubicBezTo>
                    <a:pt x="5" y="3"/>
                    <a:pt x="6" y="3"/>
                    <a:pt x="6" y="3"/>
                  </a:cubicBezTo>
                  <a:cubicBezTo>
                    <a:pt x="6" y="2"/>
                    <a:pt x="5" y="2"/>
                    <a:pt x="5" y="1"/>
                  </a:cubicBezTo>
                  <a:cubicBezTo>
                    <a:pt x="5" y="1"/>
                    <a:pt x="5" y="1"/>
                    <a:pt x="5" y="1"/>
                  </a:cubicBezTo>
                  <a:cubicBezTo>
                    <a:pt x="5" y="0"/>
                    <a:pt x="4"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4" name="Freeform 243"/>
            <p:cNvSpPr>
              <a:spLocks/>
            </p:cNvSpPr>
            <p:nvPr userDrawn="1"/>
          </p:nvSpPr>
          <p:spPr bwMode="auto">
            <a:xfrm>
              <a:off x="7369600" y="32928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5" name="Freeform 244"/>
            <p:cNvSpPr>
              <a:spLocks/>
            </p:cNvSpPr>
            <p:nvPr userDrawn="1"/>
          </p:nvSpPr>
          <p:spPr bwMode="auto">
            <a:xfrm>
              <a:off x="11784758" y="3643537"/>
              <a:ext cx="57768" cy="49516"/>
            </a:xfrm>
            <a:custGeom>
              <a:avLst/>
              <a:gdLst>
                <a:gd name="T0" fmla="*/ 3 w 6"/>
                <a:gd name="T1" fmla="*/ 0 h 5"/>
                <a:gd name="T2" fmla="*/ 2 w 6"/>
                <a:gd name="T3" fmla="*/ 0 h 5"/>
                <a:gd name="T4" fmla="*/ 1 w 6"/>
                <a:gd name="T5" fmla="*/ 0 h 5"/>
                <a:gd name="T6" fmla="*/ 1 w 6"/>
                <a:gd name="T7" fmla="*/ 2 h 5"/>
                <a:gd name="T8" fmla="*/ 0 w 6"/>
                <a:gd name="T9" fmla="*/ 2 h 5"/>
                <a:gd name="T10" fmla="*/ 3 w 6"/>
                <a:gd name="T11" fmla="*/ 5 h 5"/>
                <a:gd name="T12" fmla="*/ 3 w 6"/>
                <a:gd name="T13" fmla="*/ 5 h 5"/>
                <a:gd name="T14" fmla="*/ 6 w 6"/>
                <a:gd name="T15" fmla="*/ 3 h 5"/>
                <a:gd name="T16" fmla="*/ 6 w 6"/>
                <a:gd name="T17" fmla="*/ 2 h 5"/>
                <a:gd name="T18" fmla="*/ 6 w 6"/>
                <a:gd name="T19" fmla="*/ 2 h 5"/>
                <a:gd name="T20" fmla="*/ 5 w 6"/>
                <a:gd name="T21" fmla="*/ 1 h 5"/>
                <a:gd name="T22" fmla="*/ 5 w 6"/>
                <a:gd name="T23" fmla="*/ 1 h 5"/>
                <a:gd name="T24" fmla="*/ 4 w 6"/>
                <a:gd name="T25" fmla="*/ 0 h 5"/>
                <a:gd name="T26" fmla="*/ 4 w 6"/>
                <a:gd name="T27" fmla="*/ 0 h 5"/>
                <a:gd name="T28" fmla="*/ 4 w 6"/>
                <a:gd name="T29" fmla="*/ 0 h 5"/>
                <a:gd name="T30" fmla="*/ 4 w 6"/>
                <a:gd name="T31" fmla="*/ 0 h 5"/>
                <a:gd name="T32" fmla="*/ 4 w 6"/>
                <a:gd name="T33" fmla="*/ 0 h 5"/>
                <a:gd name="T34" fmla="*/ 4 w 6"/>
                <a:gd name="T35" fmla="*/ 0 h 5"/>
                <a:gd name="T36" fmla="*/ 3 w 6"/>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5">
                  <a:moveTo>
                    <a:pt x="3" y="0"/>
                  </a:moveTo>
                  <a:cubicBezTo>
                    <a:pt x="2" y="0"/>
                    <a:pt x="2" y="0"/>
                    <a:pt x="2" y="0"/>
                  </a:cubicBezTo>
                  <a:cubicBezTo>
                    <a:pt x="1" y="0"/>
                    <a:pt x="1" y="0"/>
                    <a:pt x="1" y="0"/>
                  </a:cubicBezTo>
                  <a:cubicBezTo>
                    <a:pt x="1" y="1"/>
                    <a:pt x="1" y="1"/>
                    <a:pt x="1" y="2"/>
                  </a:cubicBezTo>
                  <a:cubicBezTo>
                    <a:pt x="1" y="2"/>
                    <a:pt x="0" y="2"/>
                    <a:pt x="0" y="2"/>
                  </a:cubicBezTo>
                  <a:cubicBezTo>
                    <a:pt x="0" y="4"/>
                    <a:pt x="1" y="5"/>
                    <a:pt x="3" y="5"/>
                  </a:cubicBezTo>
                  <a:cubicBezTo>
                    <a:pt x="3" y="5"/>
                    <a:pt x="3" y="5"/>
                    <a:pt x="3" y="5"/>
                  </a:cubicBezTo>
                  <a:cubicBezTo>
                    <a:pt x="4" y="5"/>
                    <a:pt x="5" y="4"/>
                    <a:pt x="6" y="3"/>
                  </a:cubicBezTo>
                  <a:cubicBezTo>
                    <a:pt x="6" y="3"/>
                    <a:pt x="6" y="3"/>
                    <a:pt x="6" y="2"/>
                  </a:cubicBezTo>
                  <a:cubicBezTo>
                    <a:pt x="6" y="2"/>
                    <a:pt x="6" y="2"/>
                    <a:pt x="6" y="2"/>
                  </a:cubicBezTo>
                  <a:cubicBezTo>
                    <a:pt x="6" y="2"/>
                    <a:pt x="6" y="2"/>
                    <a:pt x="5" y="1"/>
                  </a:cubicBezTo>
                  <a:cubicBezTo>
                    <a:pt x="5" y="1"/>
                    <a:pt x="5" y="1"/>
                    <a:pt x="5" y="1"/>
                  </a:cubicBezTo>
                  <a:cubicBezTo>
                    <a:pt x="5" y="1"/>
                    <a:pt x="5"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6" name="Freeform 245"/>
            <p:cNvSpPr>
              <a:spLocks/>
            </p:cNvSpPr>
            <p:nvPr userDrawn="1"/>
          </p:nvSpPr>
          <p:spPr bwMode="auto">
            <a:xfrm>
              <a:off x="11368000" y="4609095"/>
              <a:ext cx="45389" cy="49516"/>
            </a:xfrm>
            <a:custGeom>
              <a:avLst/>
              <a:gdLst>
                <a:gd name="T0" fmla="*/ 2 w 5"/>
                <a:gd name="T1" fmla="*/ 0 h 5"/>
                <a:gd name="T2" fmla="*/ 1 w 5"/>
                <a:gd name="T3" fmla="*/ 0 h 5"/>
                <a:gd name="T4" fmla="*/ 0 w 5"/>
                <a:gd name="T5" fmla="*/ 1 h 5"/>
                <a:gd name="T6" fmla="*/ 0 w 5"/>
                <a:gd name="T7" fmla="*/ 2 h 5"/>
                <a:gd name="T8" fmla="*/ 0 w 5"/>
                <a:gd name="T9" fmla="*/ 2 h 5"/>
                <a:gd name="T10" fmla="*/ 0 w 5"/>
                <a:gd name="T11" fmla="*/ 2 h 5"/>
                <a:gd name="T12" fmla="*/ 0 w 5"/>
                <a:gd name="T13" fmla="*/ 2 h 5"/>
                <a:gd name="T14" fmla="*/ 0 w 5"/>
                <a:gd name="T15" fmla="*/ 3 h 5"/>
                <a:gd name="T16" fmla="*/ 2 w 5"/>
                <a:gd name="T17" fmla="*/ 5 h 5"/>
                <a:gd name="T18" fmla="*/ 2 w 5"/>
                <a:gd name="T19" fmla="*/ 5 h 5"/>
                <a:gd name="T20" fmla="*/ 5 w 5"/>
                <a:gd name="T21" fmla="*/ 3 h 5"/>
                <a:gd name="T22" fmla="*/ 5 w 5"/>
                <a:gd name="T23" fmla="*/ 3 h 5"/>
                <a:gd name="T24" fmla="*/ 3 w 5"/>
                <a:gd name="T25" fmla="*/ 0 h 5"/>
                <a:gd name="T26" fmla="*/ 3 w 5"/>
                <a:gd name="T27" fmla="*/ 0 h 5"/>
                <a:gd name="T28" fmla="*/ 3 w 5"/>
                <a:gd name="T29" fmla="*/ 0 h 5"/>
                <a:gd name="T30" fmla="*/ 3 w 5"/>
                <a:gd name="T31" fmla="*/ 0 h 5"/>
                <a:gd name="T32" fmla="*/ 3 w 5"/>
                <a:gd name="T33" fmla="*/ 0 h 5"/>
                <a:gd name="T34" fmla="*/ 2 w 5"/>
                <a:gd name="T35" fmla="*/ 0 h 5"/>
                <a:gd name="T36" fmla="*/ 2 w 5"/>
                <a:gd name="T37" fmla="*/ 0 h 5"/>
                <a:gd name="T38" fmla="*/ 2 w 5"/>
                <a:gd name="T3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2" y="0"/>
                  </a:moveTo>
                  <a:cubicBezTo>
                    <a:pt x="2" y="0"/>
                    <a:pt x="1" y="0"/>
                    <a:pt x="1" y="0"/>
                  </a:cubicBezTo>
                  <a:cubicBezTo>
                    <a:pt x="0" y="0"/>
                    <a:pt x="0" y="1"/>
                    <a:pt x="0" y="1"/>
                  </a:cubicBezTo>
                  <a:cubicBezTo>
                    <a:pt x="0" y="1"/>
                    <a:pt x="0" y="1"/>
                    <a:pt x="0" y="2"/>
                  </a:cubicBezTo>
                  <a:cubicBezTo>
                    <a:pt x="0" y="2"/>
                    <a:pt x="0" y="2"/>
                    <a:pt x="0" y="2"/>
                  </a:cubicBezTo>
                  <a:cubicBezTo>
                    <a:pt x="0" y="2"/>
                    <a:pt x="0" y="2"/>
                    <a:pt x="0" y="2"/>
                  </a:cubicBezTo>
                  <a:cubicBezTo>
                    <a:pt x="0" y="2"/>
                    <a:pt x="0" y="2"/>
                    <a:pt x="0" y="2"/>
                  </a:cubicBezTo>
                  <a:cubicBezTo>
                    <a:pt x="0" y="2"/>
                    <a:pt x="0" y="2"/>
                    <a:pt x="0" y="3"/>
                  </a:cubicBezTo>
                  <a:cubicBezTo>
                    <a:pt x="0" y="4"/>
                    <a:pt x="0" y="5"/>
                    <a:pt x="2" y="5"/>
                  </a:cubicBezTo>
                  <a:cubicBezTo>
                    <a:pt x="2" y="5"/>
                    <a:pt x="2" y="5"/>
                    <a:pt x="2" y="5"/>
                  </a:cubicBezTo>
                  <a:cubicBezTo>
                    <a:pt x="3" y="5"/>
                    <a:pt x="4" y="4"/>
                    <a:pt x="5" y="3"/>
                  </a:cubicBezTo>
                  <a:cubicBezTo>
                    <a:pt x="5" y="3"/>
                    <a:pt x="5" y="3"/>
                    <a:pt x="5" y="3"/>
                  </a:cubicBezTo>
                  <a:cubicBezTo>
                    <a:pt x="5" y="2"/>
                    <a:pt x="4" y="1"/>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0" name="组合 1259"/>
          <p:cNvGrpSpPr/>
          <p:nvPr userDrawn="1"/>
        </p:nvGrpSpPr>
        <p:grpSpPr>
          <a:xfrm>
            <a:off x="0" y="0"/>
            <a:ext cx="1559748" cy="2083789"/>
            <a:chOff x="0" y="127916"/>
            <a:chExt cx="1559748" cy="2083789"/>
          </a:xfrm>
          <a:solidFill>
            <a:schemeClr val="bg1">
              <a:lumMod val="65000"/>
            </a:schemeClr>
          </a:solidFill>
        </p:grpSpPr>
        <p:sp>
          <p:nvSpPr>
            <p:cNvPr id="1037" name="Freeform 246"/>
            <p:cNvSpPr>
              <a:spLocks/>
            </p:cNvSpPr>
            <p:nvPr userDrawn="1"/>
          </p:nvSpPr>
          <p:spPr bwMode="auto">
            <a:xfrm>
              <a:off x="829389" y="565305"/>
              <a:ext cx="231074" cy="206316"/>
            </a:xfrm>
            <a:custGeom>
              <a:avLst/>
              <a:gdLst>
                <a:gd name="T0" fmla="*/ 1 w 24"/>
                <a:gd name="T1" fmla="*/ 0 h 21"/>
                <a:gd name="T2" fmla="*/ 0 w 24"/>
                <a:gd name="T3" fmla="*/ 0 h 21"/>
                <a:gd name="T4" fmla="*/ 20 w 24"/>
                <a:gd name="T5" fmla="*/ 18 h 21"/>
                <a:gd name="T6" fmla="*/ 24 w 24"/>
                <a:gd name="T7" fmla="*/ 21 h 21"/>
                <a:gd name="T8" fmla="*/ 24 w 24"/>
                <a:gd name="T9" fmla="*/ 21 h 21"/>
                <a:gd name="T10" fmla="*/ 1 w 24"/>
                <a:gd name="T11" fmla="*/ 0 h 21"/>
              </a:gdLst>
              <a:ahLst/>
              <a:cxnLst>
                <a:cxn ang="0">
                  <a:pos x="T0" y="T1"/>
                </a:cxn>
                <a:cxn ang="0">
                  <a:pos x="T2" y="T3"/>
                </a:cxn>
                <a:cxn ang="0">
                  <a:pos x="T4" y="T5"/>
                </a:cxn>
                <a:cxn ang="0">
                  <a:pos x="T6" y="T7"/>
                </a:cxn>
                <a:cxn ang="0">
                  <a:pos x="T8" y="T9"/>
                </a:cxn>
                <a:cxn ang="0">
                  <a:pos x="T10" y="T11"/>
                </a:cxn>
              </a:cxnLst>
              <a:rect l="0" t="0" r="r" b="b"/>
              <a:pathLst>
                <a:path w="24" h="21">
                  <a:moveTo>
                    <a:pt x="1" y="0"/>
                  </a:moveTo>
                  <a:cubicBezTo>
                    <a:pt x="0" y="0"/>
                    <a:pt x="0" y="0"/>
                    <a:pt x="0" y="0"/>
                  </a:cubicBezTo>
                  <a:cubicBezTo>
                    <a:pt x="20" y="18"/>
                    <a:pt x="20" y="18"/>
                    <a:pt x="20" y="18"/>
                  </a:cubicBezTo>
                  <a:cubicBezTo>
                    <a:pt x="24" y="21"/>
                    <a:pt x="24" y="21"/>
                    <a:pt x="24" y="21"/>
                  </a:cubicBezTo>
                  <a:cubicBezTo>
                    <a:pt x="24" y="21"/>
                    <a:pt x="24" y="21"/>
                    <a:pt x="24" y="2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8" name="Freeform 247"/>
            <p:cNvSpPr>
              <a:spLocks noEditPoints="1"/>
            </p:cNvSpPr>
            <p:nvPr userDrawn="1"/>
          </p:nvSpPr>
          <p:spPr bwMode="auto">
            <a:xfrm>
              <a:off x="78400" y="1258526"/>
              <a:ext cx="144421" cy="623074"/>
            </a:xfrm>
            <a:custGeom>
              <a:avLst/>
              <a:gdLst>
                <a:gd name="T0" fmla="*/ 0 w 35"/>
                <a:gd name="T1" fmla="*/ 118 h 151"/>
                <a:gd name="T2" fmla="*/ 0 w 35"/>
                <a:gd name="T3" fmla="*/ 118 h 151"/>
                <a:gd name="T4" fmla="*/ 35 w 35"/>
                <a:gd name="T5" fmla="*/ 151 h 151"/>
                <a:gd name="T6" fmla="*/ 35 w 35"/>
                <a:gd name="T7" fmla="*/ 151 h 151"/>
                <a:gd name="T8" fmla="*/ 0 w 35"/>
                <a:gd name="T9" fmla="*/ 118 h 151"/>
                <a:gd name="T10" fmla="*/ 33 w 35"/>
                <a:gd name="T11" fmla="*/ 2 h 151"/>
                <a:gd name="T12" fmla="*/ 33 w 35"/>
                <a:gd name="T13" fmla="*/ 2 h 151"/>
                <a:gd name="T14" fmla="*/ 33 w 35"/>
                <a:gd name="T15" fmla="*/ 2 h 151"/>
                <a:gd name="T16" fmla="*/ 33 w 35"/>
                <a:gd name="T17" fmla="*/ 2 h 151"/>
                <a:gd name="T18" fmla="*/ 33 w 35"/>
                <a:gd name="T19" fmla="*/ 0 h 151"/>
                <a:gd name="T20" fmla="*/ 33 w 35"/>
                <a:gd name="T21" fmla="*/ 7 h 151"/>
                <a:gd name="T22" fmla="*/ 33 w 35"/>
                <a:gd name="T23" fmla="*/ 0 h 151"/>
                <a:gd name="T24" fmla="*/ 33 w 35"/>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51">
                  <a:moveTo>
                    <a:pt x="0" y="118"/>
                  </a:moveTo>
                  <a:lnTo>
                    <a:pt x="0" y="118"/>
                  </a:lnTo>
                  <a:lnTo>
                    <a:pt x="35" y="151"/>
                  </a:lnTo>
                  <a:lnTo>
                    <a:pt x="35" y="151"/>
                  </a:lnTo>
                  <a:lnTo>
                    <a:pt x="0" y="118"/>
                  </a:lnTo>
                  <a:close/>
                  <a:moveTo>
                    <a:pt x="33" y="2"/>
                  </a:moveTo>
                  <a:lnTo>
                    <a:pt x="33" y="2"/>
                  </a:lnTo>
                  <a:lnTo>
                    <a:pt x="33" y="2"/>
                  </a:lnTo>
                  <a:lnTo>
                    <a:pt x="33" y="2"/>
                  </a:lnTo>
                  <a:close/>
                  <a:moveTo>
                    <a:pt x="33" y="0"/>
                  </a:moveTo>
                  <a:lnTo>
                    <a:pt x="33" y="7"/>
                  </a:lnTo>
                  <a:lnTo>
                    <a:pt x="33" y="0"/>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9" name="Freeform 248"/>
            <p:cNvSpPr>
              <a:spLocks noEditPoints="1"/>
            </p:cNvSpPr>
            <p:nvPr userDrawn="1"/>
          </p:nvSpPr>
          <p:spPr bwMode="auto">
            <a:xfrm>
              <a:off x="78400" y="1258526"/>
              <a:ext cx="144421" cy="623074"/>
            </a:xfrm>
            <a:custGeom>
              <a:avLst/>
              <a:gdLst>
                <a:gd name="T0" fmla="*/ 0 w 35"/>
                <a:gd name="T1" fmla="*/ 118 h 151"/>
                <a:gd name="T2" fmla="*/ 0 w 35"/>
                <a:gd name="T3" fmla="*/ 118 h 151"/>
                <a:gd name="T4" fmla="*/ 35 w 35"/>
                <a:gd name="T5" fmla="*/ 151 h 151"/>
                <a:gd name="T6" fmla="*/ 35 w 35"/>
                <a:gd name="T7" fmla="*/ 151 h 151"/>
                <a:gd name="T8" fmla="*/ 0 w 35"/>
                <a:gd name="T9" fmla="*/ 118 h 151"/>
                <a:gd name="T10" fmla="*/ 33 w 35"/>
                <a:gd name="T11" fmla="*/ 2 h 151"/>
                <a:gd name="T12" fmla="*/ 33 w 35"/>
                <a:gd name="T13" fmla="*/ 2 h 151"/>
                <a:gd name="T14" fmla="*/ 33 w 35"/>
                <a:gd name="T15" fmla="*/ 2 h 151"/>
                <a:gd name="T16" fmla="*/ 33 w 35"/>
                <a:gd name="T17" fmla="*/ 2 h 151"/>
                <a:gd name="T18" fmla="*/ 33 w 35"/>
                <a:gd name="T19" fmla="*/ 0 h 151"/>
                <a:gd name="T20" fmla="*/ 33 w 35"/>
                <a:gd name="T21" fmla="*/ 7 h 151"/>
                <a:gd name="T22" fmla="*/ 33 w 35"/>
                <a:gd name="T23" fmla="*/ 0 h 151"/>
                <a:gd name="T24" fmla="*/ 33 w 35"/>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51">
                  <a:moveTo>
                    <a:pt x="0" y="118"/>
                  </a:moveTo>
                  <a:lnTo>
                    <a:pt x="0" y="118"/>
                  </a:lnTo>
                  <a:lnTo>
                    <a:pt x="35" y="151"/>
                  </a:lnTo>
                  <a:lnTo>
                    <a:pt x="35" y="151"/>
                  </a:lnTo>
                  <a:lnTo>
                    <a:pt x="0" y="118"/>
                  </a:lnTo>
                  <a:moveTo>
                    <a:pt x="33" y="2"/>
                  </a:moveTo>
                  <a:lnTo>
                    <a:pt x="33" y="2"/>
                  </a:lnTo>
                  <a:lnTo>
                    <a:pt x="33" y="2"/>
                  </a:lnTo>
                  <a:lnTo>
                    <a:pt x="33" y="2"/>
                  </a:lnTo>
                  <a:moveTo>
                    <a:pt x="33" y="0"/>
                  </a:moveTo>
                  <a:lnTo>
                    <a:pt x="33" y="7"/>
                  </a:lnTo>
                  <a:lnTo>
                    <a:pt x="33" y="0"/>
                  </a:lnTo>
                  <a:lnTo>
                    <a:pt x="3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0" name="Freeform 249"/>
            <p:cNvSpPr>
              <a:spLocks noEditPoints="1"/>
            </p:cNvSpPr>
            <p:nvPr userDrawn="1"/>
          </p:nvSpPr>
          <p:spPr bwMode="auto">
            <a:xfrm>
              <a:off x="214568" y="1258526"/>
              <a:ext cx="206316" cy="623074"/>
            </a:xfrm>
            <a:custGeom>
              <a:avLst/>
              <a:gdLst>
                <a:gd name="T0" fmla="*/ 21 w 21"/>
                <a:gd name="T1" fmla="*/ 27 h 64"/>
                <a:gd name="T2" fmla="*/ 11 w 21"/>
                <a:gd name="T3" fmla="*/ 48 h 64"/>
                <a:gd name="T4" fmla="*/ 21 w 21"/>
                <a:gd name="T5" fmla="*/ 27 h 64"/>
                <a:gd name="T6" fmla="*/ 21 w 21"/>
                <a:gd name="T7" fmla="*/ 27 h 64"/>
                <a:gd name="T8" fmla="*/ 0 w 21"/>
                <a:gd name="T9" fmla="*/ 0 h 64"/>
                <a:gd name="T10" fmla="*/ 0 w 21"/>
                <a:gd name="T11" fmla="*/ 1 h 64"/>
                <a:gd name="T12" fmla="*/ 0 w 21"/>
                <a:gd name="T13" fmla="*/ 1 h 64"/>
                <a:gd name="T14" fmla="*/ 3 w 21"/>
                <a:gd name="T15" fmla="*/ 64 h 64"/>
                <a:gd name="T16" fmla="*/ 3 w 21"/>
                <a:gd name="T17" fmla="*/ 64 h 64"/>
                <a:gd name="T18" fmla="*/ 3 w 21"/>
                <a:gd name="T19" fmla="*/ 64 h 64"/>
                <a:gd name="T20" fmla="*/ 0 w 21"/>
                <a:gd name="T21" fmla="*/ 3 h 64"/>
                <a:gd name="T22" fmla="*/ 0 w 21"/>
                <a:gd name="T23" fmla="*/ 0 h 64"/>
                <a:gd name="T24" fmla="*/ 0 w 21"/>
                <a:gd name="T25" fmla="*/ 0 h 64"/>
                <a:gd name="T26" fmla="*/ 14 w 21"/>
                <a:gd name="T27" fmla="*/ 16 h 64"/>
                <a:gd name="T28" fmla="*/ 0 w 21"/>
                <a:gd name="T29" fmla="*/ 0 h 64"/>
                <a:gd name="T30" fmla="*/ 0 w 21"/>
                <a:gd name="T31" fmla="*/ 0 h 64"/>
                <a:gd name="T32" fmla="*/ 0 w 21"/>
                <a:gd name="T33" fmla="*/ 0 h 64"/>
                <a:gd name="T34" fmla="*/ 0 w 21"/>
                <a:gd name="T35" fmla="*/ 0 h 64"/>
                <a:gd name="T36" fmla="*/ 0 w 21"/>
                <a:gd name="T37" fmla="*/ 0 h 64"/>
                <a:gd name="T38" fmla="*/ 0 w 21"/>
                <a:gd name="T39" fmla="*/ 0 h 64"/>
                <a:gd name="T40" fmla="*/ 0 w 21"/>
                <a:gd name="T41" fmla="*/ 0 h 64"/>
                <a:gd name="T42" fmla="*/ 0 w 21"/>
                <a:gd name="T43" fmla="*/ 0 h 64"/>
                <a:gd name="T44" fmla="*/ 0 w 21"/>
                <a:gd name="T45" fmla="*/ 0 h 64"/>
                <a:gd name="T46" fmla="*/ 0 w 21"/>
                <a:gd name="T47" fmla="*/ 0 h 64"/>
                <a:gd name="T48" fmla="*/ 0 w 21"/>
                <a:gd name="T49" fmla="*/ 0 h 64"/>
                <a:gd name="T50" fmla="*/ 0 w 21"/>
                <a:gd name="T51" fmla="*/ 0 h 64"/>
                <a:gd name="T52" fmla="*/ 0 w 21"/>
                <a:gd name="T53" fmla="*/ 0 h 64"/>
                <a:gd name="T54" fmla="*/ 0 w 21"/>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64">
                  <a:moveTo>
                    <a:pt x="21" y="27"/>
                  </a:moveTo>
                  <a:cubicBezTo>
                    <a:pt x="11" y="48"/>
                    <a:pt x="11" y="48"/>
                    <a:pt x="11" y="48"/>
                  </a:cubicBezTo>
                  <a:cubicBezTo>
                    <a:pt x="21" y="27"/>
                    <a:pt x="21" y="27"/>
                    <a:pt x="21" y="27"/>
                  </a:cubicBezTo>
                  <a:cubicBezTo>
                    <a:pt x="21" y="27"/>
                    <a:pt x="21" y="27"/>
                    <a:pt x="21" y="27"/>
                  </a:cubicBezTo>
                  <a:moveTo>
                    <a:pt x="0" y="0"/>
                  </a:moveTo>
                  <a:cubicBezTo>
                    <a:pt x="0" y="1"/>
                    <a:pt x="0" y="1"/>
                    <a:pt x="0" y="1"/>
                  </a:cubicBezTo>
                  <a:cubicBezTo>
                    <a:pt x="0" y="1"/>
                    <a:pt x="0" y="1"/>
                    <a:pt x="0" y="1"/>
                  </a:cubicBezTo>
                  <a:cubicBezTo>
                    <a:pt x="3" y="64"/>
                    <a:pt x="3" y="64"/>
                    <a:pt x="3" y="64"/>
                  </a:cubicBezTo>
                  <a:cubicBezTo>
                    <a:pt x="3" y="64"/>
                    <a:pt x="3" y="64"/>
                    <a:pt x="3" y="64"/>
                  </a:cubicBezTo>
                  <a:cubicBezTo>
                    <a:pt x="3" y="64"/>
                    <a:pt x="3" y="64"/>
                    <a:pt x="3" y="64"/>
                  </a:cubicBezTo>
                  <a:cubicBezTo>
                    <a:pt x="0" y="3"/>
                    <a:pt x="0" y="3"/>
                    <a:pt x="0" y="3"/>
                  </a:cubicBezTo>
                  <a:cubicBezTo>
                    <a:pt x="0" y="0"/>
                    <a:pt x="0" y="0"/>
                    <a:pt x="0" y="0"/>
                  </a:cubicBezTo>
                  <a:cubicBezTo>
                    <a:pt x="0" y="0"/>
                    <a:pt x="0" y="0"/>
                    <a:pt x="0" y="0"/>
                  </a:cubicBezTo>
                  <a:cubicBezTo>
                    <a:pt x="14" y="16"/>
                    <a:pt x="14" y="16"/>
                    <a:pt x="14" y="16"/>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1" name="Freeform 250"/>
            <p:cNvSpPr>
              <a:spLocks/>
            </p:cNvSpPr>
            <p:nvPr userDrawn="1"/>
          </p:nvSpPr>
          <p:spPr bwMode="auto">
            <a:xfrm>
              <a:off x="1522611" y="916042"/>
              <a:ext cx="16505" cy="693221"/>
            </a:xfrm>
            <a:custGeom>
              <a:avLst/>
              <a:gdLst>
                <a:gd name="T0" fmla="*/ 1 w 2"/>
                <a:gd name="T1" fmla="*/ 0 h 71"/>
                <a:gd name="T2" fmla="*/ 0 w 2"/>
                <a:gd name="T3" fmla="*/ 71 h 71"/>
                <a:gd name="T4" fmla="*/ 0 w 2"/>
                <a:gd name="T5" fmla="*/ 71 h 71"/>
                <a:gd name="T6" fmla="*/ 1 w 2"/>
                <a:gd name="T7" fmla="*/ 71 h 71"/>
                <a:gd name="T8" fmla="*/ 2 w 2"/>
                <a:gd name="T9" fmla="*/ 0 h 71"/>
                <a:gd name="T10" fmla="*/ 1 w 2"/>
                <a:gd name="T11" fmla="*/ 0 h 71"/>
                <a:gd name="T12" fmla="*/ 1 w 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2" h="71">
                  <a:moveTo>
                    <a:pt x="1" y="0"/>
                  </a:moveTo>
                  <a:cubicBezTo>
                    <a:pt x="0" y="71"/>
                    <a:pt x="0" y="71"/>
                    <a:pt x="0" y="71"/>
                  </a:cubicBezTo>
                  <a:cubicBezTo>
                    <a:pt x="0" y="71"/>
                    <a:pt x="0" y="71"/>
                    <a:pt x="0" y="71"/>
                  </a:cubicBezTo>
                  <a:cubicBezTo>
                    <a:pt x="0" y="71"/>
                    <a:pt x="1" y="71"/>
                    <a:pt x="1" y="71"/>
                  </a:cubicBezTo>
                  <a:cubicBezTo>
                    <a:pt x="2" y="0"/>
                    <a:pt x="2" y="0"/>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2" name="Freeform 251"/>
            <p:cNvSpPr>
              <a:spLocks noEditPoints="1"/>
            </p:cNvSpPr>
            <p:nvPr userDrawn="1"/>
          </p:nvSpPr>
          <p:spPr bwMode="auto">
            <a:xfrm>
              <a:off x="251705" y="1522610"/>
              <a:ext cx="734484" cy="594189"/>
            </a:xfrm>
            <a:custGeom>
              <a:avLst/>
              <a:gdLst>
                <a:gd name="T0" fmla="*/ 47 w 75"/>
                <a:gd name="T1" fmla="*/ 53 h 61"/>
                <a:gd name="T2" fmla="*/ 47 w 75"/>
                <a:gd name="T3" fmla="*/ 53 h 61"/>
                <a:gd name="T4" fmla="*/ 75 w 75"/>
                <a:gd name="T5" fmla="*/ 61 h 61"/>
                <a:gd name="T6" fmla="*/ 75 w 75"/>
                <a:gd name="T7" fmla="*/ 61 h 61"/>
                <a:gd name="T8" fmla="*/ 47 w 75"/>
                <a:gd name="T9" fmla="*/ 53 h 61"/>
                <a:gd name="T10" fmla="*/ 17 w 75"/>
                <a:gd name="T11" fmla="*/ 0 h 61"/>
                <a:gd name="T12" fmla="*/ 7 w 75"/>
                <a:gd name="T13" fmla="*/ 21 h 61"/>
                <a:gd name="T14" fmla="*/ 0 w 75"/>
                <a:gd name="T15" fmla="*/ 37 h 61"/>
                <a:gd name="T16" fmla="*/ 0 w 75"/>
                <a:gd name="T17" fmla="*/ 37 h 61"/>
                <a:gd name="T18" fmla="*/ 18 w 75"/>
                <a:gd name="T19" fmla="*/ 0 h 61"/>
                <a:gd name="T20" fmla="*/ 17 w 75"/>
                <a:gd name="T21" fmla="*/ 0 h 61"/>
                <a:gd name="T22" fmla="*/ 20 w 75"/>
                <a:gd name="T23" fmla="*/ 0 h 61"/>
                <a:gd name="T24" fmla="*/ 20 w 75"/>
                <a:gd name="T25" fmla="*/ 0 h 61"/>
                <a:gd name="T26" fmla="*/ 62 w 75"/>
                <a:gd name="T27" fmla="*/ 45 h 61"/>
                <a:gd name="T28" fmla="*/ 20 w 75"/>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61">
                  <a:moveTo>
                    <a:pt x="47" y="53"/>
                  </a:moveTo>
                  <a:cubicBezTo>
                    <a:pt x="47" y="53"/>
                    <a:pt x="47" y="53"/>
                    <a:pt x="47" y="53"/>
                  </a:cubicBezTo>
                  <a:cubicBezTo>
                    <a:pt x="75" y="61"/>
                    <a:pt x="75" y="61"/>
                    <a:pt x="75" y="61"/>
                  </a:cubicBezTo>
                  <a:cubicBezTo>
                    <a:pt x="75" y="61"/>
                    <a:pt x="75" y="61"/>
                    <a:pt x="75" y="61"/>
                  </a:cubicBezTo>
                  <a:cubicBezTo>
                    <a:pt x="47" y="53"/>
                    <a:pt x="47" y="53"/>
                    <a:pt x="47" y="53"/>
                  </a:cubicBezTo>
                  <a:moveTo>
                    <a:pt x="17" y="0"/>
                  </a:moveTo>
                  <a:cubicBezTo>
                    <a:pt x="7" y="21"/>
                    <a:pt x="7" y="21"/>
                    <a:pt x="7" y="21"/>
                  </a:cubicBezTo>
                  <a:cubicBezTo>
                    <a:pt x="0" y="37"/>
                    <a:pt x="0" y="37"/>
                    <a:pt x="0" y="37"/>
                  </a:cubicBezTo>
                  <a:cubicBezTo>
                    <a:pt x="0" y="37"/>
                    <a:pt x="0" y="37"/>
                    <a:pt x="0" y="37"/>
                  </a:cubicBezTo>
                  <a:cubicBezTo>
                    <a:pt x="18" y="0"/>
                    <a:pt x="18" y="0"/>
                    <a:pt x="18" y="0"/>
                  </a:cubicBezTo>
                  <a:cubicBezTo>
                    <a:pt x="18" y="0"/>
                    <a:pt x="18" y="0"/>
                    <a:pt x="17" y="0"/>
                  </a:cubicBezTo>
                  <a:moveTo>
                    <a:pt x="20" y="0"/>
                  </a:moveTo>
                  <a:cubicBezTo>
                    <a:pt x="20" y="0"/>
                    <a:pt x="20" y="0"/>
                    <a:pt x="20" y="0"/>
                  </a:cubicBezTo>
                  <a:cubicBezTo>
                    <a:pt x="62" y="45"/>
                    <a:pt x="62" y="45"/>
                    <a:pt x="62" y="45"/>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3" name="Freeform 252"/>
            <p:cNvSpPr>
              <a:spLocks noEditPoints="1"/>
            </p:cNvSpPr>
            <p:nvPr userDrawn="1"/>
          </p:nvSpPr>
          <p:spPr bwMode="auto">
            <a:xfrm>
              <a:off x="449768" y="1473095"/>
              <a:ext cx="932547" cy="631326"/>
            </a:xfrm>
            <a:custGeom>
              <a:avLst/>
              <a:gdLst>
                <a:gd name="T0" fmla="*/ 0 w 96"/>
                <a:gd name="T1" fmla="*/ 5 h 65"/>
                <a:gd name="T2" fmla="*/ 0 w 96"/>
                <a:gd name="T3" fmla="*/ 5 h 65"/>
                <a:gd name="T4" fmla="*/ 55 w 96"/>
                <a:gd name="T5" fmla="*/ 65 h 65"/>
                <a:gd name="T6" fmla="*/ 55 w 96"/>
                <a:gd name="T7" fmla="*/ 65 h 65"/>
                <a:gd name="T8" fmla="*/ 42 w 96"/>
                <a:gd name="T9" fmla="*/ 50 h 65"/>
                <a:gd name="T10" fmla="*/ 0 w 96"/>
                <a:gd name="T11" fmla="*/ 5 h 65"/>
                <a:gd name="T12" fmla="*/ 96 w 96"/>
                <a:gd name="T13" fmla="*/ 2 h 65"/>
                <a:gd name="T14" fmla="*/ 66 w 96"/>
                <a:gd name="T15" fmla="*/ 51 h 65"/>
                <a:gd name="T16" fmla="*/ 96 w 96"/>
                <a:gd name="T17" fmla="*/ 2 h 65"/>
                <a:gd name="T18" fmla="*/ 96 w 96"/>
                <a:gd name="T19" fmla="*/ 2 h 65"/>
                <a:gd name="T20" fmla="*/ 95 w 96"/>
                <a:gd name="T21" fmla="*/ 0 h 65"/>
                <a:gd name="T22" fmla="*/ 48 w 96"/>
                <a:gd name="T23" fmla="*/ 2 h 65"/>
                <a:gd name="T24" fmla="*/ 95 w 96"/>
                <a:gd name="T25" fmla="*/ 0 h 65"/>
                <a:gd name="T26" fmla="*/ 95 w 96"/>
                <a:gd name="T27" fmla="*/ 0 h 65"/>
                <a:gd name="T28" fmla="*/ 95 w 96"/>
                <a:gd name="T29" fmla="*/ 0 h 65"/>
                <a:gd name="T30" fmla="*/ 1 w 96"/>
                <a:gd name="T31" fmla="*/ 3 h 65"/>
                <a:gd name="T32" fmla="*/ 1 w 96"/>
                <a:gd name="T33" fmla="*/ 3 h 65"/>
                <a:gd name="T34" fmla="*/ 95 w 96"/>
                <a:gd name="T35" fmla="*/ 0 h 65"/>
                <a:gd name="T36" fmla="*/ 95 w 96"/>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65">
                  <a:moveTo>
                    <a:pt x="0" y="5"/>
                  </a:moveTo>
                  <a:cubicBezTo>
                    <a:pt x="0" y="5"/>
                    <a:pt x="0" y="5"/>
                    <a:pt x="0" y="5"/>
                  </a:cubicBezTo>
                  <a:cubicBezTo>
                    <a:pt x="55" y="65"/>
                    <a:pt x="55" y="65"/>
                    <a:pt x="55" y="65"/>
                  </a:cubicBezTo>
                  <a:cubicBezTo>
                    <a:pt x="55" y="65"/>
                    <a:pt x="55" y="65"/>
                    <a:pt x="55" y="65"/>
                  </a:cubicBezTo>
                  <a:cubicBezTo>
                    <a:pt x="42" y="50"/>
                    <a:pt x="42" y="50"/>
                    <a:pt x="42" y="50"/>
                  </a:cubicBezTo>
                  <a:cubicBezTo>
                    <a:pt x="0" y="5"/>
                    <a:pt x="0" y="5"/>
                    <a:pt x="0" y="5"/>
                  </a:cubicBezTo>
                  <a:moveTo>
                    <a:pt x="96" y="2"/>
                  </a:moveTo>
                  <a:cubicBezTo>
                    <a:pt x="66" y="51"/>
                    <a:pt x="66" y="51"/>
                    <a:pt x="66" y="51"/>
                  </a:cubicBezTo>
                  <a:cubicBezTo>
                    <a:pt x="96" y="2"/>
                    <a:pt x="96" y="2"/>
                    <a:pt x="96" y="2"/>
                  </a:cubicBezTo>
                  <a:cubicBezTo>
                    <a:pt x="96" y="2"/>
                    <a:pt x="96" y="2"/>
                    <a:pt x="96" y="2"/>
                  </a:cubicBezTo>
                  <a:moveTo>
                    <a:pt x="95" y="0"/>
                  </a:moveTo>
                  <a:cubicBezTo>
                    <a:pt x="48" y="2"/>
                    <a:pt x="48" y="2"/>
                    <a:pt x="48" y="2"/>
                  </a:cubicBezTo>
                  <a:cubicBezTo>
                    <a:pt x="95" y="0"/>
                    <a:pt x="95" y="0"/>
                    <a:pt x="95" y="0"/>
                  </a:cubicBezTo>
                  <a:cubicBezTo>
                    <a:pt x="95" y="0"/>
                    <a:pt x="95" y="0"/>
                    <a:pt x="95" y="0"/>
                  </a:cubicBezTo>
                  <a:moveTo>
                    <a:pt x="95" y="0"/>
                  </a:moveTo>
                  <a:cubicBezTo>
                    <a:pt x="1" y="3"/>
                    <a:pt x="1" y="3"/>
                    <a:pt x="1" y="3"/>
                  </a:cubicBezTo>
                  <a:cubicBezTo>
                    <a:pt x="1" y="3"/>
                    <a:pt x="1" y="3"/>
                    <a:pt x="1" y="3"/>
                  </a:cubicBezTo>
                  <a:cubicBezTo>
                    <a:pt x="95" y="0"/>
                    <a:pt x="95" y="0"/>
                    <a:pt x="95" y="0"/>
                  </a:cubicBezTo>
                  <a:cubicBezTo>
                    <a:pt x="95" y="0"/>
                    <a:pt x="95" y="0"/>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4" name="Freeform 253"/>
            <p:cNvSpPr>
              <a:spLocks noEditPoints="1"/>
            </p:cNvSpPr>
            <p:nvPr userDrawn="1"/>
          </p:nvSpPr>
          <p:spPr bwMode="auto">
            <a:xfrm>
              <a:off x="1015074" y="1493726"/>
              <a:ext cx="495158" cy="623074"/>
            </a:xfrm>
            <a:custGeom>
              <a:avLst/>
              <a:gdLst>
                <a:gd name="T0" fmla="*/ 51 w 51"/>
                <a:gd name="T1" fmla="*/ 16 h 64"/>
                <a:gd name="T2" fmla="*/ 0 w 51"/>
                <a:gd name="T3" fmla="*/ 63 h 64"/>
                <a:gd name="T4" fmla="*/ 0 w 51"/>
                <a:gd name="T5" fmla="*/ 64 h 64"/>
                <a:gd name="T6" fmla="*/ 51 w 51"/>
                <a:gd name="T7" fmla="*/ 16 h 64"/>
                <a:gd name="T8" fmla="*/ 51 w 51"/>
                <a:gd name="T9" fmla="*/ 16 h 64"/>
                <a:gd name="T10" fmla="*/ 38 w 51"/>
                <a:gd name="T11" fmla="*/ 0 h 64"/>
                <a:gd name="T12" fmla="*/ 0 w 51"/>
                <a:gd name="T13" fmla="*/ 63 h 64"/>
                <a:gd name="T14" fmla="*/ 0 w 51"/>
                <a:gd name="T15" fmla="*/ 63 h 64"/>
                <a:gd name="T16" fmla="*/ 0 w 51"/>
                <a:gd name="T17" fmla="*/ 63 h 64"/>
                <a:gd name="T18" fmla="*/ 8 w 51"/>
                <a:gd name="T19" fmla="*/ 49 h 64"/>
                <a:gd name="T20" fmla="*/ 38 w 51"/>
                <a:gd name="T21" fmla="*/ 0 h 64"/>
                <a:gd name="T22" fmla="*/ 38 w 51"/>
                <a:gd name="T23" fmla="*/ 0 h 64"/>
                <a:gd name="T24" fmla="*/ 38 w 51"/>
                <a:gd name="T25" fmla="*/ 0 h 64"/>
                <a:gd name="T26" fmla="*/ 41 w 51"/>
                <a:gd name="T27" fmla="*/ 0 h 64"/>
                <a:gd name="T28" fmla="*/ 41 w 51"/>
                <a:gd name="T29" fmla="*/ 0 h 64"/>
                <a:gd name="T30" fmla="*/ 51 w 51"/>
                <a:gd name="T31" fmla="*/ 13 h 64"/>
                <a:gd name="T32" fmla="*/ 51 w 51"/>
                <a:gd name="T33" fmla="*/ 13 h 64"/>
                <a:gd name="T34" fmla="*/ 41 w 51"/>
                <a:gd name="T3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64">
                  <a:moveTo>
                    <a:pt x="51" y="16"/>
                  </a:moveTo>
                  <a:cubicBezTo>
                    <a:pt x="0" y="63"/>
                    <a:pt x="0" y="63"/>
                    <a:pt x="0" y="63"/>
                  </a:cubicBezTo>
                  <a:cubicBezTo>
                    <a:pt x="0" y="63"/>
                    <a:pt x="0" y="63"/>
                    <a:pt x="0" y="64"/>
                  </a:cubicBezTo>
                  <a:cubicBezTo>
                    <a:pt x="51" y="16"/>
                    <a:pt x="51" y="16"/>
                    <a:pt x="51" y="16"/>
                  </a:cubicBezTo>
                  <a:cubicBezTo>
                    <a:pt x="51" y="16"/>
                    <a:pt x="51" y="16"/>
                    <a:pt x="51" y="16"/>
                  </a:cubicBezTo>
                  <a:moveTo>
                    <a:pt x="38" y="0"/>
                  </a:moveTo>
                  <a:cubicBezTo>
                    <a:pt x="0" y="63"/>
                    <a:pt x="0" y="63"/>
                    <a:pt x="0" y="63"/>
                  </a:cubicBezTo>
                  <a:cubicBezTo>
                    <a:pt x="0" y="63"/>
                    <a:pt x="0" y="63"/>
                    <a:pt x="0" y="63"/>
                  </a:cubicBezTo>
                  <a:cubicBezTo>
                    <a:pt x="0" y="63"/>
                    <a:pt x="0" y="63"/>
                    <a:pt x="0" y="63"/>
                  </a:cubicBezTo>
                  <a:cubicBezTo>
                    <a:pt x="8" y="49"/>
                    <a:pt x="8" y="49"/>
                    <a:pt x="8" y="49"/>
                  </a:cubicBezTo>
                  <a:cubicBezTo>
                    <a:pt x="38" y="0"/>
                    <a:pt x="38" y="0"/>
                    <a:pt x="38" y="0"/>
                  </a:cubicBezTo>
                  <a:cubicBezTo>
                    <a:pt x="38" y="0"/>
                    <a:pt x="38" y="0"/>
                    <a:pt x="38" y="0"/>
                  </a:cubicBezTo>
                  <a:cubicBezTo>
                    <a:pt x="38" y="0"/>
                    <a:pt x="38" y="0"/>
                    <a:pt x="38" y="0"/>
                  </a:cubicBezTo>
                  <a:moveTo>
                    <a:pt x="41" y="0"/>
                  </a:moveTo>
                  <a:cubicBezTo>
                    <a:pt x="41" y="0"/>
                    <a:pt x="41" y="0"/>
                    <a:pt x="41" y="0"/>
                  </a:cubicBezTo>
                  <a:cubicBezTo>
                    <a:pt x="51" y="13"/>
                    <a:pt x="51" y="13"/>
                    <a:pt x="51" y="13"/>
                  </a:cubicBezTo>
                  <a:cubicBezTo>
                    <a:pt x="51" y="13"/>
                    <a:pt x="51" y="13"/>
                    <a:pt x="51" y="13"/>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5" name="Freeform 254"/>
            <p:cNvSpPr>
              <a:spLocks noEditPoints="1"/>
            </p:cNvSpPr>
            <p:nvPr userDrawn="1"/>
          </p:nvSpPr>
          <p:spPr bwMode="auto">
            <a:xfrm>
              <a:off x="214568" y="800505"/>
              <a:ext cx="845895" cy="693221"/>
            </a:xfrm>
            <a:custGeom>
              <a:avLst/>
              <a:gdLst>
                <a:gd name="T0" fmla="*/ 0 w 87"/>
                <a:gd name="T1" fmla="*/ 47 h 71"/>
                <a:gd name="T2" fmla="*/ 0 w 87"/>
                <a:gd name="T3" fmla="*/ 47 h 71"/>
                <a:gd name="T4" fmla="*/ 0 w 87"/>
                <a:gd name="T5" fmla="*/ 47 h 71"/>
                <a:gd name="T6" fmla="*/ 0 w 87"/>
                <a:gd name="T7" fmla="*/ 47 h 71"/>
                <a:gd name="T8" fmla="*/ 0 w 87"/>
                <a:gd name="T9" fmla="*/ 47 h 71"/>
                <a:gd name="T10" fmla="*/ 0 w 87"/>
                <a:gd name="T11" fmla="*/ 47 h 71"/>
                <a:gd name="T12" fmla="*/ 0 w 87"/>
                <a:gd name="T13" fmla="*/ 47 h 71"/>
                <a:gd name="T14" fmla="*/ 87 w 87"/>
                <a:gd name="T15" fmla="*/ 0 h 71"/>
                <a:gd name="T16" fmla="*/ 24 w 87"/>
                <a:gd name="T17" fmla="*/ 70 h 71"/>
                <a:gd name="T18" fmla="*/ 24 w 87"/>
                <a:gd name="T19" fmla="*/ 70 h 71"/>
                <a:gd name="T20" fmla="*/ 87 w 87"/>
                <a:gd name="T21" fmla="*/ 0 h 71"/>
                <a:gd name="T22" fmla="*/ 87 w 87"/>
                <a:gd name="T23" fmla="*/ 0 h 71"/>
                <a:gd name="T24" fmla="*/ 87 w 87"/>
                <a:gd name="T25" fmla="*/ 0 h 71"/>
                <a:gd name="T26" fmla="*/ 0 w 87"/>
                <a:gd name="T27" fmla="*/ 48 h 71"/>
                <a:gd name="T28" fmla="*/ 0 w 87"/>
                <a:gd name="T29" fmla="*/ 48 h 71"/>
                <a:gd name="T30" fmla="*/ 0 w 87"/>
                <a:gd name="T31" fmla="*/ 48 h 71"/>
                <a:gd name="T32" fmla="*/ 0 w 87"/>
                <a:gd name="T33" fmla="*/ 48 h 71"/>
                <a:gd name="T34" fmla="*/ 0 w 87"/>
                <a:gd name="T35" fmla="*/ 47 h 71"/>
                <a:gd name="T36" fmla="*/ 14 w 87"/>
                <a:gd name="T37" fmla="*/ 63 h 71"/>
                <a:gd name="T38" fmla="*/ 21 w 87"/>
                <a:gd name="T39" fmla="*/ 71 h 71"/>
                <a:gd name="T40" fmla="*/ 21 w 87"/>
                <a:gd name="T41" fmla="*/ 70 h 71"/>
                <a:gd name="T42" fmla="*/ 0 w 87"/>
                <a:gd name="T43" fmla="*/ 47 h 71"/>
                <a:gd name="T44" fmla="*/ 87 w 87"/>
                <a:gd name="T45" fmla="*/ 0 h 71"/>
                <a:gd name="T46" fmla="*/ 87 w 87"/>
                <a:gd name="T47" fmla="*/ 0 h 71"/>
                <a:gd name="T48" fmla="*/ 87 w 87"/>
                <a:gd name="T49" fmla="*/ 0 h 71"/>
                <a:gd name="T50" fmla="*/ 8 w 87"/>
                <a:gd name="T51" fmla="*/ 43 h 71"/>
                <a:gd name="T52" fmla="*/ 87 w 87"/>
                <a:gd name="T53" fmla="*/ 0 h 71"/>
                <a:gd name="T54" fmla="*/ 87 w 87"/>
                <a:gd name="T5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71">
                  <a:moveTo>
                    <a:pt x="0" y="47"/>
                  </a:move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moveTo>
                    <a:pt x="87" y="0"/>
                  </a:moveTo>
                  <a:cubicBezTo>
                    <a:pt x="24" y="70"/>
                    <a:pt x="24" y="70"/>
                    <a:pt x="24" y="70"/>
                  </a:cubicBezTo>
                  <a:cubicBezTo>
                    <a:pt x="24" y="70"/>
                    <a:pt x="24" y="70"/>
                    <a:pt x="24" y="70"/>
                  </a:cubicBezTo>
                  <a:cubicBezTo>
                    <a:pt x="87" y="0"/>
                    <a:pt x="87" y="0"/>
                    <a:pt x="87" y="0"/>
                  </a:cubicBezTo>
                  <a:cubicBezTo>
                    <a:pt x="87" y="0"/>
                    <a:pt x="87" y="0"/>
                    <a:pt x="87" y="0"/>
                  </a:cubicBezTo>
                  <a:moveTo>
                    <a:pt x="87" y="0"/>
                  </a:moveTo>
                  <a:cubicBezTo>
                    <a:pt x="0" y="48"/>
                    <a:pt x="0" y="48"/>
                    <a:pt x="0" y="48"/>
                  </a:cubicBezTo>
                  <a:cubicBezTo>
                    <a:pt x="0" y="48"/>
                    <a:pt x="0" y="48"/>
                    <a:pt x="0" y="48"/>
                  </a:cubicBezTo>
                  <a:cubicBezTo>
                    <a:pt x="0" y="48"/>
                    <a:pt x="0" y="48"/>
                    <a:pt x="0" y="48"/>
                  </a:cubicBezTo>
                  <a:cubicBezTo>
                    <a:pt x="0" y="48"/>
                    <a:pt x="0" y="48"/>
                    <a:pt x="0" y="48"/>
                  </a:cubicBezTo>
                  <a:cubicBezTo>
                    <a:pt x="0" y="47"/>
                    <a:pt x="0" y="47"/>
                    <a:pt x="0" y="47"/>
                  </a:cubicBezTo>
                  <a:cubicBezTo>
                    <a:pt x="14" y="63"/>
                    <a:pt x="14" y="63"/>
                    <a:pt x="14" y="63"/>
                  </a:cubicBezTo>
                  <a:cubicBezTo>
                    <a:pt x="21" y="71"/>
                    <a:pt x="21" y="71"/>
                    <a:pt x="21" y="71"/>
                  </a:cubicBezTo>
                  <a:cubicBezTo>
                    <a:pt x="21" y="71"/>
                    <a:pt x="21" y="70"/>
                    <a:pt x="21" y="70"/>
                  </a:cubicBezTo>
                  <a:cubicBezTo>
                    <a:pt x="0" y="47"/>
                    <a:pt x="0" y="47"/>
                    <a:pt x="0" y="47"/>
                  </a:cubicBezTo>
                  <a:cubicBezTo>
                    <a:pt x="87" y="0"/>
                    <a:pt x="87" y="0"/>
                    <a:pt x="87" y="0"/>
                  </a:cubicBezTo>
                  <a:cubicBezTo>
                    <a:pt x="87" y="0"/>
                    <a:pt x="87" y="0"/>
                    <a:pt x="87" y="0"/>
                  </a:cubicBezTo>
                  <a:moveTo>
                    <a:pt x="87" y="0"/>
                  </a:moveTo>
                  <a:cubicBezTo>
                    <a:pt x="8" y="43"/>
                    <a:pt x="8" y="43"/>
                    <a:pt x="8" y="43"/>
                  </a:cubicBezTo>
                  <a:cubicBezTo>
                    <a:pt x="87" y="0"/>
                    <a:pt x="87" y="0"/>
                    <a:pt x="87" y="0"/>
                  </a:cubicBezTo>
                  <a:cubicBezTo>
                    <a:pt x="87" y="0"/>
                    <a:pt x="87" y="0"/>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6" name="Freeform 255"/>
            <p:cNvSpPr>
              <a:spLocks noEditPoints="1"/>
            </p:cNvSpPr>
            <p:nvPr userDrawn="1"/>
          </p:nvSpPr>
          <p:spPr bwMode="auto">
            <a:xfrm>
              <a:off x="449768" y="800505"/>
              <a:ext cx="944926" cy="701474"/>
            </a:xfrm>
            <a:custGeom>
              <a:avLst/>
              <a:gdLst>
                <a:gd name="T0" fmla="*/ 95 w 97"/>
                <a:gd name="T1" fmla="*/ 69 h 72"/>
                <a:gd name="T2" fmla="*/ 1 w 97"/>
                <a:gd name="T3" fmla="*/ 72 h 72"/>
                <a:gd name="T4" fmla="*/ 1 w 97"/>
                <a:gd name="T5" fmla="*/ 72 h 72"/>
                <a:gd name="T6" fmla="*/ 1 w 97"/>
                <a:gd name="T7" fmla="*/ 72 h 72"/>
                <a:gd name="T8" fmla="*/ 1 w 97"/>
                <a:gd name="T9" fmla="*/ 72 h 72"/>
                <a:gd name="T10" fmla="*/ 1 w 97"/>
                <a:gd name="T11" fmla="*/ 72 h 72"/>
                <a:gd name="T12" fmla="*/ 1 w 97"/>
                <a:gd name="T13" fmla="*/ 72 h 72"/>
                <a:gd name="T14" fmla="*/ 48 w 97"/>
                <a:gd name="T15" fmla="*/ 71 h 72"/>
                <a:gd name="T16" fmla="*/ 95 w 97"/>
                <a:gd name="T17" fmla="*/ 69 h 72"/>
                <a:gd name="T18" fmla="*/ 95 w 97"/>
                <a:gd name="T19" fmla="*/ 69 h 72"/>
                <a:gd name="T20" fmla="*/ 95 w 97"/>
                <a:gd name="T21" fmla="*/ 69 h 72"/>
                <a:gd name="T22" fmla="*/ 95 w 97"/>
                <a:gd name="T23" fmla="*/ 69 h 72"/>
                <a:gd name="T24" fmla="*/ 95 w 97"/>
                <a:gd name="T25" fmla="*/ 69 h 72"/>
                <a:gd name="T26" fmla="*/ 95 w 97"/>
                <a:gd name="T27" fmla="*/ 69 h 72"/>
                <a:gd name="T28" fmla="*/ 66 w 97"/>
                <a:gd name="T29" fmla="*/ 1 h 72"/>
                <a:gd name="T30" fmla="*/ 66 w 97"/>
                <a:gd name="T31" fmla="*/ 1 h 72"/>
                <a:gd name="T32" fmla="*/ 86 w 97"/>
                <a:gd name="T33" fmla="*/ 46 h 72"/>
                <a:gd name="T34" fmla="*/ 66 w 97"/>
                <a:gd name="T35" fmla="*/ 1 h 72"/>
                <a:gd name="T36" fmla="*/ 66 w 97"/>
                <a:gd name="T37" fmla="*/ 1 h 72"/>
                <a:gd name="T38" fmla="*/ 66 w 97"/>
                <a:gd name="T39" fmla="*/ 1 h 72"/>
                <a:gd name="T40" fmla="*/ 97 w 97"/>
                <a:gd name="T41" fmla="*/ 67 h 72"/>
                <a:gd name="T42" fmla="*/ 97 w 97"/>
                <a:gd name="T43" fmla="*/ 67 h 72"/>
                <a:gd name="T44" fmla="*/ 66 w 97"/>
                <a:gd name="T45" fmla="*/ 1 h 72"/>
                <a:gd name="T46" fmla="*/ 63 w 97"/>
                <a:gd name="T47" fmla="*/ 0 h 72"/>
                <a:gd name="T48" fmla="*/ 0 w 97"/>
                <a:gd name="T49" fmla="*/ 70 h 72"/>
                <a:gd name="T50" fmla="*/ 0 w 97"/>
                <a:gd name="T51" fmla="*/ 71 h 72"/>
                <a:gd name="T52" fmla="*/ 64 w 97"/>
                <a:gd name="T53" fmla="*/ 0 h 72"/>
                <a:gd name="T54" fmla="*/ 63 w 97"/>
                <a:gd name="T5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72">
                  <a:moveTo>
                    <a:pt x="95" y="69"/>
                  </a:moveTo>
                  <a:cubicBezTo>
                    <a:pt x="1" y="72"/>
                    <a:pt x="1" y="72"/>
                    <a:pt x="1" y="72"/>
                  </a:cubicBezTo>
                  <a:cubicBezTo>
                    <a:pt x="1" y="72"/>
                    <a:pt x="1" y="72"/>
                    <a:pt x="1" y="72"/>
                  </a:cubicBezTo>
                  <a:cubicBezTo>
                    <a:pt x="1" y="72"/>
                    <a:pt x="1" y="72"/>
                    <a:pt x="1" y="72"/>
                  </a:cubicBezTo>
                  <a:cubicBezTo>
                    <a:pt x="1" y="72"/>
                    <a:pt x="1" y="72"/>
                    <a:pt x="1" y="72"/>
                  </a:cubicBezTo>
                  <a:cubicBezTo>
                    <a:pt x="1" y="72"/>
                    <a:pt x="1" y="72"/>
                    <a:pt x="1" y="72"/>
                  </a:cubicBezTo>
                  <a:cubicBezTo>
                    <a:pt x="1" y="72"/>
                    <a:pt x="1" y="72"/>
                    <a:pt x="1" y="72"/>
                  </a:cubicBezTo>
                  <a:cubicBezTo>
                    <a:pt x="48" y="71"/>
                    <a:pt x="48" y="71"/>
                    <a:pt x="48" y="71"/>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moveTo>
                    <a:pt x="66" y="1"/>
                  </a:moveTo>
                  <a:cubicBezTo>
                    <a:pt x="66" y="1"/>
                    <a:pt x="66" y="1"/>
                    <a:pt x="66" y="1"/>
                  </a:cubicBezTo>
                  <a:cubicBezTo>
                    <a:pt x="86" y="46"/>
                    <a:pt x="86" y="46"/>
                    <a:pt x="86" y="46"/>
                  </a:cubicBezTo>
                  <a:cubicBezTo>
                    <a:pt x="66" y="1"/>
                    <a:pt x="66" y="1"/>
                    <a:pt x="66" y="1"/>
                  </a:cubicBezTo>
                  <a:moveTo>
                    <a:pt x="66" y="1"/>
                  </a:moveTo>
                  <a:cubicBezTo>
                    <a:pt x="66" y="1"/>
                    <a:pt x="66" y="1"/>
                    <a:pt x="66" y="1"/>
                  </a:cubicBezTo>
                  <a:cubicBezTo>
                    <a:pt x="97" y="67"/>
                    <a:pt x="97" y="67"/>
                    <a:pt x="97" y="67"/>
                  </a:cubicBezTo>
                  <a:cubicBezTo>
                    <a:pt x="97" y="67"/>
                    <a:pt x="97" y="67"/>
                    <a:pt x="97" y="67"/>
                  </a:cubicBezTo>
                  <a:cubicBezTo>
                    <a:pt x="66" y="1"/>
                    <a:pt x="66" y="1"/>
                    <a:pt x="66" y="1"/>
                  </a:cubicBezTo>
                  <a:moveTo>
                    <a:pt x="63" y="0"/>
                  </a:moveTo>
                  <a:cubicBezTo>
                    <a:pt x="0" y="70"/>
                    <a:pt x="0" y="70"/>
                    <a:pt x="0" y="70"/>
                  </a:cubicBezTo>
                  <a:cubicBezTo>
                    <a:pt x="0" y="71"/>
                    <a:pt x="0" y="71"/>
                    <a:pt x="0" y="71"/>
                  </a:cubicBezTo>
                  <a:cubicBezTo>
                    <a:pt x="64" y="0"/>
                    <a:pt x="64" y="0"/>
                    <a:pt x="64" y="0"/>
                  </a:cubicBezTo>
                  <a:cubicBezTo>
                    <a:pt x="63" y="0"/>
                    <a:pt x="63" y="0"/>
                    <a:pt x="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7" name="Freeform 256"/>
            <p:cNvSpPr>
              <a:spLocks noEditPoints="1"/>
            </p:cNvSpPr>
            <p:nvPr userDrawn="1"/>
          </p:nvSpPr>
          <p:spPr bwMode="auto">
            <a:xfrm>
              <a:off x="214568" y="127916"/>
              <a:ext cx="845895" cy="1138863"/>
            </a:xfrm>
            <a:custGeom>
              <a:avLst/>
              <a:gdLst>
                <a:gd name="T0" fmla="*/ 87 w 87"/>
                <a:gd name="T1" fmla="*/ 69 h 117"/>
                <a:gd name="T2" fmla="*/ 8 w 87"/>
                <a:gd name="T3" fmla="*/ 112 h 117"/>
                <a:gd name="T4" fmla="*/ 0 w 87"/>
                <a:gd name="T5" fmla="*/ 116 h 117"/>
                <a:gd name="T6" fmla="*/ 0 w 87"/>
                <a:gd name="T7" fmla="*/ 116 h 117"/>
                <a:gd name="T8" fmla="*/ 0 w 87"/>
                <a:gd name="T9" fmla="*/ 116 h 117"/>
                <a:gd name="T10" fmla="*/ 0 w 87"/>
                <a:gd name="T11" fmla="*/ 116 h 117"/>
                <a:gd name="T12" fmla="*/ 0 w 87"/>
                <a:gd name="T13" fmla="*/ 116 h 117"/>
                <a:gd name="T14" fmla="*/ 0 w 87"/>
                <a:gd name="T15" fmla="*/ 117 h 117"/>
                <a:gd name="T16" fmla="*/ 0 w 87"/>
                <a:gd name="T17" fmla="*/ 117 h 117"/>
                <a:gd name="T18" fmla="*/ 87 w 87"/>
                <a:gd name="T19" fmla="*/ 69 h 117"/>
                <a:gd name="T20" fmla="*/ 87 w 87"/>
                <a:gd name="T21" fmla="*/ 69 h 117"/>
                <a:gd name="T22" fmla="*/ 7 w 87"/>
                <a:gd name="T23" fmla="*/ 0 h 117"/>
                <a:gd name="T24" fmla="*/ 7 w 87"/>
                <a:gd name="T25" fmla="*/ 0 h 117"/>
                <a:gd name="T26" fmla="*/ 87 w 87"/>
                <a:gd name="T27" fmla="*/ 66 h 117"/>
                <a:gd name="T28" fmla="*/ 87 w 87"/>
                <a:gd name="T29" fmla="*/ 66 h 117"/>
                <a:gd name="T30" fmla="*/ 87 w 87"/>
                <a:gd name="T31" fmla="*/ 66 h 117"/>
                <a:gd name="T32" fmla="*/ 83 w 87"/>
                <a:gd name="T33" fmla="*/ 63 h 117"/>
                <a:gd name="T34" fmla="*/ 7 w 87"/>
                <a:gd name="T3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117">
                  <a:moveTo>
                    <a:pt x="87" y="69"/>
                  </a:moveTo>
                  <a:cubicBezTo>
                    <a:pt x="8" y="112"/>
                    <a:pt x="8" y="112"/>
                    <a:pt x="8" y="112"/>
                  </a:cubicBezTo>
                  <a:cubicBezTo>
                    <a:pt x="0" y="116"/>
                    <a:pt x="0" y="116"/>
                    <a:pt x="0" y="116"/>
                  </a:cubicBezTo>
                  <a:cubicBezTo>
                    <a:pt x="0" y="116"/>
                    <a:pt x="0" y="116"/>
                    <a:pt x="0" y="116"/>
                  </a:cubicBezTo>
                  <a:cubicBezTo>
                    <a:pt x="0" y="116"/>
                    <a:pt x="0" y="116"/>
                    <a:pt x="0" y="116"/>
                  </a:cubicBezTo>
                  <a:cubicBezTo>
                    <a:pt x="0" y="116"/>
                    <a:pt x="0" y="116"/>
                    <a:pt x="0" y="116"/>
                  </a:cubicBezTo>
                  <a:cubicBezTo>
                    <a:pt x="0" y="116"/>
                    <a:pt x="0" y="116"/>
                    <a:pt x="0" y="116"/>
                  </a:cubicBezTo>
                  <a:cubicBezTo>
                    <a:pt x="0" y="117"/>
                    <a:pt x="0" y="117"/>
                    <a:pt x="0" y="117"/>
                  </a:cubicBezTo>
                  <a:cubicBezTo>
                    <a:pt x="0" y="117"/>
                    <a:pt x="0" y="117"/>
                    <a:pt x="0" y="117"/>
                  </a:cubicBezTo>
                  <a:cubicBezTo>
                    <a:pt x="87" y="69"/>
                    <a:pt x="87" y="69"/>
                    <a:pt x="87" y="69"/>
                  </a:cubicBezTo>
                  <a:cubicBezTo>
                    <a:pt x="87" y="69"/>
                    <a:pt x="87" y="69"/>
                    <a:pt x="87" y="69"/>
                  </a:cubicBezTo>
                  <a:moveTo>
                    <a:pt x="7" y="0"/>
                  </a:moveTo>
                  <a:cubicBezTo>
                    <a:pt x="7" y="0"/>
                    <a:pt x="7" y="0"/>
                    <a:pt x="7" y="0"/>
                  </a:cubicBezTo>
                  <a:cubicBezTo>
                    <a:pt x="87" y="66"/>
                    <a:pt x="87" y="66"/>
                    <a:pt x="87" y="66"/>
                  </a:cubicBezTo>
                  <a:cubicBezTo>
                    <a:pt x="87" y="66"/>
                    <a:pt x="87" y="66"/>
                    <a:pt x="87" y="66"/>
                  </a:cubicBezTo>
                  <a:cubicBezTo>
                    <a:pt x="87" y="66"/>
                    <a:pt x="87" y="66"/>
                    <a:pt x="87" y="66"/>
                  </a:cubicBezTo>
                  <a:cubicBezTo>
                    <a:pt x="83" y="63"/>
                    <a:pt x="83" y="63"/>
                    <a:pt x="83" y="63"/>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8" name="Freeform 257"/>
            <p:cNvSpPr>
              <a:spLocks noEditPoints="1"/>
            </p:cNvSpPr>
            <p:nvPr userDrawn="1"/>
          </p:nvSpPr>
          <p:spPr bwMode="auto">
            <a:xfrm>
              <a:off x="1093474" y="792253"/>
              <a:ext cx="437389" cy="660211"/>
            </a:xfrm>
            <a:custGeom>
              <a:avLst/>
              <a:gdLst>
                <a:gd name="T0" fmla="*/ 45 w 45"/>
                <a:gd name="T1" fmla="*/ 13 h 68"/>
                <a:gd name="T2" fmla="*/ 32 w 45"/>
                <a:gd name="T3" fmla="*/ 68 h 68"/>
                <a:gd name="T4" fmla="*/ 32 w 45"/>
                <a:gd name="T5" fmla="*/ 68 h 68"/>
                <a:gd name="T6" fmla="*/ 45 w 45"/>
                <a:gd name="T7" fmla="*/ 13 h 68"/>
                <a:gd name="T8" fmla="*/ 45 w 45"/>
                <a:gd name="T9" fmla="*/ 13 h 68"/>
                <a:gd name="T10" fmla="*/ 0 w 45"/>
                <a:gd name="T11" fmla="*/ 2 h 68"/>
                <a:gd name="T12" fmla="*/ 0 w 45"/>
                <a:gd name="T13" fmla="*/ 2 h 68"/>
                <a:gd name="T14" fmla="*/ 20 w 45"/>
                <a:gd name="T15" fmla="*/ 47 h 68"/>
                <a:gd name="T16" fmla="*/ 30 w 45"/>
                <a:gd name="T17" fmla="*/ 68 h 68"/>
                <a:gd name="T18" fmla="*/ 31 w 45"/>
                <a:gd name="T19" fmla="*/ 68 h 68"/>
                <a:gd name="T20" fmla="*/ 0 w 45"/>
                <a:gd name="T21" fmla="*/ 2 h 68"/>
                <a:gd name="T22" fmla="*/ 1 w 45"/>
                <a:gd name="T23" fmla="*/ 0 h 68"/>
                <a:gd name="T24" fmla="*/ 1 w 45"/>
                <a:gd name="T25" fmla="*/ 0 h 68"/>
                <a:gd name="T26" fmla="*/ 43 w 45"/>
                <a:gd name="T27" fmla="*/ 11 h 68"/>
                <a:gd name="T28" fmla="*/ 43 w 45"/>
                <a:gd name="T29" fmla="*/ 10 h 68"/>
                <a:gd name="T30" fmla="*/ 1 w 45"/>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68">
                  <a:moveTo>
                    <a:pt x="45" y="13"/>
                  </a:moveTo>
                  <a:cubicBezTo>
                    <a:pt x="32" y="68"/>
                    <a:pt x="32" y="68"/>
                    <a:pt x="32" y="68"/>
                  </a:cubicBezTo>
                  <a:cubicBezTo>
                    <a:pt x="32" y="68"/>
                    <a:pt x="32" y="68"/>
                    <a:pt x="32" y="68"/>
                  </a:cubicBezTo>
                  <a:cubicBezTo>
                    <a:pt x="45" y="13"/>
                    <a:pt x="45" y="13"/>
                    <a:pt x="45" y="13"/>
                  </a:cubicBezTo>
                  <a:cubicBezTo>
                    <a:pt x="45" y="13"/>
                    <a:pt x="45" y="13"/>
                    <a:pt x="45" y="13"/>
                  </a:cubicBezTo>
                  <a:moveTo>
                    <a:pt x="0" y="2"/>
                  </a:moveTo>
                  <a:cubicBezTo>
                    <a:pt x="0" y="2"/>
                    <a:pt x="0" y="2"/>
                    <a:pt x="0" y="2"/>
                  </a:cubicBezTo>
                  <a:cubicBezTo>
                    <a:pt x="20" y="47"/>
                    <a:pt x="20" y="47"/>
                    <a:pt x="20" y="47"/>
                  </a:cubicBezTo>
                  <a:cubicBezTo>
                    <a:pt x="30" y="68"/>
                    <a:pt x="30" y="68"/>
                    <a:pt x="30" y="68"/>
                  </a:cubicBezTo>
                  <a:cubicBezTo>
                    <a:pt x="30" y="68"/>
                    <a:pt x="30" y="68"/>
                    <a:pt x="31" y="68"/>
                  </a:cubicBezTo>
                  <a:cubicBezTo>
                    <a:pt x="0" y="2"/>
                    <a:pt x="0" y="2"/>
                    <a:pt x="0" y="2"/>
                  </a:cubicBezTo>
                  <a:moveTo>
                    <a:pt x="1" y="0"/>
                  </a:moveTo>
                  <a:cubicBezTo>
                    <a:pt x="1" y="0"/>
                    <a:pt x="1" y="0"/>
                    <a:pt x="1" y="0"/>
                  </a:cubicBezTo>
                  <a:cubicBezTo>
                    <a:pt x="43" y="11"/>
                    <a:pt x="43" y="11"/>
                    <a:pt x="43" y="11"/>
                  </a:cubicBezTo>
                  <a:cubicBezTo>
                    <a:pt x="43" y="10"/>
                    <a:pt x="43" y="10"/>
                    <a:pt x="43" y="1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9" name="Freeform 258"/>
            <p:cNvSpPr>
              <a:spLocks noEditPoints="1"/>
            </p:cNvSpPr>
            <p:nvPr userDrawn="1"/>
          </p:nvSpPr>
          <p:spPr bwMode="auto">
            <a:xfrm>
              <a:off x="251705" y="1910484"/>
              <a:ext cx="734484" cy="272337"/>
            </a:xfrm>
            <a:custGeom>
              <a:avLst/>
              <a:gdLst>
                <a:gd name="T0" fmla="*/ 75 w 75"/>
                <a:gd name="T1" fmla="*/ 22 h 28"/>
                <a:gd name="T2" fmla="*/ 12 w 75"/>
                <a:gd name="T3" fmla="*/ 28 h 28"/>
                <a:gd name="T4" fmla="*/ 12 w 75"/>
                <a:gd name="T5" fmla="*/ 28 h 28"/>
                <a:gd name="T6" fmla="*/ 75 w 75"/>
                <a:gd name="T7" fmla="*/ 22 h 28"/>
                <a:gd name="T8" fmla="*/ 75 w 75"/>
                <a:gd name="T9" fmla="*/ 22 h 28"/>
                <a:gd name="T10" fmla="*/ 7 w 75"/>
                <a:gd name="T11" fmla="*/ 21 h 28"/>
                <a:gd name="T12" fmla="*/ 10 w 75"/>
                <a:gd name="T13" fmla="*/ 26 h 28"/>
                <a:gd name="T14" fmla="*/ 10 w 75"/>
                <a:gd name="T15" fmla="*/ 26 h 28"/>
                <a:gd name="T16" fmla="*/ 7 w 75"/>
                <a:gd name="T17" fmla="*/ 21 h 28"/>
                <a:gd name="T18" fmla="*/ 0 w 75"/>
                <a:gd name="T19" fmla="*/ 1 h 28"/>
                <a:gd name="T20" fmla="*/ 0 w 75"/>
                <a:gd name="T21" fmla="*/ 1 h 28"/>
                <a:gd name="T22" fmla="*/ 9 w 75"/>
                <a:gd name="T23" fmla="*/ 26 h 28"/>
                <a:gd name="T24" fmla="*/ 9 w 75"/>
                <a:gd name="T25" fmla="*/ 26 h 28"/>
                <a:gd name="T26" fmla="*/ 0 w 75"/>
                <a:gd name="T27" fmla="*/ 1 h 28"/>
                <a:gd name="T28" fmla="*/ 1 w 75"/>
                <a:gd name="T29" fmla="*/ 0 h 28"/>
                <a:gd name="T30" fmla="*/ 1 w 75"/>
                <a:gd name="T31" fmla="*/ 0 h 28"/>
                <a:gd name="T32" fmla="*/ 1 w 75"/>
                <a:gd name="T33" fmla="*/ 0 h 28"/>
                <a:gd name="T34" fmla="*/ 47 w 75"/>
                <a:gd name="T35" fmla="*/ 13 h 28"/>
                <a:gd name="T36" fmla="*/ 75 w 75"/>
                <a:gd name="T37" fmla="*/ 21 h 28"/>
                <a:gd name="T38" fmla="*/ 75 w 75"/>
                <a:gd name="T39" fmla="*/ 21 h 28"/>
                <a:gd name="T40" fmla="*/ 1 w 75"/>
                <a:gd name="T4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28">
                  <a:moveTo>
                    <a:pt x="75" y="22"/>
                  </a:moveTo>
                  <a:cubicBezTo>
                    <a:pt x="12" y="28"/>
                    <a:pt x="12" y="28"/>
                    <a:pt x="12" y="28"/>
                  </a:cubicBezTo>
                  <a:cubicBezTo>
                    <a:pt x="12" y="28"/>
                    <a:pt x="12" y="28"/>
                    <a:pt x="12" y="28"/>
                  </a:cubicBezTo>
                  <a:cubicBezTo>
                    <a:pt x="75" y="22"/>
                    <a:pt x="75" y="22"/>
                    <a:pt x="75" y="22"/>
                  </a:cubicBezTo>
                  <a:cubicBezTo>
                    <a:pt x="75" y="22"/>
                    <a:pt x="75" y="22"/>
                    <a:pt x="75" y="22"/>
                  </a:cubicBezTo>
                  <a:moveTo>
                    <a:pt x="7" y="21"/>
                  </a:moveTo>
                  <a:cubicBezTo>
                    <a:pt x="10" y="26"/>
                    <a:pt x="10" y="26"/>
                    <a:pt x="10" y="26"/>
                  </a:cubicBezTo>
                  <a:cubicBezTo>
                    <a:pt x="10" y="26"/>
                    <a:pt x="10" y="26"/>
                    <a:pt x="10" y="26"/>
                  </a:cubicBezTo>
                  <a:cubicBezTo>
                    <a:pt x="7" y="21"/>
                    <a:pt x="7" y="21"/>
                    <a:pt x="7" y="21"/>
                  </a:cubicBezTo>
                  <a:moveTo>
                    <a:pt x="0" y="1"/>
                  </a:moveTo>
                  <a:cubicBezTo>
                    <a:pt x="0" y="1"/>
                    <a:pt x="0" y="1"/>
                    <a:pt x="0" y="1"/>
                  </a:cubicBezTo>
                  <a:cubicBezTo>
                    <a:pt x="9" y="26"/>
                    <a:pt x="9" y="26"/>
                    <a:pt x="9" y="26"/>
                  </a:cubicBezTo>
                  <a:cubicBezTo>
                    <a:pt x="9" y="26"/>
                    <a:pt x="9" y="26"/>
                    <a:pt x="9" y="26"/>
                  </a:cubicBezTo>
                  <a:cubicBezTo>
                    <a:pt x="0" y="1"/>
                    <a:pt x="0" y="1"/>
                    <a:pt x="0" y="1"/>
                  </a:cubicBezTo>
                  <a:moveTo>
                    <a:pt x="1" y="0"/>
                  </a:moveTo>
                  <a:cubicBezTo>
                    <a:pt x="1" y="0"/>
                    <a:pt x="1" y="0"/>
                    <a:pt x="1" y="0"/>
                  </a:cubicBezTo>
                  <a:cubicBezTo>
                    <a:pt x="1" y="0"/>
                    <a:pt x="1" y="0"/>
                    <a:pt x="1" y="0"/>
                  </a:cubicBezTo>
                  <a:cubicBezTo>
                    <a:pt x="47" y="13"/>
                    <a:pt x="47" y="13"/>
                    <a:pt x="47" y="13"/>
                  </a:cubicBezTo>
                  <a:cubicBezTo>
                    <a:pt x="75" y="21"/>
                    <a:pt x="75" y="21"/>
                    <a:pt x="75" y="21"/>
                  </a:cubicBezTo>
                  <a:cubicBezTo>
                    <a:pt x="75" y="21"/>
                    <a:pt x="75" y="21"/>
                    <a:pt x="75" y="2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0" name="Freeform 259"/>
            <p:cNvSpPr>
              <a:spLocks noEditPoints="1"/>
            </p:cNvSpPr>
            <p:nvPr userDrawn="1"/>
          </p:nvSpPr>
          <p:spPr bwMode="auto">
            <a:xfrm>
              <a:off x="70147" y="1745432"/>
              <a:ext cx="152674" cy="144421"/>
            </a:xfrm>
            <a:custGeom>
              <a:avLst/>
              <a:gdLst>
                <a:gd name="T0" fmla="*/ 0 w 16"/>
                <a:gd name="T1" fmla="*/ 3 h 15"/>
                <a:gd name="T2" fmla="*/ 0 w 16"/>
                <a:gd name="T3" fmla="*/ 3 h 15"/>
                <a:gd name="T4" fmla="*/ 16 w 16"/>
                <a:gd name="T5" fmla="*/ 15 h 15"/>
                <a:gd name="T6" fmla="*/ 16 w 16"/>
                <a:gd name="T7" fmla="*/ 15 h 15"/>
                <a:gd name="T8" fmla="*/ 0 w 16"/>
                <a:gd name="T9" fmla="*/ 3 h 15"/>
                <a:gd name="T10" fmla="*/ 1 w 16"/>
                <a:gd name="T11" fmla="*/ 0 h 15"/>
                <a:gd name="T12" fmla="*/ 1 w 16"/>
                <a:gd name="T13" fmla="*/ 0 h 15"/>
                <a:gd name="T14" fmla="*/ 16 w 16"/>
                <a:gd name="T15" fmla="*/ 14 h 15"/>
                <a:gd name="T16" fmla="*/ 16 w 16"/>
                <a:gd name="T17" fmla="*/ 15 h 15"/>
                <a:gd name="T18" fmla="*/ 16 w 16"/>
                <a:gd name="T19" fmla="*/ 14 h 15"/>
                <a:gd name="T20" fmla="*/ 1 w 16"/>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5">
                  <a:moveTo>
                    <a:pt x="0" y="3"/>
                  </a:moveTo>
                  <a:cubicBezTo>
                    <a:pt x="0" y="3"/>
                    <a:pt x="0" y="3"/>
                    <a:pt x="0" y="3"/>
                  </a:cubicBezTo>
                  <a:cubicBezTo>
                    <a:pt x="16" y="15"/>
                    <a:pt x="16" y="15"/>
                    <a:pt x="16" y="15"/>
                  </a:cubicBezTo>
                  <a:cubicBezTo>
                    <a:pt x="16" y="15"/>
                    <a:pt x="16" y="15"/>
                    <a:pt x="16" y="15"/>
                  </a:cubicBezTo>
                  <a:cubicBezTo>
                    <a:pt x="0" y="3"/>
                    <a:pt x="0" y="3"/>
                    <a:pt x="0" y="3"/>
                  </a:cubicBezTo>
                  <a:moveTo>
                    <a:pt x="1" y="0"/>
                  </a:moveTo>
                  <a:cubicBezTo>
                    <a:pt x="1" y="0"/>
                    <a:pt x="1" y="0"/>
                    <a:pt x="1" y="0"/>
                  </a:cubicBezTo>
                  <a:cubicBezTo>
                    <a:pt x="16" y="14"/>
                    <a:pt x="16" y="14"/>
                    <a:pt x="16" y="14"/>
                  </a:cubicBezTo>
                  <a:cubicBezTo>
                    <a:pt x="16" y="15"/>
                    <a:pt x="16" y="15"/>
                    <a:pt x="16" y="15"/>
                  </a:cubicBezTo>
                  <a:cubicBezTo>
                    <a:pt x="16" y="15"/>
                    <a:pt x="16" y="15"/>
                    <a:pt x="16" y="14"/>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1" name="Freeform 260"/>
            <p:cNvSpPr>
              <a:spLocks noEditPoints="1"/>
            </p:cNvSpPr>
            <p:nvPr userDrawn="1"/>
          </p:nvSpPr>
          <p:spPr bwMode="auto">
            <a:xfrm>
              <a:off x="0" y="1766063"/>
              <a:ext cx="350737" cy="408505"/>
            </a:xfrm>
            <a:custGeom>
              <a:avLst/>
              <a:gdLst>
                <a:gd name="T0" fmla="*/ 26 w 36"/>
                <a:gd name="T1" fmla="*/ 16 h 42"/>
                <a:gd name="T2" fmla="*/ 26 w 36"/>
                <a:gd name="T3" fmla="*/ 16 h 42"/>
                <a:gd name="T4" fmla="*/ 35 w 36"/>
                <a:gd name="T5" fmla="*/ 41 h 42"/>
                <a:gd name="T6" fmla="*/ 36 w 36"/>
                <a:gd name="T7" fmla="*/ 41 h 42"/>
                <a:gd name="T8" fmla="*/ 33 w 36"/>
                <a:gd name="T9" fmla="*/ 36 h 42"/>
                <a:gd name="T10" fmla="*/ 26 w 36"/>
                <a:gd name="T11" fmla="*/ 16 h 42"/>
                <a:gd name="T12" fmla="*/ 0 w 36"/>
                <a:gd name="T13" fmla="*/ 11 h 42"/>
                <a:gd name="T14" fmla="*/ 0 w 36"/>
                <a:gd name="T15" fmla="*/ 12 h 42"/>
                <a:gd name="T16" fmla="*/ 35 w 36"/>
                <a:gd name="T17" fmla="*/ 42 h 42"/>
                <a:gd name="T18" fmla="*/ 35 w 36"/>
                <a:gd name="T19" fmla="*/ 42 h 42"/>
                <a:gd name="T20" fmla="*/ 0 w 36"/>
                <a:gd name="T21" fmla="*/ 11 h 42"/>
                <a:gd name="T22" fmla="*/ 7 w 36"/>
                <a:gd name="T23" fmla="*/ 0 h 42"/>
                <a:gd name="T24" fmla="*/ 7 w 36"/>
                <a:gd name="T25" fmla="*/ 1 h 42"/>
                <a:gd name="T26" fmla="*/ 23 w 36"/>
                <a:gd name="T27" fmla="*/ 13 h 42"/>
                <a:gd name="T28" fmla="*/ 23 w 36"/>
                <a:gd name="T29" fmla="*/ 13 h 42"/>
                <a:gd name="T30" fmla="*/ 23 w 36"/>
                <a:gd name="T31" fmla="*/ 13 h 42"/>
                <a:gd name="T32" fmla="*/ 23 w 36"/>
                <a:gd name="T33" fmla="*/ 12 h 42"/>
                <a:gd name="T34" fmla="*/ 23 w 36"/>
                <a:gd name="T35" fmla="*/ 12 h 42"/>
                <a:gd name="T36" fmla="*/ 7 w 36"/>
                <a:gd name="T3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2">
                  <a:moveTo>
                    <a:pt x="26" y="16"/>
                  </a:moveTo>
                  <a:cubicBezTo>
                    <a:pt x="26" y="16"/>
                    <a:pt x="26" y="16"/>
                    <a:pt x="26" y="16"/>
                  </a:cubicBezTo>
                  <a:cubicBezTo>
                    <a:pt x="35" y="41"/>
                    <a:pt x="35" y="41"/>
                    <a:pt x="35" y="41"/>
                  </a:cubicBezTo>
                  <a:cubicBezTo>
                    <a:pt x="35" y="41"/>
                    <a:pt x="35" y="41"/>
                    <a:pt x="36" y="41"/>
                  </a:cubicBezTo>
                  <a:cubicBezTo>
                    <a:pt x="33" y="36"/>
                    <a:pt x="33" y="36"/>
                    <a:pt x="33" y="36"/>
                  </a:cubicBezTo>
                  <a:cubicBezTo>
                    <a:pt x="26" y="16"/>
                    <a:pt x="26" y="16"/>
                    <a:pt x="26" y="16"/>
                  </a:cubicBezTo>
                  <a:moveTo>
                    <a:pt x="0" y="11"/>
                  </a:moveTo>
                  <a:cubicBezTo>
                    <a:pt x="0" y="12"/>
                    <a:pt x="0" y="12"/>
                    <a:pt x="0" y="12"/>
                  </a:cubicBezTo>
                  <a:cubicBezTo>
                    <a:pt x="35" y="42"/>
                    <a:pt x="35" y="42"/>
                    <a:pt x="35" y="42"/>
                  </a:cubicBezTo>
                  <a:cubicBezTo>
                    <a:pt x="35" y="42"/>
                    <a:pt x="35" y="42"/>
                    <a:pt x="35" y="42"/>
                  </a:cubicBezTo>
                  <a:cubicBezTo>
                    <a:pt x="0" y="11"/>
                    <a:pt x="0" y="11"/>
                    <a:pt x="0" y="11"/>
                  </a:cubicBezTo>
                  <a:moveTo>
                    <a:pt x="7" y="0"/>
                  </a:moveTo>
                  <a:cubicBezTo>
                    <a:pt x="7" y="1"/>
                    <a:pt x="7" y="1"/>
                    <a:pt x="7" y="1"/>
                  </a:cubicBezTo>
                  <a:cubicBezTo>
                    <a:pt x="23" y="13"/>
                    <a:pt x="23" y="13"/>
                    <a:pt x="23" y="13"/>
                  </a:cubicBezTo>
                  <a:cubicBezTo>
                    <a:pt x="23" y="13"/>
                    <a:pt x="23" y="13"/>
                    <a:pt x="23" y="13"/>
                  </a:cubicBezTo>
                  <a:cubicBezTo>
                    <a:pt x="23" y="13"/>
                    <a:pt x="23" y="13"/>
                    <a:pt x="23" y="13"/>
                  </a:cubicBezTo>
                  <a:cubicBezTo>
                    <a:pt x="23" y="12"/>
                    <a:pt x="23" y="12"/>
                    <a:pt x="23" y="12"/>
                  </a:cubicBezTo>
                  <a:cubicBezTo>
                    <a:pt x="23" y="12"/>
                    <a:pt x="23" y="12"/>
                    <a:pt x="23" y="12"/>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2" name="Freeform 261"/>
            <p:cNvSpPr>
              <a:spLocks/>
            </p:cNvSpPr>
            <p:nvPr userDrawn="1"/>
          </p:nvSpPr>
          <p:spPr bwMode="auto">
            <a:xfrm>
              <a:off x="408505" y="1481347"/>
              <a:ext cx="49516" cy="41263"/>
            </a:xfrm>
            <a:custGeom>
              <a:avLst/>
              <a:gdLst>
                <a:gd name="T0" fmla="*/ 3 w 5"/>
                <a:gd name="T1" fmla="*/ 0 h 4"/>
                <a:gd name="T2" fmla="*/ 1 w 5"/>
                <a:gd name="T3" fmla="*/ 0 h 4"/>
                <a:gd name="T4" fmla="*/ 1 w 5"/>
                <a:gd name="T5" fmla="*/ 1 h 4"/>
                <a:gd name="T6" fmla="*/ 1 w 5"/>
                <a:gd name="T7" fmla="*/ 1 h 4"/>
                <a:gd name="T8" fmla="*/ 1 w 5"/>
                <a:gd name="T9" fmla="*/ 4 h 4"/>
                <a:gd name="T10" fmla="*/ 3 w 5"/>
                <a:gd name="T11" fmla="*/ 4 h 4"/>
                <a:gd name="T12" fmla="*/ 4 w 5"/>
                <a:gd name="T13" fmla="*/ 3 h 4"/>
                <a:gd name="T14" fmla="*/ 5 w 5"/>
                <a:gd name="T15" fmla="*/ 2 h 4"/>
                <a:gd name="T16" fmla="*/ 5 w 5"/>
                <a:gd name="T17" fmla="*/ 2 h 4"/>
                <a:gd name="T18" fmla="*/ 5 w 5"/>
                <a:gd name="T19" fmla="*/ 2 h 4"/>
                <a:gd name="T20" fmla="*/ 4 w 5"/>
                <a:gd name="T21" fmla="*/ 1 h 4"/>
                <a:gd name="T22" fmla="*/ 4 w 5"/>
                <a:gd name="T23" fmla="*/ 0 h 4"/>
                <a:gd name="T24" fmla="*/ 4 w 5"/>
                <a:gd name="T25" fmla="*/ 0 h 4"/>
                <a:gd name="T26" fmla="*/ 4 w 5"/>
                <a:gd name="T27" fmla="*/ 0 h 4"/>
                <a:gd name="T28" fmla="*/ 3 w 5"/>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4">
                  <a:moveTo>
                    <a:pt x="3" y="0"/>
                  </a:moveTo>
                  <a:cubicBezTo>
                    <a:pt x="2" y="0"/>
                    <a:pt x="2" y="0"/>
                    <a:pt x="1" y="0"/>
                  </a:cubicBezTo>
                  <a:cubicBezTo>
                    <a:pt x="1" y="0"/>
                    <a:pt x="1" y="1"/>
                    <a:pt x="1" y="1"/>
                  </a:cubicBezTo>
                  <a:cubicBezTo>
                    <a:pt x="1" y="1"/>
                    <a:pt x="1" y="1"/>
                    <a:pt x="1" y="1"/>
                  </a:cubicBezTo>
                  <a:cubicBezTo>
                    <a:pt x="0" y="2"/>
                    <a:pt x="0" y="3"/>
                    <a:pt x="1" y="4"/>
                  </a:cubicBezTo>
                  <a:cubicBezTo>
                    <a:pt x="2" y="4"/>
                    <a:pt x="2" y="4"/>
                    <a:pt x="3" y="4"/>
                  </a:cubicBezTo>
                  <a:cubicBezTo>
                    <a:pt x="3" y="4"/>
                    <a:pt x="4" y="4"/>
                    <a:pt x="4" y="3"/>
                  </a:cubicBezTo>
                  <a:cubicBezTo>
                    <a:pt x="5" y="3"/>
                    <a:pt x="5" y="3"/>
                    <a:pt x="5" y="2"/>
                  </a:cubicBezTo>
                  <a:cubicBezTo>
                    <a:pt x="5" y="2"/>
                    <a:pt x="5" y="2"/>
                    <a:pt x="5" y="2"/>
                  </a:cubicBezTo>
                  <a:cubicBezTo>
                    <a:pt x="5" y="2"/>
                    <a:pt x="5" y="2"/>
                    <a:pt x="5" y="2"/>
                  </a:cubicBezTo>
                  <a:cubicBezTo>
                    <a:pt x="5" y="1"/>
                    <a:pt x="4" y="1"/>
                    <a:pt x="4" y="1"/>
                  </a:cubicBezTo>
                  <a:cubicBezTo>
                    <a:pt x="4" y="1"/>
                    <a:pt x="4" y="1"/>
                    <a:pt x="4"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3" name="Freeform 262"/>
            <p:cNvSpPr>
              <a:spLocks/>
            </p:cNvSpPr>
            <p:nvPr userDrawn="1"/>
          </p:nvSpPr>
          <p:spPr bwMode="auto">
            <a:xfrm>
              <a:off x="1374063" y="1452463"/>
              <a:ext cx="49516" cy="41263"/>
            </a:xfrm>
            <a:custGeom>
              <a:avLst/>
              <a:gdLst>
                <a:gd name="T0" fmla="*/ 2 w 5"/>
                <a:gd name="T1" fmla="*/ 0 h 4"/>
                <a:gd name="T2" fmla="*/ 2 w 5"/>
                <a:gd name="T3" fmla="*/ 0 h 4"/>
                <a:gd name="T4" fmla="*/ 2 w 5"/>
                <a:gd name="T5" fmla="*/ 0 h 4"/>
                <a:gd name="T6" fmla="*/ 1 w 5"/>
                <a:gd name="T7" fmla="*/ 0 h 4"/>
                <a:gd name="T8" fmla="*/ 1 w 5"/>
                <a:gd name="T9" fmla="*/ 1 h 4"/>
                <a:gd name="T10" fmla="*/ 0 w 5"/>
                <a:gd name="T11" fmla="*/ 2 h 4"/>
                <a:gd name="T12" fmla="*/ 0 w 5"/>
                <a:gd name="T13" fmla="*/ 2 h 4"/>
                <a:gd name="T14" fmla="*/ 0 w 5"/>
                <a:gd name="T15" fmla="*/ 2 h 4"/>
                <a:gd name="T16" fmla="*/ 1 w 5"/>
                <a:gd name="T17" fmla="*/ 4 h 4"/>
                <a:gd name="T18" fmla="*/ 2 w 5"/>
                <a:gd name="T19" fmla="*/ 4 h 4"/>
                <a:gd name="T20" fmla="*/ 4 w 5"/>
                <a:gd name="T21" fmla="*/ 3 h 4"/>
                <a:gd name="T22" fmla="*/ 4 w 5"/>
                <a:gd name="T23" fmla="*/ 0 h 4"/>
                <a:gd name="T24" fmla="*/ 3 w 5"/>
                <a:gd name="T25" fmla="*/ 0 h 4"/>
                <a:gd name="T26" fmla="*/ 3 w 5"/>
                <a:gd name="T27" fmla="*/ 0 h 4"/>
                <a:gd name="T28" fmla="*/ 2 w 5"/>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4">
                  <a:moveTo>
                    <a:pt x="2" y="0"/>
                  </a:moveTo>
                  <a:cubicBezTo>
                    <a:pt x="2" y="0"/>
                    <a:pt x="2" y="0"/>
                    <a:pt x="2" y="0"/>
                  </a:cubicBezTo>
                  <a:cubicBezTo>
                    <a:pt x="2" y="0"/>
                    <a:pt x="2" y="0"/>
                    <a:pt x="2" y="0"/>
                  </a:cubicBezTo>
                  <a:cubicBezTo>
                    <a:pt x="1" y="0"/>
                    <a:pt x="1" y="0"/>
                    <a:pt x="1" y="0"/>
                  </a:cubicBezTo>
                  <a:cubicBezTo>
                    <a:pt x="1" y="0"/>
                    <a:pt x="1" y="0"/>
                    <a:pt x="1" y="1"/>
                  </a:cubicBezTo>
                  <a:cubicBezTo>
                    <a:pt x="0" y="1"/>
                    <a:pt x="0" y="1"/>
                    <a:pt x="0" y="2"/>
                  </a:cubicBezTo>
                  <a:cubicBezTo>
                    <a:pt x="0" y="2"/>
                    <a:pt x="0" y="2"/>
                    <a:pt x="0" y="2"/>
                  </a:cubicBezTo>
                  <a:cubicBezTo>
                    <a:pt x="0" y="2"/>
                    <a:pt x="0" y="2"/>
                    <a:pt x="0" y="2"/>
                  </a:cubicBezTo>
                  <a:cubicBezTo>
                    <a:pt x="0" y="3"/>
                    <a:pt x="1" y="3"/>
                    <a:pt x="1" y="4"/>
                  </a:cubicBezTo>
                  <a:cubicBezTo>
                    <a:pt x="2" y="4"/>
                    <a:pt x="2" y="4"/>
                    <a:pt x="2" y="4"/>
                  </a:cubicBezTo>
                  <a:cubicBezTo>
                    <a:pt x="3" y="4"/>
                    <a:pt x="4" y="4"/>
                    <a:pt x="4" y="3"/>
                  </a:cubicBezTo>
                  <a:cubicBezTo>
                    <a:pt x="5" y="2"/>
                    <a:pt x="5" y="1"/>
                    <a:pt x="4" y="0"/>
                  </a:cubicBezTo>
                  <a:cubicBezTo>
                    <a:pt x="3" y="0"/>
                    <a:pt x="3" y="0"/>
                    <a:pt x="3" y="0"/>
                  </a:cubicBezTo>
                  <a:cubicBezTo>
                    <a:pt x="3" y="0"/>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4" name="Freeform 263"/>
            <p:cNvSpPr>
              <a:spLocks/>
            </p:cNvSpPr>
            <p:nvPr userDrawn="1"/>
          </p:nvSpPr>
          <p:spPr bwMode="auto">
            <a:xfrm>
              <a:off x="1060463" y="763368"/>
              <a:ext cx="41263" cy="45389"/>
            </a:xfrm>
            <a:custGeom>
              <a:avLst/>
              <a:gdLst>
                <a:gd name="T0" fmla="*/ 2 w 4"/>
                <a:gd name="T1" fmla="*/ 0 h 5"/>
                <a:gd name="T2" fmla="*/ 0 w 4"/>
                <a:gd name="T3" fmla="*/ 1 h 5"/>
                <a:gd name="T4" fmla="*/ 0 w 4"/>
                <a:gd name="T5" fmla="*/ 1 h 5"/>
                <a:gd name="T6" fmla="*/ 0 w 4"/>
                <a:gd name="T7" fmla="*/ 1 h 5"/>
                <a:gd name="T8" fmla="*/ 0 w 4"/>
                <a:gd name="T9" fmla="*/ 1 h 5"/>
                <a:gd name="T10" fmla="*/ 1 w 4"/>
                <a:gd name="T11" fmla="*/ 5 h 5"/>
                <a:gd name="T12" fmla="*/ 2 w 4"/>
                <a:gd name="T13" fmla="*/ 5 h 5"/>
                <a:gd name="T14" fmla="*/ 4 w 4"/>
                <a:gd name="T15" fmla="*/ 4 h 5"/>
                <a:gd name="T16" fmla="*/ 3 w 4"/>
                <a:gd name="T17" fmla="*/ 1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cubicBezTo>
                    <a:pt x="1" y="0"/>
                    <a:pt x="1" y="1"/>
                    <a:pt x="0" y="1"/>
                  </a:cubicBezTo>
                  <a:cubicBezTo>
                    <a:pt x="0" y="1"/>
                    <a:pt x="0" y="1"/>
                    <a:pt x="0" y="1"/>
                  </a:cubicBezTo>
                  <a:cubicBezTo>
                    <a:pt x="0" y="1"/>
                    <a:pt x="0" y="1"/>
                    <a:pt x="0" y="1"/>
                  </a:cubicBezTo>
                  <a:cubicBezTo>
                    <a:pt x="0" y="1"/>
                    <a:pt x="0" y="1"/>
                    <a:pt x="0" y="1"/>
                  </a:cubicBezTo>
                  <a:cubicBezTo>
                    <a:pt x="0" y="2"/>
                    <a:pt x="0" y="4"/>
                    <a:pt x="1" y="5"/>
                  </a:cubicBezTo>
                  <a:cubicBezTo>
                    <a:pt x="1" y="5"/>
                    <a:pt x="1" y="5"/>
                    <a:pt x="2" y="5"/>
                  </a:cubicBezTo>
                  <a:cubicBezTo>
                    <a:pt x="3" y="5"/>
                    <a:pt x="3" y="5"/>
                    <a:pt x="4" y="4"/>
                  </a:cubicBezTo>
                  <a:cubicBezTo>
                    <a:pt x="4" y="3"/>
                    <a:pt x="4" y="2"/>
                    <a:pt x="3" y="1"/>
                  </a:cubicBezTo>
                  <a:cubicBezTo>
                    <a:pt x="3"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5" name="Freeform 264"/>
            <p:cNvSpPr>
              <a:spLocks/>
            </p:cNvSpPr>
            <p:nvPr userDrawn="1"/>
          </p:nvSpPr>
          <p:spPr bwMode="auto">
            <a:xfrm>
              <a:off x="1501979" y="1609263"/>
              <a:ext cx="49516" cy="49516"/>
            </a:xfrm>
            <a:custGeom>
              <a:avLst/>
              <a:gdLst>
                <a:gd name="T0" fmla="*/ 2 w 5"/>
                <a:gd name="T1" fmla="*/ 0 h 5"/>
                <a:gd name="T2" fmla="*/ 2 w 5"/>
                <a:gd name="T3" fmla="*/ 0 h 5"/>
                <a:gd name="T4" fmla="*/ 1 w 5"/>
                <a:gd name="T5" fmla="*/ 1 h 5"/>
                <a:gd name="T6" fmla="*/ 1 w 5"/>
                <a:gd name="T7" fmla="*/ 1 h 5"/>
                <a:gd name="T8" fmla="*/ 1 w 5"/>
                <a:gd name="T9" fmla="*/ 1 h 5"/>
                <a:gd name="T10" fmla="*/ 1 w 5"/>
                <a:gd name="T11" fmla="*/ 4 h 5"/>
                <a:gd name="T12" fmla="*/ 2 w 5"/>
                <a:gd name="T13" fmla="*/ 5 h 5"/>
                <a:gd name="T14" fmla="*/ 4 w 5"/>
                <a:gd name="T15" fmla="*/ 4 h 5"/>
                <a:gd name="T16" fmla="*/ 4 w 5"/>
                <a:gd name="T17" fmla="*/ 1 h 5"/>
                <a:gd name="T18" fmla="*/ 3 w 5"/>
                <a:gd name="T19" fmla="*/ 0 h 5"/>
                <a:gd name="T20" fmla="*/ 2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2" y="0"/>
                  </a:moveTo>
                  <a:cubicBezTo>
                    <a:pt x="2" y="0"/>
                    <a:pt x="2" y="0"/>
                    <a:pt x="2" y="0"/>
                  </a:cubicBezTo>
                  <a:cubicBezTo>
                    <a:pt x="2" y="0"/>
                    <a:pt x="2" y="0"/>
                    <a:pt x="1" y="1"/>
                  </a:cubicBezTo>
                  <a:cubicBezTo>
                    <a:pt x="1" y="1"/>
                    <a:pt x="1" y="1"/>
                    <a:pt x="1" y="1"/>
                  </a:cubicBezTo>
                  <a:cubicBezTo>
                    <a:pt x="1" y="1"/>
                    <a:pt x="1" y="1"/>
                    <a:pt x="1" y="1"/>
                  </a:cubicBezTo>
                  <a:cubicBezTo>
                    <a:pt x="0" y="2"/>
                    <a:pt x="0" y="4"/>
                    <a:pt x="1" y="4"/>
                  </a:cubicBezTo>
                  <a:cubicBezTo>
                    <a:pt x="2" y="5"/>
                    <a:pt x="2" y="5"/>
                    <a:pt x="2" y="5"/>
                  </a:cubicBezTo>
                  <a:cubicBezTo>
                    <a:pt x="3" y="5"/>
                    <a:pt x="4" y="4"/>
                    <a:pt x="4" y="4"/>
                  </a:cubicBezTo>
                  <a:cubicBezTo>
                    <a:pt x="5" y="3"/>
                    <a:pt x="5" y="1"/>
                    <a:pt x="4" y="1"/>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6" name="Freeform 265"/>
            <p:cNvSpPr>
              <a:spLocks/>
            </p:cNvSpPr>
            <p:nvPr userDrawn="1"/>
          </p:nvSpPr>
          <p:spPr bwMode="auto">
            <a:xfrm>
              <a:off x="973811" y="2104421"/>
              <a:ext cx="49516" cy="41263"/>
            </a:xfrm>
            <a:custGeom>
              <a:avLst/>
              <a:gdLst>
                <a:gd name="T0" fmla="*/ 3 w 5"/>
                <a:gd name="T1" fmla="*/ 0 h 4"/>
                <a:gd name="T2" fmla="*/ 1 w 5"/>
                <a:gd name="T3" fmla="*/ 0 h 4"/>
                <a:gd name="T4" fmla="*/ 1 w 5"/>
                <a:gd name="T5" fmla="*/ 0 h 4"/>
                <a:gd name="T6" fmla="*/ 1 w 5"/>
                <a:gd name="T7" fmla="*/ 1 h 4"/>
                <a:gd name="T8" fmla="*/ 1 w 5"/>
                <a:gd name="T9" fmla="*/ 1 h 4"/>
                <a:gd name="T10" fmla="*/ 1 w 5"/>
                <a:gd name="T11" fmla="*/ 1 h 4"/>
                <a:gd name="T12" fmla="*/ 1 w 5"/>
                <a:gd name="T13" fmla="*/ 1 h 4"/>
                <a:gd name="T14" fmla="*/ 1 w 5"/>
                <a:gd name="T15" fmla="*/ 4 h 4"/>
                <a:gd name="T16" fmla="*/ 3 w 5"/>
                <a:gd name="T17" fmla="*/ 4 h 4"/>
                <a:gd name="T18" fmla="*/ 4 w 5"/>
                <a:gd name="T19" fmla="*/ 3 h 4"/>
                <a:gd name="T20" fmla="*/ 4 w 5"/>
                <a:gd name="T21" fmla="*/ 1 h 4"/>
                <a:gd name="T22" fmla="*/ 4 w 5"/>
                <a:gd name="T23" fmla="*/ 0 h 4"/>
                <a:gd name="T24" fmla="*/ 4 w 5"/>
                <a:gd name="T25" fmla="*/ 0 h 4"/>
                <a:gd name="T26" fmla="*/ 4 w 5"/>
                <a:gd name="T27" fmla="*/ 0 h 4"/>
                <a:gd name="T28" fmla="*/ 4 w 5"/>
                <a:gd name="T29" fmla="*/ 0 h 4"/>
                <a:gd name="T30" fmla="*/ 3 w 5"/>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4">
                  <a:moveTo>
                    <a:pt x="3" y="0"/>
                  </a:moveTo>
                  <a:cubicBezTo>
                    <a:pt x="2" y="0"/>
                    <a:pt x="2" y="0"/>
                    <a:pt x="1" y="0"/>
                  </a:cubicBezTo>
                  <a:cubicBezTo>
                    <a:pt x="1" y="0"/>
                    <a:pt x="1" y="0"/>
                    <a:pt x="1" y="0"/>
                  </a:cubicBezTo>
                  <a:cubicBezTo>
                    <a:pt x="1" y="0"/>
                    <a:pt x="1" y="1"/>
                    <a:pt x="1" y="1"/>
                  </a:cubicBezTo>
                  <a:cubicBezTo>
                    <a:pt x="1" y="1"/>
                    <a:pt x="1" y="1"/>
                    <a:pt x="1" y="1"/>
                  </a:cubicBezTo>
                  <a:cubicBezTo>
                    <a:pt x="1" y="1"/>
                    <a:pt x="1" y="1"/>
                    <a:pt x="1" y="1"/>
                  </a:cubicBezTo>
                  <a:cubicBezTo>
                    <a:pt x="1" y="1"/>
                    <a:pt x="1" y="1"/>
                    <a:pt x="1" y="1"/>
                  </a:cubicBezTo>
                  <a:cubicBezTo>
                    <a:pt x="0" y="2"/>
                    <a:pt x="1" y="3"/>
                    <a:pt x="1" y="4"/>
                  </a:cubicBezTo>
                  <a:cubicBezTo>
                    <a:pt x="2" y="4"/>
                    <a:pt x="2" y="4"/>
                    <a:pt x="3" y="4"/>
                  </a:cubicBezTo>
                  <a:cubicBezTo>
                    <a:pt x="3" y="4"/>
                    <a:pt x="4" y="4"/>
                    <a:pt x="4" y="3"/>
                  </a:cubicBezTo>
                  <a:cubicBezTo>
                    <a:pt x="5" y="2"/>
                    <a:pt x="5" y="1"/>
                    <a:pt x="4" y="1"/>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7" name="Freeform 266"/>
            <p:cNvSpPr>
              <a:spLocks/>
            </p:cNvSpPr>
            <p:nvPr userDrawn="1"/>
          </p:nvSpPr>
          <p:spPr bwMode="auto">
            <a:xfrm>
              <a:off x="1510232" y="878905"/>
              <a:ext cx="49516" cy="37137"/>
            </a:xfrm>
            <a:custGeom>
              <a:avLst/>
              <a:gdLst>
                <a:gd name="T0" fmla="*/ 2 w 5"/>
                <a:gd name="T1" fmla="*/ 0 h 4"/>
                <a:gd name="T2" fmla="*/ 1 w 5"/>
                <a:gd name="T3" fmla="*/ 1 h 4"/>
                <a:gd name="T4" fmla="*/ 0 w 5"/>
                <a:gd name="T5" fmla="*/ 1 h 4"/>
                <a:gd name="T6" fmla="*/ 0 w 5"/>
                <a:gd name="T7" fmla="*/ 2 h 4"/>
                <a:gd name="T8" fmla="*/ 1 w 5"/>
                <a:gd name="T9" fmla="*/ 4 h 4"/>
                <a:gd name="T10" fmla="*/ 2 w 5"/>
                <a:gd name="T11" fmla="*/ 4 h 4"/>
                <a:gd name="T12" fmla="*/ 4 w 5"/>
                <a:gd name="T13" fmla="*/ 3 h 4"/>
                <a:gd name="T14" fmla="*/ 4 w 5"/>
                <a:gd name="T15" fmla="*/ 0 h 4"/>
                <a:gd name="T16" fmla="*/ 2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2" y="0"/>
                  </a:moveTo>
                  <a:cubicBezTo>
                    <a:pt x="2" y="0"/>
                    <a:pt x="1" y="0"/>
                    <a:pt x="1" y="1"/>
                  </a:cubicBezTo>
                  <a:cubicBezTo>
                    <a:pt x="1" y="1"/>
                    <a:pt x="0" y="1"/>
                    <a:pt x="0" y="1"/>
                  </a:cubicBezTo>
                  <a:cubicBezTo>
                    <a:pt x="0" y="1"/>
                    <a:pt x="0" y="1"/>
                    <a:pt x="0" y="2"/>
                  </a:cubicBezTo>
                  <a:cubicBezTo>
                    <a:pt x="0" y="2"/>
                    <a:pt x="1" y="3"/>
                    <a:pt x="1" y="4"/>
                  </a:cubicBezTo>
                  <a:cubicBezTo>
                    <a:pt x="2" y="4"/>
                    <a:pt x="2" y="4"/>
                    <a:pt x="2" y="4"/>
                  </a:cubicBezTo>
                  <a:cubicBezTo>
                    <a:pt x="3" y="4"/>
                    <a:pt x="4" y="4"/>
                    <a:pt x="4" y="3"/>
                  </a:cubicBezTo>
                  <a:cubicBezTo>
                    <a:pt x="5" y="2"/>
                    <a:pt x="5" y="1"/>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8" name="Freeform 267"/>
            <p:cNvSpPr>
              <a:spLocks/>
            </p:cNvSpPr>
            <p:nvPr userDrawn="1"/>
          </p:nvSpPr>
          <p:spPr bwMode="auto">
            <a:xfrm>
              <a:off x="214568" y="1881600"/>
              <a:ext cx="49516" cy="41263"/>
            </a:xfrm>
            <a:custGeom>
              <a:avLst/>
              <a:gdLst>
                <a:gd name="T0" fmla="*/ 3 w 5"/>
                <a:gd name="T1" fmla="*/ 0 h 4"/>
                <a:gd name="T2" fmla="*/ 3 w 5"/>
                <a:gd name="T3" fmla="*/ 0 h 4"/>
                <a:gd name="T4" fmla="*/ 1 w 5"/>
                <a:gd name="T5" fmla="*/ 0 h 4"/>
                <a:gd name="T6" fmla="*/ 1 w 5"/>
                <a:gd name="T7" fmla="*/ 1 h 4"/>
                <a:gd name="T8" fmla="*/ 1 w 5"/>
                <a:gd name="T9" fmla="*/ 1 h 4"/>
                <a:gd name="T10" fmla="*/ 1 w 5"/>
                <a:gd name="T11" fmla="*/ 1 h 4"/>
                <a:gd name="T12" fmla="*/ 1 w 5"/>
                <a:gd name="T13" fmla="*/ 1 h 4"/>
                <a:gd name="T14" fmla="*/ 2 w 5"/>
                <a:gd name="T15" fmla="*/ 4 h 4"/>
                <a:gd name="T16" fmla="*/ 3 w 5"/>
                <a:gd name="T17" fmla="*/ 4 h 4"/>
                <a:gd name="T18" fmla="*/ 5 w 5"/>
                <a:gd name="T19" fmla="*/ 3 h 4"/>
                <a:gd name="T20" fmla="*/ 4 w 5"/>
                <a:gd name="T21" fmla="*/ 0 h 4"/>
                <a:gd name="T22" fmla="*/ 4 w 5"/>
                <a:gd name="T23" fmla="*/ 0 h 4"/>
                <a:gd name="T24" fmla="*/ 4 w 5"/>
                <a:gd name="T25" fmla="*/ 0 h 4"/>
                <a:gd name="T26" fmla="*/ 3 w 5"/>
                <a:gd name="T27" fmla="*/ 0 h 4"/>
                <a:gd name="T28" fmla="*/ 3 w 5"/>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4">
                  <a:moveTo>
                    <a:pt x="3" y="0"/>
                  </a:moveTo>
                  <a:cubicBezTo>
                    <a:pt x="3" y="0"/>
                    <a:pt x="3" y="0"/>
                    <a:pt x="3" y="0"/>
                  </a:cubicBezTo>
                  <a:cubicBezTo>
                    <a:pt x="2" y="0"/>
                    <a:pt x="2" y="0"/>
                    <a:pt x="1" y="0"/>
                  </a:cubicBezTo>
                  <a:cubicBezTo>
                    <a:pt x="1" y="1"/>
                    <a:pt x="1" y="1"/>
                    <a:pt x="1" y="1"/>
                  </a:cubicBezTo>
                  <a:cubicBezTo>
                    <a:pt x="1" y="1"/>
                    <a:pt x="1" y="1"/>
                    <a:pt x="1" y="1"/>
                  </a:cubicBezTo>
                  <a:cubicBezTo>
                    <a:pt x="1" y="1"/>
                    <a:pt x="1" y="1"/>
                    <a:pt x="1" y="1"/>
                  </a:cubicBezTo>
                  <a:cubicBezTo>
                    <a:pt x="1" y="1"/>
                    <a:pt x="1" y="1"/>
                    <a:pt x="1" y="1"/>
                  </a:cubicBezTo>
                  <a:cubicBezTo>
                    <a:pt x="0" y="2"/>
                    <a:pt x="1" y="3"/>
                    <a:pt x="2" y="4"/>
                  </a:cubicBezTo>
                  <a:cubicBezTo>
                    <a:pt x="2" y="4"/>
                    <a:pt x="2" y="4"/>
                    <a:pt x="3" y="4"/>
                  </a:cubicBezTo>
                  <a:cubicBezTo>
                    <a:pt x="3" y="4"/>
                    <a:pt x="4" y="4"/>
                    <a:pt x="5" y="3"/>
                  </a:cubicBezTo>
                  <a:cubicBezTo>
                    <a:pt x="5" y="2"/>
                    <a:pt x="5" y="1"/>
                    <a:pt x="4" y="0"/>
                  </a:cubicBezTo>
                  <a:cubicBezTo>
                    <a:pt x="4" y="0"/>
                    <a:pt x="4" y="0"/>
                    <a:pt x="4" y="0"/>
                  </a:cubicBezTo>
                  <a:cubicBezTo>
                    <a:pt x="4" y="0"/>
                    <a:pt x="4" y="0"/>
                    <a:pt x="4"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9" name="Freeform 268"/>
            <p:cNvSpPr>
              <a:spLocks/>
            </p:cNvSpPr>
            <p:nvPr userDrawn="1"/>
          </p:nvSpPr>
          <p:spPr bwMode="auto">
            <a:xfrm>
              <a:off x="330105" y="2166316"/>
              <a:ext cx="41263" cy="45389"/>
            </a:xfrm>
            <a:custGeom>
              <a:avLst/>
              <a:gdLst>
                <a:gd name="T0" fmla="*/ 2 w 4"/>
                <a:gd name="T1" fmla="*/ 0 h 5"/>
                <a:gd name="T2" fmla="*/ 2 w 4"/>
                <a:gd name="T3" fmla="*/ 0 h 5"/>
                <a:gd name="T4" fmla="*/ 2 w 4"/>
                <a:gd name="T5" fmla="*/ 0 h 5"/>
                <a:gd name="T6" fmla="*/ 1 w 4"/>
                <a:gd name="T7" fmla="*/ 0 h 5"/>
                <a:gd name="T8" fmla="*/ 1 w 4"/>
                <a:gd name="T9" fmla="*/ 0 h 5"/>
                <a:gd name="T10" fmla="*/ 1 w 4"/>
                <a:gd name="T11" fmla="*/ 1 h 5"/>
                <a:gd name="T12" fmla="*/ 1 w 4"/>
                <a:gd name="T13" fmla="*/ 1 h 5"/>
                <a:gd name="T14" fmla="*/ 1 w 4"/>
                <a:gd name="T15" fmla="*/ 1 h 5"/>
                <a:gd name="T16" fmla="*/ 1 w 4"/>
                <a:gd name="T17" fmla="*/ 4 h 5"/>
                <a:gd name="T18" fmla="*/ 2 w 4"/>
                <a:gd name="T19" fmla="*/ 5 h 5"/>
                <a:gd name="T20" fmla="*/ 4 w 4"/>
                <a:gd name="T21" fmla="*/ 4 h 5"/>
                <a:gd name="T22" fmla="*/ 4 w 4"/>
                <a:gd name="T23" fmla="*/ 2 h 5"/>
                <a:gd name="T24" fmla="*/ 4 w 4"/>
                <a:gd name="T25" fmla="*/ 2 h 5"/>
                <a:gd name="T26" fmla="*/ 3 w 4"/>
                <a:gd name="T27" fmla="*/ 0 h 5"/>
                <a:gd name="T28" fmla="*/ 2 w 4"/>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5">
                  <a:moveTo>
                    <a:pt x="2" y="0"/>
                  </a:moveTo>
                  <a:cubicBezTo>
                    <a:pt x="2" y="0"/>
                    <a:pt x="2" y="0"/>
                    <a:pt x="2" y="0"/>
                  </a:cubicBezTo>
                  <a:cubicBezTo>
                    <a:pt x="2" y="0"/>
                    <a:pt x="2" y="0"/>
                    <a:pt x="2" y="0"/>
                  </a:cubicBezTo>
                  <a:cubicBezTo>
                    <a:pt x="1" y="0"/>
                    <a:pt x="1" y="0"/>
                    <a:pt x="1" y="0"/>
                  </a:cubicBezTo>
                  <a:cubicBezTo>
                    <a:pt x="1" y="0"/>
                    <a:pt x="1" y="0"/>
                    <a:pt x="1" y="0"/>
                  </a:cubicBezTo>
                  <a:cubicBezTo>
                    <a:pt x="1" y="0"/>
                    <a:pt x="1" y="1"/>
                    <a:pt x="1" y="1"/>
                  </a:cubicBezTo>
                  <a:cubicBezTo>
                    <a:pt x="1" y="1"/>
                    <a:pt x="1" y="1"/>
                    <a:pt x="1" y="1"/>
                  </a:cubicBezTo>
                  <a:cubicBezTo>
                    <a:pt x="1" y="1"/>
                    <a:pt x="1" y="1"/>
                    <a:pt x="1" y="1"/>
                  </a:cubicBezTo>
                  <a:cubicBezTo>
                    <a:pt x="0" y="2"/>
                    <a:pt x="0" y="3"/>
                    <a:pt x="1" y="4"/>
                  </a:cubicBezTo>
                  <a:cubicBezTo>
                    <a:pt x="1" y="4"/>
                    <a:pt x="2" y="5"/>
                    <a:pt x="2" y="5"/>
                  </a:cubicBezTo>
                  <a:cubicBezTo>
                    <a:pt x="3" y="5"/>
                    <a:pt x="4" y="4"/>
                    <a:pt x="4" y="4"/>
                  </a:cubicBezTo>
                  <a:cubicBezTo>
                    <a:pt x="4" y="3"/>
                    <a:pt x="4" y="3"/>
                    <a:pt x="4" y="2"/>
                  </a:cubicBezTo>
                  <a:cubicBezTo>
                    <a:pt x="4" y="2"/>
                    <a:pt x="4" y="2"/>
                    <a:pt x="4" y="2"/>
                  </a:cubicBezTo>
                  <a:cubicBezTo>
                    <a:pt x="4" y="1"/>
                    <a:pt x="4" y="1"/>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6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32813" y="1417302"/>
            <a:ext cx="4537861" cy="431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49950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61"/>
                                        </p:tgtEl>
                                        <p:attrNameLst>
                                          <p:attrName>style.visibility</p:attrName>
                                        </p:attrNameLst>
                                      </p:cBhvr>
                                      <p:to>
                                        <p:strVal val="visible"/>
                                      </p:to>
                                    </p:set>
                                    <p:animEffect transition="in" filter="fade">
                                      <p:cBhvr>
                                        <p:cTn id="7" dur="1000"/>
                                        <p:tgtEl>
                                          <p:spTgt spid="1261"/>
                                        </p:tgtEl>
                                      </p:cBhvr>
                                    </p:animEffect>
                                    <p:anim calcmode="lin" valueType="num">
                                      <p:cBhvr>
                                        <p:cTn id="8" dur="1000" fill="hold"/>
                                        <p:tgtEl>
                                          <p:spTgt spid="1261"/>
                                        </p:tgtEl>
                                        <p:attrNameLst>
                                          <p:attrName>ppt_x</p:attrName>
                                        </p:attrNameLst>
                                      </p:cBhvr>
                                      <p:tavLst>
                                        <p:tav tm="0">
                                          <p:val>
                                            <p:strVal val="#ppt_x"/>
                                          </p:val>
                                        </p:tav>
                                        <p:tav tm="100000">
                                          <p:val>
                                            <p:strVal val="#ppt_x"/>
                                          </p:val>
                                        </p:tav>
                                      </p:tavLst>
                                    </p:anim>
                                    <p:anim calcmode="lin" valueType="num">
                                      <p:cBhvr>
                                        <p:cTn id="9" dur="1000" fill="hold"/>
                                        <p:tgtEl>
                                          <p:spTgt spid="126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60"/>
                                        </p:tgtEl>
                                        <p:attrNameLst>
                                          <p:attrName>style.visibility</p:attrName>
                                        </p:attrNameLst>
                                      </p:cBhvr>
                                      <p:to>
                                        <p:strVal val="visible"/>
                                      </p:to>
                                    </p:set>
                                    <p:animEffect transition="in" filter="fade">
                                      <p:cBhvr>
                                        <p:cTn id="12" dur="1000"/>
                                        <p:tgtEl>
                                          <p:spTgt spid="1260"/>
                                        </p:tgtEl>
                                      </p:cBhvr>
                                    </p:animEffect>
                                    <p:anim calcmode="lin" valueType="num">
                                      <p:cBhvr>
                                        <p:cTn id="13" dur="1000" fill="hold"/>
                                        <p:tgtEl>
                                          <p:spTgt spid="1260"/>
                                        </p:tgtEl>
                                        <p:attrNameLst>
                                          <p:attrName>ppt_x</p:attrName>
                                        </p:attrNameLst>
                                      </p:cBhvr>
                                      <p:tavLst>
                                        <p:tav tm="0">
                                          <p:val>
                                            <p:strVal val="#ppt_x"/>
                                          </p:val>
                                        </p:tav>
                                        <p:tav tm="100000">
                                          <p:val>
                                            <p:strVal val="#ppt_x"/>
                                          </p:val>
                                        </p:tav>
                                      </p:tavLst>
                                    </p:anim>
                                    <p:anim calcmode="lin" valueType="num">
                                      <p:cBhvr>
                                        <p:cTn id="14" dur="1000" fill="hold"/>
                                        <p:tgtEl>
                                          <p:spTgt spid="1260"/>
                                        </p:tgtEl>
                                        <p:attrNameLst>
                                          <p:attrName>ppt_y</p:attrName>
                                        </p:attrNameLst>
                                      </p:cBhvr>
                                      <p:tavLst>
                                        <p:tav tm="0">
                                          <p:val>
                                            <p:strVal val="#ppt_y-.1"/>
                                          </p:val>
                                        </p:tav>
                                        <p:tav tm="100000">
                                          <p:val>
                                            <p:strVal val="#ppt_y"/>
                                          </p:val>
                                        </p:tav>
                                      </p:tavLst>
                                    </p:anim>
                                  </p:childTnLst>
                                </p:cTn>
                              </p:par>
                              <p:par>
                                <p:cTn id="15" presetID="37" presetClass="entr" presetSubtype="0" fill="hold" nodeType="withEffect">
                                  <p:stCondLst>
                                    <p:cond delay="0"/>
                                  </p:stCondLst>
                                  <p:childTnLst>
                                    <p:set>
                                      <p:cBhvr>
                                        <p:cTn id="16" dur="1" fill="hold">
                                          <p:stCondLst>
                                            <p:cond delay="0"/>
                                          </p:stCondLst>
                                        </p:cTn>
                                        <p:tgtEl>
                                          <p:spTgt spid="269"/>
                                        </p:tgtEl>
                                        <p:attrNameLst>
                                          <p:attrName>style.visibility</p:attrName>
                                        </p:attrNameLst>
                                      </p:cBhvr>
                                      <p:to>
                                        <p:strVal val="visible"/>
                                      </p:to>
                                    </p:set>
                                    <p:animEffect transition="in" filter="fade">
                                      <p:cBhvr>
                                        <p:cTn id="17" dur="1000"/>
                                        <p:tgtEl>
                                          <p:spTgt spid="269"/>
                                        </p:tgtEl>
                                      </p:cBhvr>
                                    </p:animEffect>
                                    <p:anim calcmode="lin" valueType="num">
                                      <p:cBhvr>
                                        <p:cTn id="18" dur="1000" fill="hold"/>
                                        <p:tgtEl>
                                          <p:spTgt spid="269"/>
                                        </p:tgtEl>
                                        <p:attrNameLst>
                                          <p:attrName>ppt_x</p:attrName>
                                        </p:attrNameLst>
                                      </p:cBhvr>
                                      <p:tavLst>
                                        <p:tav tm="0">
                                          <p:val>
                                            <p:strVal val="#ppt_x"/>
                                          </p:val>
                                        </p:tav>
                                        <p:tav tm="100000">
                                          <p:val>
                                            <p:strVal val="#ppt_x"/>
                                          </p:val>
                                        </p:tav>
                                      </p:tavLst>
                                    </p:anim>
                                    <p:anim calcmode="lin" valueType="num">
                                      <p:cBhvr>
                                        <p:cTn id="19" dur="900" decel="100000" fill="hold"/>
                                        <p:tgtEl>
                                          <p:spTgt spid="269"/>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35079" y="1600498"/>
            <a:ext cx="5612074" cy="667011"/>
          </a:xfrm>
        </p:spPr>
        <p:txBody>
          <a:bodyPr anchor="b"/>
          <a:lstStyle>
            <a:lvl1pPr marL="0" indent="0">
              <a:buNone/>
              <a:defRPr sz="3000" b="1"/>
            </a:lvl1pPr>
            <a:lvl2pPr marL="567157" indent="0">
              <a:buNone/>
              <a:defRPr sz="2500" b="1"/>
            </a:lvl2pPr>
            <a:lvl3pPr marL="1134313" indent="0">
              <a:buNone/>
              <a:defRPr sz="2200" b="1"/>
            </a:lvl3pPr>
            <a:lvl4pPr marL="1701470" indent="0">
              <a:buNone/>
              <a:defRPr sz="2000" b="1"/>
            </a:lvl4pPr>
            <a:lvl5pPr marL="2268626" indent="0">
              <a:buNone/>
              <a:defRPr sz="2000" b="1"/>
            </a:lvl5pPr>
            <a:lvl6pPr marL="2835783" indent="0">
              <a:buNone/>
              <a:defRPr sz="2000" b="1"/>
            </a:lvl6pPr>
            <a:lvl7pPr marL="3402940" indent="0">
              <a:buNone/>
              <a:defRPr sz="2000" b="1"/>
            </a:lvl7pPr>
            <a:lvl8pPr marL="3970096" indent="0">
              <a:buNone/>
              <a:defRPr sz="2000" b="1"/>
            </a:lvl8pPr>
            <a:lvl9pPr marL="4537253" indent="0">
              <a:buNone/>
              <a:defRPr sz="2000" b="1"/>
            </a:lvl9pPr>
          </a:lstStyle>
          <a:p>
            <a:pPr lvl="0"/>
            <a:r>
              <a:rPr lang="zh-CN" altLang="en-US"/>
              <a:t>单击此处编辑母版文本样式</a:t>
            </a:r>
          </a:p>
        </p:txBody>
      </p:sp>
      <p:sp>
        <p:nvSpPr>
          <p:cNvPr id="4" name="内容占位符 3"/>
          <p:cNvSpPr>
            <a:spLocks noGrp="1"/>
          </p:cNvSpPr>
          <p:nvPr>
            <p:ph sz="half" idx="2"/>
          </p:nvPr>
        </p:nvSpPr>
        <p:spPr>
          <a:xfrm>
            <a:off x="635079" y="2267508"/>
            <a:ext cx="5612074" cy="411958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452231" y="1600498"/>
            <a:ext cx="5614278" cy="667011"/>
          </a:xfrm>
        </p:spPr>
        <p:txBody>
          <a:bodyPr anchor="b"/>
          <a:lstStyle>
            <a:lvl1pPr marL="0" indent="0">
              <a:buNone/>
              <a:defRPr sz="3000" b="1"/>
            </a:lvl1pPr>
            <a:lvl2pPr marL="567157" indent="0">
              <a:buNone/>
              <a:defRPr sz="2500" b="1"/>
            </a:lvl2pPr>
            <a:lvl3pPr marL="1134313" indent="0">
              <a:buNone/>
              <a:defRPr sz="2200" b="1"/>
            </a:lvl3pPr>
            <a:lvl4pPr marL="1701470" indent="0">
              <a:buNone/>
              <a:defRPr sz="2000" b="1"/>
            </a:lvl4pPr>
            <a:lvl5pPr marL="2268626" indent="0">
              <a:buNone/>
              <a:defRPr sz="2000" b="1"/>
            </a:lvl5pPr>
            <a:lvl6pPr marL="2835783" indent="0">
              <a:buNone/>
              <a:defRPr sz="2000" b="1"/>
            </a:lvl6pPr>
            <a:lvl7pPr marL="3402940" indent="0">
              <a:buNone/>
              <a:defRPr sz="2000" b="1"/>
            </a:lvl7pPr>
            <a:lvl8pPr marL="3970096" indent="0">
              <a:buNone/>
              <a:defRPr sz="2000" b="1"/>
            </a:lvl8pPr>
            <a:lvl9pPr marL="4537253" indent="0">
              <a:buNone/>
              <a:defRPr sz="2000" b="1"/>
            </a:lvl9pPr>
          </a:lstStyle>
          <a:p>
            <a:pPr lvl="0"/>
            <a:r>
              <a:rPr lang="zh-CN" altLang="en-US"/>
              <a:t>单击此处编辑母版文本样式</a:t>
            </a:r>
          </a:p>
        </p:txBody>
      </p:sp>
      <p:sp>
        <p:nvSpPr>
          <p:cNvPr id="6" name="内容占位符 5"/>
          <p:cNvSpPr>
            <a:spLocks noGrp="1"/>
          </p:cNvSpPr>
          <p:nvPr>
            <p:ph sz="quarter" idx="4"/>
          </p:nvPr>
        </p:nvSpPr>
        <p:spPr>
          <a:xfrm>
            <a:off x="6452231" y="2267508"/>
            <a:ext cx="5614278" cy="411958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5080" y="284680"/>
            <a:ext cx="4178735" cy="1211545"/>
          </a:xfrm>
        </p:spPr>
        <p:txBody>
          <a:bodyPr anchor="b"/>
          <a:lstStyle>
            <a:lvl1pPr algn="l">
              <a:defRPr sz="2500" b="1"/>
            </a:lvl1pPr>
          </a:lstStyle>
          <a:p>
            <a:r>
              <a:rPr lang="zh-CN" altLang="en-US"/>
              <a:t>单击此处编辑母版标题样式</a:t>
            </a:r>
          </a:p>
        </p:txBody>
      </p:sp>
      <p:sp>
        <p:nvSpPr>
          <p:cNvPr id="3" name="内容占位符 2"/>
          <p:cNvSpPr>
            <a:spLocks noGrp="1"/>
          </p:cNvSpPr>
          <p:nvPr>
            <p:ph idx="1"/>
          </p:nvPr>
        </p:nvSpPr>
        <p:spPr>
          <a:xfrm>
            <a:off x="4965968" y="284681"/>
            <a:ext cx="7100541" cy="6102412"/>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5080" y="1496225"/>
            <a:ext cx="4178735" cy="4890868"/>
          </a:xfrm>
        </p:spPr>
        <p:txBody>
          <a:bodyPr/>
          <a:lstStyle>
            <a:lvl1pPr marL="0" indent="0">
              <a:buNone/>
              <a:defRPr sz="1700"/>
            </a:lvl1pPr>
            <a:lvl2pPr marL="567157" indent="0">
              <a:buNone/>
              <a:defRPr sz="1500"/>
            </a:lvl2pPr>
            <a:lvl3pPr marL="1134313" indent="0">
              <a:buNone/>
              <a:defRPr sz="1200"/>
            </a:lvl3pPr>
            <a:lvl4pPr marL="1701470" indent="0">
              <a:buNone/>
              <a:defRPr sz="1100"/>
            </a:lvl4pPr>
            <a:lvl5pPr marL="2268626" indent="0">
              <a:buNone/>
              <a:defRPr sz="1100"/>
            </a:lvl5pPr>
            <a:lvl6pPr marL="2835783" indent="0">
              <a:buNone/>
              <a:defRPr sz="1100"/>
            </a:lvl6pPr>
            <a:lvl7pPr marL="3402940" indent="0">
              <a:buNone/>
              <a:defRPr sz="1100"/>
            </a:lvl7pPr>
            <a:lvl8pPr marL="3970096" indent="0">
              <a:buNone/>
              <a:defRPr sz="1100"/>
            </a:lvl8pPr>
            <a:lvl9pPr marL="4537253"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489600" y="5005070"/>
            <a:ext cx="7620953" cy="590877"/>
          </a:xfrm>
        </p:spPr>
        <p:txBody>
          <a:bodyPr anchor="b"/>
          <a:lstStyle>
            <a:lvl1pPr algn="l">
              <a:defRPr sz="2500" b="1"/>
            </a:lvl1pPr>
          </a:lstStyle>
          <a:p>
            <a:r>
              <a:rPr lang="zh-CN" altLang="en-US"/>
              <a:t>单击此处编辑母版标题样式</a:t>
            </a:r>
          </a:p>
        </p:txBody>
      </p:sp>
      <p:sp>
        <p:nvSpPr>
          <p:cNvPr id="3" name="图片占位符 2"/>
          <p:cNvSpPr>
            <a:spLocks noGrp="1"/>
          </p:cNvSpPr>
          <p:nvPr>
            <p:ph type="pic" idx="1"/>
          </p:nvPr>
        </p:nvSpPr>
        <p:spPr>
          <a:xfrm>
            <a:off x="2489600" y="638875"/>
            <a:ext cx="7620953" cy="4290060"/>
          </a:xfrm>
        </p:spPr>
        <p:txBody>
          <a:bodyPr/>
          <a:lstStyle>
            <a:lvl1pPr marL="0" indent="0">
              <a:buNone/>
              <a:defRPr sz="4000"/>
            </a:lvl1pPr>
            <a:lvl2pPr marL="567157" indent="0">
              <a:buNone/>
              <a:defRPr sz="3500"/>
            </a:lvl2pPr>
            <a:lvl3pPr marL="1134313" indent="0">
              <a:buNone/>
              <a:defRPr sz="3000"/>
            </a:lvl3pPr>
            <a:lvl4pPr marL="1701470" indent="0">
              <a:buNone/>
              <a:defRPr sz="2500"/>
            </a:lvl4pPr>
            <a:lvl5pPr marL="2268626" indent="0">
              <a:buNone/>
              <a:defRPr sz="2500"/>
            </a:lvl5pPr>
            <a:lvl6pPr marL="2835783" indent="0">
              <a:buNone/>
              <a:defRPr sz="2500"/>
            </a:lvl6pPr>
            <a:lvl7pPr marL="3402940" indent="0">
              <a:buNone/>
              <a:defRPr sz="2500"/>
            </a:lvl7pPr>
            <a:lvl8pPr marL="3970096" indent="0">
              <a:buNone/>
              <a:defRPr sz="2500"/>
            </a:lvl8pPr>
            <a:lvl9pPr marL="4537253" indent="0">
              <a:buNone/>
              <a:defRPr sz="2500"/>
            </a:lvl9pPr>
          </a:lstStyle>
          <a:p>
            <a:endParaRPr lang="zh-CN" altLang="en-US"/>
          </a:p>
        </p:txBody>
      </p:sp>
      <p:sp>
        <p:nvSpPr>
          <p:cNvPr id="4" name="文本占位符 3"/>
          <p:cNvSpPr>
            <a:spLocks noGrp="1"/>
          </p:cNvSpPr>
          <p:nvPr>
            <p:ph type="body" sz="half" idx="2"/>
          </p:nvPr>
        </p:nvSpPr>
        <p:spPr>
          <a:xfrm>
            <a:off x="2489600" y="5595947"/>
            <a:ext cx="7620953" cy="839143"/>
          </a:xfrm>
        </p:spPr>
        <p:txBody>
          <a:bodyPr/>
          <a:lstStyle>
            <a:lvl1pPr marL="0" indent="0">
              <a:buNone/>
              <a:defRPr sz="1700"/>
            </a:lvl1pPr>
            <a:lvl2pPr marL="567157" indent="0">
              <a:buNone/>
              <a:defRPr sz="1500"/>
            </a:lvl2pPr>
            <a:lvl3pPr marL="1134313" indent="0">
              <a:buNone/>
              <a:defRPr sz="1200"/>
            </a:lvl3pPr>
            <a:lvl4pPr marL="1701470" indent="0">
              <a:buNone/>
              <a:defRPr sz="1100"/>
            </a:lvl4pPr>
            <a:lvl5pPr marL="2268626" indent="0">
              <a:buNone/>
              <a:defRPr sz="1100"/>
            </a:lvl5pPr>
            <a:lvl6pPr marL="2835783" indent="0">
              <a:buNone/>
              <a:defRPr sz="1100"/>
            </a:lvl6pPr>
            <a:lvl7pPr marL="3402940" indent="0">
              <a:buNone/>
              <a:defRPr sz="1100"/>
            </a:lvl7pPr>
            <a:lvl8pPr marL="3970096" indent="0">
              <a:buNone/>
              <a:defRPr sz="1100"/>
            </a:lvl8pPr>
            <a:lvl9pPr marL="4537253"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8651" y="286336"/>
            <a:ext cx="2857857" cy="610075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35079" y="286336"/>
            <a:ext cx="8361879" cy="610075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accent1">
            <a:lumMod val="75000"/>
          </a:schemeClr>
        </a:solidFill>
        <a:effectLst/>
      </p:bgPr>
    </p:bg>
    <p:spTree>
      <p:nvGrpSpPr>
        <p:cNvPr id="1" name=""/>
        <p:cNvGrpSpPr/>
        <p:nvPr/>
      </p:nvGrpSpPr>
      <p:grpSpPr>
        <a:xfrm>
          <a:off x="0" y="0"/>
          <a:ext cx="0" cy="0"/>
          <a:chOff x="0" y="0"/>
          <a:chExt cx="0" cy="0"/>
        </a:xfrm>
      </p:grpSpPr>
      <p:sp>
        <p:nvSpPr>
          <p:cNvPr id="11" name="椭圆 17"/>
          <p:cNvSpPr>
            <a:spLocks noChangeAspect="1"/>
          </p:cNvSpPr>
          <p:nvPr userDrawn="1"/>
        </p:nvSpPr>
        <p:spPr>
          <a:xfrm>
            <a:off x="5709974" y="0"/>
            <a:ext cx="6990826" cy="7150100"/>
          </a:xfrm>
          <a:custGeom>
            <a:avLst/>
            <a:gdLst/>
            <a:ahLst/>
            <a:cxnLst/>
            <a:rect l="l" t="t" r="r" b="b"/>
            <a:pathLst>
              <a:path w="6990826" h="7150100">
                <a:moveTo>
                  <a:pt x="735606" y="0"/>
                </a:moveTo>
                <a:lnTo>
                  <a:pt x="6990826" y="0"/>
                </a:lnTo>
                <a:lnTo>
                  <a:pt x="6990826" y="7150100"/>
                </a:lnTo>
                <a:lnTo>
                  <a:pt x="1453708" y="7150100"/>
                </a:lnTo>
                <a:cubicBezTo>
                  <a:pt x="543855" y="6021690"/>
                  <a:pt x="0" y="4586357"/>
                  <a:pt x="0" y="3024000"/>
                </a:cubicBezTo>
                <a:cubicBezTo>
                  <a:pt x="0" y="1933549"/>
                  <a:pt x="264932" y="904977"/>
                  <a:pt x="7356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
          <p:cNvSpPr/>
          <p:nvPr userDrawn="1"/>
        </p:nvSpPr>
        <p:spPr>
          <a:xfrm>
            <a:off x="6408712" y="0"/>
            <a:ext cx="6292088" cy="7150100"/>
          </a:xfrm>
          <a:custGeom>
            <a:avLst/>
            <a:gdLst/>
            <a:ahLst/>
            <a:cxnLst/>
            <a:rect l="l" t="t" r="r" b="b"/>
            <a:pathLst>
              <a:path w="6292088" h="7150100">
                <a:moveTo>
                  <a:pt x="1030536" y="0"/>
                </a:moveTo>
                <a:lnTo>
                  <a:pt x="5904656" y="0"/>
                </a:lnTo>
                <a:lnTo>
                  <a:pt x="6292088" y="0"/>
                </a:lnTo>
                <a:lnTo>
                  <a:pt x="6292088" y="7150100"/>
                </a:lnTo>
                <a:lnTo>
                  <a:pt x="5904656" y="7150100"/>
                </a:lnTo>
                <a:lnTo>
                  <a:pt x="857613" y="7150100"/>
                </a:lnTo>
                <a:cubicBezTo>
                  <a:pt x="318685" y="6191755"/>
                  <a:pt x="0" y="5004297"/>
                  <a:pt x="0" y="3718426"/>
                </a:cubicBezTo>
                <a:cubicBezTo>
                  <a:pt x="0" y="2300858"/>
                  <a:pt x="387307" y="1002894"/>
                  <a:pt x="1030536"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
          <p:cNvSpPr/>
          <p:nvPr userDrawn="1"/>
        </p:nvSpPr>
        <p:spPr>
          <a:xfrm>
            <a:off x="6984776" y="0"/>
            <a:ext cx="5716024" cy="7150100"/>
          </a:xfrm>
          <a:custGeom>
            <a:avLst/>
            <a:gdLst/>
            <a:ahLst/>
            <a:cxnLst/>
            <a:rect l="l" t="t" r="r" b="b"/>
            <a:pathLst>
              <a:path w="5716024" h="7150100">
                <a:moveTo>
                  <a:pt x="1556291" y="0"/>
                </a:moveTo>
                <a:lnTo>
                  <a:pt x="4408883" y="0"/>
                </a:lnTo>
                <a:lnTo>
                  <a:pt x="5716024" y="0"/>
                </a:lnTo>
                <a:lnTo>
                  <a:pt x="5716024" y="7150100"/>
                </a:lnTo>
                <a:lnTo>
                  <a:pt x="858866" y="7150100"/>
                </a:lnTo>
                <a:lnTo>
                  <a:pt x="498332" y="7150100"/>
                </a:lnTo>
                <a:cubicBezTo>
                  <a:pt x="180540" y="6346514"/>
                  <a:pt x="0" y="5422332"/>
                  <a:pt x="0" y="4439146"/>
                </a:cubicBezTo>
                <a:cubicBezTo>
                  <a:pt x="0" y="2633361"/>
                  <a:pt x="609024" y="1026614"/>
                  <a:pt x="15562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3230431"/>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7" name="矩形 6"/>
          <p:cNvSpPr>
            <a:spLocks noChangeAspect="1"/>
          </p:cNvSpPr>
          <p:nvPr/>
        </p:nvSpPr>
        <p:spPr>
          <a:xfrm>
            <a:off x="1048694" y="3227199"/>
            <a:ext cx="1548000" cy="1548000"/>
          </a:xfrm>
          <a:prstGeom prst="rect">
            <a:avLst/>
          </a:prstGeom>
          <a:solidFill>
            <a:schemeClr val="accent4"/>
          </a:solidFill>
          <a:ln>
            <a:noFill/>
          </a:ln>
          <a:effectLst>
            <a:outerShdw blurRad="127000" dist="635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a:spLocks noChangeAspect="1"/>
          </p:cNvSpPr>
          <p:nvPr/>
        </p:nvSpPr>
        <p:spPr>
          <a:xfrm>
            <a:off x="346822" y="2760237"/>
            <a:ext cx="1548000" cy="154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a:spLocks noChangeAspect="1"/>
          </p:cNvSpPr>
          <p:nvPr userDrawn="1"/>
        </p:nvSpPr>
        <p:spPr>
          <a:xfrm>
            <a:off x="0" y="2374901"/>
            <a:ext cx="756000" cy="756000"/>
          </a:xfrm>
          <a:prstGeom prst="rect">
            <a:avLst/>
          </a:prstGeom>
          <a:solidFill>
            <a:srgbClr val="53548A"/>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686694" y="3011167"/>
            <a:ext cx="0" cy="828000"/>
          </a:xfrm>
          <a:prstGeom prst="line">
            <a:avLst/>
          </a:prstGeom>
          <a:ln w="50800" cap="rnd">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27136"/>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11" name="灯片编号占位符 6"/>
          <p:cNvSpPr>
            <a:spLocks noGrp="1"/>
          </p:cNvSpPr>
          <p:nvPr userDrawn="1">
            <p:ph type="sldNum" sz="quarter" idx="12"/>
          </p:nvPr>
        </p:nvSpPr>
        <p:spPr>
          <a:xfrm>
            <a:off x="12096000" y="6527418"/>
            <a:ext cx="360000" cy="360000"/>
          </a:xfrm>
          <a:prstGeom prst="rect">
            <a:avLst/>
          </a:prstGeom>
          <a:noFill/>
          <a:ln w="3175">
            <a:noFill/>
            <a:prstDash val="sysDash"/>
          </a:ln>
        </p:spPr>
        <p:txBody>
          <a:bodyPr lIns="0" tIns="0" rIns="0" bIns="0" anchor="ctr" anchorCtr="1"/>
          <a:lstStyle>
            <a:lvl1pPr algn="ctr">
              <a:defRPr sz="1200">
                <a:solidFill>
                  <a:schemeClr val="accent1">
                    <a:lumMod val="75000"/>
                  </a:schemeClr>
                </a:solidFill>
                <a:latin typeface="微软雅黑" pitchFamily="34" charset="-122"/>
                <a:ea typeface="微软雅黑" pitchFamily="34" charset="-122"/>
              </a:defRPr>
            </a:lvl1pPr>
          </a:lstStyle>
          <a:p>
            <a:fld id="{5017F8C3-264D-4FD7-B713-65F2B341049D}" type="slidenum">
              <a:rPr lang="zh-CN" altLang="en-US" smtClean="0"/>
              <a:pPr/>
              <a:t>‹#›</a:t>
            </a:fld>
            <a:endParaRPr lang="zh-CN" altLang="en-US" dirty="0"/>
          </a:p>
        </p:txBody>
      </p:sp>
      <p:sp>
        <p:nvSpPr>
          <p:cNvPr id="6" name="矩形 5"/>
          <p:cNvSpPr>
            <a:spLocks noChangeAspect="1"/>
          </p:cNvSpPr>
          <p:nvPr userDrawn="1"/>
        </p:nvSpPr>
        <p:spPr>
          <a:xfrm>
            <a:off x="283128" y="532762"/>
            <a:ext cx="417909" cy="417908"/>
          </a:xfrm>
          <a:prstGeom prst="rect">
            <a:avLst/>
          </a:prstGeom>
          <a:solidFill>
            <a:schemeClr val="accent4"/>
          </a:solidFill>
          <a:ln>
            <a:noFill/>
          </a:ln>
          <a:effectLst>
            <a:outerShdw blurRad="127000" dist="635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a:spLocks noChangeAspect="1"/>
          </p:cNvSpPr>
          <p:nvPr userDrawn="1"/>
        </p:nvSpPr>
        <p:spPr>
          <a:xfrm>
            <a:off x="93645" y="406698"/>
            <a:ext cx="417909" cy="4179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900000" y="482670"/>
            <a:ext cx="0" cy="324000"/>
          </a:xfrm>
          <a:prstGeom prst="line">
            <a:avLst/>
          </a:prstGeom>
          <a:ln w="31750" cap="rnd">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5400000">
            <a:off x="9108000" y="3827418"/>
            <a:ext cx="0" cy="5760000"/>
          </a:xfrm>
          <a:prstGeom prst="line">
            <a:avLst/>
          </a:prstGeom>
          <a:ln w="31750" cap="rnd">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252194"/>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 presetClass="entr" presetSubtype="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6" name="矩形 5"/>
          <p:cNvSpPr>
            <a:spLocks noChangeAspect="1"/>
          </p:cNvSpPr>
          <p:nvPr userDrawn="1"/>
        </p:nvSpPr>
        <p:spPr>
          <a:xfrm>
            <a:off x="283128" y="532762"/>
            <a:ext cx="417909" cy="417908"/>
          </a:xfrm>
          <a:prstGeom prst="rect">
            <a:avLst/>
          </a:prstGeom>
          <a:solidFill>
            <a:schemeClr val="accent4"/>
          </a:solidFill>
          <a:ln>
            <a:noFill/>
          </a:ln>
          <a:effectLst>
            <a:outerShdw blurRad="127000" dist="635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a:spLocks noChangeAspect="1"/>
          </p:cNvSpPr>
          <p:nvPr userDrawn="1"/>
        </p:nvSpPr>
        <p:spPr>
          <a:xfrm>
            <a:off x="93645" y="406698"/>
            <a:ext cx="417909" cy="4179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900000" y="482670"/>
            <a:ext cx="0" cy="324000"/>
          </a:xfrm>
          <a:prstGeom prst="line">
            <a:avLst/>
          </a:prstGeom>
          <a:ln w="31750" cap="rnd">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040697"/>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par>
                                <p:cTn id="17" presetID="2" presetClass="entr" presetSubtype="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52619" y="2221166"/>
            <a:ext cx="10796350" cy="1532637"/>
          </a:xfrm>
        </p:spPr>
        <p:txBody>
          <a:bodyPr/>
          <a:lstStyle/>
          <a:p>
            <a:r>
              <a:rPr lang="zh-CN" altLang="en-US"/>
              <a:t>单击此处编辑母版标题样式</a:t>
            </a:r>
          </a:p>
        </p:txBody>
      </p:sp>
      <p:sp>
        <p:nvSpPr>
          <p:cNvPr id="3" name="副标题 2"/>
          <p:cNvSpPr>
            <a:spLocks noGrp="1"/>
          </p:cNvSpPr>
          <p:nvPr>
            <p:ph type="subTitle" idx="1"/>
          </p:nvPr>
        </p:nvSpPr>
        <p:spPr>
          <a:xfrm>
            <a:off x="1905238" y="4051723"/>
            <a:ext cx="8891112" cy="1827248"/>
          </a:xfrm>
        </p:spPr>
        <p:txBody>
          <a:bodyPr/>
          <a:lstStyle>
            <a:lvl1pPr marL="0" indent="0" algn="ctr">
              <a:buNone/>
              <a:defRPr>
                <a:solidFill>
                  <a:schemeClr val="tx1">
                    <a:tint val="75000"/>
                  </a:schemeClr>
                </a:solidFill>
              </a:defRPr>
            </a:lvl1pPr>
            <a:lvl2pPr marL="567157" indent="0" algn="ctr">
              <a:buNone/>
              <a:defRPr>
                <a:solidFill>
                  <a:schemeClr val="tx1">
                    <a:tint val="75000"/>
                  </a:schemeClr>
                </a:solidFill>
              </a:defRPr>
            </a:lvl2pPr>
            <a:lvl3pPr marL="1134313" indent="0" algn="ctr">
              <a:buNone/>
              <a:defRPr>
                <a:solidFill>
                  <a:schemeClr val="tx1">
                    <a:tint val="75000"/>
                  </a:schemeClr>
                </a:solidFill>
              </a:defRPr>
            </a:lvl3pPr>
            <a:lvl4pPr marL="1701470" indent="0" algn="ctr">
              <a:buNone/>
              <a:defRPr>
                <a:solidFill>
                  <a:schemeClr val="tx1">
                    <a:tint val="75000"/>
                  </a:schemeClr>
                </a:solidFill>
              </a:defRPr>
            </a:lvl4pPr>
            <a:lvl5pPr marL="2268626" indent="0" algn="ctr">
              <a:buNone/>
              <a:defRPr>
                <a:solidFill>
                  <a:schemeClr val="tx1">
                    <a:tint val="75000"/>
                  </a:schemeClr>
                </a:solidFill>
              </a:defRPr>
            </a:lvl5pPr>
            <a:lvl6pPr marL="2835783" indent="0" algn="ctr">
              <a:buNone/>
              <a:defRPr>
                <a:solidFill>
                  <a:schemeClr val="tx1">
                    <a:tint val="75000"/>
                  </a:schemeClr>
                </a:solidFill>
              </a:defRPr>
            </a:lvl6pPr>
            <a:lvl7pPr marL="3402940" indent="0" algn="ctr">
              <a:buNone/>
              <a:defRPr>
                <a:solidFill>
                  <a:schemeClr val="tx1">
                    <a:tint val="75000"/>
                  </a:schemeClr>
                </a:solidFill>
              </a:defRPr>
            </a:lvl7pPr>
            <a:lvl8pPr marL="3970096" indent="0" algn="ctr">
              <a:buNone/>
              <a:defRPr>
                <a:solidFill>
                  <a:schemeClr val="tx1">
                    <a:tint val="75000"/>
                  </a:schemeClr>
                </a:solidFill>
              </a:defRPr>
            </a:lvl8pPr>
            <a:lvl9pPr marL="453725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03338" y="4594602"/>
            <a:ext cx="10796350" cy="1420089"/>
          </a:xfrm>
        </p:spPr>
        <p:txBody>
          <a:bodyPr anchor="t"/>
          <a:lstStyle>
            <a:lvl1pPr algn="l">
              <a:defRPr sz="5000" b="1" cap="all"/>
            </a:lvl1pPr>
          </a:lstStyle>
          <a:p>
            <a:r>
              <a:rPr lang="zh-CN" altLang="en-US"/>
              <a:t>单击此处编辑母版标题样式</a:t>
            </a:r>
          </a:p>
        </p:txBody>
      </p:sp>
      <p:sp>
        <p:nvSpPr>
          <p:cNvPr id="3" name="文本占位符 2"/>
          <p:cNvSpPr>
            <a:spLocks noGrp="1"/>
          </p:cNvSpPr>
          <p:nvPr>
            <p:ph type="body" idx="1"/>
          </p:nvPr>
        </p:nvSpPr>
        <p:spPr>
          <a:xfrm>
            <a:off x="1003338" y="3030518"/>
            <a:ext cx="10796350" cy="1564084"/>
          </a:xfrm>
        </p:spPr>
        <p:txBody>
          <a:bodyPr anchor="b"/>
          <a:lstStyle>
            <a:lvl1pPr marL="0" indent="0">
              <a:buNone/>
              <a:defRPr sz="2500">
                <a:solidFill>
                  <a:schemeClr val="tx1">
                    <a:tint val="75000"/>
                  </a:schemeClr>
                </a:solidFill>
              </a:defRPr>
            </a:lvl1pPr>
            <a:lvl2pPr marL="567157" indent="0">
              <a:buNone/>
              <a:defRPr sz="2200">
                <a:solidFill>
                  <a:schemeClr val="tx1">
                    <a:tint val="75000"/>
                  </a:schemeClr>
                </a:solidFill>
              </a:defRPr>
            </a:lvl2pPr>
            <a:lvl3pPr marL="1134313" indent="0">
              <a:buNone/>
              <a:defRPr sz="2000">
                <a:solidFill>
                  <a:schemeClr val="tx1">
                    <a:tint val="75000"/>
                  </a:schemeClr>
                </a:solidFill>
              </a:defRPr>
            </a:lvl3pPr>
            <a:lvl4pPr marL="1701470" indent="0">
              <a:buNone/>
              <a:defRPr sz="1700">
                <a:solidFill>
                  <a:schemeClr val="tx1">
                    <a:tint val="75000"/>
                  </a:schemeClr>
                </a:solidFill>
              </a:defRPr>
            </a:lvl4pPr>
            <a:lvl5pPr marL="2268626" indent="0">
              <a:buNone/>
              <a:defRPr sz="1700">
                <a:solidFill>
                  <a:schemeClr val="tx1">
                    <a:tint val="75000"/>
                  </a:schemeClr>
                </a:solidFill>
              </a:defRPr>
            </a:lvl5pPr>
            <a:lvl6pPr marL="2835783" indent="0">
              <a:buNone/>
              <a:defRPr sz="1700">
                <a:solidFill>
                  <a:schemeClr val="tx1">
                    <a:tint val="75000"/>
                  </a:schemeClr>
                </a:solidFill>
              </a:defRPr>
            </a:lvl6pPr>
            <a:lvl7pPr marL="3402940" indent="0">
              <a:buNone/>
              <a:defRPr sz="1700">
                <a:solidFill>
                  <a:schemeClr val="tx1">
                    <a:tint val="75000"/>
                  </a:schemeClr>
                </a:solidFill>
              </a:defRPr>
            </a:lvl7pPr>
            <a:lvl8pPr marL="3970096" indent="0">
              <a:buNone/>
              <a:defRPr sz="1700">
                <a:solidFill>
                  <a:schemeClr val="tx1">
                    <a:tint val="75000"/>
                  </a:schemeClr>
                </a:solidFill>
              </a:defRPr>
            </a:lvl8pPr>
            <a:lvl9pPr marL="4537253" indent="0">
              <a:buNone/>
              <a:defRPr sz="1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35079" y="1668357"/>
            <a:ext cx="5609868" cy="4718735"/>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456641" y="1668357"/>
            <a:ext cx="5609868" cy="4718735"/>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5080" y="286336"/>
            <a:ext cx="11431429" cy="1191683"/>
          </a:xfrm>
          <a:prstGeom prst="rect">
            <a:avLst/>
          </a:prstGeom>
        </p:spPr>
        <p:txBody>
          <a:bodyPr vert="horz" lIns="113431" tIns="56716" rIns="113431" bIns="56716" rtlCol="0" anchor="ctr">
            <a:normAutofit/>
          </a:bodyPr>
          <a:lstStyle/>
          <a:p>
            <a:r>
              <a:rPr lang="zh-CN" altLang="en-US"/>
              <a:t>单击此处编辑母版标题样式</a:t>
            </a:r>
          </a:p>
        </p:txBody>
      </p:sp>
      <p:sp>
        <p:nvSpPr>
          <p:cNvPr id="3" name="文本占位符 2"/>
          <p:cNvSpPr>
            <a:spLocks noGrp="1"/>
          </p:cNvSpPr>
          <p:nvPr>
            <p:ph type="body" idx="1"/>
          </p:nvPr>
        </p:nvSpPr>
        <p:spPr>
          <a:xfrm>
            <a:off x="635080" y="1668357"/>
            <a:ext cx="11431429" cy="4718735"/>
          </a:xfrm>
          <a:prstGeom prst="rect">
            <a:avLst/>
          </a:prstGeom>
        </p:spPr>
        <p:txBody>
          <a:bodyPr vert="horz" lIns="113431" tIns="56716" rIns="113431" bIns="567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35079" y="6627084"/>
            <a:ext cx="2963704" cy="380677"/>
          </a:xfrm>
          <a:prstGeom prst="rect">
            <a:avLst/>
          </a:prstGeom>
        </p:spPr>
        <p:txBody>
          <a:bodyPr vert="horz" lIns="113431" tIns="56716" rIns="113431" bIns="56716" rtlCol="0" anchor="ctr"/>
          <a:lstStyle>
            <a:lvl1pPr algn="l">
              <a:defRPr sz="1500">
                <a:solidFill>
                  <a:schemeClr val="tx1">
                    <a:tint val="75000"/>
                  </a:schemeClr>
                </a:solidFill>
              </a:defRPr>
            </a:lvl1pPr>
          </a:lstStyle>
          <a:p>
            <a:fld id="{530820CF-B880-4189-942D-D702A7CBA730}" type="datetimeFigureOut">
              <a:rPr lang="zh-CN" altLang="en-US" smtClean="0"/>
              <a:t>2021/5/11</a:t>
            </a:fld>
            <a:endParaRPr lang="zh-CN" altLang="en-US"/>
          </a:p>
        </p:txBody>
      </p:sp>
      <p:sp>
        <p:nvSpPr>
          <p:cNvPr id="5" name="页脚占位符 4"/>
          <p:cNvSpPr>
            <a:spLocks noGrp="1"/>
          </p:cNvSpPr>
          <p:nvPr>
            <p:ph type="ftr" sz="quarter" idx="3"/>
          </p:nvPr>
        </p:nvSpPr>
        <p:spPr>
          <a:xfrm>
            <a:off x="4339709" y="6627084"/>
            <a:ext cx="4022170" cy="380677"/>
          </a:xfrm>
          <a:prstGeom prst="rect">
            <a:avLst/>
          </a:prstGeom>
        </p:spPr>
        <p:txBody>
          <a:bodyPr vert="horz" lIns="113431" tIns="56716" rIns="113431" bIns="56716" rtlCol="0" anchor="ctr"/>
          <a:lstStyle>
            <a:lvl1pPr algn="ctr">
              <a:defRPr sz="1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102805" y="6627084"/>
            <a:ext cx="2963704" cy="380677"/>
          </a:xfrm>
          <a:prstGeom prst="rect">
            <a:avLst/>
          </a:prstGeom>
        </p:spPr>
        <p:txBody>
          <a:bodyPr vert="horz" lIns="113431" tIns="56716" rIns="113431" bIns="56716" rtlCol="0" anchor="ctr"/>
          <a:lstStyle>
            <a:lvl1pPr algn="r">
              <a:defRPr sz="15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3" r:id="rId4"/>
    <p:sldLayoutId id="214748366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xStyles>
    <p:titleStyle>
      <a:lvl1pPr algn="ctr" defTabSz="1134313" rtl="0" eaLnBrk="1" latinLnBrk="0" hangingPunct="1">
        <a:spcBef>
          <a:spcPct val="0"/>
        </a:spcBef>
        <a:buNone/>
        <a:defRPr sz="5500" kern="1200">
          <a:solidFill>
            <a:schemeClr val="tx1"/>
          </a:solidFill>
          <a:latin typeface="+mj-lt"/>
          <a:ea typeface="+mj-ea"/>
          <a:cs typeface="+mj-cs"/>
        </a:defRPr>
      </a:lvl1pPr>
    </p:titleStyle>
    <p:bodyStyle>
      <a:lvl1pPr marL="425367" indent="-425367" algn="l" defTabSz="1134313"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1629" indent="-354473" algn="l" defTabSz="1134313"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17892" indent="-283578" algn="l" defTabSz="1134313"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1985048"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52205"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19361"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86518"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53675"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20831" indent="-283578" algn="l" defTabSz="1134313"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34313" rtl="0" eaLnBrk="1" latinLnBrk="0" hangingPunct="1">
        <a:defRPr sz="2200" kern="1200">
          <a:solidFill>
            <a:schemeClr val="tx1"/>
          </a:solidFill>
          <a:latin typeface="+mn-lt"/>
          <a:ea typeface="+mn-ea"/>
          <a:cs typeface="+mn-cs"/>
        </a:defRPr>
      </a:lvl1pPr>
      <a:lvl2pPr marL="567157" algn="l" defTabSz="1134313" rtl="0" eaLnBrk="1" latinLnBrk="0" hangingPunct="1">
        <a:defRPr sz="2200" kern="1200">
          <a:solidFill>
            <a:schemeClr val="tx1"/>
          </a:solidFill>
          <a:latin typeface="+mn-lt"/>
          <a:ea typeface="+mn-ea"/>
          <a:cs typeface="+mn-cs"/>
        </a:defRPr>
      </a:lvl2pPr>
      <a:lvl3pPr marL="1134313" algn="l" defTabSz="1134313" rtl="0" eaLnBrk="1" latinLnBrk="0" hangingPunct="1">
        <a:defRPr sz="2200" kern="1200">
          <a:solidFill>
            <a:schemeClr val="tx1"/>
          </a:solidFill>
          <a:latin typeface="+mn-lt"/>
          <a:ea typeface="+mn-ea"/>
          <a:cs typeface="+mn-cs"/>
        </a:defRPr>
      </a:lvl3pPr>
      <a:lvl4pPr marL="1701470" algn="l" defTabSz="1134313" rtl="0" eaLnBrk="1" latinLnBrk="0" hangingPunct="1">
        <a:defRPr sz="2200" kern="1200">
          <a:solidFill>
            <a:schemeClr val="tx1"/>
          </a:solidFill>
          <a:latin typeface="+mn-lt"/>
          <a:ea typeface="+mn-ea"/>
          <a:cs typeface="+mn-cs"/>
        </a:defRPr>
      </a:lvl4pPr>
      <a:lvl5pPr marL="2268626" algn="l" defTabSz="1134313" rtl="0" eaLnBrk="1" latinLnBrk="0" hangingPunct="1">
        <a:defRPr sz="2200" kern="1200">
          <a:solidFill>
            <a:schemeClr val="tx1"/>
          </a:solidFill>
          <a:latin typeface="+mn-lt"/>
          <a:ea typeface="+mn-ea"/>
          <a:cs typeface="+mn-cs"/>
        </a:defRPr>
      </a:lvl5pPr>
      <a:lvl6pPr marL="2835783" algn="l" defTabSz="1134313" rtl="0" eaLnBrk="1" latinLnBrk="0" hangingPunct="1">
        <a:defRPr sz="2200" kern="1200">
          <a:solidFill>
            <a:schemeClr val="tx1"/>
          </a:solidFill>
          <a:latin typeface="+mn-lt"/>
          <a:ea typeface="+mn-ea"/>
          <a:cs typeface="+mn-cs"/>
        </a:defRPr>
      </a:lvl6pPr>
      <a:lvl7pPr marL="3402940" algn="l" defTabSz="1134313" rtl="0" eaLnBrk="1" latinLnBrk="0" hangingPunct="1">
        <a:defRPr sz="2200" kern="1200">
          <a:solidFill>
            <a:schemeClr val="tx1"/>
          </a:solidFill>
          <a:latin typeface="+mn-lt"/>
          <a:ea typeface="+mn-ea"/>
          <a:cs typeface="+mn-cs"/>
        </a:defRPr>
      </a:lvl7pPr>
      <a:lvl8pPr marL="3970096" algn="l" defTabSz="1134313" rtl="0" eaLnBrk="1" latinLnBrk="0" hangingPunct="1">
        <a:defRPr sz="2200" kern="1200">
          <a:solidFill>
            <a:schemeClr val="tx1"/>
          </a:solidFill>
          <a:latin typeface="+mn-lt"/>
          <a:ea typeface="+mn-ea"/>
          <a:cs typeface="+mn-cs"/>
        </a:defRPr>
      </a:lvl8pPr>
      <a:lvl9pPr marL="4537253" algn="l" defTabSz="1134313"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8.png"/><Relationship Id="rId3" Type="http://schemas.openxmlformats.org/officeDocument/2006/relationships/tags" Target="../tags/tag3.xml"/><Relationship Id="rId7" Type="http://schemas.openxmlformats.org/officeDocument/2006/relationships/slideLayout" Target="../slideLayouts/slideLayout4.xml"/><Relationship Id="rId12"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287" y="2556586"/>
            <a:ext cx="8064934" cy="769441"/>
          </a:xfrm>
          <a:prstGeom prst="rect">
            <a:avLst/>
          </a:prstGeom>
          <a:noFill/>
        </p:spPr>
        <p:txBody>
          <a:bodyPr wrap="square" rtlCol="0">
            <a:spAutoFit/>
          </a:bodyPr>
          <a:lstStyle/>
          <a:p>
            <a:r>
              <a:rPr lang="en-US" altLang="zh-CN" sz="4400" b="1" dirty="0">
                <a:solidFill>
                  <a:schemeClr val="accent3">
                    <a:lumMod val="75000"/>
                  </a:schemeClr>
                </a:solidFill>
                <a:latin typeface="微软雅黑" pitchFamily="34" charset="-122"/>
                <a:ea typeface="微软雅黑" pitchFamily="34" charset="-122"/>
              </a:rPr>
              <a:t>EM</a:t>
            </a:r>
            <a:r>
              <a:rPr lang="zh-CN" altLang="en-US" sz="4400" b="1" dirty="0">
                <a:solidFill>
                  <a:schemeClr val="accent3">
                    <a:lumMod val="75000"/>
                  </a:schemeClr>
                </a:solidFill>
                <a:latin typeface="微软雅黑" pitchFamily="34" charset="-122"/>
                <a:ea typeface="微软雅黑" pitchFamily="34" charset="-122"/>
              </a:rPr>
              <a:t>算法在聚类中的研究与应用</a:t>
            </a:r>
          </a:p>
        </p:txBody>
      </p:sp>
      <p:grpSp>
        <p:nvGrpSpPr>
          <p:cNvPr id="21" name="Group 20">
            <a:extLst>
              <a:ext uri="{FF2B5EF4-FFF2-40B4-BE49-F238E27FC236}">
                <a16:creationId xmlns:a16="http://schemas.microsoft.com/office/drawing/2014/main" id="{CA010C0B-EB0B-344D-A388-29473E31F709}"/>
              </a:ext>
            </a:extLst>
          </p:cNvPr>
          <p:cNvGrpSpPr/>
          <p:nvPr/>
        </p:nvGrpSpPr>
        <p:grpSpPr>
          <a:xfrm>
            <a:off x="6135210" y="4655170"/>
            <a:ext cx="3960000" cy="407363"/>
            <a:chOff x="6135210" y="4655170"/>
            <a:chExt cx="3960000" cy="407363"/>
          </a:xfrm>
        </p:grpSpPr>
        <p:grpSp>
          <p:nvGrpSpPr>
            <p:cNvPr id="4" name="Group 3">
              <a:extLst>
                <a:ext uri="{FF2B5EF4-FFF2-40B4-BE49-F238E27FC236}">
                  <a16:creationId xmlns:a16="http://schemas.microsoft.com/office/drawing/2014/main" id="{F1B83D69-FF71-134B-828E-514B4CB3A107}"/>
                </a:ext>
              </a:extLst>
            </p:cNvPr>
            <p:cNvGrpSpPr/>
            <p:nvPr/>
          </p:nvGrpSpPr>
          <p:grpSpPr>
            <a:xfrm>
              <a:off x="6135210" y="4655170"/>
              <a:ext cx="3960000" cy="407363"/>
              <a:chOff x="6135210" y="4679855"/>
              <a:chExt cx="3960000" cy="407363"/>
            </a:xfrm>
          </p:grpSpPr>
          <p:sp>
            <p:nvSpPr>
              <p:cNvPr id="6" name="任意多边形 5"/>
              <p:cNvSpPr/>
              <p:nvPr/>
            </p:nvSpPr>
            <p:spPr>
              <a:xfrm flipH="1">
                <a:off x="6135210" y="4679855"/>
                <a:ext cx="396000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3">
                      <a:lumMod val="75000"/>
                    </a:schemeClr>
                  </a:solidFill>
                </a:endParaRPr>
              </a:p>
            </p:txBody>
          </p:sp>
          <p:grpSp>
            <p:nvGrpSpPr>
              <p:cNvPr id="10" name="Group 280"/>
              <p:cNvGrpSpPr>
                <a:grpSpLocks noChangeAspect="1"/>
              </p:cNvGrpSpPr>
              <p:nvPr/>
            </p:nvGrpSpPr>
            <p:grpSpPr>
              <a:xfrm>
                <a:off x="6477419" y="4761216"/>
                <a:ext cx="186669" cy="216000"/>
                <a:chOff x="2708276" y="2427288"/>
                <a:chExt cx="254000" cy="293687"/>
              </a:xfrm>
              <a:solidFill>
                <a:schemeClr val="bg1"/>
              </a:solidFill>
            </p:grpSpPr>
            <p:sp>
              <p:nvSpPr>
                <p:cNvPr id="11" name="Freeform 47"/>
                <p:cNvSpPr>
                  <a:spLocks noEditPoints="1"/>
                </p:cNvSpPr>
                <p:nvPr/>
              </p:nvSpPr>
              <p:spPr bwMode="auto">
                <a:xfrm>
                  <a:off x="2760663" y="2427288"/>
                  <a:ext cx="146050" cy="73025"/>
                </a:xfrm>
                <a:custGeom>
                  <a:avLst/>
                  <a:gdLst/>
                  <a:ahLst/>
                  <a:cxnLst>
                    <a:cxn ang="0">
                      <a:pos x="58" y="14"/>
                    </a:cxn>
                    <a:cxn ang="0">
                      <a:pos x="44" y="14"/>
                    </a:cxn>
                    <a:cxn ang="0">
                      <a:pos x="29" y="0"/>
                    </a:cxn>
                    <a:cxn ang="0">
                      <a:pos x="15" y="14"/>
                    </a:cxn>
                    <a:cxn ang="0">
                      <a:pos x="0" y="14"/>
                    </a:cxn>
                    <a:cxn ang="0">
                      <a:pos x="0" y="29"/>
                    </a:cxn>
                    <a:cxn ang="0">
                      <a:pos x="58" y="29"/>
                    </a:cxn>
                    <a:cxn ang="0">
                      <a:pos x="58" y="14"/>
                    </a:cxn>
                    <a:cxn ang="0">
                      <a:pos x="29" y="22"/>
                    </a:cxn>
                    <a:cxn ang="0">
                      <a:pos x="22" y="14"/>
                    </a:cxn>
                    <a:cxn ang="0">
                      <a:pos x="29" y="7"/>
                    </a:cxn>
                    <a:cxn ang="0">
                      <a:pos x="37" y="14"/>
                    </a:cxn>
                    <a:cxn ang="0">
                      <a:pos x="29" y="22"/>
                    </a:cxn>
                  </a:cxnLst>
                  <a:rect l="0" t="0" r="r" b="b"/>
                  <a:pathLst>
                    <a:path w="58" h="29">
                      <a:moveTo>
                        <a:pt x="58" y="14"/>
                      </a:moveTo>
                      <a:cubicBezTo>
                        <a:pt x="44" y="14"/>
                        <a:pt x="44" y="14"/>
                        <a:pt x="44" y="14"/>
                      </a:cubicBezTo>
                      <a:cubicBezTo>
                        <a:pt x="44" y="6"/>
                        <a:pt x="37" y="0"/>
                        <a:pt x="29" y="0"/>
                      </a:cubicBezTo>
                      <a:cubicBezTo>
                        <a:pt x="21" y="0"/>
                        <a:pt x="15" y="6"/>
                        <a:pt x="15" y="14"/>
                      </a:cubicBezTo>
                      <a:cubicBezTo>
                        <a:pt x="0" y="14"/>
                        <a:pt x="0" y="14"/>
                        <a:pt x="0" y="14"/>
                      </a:cubicBezTo>
                      <a:cubicBezTo>
                        <a:pt x="0" y="29"/>
                        <a:pt x="0" y="29"/>
                        <a:pt x="0" y="29"/>
                      </a:cubicBezTo>
                      <a:cubicBezTo>
                        <a:pt x="58" y="29"/>
                        <a:pt x="58" y="29"/>
                        <a:pt x="58" y="29"/>
                      </a:cubicBezTo>
                      <a:lnTo>
                        <a:pt x="58" y="14"/>
                      </a:lnTo>
                      <a:close/>
                      <a:moveTo>
                        <a:pt x="29" y="22"/>
                      </a:moveTo>
                      <a:cubicBezTo>
                        <a:pt x="25" y="22"/>
                        <a:pt x="22" y="18"/>
                        <a:pt x="22" y="14"/>
                      </a:cubicBezTo>
                      <a:cubicBezTo>
                        <a:pt x="22" y="10"/>
                        <a:pt x="25" y="7"/>
                        <a:pt x="29" y="7"/>
                      </a:cubicBezTo>
                      <a:cubicBezTo>
                        <a:pt x="33" y="7"/>
                        <a:pt x="37" y="10"/>
                        <a:pt x="37" y="14"/>
                      </a:cubicBezTo>
                      <a:cubicBezTo>
                        <a:pt x="37" y="18"/>
                        <a:pt x="33" y="22"/>
                        <a:pt x="29" y="22"/>
                      </a:cubicBezTo>
                      <a:close/>
                    </a:path>
                  </a:pathLst>
                </a:custGeom>
                <a:grpFill/>
                <a:ln w="9525">
                  <a:noFill/>
                  <a:round/>
                  <a:headEnd/>
                  <a:tailEnd/>
                </a:ln>
              </p:spPr>
              <p:txBody>
                <a:bodyPr/>
                <a:lstStyle/>
                <a:p>
                  <a:pPr defTabSz="635103">
                    <a:defRPr/>
                  </a:pPr>
                  <a:endParaRPr lang="en-US" sz="2500">
                    <a:solidFill>
                      <a:schemeClr val="bg1"/>
                    </a:solidFill>
                    <a:ea typeface="MS PGothic" pitchFamily="34" charset="-128"/>
                  </a:endParaRPr>
                </a:p>
              </p:txBody>
            </p:sp>
            <p:sp>
              <p:nvSpPr>
                <p:cNvPr id="12" name="Freeform 48"/>
                <p:cNvSpPr>
                  <a:spLocks noEditPoints="1"/>
                </p:cNvSpPr>
                <p:nvPr/>
              </p:nvSpPr>
              <p:spPr bwMode="auto">
                <a:xfrm>
                  <a:off x="2708276" y="2463800"/>
                  <a:ext cx="254000" cy="257175"/>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grpFill/>
                <a:ln w="9525">
                  <a:noFill/>
                  <a:round/>
                  <a:headEnd/>
                  <a:tailEnd/>
                </a:ln>
              </p:spPr>
              <p:txBody>
                <a:bodyPr/>
                <a:lstStyle/>
                <a:p>
                  <a:pPr defTabSz="635103">
                    <a:defRPr/>
                  </a:pPr>
                  <a:endParaRPr lang="en-US" sz="2500">
                    <a:solidFill>
                      <a:schemeClr val="bg1"/>
                    </a:solidFill>
                    <a:ea typeface="MS PGothic" pitchFamily="34" charset="-128"/>
                  </a:endParaRPr>
                </a:p>
              </p:txBody>
            </p:sp>
          </p:grpSp>
          <p:grpSp>
            <p:nvGrpSpPr>
              <p:cNvPr id="13" name="组合 12"/>
              <p:cNvGrpSpPr>
                <a:grpSpLocks/>
              </p:cNvGrpSpPr>
              <p:nvPr/>
            </p:nvGrpSpPr>
            <p:grpSpPr>
              <a:xfrm>
                <a:off x="8326719" y="4761216"/>
                <a:ext cx="162000" cy="216000"/>
                <a:chOff x="4119196" y="4347437"/>
                <a:chExt cx="229334" cy="452399"/>
              </a:xfrm>
              <a:solidFill>
                <a:schemeClr val="bg1"/>
              </a:solidFill>
            </p:grpSpPr>
            <p:sp>
              <p:nvSpPr>
                <p:cNvPr id="14" name="Freeform 81"/>
                <p:cNvSpPr>
                  <a:spLocks/>
                </p:cNvSpPr>
                <p:nvPr/>
              </p:nvSpPr>
              <p:spPr bwMode="auto">
                <a:xfrm>
                  <a:off x="4119196" y="4497501"/>
                  <a:ext cx="229334" cy="302335"/>
                </a:xfrm>
                <a:custGeom>
                  <a:avLst/>
                  <a:gdLst>
                    <a:gd name="T0" fmla="*/ 72 w 72"/>
                    <a:gd name="T1" fmla="*/ 30 h 96"/>
                    <a:gd name="T2" fmla="*/ 72 w 72"/>
                    <a:gd name="T3" fmla="*/ 6 h 96"/>
                    <a:gd name="T4" fmla="*/ 66 w 72"/>
                    <a:gd name="T5" fmla="*/ 0 h 96"/>
                    <a:gd name="T6" fmla="*/ 60 w 72"/>
                    <a:gd name="T7" fmla="*/ 6 h 96"/>
                    <a:gd name="T8" fmla="*/ 60 w 72"/>
                    <a:gd name="T9" fmla="*/ 30 h 96"/>
                    <a:gd name="T10" fmla="*/ 36 w 72"/>
                    <a:gd name="T11" fmla="*/ 54 h 96"/>
                    <a:gd name="T12" fmla="*/ 12 w 72"/>
                    <a:gd name="T13" fmla="*/ 30 h 96"/>
                    <a:gd name="T14" fmla="*/ 12 w 72"/>
                    <a:gd name="T15" fmla="*/ 6 h 96"/>
                    <a:gd name="T16" fmla="*/ 6 w 72"/>
                    <a:gd name="T17" fmla="*/ 0 h 96"/>
                    <a:gd name="T18" fmla="*/ 0 w 72"/>
                    <a:gd name="T19" fmla="*/ 6 h 96"/>
                    <a:gd name="T20" fmla="*/ 0 w 72"/>
                    <a:gd name="T21" fmla="*/ 30 h 96"/>
                    <a:gd name="T22" fmla="*/ 30 w 72"/>
                    <a:gd name="T23" fmla="*/ 66 h 96"/>
                    <a:gd name="T24" fmla="*/ 30 w 72"/>
                    <a:gd name="T25" fmla="*/ 84 h 96"/>
                    <a:gd name="T26" fmla="*/ 6 w 72"/>
                    <a:gd name="T27" fmla="*/ 84 h 96"/>
                    <a:gd name="T28" fmla="*/ 0 w 72"/>
                    <a:gd name="T29" fmla="*/ 90 h 96"/>
                    <a:gd name="T30" fmla="*/ 6 w 72"/>
                    <a:gd name="T31" fmla="*/ 96 h 96"/>
                    <a:gd name="T32" fmla="*/ 66 w 72"/>
                    <a:gd name="T33" fmla="*/ 96 h 96"/>
                    <a:gd name="T34" fmla="*/ 72 w 72"/>
                    <a:gd name="T35" fmla="*/ 90 h 96"/>
                    <a:gd name="T36" fmla="*/ 66 w 72"/>
                    <a:gd name="T37" fmla="*/ 84 h 96"/>
                    <a:gd name="T38" fmla="*/ 42 w 72"/>
                    <a:gd name="T39" fmla="*/ 84 h 96"/>
                    <a:gd name="T40" fmla="*/ 42 w 72"/>
                    <a:gd name="T41" fmla="*/ 66 h 96"/>
                    <a:gd name="T42" fmla="*/ 72 w 72"/>
                    <a:gd name="T43"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96">
                      <a:moveTo>
                        <a:pt x="72" y="30"/>
                      </a:moveTo>
                      <a:cubicBezTo>
                        <a:pt x="72" y="6"/>
                        <a:pt x="72" y="6"/>
                        <a:pt x="72" y="6"/>
                      </a:cubicBezTo>
                      <a:cubicBezTo>
                        <a:pt x="72" y="3"/>
                        <a:pt x="69" y="0"/>
                        <a:pt x="66" y="0"/>
                      </a:cubicBezTo>
                      <a:cubicBezTo>
                        <a:pt x="63" y="0"/>
                        <a:pt x="60" y="3"/>
                        <a:pt x="60" y="6"/>
                      </a:cubicBezTo>
                      <a:cubicBezTo>
                        <a:pt x="60" y="30"/>
                        <a:pt x="60" y="30"/>
                        <a:pt x="60" y="30"/>
                      </a:cubicBezTo>
                      <a:cubicBezTo>
                        <a:pt x="60" y="31"/>
                        <a:pt x="60" y="54"/>
                        <a:pt x="36" y="54"/>
                      </a:cubicBezTo>
                      <a:cubicBezTo>
                        <a:pt x="13" y="54"/>
                        <a:pt x="12" y="32"/>
                        <a:pt x="12" y="30"/>
                      </a:cubicBezTo>
                      <a:cubicBezTo>
                        <a:pt x="12" y="6"/>
                        <a:pt x="12" y="6"/>
                        <a:pt x="12" y="6"/>
                      </a:cubicBezTo>
                      <a:cubicBezTo>
                        <a:pt x="12" y="3"/>
                        <a:pt x="9" y="0"/>
                        <a:pt x="6" y="0"/>
                      </a:cubicBezTo>
                      <a:cubicBezTo>
                        <a:pt x="3" y="0"/>
                        <a:pt x="0" y="3"/>
                        <a:pt x="0" y="6"/>
                      </a:cubicBezTo>
                      <a:cubicBezTo>
                        <a:pt x="0" y="30"/>
                        <a:pt x="0" y="30"/>
                        <a:pt x="0" y="30"/>
                      </a:cubicBezTo>
                      <a:cubicBezTo>
                        <a:pt x="0" y="42"/>
                        <a:pt x="6" y="63"/>
                        <a:pt x="30" y="66"/>
                      </a:cubicBezTo>
                      <a:cubicBezTo>
                        <a:pt x="30" y="84"/>
                        <a:pt x="30" y="84"/>
                        <a:pt x="30" y="84"/>
                      </a:cubicBezTo>
                      <a:cubicBezTo>
                        <a:pt x="6" y="84"/>
                        <a:pt x="6" y="84"/>
                        <a:pt x="6" y="84"/>
                      </a:cubicBezTo>
                      <a:cubicBezTo>
                        <a:pt x="3" y="84"/>
                        <a:pt x="0" y="87"/>
                        <a:pt x="0" y="90"/>
                      </a:cubicBezTo>
                      <a:cubicBezTo>
                        <a:pt x="0" y="93"/>
                        <a:pt x="3" y="96"/>
                        <a:pt x="6" y="96"/>
                      </a:cubicBezTo>
                      <a:cubicBezTo>
                        <a:pt x="66" y="96"/>
                        <a:pt x="66" y="96"/>
                        <a:pt x="66" y="96"/>
                      </a:cubicBezTo>
                      <a:cubicBezTo>
                        <a:pt x="69" y="96"/>
                        <a:pt x="72" y="93"/>
                        <a:pt x="72" y="90"/>
                      </a:cubicBezTo>
                      <a:cubicBezTo>
                        <a:pt x="72" y="87"/>
                        <a:pt x="69" y="84"/>
                        <a:pt x="66" y="84"/>
                      </a:cubicBezTo>
                      <a:cubicBezTo>
                        <a:pt x="42" y="84"/>
                        <a:pt x="42" y="84"/>
                        <a:pt x="42" y="84"/>
                      </a:cubicBezTo>
                      <a:cubicBezTo>
                        <a:pt x="42" y="66"/>
                        <a:pt x="42" y="66"/>
                        <a:pt x="42" y="66"/>
                      </a:cubicBezTo>
                      <a:cubicBezTo>
                        <a:pt x="66" y="63"/>
                        <a:pt x="72" y="42"/>
                        <a:pt x="72" y="30"/>
                      </a:cubicBezTo>
                    </a:path>
                  </a:pathLst>
                </a:custGeom>
                <a:grpFill/>
                <a:ln>
                  <a:noFill/>
                </a:ln>
              </p:spPr>
              <p:txBody>
                <a:bodyPr lIns="127047" tIns="63523" rIns="127047" bIns="63523"/>
                <a:lstStyle/>
                <a:p>
                  <a:pPr defTabSz="952787" eaLnBrk="1" fontAlgn="auto" hangingPunct="1">
                    <a:spcBef>
                      <a:spcPts val="0"/>
                    </a:spcBef>
                    <a:spcAft>
                      <a:spcPts val="0"/>
                    </a:spcAft>
                    <a:defRPr/>
                  </a:pPr>
                  <a:endParaRPr lang="zh-CN" altLang="en-US" sz="1900">
                    <a:solidFill>
                      <a:schemeClr val="bg1"/>
                    </a:solidFill>
                    <a:latin typeface="+mn-lt"/>
                    <a:ea typeface="+mn-ea"/>
                  </a:endParaRPr>
                </a:p>
              </p:txBody>
            </p:sp>
            <p:sp>
              <p:nvSpPr>
                <p:cNvPr id="15" name="Freeform 82"/>
                <p:cNvSpPr>
                  <a:spLocks/>
                </p:cNvSpPr>
                <p:nvPr/>
              </p:nvSpPr>
              <p:spPr bwMode="auto">
                <a:xfrm>
                  <a:off x="4176529" y="4347437"/>
                  <a:ext cx="114667" cy="302335"/>
                </a:xfrm>
                <a:custGeom>
                  <a:avLst/>
                  <a:gdLst>
                    <a:gd name="T0" fmla="*/ 18 w 36"/>
                    <a:gd name="T1" fmla="*/ 96 h 96"/>
                    <a:gd name="T2" fmla="*/ 36 w 36"/>
                    <a:gd name="T3" fmla="*/ 78 h 96"/>
                    <a:gd name="T4" fmla="*/ 36 w 36"/>
                    <a:gd name="T5" fmla="*/ 54 h 96"/>
                    <a:gd name="T6" fmla="*/ 0 w 36"/>
                    <a:gd name="T7" fmla="*/ 54 h 96"/>
                    <a:gd name="T8" fmla="*/ 0 w 36"/>
                    <a:gd name="T9" fmla="*/ 48 h 96"/>
                    <a:gd name="T10" fmla="*/ 36 w 36"/>
                    <a:gd name="T11" fmla="*/ 48 h 96"/>
                    <a:gd name="T12" fmla="*/ 36 w 36"/>
                    <a:gd name="T13" fmla="*/ 18 h 96"/>
                    <a:gd name="T14" fmla="*/ 18 w 36"/>
                    <a:gd name="T15" fmla="*/ 0 h 96"/>
                    <a:gd name="T16" fmla="*/ 0 w 36"/>
                    <a:gd name="T17" fmla="*/ 18 h 96"/>
                    <a:gd name="T18" fmla="*/ 0 w 36"/>
                    <a:gd name="T19" fmla="*/ 78 h 96"/>
                    <a:gd name="T20" fmla="*/ 18 w 3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18" y="96"/>
                      </a:moveTo>
                      <a:cubicBezTo>
                        <a:pt x="28" y="96"/>
                        <a:pt x="36" y="88"/>
                        <a:pt x="36" y="78"/>
                      </a:cubicBezTo>
                      <a:cubicBezTo>
                        <a:pt x="36" y="54"/>
                        <a:pt x="36" y="54"/>
                        <a:pt x="36" y="54"/>
                      </a:cubicBezTo>
                      <a:cubicBezTo>
                        <a:pt x="0" y="54"/>
                        <a:pt x="0" y="54"/>
                        <a:pt x="0" y="54"/>
                      </a:cubicBezTo>
                      <a:cubicBezTo>
                        <a:pt x="0" y="48"/>
                        <a:pt x="0" y="48"/>
                        <a:pt x="0" y="48"/>
                      </a:cubicBezTo>
                      <a:cubicBezTo>
                        <a:pt x="36" y="48"/>
                        <a:pt x="36" y="48"/>
                        <a:pt x="36" y="48"/>
                      </a:cubicBezTo>
                      <a:cubicBezTo>
                        <a:pt x="36" y="18"/>
                        <a:pt x="36" y="18"/>
                        <a:pt x="36" y="18"/>
                      </a:cubicBezTo>
                      <a:cubicBezTo>
                        <a:pt x="36" y="8"/>
                        <a:pt x="28" y="0"/>
                        <a:pt x="18" y="0"/>
                      </a:cubicBezTo>
                      <a:cubicBezTo>
                        <a:pt x="8" y="0"/>
                        <a:pt x="0" y="8"/>
                        <a:pt x="0" y="18"/>
                      </a:cubicBezTo>
                      <a:cubicBezTo>
                        <a:pt x="0" y="78"/>
                        <a:pt x="0" y="78"/>
                        <a:pt x="0" y="78"/>
                      </a:cubicBezTo>
                      <a:cubicBezTo>
                        <a:pt x="0" y="88"/>
                        <a:pt x="8" y="96"/>
                        <a:pt x="18" y="96"/>
                      </a:cubicBezTo>
                    </a:path>
                  </a:pathLst>
                </a:custGeom>
                <a:grpFill/>
                <a:ln>
                  <a:noFill/>
                </a:ln>
              </p:spPr>
              <p:txBody>
                <a:bodyPr lIns="127047" tIns="63523" rIns="127047" bIns="63523"/>
                <a:lstStyle/>
                <a:p>
                  <a:pPr defTabSz="952787" eaLnBrk="1" fontAlgn="auto" hangingPunct="1">
                    <a:spcBef>
                      <a:spcPts val="0"/>
                    </a:spcBef>
                    <a:spcAft>
                      <a:spcPts val="0"/>
                    </a:spcAft>
                    <a:defRPr/>
                  </a:pPr>
                  <a:endParaRPr lang="zh-CN" altLang="en-US" sz="1900">
                    <a:solidFill>
                      <a:schemeClr val="bg1"/>
                    </a:solidFill>
                    <a:latin typeface="+mn-lt"/>
                    <a:ea typeface="+mn-ea"/>
                  </a:endParaRPr>
                </a:p>
              </p:txBody>
            </p:sp>
          </p:grpSp>
        </p:grpSp>
        <p:grpSp>
          <p:nvGrpSpPr>
            <p:cNvPr id="5" name="Group 4">
              <a:extLst>
                <a:ext uri="{FF2B5EF4-FFF2-40B4-BE49-F238E27FC236}">
                  <a16:creationId xmlns:a16="http://schemas.microsoft.com/office/drawing/2014/main" id="{DD4A6BFE-5B09-CC4D-BD29-CB59D7F16548}"/>
                </a:ext>
              </a:extLst>
            </p:cNvPr>
            <p:cNvGrpSpPr/>
            <p:nvPr/>
          </p:nvGrpSpPr>
          <p:grpSpPr>
            <a:xfrm>
              <a:off x="6638826" y="4676656"/>
              <a:ext cx="3431122" cy="338554"/>
              <a:chOff x="6736096" y="4761216"/>
              <a:chExt cx="3431122" cy="338554"/>
            </a:xfrm>
          </p:grpSpPr>
          <p:sp>
            <p:nvSpPr>
              <p:cNvPr id="8" name="TextBox 25"/>
              <p:cNvSpPr txBox="1"/>
              <p:nvPr/>
            </p:nvSpPr>
            <p:spPr>
              <a:xfrm>
                <a:off x="6736096" y="4761216"/>
                <a:ext cx="1702930"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zh-CN" altLang="en-US" sz="1600" dirty="0"/>
                  <a:t>导师：李安水</a:t>
                </a:r>
              </a:p>
            </p:txBody>
          </p:sp>
          <p:sp>
            <p:nvSpPr>
              <p:cNvPr id="9" name="矩形 8"/>
              <p:cNvSpPr/>
              <p:nvPr/>
            </p:nvSpPr>
            <p:spPr>
              <a:xfrm>
                <a:off x="8546261" y="4761216"/>
                <a:ext cx="1620957" cy="338554"/>
              </a:xfrm>
              <a:prstGeom prst="rect">
                <a:avLst/>
              </a:prstGeom>
              <a:noFill/>
            </p:spPr>
            <p:txBody>
              <a:bodyPr wrap="square" rtlCol="0">
                <a:spAutoFit/>
              </a:bodyPr>
              <a:lstStyle/>
              <a:p>
                <a:r>
                  <a:rPr lang="zh-CN" altLang="en-US" sz="1600" dirty="0">
                    <a:solidFill>
                      <a:schemeClr val="bg1"/>
                    </a:solidFill>
                    <a:latin typeface="微软雅黑" pitchFamily="34" charset="-122"/>
                    <a:ea typeface="微软雅黑" pitchFamily="34" charset="-122"/>
                  </a:rPr>
                  <a:t>答辩人：于晗丹</a:t>
                </a:r>
              </a:p>
            </p:txBody>
          </p:sp>
        </p:grpSp>
      </p:grpSp>
      <p:sp>
        <p:nvSpPr>
          <p:cNvPr id="16" name="文本框 5"/>
          <p:cNvSpPr txBox="1"/>
          <p:nvPr/>
        </p:nvSpPr>
        <p:spPr>
          <a:xfrm>
            <a:off x="8829212" y="6095330"/>
            <a:ext cx="3558988" cy="400110"/>
          </a:xfrm>
          <a:prstGeom prst="rect">
            <a:avLst/>
          </a:prstGeom>
          <a:noFill/>
        </p:spPr>
        <p:txBody>
          <a:bodyPr wrap="none" rtlCol="0">
            <a:spAutoFit/>
          </a:bodyPr>
          <a:lstStyle/>
          <a:p>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杭州师范大学理学院 信息</a:t>
            </a:r>
            <a:r>
              <a:rPr lang="en-US" altLang="zh-CN" sz="2000" b="1" dirty="0">
                <a:solidFill>
                  <a:schemeClr val="accent3">
                    <a:lumMod val="75000"/>
                  </a:schemeClr>
                </a:solidFill>
                <a:latin typeface="微软雅黑" panose="020B0503020204020204" pitchFamily="34" charset="-122"/>
                <a:ea typeface="微软雅黑" panose="020B0503020204020204" pitchFamily="34" charset="-122"/>
              </a:rPr>
              <a:t>171</a:t>
            </a:r>
          </a:p>
        </p:txBody>
      </p:sp>
      <p:sp>
        <p:nvSpPr>
          <p:cNvPr id="20" name="矩形 1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918746" y="3446662"/>
            <a:ext cx="5616000" cy="360000"/>
          </a:xfrm>
          <a:prstGeom prst="rect">
            <a:avLst/>
          </a:prstGeom>
        </p:spPr>
        <p:txBody>
          <a:bodyPr wrap="square" lIns="0" tIns="47635" rIns="0" bIns="47635" anchor="t" anchorCtr="0">
            <a:noAutofit/>
          </a:bodyPr>
          <a:lstStyle/>
          <a:p>
            <a:pPr algn="dist"/>
            <a:r>
              <a:rPr lang="en-US" altLang="zh-CN" sz="1600" b="1" dirty="0">
                <a:solidFill>
                  <a:schemeClr val="accent1">
                    <a:lumMod val="75000"/>
                  </a:schemeClr>
                </a:solidFill>
                <a:latin typeface="微软雅黑" pitchFamily="34" charset="-122"/>
                <a:ea typeface="微软雅黑" pitchFamily="34" charset="-122"/>
                <a:cs typeface="+mn-ea"/>
                <a:sym typeface="Calibri" panose="020F0502020204030204" pitchFamily="34" charset="0"/>
              </a:rPr>
              <a:t>Research</a:t>
            </a:r>
            <a:r>
              <a:rPr lang="zh-CN" altLang="en-US" sz="1600" b="1" dirty="0">
                <a:solidFill>
                  <a:schemeClr val="accent1">
                    <a:lumMod val="75000"/>
                  </a:schemeClr>
                </a:solidFill>
                <a:latin typeface="微软雅黑" pitchFamily="34" charset="-122"/>
                <a:ea typeface="微软雅黑" pitchFamily="34" charset="-122"/>
                <a:cs typeface="+mn-ea"/>
                <a:sym typeface="Calibri" panose="020F0502020204030204" pitchFamily="34" charset="0"/>
              </a:rPr>
              <a:t> </a:t>
            </a:r>
            <a:r>
              <a:rPr lang="en-US" altLang="zh-CN" sz="1600" b="1" dirty="0">
                <a:solidFill>
                  <a:schemeClr val="accent1">
                    <a:lumMod val="75000"/>
                  </a:schemeClr>
                </a:solidFill>
                <a:latin typeface="微软雅黑" pitchFamily="34" charset="-122"/>
                <a:ea typeface="微软雅黑" pitchFamily="34" charset="-122"/>
                <a:cs typeface="+mn-ea"/>
                <a:sym typeface="Calibri" panose="020F0502020204030204" pitchFamily="34" charset="0"/>
              </a:rPr>
              <a:t>and application of EM algorithm in clustering </a:t>
            </a:r>
          </a:p>
        </p:txBody>
      </p:sp>
      <p:pic>
        <p:nvPicPr>
          <p:cNvPr id="19" name="Picture 18">
            <a:extLst>
              <a:ext uri="{FF2B5EF4-FFF2-40B4-BE49-F238E27FC236}">
                <a16:creationId xmlns:a16="http://schemas.microsoft.com/office/drawing/2014/main" id="{97E09F1B-237C-2E44-A9B1-7A5BA9FE7A05}"/>
              </a:ext>
            </a:extLst>
          </p:cNvPr>
          <p:cNvPicPr>
            <a:picLocks noChangeAspect="1"/>
          </p:cNvPicPr>
          <p:nvPr/>
        </p:nvPicPr>
        <p:blipFill>
          <a:blip r:embed="rId3"/>
          <a:stretch>
            <a:fillRect/>
          </a:stretch>
        </p:blipFill>
        <p:spPr>
          <a:xfrm>
            <a:off x="10646071" y="153714"/>
            <a:ext cx="1670905" cy="1583304"/>
          </a:xfrm>
          <a:prstGeom prst="rect">
            <a:avLst/>
          </a:prstGeom>
        </p:spPr>
      </p:pic>
    </p:spTree>
    <p:extLst>
      <p:ext uri="{BB962C8B-B14F-4D97-AF65-F5344CB8AC3E}">
        <p14:creationId xmlns:p14="http://schemas.microsoft.com/office/powerpoint/2010/main" val="1299973271"/>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par>
                          <p:cTn id="17" fill="hold">
                            <p:stCondLst>
                              <p:cond delay="1650"/>
                            </p:stCondLst>
                            <p:childTnLst>
                              <p:par>
                                <p:cTn id="18" presetID="17" presetClass="entr" presetSubtype="1"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300" fill="hold"/>
                                        <p:tgtEl>
                                          <p:spTgt spid="20"/>
                                        </p:tgtEl>
                                        <p:attrNameLst>
                                          <p:attrName>ppt_x</p:attrName>
                                        </p:attrNameLst>
                                      </p:cBhvr>
                                      <p:tavLst>
                                        <p:tav tm="0">
                                          <p:val>
                                            <p:strVal val="#ppt_x"/>
                                          </p:val>
                                        </p:tav>
                                        <p:tav tm="100000">
                                          <p:val>
                                            <p:strVal val="#ppt_x"/>
                                          </p:val>
                                        </p:tav>
                                      </p:tavLst>
                                    </p:anim>
                                    <p:anim calcmode="lin" valueType="num">
                                      <p:cBhvr>
                                        <p:cTn id="21" dur="300" fill="hold"/>
                                        <p:tgtEl>
                                          <p:spTgt spid="20"/>
                                        </p:tgtEl>
                                        <p:attrNameLst>
                                          <p:attrName>ppt_y</p:attrName>
                                        </p:attrNameLst>
                                      </p:cBhvr>
                                      <p:tavLst>
                                        <p:tav tm="0">
                                          <p:val>
                                            <p:strVal val="#ppt_y-#ppt_h/2"/>
                                          </p:val>
                                        </p:tav>
                                        <p:tav tm="100000">
                                          <p:val>
                                            <p:strVal val="#ppt_y"/>
                                          </p:val>
                                        </p:tav>
                                      </p:tavLst>
                                    </p:anim>
                                    <p:anim calcmode="lin" valueType="num">
                                      <p:cBhvr>
                                        <p:cTn id="22" dur="300" fill="hold"/>
                                        <p:tgtEl>
                                          <p:spTgt spid="20"/>
                                        </p:tgtEl>
                                        <p:attrNameLst>
                                          <p:attrName>ppt_w</p:attrName>
                                        </p:attrNameLst>
                                      </p:cBhvr>
                                      <p:tavLst>
                                        <p:tav tm="0">
                                          <p:val>
                                            <p:strVal val="#ppt_w"/>
                                          </p:val>
                                        </p:tav>
                                        <p:tav tm="100000">
                                          <p:val>
                                            <p:strVal val="#ppt_w"/>
                                          </p:val>
                                        </p:tav>
                                      </p:tavLst>
                                    </p:anim>
                                    <p:anim calcmode="lin" valueType="num">
                                      <p:cBhvr>
                                        <p:cTn id="23" dur="300" fill="hold"/>
                                        <p:tgtEl>
                                          <p:spTgt spid="20"/>
                                        </p:tgtEl>
                                        <p:attrNameLst>
                                          <p:attrName>ppt_h</p:attrName>
                                        </p:attrNameLst>
                                      </p:cBhvr>
                                      <p:tavLst>
                                        <p:tav tm="0">
                                          <p:val>
                                            <p:fltVal val="0"/>
                                          </p:val>
                                        </p:tav>
                                        <p:tav tm="100000">
                                          <p:val>
                                            <p:strVal val="#ppt_h"/>
                                          </p:val>
                                        </p:tav>
                                      </p:tavLst>
                                    </p:anim>
                                  </p:childTnLst>
                                </p:cTn>
                              </p:par>
                            </p:childTnLst>
                          </p:cTn>
                        </p:par>
                        <p:par>
                          <p:cTn id="24" fill="hold">
                            <p:stCondLst>
                              <p:cond delay="3330"/>
                            </p:stCondLst>
                            <p:childTnLst>
                              <p:par>
                                <p:cTn id="25" presetID="37"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900" decel="100000" fill="hold"/>
                                        <p:tgtEl>
                                          <p:spTgt spid="2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Lst>
  </p:timing>
  <p:extLst>
    <p:ext uri="{E180D4A7-C9FB-4DFB-919C-405C955672EB}">
      <p14:showEvtLst xmlns:p14="http://schemas.microsoft.com/office/powerpoint/2010/main">
        <p14:playEvt time="0" objId="1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10</a:t>
            </a:fld>
            <a:endParaRPr lang="zh-CN" altLang="en-US" dirty="0"/>
          </a:p>
        </p:txBody>
      </p:sp>
      <p:sp>
        <p:nvSpPr>
          <p:cNvPr id="4" name="TextBox 3"/>
          <p:cNvSpPr txBox="1"/>
          <p:nvPr/>
        </p:nvSpPr>
        <p:spPr>
          <a:xfrm>
            <a:off x="1080000" y="44910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实验内容</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097" name="Freeform 6"/>
          <p:cNvSpPr>
            <a:spLocks noEditPoints="1"/>
          </p:cNvSpPr>
          <p:nvPr/>
        </p:nvSpPr>
        <p:spPr bwMode="auto">
          <a:xfrm>
            <a:off x="1994761" y="1054770"/>
            <a:ext cx="8280000" cy="3780546"/>
          </a:xfrm>
          <a:custGeom>
            <a:avLst/>
            <a:gdLst>
              <a:gd name="T0" fmla="*/ 2696 w 2696"/>
              <a:gd name="T1" fmla="*/ 0 h 1231"/>
              <a:gd name="T2" fmla="*/ 2563 w 2696"/>
              <a:gd name="T3" fmla="*/ 112 h 1231"/>
              <a:gd name="T4" fmla="*/ 2621 w 2696"/>
              <a:gd name="T5" fmla="*/ 116 h 1231"/>
              <a:gd name="T6" fmla="*/ 1929 w 2696"/>
              <a:gd name="T7" fmla="*/ 838 h 1231"/>
              <a:gd name="T8" fmla="*/ 1093 w 2696"/>
              <a:gd name="T9" fmla="*/ 1140 h 1231"/>
              <a:gd name="T10" fmla="*/ 104 w 2696"/>
              <a:gd name="T11" fmla="*/ 1156 h 1231"/>
              <a:gd name="T12" fmla="*/ 52 w 2696"/>
              <a:gd name="T13" fmla="*/ 1109 h 1231"/>
              <a:gd name="T14" fmla="*/ 0 w 2696"/>
              <a:gd name="T15" fmla="*/ 1161 h 1231"/>
              <a:gd name="T16" fmla="*/ 52 w 2696"/>
              <a:gd name="T17" fmla="*/ 1213 h 1231"/>
              <a:gd name="T18" fmla="*/ 99 w 2696"/>
              <a:gd name="T19" fmla="*/ 1183 h 1231"/>
              <a:gd name="T20" fmla="*/ 544 w 2696"/>
              <a:gd name="T21" fmla="*/ 1214 h 1231"/>
              <a:gd name="T22" fmla="*/ 1097 w 2696"/>
              <a:gd name="T23" fmla="*/ 1168 h 1231"/>
              <a:gd name="T24" fmla="*/ 1943 w 2696"/>
              <a:gd name="T25" fmla="*/ 863 h 1231"/>
              <a:gd name="T26" fmla="*/ 2646 w 2696"/>
              <a:gd name="T27" fmla="*/ 129 h 1231"/>
              <a:gd name="T28" fmla="*/ 2683 w 2696"/>
              <a:gd name="T29" fmla="*/ 173 h 1231"/>
              <a:gd name="T30" fmla="*/ 2696 w 2696"/>
              <a:gd name="T31" fmla="*/ 0 h 1231"/>
              <a:gd name="T32" fmla="*/ 52 w 2696"/>
              <a:gd name="T33" fmla="*/ 1185 h 1231"/>
              <a:gd name="T34" fmla="*/ 28 w 2696"/>
              <a:gd name="T35" fmla="*/ 1161 h 1231"/>
              <a:gd name="T36" fmla="*/ 52 w 2696"/>
              <a:gd name="T37" fmla="*/ 1137 h 1231"/>
              <a:gd name="T38" fmla="*/ 76 w 2696"/>
              <a:gd name="T39" fmla="*/ 1161 h 1231"/>
              <a:gd name="T40" fmla="*/ 52 w 2696"/>
              <a:gd name="T41" fmla="*/ 118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6" h="1231">
                <a:moveTo>
                  <a:pt x="2696" y="0"/>
                </a:moveTo>
                <a:cubicBezTo>
                  <a:pt x="2563" y="112"/>
                  <a:pt x="2563" y="112"/>
                  <a:pt x="2563" y="112"/>
                </a:cubicBezTo>
                <a:cubicBezTo>
                  <a:pt x="2621" y="116"/>
                  <a:pt x="2621" y="116"/>
                  <a:pt x="2621" y="116"/>
                </a:cubicBezTo>
                <a:cubicBezTo>
                  <a:pt x="2453" y="419"/>
                  <a:pt x="2221" y="662"/>
                  <a:pt x="1929" y="838"/>
                </a:cubicBezTo>
                <a:cubicBezTo>
                  <a:pt x="1688" y="984"/>
                  <a:pt x="1407" y="1085"/>
                  <a:pt x="1093" y="1140"/>
                </a:cubicBezTo>
                <a:cubicBezTo>
                  <a:pt x="571" y="1231"/>
                  <a:pt x="129" y="1160"/>
                  <a:pt x="104" y="1156"/>
                </a:cubicBezTo>
                <a:cubicBezTo>
                  <a:pt x="101" y="1130"/>
                  <a:pt x="79" y="1109"/>
                  <a:pt x="52" y="1109"/>
                </a:cubicBezTo>
                <a:cubicBezTo>
                  <a:pt x="23" y="1109"/>
                  <a:pt x="0" y="1133"/>
                  <a:pt x="0" y="1161"/>
                </a:cubicBezTo>
                <a:cubicBezTo>
                  <a:pt x="0" y="1190"/>
                  <a:pt x="23" y="1213"/>
                  <a:pt x="52" y="1213"/>
                </a:cubicBezTo>
                <a:cubicBezTo>
                  <a:pt x="73" y="1213"/>
                  <a:pt x="91" y="1201"/>
                  <a:pt x="99" y="1183"/>
                </a:cubicBezTo>
                <a:cubicBezTo>
                  <a:pt x="116" y="1186"/>
                  <a:pt x="290" y="1214"/>
                  <a:pt x="544" y="1214"/>
                </a:cubicBezTo>
                <a:cubicBezTo>
                  <a:pt x="704" y="1214"/>
                  <a:pt x="894" y="1203"/>
                  <a:pt x="1097" y="1168"/>
                </a:cubicBezTo>
                <a:cubicBezTo>
                  <a:pt x="1415" y="1113"/>
                  <a:pt x="1699" y="1010"/>
                  <a:pt x="1943" y="863"/>
                </a:cubicBezTo>
                <a:cubicBezTo>
                  <a:pt x="2239" y="683"/>
                  <a:pt x="2476" y="436"/>
                  <a:pt x="2646" y="129"/>
                </a:cubicBezTo>
                <a:cubicBezTo>
                  <a:pt x="2683" y="173"/>
                  <a:pt x="2683" y="173"/>
                  <a:pt x="2683" y="173"/>
                </a:cubicBezTo>
                <a:lnTo>
                  <a:pt x="2696" y="0"/>
                </a:lnTo>
                <a:close/>
                <a:moveTo>
                  <a:pt x="52" y="1185"/>
                </a:moveTo>
                <a:cubicBezTo>
                  <a:pt x="39" y="1185"/>
                  <a:pt x="28" y="1174"/>
                  <a:pt x="28" y="1161"/>
                </a:cubicBezTo>
                <a:cubicBezTo>
                  <a:pt x="28" y="1148"/>
                  <a:pt x="39" y="1137"/>
                  <a:pt x="52" y="1137"/>
                </a:cubicBezTo>
                <a:cubicBezTo>
                  <a:pt x="65" y="1137"/>
                  <a:pt x="76" y="1148"/>
                  <a:pt x="76" y="1161"/>
                </a:cubicBezTo>
                <a:cubicBezTo>
                  <a:pt x="76" y="1174"/>
                  <a:pt x="65" y="1185"/>
                  <a:pt x="52" y="118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4" name="组合 233"/>
          <p:cNvGrpSpPr/>
          <p:nvPr/>
        </p:nvGrpSpPr>
        <p:grpSpPr>
          <a:xfrm>
            <a:off x="7214880" y="3215011"/>
            <a:ext cx="1181742" cy="1181746"/>
            <a:chOff x="7290028" y="3375033"/>
            <a:chExt cx="1027602" cy="1027602"/>
          </a:xfrm>
        </p:grpSpPr>
        <p:sp>
          <p:nvSpPr>
            <p:cNvPr id="4099" name="Freeform 7"/>
            <p:cNvSpPr>
              <a:spLocks/>
            </p:cNvSpPr>
            <p:nvPr/>
          </p:nvSpPr>
          <p:spPr bwMode="auto">
            <a:xfrm>
              <a:off x="7290028" y="3375033"/>
              <a:ext cx="1027602" cy="1027602"/>
            </a:xfrm>
            <a:custGeom>
              <a:avLst/>
              <a:gdLst>
                <a:gd name="T0" fmla="*/ 48 w 385"/>
                <a:gd name="T1" fmla="*/ 104 h 385"/>
                <a:gd name="T2" fmla="*/ 281 w 385"/>
                <a:gd name="T3" fmla="*/ 48 h 385"/>
                <a:gd name="T4" fmla="*/ 336 w 385"/>
                <a:gd name="T5" fmla="*/ 281 h 385"/>
                <a:gd name="T6" fmla="*/ 104 w 385"/>
                <a:gd name="T7" fmla="*/ 336 h 385"/>
                <a:gd name="T8" fmla="*/ 48 w 385"/>
                <a:gd name="T9" fmla="*/ 104 h 385"/>
              </a:gdLst>
              <a:ahLst/>
              <a:cxnLst>
                <a:cxn ang="0">
                  <a:pos x="T0" y="T1"/>
                </a:cxn>
                <a:cxn ang="0">
                  <a:pos x="T2" y="T3"/>
                </a:cxn>
                <a:cxn ang="0">
                  <a:pos x="T4" y="T5"/>
                </a:cxn>
                <a:cxn ang="0">
                  <a:pos x="T6" y="T7"/>
                </a:cxn>
                <a:cxn ang="0">
                  <a:pos x="T8" y="T9"/>
                </a:cxn>
              </a:cxnLst>
              <a:rect l="0" t="0" r="r" b="b"/>
              <a:pathLst>
                <a:path w="385" h="385">
                  <a:moveTo>
                    <a:pt x="48" y="104"/>
                  </a:moveTo>
                  <a:cubicBezTo>
                    <a:pt x="97" y="24"/>
                    <a:pt x="201" y="0"/>
                    <a:pt x="281" y="48"/>
                  </a:cubicBezTo>
                  <a:cubicBezTo>
                    <a:pt x="360" y="97"/>
                    <a:pt x="385" y="201"/>
                    <a:pt x="336" y="281"/>
                  </a:cubicBezTo>
                  <a:cubicBezTo>
                    <a:pt x="288" y="360"/>
                    <a:pt x="184" y="385"/>
                    <a:pt x="104" y="336"/>
                  </a:cubicBezTo>
                  <a:cubicBezTo>
                    <a:pt x="25" y="287"/>
                    <a:pt x="0" y="183"/>
                    <a:pt x="48" y="10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8"/>
            <p:cNvSpPr>
              <a:spLocks/>
            </p:cNvSpPr>
            <p:nvPr/>
          </p:nvSpPr>
          <p:spPr bwMode="auto">
            <a:xfrm>
              <a:off x="7380465" y="3465471"/>
              <a:ext cx="846726" cy="846726"/>
            </a:xfrm>
            <a:custGeom>
              <a:avLst/>
              <a:gdLst>
                <a:gd name="T0" fmla="*/ 40 w 317"/>
                <a:gd name="T1" fmla="*/ 86 h 317"/>
                <a:gd name="T2" fmla="*/ 231 w 317"/>
                <a:gd name="T3" fmla="*/ 40 h 317"/>
                <a:gd name="T4" fmla="*/ 277 w 317"/>
                <a:gd name="T5" fmla="*/ 231 h 317"/>
                <a:gd name="T6" fmla="*/ 86 w 317"/>
                <a:gd name="T7" fmla="*/ 277 h 317"/>
                <a:gd name="T8" fmla="*/ 40 w 317"/>
                <a:gd name="T9" fmla="*/ 86 h 317"/>
              </a:gdLst>
              <a:ahLst/>
              <a:cxnLst>
                <a:cxn ang="0">
                  <a:pos x="T0" y="T1"/>
                </a:cxn>
                <a:cxn ang="0">
                  <a:pos x="T2" y="T3"/>
                </a:cxn>
                <a:cxn ang="0">
                  <a:pos x="T4" y="T5"/>
                </a:cxn>
                <a:cxn ang="0">
                  <a:pos x="T6" y="T7"/>
                </a:cxn>
                <a:cxn ang="0">
                  <a:pos x="T8" y="T9"/>
                </a:cxn>
              </a:cxnLst>
              <a:rect l="0" t="0" r="r" b="b"/>
              <a:pathLst>
                <a:path w="317" h="317">
                  <a:moveTo>
                    <a:pt x="40" y="86"/>
                  </a:moveTo>
                  <a:cubicBezTo>
                    <a:pt x="80" y="20"/>
                    <a:pt x="166" y="0"/>
                    <a:pt x="231" y="40"/>
                  </a:cubicBezTo>
                  <a:cubicBezTo>
                    <a:pt x="296" y="80"/>
                    <a:pt x="317" y="166"/>
                    <a:pt x="277" y="231"/>
                  </a:cubicBezTo>
                  <a:cubicBezTo>
                    <a:pt x="237" y="296"/>
                    <a:pt x="151" y="317"/>
                    <a:pt x="86" y="277"/>
                  </a:cubicBezTo>
                  <a:cubicBezTo>
                    <a:pt x="21" y="236"/>
                    <a:pt x="0" y="151"/>
                    <a:pt x="4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9"/>
            <p:cNvSpPr>
              <a:spLocks/>
            </p:cNvSpPr>
            <p:nvPr/>
          </p:nvSpPr>
          <p:spPr bwMode="auto">
            <a:xfrm>
              <a:off x="7415512" y="3447381"/>
              <a:ext cx="119830" cy="127744"/>
            </a:xfrm>
            <a:custGeom>
              <a:avLst/>
              <a:gdLst>
                <a:gd name="T0" fmla="*/ 5 w 45"/>
                <a:gd name="T1" fmla="*/ 1 h 48"/>
                <a:gd name="T2" fmla="*/ 45 w 45"/>
                <a:gd name="T3" fmla="*/ 15 h 48"/>
                <a:gd name="T4" fmla="*/ 29 w 45"/>
                <a:gd name="T5" fmla="*/ 27 h 48"/>
                <a:gd name="T6" fmla="*/ 8 w 45"/>
                <a:gd name="T7" fmla="*/ 48 h 48"/>
                <a:gd name="T8" fmla="*/ 1 w 45"/>
                <a:gd name="T9" fmla="*/ 4 h 48"/>
                <a:gd name="T10" fmla="*/ 5 w 45"/>
                <a:gd name="T11" fmla="*/ 1 h 48"/>
              </a:gdLst>
              <a:ahLst/>
              <a:cxnLst>
                <a:cxn ang="0">
                  <a:pos x="T0" y="T1"/>
                </a:cxn>
                <a:cxn ang="0">
                  <a:pos x="T2" y="T3"/>
                </a:cxn>
                <a:cxn ang="0">
                  <a:pos x="T4" y="T5"/>
                </a:cxn>
                <a:cxn ang="0">
                  <a:pos x="T6" y="T7"/>
                </a:cxn>
                <a:cxn ang="0">
                  <a:pos x="T8" y="T9"/>
                </a:cxn>
                <a:cxn ang="0">
                  <a:pos x="T10" y="T11"/>
                </a:cxn>
              </a:cxnLst>
              <a:rect l="0" t="0" r="r" b="b"/>
              <a:pathLst>
                <a:path w="45" h="48">
                  <a:moveTo>
                    <a:pt x="5" y="1"/>
                  </a:moveTo>
                  <a:cubicBezTo>
                    <a:pt x="45" y="15"/>
                    <a:pt x="45" y="15"/>
                    <a:pt x="45" y="15"/>
                  </a:cubicBezTo>
                  <a:cubicBezTo>
                    <a:pt x="39" y="19"/>
                    <a:pt x="34" y="23"/>
                    <a:pt x="29" y="27"/>
                  </a:cubicBezTo>
                  <a:cubicBezTo>
                    <a:pt x="21" y="33"/>
                    <a:pt x="14" y="40"/>
                    <a:pt x="8" y="48"/>
                  </a:cubicBezTo>
                  <a:cubicBezTo>
                    <a:pt x="1" y="4"/>
                    <a:pt x="1" y="4"/>
                    <a:pt x="1" y="4"/>
                  </a:cubicBezTo>
                  <a:cubicBezTo>
                    <a:pt x="0" y="2"/>
                    <a:pt x="2" y="0"/>
                    <a:pt x="5"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22"/>
            <p:cNvSpPr>
              <a:spLocks noEditPoints="1"/>
            </p:cNvSpPr>
            <p:nvPr/>
          </p:nvSpPr>
          <p:spPr bwMode="auto">
            <a:xfrm>
              <a:off x="7564735" y="3673479"/>
              <a:ext cx="413754" cy="430711"/>
            </a:xfrm>
            <a:custGeom>
              <a:avLst/>
              <a:gdLst>
                <a:gd name="T0" fmla="*/ 117 w 155"/>
                <a:gd name="T1" fmla="*/ 16 h 161"/>
                <a:gd name="T2" fmla="*/ 138 w 155"/>
                <a:gd name="T3" fmla="*/ 1 h 161"/>
                <a:gd name="T4" fmla="*/ 132 w 155"/>
                <a:gd name="T5" fmla="*/ 26 h 161"/>
                <a:gd name="T6" fmla="*/ 98 w 155"/>
                <a:gd name="T7" fmla="*/ 70 h 161"/>
                <a:gd name="T8" fmla="*/ 116 w 155"/>
                <a:gd name="T9" fmla="*/ 16 h 161"/>
                <a:gd name="T10" fmla="*/ 81 w 155"/>
                <a:gd name="T11" fmla="*/ 83 h 161"/>
                <a:gd name="T12" fmla="*/ 98 w 155"/>
                <a:gd name="T13" fmla="*/ 70 h 161"/>
                <a:gd name="T14" fmla="*/ 137 w 155"/>
                <a:gd name="T15" fmla="*/ 135 h 161"/>
                <a:gd name="T16" fmla="*/ 140 w 155"/>
                <a:gd name="T17" fmla="*/ 161 h 161"/>
                <a:gd name="T18" fmla="*/ 122 w 155"/>
                <a:gd name="T19" fmla="*/ 143 h 161"/>
                <a:gd name="T20" fmla="*/ 101 w 155"/>
                <a:gd name="T21" fmla="*/ 92 h 161"/>
                <a:gd name="T22" fmla="*/ 138 w 155"/>
                <a:gd name="T23" fmla="*/ 134 h 161"/>
                <a:gd name="T24" fmla="*/ 134 w 155"/>
                <a:gd name="T25" fmla="*/ 118 h 161"/>
                <a:gd name="T26" fmla="*/ 126 w 155"/>
                <a:gd name="T27" fmla="*/ 118 h 161"/>
                <a:gd name="T28" fmla="*/ 118 w 155"/>
                <a:gd name="T29" fmla="*/ 123 h 161"/>
                <a:gd name="T30" fmla="*/ 118 w 155"/>
                <a:gd name="T31" fmla="*/ 114 h 161"/>
                <a:gd name="T32" fmla="*/ 118 w 155"/>
                <a:gd name="T33" fmla="*/ 123 h 161"/>
                <a:gd name="T34" fmla="*/ 111 w 155"/>
                <a:gd name="T35" fmla="*/ 119 h 161"/>
                <a:gd name="T36" fmla="*/ 103 w 155"/>
                <a:gd name="T37" fmla="*/ 119 h 161"/>
                <a:gd name="T38" fmla="*/ 25 w 155"/>
                <a:gd name="T39" fmla="*/ 94 h 161"/>
                <a:gd name="T40" fmla="*/ 80 w 155"/>
                <a:gd name="T41" fmla="*/ 83 h 161"/>
                <a:gd name="T42" fmla="*/ 25 w 155"/>
                <a:gd name="T43" fmla="*/ 76 h 161"/>
                <a:gd name="T44" fmla="*/ 1 w 155"/>
                <a:gd name="T45" fmla="*/ 83 h 161"/>
                <a:gd name="T46" fmla="*/ 24 w 155"/>
                <a:gd name="T47" fmla="*/ 93 h 161"/>
                <a:gd name="T48" fmla="*/ 55 w 155"/>
                <a:gd name="T49" fmla="*/ 92 h 161"/>
                <a:gd name="T50" fmla="*/ 55 w 155"/>
                <a:gd name="T51" fmla="*/ 76 h 161"/>
                <a:gd name="T52" fmla="*/ 45 w 155"/>
                <a:gd name="T53" fmla="*/ 69 h 161"/>
                <a:gd name="T54" fmla="*/ 55 w 155"/>
                <a:gd name="T55" fmla="*/ 92 h 161"/>
                <a:gd name="T56" fmla="*/ 48 w 155"/>
                <a:gd name="T57" fmla="*/ 99 h 161"/>
                <a:gd name="T58" fmla="*/ 56 w 155"/>
                <a:gd name="T59" fmla="*/ 99 h 161"/>
                <a:gd name="T60" fmla="*/ 102 w 155"/>
                <a:gd name="T61" fmla="*/ 24 h 161"/>
                <a:gd name="T62" fmla="*/ 108 w 155"/>
                <a:gd name="T63" fmla="*/ 48 h 161"/>
                <a:gd name="T64" fmla="*/ 102 w 155"/>
                <a:gd name="T65" fmla="*/ 24 h 161"/>
                <a:gd name="T66" fmla="*/ 110 w 155"/>
                <a:gd name="T67" fmla="*/ 56 h 161"/>
                <a:gd name="T68" fmla="*/ 101 w 155"/>
                <a:gd name="T69" fmla="*/ 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61">
                  <a:moveTo>
                    <a:pt x="116" y="16"/>
                  </a:moveTo>
                  <a:cubicBezTo>
                    <a:pt x="117" y="16"/>
                    <a:pt x="117" y="16"/>
                    <a:pt x="117" y="16"/>
                  </a:cubicBezTo>
                  <a:cubicBezTo>
                    <a:pt x="136" y="0"/>
                    <a:pt x="136" y="0"/>
                    <a:pt x="136" y="0"/>
                  </a:cubicBezTo>
                  <a:cubicBezTo>
                    <a:pt x="137" y="0"/>
                    <a:pt x="138" y="0"/>
                    <a:pt x="138" y="1"/>
                  </a:cubicBezTo>
                  <a:cubicBezTo>
                    <a:pt x="131" y="25"/>
                    <a:pt x="131" y="25"/>
                    <a:pt x="131" y="25"/>
                  </a:cubicBezTo>
                  <a:cubicBezTo>
                    <a:pt x="131" y="25"/>
                    <a:pt x="131" y="25"/>
                    <a:pt x="132" y="26"/>
                  </a:cubicBezTo>
                  <a:cubicBezTo>
                    <a:pt x="145" y="39"/>
                    <a:pt x="147" y="60"/>
                    <a:pt x="136" y="76"/>
                  </a:cubicBezTo>
                  <a:cubicBezTo>
                    <a:pt x="125" y="67"/>
                    <a:pt x="111" y="65"/>
                    <a:pt x="98" y="70"/>
                  </a:cubicBezTo>
                  <a:cubicBezTo>
                    <a:pt x="92" y="57"/>
                    <a:pt x="80" y="49"/>
                    <a:pt x="67" y="47"/>
                  </a:cubicBezTo>
                  <a:cubicBezTo>
                    <a:pt x="70" y="24"/>
                    <a:pt x="94" y="9"/>
                    <a:pt x="116" y="16"/>
                  </a:cubicBezTo>
                  <a:close/>
                  <a:moveTo>
                    <a:pt x="98" y="70"/>
                  </a:moveTo>
                  <a:cubicBezTo>
                    <a:pt x="91" y="73"/>
                    <a:pt x="85" y="77"/>
                    <a:pt x="81" y="83"/>
                  </a:cubicBezTo>
                  <a:cubicBezTo>
                    <a:pt x="86" y="88"/>
                    <a:pt x="93" y="91"/>
                    <a:pt x="101" y="91"/>
                  </a:cubicBezTo>
                  <a:cubicBezTo>
                    <a:pt x="102" y="84"/>
                    <a:pt x="101" y="77"/>
                    <a:pt x="98" y="70"/>
                  </a:cubicBezTo>
                  <a:close/>
                  <a:moveTo>
                    <a:pt x="138" y="134"/>
                  </a:moveTo>
                  <a:cubicBezTo>
                    <a:pt x="138" y="134"/>
                    <a:pt x="137" y="135"/>
                    <a:pt x="137" y="135"/>
                  </a:cubicBezTo>
                  <a:cubicBezTo>
                    <a:pt x="142" y="160"/>
                    <a:pt x="142" y="160"/>
                    <a:pt x="142" y="160"/>
                  </a:cubicBezTo>
                  <a:cubicBezTo>
                    <a:pt x="142" y="161"/>
                    <a:pt x="141" y="161"/>
                    <a:pt x="140" y="161"/>
                  </a:cubicBezTo>
                  <a:cubicBezTo>
                    <a:pt x="123" y="143"/>
                    <a:pt x="123" y="143"/>
                    <a:pt x="123" y="143"/>
                  </a:cubicBezTo>
                  <a:cubicBezTo>
                    <a:pt x="123" y="143"/>
                    <a:pt x="122" y="143"/>
                    <a:pt x="122" y="143"/>
                  </a:cubicBezTo>
                  <a:cubicBezTo>
                    <a:pt x="104" y="148"/>
                    <a:pt x="84" y="139"/>
                    <a:pt x="77" y="122"/>
                  </a:cubicBezTo>
                  <a:cubicBezTo>
                    <a:pt x="89" y="117"/>
                    <a:pt x="99" y="105"/>
                    <a:pt x="101" y="92"/>
                  </a:cubicBezTo>
                  <a:cubicBezTo>
                    <a:pt x="114" y="93"/>
                    <a:pt x="128" y="87"/>
                    <a:pt x="136" y="76"/>
                  </a:cubicBezTo>
                  <a:cubicBezTo>
                    <a:pt x="154" y="91"/>
                    <a:pt x="155" y="118"/>
                    <a:pt x="138" y="134"/>
                  </a:cubicBezTo>
                  <a:close/>
                  <a:moveTo>
                    <a:pt x="130" y="123"/>
                  </a:moveTo>
                  <a:cubicBezTo>
                    <a:pt x="132" y="123"/>
                    <a:pt x="134" y="121"/>
                    <a:pt x="134" y="118"/>
                  </a:cubicBezTo>
                  <a:cubicBezTo>
                    <a:pt x="134" y="116"/>
                    <a:pt x="132" y="114"/>
                    <a:pt x="130" y="114"/>
                  </a:cubicBezTo>
                  <a:cubicBezTo>
                    <a:pt x="128" y="114"/>
                    <a:pt x="126" y="116"/>
                    <a:pt x="126" y="118"/>
                  </a:cubicBezTo>
                  <a:cubicBezTo>
                    <a:pt x="126" y="121"/>
                    <a:pt x="127" y="123"/>
                    <a:pt x="130" y="123"/>
                  </a:cubicBezTo>
                  <a:close/>
                  <a:moveTo>
                    <a:pt x="118" y="123"/>
                  </a:moveTo>
                  <a:cubicBezTo>
                    <a:pt x="121" y="123"/>
                    <a:pt x="122" y="121"/>
                    <a:pt x="122" y="119"/>
                  </a:cubicBezTo>
                  <a:cubicBezTo>
                    <a:pt x="122" y="116"/>
                    <a:pt x="121" y="114"/>
                    <a:pt x="118" y="114"/>
                  </a:cubicBezTo>
                  <a:cubicBezTo>
                    <a:pt x="116" y="114"/>
                    <a:pt x="114" y="116"/>
                    <a:pt x="114" y="119"/>
                  </a:cubicBezTo>
                  <a:cubicBezTo>
                    <a:pt x="114" y="121"/>
                    <a:pt x="116" y="123"/>
                    <a:pt x="118" y="123"/>
                  </a:cubicBezTo>
                  <a:close/>
                  <a:moveTo>
                    <a:pt x="107" y="123"/>
                  </a:moveTo>
                  <a:cubicBezTo>
                    <a:pt x="109" y="123"/>
                    <a:pt x="111" y="121"/>
                    <a:pt x="111" y="119"/>
                  </a:cubicBezTo>
                  <a:cubicBezTo>
                    <a:pt x="111" y="116"/>
                    <a:pt x="109" y="114"/>
                    <a:pt x="107" y="114"/>
                  </a:cubicBezTo>
                  <a:cubicBezTo>
                    <a:pt x="105" y="114"/>
                    <a:pt x="103" y="116"/>
                    <a:pt x="103" y="119"/>
                  </a:cubicBezTo>
                  <a:cubicBezTo>
                    <a:pt x="103" y="121"/>
                    <a:pt x="104" y="123"/>
                    <a:pt x="107" y="123"/>
                  </a:cubicBezTo>
                  <a:close/>
                  <a:moveTo>
                    <a:pt x="25" y="94"/>
                  </a:moveTo>
                  <a:cubicBezTo>
                    <a:pt x="30" y="117"/>
                    <a:pt x="54" y="130"/>
                    <a:pt x="76" y="122"/>
                  </a:cubicBezTo>
                  <a:cubicBezTo>
                    <a:pt x="71" y="109"/>
                    <a:pt x="72" y="94"/>
                    <a:pt x="80" y="83"/>
                  </a:cubicBezTo>
                  <a:cubicBezTo>
                    <a:pt x="70" y="75"/>
                    <a:pt x="64" y="61"/>
                    <a:pt x="66" y="47"/>
                  </a:cubicBezTo>
                  <a:cubicBezTo>
                    <a:pt x="47" y="45"/>
                    <a:pt x="30" y="58"/>
                    <a:pt x="25" y="76"/>
                  </a:cubicBezTo>
                  <a:cubicBezTo>
                    <a:pt x="25" y="76"/>
                    <a:pt x="25" y="77"/>
                    <a:pt x="25" y="77"/>
                  </a:cubicBezTo>
                  <a:cubicBezTo>
                    <a:pt x="1" y="83"/>
                    <a:pt x="1" y="83"/>
                    <a:pt x="1" y="83"/>
                  </a:cubicBezTo>
                  <a:cubicBezTo>
                    <a:pt x="0" y="83"/>
                    <a:pt x="0" y="84"/>
                    <a:pt x="1" y="85"/>
                  </a:cubicBezTo>
                  <a:cubicBezTo>
                    <a:pt x="24" y="93"/>
                    <a:pt x="24" y="93"/>
                    <a:pt x="24" y="93"/>
                  </a:cubicBezTo>
                  <a:cubicBezTo>
                    <a:pt x="25" y="93"/>
                    <a:pt x="25" y="94"/>
                    <a:pt x="25" y="94"/>
                  </a:cubicBezTo>
                  <a:close/>
                  <a:moveTo>
                    <a:pt x="55" y="92"/>
                  </a:moveTo>
                  <a:cubicBezTo>
                    <a:pt x="49" y="92"/>
                    <a:pt x="49" y="92"/>
                    <a:pt x="49" y="92"/>
                  </a:cubicBezTo>
                  <a:cubicBezTo>
                    <a:pt x="48" y="83"/>
                    <a:pt x="55" y="81"/>
                    <a:pt x="55" y="76"/>
                  </a:cubicBezTo>
                  <a:cubicBezTo>
                    <a:pt x="55" y="72"/>
                    <a:pt x="49" y="72"/>
                    <a:pt x="46" y="74"/>
                  </a:cubicBezTo>
                  <a:cubicBezTo>
                    <a:pt x="45" y="69"/>
                    <a:pt x="45" y="69"/>
                    <a:pt x="45" y="69"/>
                  </a:cubicBezTo>
                  <a:cubicBezTo>
                    <a:pt x="51" y="66"/>
                    <a:pt x="62" y="66"/>
                    <a:pt x="62" y="75"/>
                  </a:cubicBezTo>
                  <a:cubicBezTo>
                    <a:pt x="62" y="83"/>
                    <a:pt x="55" y="83"/>
                    <a:pt x="55" y="92"/>
                  </a:cubicBezTo>
                  <a:close/>
                  <a:moveTo>
                    <a:pt x="52" y="104"/>
                  </a:moveTo>
                  <a:cubicBezTo>
                    <a:pt x="49" y="104"/>
                    <a:pt x="48" y="102"/>
                    <a:pt x="48" y="99"/>
                  </a:cubicBezTo>
                  <a:cubicBezTo>
                    <a:pt x="48" y="97"/>
                    <a:pt x="49" y="95"/>
                    <a:pt x="52" y="95"/>
                  </a:cubicBezTo>
                  <a:cubicBezTo>
                    <a:pt x="54" y="95"/>
                    <a:pt x="56" y="97"/>
                    <a:pt x="56" y="99"/>
                  </a:cubicBezTo>
                  <a:cubicBezTo>
                    <a:pt x="56" y="102"/>
                    <a:pt x="54" y="104"/>
                    <a:pt x="52" y="104"/>
                  </a:cubicBezTo>
                  <a:close/>
                  <a:moveTo>
                    <a:pt x="102" y="24"/>
                  </a:moveTo>
                  <a:cubicBezTo>
                    <a:pt x="103" y="48"/>
                    <a:pt x="103" y="48"/>
                    <a:pt x="103" y="48"/>
                  </a:cubicBezTo>
                  <a:cubicBezTo>
                    <a:pt x="108" y="48"/>
                    <a:pt x="108" y="48"/>
                    <a:pt x="108" y="48"/>
                  </a:cubicBezTo>
                  <a:cubicBezTo>
                    <a:pt x="109" y="24"/>
                    <a:pt x="109" y="24"/>
                    <a:pt x="109" y="24"/>
                  </a:cubicBezTo>
                  <a:cubicBezTo>
                    <a:pt x="102" y="24"/>
                    <a:pt x="102" y="24"/>
                    <a:pt x="102" y="24"/>
                  </a:cubicBezTo>
                  <a:close/>
                  <a:moveTo>
                    <a:pt x="106" y="60"/>
                  </a:moveTo>
                  <a:cubicBezTo>
                    <a:pt x="108" y="60"/>
                    <a:pt x="110" y="58"/>
                    <a:pt x="110" y="56"/>
                  </a:cubicBezTo>
                  <a:cubicBezTo>
                    <a:pt x="110" y="53"/>
                    <a:pt x="108" y="51"/>
                    <a:pt x="106" y="51"/>
                  </a:cubicBezTo>
                  <a:cubicBezTo>
                    <a:pt x="103" y="51"/>
                    <a:pt x="101" y="53"/>
                    <a:pt x="101" y="56"/>
                  </a:cubicBezTo>
                  <a:cubicBezTo>
                    <a:pt x="101" y="58"/>
                    <a:pt x="103" y="60"/>
                    <a:pt x="106"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5129122" y="3935600"/>
            <a:ext cx="1136241" cy="1137545"/>
            <a:chOff x="5116880" y="4072921"/>
            <a:chExt cx="988036" cy="989166"/>
          </a:xfrm>
          <a:solidFill>
            <a:schemeClr val="accent4"/>
          </a:solidFill>
        </p:grpSpPr>
        <p:sp>
          <p:nvSpPr>
            <p:cNvPr id="4102" name="Freeform 10"/>
            <p:cNvSpPr>
              <a:spLocks/>
            </p:cNvSpPr>
            <p:nvPr/>
          </p:nvSpPr>
          <p:spPr bwMode="auto">
            <a:xfrm>
              <a:off x="5116880" y="4072921"/>
              <a:ext cx="988036" cy="989166"/>
            </a:xfrm>
            <a:custGeom>
              <a:avLst/>
              <a:gdLst>
                <a:gd name="T0" fmla="*/ 350 w 370"/>
                <a:gd name="T1" fmla="*/ 149 h 370"/>
                <a:gd name="T2" fmla="*/ 221 w 370"/>
                <a:gd name="T3" fmla="*/ 350 h 370"/>
                <a:gd name="T4" fmla="*/ 20 w 370"/>
                <a:gd name="T5" fmla="*/ 221 h 370"/>
                <a:gd name="T6" fmla="*/ 149 w 370"/>
                <a:gd name="T7" fmla="*/ 19 h 370"/>
                <a:gd name="T8" fmla="*/ 350 w 370"/>
                <a:gd name="T9" fmla="*/ 149 h 370"/>
              </a:gdLst>
              <a:ahLst/>
              <a:cxnLst>
                <a:cxn ang="0">
                  <a:pos x="T0" y="T1"/>
                </a:cxn>
                <a:cxn ang="0">
                  <a:pos x="T2" y="T3"/>
                </a:cxn>
                <a:cxn ang="0">
                  <a:pos x="T4" y="T5"/>
                </a:cxn>
                <a:cxn ang="0">
                  <a:pos x="T6" y="T7"/>
                </a:cxn>
                <a:cxn ang="0">
                  <a:pos x="T8" y="T9"/>
                </a:cxn>
              </a:cxnLst>
              <a:rect l="0" t="0" r="r" b="b"/>
              <a:pathLst>
                <a:path w="370" h="370">
                  <a:moveTo>
                    <a:pt x="350" y="149"/>
                  </a:moveTo>
                  <a:cubicBezTo>
                    <a:pt x="370" y="240"/>
                    <a:pt x="312" y="330"/>
                    <a:pt x="221" y="350"/>
                  </a:cubicBezTo>
                  <a:cubicBezTo>
                    <a:pt x="130" y="370"/>
                    <a:pt x="40" y="312"/>
                    <a:pt x="20" y="221"/>
                  </a:cubicBezTo>
                  <a:cubicBezTo>
                    <a:pt x="0" y="129"/>
                    <a:pt x="58" y="39"/>
                    <a:pt x="149" y="19"/>
                  </a:cubicBezTo>
                  <a:cubicBezTo>
                    <a:pt x="240" y="0"/>
                    <a:pt x="330" y="57"/>
                    <a:pt x="35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Oval 11"/>
            <p:cNvSpPr>
              <a:spLocks noChangeArrowheads="1"/>
            </p:cNvSpPr>
            <p:nvPr/>
          </p:nvSpPr>
          <p:spPr bwMode="auto">
            <a:xfrm>
              <a:off x="5240102" y="4196143"/>
              <a:ext cx="741591" cy="74046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12"/>
            <p:cNvSpPr>
              <a:spLocks/>
            </p:cNvSpPr>
            <p:nvPr/>
          </p:nvSpPr>
          <p:spPr bwMode="auto">
            <a:xfrm>
              <a:off x="5885603" y="4874428"/>
              <a:ext cx="120961" cy="125483"/>
            </a:xfrm>
            <a:custGeom>
              <a:avLst/>
              <a:gdLst>
                <a:gd name="T0" fmla="*/ 40 w 45"/>
                <a:gd name="T1" fmla="*/ 46 h 47"/>
                <a:gd name="T2" fmla="*/ 0 w 45"/>
                <a:gd name="T3" fmla="*/ 32 h 47"/>
                <a:gd name="T4" fmla="*/ 16 w 45"/>
                <a:gd name="T5" fmla="*/ 20 h 47"/>
                <a:gd name="T6" fmla="*/ 36 w 45"/>
                <a:gd name="T7" fmla="*/ 0 h 47"/>
                <a:gd name="T8" fmla="*/ 44 w 45"/>
                <a:gd name="T9" fmla="*/ 43 h 47"/>
                <a:gd name="T10" fmla="*/ 40 w 45"/>
                <a:gd name="T11" fmla="*/ 46 h 47"/>
              </a:gdLst>
              <a:ahLst/>
              <a:cxnLst>
                <a:cxn ang="0">
                  <a:pos x="T0" y="T1"/>
                </a:cxn>
                <a:cxn ang="0">
                  <a:pos x="T2" y="T3"/>
                </a:cxn>
                <a:cxn ang="0">
                  <a:pos x="T4" y="T5"/>
                </a:cxn>
                <a:cxn ang="0">
                  <a:pos x="T6" y="T7"/>
                </a:cxn>
                <a:cxn ang="0">
                  <a:pos x="T8" y="T9"/>
                </a:cxn>
                <a:cxn ang="0">
                  <a:pos x="T10" y="T11"/>
                </a:cxn>
              </a:cxnLst>
              <a:rect l="0" t="0" r="r" b="b"/>
              <a:pathLst>
                <a:path w="45" h="47">
                  <a:moveTo>
                    <a:pt x="40" y="46"/>
                  </a:moveTo>
                  <a:cubicBezTo>
                    <a:pt x="0" y="32"/>
                    <a:pt x="0" y="32"/>
                    <a:pt x="0" y="32"/>
                  </a:cubicBezTo>
                  <a:cubicBezTo>
                    <a:pt x="5" y="29"/>
                    <a:pt x="11" y="25"/>
                    <a:pt x="16" y="20"/>
                  </a:cubicBezTo>
                  <a:cubicBezTo>
                    <a:pt x="23" y="14"/>
                    <a:pt x="30" y="7"/>
                    <a:pt x="36" y="0"/>
                  </a:cubicBezTo>
                  <a:cubicBezTo>
                    <a:pt x="44" y="43"/>
                    <a:pt x="44" y="43"/>
                    <a:pt x="44" y="43"/>
                  </a:cubicBezTo>
                  <a:cubicBezTo>
                    <a:pt x="45" y="45"/>
                    <a:pt x="42" y="47"/>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Rectangle 23"/>
            <p:cNvSpPr>
              <a:spLocks noChangeArrowheads="1"/>
            </p:cNvSpPr>
            <p:nvPr/>
          </p:nvSpPr>
          <p:spPr bwMode="auto">
            <a:xfrm>
              <a:off x="5426630" y="4679986"/>
              <a:ext cx="366274" cy="18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24"/>
            <p:cNvSpPr>
              <a:spLocks/>
            </p:cNvSpPr>
            <p:nvPr/>
          </p:nvSpPr>
          <p:spPr bwMode="auto">
            <a:xfrm>
              <a:off x="5407412" y="4433543"/>
              <a:ext cx="397927" cy="134527"/>
            </a:xfrm>
            <a:custGeom>
              <a:avLst/>
              <a:gdLst>
                <a:gd name="T0" fmla="*/ 317 w 352"/>
                <a:gd name="T1" fmla="*/ 10 h 119"/>
                <a:gd name="T2" fmla="*/ 322 w 352"/>
                <a:gd name="T3" fmla="*/ 17 h 119"/>
                <a:gd name="T4" fmla="*/ 213 w 352"/>
                <a:gd name="T5" fmla="*/ 93 h 119"/>
                <a:gd name="T6" fmla="*/ 149 w 352"/>
                <a:gd name="T7" fmla="*/ 0 h 119"/>
                <a:gd name="T8" fmla="*/ 0 w 352"/>
                <a:gd name="T9" fmla="*/ 102 h 119"/>
                <a:gd name="T10" fmla="*/ 0 w 352"/>
                <a:gd name="T11" fmla="*/ 119 h 119"/>
                <a:gd name="T12" fmla="*/ 145 w 352"/>
                <a:gd name="T13" fmla="*/ 19 h 119"/>
                <a:gd name="T14" fmla="*/ 211 w 352"/>
                <a:gd name="T15" fmla="*/ 111 h 119"/>
                <a:gd name="T16" fmla="*/ 329 w 352"/>
                <a:gd name="T17" fmla="*/ 29 h 119"/>
                <a:gd name="T18" fmla="*/ 336 w 352"/>
                <a:gd name="T19" fmla="*/ 36 h 119"/>
                <a:gd name="T20" fmla="*/ 352 w 352"/>
                <a:gd name="T21" fmla="*/ 3 h 119"/>
                <a:gd name="T22" fmla="*/ 317 w 352"/>
                <a:gd name="T23"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119">
                  <a:moveTo>
                    <a:pt x="317" y="10"/>
                  </a:moveTo>
                  <a:lnTo>
                    <a:pt x="322" y="17"/>
                  </a:lnTo>
                  <a:lnTo>
                    <a:pt x="213" y="93"/>
                  </a:lnTo>
                  <a:lnTo>
                    <a:pt x="149" y="0"/>
                  </a:lnTo>
                  <a:lnTo>
                    <a:pt x="0" y="102"/>
                  </a:lnTo>
                  <a:lnTo>
                    <a:pt x="0" y="119"/>
                  </a:lnTo>
                  <a:lnTo>
                    <a:pt x="145" y="19"/>
                  </a:lnTo>
                  <a:lnTo>
                    <a:pt x="211" y="111"/>
                  </a:lnTo>
                  <a:lnTo>
                    <a:pt x="329" y="29"/>
                  </a:lnTo>
                  <a:lnTo>
                    <a:pt x="336" y="36"/>
                  </a:lnTo>
                  <a:lnTo>
                    <a:pt x="352" y="3"/>
                  </a:lnTo>
                  <a:lnTo>
                    <a:pt x="31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25"/>
            <p:cNvSpPr>
              <a:spLocks/>
            </p:cNvSpPr>
            <p:nvPr/>
          </p:nvSpPr>
          <p:spPr bwMode="auto">
            <a:xfrm>
              <a:off x="5432282" y="4525111"/>
              <a:ext cx="58785" cy="141309"/>
            </a:xfrm>
            <a:custGeom>
              <a:avLst/>
              <a:gdLst>
                <a:gd name="T0" fmla="*/ 0 w 52"/>
                <a:gd name="T1" fmla="*/ 125 h 125"/>
                <a:gd name="T2" fmla="*/ 52 w 52"/>
                <a:gd name="T3" fmla="*/ 125 h 125"/>
                <a:gd name="T4" fmla="*/ 52 w 52"/>
                <a:gd name="T5" fmla="*/ 0 h 125"/>
                <a:gd name="T6" fmla="*/ 0 w 52"/>
                <a:gd name="T7" fmla="*/ 38 h 125"/>
                <a:gd name="T8" fmla="*/ 0 w 52"/>
                <a:gd name="T9" fmla="*/ 125 h 125"/>
              </a:gdLst>
              <a:ahLst/>
              <a:cxnLst>
                <a:cxn ang="0">
                  <a:pos x="T0" y="T1"/>
                </a:cxn>
                <a:cxn ang="0">
                  <a:pos x="T2" y="T3"/>
                </a:cxn>
                <a:cxn ang="0">
                  <a:pos x="T4" y="T5"/>
                </a:cxn>
                <a:cxn ang="0">
                  <a:pos x="T6" y="T7"/>
                </a:cxn>
                <a:cxn ang="0">
                  <a:pos x="T8" y="T9"/>
                </a:cxn>
              </a:cxnLst>
              <a:rect l="0" t="0" r="r" b="b"/>
              <a:pathLst>
                <a:path w="52" h="125">
                  <a:moveTo>
                    <a:pt x="0" y="125"/>
                  </a:moveTo>
                  <a:lnTo>
                    <a:pt x="52" y="125"/>
                  </a:lnTo>
                  <a:lnTo>
                    <a:pt x="52" y="0"/>
                  </a:lnTo>
                  <a:lnTo>
                    <a:pt x="0" y="38"/>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26"/>
            <p:cNvSpPr>
              <a:spLocks/>
            </p:cNvSpPr>
            <p:nvPr/>
          </p:nvSpPr>
          <p:spPr bwMode="auto">
            <a:xfrm>
              <a:off x="5722815" y="4484414"/>
              <a:ext cx="62176" cy="182006"/>
            </a:xfrm>
            <a:custGeom>
              <a:avLst/>
              <a:gdLst>
                <a:gd name="T0" fmla="*/ 47 w 55"/>
                <a:gd name="T1" fmla="*/ 0 h 161"/>
                <a:gd name="T2" fmla="*/ 0 w 55"/>
                <a:gd name="T3" fmla="*/ 36 h 161"/>
                <a:gd name="T4" fmla="*/ 0 w 55"/>
                <a:gd name="T5" fmla="*/ 161 h 161"/>
                <a:gd name="T6" fmla="*/ 55 w 55"/>
                <a:gd name="T7" fmla="*/ 161 h 161"/>
                <a:gd name="T8" fmla="*/ 55 w 55"/>
                <a:gd name="T9" fmla="*/ 10 h 161"/>
                <a:gd name="T10" fmla="*/ 47 w 55"/>
                <a:gd name="T11" fmla="*/ 0 h 161"/>
              </a:gdLst>
              <a:ahLst/>
              <a:cxnLst>
                <a:cxn ang="0">
                  <a:pos x="T0" y="T1"/>
                </a:cxn>
                <a:cxn ang="0">
                  <a:pos x="T2" y="T3"/>
                </a:cxn>
                <a:cxn ang="0">
                  <a:pos x="T4" y="T5"/>
                </a:cxn>
                <a:cxn ang="0">
                  <a:pos x="T6" y="T7"/>
                </a:cxn>
                <a:cxn ang="0">
                  <a:pos x="T8" y="T9"/>
                </a:cxn>
                <a:cxn ang="0">
                  <a:pos x="T10" y="T11"/>
                </a:cxn>
              </a:cxnLst>
              <a:rect l="0" t="0" r="r" b="b"/>
              <a:pathLst>
                <a:path w="55" h="161">
                  <a:moveTo>
                    <a:pt x="47" y="0"/>
                  </a:moveTo>
                  <a:lnTo>
                    <a:pt x="0" y="36"/>
                  </a:lnTo>
                  <a:lnTo>
                    <a:pt x="0" y="161"/>
                  </a:lnTo>
                  <a:lnTo>
                    <a:pt x="55" y="161"/>
                  </a:lnTo>
                  <a:lnTo>
                    <a:pt x="55" y="1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27"/>
            <p:cNvSpPr>
              <a:spLocks/>
            </p:cNvSpPr>
            <p:nvPr/>
          </p:nvSpPr>
          <p:spPr bwMode="auto">
            <a:xfrm>
              <a:off x="5648203" y="4527372"/>
              <a:ext cx="61046" cy="139048"/>
            </a:xfrm>
            <a:custGeom>
              <a:avLst/>
              <a:gdLst>
                <a:gd name="T0" fmla="*/ 0 w 54"/>
                <a:gd name="T1" fmla="*/ 40 h 123"/>
                <a:gd name="T2" fmla="*/ 0 w 54"/>
                <a:gd name="T3" fmla="*/ 123 h 123"/>
                <a:gd name="T4" fmla="*/ 54 w 54"/>
                <a:gd name="T5" fmla="*/ 123 h 123"/>
                <a:gd name="T6" fmla="*/ 54 w 54"/>
                <a:gd name="T7" fmla="*/ 0 h 123"/>
                <a:gd name="T8" fmla="*/ 2 w 54"/>
                <a:gd name="T9" fmla="*/ 38 h 123"/>
                <a:gd name="T10" fmla="*/ 0 w 54"/>
                <a:gd name="T11" fmla="*/ 40 h 123"/>
              </a:gdLst>
              <a:ahLst/>
              <a:cxnLst>
                <a:cxn ang="0">
                  <a:pos x="T0" y="T1"/>
                </a:cxn>
                <a:cxn ang="0">
                  <a:pos x="T2" y="T3"/>
                </a:cxn>
                <a:cxn ang="0">
                  <a:pos x="T4" y="T5"/>
                </a:cxn>
                <a:cxn ang="0">
                  <a:pos x="T6" y="T7"/>
                </a:cxn>
                <a:cxn ang="0">
                  <a:pos x="T8" y="T9"/>
                </a:cxn>
                <a:cxn ang="0">
                  <a:pos x="T10" y="T11"/>
                </a:cxn>
              </a:cxnLst>
              <a:rect l="0" t="0" r="r" b="b"/>
              <a:pathLst>
                <a:path w="54" h="123">
                  <a:moveTo>
                    <a:pt x="0" y="40"/>
                  </a:moveTo>
                  <a:lnTo>
                    <a:pt x="0" y="123"/>
                  </a:lnTo>
                  <a:lnTo>
                    <a:pt x="54" y="123"/>
                  </a:lnTo>
                  <a:lnTo>
                    <a:pt x="54" y="0"/>
                  </a:lnTo>
                  <a:lnTo>
                    <a:pt x="2" y="38"/>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28"/>
            <p:cNvSpPr>
              <a:spLocks/>
            </p:cNvSpPr>
            <p:nvPr/>
          </p:nvSpPr>
          <p:spPr bwMode="auto">
            <a:xfrm>
              <a:off x="5504633" y="4476501"/>
              <a:ext cx="61046" cy="189920"/>
            </a:xfrm>
            <a:custGeom>
              <a:avLst/>
              <a:gdLst>
                <a:gd name="T0" fmla="*/ 0 w 54"/>
                <a:gd name="T1" fmla="*/ 38 h 168"/>
                <a:gd name="T2" fmla="*/ 0 w 54"/>
                <a:gd name="T3" fmla="*/ 168 h 168"/>
                <a:gd name="T4" fmla="*/ 54 w 54"/>
                <a:gd name="T5" fmla="*/ 168 h 168"/>
                <a:gd name="T6" fmla="*/ 54 w 54"/>
                <a:gd name="T7" fmla="*/ 0 h 168"/>
                <a:gd name="T8" fmla="*/ 0 w 54"/>
                <a:gd name="T9" fmla="*/ 38 h 168"/>
              </a:gdLst>
              <a:ahLst/>
              <a:cxnLst>
                <a:cxn ang="0">
                  <a:pos x="T0" y="T1"/>
                </a:cxn>
                <a:cxn ang="0">
                  <a:pos x="T2" y="T3"/>
                </a:cxn>
                <a:cxn ang="0">
                  <a:pos x="T4" y="T5"/>
                </a:cxn>
                <a:cxn ang="0">
                  <a:pos x="T6" y="T7"/>
                </a:cxn>
                <a:cxn ang="0">
                  <a:pos x="T8" y="T9"/>
                </a:cxn>
              </a:cxnLst>
              <a:rect l="0" t="0" r="r" b="b"/>
              <a:pathLst>
                <a:path w="54" h="168">
                  <a:moveTo>
                    <a:pt x="0" y="38"/>
                  </a:moveTo>
                  <a:lnTo>
                    <a:pt x="0" y="168"/>
                  </a:lnTo>
                  <a:lnTo>
                    <a:pt x="54" y="168"/>
                  </a:lnTo>
                  <a:lnTo>
                    <a:pt x="54"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29"/>
            <p:cNvSpPr>
              <a:spLocks/>
            </p:cNvSpPr>
            <p:nvPr/>
          </p:nvSpPr>
          <p:spPr bwMode="auto">
            <a:xfrm>
              <a:off x="5575853" y="4484414"/>
              <a:ext cx="62176" cy="182006"/>
            </a:xfrm>
            <a:custGeom>
              <a:avLst/>
              <a:gdLst>
                <a:gd name="T0" fmla="*/ 0 w 55"/>
                <a:gd name="T1" fmla="*/ 0 h 161"/>
                <a:gd name="T2" fmla="*/ 0 w 55"/>
                <a:gd name="T3" fmla="*/ 161 h 161"/>
                <a:gd name="T4" fmla="*/ 55 w 55"/>
                <a:gd name="T5" fmla="*/ 161 h 161"/>
                <a:gd name="T6" fmla="*/ 55 w 55"/>
                <a:gd name="T7" fmla="*/ 78 h 161"/>
                <a:gd name="T8" fmla="*/ 0 w 55"/>
                <a:gd name="T9" fmla="*/ 0 h 161"/>
              </a:gdLst>
              <a:ahLst/>
              <a:cxnLst>
                <a:cxn ang="0">
                  <a:pos x="T0" y="T1"/>
                </a:cxn>
                <a:cxn ang="0">
                  <a:pos x="T2" y="T3"/>
                </a:cxn>
                <a:cxn ang="0">
                  <a:pos x="T4" y="T5"/>
                </a:cxn>
                <a:cxn ang="0">
                  <a:pos x="T6" y="T7"/>
                </a:cxn>
                <a:cxn ang="0">
                  <a:pos x="T8" y="T9"/>
                </a:cxn>
              </a:cxnLst>
              <a:rect l="0" t="0" r="r" b="b"/>
              <a:pathLst>
                <a:path w="55" h="161">
                  <a:moveTo>
                    <a:pt x="0" y="0"/>
                  </a:moveTo>
                  <a:lnTo>
                    <a:pt x="0" y="161"/>
                  </a:lnTo>
                  <a:lnTo>
                    <a:pt x="55" y="161"/>
                  </a:lnTo>
                  <a:lnTo>
                    <a:pt x="55" y="7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组合 234"/>
          <p:cNvGrpSpPr/>
          <p:nvPr/>
        </p:nvGrpSpPr>
        <p:grpSpPr>
          <a:xfrm>
            <a:off x="2993197" y="4100788"/>
            <a:ext cx="1185643" cy="1237648"/>
            <a:chOff x="3618999" y="4145272"/>
            <a:chExt cx="1030994" cy="1076212"/>
          </a:xfrm>
        </p:grpSpPr>
        <p:sp>
          <p:nvSpPr>
            <p:cNvPr id="4105" name="Freeform 13"/>
            <p:cNvSpPr>
              <a:spLocks/>
            </p:cNvSpPr>
            <p:nvPr/>
          </p:nvSpPr>
          <p:spPr bwMode="auto">
            <a:xfrm>
              <a:off x="3618999" y="4190491"/>
              <a:ext cx="1030994" cy="1030993"/>
            </a:xfrm>
            <a:custGeom>
              <a:avLst/>
              <a:gdLst>
                <a:gd name="T0" fmla="*/ 339 w 386"/>
                <a:gd name="T1" fmla="*/ 278 h 386"/>
                <a:gd name="T2" fmla="*/ 108 w 386"/>
                <a:gd name="T3" fmla="*/ 340 h 386"/>
                <a:gd name="T4" fmla="*/ 47 w 386"/>
                <a:gd name="T5" fmla="*/ 109 h 386"/>
                <a:gd name="T6" fmla="*/ 277 w 386"/>
                <a:gd name="T7" fmla="*/ 47 h 386"/>
                <a:gd name="T8" fmla="*/ 339 w 386"/>
                <a:gd name="T9" fmla="*/ 278 h 386"/>
              </a:gdLst>
              <a:ahLst/>
              <a:cxnLst>
                <a:cxn ang="0">
                  <a:pos x="T0" y="T1"/>
                </a:cxn>
                <a:cxn ang="0">
                  <a:pos x="T2" y="T3"/>
                </a:cxn>
                <a:cxn ang="0">
                  <a:pos x="T4" y="T5"/>
                </a:cxn>
                <a:cxn ang="0">
                  <a:pos x="T6" y="T7"/>
                </a:cxn>
                <a:cxn ang="0">
                  <a:pos x="T8" y="T9"/>
                </a:cxn>
              </a:cxnLst>
              <a:rect l="0" t="0" r="r" b="b"/>
              <a:pathLst>
                <a:path w="386" h="386">
                  <a:moveTo>
                    <a:pt x="339" y="278"/>
                  </a:moveTo>
                  <a:cubicBezTo>
                    <a:pt x="292" y="359"/>
                    <a:pt x="189" y="386"/>
                    <a:pt x="108" y="340"/>
                  </a:cubicBezTo>
                  <a:cubicBezTo>
                    <a:pt x="27" y="293"/>
                    <a:pt x="0" y="190"/>
                    <a:pt x="47" y="109"/>
                  </a:cubicBezTo>
                  <a:cubicBezTo>
                    <a:pt x="93" y="28"/>
                    <a:pt x="197" y="0"/>
                    <a:pt x="277" y="47"/>
                  </a:cubicBezTo>
                  <a:cubicBezTo>
                    <a:pt x="358" y="94"/>
                    <a:pt x="386" y="197"/>
                    <a:pt x="339" y="27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Oval 14"/>
            <p:cNvSpPr>
              <a:spLocks noChangeArrowheads="1"/>
            </p:cNvSpPr>
            <p:nvPr/>
          </p:nvSpPr>
          <p:spPr bwMode="auto">
            <a:xfrm>
              <a:off x="3762570" y="4337453"/>
              <a:ext cx="742723" cy="7404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a:off x="3905010" y="4145272"/>
              <a:ext cx="125483" cy="123222"/>
            </a:xfrm>
            <a:custGeom>
              <a:avLst/>
              <a:gdLst>
                <a:gd name="T0" fmla="*/ 16 w 47"/>
                <a:gd name="T1" fmla="*/ 1 h 46"/>
                <a:gd name="T2" fmla="*/ 47 w 47"/>
                <a:gd name="T3" fmla="*/ 31 h 46"/>
                <a:gd name="T4" fmla="*/ 27 w 47"/>
                <a:gd name="T5" fmla="*/ 35 h 46"/>
                <a:gd name="T6" fmla="*/ 0 w 47"/>
                <a:gd name="T7" fmla="*/ 46 h 46"/>
                <a:gd name="T8" fmla="*/ 11 w 47"/>
                <a:gd name="T9" fmla="*/ 3 h 46"/>
                <a:gd name="T10" fmla="*/ 16 w 47"/>
                <a:gd name="T11" fmla="*/ 1 h 46"/>
              </a:gdLst>
              <a:ahLst/>
              <a:cxnLst>
                <a:cxn ang="0">
                  <a:pos x="T0" y="T1"/>
                </a:cxn>
                <a:cxn ang="0">
                  <a:pos x="T2" y="T3"/>
                </a:cxn>
                <a:cxn ang="0">
                  <a:pos x="T4" y="T5"/>
                </a:cxn>
                <a:cxn ang="0">
                  <a:pos x="T6" y="T7"/>
                </a:cxn>
                <a:cxn ang="0">
                  <a:pos x="T8" y="T9"/>
                </a:cxn>
                <a:cxn ang="0">
                  <a:pos x="T10" y="T11"/>
                </a:cxn>
              </a:cxnLst>
              <a:rect l="0" t="0" r="r" b="b"/>
              <a:pathLst>
                <a:path w="47" h="46">
                  <a:moveTo>
                    <a:pt x="16" y="1"/>
                  </a:moveTo>
                  <a:cubicBezTo>
                    <a:pt x="47" y="31"/>
                    <a:pt x="47" y="31"/>
                    <a:pt x="47" y="31"/>
                  </a:cubicBezTo>
                  <a:cubicBezTo>
                    <a:pt x="40" y="32"/>
                    <a:pt x="34" y="34"/>
                    <a:pt x="27" y="35"/>
                  </a:cubicBezTo>
                  <a:cubicBezTo>
                    <a:pt x="18" y="38"/>
                    <a:pt x="9" y="41"/>
                    <a:pt x="0" y="46"/>
                  </a:cubicBezTo>
                  <a:cubicBezTo>
                    <a:pt x="11" y="3"/>
                    <a:pt x="11" y="3"/>
                    <a:pt x="11" y="3"/>
                  </a:cubicBezTo>
                  <a:cubicBezTo>
                    <a:pt x="12" y="1"/>
                    <a:pt x="15" y="0"/>
                    <a:pt x="16"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31"/>
            <p:cNvSpPr>
              <a:spLocks noEditPoints="1"/>
            </p:cNvSpPr>
            <p:nvPr/>
          </p:nvSpPr>
          <p:spPr bwMode="auto">
            <a:xfrm>
              <a:off x="4016927" y="4521720"/>
              <a:ext cx="235139" cy="291663"/>
            </a:xfrm>
            <a:custGeom>
              <a:avLst/>
              <a:gdLst>
                <a:gd name="T0" fmla="*/ 59 w 88"/>
                <a:gd name="T1" fmla="*/ 102 h 109"/>
                <a:gd name="T2" fmla="*/ 59 w 88"/>
                <a:gd name="T3" fmla="*/ 101 h 109"/>
                <a:gd name="T4" fmla="*/ 58 w 88"/>
                <a:gd name="T5" fmla="*/ 101 h 109"/>
                <a:gd name="T6" fmla="*/ 87 w 88"/>
                <a:gd name="T7" fmla="*/ 42 h 109"/>
                <a:gd name="T8" fmla="*/ 44 w 88"/>
                <a:gd name="T9" fmla="*/ 0 h 109"/>
                <a:gd name="T10" fmla="*/ 1 w 88"/>
                <a:gd name="T11" fmla="*/ 42 h 109"/>
                <a:gd name="T12" fmla="*/ 27 w 88"/>
                <a:gd name="T13" fmla="*/ 95 h 109"/>
                <a:gd name="T14" fmla="*/ 29 w 88"/>
                <a:gd name="T15" fmla="*/ 101 h 109"/>
                <a:gd name="T16" fmla="*/ 29 w 88"/>
                <a:gd name="T17" fmla="*/ 101 h 109"/>
                <a:gd name="T18" fmla="*/ 28 w 88"/>
                <a:gd name="T19" fmla="*/ 102 h 109"/>
                <a:gd name="T20" fmla="*/ 28 w 88"/>
                <a:gd name="T21" fmla="*/ 109 h 109"/>
                <a:gd name="T22" fmla="*/ 59 w 88"/>
                <a:gd name="T23" fmla="*/ 109 h 109"/>
                <a:gd name="T24" fmla="*/ 59 w 88"/>
                <a:gd name="T25" fmla="*/ 102 h 109"/>
                <a:gd name="T26" fmla="*/ 51 w 88"/>
                <a:gd name="T27" fmla="*/ 96 h 109"/>
                <a:gd name="T28" fmla="*/ 51 w 88"/>
                <a:gd name="T29" fmla="*/ 77 h 109"/>
                <a:gd name="T30" fmla="*/ 50 w 88"/>
                <a:gd name="T31" fmla="*/ 75 h 109"/>
                <a:gd name="T32" fmla="*/ 60 w 88"/>
                <a:gd name="T33" fmla="*/ 44 h 109"/>
                <a:gd name="T34" fmla="*/ 73 w 88"/>
                <a:gd name="T35" fmla="*/ 40 h 109"/>
                <a:gd name="T36" fmla="*/ 63 w 88"/>
                <a:gd name="T37" fmla="*/ 31 h 109"/>
                <a:gd name="T38" fmla="*/ 58 w 88"/>
                <a:gd name="T39" fmla="*/ 41 h 109"/>
                <a:gd name="T40" fmla="*/ 30 w 88"/>
                <a:gd name="T41" fmla="*/ 41 h 109"/>
                <a:gd name="T42" fmla="*/ 19 w 88"/>
                <a:gd name="T43" fmla="*/ 31 h 109"/>
                <a:gd name="T44" fmla="*/ 15 w 88"/>
                <a:gd name="T45" fmla="*/ 40 h 109"/>
                <a:gd name="T46" fmla="*/ 28 w 88"/>
                <a:gd name="T47" fmla="*/ 44 h 109"/>
                <a:gd name="T48" fmla="*/ 37 w 88"/>
                <a:gd name="T49" fmla="*/ 75 h 109"/>
                <a:gd name="T50" fmla="*/ 37 w 88"/>
                <a:gd name="T51" fmla="*/ 77 h 109"/>
                <a:gd name="T52" fmla="*/ 37 w 88"/>
                <a:gd name="T53" fmla="*/ 96 h 109"/>
                <a:gd name="T54" fmla="*/ 33 w 88"/>
                <a:gd name="T55" fmla="*/ 96 h 109"/>
                <a:gd name="T56" fmla="*/ 19 w 88"/>
                <a:gd name="T57" fmla="*/ 73 h 109"/>
                <a:gd name="T58" fmla="*/ 6 w 88"/>
                <a:gd name="T59" fmla="*/ 43 h 109"/>
                <a:gd name="T60" fmla="*/ 17 w 88"/>
                <a:gd name="T61" fmla="*/ 16 h 109"/>
                <a:gd name="T62" fmla="*/ 44 w 88"/>
                <a:gd name="T63" fmla="*/ 5 h 109"/>
                <a:gd name="T64" fmla="*/ 65 w 88"/>
                <a:gd name="T65" fmla="*/ 12 h 109"/>
                <a:gd name="T66" fmla="*/ 81 w 88"/>
                <a:gd name="T67" fmla="*/ 43 h 109"/>
                <a:gd name="T68" fmla="*/ 68 w 88"/>
                <a:gd name="T69" fmla="*/ 73 h 109"/>
                <a:gd name="T70" fmla="*/ 54 w 88"/>
                <a:gd name="T71" fmla="*/ 96 h 109"/>
                <a:gd name="T72" fmla="*/ 51 w 88"/>
                <a:gd name="T73" fmla="*/ 96 h 109"/>
                <a:gd name="T74" fmla="*/ 41 w 88"/>
                <a:gd name="T75" fmla="*/ 54 h 109"/>
                <a:gd name="T76" fmla="*/ 42 w 88"/>
                <a:gd name="T77" fmla="*/ 55 h 109"/>
                <a:gd name="T78" fmla="*/ 42 w 88"/>
                <a:gd name="T79" fmla="*/ 74 h 109"/>
                <a:gd name="T80" fmla="*/ 40 w 88"/>
                <a:gd name="T81" fmla="*/ 74 h 109"/>
                <a:gd name="T82" fmla="*/ 40 w 88"/>
                <a:gd name="T83" fmla="*/ 74 h 109"/>
                <a:gd name="T84" fmla="*/ 31 w 88"/>
                <a:gd name="T85" fmla="*/ 44 h 109"/>
                <a:gd name="T86" fmla="*/ 57 w 88"/>
                <a:gd name="T87" fmla="*/ 44 h 109"/>
                <a:gd name="T88" fmla="*/ 48 w 88"/>
                <a:gd name="T89" fmla="*/ 74 h 109"/>
                <a:gd name="T90" fmla="*/ 48 w 88"/>
                <a:gd name="T91" fmla="*/ 74 h 109"/>
                <a:gd name="T92" fmla="*/ 45 w 88"/>
                <a:gd name="T93" fmla="*/ 74 h 109"/>
                <a:gd name="T94" fmla="*/ 45 w 88"/>
                <a:gd name="T95" fmla="*/ 55 h 109"/>
                <a:gd name="T96" fmla="*/ 46 w 88"/>
                <a:gd name="T97" fmla="*/ 54 h 109"/>
                <a:gd name="T98" fmla="*/ 44 w 88"/>
                <a:gd name="T99" fmla="*/ 51 h 109"/>
                <a:gd name="T100" fmla="*/ 41 w 88"/>
                <a:gd name="T101" fmla="*/ 54 h 109"/>
                <a:gd name="T102" fmla="*/ 61 w 88"/>
                <a:gd name="T103" fmla="*/ 41 h 109"/>
                <a:gd name="T104" fmla="*/ 66 w 88"/>
                <a:gd name="T105" fmla="*/ 33 h 109"/>
                <a:gd name="T106" fmla="*/ 70 w 88"/>
                <a:gd name="T107" fmla="*/ 39 h 109"/>
                <a:gd name="T108" fmla="*/ 61 w 88"/>
                <a:gd name="T109" fmla="*/ 41 h 109"/>
                <a:gd name="T110" fmla="*/ 61 w 88"/>
                <a:gd name="T111" fmla="*/ 41 h 109"/>
                <a:gd name="T112" fmla="*/ 17 w 88"/>
                <a:gd name="T113" fmla="*/ 39 h 109"/>
                <a:gd name="T114" fmla="*/ 23 w 88"/>
                <a:gd name="T115" fmla="*/ 33 h 109"/>
                <a:gd name="T116" fmla="*/ 27 w 88"/>
                <a:gd name="T117" fmla="*/ 41 h 109"/>
                <a:gd name="T118" fmla="*/ 17 w 88"/>
                <a:gd name="T11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9">
                  <a:moveTo>
                    <a:pt x="59" y="102"/>
                  </a:moveTo>
                  <a:cubicBezTo>
                    <a:pt x="59" y="101"/>
                    <a:pt x="59" y="101"/>
                    <a:pt x="59" y="101"/>
                  </a:cubicBezTo>
                  <a:cubicBezTo>
                    <a:pt x="58" y="101"/>
                    <a:pt x="58" y="101"/>
                    <a:pt x="58" y="101"/>
                  </a:cubicBezTo>
                  <a:cubicBezTo>
                    <a:pt x="65" y="77"/>
                    <a:pt x="88" y="69"/>
                    <a:pt x="87" y="42"/>
                  </a:cubicBezTo>
                  <a:cubicBezTo>
                    <a:pt x="86" y="20"/>
                    <a:pt x="69" y="0"/>
                    <a:pt x="44" y="0"/>
                  </a:cubicBezTo>
                  <a:cubicBezTo>
                    <a:pt x="19" y="0"/>
                    <a:pt x="2" y="19"/>
                    <a:pt x="1" y="42"/>
                  </a:cubicBezTo>
                  <a:cubicBezTo>
                    <a:pt x="0" y="67"/>
                    <a:pt x="19" y="76"/>
                    <a:pt x="27" y="95"/>
                  </a:cubicBezTo>
                  <a:cubicBezTo>
                    <a:pt x="28" y="97"/>
                    <a:pt x="29" y="99"/>
                    <a:pt x="29" y="101"/>
                  </a:cubicBezTo>
                  <a:cubicBezTo>
                    <a:pt x="29" y="101"/>
                    <a:pt x="29" y="101"/>
                    <a:pt x="29" y="101"/>
                  </a:cubicBezTo>
                  <a:cubicBezTo>
                    <a:pt x="28" y="101"/>
                    <a:pt x="28" y="101"/>
                    <a:pt x="28" y="102"/>
                  </a:cubicBezTo>
                  <a:cubicBezTo>
                    <a:pt x="28" y="109"/>
                    <a:pt x="28" y="109"/>
                    <a:pt x="28" y="109"/>
                  </a:cubicBezTo>
                  <a:cubicBezTo>
                    <a:pt x="59" y="109"/>
                    <a:pt x="59" y="109"/>
                    <a:pt x="59" y="109"/>
                  </a:cubicBezTo>
                  <a:lnTo>
                    <a:pt x="59" y="102"/>
                  </a:lnTo>
                  <a:close/>
                  <a:moveTo>
                    <a:pt x="51" y="96"/>
                  </a:moveTo>
                  <a:cubicBezTo>
                    <a:pt x="51" y="77"/>
                    <a:pt x="51" y="77"/>
                    <a:pt x="51" y="77"/>
                  </a:cubicBezTo>
                  <a:cubicBezTo>
                    <a:pt x="51" y="76"/>
                    <a:pt x="51" y="76"/>
                    <a:pt x="50" y="75"/>
                  </a:cubicBezTo>
                  <a:cubicBezTo>
                    <a:pt x="53" y="66"/>
                    <a:pt x="58" y="48"/>
                    <a:pt x="60" y="44"/>
                  </a:cubicBezTo>
                  <a:cubicBezTo>
                    <a:pt x="65" y="44"/>
                    <a:pt x="71" y="43"/>
                    <a:pt x="73" y="40"/>
                  </a:cubicBezTo>
                  <a:cubicBezTo>
                    <a:pt x="76" y="35"/>
                    <a:pt x="68" y="28"/>
                    <a:pt x="63" y="31"/>
                  </a:cubicBezTo>
                  <a:cubicBezTo>
                    <a:pt x="59" y="32"/>
                    <a:pt x="58" y="37"/>
                    <a:pt x="58" y="41"/>
                  </a:cubicBezTo>
                  <a:cubicBezTo>
                    <a:pt x="51" y="41"/>
                    <a:pt x="36" y="41"/>
                    <a:pt x="30" y="41"/>
                  </a:cubicBezTo>
                  <a:cubicBezTo>
                    <a:pt x="29" y="37"/>
                    <a:pt x="27" y="27"/>
                    <a:pt x="19" y="31"/>
                  </a:cubicBezTo>
                  <a:cubicBezTo>
                    <a:pt x="14" y="32"/>
                    <a:pt x="13" y="38"/>
                    <a:pt x="15" y="40"/>
                  </a:cubicBezTo>
                  <a:cubicBezTo>
                    <a:pt x="17" y="44"/>
                    <a:pt x="23" y="44"/>
                    <a:pt x="28" y="44"/>
                  </a:cubicBezTo>
                  <a:cubicBezTo>
                    <a:pt x="31" y="56"/>
                    <a:pt x="33" y="62"/>
                    <a:pt x="37" y="75"/>
                  </a:cubicBezTo>
                  <a:cubicBezTo>
                    <a:pt x="37" y="76"/>
                    <a:pt x="37" y="76"/>
                    <a:pt x="37" y="77"/>
                  </a:cubicBezTo>
                  <a:cubicBezTo>
                    <a:pt x="37" y="96"/>
                    <a:pt x="37" y="96"/>
                    <a:pt x="37" y="96"/>
                  </a:cubicBezTo>
                  <a:cubicBezTo>
                    <a:pt x="33" y="96"/>
                    <a:pt x="33" y="96"/>
                    <a:pt x="33" y="96"/>
                  </a:cubicBezTo>
                  <a:cubicBezTo>
                    <a:pt x="30" y="87"/>
                    <a:pt x="24" y="80"/>
                    <a:pt x="19" y="73"/>
                  </a:cubicBezTo>
                  <a:cubicBezTo>
                    <a:pt x="11" y="63"/>
                    <a:pt x="5" y="56"/>
                    <a:pt x="6" y="43"/>
                  </a:cubicBezTo>
                  <a:cubicBezTo>
                    <a:pt x="7" y="32"/>
                    <a:pt x="11" y="23"/>
                    <a:pt x="17" y="16"/>
                  </a:cubicBezTo>
                  <a:cubicBezTo>
                    <a:pt x="24" y="9"/>
                    <a:pt x="33" y="5"/>
                    <a:pt x="44" y="5"/>
                  </a:cubicBezTo>
                  <a:cubicBezTo>
                    <a:pt x="52" y="5"/>
                    <a:pt x="59" y="7"/>
                    <a:pt x="65" y="12"/>
                  </a:cubicBezTo>
                  <a:cubicBezTo>
                    <a:pt x="75" y="19"/>
                    <a:pt x="81" y="30"/>
                    <a:pt x="81" y="43"/>
                  </a:cubicBezTo>
                  <a:cubicBezTo>
                    <a:pt x="82" y="56"/>
                    <a:pt x="76" y="64"/>
                    <a:pt x="68" y="73"/>
                  </a:cubicBezTo>
                  <a:cubicBezTo>
                    <a:pt x="63" y="80"/>
                    <a:pt x="58" y="87"/>
                    <a:pt x="54" y="96"/>
                  </a:cubicBezTo>
                  <a:lnTo>
                    <a:pt x="51" y="96"/>
                  </a:lnTo>
                  <a:close/>
                  <a:moveTo>
                    <a:pt x="41" y="54"/>
                  </a:moveTo>
                  <a:cubicBezTo>
                    <a:pt x="41" y="54"/>
                    <a:pt x="42" y="55"/>
                    <a:pt x="42" y="55"/>
                  </a:cubicBezTo>
                  <a:cubicBezTo>
                    <a:pt x="42" y="74"/>
                    <a:pt x="42" y="74"/>
                    <a:pt x="42" y="74"/>
                  </a:cubicBezTo>
                  <a:cubicBezTo>
                    <a:pt x="40" y="74"/>
                    <a:pt x="40" y="74"/>
                    <a:pt x="40" y="74"/>
                  </a:cubicBezTo>
                  <a:cubicBezTo>
                    <a:pt x="40" y="74"/>
                    <a:pt x="40" y="74"/>
                    <a:pt x="40" y="74"/>
                  </a:cubicBezTo>
                  <a:cubicBezTo>
                    <a:pt x="38" y="66"/>
                    <a:pt x="32" y="48"/>
                    <a:pt x="31" y="44"/>
                  </a:cubicBezTo>
                  <a:cubicBezTo>
                    <a:pt x="35" y="44"/>
                    <a:pt x="52" y="44"/>
                    <a:pt x="57" y="44"/>
                  </a:cubicBezTo>
                  <a:cubicBezTo>
                    <a:pt x="55" y="49"/>
                    <a:pt x="51" y="64"/>
                    <a:pt x="48" y="74"/>
                  </a:cubicBezTo>
                  <a:cubicBezTo>
                    <a:pt x="48" y="74"/>
                    <a:pt x="48" y="74"/>
                    <a:pt x="48" y="74"/>
                  </a:cubicBezTo>
                  <a:cubicBezTo>
                    <a:pt x="45" y="74"/>
                    <a:pt x="45" y="74"/>
                    <a:pt x="45" y="74"/>
                  </a:cubicBezTo>
                  <a:cubicBezTo>
                    <a:pt x="45" y="55"/>
                    <a:pt x="45" y="55"/>
                    <a:pt x="45" y="55"/>
                  </a:cubicBezTo>
                  <a:cubicBezTo>
                    <a:pt x="46" y="55"/>
                    <a:pt x="46" y="54"/>
                    <a:pt x="46" y="54"/>
                  </a:cubicBezTo>
                  <a:cubicBezTo>
                    <a:pt x="46" y="52"/>
                    <a:pt x="45" y="51"/>
                    <a:pt x="44" y="51"/>
                  </a:cubicBezTo>
                  <a:cubicBezTo>
                    <a:pt x="42" y="51"/>
                    <a:pt x="41" y="52"/>
                    <a:pt x="41" y="54"/>
                  </a:cubicBezTo>
                  <a:close/>
                  <a:moveTo>
                    <a:pt x="61" y="41"/>
                  </a:moveTo>
                  <a:cubicBezTo>
                    <a:pt x="62" y="37"/>
                    <a:pt x="63" y="33"/>
                    <a:pt x="66" y="33"/>
                  </a:cubicBezTo>
                  <a:cubicBezTo>
                    <a:pt x="69" y="33"/>
                    <a:pt x="72" y="37"/>
                    <a:pt x="70" y="39"/>
                  </a:cubicBezTo>
                  <a:cubicBezTo>
                    <a:pt x="69" y="41"/>
                    <a:pt x="63" y="41"/>
                    <a:pt x="61" y="41"/>
                  </a:cubicBezTo>
                  <a:cubicBezTo>
                    <a:pt x="61" y="41"/>
                    <a:pt x="61" y="41"/>
                    <a:pt x="61" y="41"/>
                  </a:cubicBezTo>
                  <a:close/>
                  <a:moveTo>
                    <a:pt x="17" y="39"/>
                  </a:moveTo>
                  <a:cubicBezTo>
                    <a:pt x="15" y="36"/>
                    <a:pt x="20" y="32"/>
                    <a:pt x="23" y="33"/>
                  </a:cubicBezTo>
                  <a:cubicBezTo>
                    <a:pt x="25" y="34"/>
                    <a:pt x="26" y="38"/>
                    <a:pt x="27" y="41"/>
                  </a:cubicBezTo>
                  <a:cubicBezTo>
                    <a:pt x="27" y="41"/>
                    <a:pt x="18" y="40"/>
                    <a:pt x="17"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Rectangle 32"/>
            <p:cNvSpPr>
              <a:spLocks noChangeArrowheads="1"/>
            </p:cNvSpPr>
            <p:nvPr/>
          </p:nvSpPr>
          <p:spPr bwMode="auto">
            <a:xfrm>
              <a:off x="4091538" y="4821296"/>
              <a:ext cx="82525" cy="10174"/>
            </a:xfrm>
            <a:prstGeom prst="rect">
              <a:avLst/>
            </a:prstGeom>
            <a:solidFill>
              <a:srgbClr val="4F7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33"/>
            <p:cNvSpPr>
              <a:spLocks/>
            </p:cNvSpPr>
            <p:nvPr/>
          </p:nvSpPr>
          <p:spPr bwMode="auto">
            <a:xfrm>
              <a:off x="4091538" y="4840514"/>
              <a:ext cx="82525" cy="41828"/>
            </a:xfrm>
            <a:custGeom>
              <a:avLst/>
              <a:gdLst>
                <a:gd name="T0" fmla="*/ 29 w 31"/>
                <a:gd name="T1" fmla="*/ 4 h 16"/>
                <a:gd name="T2" fmla="*/ 30 w 31"/>
                <a:gd name="T3" fmla="*/ 4 h 16"/>
                <a:gd name="T4" fmla="*/ 31 w 31"/>
                <a:gd name="T5" fmla="*/ 3 h 16"/>
                <a:gd name="T6" fmla="*/ 31 w 31"/>
                <a:gd name="T7" fmla="*/ 0 h 16"/>
                <a:gd name="T8" fmla="*/ 0 w 31"/>
                <a:gd name="T9" fmla="*/ 0 h 16"/>
                <a:gd name="T10" fmla="*/ 0 w 31"/>
                <a:gd name="T11" fmla="*/ 3 h 16"/>
                <a:gd name="T12" fmla="*/ 1 w 31"/>
                <a:gd name="T13" fmla="*/ 4 h 16"/>
                <a:gd name="T14" fmla="*/ 2 w 31"/>
                <a:gd name="T15" fmla="*/ 4 h 16"/>
                <a:gd name="T16" fmla="*/ 14 w 31"/>
                <a:gd name="T17" fmla="*/ 16 h 16"/>
                <a:gd name="T18" fmla="*/ 18 w 31"/>
                <a:gd name="T19" fmla="*/ 16 h 16"/>
                <a:gd name="T20" fmla="*/ 29 w 31"/>
                <a:gd name="T2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6">
                  <a:moveTo>
                    <a:pt x="29" y="4"/>
                  </a:moveTo>
                  <a:cubicBezTo>
                    <a:pt x="30" y="4"/>
                    <a:pt x="30" y="4"/>
                    <a:pt x="30" y="4"/>
                  </a:cubicBezTo>
                  <a:cubicBezTo>
                    <a:pt x="31" y="4"/>
                    <a:pt x="31" y="4"/>
                    <a:pt x="31" y="3"/>
                  </a:cubicBezTo>
                  <a:cubicBezTo>
                    <a:pt x="31" y="0"/>
                    <a:pt x="31" y="0"/>
                    <a:pt x="31" y="0"/>
                  </a:cubicBezTo>
                  <a:cubicBezTo>
                    <a:pt x="0" y="0"/>
                    <a:pt x="0" y="0"/>
                    <a:pt x="0" y="0"/>
                  </a:cubicBezTo>
                  <a:cubicBezTo>
                    <a:pt x="0" y="3"/>
                    <a:pt x="0" y="3"/>
                    <a:pt x="0" y="3"/>
                  </a:cubicBezTo>
                  <a:cubicBezTo>
                    <a:pt x="0" y="4"/>
                    <a:pt x="1" y="4"/>
                    <a:pt x="1" y="4"/>
                  </a:cubicBezTo>
                  <a:cubicBezTo>
                    <a:pt x="2" y="4"/>
                    <a:pt x="2" y="4"/>
                    <a:pt x="2" y="4"/>
                  </a:cubicBezTo>
                  <a:cubicBezTo>
                    <a:pt x="5" y="10"/>
                    <a:pt x="8" y="16"/>
                    <a:pt x="14" y="16"/>
                  </a:cubicBezTo>
                  <a:cubicBezTo>
                    <a:pt x="18" y="16"/>
                    <a:pt x="18" y="16"/>
                    <a:pt x="18" y="16"/>
                  </a:cubicBezTo>
                  <a:cubicBezTo>
                    <a:pt x="24" y="16"/>
                    <a:pt x="27" y="10"/>
                    <a:pt x="29" y="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31"/>
          <p:cNvGrpSpPr/>
          <p:nvPr/>
        </p:nvGrpSpPr>
        <p:grpSpPr>
          <a:xfrm>
            <a:off x="8841739" y="1990874"/>
            <a:ext cx="1037438" cy="1038740"/>
            <a:chOff x="8704688" y="2310570"/>
            <a:chExt cx="902120" cy="903249"/>
          </a:xfrm>
          <a:solidFill>
            <a:schemeClr val="accent4"/>
          </a:solidFill>
        </p:grpSpPr>
        <p:sp>
          <p:nvSpPr>
            <p:cNvPr id="4108" name="Oval 16"/>
            <p:cNvSpPr>
              <a:spLocks noChangeArrowheads="1"/>
            </p:cNvSpPr>
            <p:nvPr/>
          </p:nvSpPr>
          <p:spPr bwMode="auto">
            <a:xfrm>
              <a:off x="8704688" y="2310570"/>
              <a:ext cx="902120" cy="9032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Oval 17"/>
            <p:cNvSpPr>
              <a:spLocks noChangeArrowheads="1"/>
            </p:cNvSpPr>
            <p:nvPr/>
          </p:nvSpPr>
          <p:spPr bwMode="auto">
            <a:xfrm>
              <a:off x="8784949" y="2390834"/>
              <a:ext cx="741592" cy="7427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18"/>
            <p:cNvSpPr>
              <a:spLocks/>
            </p:cNvSpPr>
            <p:nvPr/>
          </p:nvSpPr>
          <p:spPr bwMode="auto">
            <a:xfrm>
              <a:off x="9422541" y="3082683"/>
              <a:ext cx="117569" cy="127744"/>
            </a:xfrm>
            <a:custGeom>
              <a:avLst/>
              <a:gdLst>
                <a:gd name="T0" fmla="*/ 40 w 44"/>
                <a:gd name="T1" fmla="*/ 47 h 48"/>
                <a:gd name="T2" fmla="*/ 0 w 44"/>
                <a:gd name="T3" fmla="*/ 32 h 48"/>
                <a:gd name="T4" fmla="*/ 16 w 44"/>
                <a:gd name="T5" fmla="*/ 20 h 48"/>
                <a:gd name="T6" fmla="*/ 37 w 44"/>
                <a:gd name="T7" fmla="*/ 0 h 48"/>
                <a:gd name="T8" fmla="*/ 44 w 44"/>
                <a:gd name="T9" fmla="*/ 44 h 48"/>
                <a:gd name="T10" fmla="*/ 40 w 44"/>
                <a:gd name="T11" fmla="*/ 47 h 48"/>
              </a:gdLst>
              <a:ahLst/>
              <a:cxnLst>
                <a:cxn ang="0">
                  <a:pos x="T0" y="T1"/>
                </a:cxn>
                <a:cxn ang="0">
                  <a:pos x="T2" y="T3"/>
                </a:cxn>
                <a:cxn ang="0">
                  <a:pos x="T4" y="T5"/>
                </a:cxn>
                <a:cxn ang="0">
                  <a:pos x="T6" y="T7"/>
                </a:cxn>
                <a:cxn ang="0">
                  <a:pos x="T8" y="T9"/>
                </a:cxn>
                <a:cxn ang="0">
                  <a:pos x="T10" y="T11"/>
                </a:cxn>
              </a:cxnLst>
              <a:rect l="0" t="0" r="r" b="b"/>
              <a:pathLst>
                <a:path w="44" h="48">
                  <a:moveTo>
                    <a:pt x="40" y="47"/>
                  </a:moveTo>
                  <a:cubicBezTo>
                    <a:pt x="0" y="32"/>
                    <a:pt x="0" y="32"/>
                    <a:pt x="0" y="32"/>
                  </a:cubicBezTo>
                  <a:cubicBezTo>
                    <a:pt x="5" y="28"/>
                    <a:pt x="11" y="24"/>
                    <a:pt x="16" y="20"/>
                  </a:cubicBezTo>
                  <a:cubicBezTo>
                    <a:pt x="24" y="14"/>
                    <a:pt x="31" y="7"/>
                    <a:pt x="37" y="0"/>
                  </a:cubicBezTo>
                  <a:cubicBezTo>
                    <a:pt x="44" y="44"/>
                    <a:pt x="44" y="44"/>
                    <a:pt x="44" y="44"/>
                  </a:cubicBezTo>
                  <a:cubicBezTo>
                    <a:pt x="44" y="46"/>
                    <a:pt x="42" y="48"/>
                    <a:pt x="4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34"/>
            <p:cNvSpPr>
              <a:spLocks noEditPoints="1"/>
            </p:cNvSpPr>
            <p:nvPr/>
          </p:nvSpPr>
          <p:spPr bwMode="auto">
            <a:xfrm>
              <a:off x="9065309" y="2612407"/>
              <a:ext cx="170702" cy="270184"/>
            </a:xfrm>
            <a:custGeom>
              <a:avLst/>
              <a:gdLst>
                <a:gd name="T0" fmla="*/ 49 w 64"/>
                <a:gd name="T1" fmla="*/ 28 h 101"/>
                <a:gd name="T2" fmla="*/ 36 w 64"/>
                <a:gd name="T3" fmla="*/ 24 h 101"/>
                <a:gd name="T4" fmla="*/ 36 w 64"/>
                <a:gd name="T5" fmla="*/ 43 h 101"/>
                <a:gd name="T6" fmla="*/ 39 w 64"/>
                <a:gd name="T7" fmla="*/ 44 h 101"/>
                <a:gd name="T8" fmla="*/ 49 w 64"/>
                <a:gd name="T9" fmla="*/ 47 h 101"/>
                <a:gd name="T10" fmla="*/ 62 w 64"/>
                <a:gd name="T11" fmla="*/ 57 h 101"/>
                <a:gd name="T12" fmla="*/ 62 w 64"/>
                <a:gd name="T13" fmla="*/ 76 h 101"/>
                <a:gd name="T14" fmla="*/ 37 w 64"/>
                <a:gd name="T15" fmla="*/ 89 h 101"/>
                <a:gd name="T16" fmla="*/ 37 w 64"/>
                <a:gd name="T17" fmla="*/ 98 h 101"/>
                <a:gd name="T18" fmla="*/ 34 w 64"/>
                <a:gd name="T19" fmla="*/ 101 h 101"/>
                <a:gd name="T20" fmla="*/ 34 w 64"/>
                <a:gd name="T21" fmla="*/ 101 h 101"/>
                <a:gd name="T22" fmla="*/ 31 w 64"/>
                <a:gd name="T23" fmla="*/ 98 h 101"/>
                <a:gd name="T24" fmla="*/ 31 w 64"/>
                <a:gd name="T25" fmla="*/ 89 h 101"/>
                <a:gd name="T26" fmla="*/ 9 w 64"/>
                <a:gd name="T27" fmla="*/ 83 h 101"/>
                <a:gd name="T28" fmla="*/ 16 w 64"/>
                <a:gd name="T29" fmla="*/ 70 h 101"/>
                <a:gd name="T30" fmla="*/ 32 w 64"/>
                <a:gd name="T31" fmla="*/ 76 h 101"/>
                <a:gd name="T32" fmla="*/ 32 w 64"/>
                <a:gd name="T33" fmla="*/ 57 h 101"/>
                <a:gd name="T34" fmla="*/ 18 w 64"/>
                <a:gd name="T35" fmla="*/ 53 h 101"/>
                <a:gd name="T36" fmla="*/ 6 w 64"/>
                <a:gd name="T37" fmla="*/ 35 h 101"/>
                <a:gd name="T38" fmla="*/ 21 w 64"/>
                <a:gd name="T39" fmla="*/ 13 h 101"/>
                <a:gd name="T40" fmla="*/ 31 w 64"/>
                <a:gd name="T41" fmla="*/ 11 h 101"/>
                <a:gd name="T42" fmla="*/ 31 w 64"/>
                <a:gd name="T43" fmla="*/ 3 h 101"/>
                <a:gd name="T44" fmla="*/ 34 w 64"/>
                <a:gd name="T45" fmla="*/ 0 h 101"/>
                <a:gd name="T46" fmla="*/ 34 w 64"/>
                <a:gd name="T47" fmla="*/ 0 h 101"/>
                <a:gd name="T48" fmla="*/ 37 w 64"/>
                <a:gd name="T49" fmla="*/ 3 h 101"/>
                <a:gd name="T50" fmla="*/ 37 w 64"/>
                <a:gd name="T51" fmla="*/ 11 h 101"/>
                <a:gd name="T52" fmla="*/ 55 w 64"/>
                <a:gd name="T53" fmla="*/ 16 h 101"/>
                <a:gd name="T54" fmla="*/ 58 w 64"/>
                <a:gd name="T55" fmla="*/ 25 h 101"/>
                <a:gd name="T56" fmla="*/ 49 w 64"/>
                <a:gd name="T57" fmla="*/ 28 h 101"/>
                <a:gd name="T58" fmla="*/ 22 w 64"/>
                <a:gd name="T59" fmla="*/ 33 h 101"/>
                <a:gd name="T60" fmla="*/ 24 w 64"/>
                <a:gd name="T61" fmla="*/ 38 h 101"/>
                <a:gd name="T62" fmla="*/ 32 w 64"/>
                <a:gd name="T63" fmla="*/ 42 h 101"/>
                <a:gd name="T64" fmla="*/ 32 w 64"/>
                <a:gd name="T65" fmla="*/ 24 h 101"/>
                <a:gd name="T66" fmla="*/ 22 w 64"/>
                <a:gd name="T67" fmla="*/ 33 h 101"/>
                <a:gd name="T68" fmla="*/ 48 w 64"/>
                <a:gd name="T69" fmla="*/ 68 h 101"/>
                <a:gd name="T70" fmla="*/ 45 w 64"/>
                <a:gd name="T71" fmla="*/ 62 h 101"/>
                <a:gd name="T72" fmla="*/ 36 w 64"/>
                <a:gd name="T73" fmla="*/ 58 h 101"/>
                <a:gd name="T74" fmla="*/ 36 w 64"/>
                <a:gd name="T75" fmla="*/ 76 h 101"/>
                <a:gd name="T76" fmla="*/ 48 w 64"/>
                <a:gd name="T77"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01">
                  <a:moveTo>
                    <a:pt x="49" y="28"/>
                  </a:moveTo>
                  <a:cubicBezTo>
                    <a:pt x="45" y="26"/>
                    <a:pt x="41" y="25"/>
                    <a:pt x="36" y="24"/>
                  </a:cubicBezTo>
                  <a:cubicBezTo>
                    <a:pt x="36" y="43"/>
                    <a:pt x="36" y="43"/>
                    <a:pt x="36" y="43"/>
                  </a:cubicBezTo>
                  <a:cubicBezTo>
                    <a:pt x="39" y="44"/>
                    <a:pt x="39" y="44"/>
                    <a:pt x="39" y="44"/>
                  </a:cubicBezTo>
                  <a:cubicBezTo>
                    <a:pt x="43" y="45"/>
                    <a:pt x="46" y="46"/>
                    <a:pt x="49" y="47"/>
                  </a:cubicBezTo>
                  <a:cubicBezTo>
                    <a:pt x="55" y="49"/>
                    <a:pt x="59" y="52"/>
                    <a:pt x="62" y="57"/>
                  </a:cubicBezTo>
                  <a:cubicBezTo>
                    <a:pt x="64" y="62"/>
                    <a:pt x="64" y="71"/>
                    <a:pt x="62" y="76"/>
                  </a:cubicBezTo>
                  <a:cubicBezTo>
                    <a:pt x="57" y="85"/>
                    <a:pt x="47" y="89"/>
                    <a:pt x="37" y="89"/>
                  </a:cubicBezTo>
                  <a:cubicBezTo>
                    <a:pt x="37" y="98"/>
                    <a:pt x="37" y="98"/>
                    <a:pt x="37" y="98"/>
                  </a:cubicBezTo>
                  <a:cubicBezTo>
                    <a:pt x="37" y="99"/>
                    <a:pt x="36" y="101"/>
                    <a:pt x="34" y="101"/>
                  </a:cubicBezTo>
                  <a:cubicBezTo>
                    <a:pt x="34" y="101"/>
                    <a:pt x="34" y="101"/>
                    <a:pt x="34" y="101"/>
                  </a:cubicBezTo>
                  <a:cubicBezTo>
                    <a:pt x="32" y="101"/>
                    <a:pt x="31" y="99"/>
                    <a:pt x="31" y="98"/>
                  </a:cubicBezTo>
                  <a:cubicBezTo>
                    <a:pt x="31" y="89"/>
                    <a:pt x="31" y="89"/>
                    <a:pt x="31" y="89"/>
                  </a:cubicBezTo>
                  <a:cubicBezTo>
                    <a:pt x="23" y="88"/>
                    <a:pt x="15" y="86"/>
                    <a:pt x="9" y="83"/>
                  </a:cubicBezTo>
                  <a:cubicBezTo>
                    <a:pt x="0" y="78"/>
                    <a:pt x="7" y="66"/>
                    <a:pt x="16" y="70"/>
                  </a:cubicBezTo>
                  <a:cubicBezTo>
                    <a:pt x="20" y="73"/>
                    <a:pt x="26" y="75"/>
                    <a:pt x="32" y="76"/>
                  </a:cubicBezTo>
                  <a:cubicBezTo>
                    <a:pt x="32" y="57"/>
                    <a:pt x="32" y="57"/>
                    <a:pt x="32" y="57"/>
                  </a:cubicBezTo>
                  <a:cubicBezTo>
                    <a:pt x="30" y="56"/>
                    <a:pt x="23" y="55"/>
                    <a:pt x="18" y="53"/>
                  </a:cubicBezTo>
                  <a:cubicBezTo>
                    <a:pt x="9" y="49"/>
                    <a:pt x="6" y="43"/>
                    <a:pt x="6" y="35"/>
                  </a:cubicBezTo>
                  <a:cubicBezTo>
                    <a:pt x="6" y="25"/>
                    <a:pt x="12" y="17"/>
                    <a:pt x="21" y="13"/>
                  </a:cubicBezTo>
                  <a:cubicBezTo>
                    <a:pt x="24" y="12"/>
                    <a:pt x="27" y="11"/>
                    <a:pt x="31" y="11"/>
                  </a:cubicBezTo>
                  <a:cubicBezTo>
                    <a:pt x="31" y="3"/>
                    <a:pt x="31" y="3"/>
                    <a:pt x="31" y="3"/>
                  </a:cubicBezTo>
                  <a:cubicBezTo>
                    <a:pt x="31" y="2"/>
                    <a:pt x="32" y="0"/>
                    <a:pt x="34" y="0"/>
                  </a:cubicBezTo>
                  <a:cubicBezTo>
                    <a:pt x="34" y="0"/>
                    <a:pt x="34" y="0"/>
                    <a:pt x="34" y="0"/>
                  </a:cubicBezTo>
                  <a:cubicBezTo>
                    <a:pt x="36" y="0"/>
                    <a:pt x="37" y="2"/>
                    <a:pt x="37" y="3"/>
                  </a:cubicBezTo>
                  <a:cubicBezTo>
                    <a:pt x="37" y="11"/>
                    <a:pt x="37" y="11"/>
                    <a:pt x="37" y="11"/>
                  </a:cubicBezTo>
                  <a:cubicBezTo>
                    <a:pt x="43" y="12"/>
                    <a:pt x="49" y="13"/>
                    <a:pt x="55" y="16"/>
                  </a:cubicBezTo>
                  <a:cubicBezTo>
                    <a:pt x="58" y="18"/>
                    <a:pt x="60" y="22"/>
                    <a:pt x="58" y="25"/>
                  </a:cubicBezTo>
                  <a:cubicBezTo>
                    <a:pt x="56" y="28"/>
                    <a:pt x="52" y="30"/>
                    <a:pt x="49" y="28"/>
                  </a:cubicBezTo>
                  <a:close/>
                  <a:moveTo>
                    <a:pt x="22" y="33"/>
                  </a:moveTo>
                  <a:cubicBezTo>
                    <a:pt x="22" y="35"/>
                    <a:pt x="22" y="37"/>
                    <a:pt x="24" y="38"/>
                  </a:cubicBezTo>
                  <a:cubicBezTo>
                    <a:pt x="26" y="40"/>
                    <a:pt x="28" y="41"/>
                    <a:pt x="32" y="42"/>
                  </a:cubicBezTo>
                  <a:cubicBezTo>
                    <a:pt x="32" y="24"/>
                    <a:pt x="32" y="24"/>
                    <a:pt x="32" y="24"/>
                  </a:cubicBezTo>
                  <a:cubicBezTo>
                    <a:pt x="25" y="25"/>
                    <a:pt x="22" y="27"/>
                    <a:pt x="22" y="33"/>
                  </a:cubicBezTo>
                  <a:close/>
                  <a:moveTo>
                    <a:pt x="48" y="68"/>
                  </a:moveTo>
                  <a:cubicBezTo>
                    <a:pt x="48" y="65"/>
                    <a:pt x="47" y="63"/>
                    <a:pt x="45" y="62"/>
                  </a:cubicBezTo>
                  <a:cubicBezTo>
                    <a:pt x="43" y="61"/>
                    <a:pt x="40" y="59"/>
                    <a:pt x="36" y="58"/>
                  </a:cubicBezTo>
                  <a:cubicBezTo>
                    <a:pt x="36" y="76"/>
                    <a:pt x="36" y="76"/>
                    <a:pt x="36" y="76"/>
                  </a:cubicBezTo>
                  <a:cubicBezTo>
                    <a:pt x="44" y="76"/>
                    <a:pt x="48" y="73"/>
                    <a:pt x="4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35"/>
            <p:cNvSpPr>
              <a:spLocks/>
            </p:cNvSpPr>
            <p:nvPr/>
          </p:nvSpPr>
          <p:spPr bwMode="auto">
            <a:xfrm>
              <a:off x="8952262" y="2547970"/>
              <a:ext cx="432972" cy="397927"/>
            </a:xfrm>
            <a:custGeom>
              <a:avLst/>
              <a:gdLst>
                <a:gd name="T0" fmla="*/ 155 w 162"/>
                <a:gd name="T1" fmla="*/ 57 h 149"/>
                <a:gd name="T2" fmla="*/ 146 w 162"/>
                <a:gd name="T3" fmla="*/ 57 h 149"/>
                <a:gd name="T4" fmla="*/ 69 w 162"/>
                <a:gd name="T5" fmla="*/ 3 h 149"/>
                <a:gd name="T6" fmla="*/ 3 w 162"/>
                <a:gd name="T7" fmla="*/ 70 h 149"/>
                <a:gd name="T8" fmla="*/ 76 w 162"/>
                <a:gd name="T9" fmla="*/ 149 h 149"/>
                <a:gd name="T10" fmla="*/ 139 w 162"/>
                <a:gd name="T11" fmla="*/ 113 h 149"/>
                <a:gd name="T12" fmla="*/ 136 w 162"/>
                <a:gd name="T13" fmla="*/ 105 h 149"/>
                <a:gd name="T14" fmla="*/ 136 w 162"/>
                <a:gd name="T15" fmla="*/ 105 h 149"/>
                <a:gd name="T16" fmla="*/ 130 w 162"/>
                <a:gd name="T17" fmla="*/ 107 h 149"/>
                <a:gd name="T18" fmla="*/ 71 w 162"/>
                <a:gd name="T19" fmla="*/ 138 h 149"/>
                <a:gd name="T20" fmla="*/ 14 w 162"/>
                <a:gd name="T21" fmla="*/ 80 h 149"/>
                <a:gd name="T22" fmla="*/ 76 w 162"/>
                <a:gd name="T23" fmla="*/ 14 h 149"/>
                <a:gd name="T24" fmla="*/ 135 w 162"/>
                <a:gd name="T25" fmla="*/ 57 h 149"/>
                <a:gd name="T26" fmla="*/ 125 w 162"/>
                <a:gd name="T27" fmla="*/ 57 h 149"/>
                <a:gd name="T28" fmla="*/ 121 w 162"/>
                <a:gd name="T29" fmla="*/ 65 h 149"/>
                <a:gd name="T30" fmla="*/ 136 w 162"/>
                <a:gd name="T31" fmla="*/ 88 h 149"/>
                <a:gd name="T32" fmla="*/ 144 w 162"/>
                <a:gd name="T33" fmla="*/ 88 h 149"/>
                <a:gd name="T34" fmla="*/ 159 w 162"/>
                <a:gd name="T35" fmla="*/ 65 h 149"/>
                <a:gd name="T36" fmla="*/ 155 w 162"/>
                <a:gd name="T37"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55" y="57"/>
                  </a:moveTo>
                  <a:cubicBezTo>
                    <a:pt x="146" y="57"/>
                    <a:pt x="146" y="57"/>
                    <a:pt x="146" y="57"/>
                  </a:cubicBezTo>
                  <a:cubicBezTo>
                    <a:pt x="137" y="24"/>
                    <a:pt x="105" y="0"/>
                    <a:pt x="69" y="3"/>
                  </a:cubicBezTo>
                  <a:cubicBezTo>
                    <a:pt x="34" y="7"/>
                    <a:pt x="6" y="35"/>
                    <a:pt x="3" y="70"/>
                  </a:cubicBezTo>
                  <a:cubicBezTo>
                    <a:pt x="0" y="113"/>
                    <a:pt x="34" y="149"/>
                    <a:pt x="76" y="149"/>
                  </a:cubicBezTo>
                  <a:cubicBezTo>
                    <a:pt x="103" y="149"/>
                    <a:pt x="126" y="134"/>
                    <a:pt x="139" y="113"/>
                  </a:cubicBezTo>
                  <a:cubicBezTo>
                    <a:pt x="140" y="110"/>
                    <a:pt x="139" y="106"/>
                    <a:pt x="136" y="105"/>
                  </a:cubicBezTo>
                  <a:cubicBezTo>
                    <a:pt x="136" y="105"/>
                    <a:pt x="136" y="105"/>
                    <a:pt x="136" y="105"/>
                  </a:cubicBezTo>
                  <a:cubicBezTo>
                    <a:pt x="134" y="104"/>
                    <a:pt x="131" y="105"/>
                    <a:pt x="130" y="107"/>
                  </a:cubicBezTo>
                  <a:cubicBezTo>
                    <a:pt x="118" y="127"/>
                    <a:pt x="96" y="140"/>
                    <a:pt x="71" y="138"/>
                  </a:cubicBezTo>
                  <a:cubicBezTo>
                    <a:pt x="41" y="136"/>
                    <a:pt x="16" y="111"/>
                    <a:pt x="14" y="80"/>
                  </a:cubicBezTo>
                  <a:cubicBezTo>
                    <a:pt x="11" y="44"/>
                    <a:pt x="40" y="14"/>
                    <a:pt x="76" y="14"/>
                  </a:cubicBezTo>
                  <a:cubicBezTo>
                    <a:pt x="103" y="14"/>
                    <a:pt x="127" y="32"/>
                    <a:pt x="135" y="57"/>
                  </a:cubicBezTo>
                  <a:cubicBezTo>
                    <a:pt x="125" y="57"/>
                    <a:pt x="125" y="57"/>
                    <a:pt x="125" y="57"/>
                  </a:cubicBezTo>
                  <a:cubicBezTo>
                    <a:pt x="121" y="57"/>
                    <a:pt x="119" y="61"/>
                    <a:pt x="121" y="65"/>
                  </a:cubicBezTo>
                  <a:cubicBezTo>
                    <a:pt x="136" y="88"/>
                    <a:pt x="136" y="88"/>
                    <a:pt x="136" y="88"/>
                  </a:cubicBezTo>
                  <a:cubicBezTo>
                    <a:pt x="138" y="91"/>
                    <a:pt x="142" y="91"/>
                    <a:pt x="144" y="88"/>
                  </a:cubicBezTo>
                  <a:cubicBezTo>
                    <a:pt x="159" y="65"/>
                    <a:pt x="159" y="65"/>
                    <a:pt x="159" y="65"/>
                  </a:cubicBezTo>
                  <a:cubicBezTo>
                    <a:pt x="162" y="61"/>
                    <a:pt x="159" y="57"/>
                    <a:pt x="15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0" name="矩形 219"/>
          <p:cNvSpPr/>
          <p:nvPr/>
        </p:nvSpPr>
        <p:spPr>
          <a:xfrm>
            <a:off x="4242970" y="2478210"/>
            <a:ext cx="4439036" cy="1015663"/>
          </a:xfrm>
          <a:prstGeom prst="rect">
            <a:avLst/>
          </a:prstGeom>
        </p:spPr>
        <p:txBody>
          <a:bodyPr wrap="none">
            <a:spAutoFit/>
          </a:bodyPr>
          <a:lstStyle/>
          <a:p>
            <a:pPr algn="ct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3.</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 </a:t>
            </a:r>
            <a:r>
              <a:rPr 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 </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基于 </a:t>
            </a:r>
            <a:r>
              <a:rPr 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UCI </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传统真实数据集的对比实验 </a:t>
            </a:r>
          </a:p>
          <a:p>
            <a:pPr algn="ctr"/>
            <a:endParaRPr lang="zh-CN" altLang="en-US" sz="2000" dirty="0"/>
          </a:p>
        </p:txBody>
      </p:sp>
      <p:sp>
        <p:nvSpPr>
          <p:cNvPr id="223" name="矩形 222"/>
          <p:cNvSpPr/>
          <p:nvPr/>
        </p:nvSpPr>
        <p:spPr>
          <a:xfrm>
            <a:off x="9087175" y="3118018"/>
            <a:ext cx="2991525" cy="707886"/>
          </a:xfrm>
          <a:prstGeom prst="rect">
            <a:avLst/>
          </a:prstGeom>
        </p:spPr>
        <p:txBody>
          <a:bodyPr wrap="none">
            <a:spAutoFit/>
          </a:bodyPr>
          <a:lstStyle/>
          <a:p>
            <a:pPr algn="ct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4.</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 </a:t>
            </a:r>
            <a:r>
              <a:rPr 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 </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在图像识别上的应用 </a:t>
            </a:r>
          </a:p>
        </p:txBody>
      </p:sp>
      <p:sp>
        <p:nvSpPr>
          <p:cNvPr id="226" name="矩形 225"/>
          <p:cNvSpPr/>
          <p:nvPr/>
        </p:nvSpPr>
        <p:spPr>
          <a:xfrm>
            <a:off x="4935878" y="5131647"/>
            <a:ext cx="2916184" cy="707886"/>
          </a:xfrm>
          <a:prstGeom prst="rect">
            <a:avLst/>
          </a:prstGeom>
        </p:spPr>
        <p:txBody>
          <a:bodyPr wrap="none">
            <a:spAutoFit/>
          </a:bodyPr>
          <a:lstStyle/>
          <a:p>
            <a:pPr algn="ct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2.</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 </a:t>
            </a:r>
            <a:r>
              <a:rPr 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的数值模拟对比实验 </a:t>
            </a:r>
          </a:p>
        </p:txBody>
      </p:sp>
      <p:sp>
        <p:nvSpPr>
          <p:cNvPr id="229" name="矩形 228"/>
          <p:cNvSpPr/>
          <p:nvPr/>
        </p:nvSpPr>
        <p:spPr>
          <a:xfrm>
            <a:off x="1683644" y="3444904"/>
            <a:ext cx="3235181" cy="707886"/>
          </a:xfrm>
          <a:prstGeom prst="rect">
            <a:avLst/>
          </a:prstGeom>
        </p:spPr>
        <p:txBody>
          <a:bodyPr wrap="none">
            <a:spAutoFit/>
          </a:bodyPr>
          <a:lstStyle/>
          <a:p>
            <a:pPr algn="ct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1.</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 </a:t>
            </a: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算法与</a:t>
            </a: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K-Means</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对比实验</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pic>
        <p:nvPicPr>
          <p:cNvPr id="55" name="Picture 54">
            <a:extLst>
              <a:ext uri="{FF2B5EF4-FFF2-40B4-BE49-F238E27FC236}">
                <a16:creationId xmlns:a16="http://schemas.microsoft.com/office/drawing/2014/main" id="{D73DBD31-77E3-CD44-A386-926FDD080D6A}"/>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3879465277"/>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11</a:t>
            </a:fld>
            <a:endParaRPr lang="zh-CN" altLang="en-US" dirty="0"/>
          </a:p>
        </p:txBody>
      </p:sp>
      <p:sp>
        <p:nvSpPr>
          <p:cNvPr id="4" name="TextBox 3"/>
          <p:cNvSpPr txBox="1"/>
          <p:nvPr/>
        </p:nvSpPr>
        <p:spPr>
          <a:xfrm>
            <a:off x="1080000" y="44910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实验内容</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097" name="Freeform 6"/>
          <p:cNvSpPr>
            <a:spLocks noEditPoints="1"/>
          </p:cNvSpPr>
          <p:nvPr/>
        </p:nvSpPr>
        <p:spPr bwMode="auto">
          <a:xfrm>
            <a:off x="1994761" y="1054770"/>
            <a:ext cx="8280000" cy="3780546"/>
          </a:xfrm>
          <a:custGeom>
            <a:avLst/>
            <a:gdLst>
              <a:gd name="T0" fmla="*/ 2696 w 2696"/>
              <a:gd name="T1" fmla="*/ 0 h 1231"/>
              <a:gd name="T2" fmla="*/ 2563 w 2696"/>
              <a:gd name="T3" fmla="*/ 112 h 1231"/>
              <a:gd name="T4" fmla="*/ 2621 w 2696"/>
              <a:gd name="T5" fmla="*/ 116 h 1231"/>
              <a:gd name="T6" fmla="*/ 1929 w 2696"/>
              <a:gd name="T7" fmla="*/ 838 h 1231"/>
              <a:gd name="T8" fmla="*/ 1093 w 2696"/>
              <a:gd name="T9" fmla="*/ 1140 h 1231"/>
              <a:gd name="T10" fmla="*/ 104 w 2696"/>
              <a:gd name="T11" fmla="*/ 1156 h 1231"/>
              <a:gd name="T12" fmla="*/ 52 w 2696"/>
              <a:gd name="T13" fmla="*/ 1109 h 1231"/>
              <a:gd name="T14" fmla="*/ 0 w 2696"/>
              <a:gd name="T15" fmla="*/ 1161 h 1231"/>
              <a:gd name="T16" fmla="*/ 52 w 2696"/>
              <a:gd name="T17" fmla="*/ 1213 h 1231"/>
              <a:gd name="T18" fmla="*/ 99 w 2696"/>
              <a:gd name="T19" fmla="*/ 1183 h 1231"/>
              <a:gd name="T20" fmla="*/ 544 w 2696"/>
              <a:gd name="T21" fmla="*/ 1214 h 1231"/>
              <a:gd name="T22" fmla="*/ 1097 w 2696"/>
              <a:gd name="T23" fmla="*/ 1168 h 1231"/>
              <a:gd name="T24" fmla="*/ 1943 w 2696"/>
              <a:gd name="T25" fmla="*/ 863 h 1231"/>
              <a:gd name="T26" fmla="*/ 2646 w 2696"/>
              <a:gd name="T27" fmla="*/ 129 h 1231"/>
              <a:gd name="T28" fmla="*/ 2683 w 2696"/>
              <a:gd name="T29" fmla="*/ 173 h 1231"/>
              <a:gd name="T30" fmla="*/ 2696 w 2696"/>
              <a:gd name="T31" fmla="*/ 0 h 1231"/>
              <a:gd name="T32" fmla="*/ 52 w 2696"/>
              <a:gd name="T33" fmla="*/ 1185 h 1231"/>
              <a:gd name="T34" fmla="*/ 28 w 2696"/>
              <a:gd name="T35" fmla="*/ 1161 h 1231"/>
              <a:gd name="T36" fmla="*/ 52 w 2696"/>
              <a:gd name="T37" fmla="*/ 1137 h 1231"/>
              <a:gd name="T38" fmla="*/ 76 w 2696"/>
              <a:gd name="T39" fmla="*/ 1161 h 1231"/>
              <a:gd name="T40" fmla="*/ 52 w 2696"/>
              <a:gd name="T41" fmla="*/ 118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6" h="1231">
                <a:moveTo>
                  <a:pt x="2696" y="0"/>
                </a:moveTo>
                <a:cubicBezTo>
                  <a:pt x="2563" y="112"/>
                  <a:pt x="2563" y="112"/>
                  <a:pt x="2563" y="112"/>
                </a:cubicBezTo>
                <a:cubicBezTo>
                  <a:pt x="2621" y="116"/>
                  <a:pt x="2621" y="116"/>
                  <a:pt x="2621" y="116"/>
                </a:cubicBezTo>
                <a:cubicBezTo>
                  <a:pt x="2453" y="419"/>
                  <a:pt x="2221" y="662"/>
                  <a:pt x="1929" y="838"/>
                </a:cubicBezTo>
                <a:cubicBezTo>
                  <a:pt x="1688" y="984"/>
                  <a:pt x="1407" y="1085"/>
                  <a:pt x="1093" y="1140"/>
                </a:cubicBezTo>
                <a:cubicBezTo>
                  <a:pt x="571" y="1231"/>
                  <a:pt x="129" y="1160"/>
                  <a:pt x="104" y="1156"/>
                </a:cubicBezTo>
                <a:cubicBezTo>
                  <a:pt x="101" y="1130"/>
                  <a:pt x="79" y="1109"/>
                  <a:pt x="52" y="1109"/>
                </a:cubicBezTo>
                <a:cubicBezTo>
                  <a:pt x="23" y="1109"/>
                  <a:pt x="0" y="1133"/>
                  <a:pt x="0" y="1161"/>
                </a:cubicBezTo>
                <a:cubicBezTo>
                  <a:pt x="0" y="1190"/>
                  <a:pt x="23" y="1213"/>
                  <a:pt x="52" y="1213"/>
                </a:cubicBezTo>
                <a:cubicBezTo>
                  <a:pt x="73" y="1213"/>
                  <a:pt x="91" y="1201"/>
                  <a:pt x="99" y="1183"/>
                </a:cubicBezTo>
                <a:cubicBezTo>
                  <a:pt x="116" y="1186"/>
                  <a:pt x="290" y="1214"/>
                  <a:pt x="544" y="1214"/>
                </a:cubicBezTo>
                <a:cubicBezTo>
                  <a:pt x="704" y="1214"/>
                  <a:pt x="894" y="1203"/>
                  <a:pt x="1097" y="1168"/>
                </a:cubicBezTo>
                <a:cubicBezTo>
                  <a:pt x="1415" y="1113"/>
                  <a:pt x="1699" y="1010"/>
                  <a:pt x="1943" y="863"/>
                </a:cubicBezTo>
                <a:cubicBezTo>
                  <a:pt x="2239" y="683"/>
                  <a:pt x="2476" y="436"/>
                  <a:pt x="2646" y="129"/>
                </a:cubicBezTo>
                <a:cubicBezTo>
                  <a:pt x="2683" y="173"/>
                  <a:pt x="2683" y="173"/>
                  <a:pt x="2683" y="173"/>
                </a:cubicBezTo>
                <a:lnTo>
                  <a:pt x="2696" y="0"/>
                </a:lnTo>
                <a:close/>
                <a:moveTo>
                  <a:pt x="52" y="1185"/>
                </a:moveTo>
                <a:cubicBezTo>
                  <a:pt x="39" y="1185"/>
                  <a:pt x="28" y="1174"/>
                  <a:pt x="28" y="1161"/>
                </a:cubicBezTo>
                <a:cubicBezTo>
                  <a:pt x="28" y="1148"/>
                  <a:pt x="39" y="1137"/>
                  <a:pt x="52" y="1137"/>
                </a:cubicBezTo>
                <a:cubicBezTo>
                  <a:pt x="65" y="1137"/>
                  <a:pt x="76" y="1148"/>
                  <a:pt x="76" y="1161"/>
                </a:cubicBezTo>
                <a:cubicBezTo>
                  <a:pt x="76" y="1174"/>
                  <a:pt x="65" y="1185"/>
                  <a:pt x="52" y="118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4" name="组合 233"/>
          <p:cNvGrpSpPr/>
          <p:nvPr/>
        </p:nvGrpSpPr>
        <p:grpSpPr>
          <a:xfrm>
            <a:off x="7214880" y="3215011"/>
            <a:ext cx="1181742" cy="1181746"/>
            <a:chOff x="7290028" y="3375033"/>
            <a:chExt cx="1027602" cy="1027602"/>
          </a:xfrm>
        </p:grpSpPr>
        <p:sp>
          <p:nvSpPr>
            <p:cNvPr id="4099" name="Freeform 7"/>
            <p:cNvSpPr>
              <a:spLocks/>
            </p:cNvSpPr>
            <p:nvPr/>
          </p:nvSpPr>
          <p:spPr bwMode="auto">
            <a:xfrm>
              <a:off x="7290028" y="3375033"/>
              <a:ext cx="1027602" cy="1027602"/>
            </a:xfrm>
            <a:custGeom>
              <a:avLst/>
              <a:gdLst>
                <a:gd name="T0" fmla="*/ 48 w 385"/>
                <a:gd name="T1" fmla="*/ 104 h 385"/>
                <a:gd name="T2" fmla="*/ 281 w 385"/>
                <a:gd name="T3" fmla="*/ 48 h 385"/>
                <a:gd name="T4" fmla="*/ 336 w 385"/>
                <a:gd name="T5" fmla="*/ 281 h 385"/>
                <a:gd name="T6" fmla="*/ 104 w 385"/>
                <a:gd name="T7" fmla="*/ 336 h 385"/>
                <a:gd name="T8" fmla="*/ 48 w 385"/>
                <a:gd name="T9" fmla="*/ 104 h 385"/>
              </a:gdLst>
              <a:ahLst/>
              <a:cxnLst>
                <a:cxn ang="0">
                  <a:pos x="T0" y="T1"/>
                </a:cxn>
                <a:cxn ang="0">
                  <a:pos x="T2" y="T3"/>
                </a:cxn>
                <a:cxn ang="0">
                  <a:pos x="T4" y="T5"/>
                </a:cxn>
                <a:cxn ang="0">
                  <a:pos x="T6" y="T7"/>
                </a:cxn>
                <a:cxn ang="0">
                  <a:pos x="T8" y="T9"/>
                </a:cxn>
              </a:cxnLst>
              <a:rect l="0" t="0" r="r" b="b"/>
              <a:pathLst>
                <a:path w="385" h="385">
                  <a:moveTo>
                    <a:pt x="48" y="104"/>
                  </a:moveTo>
                  <a:cubicBezTo>
                    <a:pt x="97" y="24"/>
                    <a:pt x="201" y="0"/>
                    <a:pt x="281" y="48"/>
                  </a:cubicBezTo>
                  <a:cubicBezTo>
                    <a:pt x="360" y="97"/>
                    <a:pt x="385" y="201"/>
                    <a:pt x="336" y="281"/>
                  </a:cubicBezTo>
                  <a:cubicBezTo>
                    <a:pt x="288" y="360"/>
                    <a:pt x="184" y="385"/>
                    <a:pt x="104" y="336"/>
                  </a:cubicBezTo>
                  <a:cubicBezTo>
                    <a:pt x="25" y="287"/>
                    <a:pt x="0" y="183"/>
                    <a:pt x="48" y="10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8"/>
            <p:cNvSpPr>
              <a:spLocks/>
            </p:cNvSpPr>
            <p:nvPr/>
          </p:nvSpPr>
          <p:spPr bwMode="auto">
            <a:xfrm>
              <a:off x="7380465" y="3465471"/>
              <a:ext cx="846726" cy="846726"/>
            </a:xfrm>
            <a:custGeom>
              <a:avLst/>
              <a:gdLst>
                <a:gd name="T0" fmla="*/ 40 w 317"/>
                <a:gd name="T1" fmla="*/ 86 h 317"/>
                <a:gd name="T2" fmla="*/ 231 w 317"/>
                <a:gd name="T3" fmla="*/ 40 h 317"/>
                <a:gd name="T4" fmla="*/ 277 w 317"/>
                <a:gd name="T5" fmla="*/ 231 h 317"/>
                <a:gd name="T6" fmla="*/ 86 w 317"/>
                <a:gd name="T7" fmla="*/ 277 h 317"/>
                <a:gd name="T8" fmla="*/ 40 w 317"/>
                <a:gd name="T9" fmla="*/ 86 h 317"/>
              </a:gdLst>
              <a:ahLst/>
              <a:cxnLst>
                <a:cxn ang="0">
                  <a:pos x="T0" y="T1"/>
                </a:cxn>
                <a:cxn ang="0">
                  <a:pos x="T2" y="T3"/>
                </a:cxn>
                <a:cxn ang="0">
                  <a:pos x="T4" y="T5"/>
                </a:cxn>
                <a:cxn ang="0">
                  <a:pos x="T6" y="T7"/>
                </a:cxn>
                <a:cxn ang="0">
                  <a:pos x="T8" y="T9"/>
                </a:cxn>
              </a:cxnLst>
              <a:rect l="0" t="0" r="r" b="b"/>
              <a:pathLst>
                <a:path w="317" h="317">
                  <a:moveTo>
                    <a:pt x="40" y="86"/>
                  </a:moveTo>
                  <a:cubicBezTo>
                    <a:pt x="80" y="20"/>
                    <a:pt x="166" y="0"/>
                    <a:pt x="231" y="40"/>
                  </a:cubicBezTo>
                  <a:cubicBezTo>
                    <a:pt x="296" y="80"/>
                    <a:pt x="317" y="166"/>
                    <a:pt x="277" y="231"/>
                  </a:cubicBezTo>
                  <a:cubicBezTo>
                    <a:pt x="237" y="296"/>
                    <a:pt x="151" y="317"/>
                    <a:pt x="86" y="277"/>
                  </a:cubicBezTo>
                  <a:cubicBezTo>
                    <a:pt x="21" y="236"/>
                    <a:pt x="0" y="151"/>
                    <a:pt x="4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9"/>
            <p:cNvSpPr>
              <a:spLocks/>
            </p:cNvSpPr>
            <p:nvPr/>
          </p:nvSpPr>
          <p:spPr bwMode="auto">
            <a:xfrm>
              <a:off x="7415512" y="3447381"/>
              <a:ext cx="119830" cy="127744"/>
            </a:xfrm>
            <a:custGeom>
              <a:avLst/>
              <a:gdLst>
                <a:gd name="T0" fmla="*/ 5 w 45"/>
                <a:gd name="T1" fmla="*/ 1 h 48"/>
                <a:gd name="T2" fmla="*/ 45 w 45"/>
                <a:gd name="T3" fmla="*/ 15 h 48"/>
                <a:gd name="T4" fmla="*/ 29 w 45"/>
                <a:gd name="T5" fmla="*/ 27 h 48"/>
                <a:gd name="T6" fmla="*/ 8 w 45"/>
                <a:gd name="T7" fmla="*/ 48 h 48"/>
                <a:gd name="T8" fmla="*/ 1 w 45"/>
                <a:gd name="T9" fmla="*/ 4 h 48"/>
                <a:gd name="T10" fmla="*/ 5 w 45"/>
                <a:gd name="T11" fmla="*/ 1 h 48"/>
              </a:gdLst>
              <a:ahLst/>
              <a:cxnLst>
                <a:cxn ang="0">
                  <a:pos x="T0" y="T1"/>
                </a:cxn>
                <a:cxn ang="0">
                  <a:pos x="T2" y="T3"/>
                </a:cxn>
                <a:cxn ang="0">
                  <a:pos x="T4" y="T5"/>
                </a:cxn>
                <a:cxn ang="0">
                  <a:pos x="T6" y="T7"/>
                </a:cxn>
                <a:cxn ang="0">
                  <a:pos x="T8" y="T9"/>
                </a:cxn>
                <a:cxn ang="0">
                  <a:pos x="T10" y="T11"/>
                </a:cxn>
              </a:cxnLst>
              <a:rect l="0" t="0" r="r" b="b"/>
              <a:pathLst>
                <a:path w="45" h="48">
                  <a:moveTo>
                    <a:pt x="5" y="1"/>
                  </a:moveTo>
                  <a:cubicBezTo>
                    <a:pt x="45" y="15"/>
                    <a:pt x="45" y="15"/>
                    <a:pt x="45" y="15"/>
                  </a:cubicBezTo>
                  <a:cubicBezTo>
                    <a:pt x="39" y="19"/>
                    <a:pt x="34" y="23"/>
                    <a:pt x="29" y="27"/>
                  </a:cubicBezTo>
                  <a:cubicBezTo>
                    <a:pt x="21" y="33"/>
                    <a:pt x="14" y="40"/>
                    <a:pt x="8" y="48"/>
                  </a:cubicBezTo>
                  <a:cubicBezTo>
                    <a:pt x="1" y="4"/>
                    <a:pt x="1" y="4"/>
                    <a:pt x="1" y="4"/>
                  </a:cubicBezTo>
                  <a:cubicBezTo>
                    <a:pt x="0" y="2"/>
                    <a:pt x="2" y="0"/>
                    <a:pt x="5"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22"/>
            <p:cNvSpPr>
              <a:spLocks noEditPoints="1"/>
            </p:cNvSpPr>
            <p:nvPr/>
          </p:nvSpPr>
          <p:spPr bwMode="auto">
            <a:xfrm>
              <a:off x="7564735" y="3673479"/>
              <a:ext cx="413754" cy="430711"/>
            </a:xfrm>
            <a:custGeom>
              <a:avLst/>
              <a:gdLst>
                <a:gd name="T0" fmla="*/ 117 w 155"/>
                <a:gd name="T1" fmla="*/ 16 h 161"/>
                <a:gd name="T2" fmla="*/ 138 w 155"/>
                <a:gd name="T3" fmla="*/ 1 h 161"/>
                <a:gd name="T4" fmla="*/ 132 w 155"/>
                <a:gd name="T5" fmla="*/ 26 h 161"/>
                <a:gd name="T6" fmla="*/ 98 w 155"/>
                <a:gd name="T7" fmla="*/ 70 h 161"/>
                <a:gd name="T8" fmla="*/ 116 w 155"/>
                <a:gd name="T9" fmla="*/ 16 h 161"/>
                <a:gd name="T10" fmla="*/ 81 w 155"/>
                <a:gd name="T11" fmla="*/ 83 h 161"/>
                <a:gd name="T12" fmla="*/ 98 w 155"/>
                <a:gd name="T13" fmla="*/ 70 h 161"/>
                <a:gd name="T14" fmla="*/ 137 w 155"/>
                <a:gd name="T15" fmla="*/ 135 h 161"/>
                <a:gd name="T16" fmla="*/ 140 w 155"/>
                <a:gd name="T17" fmla="*/ 161 h 161"/>
                <a:gd name="T18" fmla="*/ 122 w 155"/>
                <a:gd name="T19" fmla="*/ 143 h 161"/>
                <a:gd name="T20" fmla="*/ 101 w 155"/>
                <a:gd name="T21" fmla="*/ 92 h 161"/>
                <a:gd name="T22" fmla="*/ 138 w 155"/>
                <a:gd name="T23" fmla="*/ 134 h 161"/>
                <a:gd name="T24" fmla="*/ 134 w 155"/>
                <a:gd name="T25" fmla="*/ 118 h 161"/>
                <a:gd name="T26" fmla="*/ 126 w 155"/>
                <a:gd name="T27" fmla="*/ 118 h 161"/>
                <a:gd name="T28" fmla="*/ 118 w 155"/>
                <a:gd name="T29" fmla="*/ 123 h 161"/>
                <a:gd name="T30" fmla="*/ 118 w 155"/>
                <a:gd name="T31" fmla="*/ 114 h 161"/>
                <a:gd name="T32" fmla="*/ 118 w 155"/>
                <a:gd name="T33" fmla="*/ 123 h 161"/>
                <a:gd name="T34" fmla="*/ 111 w 155"/>
                <a:gd name="T35" fmla="*/ 119 h 161"/>
                <a:gd name="T36" fmla="*/ 103 w 155"/>
                <a:gd name="T37" fmla="*/ 119 h 161"/>
                <a:gd name="T38" fmla="*/ 25 w 155"/>
                <a:gd name="T39" fmla="*/ 94 h 161"/>
                <a:gd name="T40" fmla="*/ 80 w 155"/>
                <a:gd name="T41" fmla="*/ 83 h 161"/>
                <a:gd name="T42" fmla="*/ 25 w 155"/>
                <a:gd name="T43" fmla="*/ 76 h 161"/>
                <a:gd name="T44" fmla="*/ 1 w 155"/>
                <a:gd name="T45" fmla="*/ 83 h 161"/>
                <a:gd name="T46" fmla="*/ 24 w 155"/>
                <a:gd name="T47" fmla="*/ 93 h 161"/>
                <a:gd name="T48" fmla="*/ 55 w 155"/>
                <a:gd name="T49" fmla="*/ 92 h 161"/>
                <a:gd name="T50" fmla="*/ 55 w 155"/>
                <a:gd name="T51" fmla="*/ 76 h 161"/>
                <a:gd name="T52" fmla="*/ 45 w 155"/>
                <a:gd name="T53" fmla="*/ 69 h 161"/>
                <a:gd name="T54" fmla="*/ 55 w 155"/>
                <a:gd name="T55" fmla="*/ 92 h 161"/>
                <a:gd name="T56" fmla="*/ 48 w 155"/>
                <a:gd name="T57" fmla="*/ 99 h 161"/>
                <a:gd name="T58" fmla="*/ 56 w 155"/>
                <a:gd name="T59" fmla="*/ 99 h 161"/>
                <a:gd name="T60" fmla="*/ 102 w 155"/>
                <a:gd name="T61" fmla="*/ 24 h 161"/>
                <a:gd name="T62" fmla="*/ 108 w 155"/>
                <a:gd name="T63" fmla="*/ 48 h 161"/>
                <a:gd name="T64" fmla="*/ 102 w 155"/>
                <a:gd name="T65" fmla="*/ 24 h 161"/>
                <a:gd name="T66" fmla="*/ 110 w 155"/>
                <a:gd name="T67" fmla="*/ 56 h 161"/>
                <a:gd name="T68" fmla="*/ 101 w 155"/>
                <a:gd name="T69" fmla="*/ 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61">
                  <a:moveTo>
                    <a:pt x="116" y="16"/>
                  </a:moveTo>
                  <a:cubicBezTo>
                    <a:pt x="117" y="16"/>
                    <a:pt x="117" y="16"/>
                    <a:pt x="117" y="16"/>
                  </a:cubicBezTo>
                  <a:cubicBezTo>
                    <a:pt x="136" y="0"/>
                    <a:pt x="136" y="0"/>
                    <a:pt x="136" y="0"/>
                  </a:cubicBezTo>
                  <a:cubicBezTo>
                    <a:pt x="137" y="0"/>
                    <a:pt x="138" y="0"/>
                    <a:pt x="138" y="1"/>
                  </a:cubicBezTo>
                  <a:cubicBezTo>
                    <a:pt x="131" y="25"/>
                    <a:pt x="131" y="25"/>
                    <a:pt x="131" y="25"/>
                  </a:cubicBezTo>
                  <a:cubicBezTo>
                    <a:pt x="131" y="25"/>
                    <a:pt x="131" y="25"/>
                    <a:pt x="132" y="26"/>
                  </a:cubicBezTo>
                  <a:cubicBezTo>
                    <a:pt x="145" y="39"/>
                    <a:pt x="147" y="60"/>
                    <a:pt x="136" y="76"/>
                  </a:cubicBezTo>
                  <a:cubicBezTo>
                    <a:pt x="125" y="67"/>
                    <a:pt x="111" y="65"/>
                    <a:pt x="98" y="70"/>
                  </a:cubicBezTo>
                  <a:cubicBezTo>
                    <a:pt x="92" y="57"/>
                    <a:pt x="80" y="49"/>
                    <a:pt x="67" y="47"/>
                  </a:cubicBezTo>
                  <a:cubicBezTo>
                    <a:pt x="70" y="24"/>
                    <a:pt x="94" y="9"/>
                    <a:pt x="116" y="16"/>
                  </a:cubicBezTo>
                  <a:close/>
                  <a:moveTo>
                    <a:pt x="98" y="70"/>
                  </a:moveTo>
                  <a:cubicBezTo>
                    <a:pt x="91" y="73"/>
                    <a:pt x="85" y="77"/>
                    <a:pt x="81" y="83"/>
                  </a:cubicBezTo>
                  <a:cubicBezTo>
                    <a:pt x="86" y="88"/>
                    <a:pt x="93" y="91"/>
                    <a:pt x="101" y="91"/>
                  </a:cubicBezTo>
                  <a:cubicBezTo>
                    <a:pt x="102" y="84"/>
                    <a:pt x="101" y="77"/>
                    <a:pt x="98" y="70"/>
                  </a:cubicBezTo>
                  <a:close/>
                  <a:moveTo>
                    <a:pt x="138" y="134"/>
                  </a:moveTo>
                  <a:cubicBezTo>
                    <a:pt x="138" y="134"/>
                    <a:pt x="137" y="135"/>
                    <a:pt x="137" y="135"/>
                  </a:cubicBezTo>
                  <a:cubicBezTo>
                    <a:pt x="142" y="160"/>
                    <a:pt x="142" y="160"/>
                    <a:pt x="142" y="160"/>
                  </a:cubicBezTo>
                  <a:cubicBezTo>
                    <a:pt x="142" y="161"/>
                    <a:pt x="141" y="161"/>
                    <a:pt x="140" y="161"/>
                  </a:cubicBezTo>
                  <a:cubicBezTo>
                    <a:pt x="123" y="143"/>
                    <a:pt x="123" y="143"/>
                    <a:pt x="123" y="143"/>
                  </a:cubicBezTo>
                  <a:cubicBezTo>
                    <a:pt x="123" y="143"/>
                    <a:pt x="122" y="143"/>
                    <a:pt x="122" y="143"/>
                  </a:cubicBezTo>
                  <a:cubicBezTo>
                    <a:pt x="104" y="148"/>
                    <a:pt x="84" y="139"/>
                    <a:pt x="77" y="122"/>
                  </a:cubicBezTo>
                  <a:cubicBezTo>
                    <a:pt x="89" y="117"/>
                    <a:pt x="99" y="105"/>
                    <a:pt x="101" y="92"/>
                  </a:cubicBezTo>
                  <a:cubicBezTo>
                    <a:pt x="114" y="93"/>
                    <a:pt x="128" y="87"/>
                    <a:pt x="136" y="76"/>
                  </a:cubicBezTo>
                  <a:cubicBezTo>
                    <a:pt x="154" y="91"/>
                    <a:pt x="155" y="118"/>
                    <a:pt x="138" y="134"/>
                  </a:cubicBezTo>
                  <a:close/>
                  <a:moveTo>
                    <a:pt x="130" y="123"/>
                  </a:moveTo>
                  <a:cubicBezTo>
                    <a:pt x="132" y="123"/>
                    <a:pt x="134" y="121"/>
                    <a:pt x="134" y="118"/>
                  </a:cubicBezTo>
                  <a:cubicBezTo>
                    <a:pt x="134" y="116"/>
                    <a:pt x="132" y="114"/>
                    <a:pt x="130" y="114"/>
                  </a:cubicBezTo>
                  <a:cubicBezTo>
                    <a:pt x="128" y="114"/>
                    <a:pt x="126" y="116"/>
                    <a:pt x="126" y="118"/>
                  </a:cubicBezTo>
                  <a:cubicBezTo>
                    <a:pt x="126" y="121"/>
                    <a:pt x="127" y="123"/>
                    <a:pt x="130" y="123"/>
                  </a:cubicBezTo>
                  <a:close/>
                  <a:moveTo>
                    <a:pt x="118" y="123"/>
                  </a:moveTo>
                  <a:cubicBezTo>
                    <a:pt x="121" y="123"/>
                    <a:pt x="122" y="121"/>
                    <a:pt x="122" y="119"/>
                  </a:cubicBezTo>
                  <a:cubicBezTo>
                    <a:pt x="122" y="116"/>
                    <a:pt x="121" y="114"/>
                    <a:pt x="118" y="114"/>
                  </a:cubicBezTo>
                  <a:cubicBezTo>
                    <a:pt x="116" y="114"/>
                    <a:pt x="114" y="116"/>
                    <a:pt x="114" y="119"/>
                  </a:cubicBezTo>
                  <a:cubicBezTo>
                    <a:pt x="114" y="121"/>
                    <a:pt x="116" y="123"/>
                    <a:pt x="118" y="123"/>
                  </a:cubicBezTo>
                  <a:close/>
                  <a:moveTo>
                    <a:pt x="107" y="123"/>
                  </a:moveTo>
                  <a:cubicBezTo>
                    <a:pt x="109" y="123"/>
                    <a:pt x="111" y="121"/>
                    <a:pt x="111" y="119"/>
                  </a:cubicBezTo>
                  <a:cubicBezTo>
                    <a:pt x="111" y="116"/>
                    <a:pt x="109" y="114"/>
                    <a:pt x="107" y="114"/>
                  </a:cubicBezTo>
                  <a:cubicBezTo>
                    <a:pt x="105" y="114"/>
                    <a:pt x="103" y="116"/>
                    <a:pt x="103" y="119"/>
                  </a:cubicBezTo>
                  <a:cubicBezTo>
                    <a:pt x="103" y="121"/>
                    <a:pt x="104" y="123"/>
                    <a:pt x="107" y="123"/>
                  </a:cubicBezTo>
                  <a:close/>
                  <a:moveTo>
                    <a:pt x="25" y="94"/>
                  </a:moveTo>
                  <a:cubicBezTo>
                    <a:pt x="30" y="117"/>
                    <a:pt x="54" y="130"/>
                    <a:pt x="76" y="122"/>
                  </a:cubicBezTo>
                  <a:cubicBezTo>
                    <a:pt x="71" y="109"/>
                    <a:pt x="72" y="94"/>
                    <a:pt x="80" y="83"/>
                  </a:cubicBezTo>
                  <a:cubicBezTo>
                    <a:pt x="70" y="75"/>
                    <a:pt x="64" y="61"/>
                    <a:pt x="66" y="47"/>
                  </a:cubicBezTo>
                  <a:cubicBezTo>
                    <a:pt x="47" y="45"/>
                    <a:pt x="30" y="58"/>
                    <a:pt x="25" y="76"/>
                  </a:cubicBezTo>
                  <a:cubicBezTo>
                    <a:pt x="25" y="76"/>
                    <a:pt x="25" y="77"/>
                    <a:pt x="25" y="77"/>
                  </a:cubicBezTo>
                  <a:cubicBezTo>
                    <a:pt x="1" y="83"/>
                    <a:pt x="1" y="83"/>
                    <a:pt x="1" y="83"/>
                  </a:cubicBezTo>
                  <a:cubicBezTo>
                    <a:pt x="0" y="83"/>
                    <a:pt x="0" y="84"/>
                    <a:pt x="1" y="85"/>
                  </a:cubicBezTo>
                  <a:cubicBezTo>
                    <a:pt x="24" y="93"/>
                    <a:pt x="24" y="93"/>
                    <a:pt x="24" y="93"/>
                  </a:cubicBezTo>
                  <a:cubicBezTo>
                    <a:pt x="25" y="93"/>
                    <a:pt x="25" y="94"/>
                    <a:pt x="25" y="94"/>
                  </a:cubicBezTo>
                  <a:close/>
                  <a:moveTo>
                    <a:pt x="55" y="92"/>
                  </a:moveTo>
                  <a:cubicBezTo>
                    <a:pt x="49" y="92"/>
                    <a:pt x="49" y="92"/>
                    <a:pt x="49" y="92"/>
                  </a:cubicBezTo>
                  <a:cubicBezTo>
                    <a:pt x="48" y="83"/>
                    <a:pt x="55" y="81"/>
                    <a:pt x="55" y="76"/>
                  </a:cubicBezTo>
                  <a:cubicBezTo>
                    <a:pt x="55" y="72"/>
                    <a:pt x="49" y="72"/>
                    <a:pt x="46" y="74"/>
                  </a:cubicBezTo>
                  <a:cubicBezTo>
                    <a:pt x="45" y="69"/>
                    <a:pt x="45" y="69"/>
                    <a:pt x="45" y="69"/>
                  </a:cubicBezTo>
                  <a:cubicBezTo>
                    <a:pt x="51" y="66"/>
                    <a:pt x="62" y="66"/>
                    <a:pt x="62" y="75"/>
                  </a:cubicBezTo>
                  <a:cubicBezTo>
                    <a:pt x="62" y="83"/>
                    <a:pt x="55" y="83"/>
                    <a:pt x="55" y="92"/>
                  </a:cubicBezTo>
                  <a:close/>
                  <a:moveTo>
                    <a:pt x="52" y="104"/>
                  </a:moveTo>
                  <a:cubicBezTo>
                    <a:pt x="49" y="104"/>
                    <a:pt x="48" y="102"/>
                    <a:pt x="48" y="99"/>
                  </a:cubicBezTo>
                  <a:cubicBezTo>
                    <a:pt x="48" y="97"/>
                    <a:pt x="49" y="95"/>
                    <a:pt x="52" y="95"/>
                  </a:cubicBezTo>
                  <a:cubicBezTo>
                    <a:pt x="54" y="95"/>
                    <a:pt x="56" y="97"/>
                    <a:pt x="56" y="99"/>
                  </a:cubicBezTo>
                  <a:cubicBezTo>
                    <a:pt x="56" y="102"/>
                    <a:pt x="54" y="104"/>
                    <a:pt x="52" y="104"/>
                  </a:cubicBezTo>
                  <a:close/>
                  <a:moveTo>
                    <a:pt x="102" y="24"/>
                  </a:moveTo>
                  <a:cubicBezTo>
                    <a:pt x="103" y="48"/>
                    <a:pt x="103" y="48"/>
                    <a:pt x="103" y="48"/>
                  </a:cubicBezTo>
                  <a:cubicBezTo>
                    <a:pt x="108" y="48"/>
                    <a:pt x="108" y="48"/>
                    <a:pt x="108" y="48"/>
                  </a:cubicBezTo>
                  <a:cubicBezTo>
                    <a:pt x="109" y="24"/>
                    <a:pt x="109" y="24"/>
                    <a:pt x="109" y="24"/>
                  </a:cubicBezTo>
                  <a:cubicBezTo>
                    <a:pt x="102" y="24"/>
                    <a:pt x="102" y="24"/>
                    <a:pt x="102" y="24"/>
                  </a:cubicBezTo>
                  <a:close/>
                  <a:moveTo>
                    <a:pt x="106" y="60"/>
                  </a:moveTo>
                  <a:cubicBezTo>
                    <a:pt x="108" y="60"/>
                    <a:pt x="110" y="58"/>
                    <a:pt x="110" y="56"/>
                  </a:cubicBezTo>
                  <a:cubicBezTo>
                    <a:pt x="110" y="53"/>
                    <a:pt x="108" y="51"/>
                    <a:pt x="106" y="51"/>
                  </a:cubicBezTo>
                  <a:cubicBezTo>
                    <a:pt x="103" y="51"/>
                    <a:pt x="101" y="53"/>
                    <a:pt x="101" y="56"/>
                  </a:cubicBezTo>
                  <a:cubicBezTo>
                    <a:pt x="101" y="58"/>
                    <a:pt x="103" y="60"/>
                    <a:pt x="106"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5129122" y="3935600"/>
            <a:ext cx="1136241" cy="1137545"/>
            <a:chOff x="5116880" y="4072921"/>
            <a:chExt cx="988036" cy="989166"/>
          </a:xfrm>
          <a:solidFill>
            <a:schemeClr val="accent4"/>
          </a:solidFill>
        </p:grpSpPr>
        <p:sp>
          <p:nvSpPr>
            <p:cNvPr id="4102" name="Freeform 10"/>
            <p:cNvSpPr>
              <a:spLocks/>
            </p:cNvSpPr>
            <p:nvPr/>
          </p:nvSpPr>
          <p:spPr bwMode="auto">
            <a:xfrm>
              <a:off x="5116880" y="4072921"/>
              <a:ext cx="988036" cy="989166"/>
            </a:xfrm>
            <a:custGeom>
              <a:avLst/>
              <a:gdLst>
                <a:gd name="T0" fmla="*/ 350 w 370"/>
                <a:gd name="T1" fmla="*/ 149 h 370"/>
                <a:gd name="T2" fmla="*/ 221 w 370"/>
                <a:gd name="T3" fmla="*/ 350 h 370"/>
                <a:gd name="T4" fmla="*/ 20 w 370"/>
                <a:gd name="T5" fmla="*/ 221 h 370"/>
                <a:gd name="T6" fmla="*/ 149 w 370"/>
                <a:gd name="T7" fmla="*/ 19 h 370"/>
                <a:gd name="T8" fmla="*/ 350 w 370"/>
                <a:gd name="T9" fmla="*/ 149 h 370"/>
              </a:gdLst>
              <a:ahLst/>
              <a:cxnLst>
                <a:cxn ang="0">
                  <a:pos x="T0" y="T1"/>
                </a:cxn>
                <a:cxn ang="0">
                  <a:pos x="T2" y="T3"/>
                </a:cxn>
                <a:cxn ang="0">
                  <a:pos x="T4" y="T5"/>
                </a:cxn>
                <a:cxn ang="0">
                  <a:pos x="T6" y="T7"/>
                </a:cxn>
                <a:cxn ang="0">
                  <a:pos x="T8" y="T9"/>
                </a:cxn>
              </a:cxnLst>
              <a:rect l="0" t="0" r="r" b="b"/>
              <a:pathLst>
                <a:path w="370" h="370">
                  <a:moveTo>
                    <a:pt x="350" y="149"/>
                  </a:moveTo>
                  <a:cubicBezTo>
                    <a:pt x="370" y="240"/>
                    <a:pt x="312" y="330"/>
                    <a:pt x="221" y="350"/>
                  </a:cubicBezTo>
                  <a:cubicBezTo>
                    <a:pt x="130" y="370"/>
                    <a:pt x="40" y="312"/>
                    <a:pt x="20" y="221"/>
                  </a:cubicBezTo>
                  <a:cubicBezTo>
                    <a:pt x="0" y="129"/>
                    <a:pt x="58" y="39"/>
                    <a:pt x="149" y="19"/>
                  </a:cubicBezTo>
                  <a:cubicBezTo>
                    <a:pt x="240" y="0"/>
                    <a:pt x="330" y="57"/>
                    <a:pt x="35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Oval 11"/>
            <p:cNvSpPr>
              <a:spLocks noChangeArrowheads="1"/>
            </p:cNvSpPr>
            <p:nvPr/>
          </p:nvSpPr>
          <p:spPr bwMode="auto">
            <a:xfrm>
              <a:off x="5240102" y="4196143"/>
              <a:ext cx="741591" cy="74046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12"/>
            <p:cNvSpPr>
              <a:spLocks/>
            </p:cNvSpPr>
            <p:nvPr/>
          </p:nvSpPr>
          <p:spPr bwMode="auto">
            <a:xfrm>
              <a:off x="5885603" y="4874428"/>
              <a:ext cx="120961" cy="125483"/>
            </a:xfrm>
            <a:custGeom>
              <a:avLst/>
              <a:gdLst>
                <a:gd name="T0" fmla="*/ 40 w 45"/>
                <a:gd name="T1" fmla="*/ 46 h 47"/>
                <a:gd name="T2" fmla="*/ 0 w 45"/>
                <a:gd name="T3" fmla="*/ 32 h 47"/>
                <a:gd name="T4" fmla="*/ 16 w 45"/>
                <a:gd name="T5" fmla="*/ 20 h 47"/>
                <a:gd name="T6" fmla="*/ 36 w 45"/>
                <a:gd name="T7" fmla="*/ 0 h 47"/>
                <a:gd name="T8" fmla="*/ 44 w 45"/>
                <a:gd name="T9" fmla="*/ 43 h 47"/>
                <a:gd name="T10" fmla="*/ 40 w 45"/>
                <a:gd name="T11" fmla="*/ 46 h 47"/>
              </a:gdLst>
              <a:ahLst/>
              <a:cxnLst>
                <a:cxn ang="0">
                  <a:pos x="T0" y="T1"/>
                </a:cxn>
                <a:cxn ang="0">
                  <a:pos x="T2" y="T3"/>
                </a:cxn>
                <a:cxn ang="0">
                  <a:pos x="T4" y="T5"/>
                </a:cxn>
                <a:cxn ang="0">
                  <a:pos x="T6" y="T7"/>
                </a:cxn>
                <a:cxn ang="0">
                  <a:pos x="T8" y="T9"/>
                </a:cxn>
                <a:cxn ang="0">
                  <a:pos x="T10" y="T11"/>
                </a:cxn>
              </a:cxnLst>
              <a:rect l="0" t="0" r="r" b="b"/>
              <a:pathLst>
                <a:path w="45" h="47">
                  <a:moveTo>
                    <a:pt x="40" y="46"/>
                  </a:moveTo>
                  <a:cubicBezTo>
                    <a:pt x="0" y="32"/>
                    <a:pt x="0" y="32"/>
                    <a:pt x="0" y="32"/>
                  </a:cubicBezTo>
                  <a:cubicBezTo>
                    <a:pt x="5" y="29"/>
                    <a:pt x="11" y="25"/>
                    <a:pt x="16" y="20"/>
                  </a:cubicBezTo>
                  <a:cubicBezTo>
                    <a:pt x="23" y="14"/>
                    <a:pt x="30" y="7"/>
                    <a:pt x="36" y="0"/>
                  </a:cubicBezTo>
                  <a:cubicBezTo>
                    <a:pt x="44" y="43"/>
                    <a:pt x="44" y="43"/>
                    <a:pt x="44" y="43"/>
                  </a:cubicBezTo>
                  <a:cubicBezTo>
                    <a:pt x="45" y="45"/>
                    <a:pt x="42" y="47"/>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Rectangle 23"/>
            <p:cNvSpPr>
              <a:spLocks noChangeArrowheads="1"/>
            </p:cNvSpPr>
            <p:nvPr/>
          </p:nvSpPr>
          <p:spPr bwMode="auto">
            <a:xfrm>
              <a:off x="5426630" y="4679986"/>
              <a:ext cx="366274" cy="18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24"/>
            <p:cNvSpPr>
              <a:spLocks/>
            </p:cNvSpPr>
            <p:nvPr/>
          </p:nvSpPr>
          <p:spPr bwMode="auto">
            <a:xfrm>
              <a:off x="5407412" y="4433543"/>
              <a:ext cx="397927" cy="134527"/>
            </a:xfrm>
            <a:custGeom>
              <a:avLst/>
              <a:gdLst>
                <a:gd name="T0" fmla="*/ 317 w 352"/>
                <a:gd name="T1" fmla="*/ 10 h 119"/>
                <a:gd name="T2" fmla="*/ 322 w 352"/>
                <a:gd name="T3" fmla="*/ 17 h 119"/>
                <a:gd name="T4" fmla="*/ 213 w 352"/>
                <a:gd name="T5" fmla="*/ 93 h 119"/>
                <a:gd name="T6" fmla="*/ 149 w 352"/>
                <a:gd name="T7" fmla="*/ 0 h 119"/>
                <a:gd name="T8" fmla="*/ 0 w 352"/>
                <a:gd name="T9" fmla="*/ 102 h 119"/>
                <a:gd name="T10" fmla="*/ 0 w 352"/>
                <a:gd name="T11" fmla="*/ 119 h 119"/>
                <a:gd name="T12" fmla="*/ 145 w 352"/>
                <a:gd name="T13" fmla="*/ 19 h 119"/>
                <a:gd name="T14" fmla="*/ 211 w 352"/>
                <a:gd name="T15" fmla="*/ 111 h 119"/>
                <a:gd name="T16" fmla="*/ 329 w 352"/>
                <a:gd name="T17" fmla="*/ 29 h 119"/>
                <a:gd name="T18" fmla="*/ 336 w 352"/>
                <a:gd name="T19" fmla="*/ 36 h 119"/>
                <a:gd name="T20" fmla="*/ 352 w 352"/>
                <a:gd name="T21" fmla="*/ 3 h 119"/>
                <a:gd name="T22" fmla="*/ 317 w 352"/>
                <a:gd name="T23"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119">
                  <a:moveTo>
                    <a:pt x="317" y="10"/>
                  </a:moveTo>
                  <a:lnTo>
                    <a:pt x="322" y="17"/>
                  </a:lnTo>
                  <a:lnTo>
                    <a:pt x="213" y="93"/>
                  </a:lnTo>
                  <a:lnTo>
                    <a:pt x="149" y="0"/>
                  </a:lnTo>
                  <a:lnTo>
                    <a:pt x="0" y="102"/>
                  </a:lnTo>
                  <a:lnTo>
                    <a:pt x="0" y="119"/>
                  </a:lnTo>
                  <a:lnTo>
                    <a:pt x="145" y="19"/>
                  </a:lnTo>
                  <a:lnTo>
                    <a:pt x="211" y="111"/>
                  </a:lnTo>
                  <a:lnTo>
                    <a:pt x="329" y="29"/>
                  </a:lnTo>
                  <a:lnTo>
                    <a:pt x="336" y="36"/>
                  </a:lnTo>
                  <a:lnTo>
                    <a:pt x="352" y="3"/>
                  </a:lnTo>
                  <a:lnTo>
                    <a:pt x="31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25"/>
            <p:cNvSpPr>
              <a:spLocks/>
            </p:cNvSpPr>
            <p:nvPr/>
          </p:nvSpPr>
          <p:spPr bwMode="auto">
            <a:xfrm>
              <a:off x="5432282" y="4525111"/>
              <a:ext cx="58785" cy="141309"/>
            </a:xfrm>
            <a:custGeom>
              <a:avLst/>
              <a:gdLst>
                <a:gd name="T0" fmla="*/ 0 w 52"/>
                <a:gd name="T1" fmla="*/ 125 h 125"/>
                <a:gd name="T2" fmla="*/ 52 w 52"/>
                <a:gd name="T3" fmla="*/ 125 h 125"/>
                <a:gd name="T4" fmla="*/ 52 w 52"/>
                <a:gd name="T5" fmla="*/ 0 h 125"/>
                <a:gd name="T6" fmla="*/ 0 w 52"/>
                <a:gd name="T7" fmla="*/ 38 h 125"/>
                <a:gd name="T8" fmla="*/ 0 w 52"/>
                <a:gd name="T9" fmla="*/ 125 h 125"/>
              </a:gdLst>
              <a:ahLst/>
              <a:cxnLst>
                <a:cxn ang="0">
                  <a:pos x="T0" y="T1"/>
                </a:cxn>
                <a:cxn ang="0">
                  <a:pos x="T2" y="T3"/>
                </a:cxn>
                <a:cxn ang="0">
                  <a:pos x="T4" y="T5"/>
                </a:cxn>
                <a:cxn ang="0">
                  <a:pos x="T6" y="T7"/>
                </a:cxn>
                <a:cxn ang="0">
                  <a:pos x="T8" y="T9"/>
                </a:cxn>
              </a:cxnLst>
              <a:rect l="0" t="0" r="r" b="b"/>
              <a:pathLst>
                <a:path w="52" h="125">
                  <a:moveTo>
                    <a:pt x="0" y="125"/>
                  </a:moveTo>
                  <a:lnTo>
                    <a:pt x="52" y="125"/>
                  </a:lnTo>
                  <a:lnTo>
                    <a:pt x="52" y="0"/>
                  </a:lnTo>
                  <a:lnTo>
                    <a:pt x="0" y="38"/>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26"/>
            <p:cNvSpPr>
              <a:spLocks/>
            </p:cNvSpPr>
            <p:nvPr/>
          </p:nvSpPr>
          <p:spPr bwMode="auto">
            <a:xfrm>
              <a:off x="5722815" y="4484414"/>
              <a:ext cx="62176" cy="182006"/>
            </a:xfrm>
            <a:custGeom>
              <a:avLst/>
              <a:gdLst>
                <a:gd name="T0" fmla="*/ 47 w 55"/>
                <a:gd name="T1" fmla="*/ 0 h 161"/>
                <a:gd name="T2" fmla="*/ 0 w 55"/>
                <a:gd name="T3" fmla="*/ 36 h 161"/>
                <a:gd name="T4" fmla="*/ 0 w 55"/>
                <a:gd name="T5" fmla="*/ 161 h 161"/>
                <a:gd name="T6" fmla="*/ 55 w 55"/>
                <a:gd name="T7" fmla="*/ 161 h 161"/>
                <a:gd name="T8" fmla="*/ 55 w 55"/>
                <a:gd name="T9" fmla="*/ 10 h 161"/>
                <a:gd name="T10" fmla="*/ 47 w 55"/>
                <a:gd name="T11" fmla="*/ 0 h 161"/>
              </a:gdLst>
              <a:ahLst/>
              <a:cxnLst>
                <a:cxn ang="0">
                  <a:pos x="T0" y="T1"/>
                </a:cxn>
                <a:cxn ang="0">
                  <a:pos x="T2" y="T3"/>
                </a:cxn>
                <a:cxn ang="0">
                  <a:pos x="T4" y="T5"/>
                </a:cxn>
                <a:cxn ang="0">
                  <a:pos x="T6" y="T7"/>
                </a:cxn>
                <a:cxn ang="0">
                  <a:pos x="T8" y="T9"/>
                </a:cxn>
                <a:cxn ang="0">
                  <a:pos x="T10" y="T11"/>
                </a:cxn>
              </a:cxnLst>
              <a:rect l="0" t="0" r="r" b="b"/>
              <a:pathLst>
                <a:path w="55" h="161">
                  <a:moveTo>
                    <a:pt x="47" y="0"/>
                  </a:moveTo>
                  <a:lnTo>
                    <a:pt x="0" y="36"/>
                  </a:lnTo>
                  <a:lnTo>
                    <a:pt x="0" y="161"/>
                  </a:lnTo>
                  <a:lnTo>
                    <a:pt x="55" y="161"/>
                  </a:lnTo>
                  <a:lnTo>
                    <a:pt x="55" y="1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27"/>
            <p:cNvSpPr>
              <a:spLocks/>
            </p:cNvSpPr>
            <p:nvPr/>
          </p:nvSpPr>
          <p:spPr bwMode="auto">
            <a:xfrm>
              <a:off x="5648203" y="4527372"/>
              <a:ext cx="61046" cy="139048"/>
            </a:xfrm>
            <a:custGeom>
              <a:avLst/>
              <a:gdLst>
                <a:gd name="T0" fmla="*/ 0 w 54"/>
                <a:gd name="T1" fmla="*/ 40 h 123"/>
                <a:gd name="T2" fmla="*/ 0 w 54"/>
                <a:gd name="T3" fmla="*/ 123 h 123"/>
                <a:gd name="T4" fmla="*/ 54 w 54"/>
                <a:gd name="T5" fmla="*/ 123 h 123"/>
                <a:gd name="T6" fmla="*/ 54 w 54"/>
                <a:gd name="T7" fmla="*/ 0 h 123"/>
                <a:gd name="T8" fmla="*/ 2 w 54"/>
                <a:gd name="T9" fmla="*/ 38 h 123"/>
                <a:gd name="T10" fmla="*/ 0 w 54"/>
                <a:gd name="T11" fmla="*/ 40 h 123"/>
              </a:gdLst>
              <a:ahLst/>
              <a:cxnLst>
                <a:cxn ang="0">
                  <a:pos x="T0" y="T1"/>
                </a:cxn>
                <a:cxn ang="0">
                  <a:pos x="T2" y="T3"/>
                </a:cxn>
                <a:cxn ang="0">
                  <a:pos x="T4" y="T5"/>
                </a:cxn>
                <a:cxn ang="0">
                  <a:pos x="T6" y="T7"/>
                </a:cxn>
                <a:cxn ang="0">
                  <a:pos x="T8" y="T9"/>
                </a:cxn>
                <a:cxn ang="0">
                  <a:pos x="T10" y="T11"/>
                </a:cxn>
              </a:cxnLst>
              <a:rect l="0" t="0" r="r" b="b"/>
              <a:pathLst>
                <a:path w="54" h="123">
                  <a:moveTo>
                    <a:pt x="0" y="40"/>
                  </a:moveTo>
                  <a:lnTo>
                    <a:pt x="0" y="123"/>
                  </a:lnTo>
                  <a:lnTo>
                    <a:pt x="54" y="123"/>
                  </a:lnTo>
                  <a:lnTo>
                    <a:pt x="54" y="0"/>
                  </a:lnTo>
                  <a:lnTo>
                    <a:pt x="2" y="38"/>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28"/>
            <p:cNvSpPr>
              <a:spLocks/>
            </p:cNvSpPr>
            <p:nvPr/>
          </p:nvSpPr>
          <p:spPr bwMode="auto">
            <a:xfrm>
              <a:off x="5504633" y="4476501"/>
              <a:ext cx="61046" cy="189920"/>
            </a:xfrm>
            <a:custGeom>
              <a:avLst/>
              <a:gdLst>
                <a:gd name="T0" fmla="*/ 0 w 54"/>
                <a:gd name="T1" fmla="*/ 38 h 168"/>
                <a:gd name="T2" fmla="*/ 0 w 54"/>
                <a:gd name="T3" fmla="*/ 168 h 168"/>
                <a:gd name="T4" fmla="*/ 54 w 54"/>
                <a:gd name="T5" fmla="*/ 168 h 168"/>
                <a:gd name="T6" fmla="*/ 54 w 54"/>
                <a:gd name="T7" fmla="*/ 0 h 168"/>
                <a:gd name="T8" fmla="*/ 0 w 54"/>
                <a:gd name="T9" fmla="*/ 38 h 168"/>
              </a:gdLst>
              <a:ahLst/>
              <a:cxnLst>
                <a:cxn ang="0">
                  <a:pos x="T0" y="T1"/>
                </a:cxn>
                <a:cxn ang="0">
                  <a:pos x="T2" y="T3"/>
                </a:cxn>
                <a:cxn ang="0">
                  <a:pos x="T4" y="T5"/>
                </a:cxn>
                <a:cxn ang="0">
                  <a:pos x="T6" y="T7"/>
                </a:cxn>
                <a:cxn ang="0">
                  <a:pos x="T8" y="T9"/>
                </a:cxn>
              </a:cxnLst>
              <a:rect l="0" t="0" r="r" b="b"/>
              <a:pathLst>
                <a:path w="54" h="168">
                  <a:moveTo>
                    <a:pt x="0" y="38"/>
                  </a:moveTo>
                  <a:lnTo>
                    <a:pt x="0" y="168"/>
                  </a:lnTo>
                  <a:lnTo>
                    <a:pt x="54" y="168"/>
                  </a:lnTo>
                  <a:lnTo>
                    <a:pt x="54"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29"/>
            <p:cNvSpPr>
              <a:spLocks/>
            </p:cNvSpPr>
            <p:nvPr/>
          </p:nvSpPr>
          <p:spPr bwMode="auto">
            <a:xfrm>
              <a:off x="5575853" y="4484414"/>
              <a:ext cx="62176" cy="182006"/>
            </a:xfrm>
            <a:custGeom>
              <a:avLst/>
              <a:gdLst>
                <a:gd name="T0" fmla="*/ 0 w 55"/>
                <a:gd name="T1" fmla="*/ 0 h 161"/>
                <a:gd name="T2" fmla="*/ 0 w 55"/>
                <a:gd name="T3" fmla="*/ 161 h 161"/>
                <a:gd name="T4" fmla="*/ 55 w 55"/>
                <a:gd name="T5" fmla="*/ 161 h 161"/>
                <a:gd name="T6" fmla="*/ 55 w 55"/>
                <a:gd name="T7" fmla="*/ 78 h 161"/>
                <a:gd name="T8" fmla="*/ 0 w 55"/>
                <a:gd name="T9" fmla="*/ 0 h 161"/>
              </a:gdLst>
              <a:ahLst/>
              <a:cxnLst>
                <a:cxn ang="0">
                  <a:pos x="T0" y="T1"/>
                </a:cxn>
                <a:cxn ang="0">
                  <a:pos x="T2" y="T3"/>
                </a:cxn>
                <a:cxn ang="0">
                  <a:pos x="T4" y="T5"/>
                </a:cxn>
                <a:cxn ang="0">
                  <a:pos x="T6" y="T7"/>
                </a:cxn>
                <a:cxn ang="0">
                  <a:pos x="T8" y="T9"/>
                </a:cxn>
              </a:cxnLst>
              <a:rect l="0" t="0" r="r" b="b"/>
              <a:pathLst>
                <a:path w="55" h="161">
                  <a:moveTo>
                    <a:pt x="0" y="0"/>
                  </a:moveTo>
                  <a:lnTo>
                    <a:pt x="0" y="161"/>
                  </a:lnTo>
                  <a:lnTo>
                    <a:pt x="55" y="161"/>
                  </a:lnTo>
                  <a:lnTo>
                    <a:pt x="55" y="7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组合 234"/>
          <p:cNvGrpSpPr/>
          <p:nvPr/>
        </p:nvGrpSpPr>
        <p:grpSpPr>
          <a:xfrm>
            <a:off x="2993197" y="4100788"/>
            <a:ext cx="1185643" cy="1237648"/>
            <a:chOff x="3618999" y="4145272"/>
            <a:chExt cx="1030994" cy="1076212"/>
          </a:xfrm>
        </p:grpSpPr>
        <p:sp>
          <p:nvSpPr>
            <p:cNvPr id="4105" name="Freeform 13"/>
            <p:cNvSpPr>
              <a:spLocks/>
            </p:cNvSpPr>
            <p:nvPr/>
          </p:nvSpPr>
          <p:spPr bwMode="auto">
            <a:xfrm>
              <a:off x="3618999" y="4190491"/>
              <a:ext cx="1030994" cy="1030993"/>
            </a:xfrm>
            <a:custGeom>
              <a:avLst/>
              <a:gdLst>
                <a:gd name="T0" fmla="*/ 339 w 386"/>
                <a:gd name="T1" fmla="*/ 278 h 386"/>
                <a:gd name="T2" fmla="*/ 108 w 386"/>
                <a:gd name="T3" fmla="*/ 340 h 386"/>
                <a:gd name="T4" fmla="*/ 47 w 386"/>
                <a:gd name="T5" fmla="*/ 109 h 386"/>
                <a:gd name="T6" fmla="*/ 277 w 386"/>
                <a:gd name="T7" fmla="*/ 47 h 386"/>
                <a:gd name="T8" fmla="*/ 339 w 386"/>
                <a:gd name="T9" fmla="*/ 278 h 386"/>
              </a:gdLst>
              <a:ahLst/>
              <a:cxnLst>
                <a:cxn ang="0">
                  <a:pos x="T0" y="T1"/>
                </a:cxn>
                <a:cxn ang="0">
                  <a:pos x="T2" y="T3"/>
                </a:cxn>
                <a:cxn ang="0">
                  <a:pos x="T4" y="T5"/>
                </a:cxn>
                <a:cxn ang="0">
                  <a:pos x="T6" y="T7"/>
                </a:cxn>
                <a:cxn ang="0">
                  <a:pos x="T8" y="T9"/>
                </a:cxn>
              </a:cxnLst>
              <a:rect l="0" t="0" r="r" b="b"/>
              <a:pathLst>
                <a:path w="386" h="386">
                  <a:moveTo>
                    <a:pt x="339" y="278"/>
                  </a:moveTo>
                  <a:cubicBezTo>
                    <a:pt x="292" y="359"/>
                    <a:pt x="189" y="386"/>
                    <a:pt x="108" y="340"/>
                  </a:cubicBezTo>
                  <a:cubicBezTo>
                    <a:pt x="27" y="293"/>
                    <a:pt x="0" y="190"/>
                    <a:pt x="47" y="109"/>
                  </a:cubicBezTo>
                  <a:cubicBezTo>
                    <a:pt x="93" y="28"/>
                    <a:pt x="197" y="0"/>
                    <a:pt x="277" y="47"/>
                  </a:cubicBezTo>
                  <a:cubicBezTo>
                    <a:pt x="358" y="94"/>
                    <a:pt x="386" y="197"/>
                    <a:pt x="339" y="27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Oval 14"/>
            <p:cNvSpPr>
              <a:spLocks noChangeArrowheads="1"/>
            </p:cNvSpPr>
            <p:nvPr/>
          </p:nvSpPr>
          <p:spPr bwMode="auto">
            <a:xfrm>
              <a:off x="3762570" y="4337453"/>
              <a:ext cx="742723" cy="7404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a:off x="3905010" y="4145272"/>
              <a:ext cx="125483" cy="123222"/>
            </a:xfrm>
            <a:custGeom>
              <a:avLst/>
              <a:gdLst>
                <a:gd name="T0" fmla="*/ 16 w 47"/>
                <a:gd name="T1" fmla="*/ 1 h 46"/>
                <a:gd name="T2" fmla="*/ 47 w 47"/>
                <a:gd name="T3" fmla="*/ 31 h 46"/>
                <a:gd name="T4" fmla="*/ 27 w 47"/>
                <a:gd name="T5" fmla="*/ 35 h 46"/>
                <a:gd name="T6" fmla="*/ 0 w 47"/>
                <a:gd name="T7" fmla="*/ 46 h 46"/>
                <a:gd name="T8" fmla="*/ 11 w 47"/>
                <a:gd name="T9" fmla="*/ 3 h 46"/>
                <a:gd name="T10" fmla="*/ 16 w 47"/>
                <a:gd name="T11" fmla="*/ 1 h 46"/>
              </a:gdLst>
              <a:ahLst/>
              <a:cxnLst>
                <a:cxn ang="0">
                  <a:pos x="T0" y="T1"/>
                </a:cxn>
                <a:cxn ang="0">
                  <a:pos x="T2" y="T3"/>
                </a:cxn>
                <a:cxn ang="0">
                  <a:pos x="T4" y="T5"/>
                </a:cxn>
                <a:cxn ang="0">
                  <a:pos x="T6" y="T7"/>
                </a:cxn>
                <a:cxn ang="0">
                  <a:pos x="T8" y="T9"/>
                </a:cxn>
                <a:cxn ang="0">
                  <a:pos x="T10" y="T11"/>
                </a:cxn>
              </a:cxnLst>
              <a:rect l="0" t="0" r="r" b="b"/>
              <a:pathLst>
                <a:path w="47" h="46">
                  <a:moveTo>
                    <a:pt x="16" y="1"/>
                  </a:moveTo>
                  <a:cubicBezTo>
                    <a:pt x="47" y="31"/>
                    <a:pt x="47" y="31"/>
                    <a:pt x="47" y="31"/>
                  </a:cubicBezTo>
                  <a:cubicBezTo>
                    <a:pt x="40" y="32"/>
                    <a:pt x="34" y="34"/>
                    <a:pt x="27" y="35"/>
                  </a:cubicBezTo>
                  <a:cubicBezTo>
                    <a:pt x="18" y="38"/>
                    <a:pt x="9" y="41"/>
                    <a:pt x="0" y="46"/>
                  </a:cubicBezTo>
                  <a:cubicBezTo>
                    <a:pt x="11" y="3"/>
                    <a:pt x="11" y="3"/>
                    <a:pt x="11" y="3"/>
                  </a:cubicBezTo>
                  <a:cubicBezTo>
                    <a:pt x="12" y="1"/>
                    <a:pt x="15" y="0"/>
                    <a:pt x="16"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31"/>
            <p:cNvSpPr>
              <a:spLocks noEditPoints="1"/>
            </p:cNvSpPr>
            <p:nvPr/>
          </p:nvSpPr>
          <p:spPr bwMode="auto">
            <a:xfrm>
              <a:off x="4016927" y="4521720"/>
              <a:ext cx="235139" cy="291663"/>
            </a:xfrm>
            <a:custGeom>
              <a:avLst/>
              <a:gdLst>
                <a:gd name="T0" fmla="*/ 59 w 88"/>
                <a:gd name="T1" fmla="*/ 102 h 109"/>
                <a:gd name="T2" fmla="*/ 59 w 88"/>
                <a:gd name="T3" fmla="*/ 101 h 109"/>
                <a:gd name="T4" fmla="*/ 58 w 88"/>
                <a:gd name="T5" fmla="*/ 101 h 109"/>
                <a:gd name="T6" fmla="*/ 87 w 88"/>
                <a:gd name="T7" fmla="*/ 42 h 109"/>
                <a:gd name="T8" fmla="*/ 44 w 88"/>
                <a:gd name="T9" fmla="*/ 0 h 109"/>
                <a:gd name="T10" fmla="*/ 1 w 88"/>
                <a:gd name="T11" fmla="*/ 42 h 109"/>
                <a:gd name="T12" fmla="*/ 27 w 88"/>
                <a:gd name="T13" fmla="*/ 95 h 109"/>
                <a:gd name="T14" fmla="*/ 29 w 88"/>
                <a:gd name="T15" fmla="*/ 101 h 109"/>
                <a:gd name="T16" fmla="*/ 29 w 88"/>
                <a:gd name="T17" fmla="*/ 101 h 109"/>
                <a:gd name="T18" fmla="*/ 28 w 88"/>
                <a:gd name="T19" fmla="*/ 102 h 109"/>
                <a:gd name="T20" fmla="*/ 28 w 88"/>
                <a:gd name="T21" fmla="*/ 109 h 109"/>
                <a:gd name="T22" fmla="*/ 59 w 88"/>
                <a:gd name="T23" fmla="*/ 109 h 109"/>
                <a:gd name="T24" fmla="*/ 59 w 88"/>
                <a:gd name="T25" fmla="*/ 102 h 109"/>
                <a:gd name="T26" fmla="*/ 51 w 88"/>
                <a:gd name="T27" fmla="*/ 96 h 109"/>
                <a:gd name="T28" fmla="*/ 51 w 88"/>
                <a:gd name="T29" fmla="*/ 77 h 109"/>
                <a:gd name="T30" fmla="*/ 50 w 88"/>
                <a:gd name="T31" fmla="*/ 75 h 109"/>
                <a:gd name="T32" fmla="*/ 60 w 88"/>
                <a:gd name="T33" fmla="*/ 44 h 109"/>
                <a:gd name="T34" fmla="*/ 73 w 88"/>
                <a:gd name="T35" fmla="*/ 40 h 109"/>
                <a:gd name="T36" fmla="*/ 63 w 88"/>
                <a:gd name="T37" fmla="*/ 31 h 109"/>
                <a:gd name="T38" fmla="*/ 58 w 88"/>
                <a:gd name="T39" fmla="*/ 41 h 109"/>
                <a:gd name="T40" fmla="*/ 30 w 88"/>
                <a:gd name="T41" fmla="*/ 41 h 109"/>
                <a:gd name="T42" fmla="*/ 19 w 88"/>
                <a:gd name="T43" fmla="*/ 31 h 109"/>
                <a:gd name="T44" fmla="*/ 15 w 88"/>
                <a:gd name="T45" fmla="*/ 40 h 109"/>
                <a:gd name="T46" fmla="*/ 28 w 88"/>
                <a:gd name="T47" fmla="*/ 44 h 109"/>
                <a:gd name="T48" fmla="*/ 37 w 88"/>
                <a:gd name="T49" fmla="*/ 75 h 109"/>
                <a:gd name="T50" fmla="*/ 37 w 88"/>
                <a:gd name="T51" fmla="*/ 77 h 109"/>
                <a:gd name="T52" fmla="*/ 37 w 88"/>
                <a:gd name="T53" fmla="*/ 96 h 109"/>
                <a:gd name="T54" fmla="*/ 33 w 88"/>
                <a:gd name="T55" fmla="*/ 96 h 109"/>
                <a:gd name="T56" fmla="*/ 19 w 88"/>
                <a:gd name="T57" fmla="*/ 73 h 109"/>
                <a:gd name="T58" fmla="*/ 6 w 88"/>
                <a:gd name="T59" fmla="*/ 43 h 109"/>
                <a:gd name="T60" fmla="*/ 17 w 88"/>
                <a:gd name="T61" fmla="*/ 16 h 109"/>
                <a:gd name="T62" fmla="*/ 44 w 88"/>
                <a:gd name="T63" fmla="*/ 5 h 109"/>
                <a:gd name="T64" fmla="*/ 65 w 88"/>
                <a:gd name="T65" fmla="*/ 12 h 109"/>
                <a:gd name="T66" fmla="*/ 81 w 88"/>
                <a:gd name="T67" fmla="*/ 43 h 109"/>
                <a:gd name="T68" fmla="*/ 68 w 88"/>
                <a:gd name="T69" fmla="*/ 73 h 109"/>
                <a:gd name="T70" fmla="*/ 54 w 88"/>
                <a:gd name="T71" fmla="*/ 96 h 109"/>
                <a:gd name="T72" fmla="*/ 51 w 88"/>
                <a:gd name="T73" fmla="*/ 96 h 109"/>
                <a:gd name="T74" fmla="*/ 41 w 88"/>
                <a:gd name="T75" fmla="*/ 54 h 109"/>
                <a:gd name="T76" fmla="*/ 42 w 88"/>
                <a:gd name="T77" fmla="*/ 55 h 109"/>
                <a:gd name="T78" fmla="*/ 42 w 88"/>
                <a:gd name="T79" fmla="*/ 74 h 109"/>
                <a:gd name="T80" fmla="*/ 40 w 88"/>
                <a:gd name="T81" fmla="*/ 74 h 109"/>
                <a:gd name="T82" fmla="*/ 40 w 88"/>
                <a:gd name="T83" fmla="*/ 74 h 109"/>
                <a:gd name="T84" fmla="*/ 31 w 88"/>
                <a:gd name="T85" fmla="*/ 44 h 109"/>
                <a:gd name="T86" fmla="*/ 57 w 88"/>
                <a:gd name="T87" fmla="*/ 44 h 109"/>
                <a:gd name="T88" fmla="*/ 48 w 88"/>
                <a:gd name="T89" fmla="*/ 74 h 109"/>
                <a:gd name="T90" fmla="*/ 48 w 88"/>
                <a:gd name="T91" fmla="*/ 74 h 109"/>
                <a:gd name="T92" fmla="*/ 45 w 88"/>
                <a:gd name="T93" fmla="*/ 74 h 109"/>
                <a:gd name="T94" fmla="*/ 45 w 88"/>
                <a:gd name="T95" fmla="*/ 55 h 109"/>
                <a:gd name="T96" fmla="*/ 46 w 88"/>
                <a:gd name="T97" fmla="*/ 54 h 109"/>
                <a:gd name="T98" fmla="*/ 44 w 88"/>
                <a:gd name="T99" fmla="*/ 51 h 109"/>
                <a:gd name="T100" fmla="*/ 41 w 88"/>
                <a:gd name="T101" fmla="*/ 54 h 109"/>
                <a:gd name="T102" fmla="*/ 61 w 88"/>
                <a:gd name="T103" fmla="*/ 41 h 109"/>
                <a:gd name="T104" fmla="*/ 66 w 88"/>
                <a:gd name="T105" fmla="*/ 33 h 109"/>
                <a:gd name="T106" fmla="*/ 70 w 88"/>
                <a:gd name="T107" fmla="*/ 39 h 109"/>
                <a:gd name="T108" fmla="*/ 61 w 88"/>
                <a:gd name="T109" fmla="*/ 41 h 109"/>
                <a:gd name="T110" fmla="*/ 61 w 88"/>
                <a:gd name="T111" fmla="*/ 41 h 109"/>
                <a:gd name="T112" fmla="*/ 17 w 88"/>
                <a:gd name="T113" fmla="*/ 39 h 109"/>
                <a:gd name="T114" fmla="*/ 23 w 88"/>
                <a:gd name="T115" fmla="*/ 33 h 109"/>
                <a:gd name="T116" fmla="*/ 27 w 88"/>
                <a:gd name="T117" fmla="*/ 41 h 109"/>
                <a:gd name="T118" fmla="*/ 17 w 88"/>
                <a:gd name="T11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9">
                  <a:moveTo>
                    <a:pt x="59" y="102"/>
                  </a:moveTo>
                  <a:cubicBezTo>
                    <a:pt x="59" y="101"/>
                    <a:pt x="59" y="101"/>
                    <a:pt x="59" y="101"/>
                  </a:cubicBezTo>
                  <a:cubicBezTo>
                    <a:pt x="58" y="101"/>
                    <a:pt x="58" y="101"/>
                    <a:pt x="58" y="101"/>
                  </a:cubicBezTo>
                  <a:cubicBezTo>
                    <a:pt x="65" y="77"/>
                    <a:pt x="88" y="69"/>
                    <a:pt x="87" y="42"/>
                  </a:cubicBezTo>
                  <a:cubicBezTo>
                    <a:pt x="86" y="20"/>
                    <a:pt x="69" y="0"/>
                    <a:pt x="44" y="0"/>
                  </a:cubicBezTo>
                  <a:cubicBezTo>
                    <a:pt x="19" y="0"/>
                    <a:pt x="2" y="19"/>
                    <a:pt x="1" y="42"/>
                  </a:cubicBezTo>
                  <a:cubicBezTo>
                    <a:pt x="0" y="67"/>
                    <a:pt x="19" y="76"/>
                    <a:pt x="27" y="95"/>
                  </a:cubicBezTo>
                  <a:cubicBezTo>
                    <a:pt x="28" y="97"/>
                    <a:pt x="29" y="99"/>
                    <a:pt x="29" y="101"/>
                  </a:cubicBezTo>
                  <a:cubicBezTo>
                    <a:pt x="29" y="101"/>
                    <a:pt x="29" y="101"/>
                    <a:pt x="29" y="101"/>
                  </a:cubicBezTo>
                  <a:cubicBezTo>
                    <a:pt x="28" y="101"/>
                    <a:pt x="28" y="101"/>
                    <a:pt x="28" y="102"/>
                  </a:cubicBezTo>
                  <a:cubicBezTo>
                    <a:pt x="28" y="109"/>
                    <a:pt x="28" y="109"/>
                    <a:pt x="28" y="109"/>
                  </a:cubicBezTo>
                  <a:cubicBezTo>
                    <a:pt x="59" y="109"/>
                    <a:pt x="59" y="109"/>
                    <a:pt x="59" y="109"/>
                  </a:cubicBezTo>
                  <a:lnTo>
                    <a:pt x="59" y="102"/>
                  </a:lnTo>
                  <a:close/>
                  <a:moveTo>
                    <a:pt x="51" y="96"/>
                  </a:moveTo>
                  <a:cubicBezTo>
                    <a:pt x="51" y="77"/>
                    <a:pt x="51" y="77"/>
                    <a:pt x="51" y="77"/>
                  </a:cubicBezTo>
                  <a:cubicBezTo>
                    <a:pt x="51" y="76"/>
                    <a:pt x="51" y="76"/>
                    <a:pt x="50" y="75"/>
                  </a:cubicBezTo>
                  <a:cubicBezTo>
                    <a:pt x="53" y="66"/>
                    <a:pt x="58" y="48"/>
                    <a:pt x="60" y="44"/>
                  </a:cubicBezTo>
                  <a:cubicBezTo>
                    <a:pt x="65" y="44"/>
                    <a:pt x="71" y="43"/>
                    <a:pt x="73" y="40"/>
                  </a:cubicBezTo>
                  <a:cubicBezTo>
                    <a:pt x="76" y="35"/>
                    <a:pt x="68" y="28"/>
                    <a:pt x="63" y="31"/>
                  </a:cubicBezTo>
                  <a:cubicBezTo>
                    <a:pt x="59" y="32"/>
                    <a:pt x="58" y="37"/>
                    <a:pt x="58" y="41"/>
                  </a:cubicBezTo>
                  <a:cubicBezTo>
                    <a:pt x="51" y="41"/>
                    <a:pt x="36" y="41"/>
                    <a:pt x="30" y="41"/>
                  </a:cubicBezTo>
                  <a:cubicBezTo>
                    <a:pt x="29" y="37"/>
                    <a:pt x="27" y="27"/>
                    <a:pt x="19" y="31"/>
                  </a:cubicBezTo>
                  <a:cubicBezTo>
                    <a:pt x="14" y="32"/>
                    <a:pt x="13" y="38"/>
                    <a:pt x="15" y="40"/>
                  </a:cubicBezTo>
                  <a:cubicBezTo>
                    <a:pt x="17" y="44"/>
                    <a:pt x="23" y="44"/>
                    <a:pt x="28" y="44"/>
                  </a:cubicBezTo>
                  <a:cubicBezTo>
                    <a:pt x="31" y="56"/>
                    <a:pt x="33" y="62"/>
                    <a:pt x="37" y="75"/>
                  </a:cubicBezTo>
                  <a:cubicBezTo>
                    <a:pt x="37" y="76"/>
                    <a:pt x="37" y="76"/>
                    <a:pt x="37" y="77"/>
                  </a:cubicBezTo>
                  <a:cubicBezTo>
                    <a:pt x="37" y="96"/>
                    <a:pt x="37" y="96"/>
                    <a:pt x="37" y="96"/>
                  </a:cubicBezTo>
                  <a:cubicBezTo>
                    <a:pt x="33" y="96"/>
                    <a:pt x="33" y="96"/>
                    <a:pt x="33" y="96"/>
                  </a:cubicBezTo>
                  <a:cubicBezTo>
                    <a:pt x="30" y="87"/>
                    <a:pt x="24" y="80"/>
                    <a:pt x="19" y="73"/>
                  </a:cubicBezTo>
                  <a:cubicBezTo>
                    <a:pt x="11" y="63"/>
                    <a:pt x="5" y="56"/>
                    <a:pt x="6" y="43"/>
                  </a:cubicBezTo>
                  <a:cubicBezTo>
                    <a:pt x="7" y="32"/>
                    <a:pt x="11" y="23"/>
                    <a:pt x="17" y="16"/>
                  </a:cubicBezTo>
                  <a:cubicBezTo>
                    <a:pt x="24" y="9"/>
                    <a:pt x="33" y="5"/>
                    <a:pt x="44" y="5"/>
                  </a:cubicBezTo>
                  <a:cubicBezTo>
                    <a:pt x="52" y="5"/>
                    <a:pt x="59" y="7"/>
                    <a:pt x="65" y="12"/>
                  </a:cubicBezTo>
                  <a:cubicBezTo>
                    <a:pt x="75" y="19"/>
                    <a:pt x="81" y="30"/>
                    <a:pt x="81" y="43"/>
                  </a:cubicBezTo>
                  <a:cubicBezTo>
                    <a:pt x="82" y="56"/>
                    <a:pt x="76" y="64"/>
                    <a:pt x="68" y="73"/>
                  </a:cubicBezTo>
                  <a:cubicBezTo>
                    <a:pt x="63" y="80"/>
                    <a:pt x="58" y="87"/>
                    <a:pt x="54" y="96"/>
                  </a:cubicBezTo>
                  <a:lnTo>
                    <a:pt x="51" y="96"/>
                  </a:lnTo>
                  <a:close/>
                  <a:moveTo>
                    <a:pt x="41" y="54"/>
                  </a:moveTo>
                  <a:cubicBezTo>
                    <a:pt x="41" y="54"/>
                    <a:pt x="42" y="55"/>
                    <a:pt x="42" y="55"/>
                  </a:cubicBezTo>
                  <a:cubicBezTo>
                    <a:pt x="42" y="74"/>
                    <a:pt x="42" y="74"/>
                    <a:pt x="42" y="74"/>
                  </a:cubicBezTo>
                  <a:cubicBezTo>
                    <a:pt x="40" y="74"/>
                    <a:pt x="40" y="74"/>
                    <a:pt x="40" y="74"/>
                  </a:cubicBezTo>
                  <a:cubicBezTo>
                    <a:pt x="40" y="74"/>
                    <a:pt x="40" y="74"/>
                    <a:pt x="40" y="74"/>
                  </a:cubicBezTo>
                  <a:cubicBezTo>
                    <a:pt x="38" y="66"/>
                    <a:pt x="32" y="48"/>
                    <a:pt x="31" y="44"/>
                  </a:cubicBezTo>
                  <a:cubicBezTo>
                    <a:pt x="35" y="44"/>
                    <a:pt x="52" y="44"/>
                    <a:pt x="57" y="44"/>
                  </a:cubicBezTo>
                  <a:cubicBezTo>
                    <a:pt x="55" y="49"/>
                    <a:pt x="51" y="64"/>
                    <a:pt x="48" y="74"/>
                  </a:cubicBezTo>
                  <a:cubicBezTo>
                    <a:pt x="48" y="74"/>
                    <a:pt x="48" y="74"/>
                    <a:pt x="48" y="74"/>
                  </a:cubicBezTo>
                  <a:cubicBezTo>
                    <a:pt x="45" y="74"/>
                    <a:pt x="45" y="74"/>
                    <a:pt x="45" y="74"/>
                  </a:cubicBezTo>
                  <a:cubicBezTo>
                    <a:pt x="45" y="55"/>
                    <a:pt x="45" y="55"/>
                    <a:pt x="45" y="55"/>
                  </a:cubicBezTo>
                  <a:cubicBezTo>
                    <a:pt x="46" y="55"/>
                    <a:pt x="46" y="54"/>
                    <a:pt x="46" y="54"/>
                  </a:cubicBezTo>
                  <a:cubicBezTo>
                    <a:pt x="46" y="52"/>
                    <a:pt x="45" y="51"/>
                    <a:pt x="44" y="51"/>
                  </a:cubicBezTo>
                  <a:cubicBezTo>
                    <a:pt x="42" y="51"/>
                    <a:pt x="41" y="52"/>
                    <a:pt x="41" y="54"/>
                  </a:cubicBezTo>
                  <a:close/>
                  <a:moveTo>
                    <a:pt x="61" y="41"/>
                  </a:moveTo>
                  <a:cubicBezTo>
                    <a:pt x="62" y="37"/>
                    <a:pt x="63" y="33"/>
                    <a:pt x="66" y="33"/>
                  </a:cubicBezTo>
                  <a:cubicBezTo>
                    <a:pt x="69" y="33"/>
                    <a:pt x="72" y="37"/>
                    <a:pt x="70" y="39"/>
                  </a:cubicBezTo>
                  <a:cubicBezTo>
                    <a:pt x="69" y="41"/>
                    <a:pt x="63" y="41"/>
                    <a:pt x="61" y="41"/>
                  </a:cubicBezTo>
                  <a:cubicBezTo>
                    <a:pt x="61" y="41"/>
                    <a:pt x="61" y="41"/>
                    <a:pt x="61" y="41"/>
                  </a:cubicBezTo>
                  <a:close/>
                  <a:moveTo>
                    <a:pt x="17" y="39"/>
                  </a:moveTo>
                  <a:cubicBezTo>
                    <a:pt x="15" y="36"/>
                    <a:pt x="20" y="32"/>
                    <a:pt x="23" y="33"/>
                  </a:cubicBezTo>
                  <a:cubicBezTo>
                    <a:pt x="25" y="34"/>
                    <a:pt x="26" y="38"/>
                    <a:pt x="27" y="41"/>
                  </a:cubicBezTo>
                  <a:cubicBezTo>
                    <a:pt x="27" y="41"/>
                    <a:pt x="18" y="40"/>
                    <a:pt x="17"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Rectangle 32"/>
            <p:cNvSpPr>
              <a:spLocks noChangeArrowheads="1"/>
            </p:cNvSpPr>
            <p:nvPr/>
          </p:nvSpPr>
          <p:spPr bwMode="auto">
            <a:xfrm>
              <a:off x="4091538" y="4821296"/>
              <a:ext cx="82525" cy="10174"/>
            </a:xfrm>
            <a:prstGeom prst="rect">
              <a:avLst/>
            </a:prstGeom>
            <a:solidFill>
              <a:srgbClr val="4F7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33"/>
            <p:cNvSpPr>
              <a:spLocks/>
            </p:cNvSpPr>
            <p:nvPr/>
          </p:nvSpPr>
          <p:spPr bwMode="auto">
            <a:xfrm>
              <a:off x="4091538" y="4840514"/>
              <a:ext cx="82525" cy="41828"/>
            </a:xfrm>
            <a:custGeom>
              <a:avLst/>
              <a:gdLst>
                <a:gd name="T0" fmla="*/ 29 w 31"/>
                <a:gd name="T1" fmla="*/ 4 h 16"/>
                <a:gd name="T2" fmla="*/ 30 w 31"/>
                <a:gd name="T3" fmla="*/ 4 h 16"/>
                <a:gd name="T4" fmla="*/ 31 w 31"/>
                <a:gd name="T5" fmla="*/ 3 h 16"/>
                <a:gd name="T6" fmla="*/ 31 w 31"/>
                <a:gd name="T7" fmla="*/ 0 h 16"/>
                <a:gd name="T8" fmla="*/ 0 w 31"/>
                <a:gd name="T9" fmla="*/ 0 h 16"/>
                <a:gd name="T10" fmla="*/ 0 w 31"/>
                <a:gd name="T11" fmla="*/ 3 h 16"/>
                <a:gd name="T12" fmla="*/ 1 w 31"/>
                <a:gd name="T13" fmla="*/ 4 h 16"/>
                <a:gd name="T14" fmla="*/ 2 w 31"/>
                <a:gd name="T15" fmla="*/ 4 h 16"/>
                <a:gd name="T16" fmla="*/ 14 w 31"/>
                <a:gd name="T17" fmla="*/ 16 h 16"/>
                <a:gd name="T18" fmla="*/ 18 w 31"/>
                <a:gd name="T19" fmla="*/ 16 h 16"/>
                <a:gd name="T20" fmla="*/ 29 w 31"/>
                <a:gd name="T2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6">
                  <a:moveTo>
                    <a:pt x="29" y="4"/>
                  </a:moveTo>
                  <a:cubicBezTo>
                    <a:pt x="30" y="4"/>
                    <a:pt x="30" y="4"/>
                    <a:pt x="30" y="4"/>
                  </a:cubicBezTo>
                  <a:cubicBezTo>
                    <a:pt x="31" y="4"/>
                    <a:pt x="31" y="4"/>
                    <a:pt x="31" y="3"/>
                  </a:cubicBezTo>
                  <a:cubicBezTo>
                    <a:pt x="31" y="0"/>
                    <a:pt x="31" y="0"/>
                    <a:pt x="31" y="0"/>
                  </a:cubicBezTo>
                  <a:cubicBezTo>
                    <a:pt x="0" y="0"/>
                    <a:pt x="0" y="0"/>
                    <a:pt x="0" y="0"/>
                  </a:cubicBezTo>
                  <a:cubicBezTo>
                    <a:pt x="0" y="3"/>
                    <a:pt x="0" y="3"/>
                    <a:pt x="0" y="3"/>
                  </a:cubicBezTo>
                  <a:cubicBezTo>
                    <a:pt x="0" y="4"/>
                    <a:pt x="1" y="4"/>
                    <a:pt x="1" y="4"/>
                  </a:cubicBezTo>
                  <a:cubicBezTo>
                    <a:pt x="2" y="4"/>
                    <a:pt x="2" y="4"/>
                    <a:pt x="2" y="4"/>
                  </a:cubicBezTo>
                  <a:cubicBezTo>
                    <a:pt x="5" y="10"/>
                    <a:pt x="8" y="16"/>
                    <a:pt x="14" y="16"/>
                  </a:cubicBezTo>
                  <a:cubicBezTo>
                    <a:pt x="18" y="16"/>
                    <a:pt x="18" y="16"/>
                    <a:pt x="18" y="16"/>
                  </a:cubicBezTo>
                  <a:cubicBezTo>
                    <a:pt x="24" y="16"/>
                    <a:pt x="27" y="10"/>
                    <a:pt x="29" y="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31"/>
          <p:cNvGrpSpPr/>
          <p:nvPr/>
        </p:nvGrpSpPr>
        <p:grpSpPr>
          <a:xfrm>
            <a:off x="8841739" y="1990874"/>
            <a:ext cx="1037438" cy="1038740"/>
            <a:chOff x="8704688" y="2310570"/>
            <a:chExt cx="902120" cy="903249"/>
          </a:xfrm>
          <a:solidFill>
            <a:schemeClr val="accent4"/>
          </a:solidFill>
        </p:grpSpPr>
        <p:sp>
          <p:nvSpPr>
            <p:cNvPr id="4108" name="Oval 16"/>
            <p:cNvSpPr>
              <a:spLocks noChangeArrowheads="1"/>
            </p:cNvSpPr>
            <p:nvPr/>
          </p:nvSpPr>
          <p:spPr bwMode="auto">
            <a:xfrm>
              <a:off x="8704688" y="2310570"/>
              <a:ext cx="902120" cy="9032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Oval 17"/>
            <p:cNvSpPr>
              <a:spLocks noChangeArrowheads="1"/>
            </p:cNvSpPr>
            <p:nvPr/>
          </p:nvSpPr>
          <p:spPr bwMode="auto">
            <a:xfrm>
              <a:off x="8784949" y="2390834"/>
              <a:ext cx="741592" cy="7427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18"/>
            <p:cNvSpPr>
              <a:spLocks/>
            </p:cNvSpPr>
            <p:nvPr/>
          </p:nvSpPr>
          <p:spPr bwMode="auto">
            <a:xfrm>
              <a:off x="9422541" y="3082683"/>
              <a:ext cx="117569" cy="127744"/>
            </a:xfrm>
            <a:custGeom>
              <a:avLst/>
              <a:gdLst>
                <a:gd name="T0" fmla="*/ 40 w 44"/>
                <a:gd name="T1" fmla="*/ 47 h 48"/>
                <a:gd name="T2" fmla="*/ 0 w 44"/>
                <a:gd name="T3" fmla="*/ 32 h 48"/>
                <a:gd name="T4" fmla="*/ 16 w 44"/>
                <a:gd name="T5" fmla="*/ 20 h 48"/>
                <a:gd name="T6" fmla="*/ 37 w 44"/>
                <a:gd name="T7" fmla="*/ 0 h 48"/>
                <a:gd name="T8" fmla="*/ 44 w 44"/>
                <a:gd name="T9" fmla="*/ 44 h 48"/>
                <a:gd name="T10" fmla="*/ 40 w 44"/>
                <a:gd name="T11" fmla="*/ 47 h 48"/>
              </a:gdLst>
              <a:ahLst/>
              <a:cxnLst>
                <a:cxn ang="0">
                  <a:pos x="T0" y="T1"/>
                </a:cxn>
                <a:cxn ang="0">
                  <a:pos x="T2" y="T3"/>
                </a:cxn>
                <a:cxn ang="0">
                  <a:pos x="T4" y="T5"/>
                </a:cxn>
                <a:cxn ang="0">
                  <a:pos x="T6" y="T7"/>
                </a:cxn>
                <a:cxn ang="0">
                  <a:pos x="T8" y="T9"/>
                </a:cxn>
                <a:cxn ang="0">
                  <a:pos x="T10" y="T11"/>
                </a:cxn>
              </a:cxnLst>
              <a:rect l="0" t="0" r="r" b="b"/>
              <a:pathLst>
                <a:path w="44" h="48">
                  <a:moveTo>
                    <a:pt x="40" y="47"/>
                  </a:moveTo>
                  <a:cubicBezTo>
                    <a:pt x="0" y="32"/>
                    <a:pt x="0" y="32"/>
                    <a:pt x="0" y="32"/>
                  </a:cubicBezTo>
                  <a:cubicBezTo>
                    <a:pt x="5" y="28"/>
                    <a:pt x="11" y="24"/>
                    <a:pt x="16" y="20"/>
                  </a:cubicBezTo>
                  <a:cubicBezTo>
                    <a:pt x="24" y="14"/>
                    <a:pt x="31" y="7"/>
                    <a:pt x="37" y="0"/>
                  </a:cubicBezTo>
                  <a:cubicBezTo>
                    <a:pt x="44" y="44"/>
                    <a:pt x="44" y="44"/>
                    <a:pt x="44" y="44"/>
                  </a:cubicBezTo>
                  <a:cubicBezTo>
                    <a:pt x="44" y="46"/>
                    <a:pt x="42" y="48"/>
                    <a:pt x="4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34"/>
            <p:cNvSpPr>
              <a:spLocks noEditPoints="1"/>
            </p:cNvSpPr>
            <p:nvPr/>
          </p:nvSpPr>
          <p:spPr bwMode="auto">
            <a:xfrm>
              <a:off x="9065309" y="2612407"/>
              <a:ext cx="170702" cy="270184"/>
            </a:xfrm>
            <a:custGeom>
              <a:avLst/>
              <a:gdLst>
                <a:gd name="T0" fmla="*/ 49 w 64"/>
                <a:gd name="T1" fmla="*/ 28 h 101"/>
                <a:gd name="T2" fmla="*/ 36 w 64"/>
                <a:gd name="T3" fmla="*/ 24 h 101"/>
                <a:gd name="T4" fmla="*/ 36 w 64"/>
                <a:gd name="T5" fmla="*/ 43 h 101"/>
                <a:gd name="T6" fmla="*/ 39 w 64"/>
                <a:gd name="T7" fmla="*/ 44 h 101"/>
                <a:gd name="T8" fmla="*/ 49 w 64"/>
                <a:gd name="T9" fmla="*/ 47 h 101"/>
                <a:gd name="T10" fmla="*/ 62 w 64"/>
                <a:gd name="T11" fmla="*/ 57 h 101"/>
                <a:gd name="T12" fmla="*/ 62 w 64"/>
                <a:gd name="T13" fmla="*/ 76 h 101"/>
                <a:gd name="T14" fmla="*/ 37 w 64"/>
                <a:gd name="T15" fmla="*/ 89 h 101"/>
                <a:gd name="T16" fmla="*/ 37 w 64"/>
                <a:gd name="T17" fmla="*/ 98 h 101"/>
                <a:gd name="T18" fmla="*/ 34 w 64"/>
                <a:gd name="T19" fmla="*/ 101 h 101"/>
                <a:gd name="T20" fmla="*/ 34 w 64"/>
                <a:gd name="T21" fmla="*/ 101 h 101"/>
                <a:gd name="T22" fmla="*/ 31 w 64"/>
                <a:gd name="T23" fmla="*/ 98 h 101"/>
                <a:gd name="T24" fmla="*/ 31 w 64"/>
                <a:gd name="T25" fmla="*/ 89 h 101"/>
                <a:gd name="T26" fmla="*/ 9 w 64"/>
                <a:gd name="T27" fmla="*/ 83 h 101"/>
                <a:gd name="T28" fmla="*/ 16 w 64"/>
                <a:gd name="T29" fmla="*/ 70 h 101"/>
                <a:gd name="T30" fmla="*/ 32 w 64"/>
                <a:gd name="T31" fmla="*/ 76 h 101"/>
                <a:gd name="T32" fmla="*/ 32 w 64"/>
                <a:gd name="T33" fmla="*/ 57 h 101"/>
                <a:gd name="T34" fmla="*/ 18 w 64"/>
                <a:gd name="T35" fmla="*/ 53 h 101"/>
                <a:gd name="T36" fmla="*/ 6 w 64"/>
                <a:gd name="T37" fmla="*/ 35 h 101"/>
                <a:gd name="T38" fmla="*/ 21 w 64"/>
                <a:gd name="T39" fmla="*/ 13 h 101"/>
                <a:gd name="T40" fmla="*/ 31 w 64"/>
                <a:gd name="T41" fmla="*/ 11 h 101"/>
                <a:gd name="T42" fmla="*/ 31 w 64"/>
                <a:gd name="T43" fmla="*/ 3 h 101"/>
                <a:gd name="T44" fmla="*/ 34 w 64"/>
                <a:gd name="T45" fmla="*/ 0 h 101"/>
                <a:gd name="T46" fmla="*/ 34 w 64"/>
                <a:gd name="T47" fmla="*/ 0 h 101"/>
                <a:gd name="T48" fmla="*/ 37 w 64"/>
                <a:gd name="T49" fmla="*/ 3 h 101"/>
                <a:gd name="T50" fmla="*/ 37 w 64"/>
                <a:gd name="T51" fmla="*/ 11 h 101"/>
                <a:gd name="T52" fmla="*/ 55 w 64"/>
                <a:gd name="T53" fmla="*/ 16 h 101"/>
                <a:gd name="T54" fmla="*/ 58 w 64"/>
                <a:gd name="T55" fmla="*/ 25 h 101"/>
                <a:gd name="T56" fmla="*/ 49 w 64"/>
                <a:gd name="T57" fmla="*/ 28 h 101"/>
                <a:gd name="T58" fmla="*/ 22 w 64"/>
                <a:gd name="T59" fmla="*/ 33 h 101"/>
                <a:gd name="T60" fmla="*/ 24 w 64"/>
                <a:gd name="T61" fmla="*/ 38 h 101"/>
                <a:gd name="T62" fmla="*/ 32 w 64"/>
                <a:gd name="T63" fmla="*/ 42 h 101"/>
                <a:gd name="T64" fmla="*/ 32 w 64"/>
                <a:gd name="T65" fmla="*/ 24 h 101"/>
                <a:gd name="T66" fmla="*/ 22 w 64"/>
                <a:gd name="T67" fmla="*/ 33 h 101"/>
                <a:gd name="T68" fmla="*/ 48 w 64"/>
                <a:gd name="T69" fmla="*/ 68 h 101"/>
                <a:gd name="T70" fmla="*/ 45 w 64"/>
                <a:gd name="T71" fmla="*/ 62 h 101"/>
                <a:gd name="T72" fmla="*/ 36 w 64"/>
                <a:gd name="T73" fmla="*/ 58 h 101"/>
                <a:gd name="T74" fmla="*/ 36 w 64"/>
                <a:gd name="T75" fmla="*/ 76 h 101"/>
                <a:gd name="T76" fmla="*/ 48 w 64"/>
                <a:gd name="T77"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01">
                  <a:moveTo>
                    <a:pt x="49" y="28"/>
                  </a:moveTo>
                  <a:cubicBezTo>
                    <a:pt x="45" y="26"/>
                    <a:pt x="41" y="25"/>
                    <a:pt x="36" y="24"/>
                  </a:cubicBezTo>
                  <a:cubicBezTo>
                    <a:pt x="36" y="43"/>
                    <a:pt x="36" y="43"/>
                    <a:pt x="36" y="43"/>
                  </a:cubicBezTo>
                  <a:cubicBezTo>
                    <a:pt x="39" y="44"/>
                    <a:pt x="39" y="44"/>
                    <a:pt x="39" y="44"/>
                  </a:cubicBezTo>
                  <a:cubicBezTo>
                    <a:pt x="43" y="45"/>
                    <a:pt x="46" y="46"/>
                    <a:pt x="49" y="47"/>
                  </a:cubicBezTo>
                  <a:cubicBezTo>
                    <a:pt x="55" y="49"/>
                    <a:pt x="59" y="52"/>
                    <a:pt x="62" y="57"/>
                  </a:cubicBezTo>
                  <a:cubicBezTo>
                    <a:pt x="64" y="62"/>
                    <a:pt x="64" y="71"/>
                    <a:pt x="62" y="76"/>
                  </a:cubicBezTo>
                  <a:cubicBezTo>
                    <a:pt x="57" y="85"/>
                    <a:pt x="47" y="89"/>
                    <a:pt x="37" y="89"/>
                  </a:cubicBezTo>
                  <a:cubicBezTo>
                    <a:pt x="37" y="98"/>
                    <a:pt x="37" y="98"/>
                    <a:pt x="37" y="98"/>
                  </a:cubicBezTo>
                  <a:cubicBezTo>
                    <a:pt x="37" y="99"/>
                    <a:pt x="36" y="101"/>
                    <a:pt x="34" y="101"/>
                  </a:cubicBezTo>
                  <a:cubicBezTo>
                    <a:pt x="34" y="101"/>
                    <a:pt x="34" y="101"/>
                    <a:pt x="34" y="101"/>
                  </a:cubicBezTo>
                  <a:cubicBezTo>
                    <a:pt x="32" y="101"/>
                    <a:pt x="31" y="99"/>
                    <a:pt x="31" y="98"/>
                  </a:cubicBezTo>
                  <a:cubicBezTo>
                    <a:pt x="31" y="89"/>
                    <a:pt x="31" y="89"/>
                    <a:pt x="31" y="89"/>
                  </a:cubicBezTo>
                  <a:cubicBezTo>
                    <a:pt x="23" y="88"/>
                    <a:pt x="15" y="86"/>
                    <a:pt x="9" y="83"/>
                  </a:cubicBezTo>
                  <a:cubicBezTo>
                    <a:pt x="0" y="78"/>
                    <a:pt x="7" y="66"/>
                    <a:pt x="16" y="70"/>
                  </a:cubicBezTo>
                  <a:cubicBezTo>
                    <a:pt x="20" y="73"/>
                    <a:pt x="26" y="75"/>
                    <a:pt x="32" y="76"/>
                  </a:cubicBezTo>
                  <a:cubicBezTo>
                    <a:pt x="32" y="57"/>
                    <a:pt x="32" y="57"/>
                    <a:pt x="32" y="57"/>
                  </a:cubicBezTo>
                  <a:cubicBezTo>
                    <a:pt x="30" y="56"/>
                    <a:pt x="23" y="55"/>
                    <a:pt x="18" y="53"/>
                  </a:cubicBezTo>
                  <a:cubicBezTo>
                    <a:pt x="9" y="49"/>
                    <a:pt x="6" y="43"/>
                    <a:pt x="6" y="35"/>
                  </a:cubicBezTo>
                  <a:cubicBezTo>
                    <a:pt x="6" y="25"/>
                    <a:pt x="12" y="17"/>
                    <a:pt x="21" y="13"/>
                  </a:cubicBezTo>
                  <a:cubicBezTo>
                    <a:pt x="24" y="12"/>
                    <a:pt x="27" y="11"/>
                    <a:pt x="31" y="11"/>
                  </a:cubicBezTo>
                  <a:cubicBezTo>
                    <a:pt x="31" y="3"/>
                    <a:pt x="31" y="3"/>
                    <a:pt x="31" y="3"/>
                  </a:cubicBezTo>
                  <a:cubicBezTo>
                    <a:pt x="31" y="2"/>
                    <a:pt x="32" y="0"/>
                    <a:pt x="34" y="0"/>
                  </a:cubicBezTo>
                  <a:cubicBezTo>
                    <a:pt x="34" y="0"/>
                    <a:pt x="34" y="0"/>
                    <a:pt x="34" y="0"/>
                  </a:cubicBezTo>
                  <a:cubicBezTo>
                    <a:pt x="36" y="0"/>
                    <a:pt x="37" y="2"/>
                    <a:pt x="37" y="3"/>
                  </a:cubicBezTo>
                  <a:cubicBezTo>
                    <a:pt x="37" y="11"/>
                    <a:pt x="37" y="11"/>
                    <a:pt x="37" y="11"/>
                  </a:cubicBezTo>
                  <a:cubicBezTo>
                    <a:pt x="43" y="12"/>
                    <a:pt x="49" y="13"/>
                    <a:pt x="55" y="16"/>
                  </a:cubicBezTo>
                  <a:cubicBezTo>
                    <a:pt x="58" y="18"/>
                    <a:pt x="60" y="22"/>
                    <a:pt x="58" y="25"/>
                  </a:cubicBezTo>
                  <a:cubicBezTo>
                    <a:pt x="56" y="28"/>
                    <a:pt x="52" y="30"/>
                    <a:pt x="49" y="28"/>
                  </a:cubicBezTo>
                  <a:close/>
                  <a:moveTo>
                    <a:pt x="22" y="33"/>
                  </a:moveTo>
                  <a:cubicBezTo>
                    <a:pt x="22" y="35"/>
                    <a:pt x="22" y="37"/>
                    <a:pt x="24" y="38"/>
                  </a:cubicBezTo>
                  <a:cubicBezTo>
                    <a:pt x="26" y="40"/>
                    <a:pt x="28" y="41"/>
                    <a:pt x="32" y="42"/>
                  </a:cubicBezTo>
                  <a:cubicBezTo>
                    <a:pt x="32" y="24"/>
                    <a:pt x="32" y="24"/>
                    <a:pt x="32" y="24"/>
                  </a:cubicBezTo>
                  <a:cubicBezTo>
                    <a:pt x="25" y="25"/>
                    <a:pt x="22" y="27"/>
                    <a:pt x="22" y="33"/>
                  </a:cubicBezTo>
                  <a:close/>
                  <a:moveTo>
                    <a:pt x="48" y="68"/>
                  </a:moveTo>
                  <a:cubicBezTo>
                    <a:pt x="48" y="65"/>
                    <a:pt x="47" y="63"/>
                    <a:pt x="45" y="62"/>
                  </a:cubicBezTo>
                  <a:cubicBezTo>
                    <a:pt x="43" y="61"/>
                    <a:pt x="40" y="59"/>
                    <a:pt x="36" y="58"/>
                  </a:cubicBezTo>
                  <a:cubicBezTo>
                    <a:pt x="36" y="76"/>
                    <a:pt x="36" y="76"/>
                    <a:pt x="36" y="76"/>
                  </a:cubicBezTo>
                  <a:cubicBezTo>
                    <a:pt x="44" y="76"/>
                    <a:pt x="48" y="73"/>
                    <a:pt x="4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35"/>
            <p:cNvSpPr>
              <a:spLocks/>
            </p:cNvSpPr>
            <p:nvPr/>
          </p:nvSpPr>
          <p:spPr bwMode="auto">
            <a:xfrm>
              <a:off x="8952262" y="2547970"/>
              <a:ext cx="432972" cy="397927"/>
            </a:xfrm>
            <a:custGeom>
              <a:avLst/>
              <a:gdLst>
                <a:gd name="T0" fmla="*/ 155 w 162"/>
                <a:gd name="T1" fmla="*/ 57 h 149"/>
                <a:gd name="T2" fmla="*/ 146 w 162"/>
                <a:gd name="T3" fmla="*/ 57 h 149"/>
                <a:gd name="T4" fmla="*/ 69 w 162"/>
                <a:gd name="T5" fmla="*/ 3 h 149"/>
                <a:gd name="T6" fmla="*/ 3 w 162"/>
                <a:gd name="T7" fmla="*/ 70 h 149"/>
                <a:gd name="T8" fmla="*/ 76 w 162"/>
                <a:gd name="T9" fmla="*/ 149 h 149"/>
                <a:gd name="T10" fmla="*/ 139 w 162"/>
                <a:gd name="T11" fmla="*/ 113 h 149"/>
                <a:gd name="T12" fmla="*/ 136 w 162"/>
                <a:gd name="T13" fmla="*/ 105 h 149"/>
                <a:gd name="T14" fmla="*/ 136 w 162"/>
                <a:gd name="T15" fmla="*/ 105 h 149"/>
                <a:gd name="T16" fmla="*/ 130 w 162"/>
                <a:gd name="T17" fmla="*/ 107 h 149"/>
                <a:gd name="T18" fmla="*/ 71 w 162"/>
                <a:gd name="T19" fmla="*/ 138 h 149"/>
                <a:gd name="T20" fmla="*/ 14 w 162"/>
                <a:gd name="T21" fmla="*/ 80 h 149"/>
                <a:gd name="T22" fmla="*/ 76 w 162"/>
                <a:gd name="T23" fmla="*/ 14 h 149"/>
                <a:gd name="T24" fmla="*/ 135 w 162"/>
                <a:gd name="T25" fmla="*/ 57 h 149"/>
                <a:gd name="T26" fmla="*/ 125 w 162"/>
                <a:gd name="T27" fmla="*/ 57 h 149"/>
                <a:gd name="T28" fmla="*/ 121 w 162"/>
                <a:gd name="T29" fmla="*/ 65 h 149"/>
                <a:gd name="T30" fmla="*/ 136 w 162"/>
                <a:gd name="T31" fmla="*/ 88 h 149"/>
                <a:gd name="T32" fmla="*/ 144 w 162"/>
                <a:gd name="T33" fmla="*/ 88 h 149"/>
                <a:gd name="T34" fmla="*/ 159 w 162"/>
                <a:gd name="T35" fmla="*/ 65 h 149"/>
                <a:gd name="T36" fmla="*/ 155 w 162"/>
                <a:gd name="T37"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55" y="57"/>
                  </a:moveTo>
                  <a:cubicBezTo>
                    <a:pt x="146" y="57"/>
                    <a:pt x="146" y="57"/>
                    <a:pt x="146" y="57"/>
                  </a:cubicBezTo>
                  <a:cubicBezTo>
                    <a:pt x="137" y="24"/>
                    <a:pt x="105" y="0"/>
                    <a:pt x="69" y="3"/>
                  </a:cubicBezTo>
                  <a:cubicBezTo>
                    <a:pt x="34" y="7"/>
                    <a:pt x="6" y="35"/>
                    <a:pt x="3" y="70"/>
                  </a:cubicBezTo>
                  <a:cubicBezTo>
                    <a:pt x="0" y="113"/>
                    <a:pt x="34" y="149"/>
                    <a:pt x="76" y="149"/>
                  </a:cubicBezTo>
                  <a:cubicBezTo>
                    <a:pt x="103" y="149"/>
                    <a:pt x="126" y="134"/>
                    <a:pt x="139" y="113"/>
                  </a:cubicBezTo>
                  <a:cubicBezTo>
                    <a:pt x="140" y="110"/>
                    <a:pt x="139" y="106"/>
                    <a:pt x="136" y="105"/>
                  </a:cubicBezTo>
                  <a:cubicBezTo>
                    <a:pt x="136" y="105"/>
                    <a:pt x="136" y="105"/>
                    <a:pt x="136" y="105"/>
                  </a:cubicBezTo>
                  <a:cubicBezTo>
                    <a:pt x="134" y="104"/>
                    <a:pt x="131" y="105"/>
                    <a:pt x="130" y="107"/>
                  </a:cubicBezTo>
                  <a:cubicBezTo>
                    <a:pt x="118" y="127"/>
                    <a:pt x="96" y="140"/>
                    <a:pt x="71" y="138"/>
                  </a:cubicBezTo>
                  <a:cubicBezTo>
                    <a:pt x="41" y="136"/>
                    <a:pt x="16" y="111"/>
                    <a:pt x="14" y="80"/>
                  </a:cubicBezTo>
                  <a:cubicBezTo>
                    <a:pt x="11" y="44"/>
                    <a:pt x="40" y="14"/>
                    <a:pt x="76" y="14"/>
                  </a:cubicBezTo>
                  <a:cubicBezTo>
                    <a:pt x="103" y="14"/>
                    <a:pt x="127" y="32"/>
                    <a:pt x="135" y="57"/>
                  </a:cubicBezTo>
                  <a:cubicBezTo>
                    <a:pt x="125" y="57"/>
                    <a:pt x="125" y="57"/>
                    <a:pt x="125" y="57"/>
                  </a:cubicBezTo>
                  <a:cubicBezTo>
                    <a:pt x="121" y="57"/>
                    <a:pt x="119" y="61"/>
                    <a:pt x="121" y="65"/>
                  </a:cubicBezTo>
                  <a:cubicBezTo>
                    <a:pt x="136" y="88"/>
                    <a:pt x="136" y="88"/>
                    <a:pt x="136" y="88"/>
                  </a:cubicBezTo>
                  <a:cubicBezTo>
                    <a:pt x="138" y="91"/>
                    <a:pt x="142" y="91"/>
                    <a:pt x="144" y="88"/>
                  </a:cubicBezTo>
                  <a:cubicBezTo>
                    <a:pt x="159" y="65"/>
                    <a:pt x="159" y="65"/>
                    <a:pt x="159" y="65"/>
                  </a:cubicBezTo>
                  <a:cubicBezTo>
                    <a:pt x="162" y="61"/>
                    <a:pt x="159" y="57"/>
                    <a:pt x="15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0" name="矩形 219"/>
          <p:cNvSpPr/>
          <p:nvPr/>
        </p:nvSpPr>
        <p:spPr>
          <a:xfrm>
            <a:off x="4242970" y="2478210"/>
            <a:ext cx="4439036" cy="1015663"/>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3.</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sz="2000" dirty="0">
                <a:solidFill>
                  <a:schemeClr val="bg2">
                    <a:lumMod val="75000"/>
                  </a:schemeClr>
                </a:solidFill>
                <a:latin typeface="造字工房悦圆演示版常规体" pitchFamily="50" charset="-122"/>
                <a:ea typeface="造字工房悦圆演示版常规体" pitchFamily="50" charset="-122"/>
                <a:cs typeface="Lato Regular"/>
              </a:rPr>
              <a:t>EM </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基于 </a:t>
            </a:r>
            <a:r>
              <a:rPr lang="en-US" sz="2000" dirty="0">
                <a:solidFill>
                  <a:schemeClr val="bg2">
                    <a:lumMod val="75000"/>
                  </a:schemeClr>
                </a:solidFill>
                <a:latin typeface="造字工房悦圆演示版常规体" pitchFamily="50" charset="-122"/>
                <a:ea typeface="造字工房悦圆演示版常规体" pitchFamily="50" charset="-122"/>
                <a:cs typeface="Lato Regular"/>
              </a:rPr>
              <a:t>UCI </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传统真实数据集的对比实验 </a:t>
            </a:r>
          </a:p>
          <a:p>
            <a:pPr algn="ctr"/>
            <a:endParaRPr lang="zh-CN" altLang="en-US" sz="2000" dirty="0">
              <a:solidFill>
                <a:schemeClr val="bg2">
                  <a:lumMod val="75000"/>
                </a:schemeClr>
              </a:solidFill>
            </a:endParaRPr>
          </a:p>
        </p:txBody>
      </p:sp>
      <p:sp>
        <p:nvSpPr>
          <p:cNvPr id="223" name="矩形 222"/>
          <p:cNvSpPr/>
          <p:nvPr/>
        </p:nvSpPr>
        <p:spPr>
          <a:xfrm>
            <a:off x="9087175" y="3118018"/>
            <a:ext cx="2991525" cy="707886"/>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4.</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sz="2000" dirty="0">
                <a:solidFill>
                  <a:schemeClr val="bg2">
                    <a:lumMod val="75000"/>
                  </a:schemeClr>
                </a:solidFill>
                <a:latin typeface="造字工房悦圆演示版常规体" pitchFamily="50" charset="-122"/>
                <a:ea typeface="造字工房悦圆演示版常规体" pitchFamily="50" charset="-122"/>
                <a:cs typeface="Lato Regular"/>
              </a:rPr>
              <a:t>EM </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在图像识别上的应用 </a:t>
            </a:r>
          </a:p>
        </p:txBody>
      </p:sp>
      <p:sp>
        <p:nvSpPr>
          <p:cNvPr id="226" name="矩形 225"/>
          <p:cNvSpPr/>
          <p:nvPr/>
        </p:nvSpPr>
        <p:spPr>
          <a:xfrm>
            <a:off x="4935878" y="5131647"/>
            <a:ext cx="2916184" cy="707886"/>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2.</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sz="2000" dirty="0">
                <a:solidFill>
                  <a:schemeClr val="bg2">
                    <a:lumMod val="7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算法及其改进算法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的数值模拟对比实验 </a:t>
            </a:r>
          </a:p>
        </p:txBody>
      </p:sp>
      <p:sp>
        <p:nvSpPr>
          <p:cNvPr id="229" name="矩形 228"/>
          <p:cNvSpPr/>
          <p:nvPr/>
        </p:nvSpPr>
        <p:spPr>
          <a:xfrm>
            <a:off x="1683644" y="3444904"/>
            <a:ext cx="3235181" cy="707886"/>
          </a:xfrm>
          <a:prstGeom prst="rect">
            <a:avLst/>
          </a:prstGeom>
        </p:spPr>
        <p:txBody>
          <a:bodyPr wrap="none">
            <a:spAutoFit/>
          </a:bodyPr>
          <a:lstStyle/>
          <a:p>
            <a:pPr algn="ct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1.</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 </a:t>
            </a: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算法与</a:t>
            </a:r>
            <a:r>
              <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K-Means</a:t>
            </a: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tx1">
                    <a:lumMod val="75000"/>
                    <a:lumOff val="25000"/>
                  </a:schemeClr>
                </a:solidFill>
                <a:latin typeface="造字工房悦圆演示版常规体" pitchFamily="50" charset="-122"/>
                <a:ea typeface="造字工房悦圆演示版常规体" pitchFamily="50" charset="-122"/>
                <a:cs typeface="Lato Regular"/>
              </a:rPr>
              <a:t>对比实验</a:t>
            </a:r>
            <a:endParaRPr lang="en-US" altLang="zh-CN" sz="20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pic>
        <p:nvPicPr>
          <p:cNvPr id="55" name="Picture 54">
            <a:extLst>
              <a:ext uri="{FF2B5EF4-FFF2-40B4-BE49-F238E27FC236}">
                <a16:creationId xmlns:a16="http://schemas.microsoft.com/office/drawing/2014/main" id="{D73DBD31-77E3-CD44-A386-926FDD080D6A}"/>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2505973870"/>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500" fill="hold"/>
                                        <p:tgtEl>
                                          <p:spTgt spid="2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12F753A-C744-134E-856B-9E980883E63C}"/>
              </a:ext>
            </a:extLst>
          </p:cNvPr>
          <p:cNvGrpSpPr/>
          <p:nvPr/>
        </p:nvGrpSpPr>
        <p:grpSpPr>
          <a:xfrm>
            <a:off x="423410" y="1457873"/>
            <a:ext cx="11255976" cy="2909265"/>
            <a:chOff x="423410" y="1457873"/>
            <a:chExt cx="11255976" cy="2909265"/>
          </a:xfrm>
        </p:grpSpPr>
        <p:pic>
          <p:nvPicPr>
            <p:cNvPr id="10" name="Picture 9">
              <a:extLst>
                <a:ext uri="{FF2B5EF4-FFF2-40B4-BE49-F238E27FC236}">
                  <a16:creationId xmlns:a16="http://schemas.microsoft.com/office/drawing/2014/main" id="{D9EC050B-824C-514D-B532-ABCAD6A02804}"/>
                </a:ext>
              </a:extLst>
            </p:cNvPr>
            <p:cNvPicPr>
              <a:picLocks noChangeAspect="1"/>
            </p:cNvPicPr>
            <p:nvPr/>
          </p:nvPicPr>
          <p:blipFill>
            <a:blip r:embed="rId2"/>
            <a:stretch>
              <a:fillRect/>
            </a:stretch>
          </p:blipFill>
          <p:spPr>
            <a:xfrm>
              <a:off x="1674748" y="1457873"/>
              <a:ext cx="10004638" cy="2909265"/>
            </a:xfrm>
            <a:prstGeom prst="rect">
              <a:avLst/>
            </a:prstGeom>
          </p:spPr>
        </p:pic>
        <p:grpSp>
          <p:nvGrpSpPr>
            <p:cNvPr id="9" name="Group 8">
              <a:extLst>
                <a:ext uri="{FF2B5EF4-FFF2-40B4-BE49-F238E27FC236}">
                  <a16:creationId xmlns:a16="http://schemas.microsoft.com/office/drawing/2014/main" id="{4DDF31DB-CD8A-3F43-87B9-0C8D76BE4DB8}"/>
                </a:ext>
              </a:extLst>
            </p:cNvPr>
            <p:cNvGrpSpPr/>
            <p:nvPr/>
          </p:nvGrpSpPr>
          <p:grpSpPr>
            <a:xfrm>
              <a:off x="423410" y="2972839"/>
              <a:ext cx="1318872" cy="1208016"/>
              <a:chOff x="423410" y="2972839"/>
              <a:chExt cx="1318872" cy="1208016"/>
            </a:xfrm>
          </p:grpSpPr>
          <p:sp>
            <p:nvSpPr>
              <p:cNvPr id="8" name="TextBox 7">
                <a:extLst>
                  <a:ext uri="{FF2B5EF4-FFF2-40B4-BE49-F238E27FC236}">
                    <a16:creationId xmlns:a16="http://schemas.microsoft.com/office/drawing/2014/main" id="{68F0FA5B-D7B3-4A48-99E8-72AF2F8D01CF}"/>
                  </a:ext>
                </a:extLst>
              </p:cNvPr>
              <p:cNvSpPr txBox="1"/>
              <p:nvPr/>
            </p:nvSpPr>
            <p:spPr>
              <a:xfrm>
                <a:off x="429102" y="2972839"/>
                <a:ext cx="1313180" cy="430887"/>
              </a:xfrm>
              <a:prstGeom prst="rect">
                <a:avLst/>
              </a:prstGeom>
              <a:noFill/>
            </p:spPr>
            <p:txBody>
              <a:bodyPr wrap="none" rtlCol="0">
                <a:spAutoFit/>
              </a:bodyPr>
              <a:lstStyle/>
              <a:p>
                <a:r>
                  <a:rPr lang="en-CN" dirty="0"/>
                  <a:t>均匀分布</a:t>
                </a:r>
              </a:p>
            </p:txBody>
          </p:sp>
          <p:sp>
            <p:nvSpPr>
              <p:cNvPr id="11" name="TextBox 10">
                <a:extLst>
                  <a:ext uri="{FF2B5EF4-FFF2-40B4-BE49-F238E27FC236}">
                    <a16:creationId xmlns:a16="http://schemas.microsoft.com/office/drawing/2014/main" id="{ABA7EEB5-FCAF-B041-B836-64662381B4A9}"/>
                  </a:ext>
                </a:extLst>
              </p:cNvPr>
              <p:cNvSpPr txBox="1"/>
              <p:nvPr/>
            </p:nvSpPr>
            <p:spPr>
              <a:xfrm>
                <a:off x="425815" y="3359026"/>
                <a:ext cx="1313180" cy="430887"/>
              </a:xfrm>
              <a:prstGeom prst="rect">
                <a:avLst/>
              </a:prstGeom>
              <a:noFill/>
            </p:spPr>
            <p:txBody>
              <a:bodyPr wrap="none" rtlCol="0">
                <a:spAutoFit/>
              </a:bodyPr>
              <a:lstStyle/>
              <a:p>
                <a:r>
                  <a:rPr lang="en-CN" dirty="0"/>
                  <a:t>高斯分布</a:t>
                </a:r>
              </a:p>
            </p:txBody>
          </p:sp>
          <p:sp>
            <p:nvSpPr>
              <p:cNvPr id="14" name="TextBox 13">
                <a:extLst>
                  <a:ext uri="{FF2B5EF4-FFF2-40B4-BE49-F238E27FC236}">
                    <a16:creationId xmlns:a16="http://schemas.microsoft.com/office/drawing/2014/main" id="{63E0FC89-1A15-B04D-B04D-FCDB7AA8961E}"/>
                  </a:ext>
                </a:extLst>
              </p:cNvPr>
              <p:cNvSpPr txBox="1"/>
              <p:nvPr/>
            </p:nvSpPr>
            <p:spPr>
              <a:xfrm>
                <a:off x="423410" y="3749968"/>
                <a:ext cx="1313180" cy="430887"/>
              </a:xfrm>
              <a:prstGeom prst="rect">
                <a:avLst/>
              </a:prstGeom>
              <a:noFill/>
            </p:spPr>
            <p:txBody>
              <a:bodyPr wrap="none" rtlCol="0">
                <a:spAutoFit/>
              </a:bodyPr>
              <a:lstStyle/>
              <a:p>
                <a:r>
                  <a:rPr lang="en-CN" dirty="0"/>
                  <a:t>布朗运动</a:t>
                </a:r>
              </a:p>
            </p:txBody>
          </p:sp>
        </p:grpSp>
      </p:grpSp>
      <p:sp>
        <p:nvSpPr>
          <p:cNvPr id="2" name="Slide Number Placeholder 1">
            <a:extLst>
              <a:ext uri="{FF2B5EF4-FFF2-40B4-BE49-F238E27FC236}">
                <a16:creationId xmlns:a16="http://schemas.microsoft.com/office/drawing/2014/main" id="{9F5BD9DD-EE5F-614A-809A-54658E849D9C}"/>
              </a:ext>
            </a:extLst>
          </p:cNvPr>
          <p:cNvSpPr>
            <a:spLocks noGrp="1"/>
          </p:cNvSpPr>
          <p:nvPr>
            <p:ph type="sldNum" sz="quarter" idx="12"/>
          </p:nvPr>
        </p:nvSpPr>
        <p:spPr/>
        <p:txBody>
          <a:bodyPr/>
          <a:lstStyle/>
          <a:p>
            <a:fld id="{5017F8C3-264D-4FD7-B713-65F2B341049D}" type="slidenum">
              <a:rPr lang="zh-CN" altLang="en-US" smtClean="0"/>
              <a:pPr/>
              <a:t>12</a:t>
            </a:fld>
            <a:endParaRPr lang="zh-CN" altLang="en-US" dirty="0"/>
          </a:p>
        </p:txBody>
      </p:sp>
      <p:sp>
        <p:nvSpPr>
          <p:cNvPr id="4" name="TextBox 3">
            <a:extLst>
              <a:ext uri="{FF2B5EF4-FFF2-40B4-BE49-F238E27FC236}">
                <a16:creationId xmlns:a16="http://schemas.microsoft.com/office/drawing/2014/main" id="{B94FA44E-AB6C-B644-ABFF-9847E209FE43}"/>
              </a:ext>
            </a:extLst>
          </p:cNvPr>
          <p:cNvSpPr txBox="1"/>
          <p:nvPr/>
        </p:nvSpPr>
        <p:spPr>
          <a:xfrm>
            <a:off x="2390354" y="4871194"/>
            <a:ext cx="8409502" cy="430887"/>
          </a:xfrm>
          <a:prstGeom prst="rect">
            <a:avLst/>
          </a:prstGeom>
          <a:noFill/>
        </p:spPr>
        <p:txBody>
          <a:bodyPr wrap="square" rtlCol="0">
            <a:spAutoFit/>
          </a:bodyPr>
          <a:lstStyle/>
          <a:p>
            <a:r>
              <a:rPr lang="en-CN" dirty="0">
                <a:latin typeface="Microsoft YaHei" panose="020B0503020204020204" pitchFamily="34" charset="-122"/>
                <a:ea typeface="Microsoft YaHei" panose="020B0503020204020204" pitchFamily="34" charset="-122"/>
              </a:rPr>
              <a:t>横向对比</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K-Means</a:t>
            </a:r>
            <a:r>
              <a:rPr lang="zh-CN" altLang="en-US" dirty="0">
                <a:latin typeface="Microsoft YaHei" panose="020B0503020204020204" pitchFamily="34" charset="-122"/>
                <a:ea typeface="Microsoft YaHei" panose="020B0503020204020204" pitchFamily="34" charset="-122"/>
              </a:rPr>
              <a:t>算法与</a:t>
            </a:r>
            <a:r>
              <a:rPr lang="en-US" altLang="zh-CN" dirty="0">
                <a:latin typeface="Microsoft YaHei" panose="020B0503020204020204" pitchFamily="34" charset="-122"/>
                <a:ea typeface="Microsoft YaHei" panose="020B0503020204020204" pitchFamily="34" charset="-122"/>
              </a:rPr>
              <a:t>EM</a:t>
            </a:r>
            <a:r>
              <a:rPr lang="zh-CN" altLang="en-US" dirty="0">
                <a:latin typeface="Microsoft YaHei" panose="020B0503020204020204" pitchFamily="34" charset="-122"/>
                <a:ea typeface="Microsoft YaHei" panose="020B0503020204020204" pitchFamily="34" charset="-122"/>
              </a:rPr>
              <a:t>算法聚类相仿。</a:t>
            </a:r>
            <a:endParaRPr lang="en-US" altLang="zh-CN"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E49BDE66-F3C9-D045-9A38-2DF0B29BF3D6}"/>
              </a:ext>
            </a:extLst>
          </p:cNvPr>
          <p:cNvSpPr txBox="1"/>
          <p:nvPr/>
        </p:nvSpPr>
        <p:spPr>
          <a:xfrm>
            <a:off x="2390354" y="5859591"/>
            <a:ext cx="7095212" cy="430887"/>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纵向对比，两算法对高斯分布数据集聚类效果均最佳。</a:t>
            </a:r>
            <a:endParaRPr lang="en-CN" dirty="0">
              <a:latin typeface="Microsoft YaHei" panose="020B0503020204020204" pitchFamily="34" charset="-122"/>
              <a:ea typeface="Microsoft YaHei" panose="020B0503020204020204" pitchFamily="34" charset="-122"/>
            </a:endParaRPr>
          </a:p>
        </p:txBody>
      </p:sp>
      <p:sp>
        <p:nvSpPr>
          <p:cNvPr id="6" name="Rectangle 5">
            <a:extLst>
              <a:ext uri="{FF2B5EF4-FFF2-40B4-BE49-F238E27FC236}">
                <a16:creationId xmlns:a16="http://schemas.microsoft.com/office/drawing/2014/main" id="{043C3CF7-B839-CB4F-A9B8-B3C7989833AA}"/>
              </a:ext>
            </a:extLst>
          </p:cNvPr>
          <p:cNvSpPr/>
          <p:nvPr/>
        </p:nvSpPr>
        <p:spPr>
          <a:xfrm>
            <a:off x="1886298" y="3359025"/>
            <a:ext cx="9577064" cy="371557"/>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en-CN" dirty="0"/>
          </a:p>
        </p:txBody>
      </p:sp>
      <p:sp>
        <p:nvSpPr>
          <p:cNvPr id="7" name="TextBox 6">
            <a:extLst>
              <a:ext uri="{FF2B5EF4-FFF2-40B4-BE49-F238E27FC236}">
                <a16:creationId xmlns:a16="http://schemas.microsoft.com/office/drawing/2014/main" id="{3D656CF3-11D2-1B4F-BF6A-903069786371}"/>
              </a:ext>
            </a:extLst>
          </p:cNvPr>
          <p:cNvSpPr txBox="1"/>
          <p:nvPr/>
        </p:nvSpPr>
        <p:spPr>
          <a:xfrm>
            <a:off x="73742" y="-1460090"/>
            <a:ext cx="184731" cy="430887"/>
          </a:xfrm>
          <a:prstGeom prst="rect">
            <a:avLst/>
          </a:prstGeom>
          <a:noFill/>
        </p:spPr>
        <p:txBody>
          <a:bodyPr wrap="none" rtlCol="0">
            <a:spAutoFit/>
          </a:bodyPr>
          <a:lstStyle/>
          <a:p>
            <a:endParaRPr lang="en-CN" dirty="0"/>
          </a:p>
        </p:txBody>
      </p:sp>
      <p:sp>
        <p:nvSpPr>
          <p:cNvPr id="12" name="TextBox 11">
            <a:extLst>
              <a:ext uri="{FF2B5EF4-FFF2-40B4-BE49-F238E27FC236}">
                <a16:creationId xmlns:a16="http://schemas.microsoft.com/office/drawing/2014/main" id="{035179F8-1729-CC44-8B53-26CA0CEE1FEA}"/>
              </a:ext>
            </a:extLst>
          </p:cNvPr>
          <p:cNvSpPr txBox="1"/>
          <p:nvPr/>
        </p:nvSpPr>
        <p:spPr>
          <a:xfrm>
            <a:off x="1080000" y="449107"/>
            <a:ext cx="5400000" cy="461647"/>
          </a:xfrm>
          <a:prstGeom prst="rect">
            <a:avLst/>
          </a:prstGeom>
          <a:noFill/>
        </p:spPr>
        <p:txBody>
          <a:bodyPr wrap="square" lIns="91422" tIns="45711" rIns="91422" bIns="45711" rtlCol="0">
            <a:spAutoFit/>
          </a:bodyPr>
          <a:lstStyle/>
          <a:p>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算法与</a:t>
            </a:r>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K-Means</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算法对比实验</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13" name="文本框 217">
            <a:extLst>
              <a:ext uri="{FF2B5EF4-FFF2-40B4-BE49-F238E27FC236}">
                <a16:creationId xmlns:a16="http://schemas.microsoft.com/office/drawing/2014/main" id="{F07D74C2-5DEF-A542-9D5B-72B3F2F5897E}"/>
              </a:ext>
            </a:extLst>
          </p:cNvPr>
          <p:cNvSpPr txBox="1">
            <a:spLocks/>
          </p:cNvSpPr>
          <p:nvPr/>
        </p:nvSpPr>
        <p:spPr>
          <a:xfrm>
            <a:off x="6062762" y="449107"/>
            <a:ext cx="3438524" cy="523212"/>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accent4"/>
                </a:solidFill>
                <a:latin typeface="微软雅黑" pitchFamily="34" charset="-122"/>
                <a:ea typeface="微软雅黑" pitchFamily="34" charset="-122"/>
              </a:rPr>
              <a:t>一维模拟数据</a:t>
            </a:r>
          </a:p>
        </p:txBody>
      </p:sp>
      <p:pic>
        <p:nvPicPr>
          <p:cNvPr id="15" name="Picture 14">
            <a:extLst>
              <a:ext uri="{FF2B5EF4-FFF2-40B4-BE49-F238E27FC236}">
                <a16:creationId xmlns:a16="http://schemas.microsoft.com/office/drawing/2014/main" id="{FAB0EDED-F40C-5E41-A42E-66F988D5BAF7}"/>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2567190696"/>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
                                        </p:tgtEl>
                                        <p:attrNameLst>
                                          <p:attrName>ppt_y</p:attrName>
                                        </p:attrNameLst>
                                      </p:cBhvr>
                                      <p:tavLst>
                                        <p:tav tm="0">
                                          <p:val>
                                            <p:strVal val="#ppt_y"/>
                                          </p:val>
                                        </p:tav>
                                        <p:tav tm="100000">
                                          <p:val>
                                            <p:strVal val="#ppt_y"/>
                                          </p:val>
                                        </p:tav>
                                      </p:tavLst>
                                    </p:anim>
                                    <p:anim calcmode="lin" valueType="num">
                                      <p:cBhvr>
                                        <p:cTn id="1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
                                        </p:tgtEl>
                                      </p:cBhvr>
                                    </p:animEffect>
                                  </p:childTnLst>
                                </p:cTn>
                              </p:par>
                            </p:childTnLst>
                          </p:cTn>
                        </p:par>
                        <p:par>
                          <p:cTn id="19" fill="hold">
                            <p:stCondLst>
                              <p:cond delay="1350"/>
                            </p:stCondLst>
                            <p:childTnLst>
                              <p:par>
                                <p:cTn id="20" presetID="9"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900" decel="100000" fill="hold"/>
                                        <p:tgtEl>
                                          <p:spTgt spid="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par>
                          <p:cTn id="36" fill="hold">
                            <p:stCondLst>
                              <p:cond delay="500"/>
                            </p:stCondLst>
                            <p:childTnLst>
                              <p:par>
                                <p:cTn id="37" presetID="37"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900" decel="100000" fill="hold"/>
                                        <p:tgtEl>
                                          <p:spTgt spid="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CA70FD-7E30-F948-8200-6E87D763B7D8}"/>
              </a:ext>
            </a:extLst>
          </p:cNvPr>
          <p:cNvGrpSpPr/>
          <p:nvPr/>
        </p:nvGrpSpPr>
        <p:grpSpPr>
          <a:xfrm>
            <a:off x="1726194" y="937237"/>
            <a:ext cx="7978067" cy="4221989"/>
            <a:chOff x="1726194" y="937237"/>
            <a:chExt cx="7978067" cy="4221989"/>
          </a:xfrm>
        </p:grpSpPr>
        <p:pic>
          <p:nvPicPr>
            <p:cNvPr id="9" name="Picture 8">
              <a:extLst>
                <a:ext uri="{FF2B5EF4-FFF2-40B4-BE49-F238E27FC236}">
                  <a16:creationId xmlns:a16="http://schemas.microsoft.com/office/drawing/2014/main" id="{018F67D7-F533-E940-B191-A36EE01A3316}"/>
                </a:ext>
              </a:extLst>
            </p:cNvPr>
            <p:cNvPicPr>
              <a:picLocks noChangeAspect="1"/>
            </p:cNvPicPr>
            <p:nvPr/>
          </p:nvPicPr>
          <p:blipFill>
            <a:blip r:embed="rId2"/>
            <a:stretch>
              <a:fillRect/>
            </a:stretch>
          </p:blipFill>
          <p:spPr>
            <a:xfrm>
              <a:off x="1726194" y="937237"/>
              <a:ext cx="7864960" cy="1989741"/>
            </a:xfrm>
            <a:prstGeom prst="rect">
              <a:avLst/>
            </a:prstGeom>
          </p:spPr>
        </p:pic>
        <p:pic>
          <p:nvPicPr>
            <p:cNvPr id="6" name="Picture 5">
              <a:extLst>
                <a:ext uri="{FF2B5EF4-FFF2-40B4-BE49-F238E27FC236}">
                  <a16:creationId xmlns:a16="http://schemas.microsoft.com/office/drawing/2014/main" id="{E6350F08-3532-4E47-A8C2-DE6AB5900803}"/>
                </a:ext>
              </a:extLst>
            </p:cNvPr>
            <p:cNvPicPr>
              <a:picLocks noChangeAspect="1"/>
            </p:cNvPicPr>
            <p:nvPr/>
          </p:nvPicPr>
          <p:blipFill>
            <a:blip r:embed="rId3"/>
            <a:stretch>
              <a:fillRect/>
            </a:stretch>
          </p:blipFill>
          <p:spPr>
            <a:xfrm>
              <a:off x="1886298" y="3169484"/>
              <a:ext cx="7817963" cy="1989742"/>
            </a:xfrm>
            <a:prstGeom prst="rect">
              <a:avLst/>
            </a:prstGeom>
          </p:spPr>
        </p:pic>
      </p:grpSp>
      <p:sp>
        <p:nvSpPr>
          <p:cNvPr id="2" name="Slide Number Placeholder 1">
            <a:extLst>
              <a:ext uri="{FF2B5EF4-FFF2-40B4-BE49-F238E27FC236}">
                <a16:creationId xmlns:a16="http://schemas.microsoft.com/office/drawing/2014/main" id="{80516AE7-17FE-2441-8C8F-A2CD6D34DF2A}"/>
              </a:ext>
            </a:extLst>
          </p:cNvPr>
          <p:cNvSpPr>
            <a:spLocks noGrp="1"/>
          </p:cNvSpPr>
          <p:nvPr>
            <p:ph type="sldNum" sz="quarter" idx="12"/>
          </p:nvPr>
        </p:nvSpPr>
        <p:spPr/>
        <p:txBody>
          <a:bodyPr/>
          <a:lstStyle/>
          <a:p>
            <a:fld id="{5017F8C3-264D-4FD7-B713-65F2B341049D}" type="slidenum">
              <a:rPr lang="zh-CN" altLang="en-US" smtClean="0"/>
              <a:pPr/>
              <a:t>13</a:t>
            </a:fld>
            <a:endParaRPr lang="zh-CN" altLang="en-US" dirty="0"/>
          </a:p>
        </p:txBody>
      </p:sp>
      <p:sp>
        <p:nvSpPr>
          <p:cNvPr id="3" name="TextBox 2">
            <a:extLst>
              <a:ext uri="{FF2B5EF4-FFF2-40B4-BE49-F238E27FC236}">
                <a16:creationId xmlns:a16="http://schemas.microsoft.com/office/drawing/2014/main" id="{442A345D-ED79-9D4D-8ADD-0109BAA9F1F2}"/>
              </a:ext>
            </a:extLst>
          </p:cNvPr>
          <p:cNvSpPr txBox="1"/>
          <p:nvPr/>
        </p:nvSpPr>
        <p:spPr>
          <a:xfrm>
            <a:off x="1080000" y="449107"/>
            <a:ext cx="5400000" cy="461647"/>
          </a:xfrm>
          <a:prstGeom prst="rect">
            <a:avLst/>
          </a:prstGeom>
          <a:noFill/>
        </p:spPr>
        <p:txBody>
          <a:bodyPr wrap="square" lIns="91422" tIns="45711" rIns="91422" bIns="45711" rtlCol="0">
            <a:spAutoFit/>
          </a:bodyPr>
          <a:lstStyle/>
          <a:p>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算法与</a:t>
            </a:r>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K-Means</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算法对比实验</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 name="文本框 217">
            <a:extLst>
              <a:ext uri="{FF2B5EF4-FFF2-40B4-BE49-F238E27FC236}">
                <a16:creationId xmlns:a16="http://schemas.microsoft.com/office/drawing/2014/main" id="{455D36D1-081E-D04F-8F36-99104244C8EB}"/>
              </a:ext>
            </a:extLst>
          </p:cNvPr>
          <p:cNvSpPr txBox="1">
            <a:spLocks/>
          </p:cNvSpPr>
          <p:nvPr/>
        </p:nvSpPr>
        <p:spPr>
          <a:xfrm>
            <a:off x="6062762" y="449107"/>
            <a:ext cx="3438524" cy="523212"/>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accent4"/>
                </a:solidFill>
                <a:latin typeface="微软雅黑" pitchFamily="34" charset="-122"/>
                <a:ea typeface="微软雅黑" pitchFamily="34" charset="-122"/>
              </a:rPr>
              <a:t>二维模拟数据</a:t>
            </a:r>
          </a:p>
        </p:txBody>
      </p:sp>
      <p:sp>
        <p:nvSpPr>
          <p:cNvPr id="7" name="TextBox 6">
            <a:extLst>
              <a:ext uri="{FF2B5EF4-FFF2-40B4-BE49-F238E27FC236}">
                <a16:creationId xmlns:a16="http://schemas.microsoft.com/office/drawing/2014/main" id="{BAA61E24-7A82-8B49-B29E-34CB8F4CF826}"/>
              </a:ext>
            </a:extLst>
          </p:cNvPr>
          <p:cNvSpPr txBox="1"/>
          <p:nvPr/>
        </p:nvSpPr>
        <p:spPr>
          <a:xfrm>
            <a:off x="540000" y="5220215"/>
            <a:ext cx="11621588" cy="430887"/>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横向对比，</a:t>
            </a:r>
            <a:r>
              <a:rPr lang="en-US" dirty="0">
                <a:latin typeface="Microsoft YaHei" panose="020B0503020204020204" pitchFamily="34" charset="-122"/>
                <a:ea typeface="Microsoft YaHei" panose="020B0503020204020204" pitchFamily="34" charset="-122"/>
              </a:rPr>
              <a:t> EM</a:t>
            </a:r>
            <a:r>
              <a:rPr lang="zh-CN" altLang="en-US" dirty="0">
                <a:latin typeface="Microsoft YaHei" panose="020B0503020204020204" pitchFamily="34" charset="-122"/>
                <a:ea typeface="Microsoft YaHei" panose="020B0503020204020204" pitchFamily="34" charset="-122"/>
              </a:rPr>
              <a:t>算法的时间复杂度</a:t>
            </a:r>
            <a:r>
              <a:rPr lang="zh-CN" altLang="en-US" dirty="0">
                <a:solidFill>
                  <a:srgbClr val="FF0000"/>
                </a:solidFill>
                <a:latin typeface="Microsoft YaHei" panose="020B0503020204020204" pitchFamily="34" charset="-122"/>
                <a:ea typeface="Microsoft YaHei" panose="020B0503020204020204" pitchFamily="34" charset="-122"/>
              </a:rPr>
              <a:t>高于</a:t>
            </a:r>
            <a:r>
              <a:rPr lang="en-US" altLang="zh-CN" dirty="0">
                <a:latin typeface="Microsoft YaHei" panose="020B0503020204020204" pitchFamily="34" charset="-122"/>
                <a:ea typeface="Microsoft YaHei" panose="020B0503020204020204" pitchFamily="34" charset="-122"/>
              </a:rPr>
              <a:t>K-Means</a:t>
            </a:r>
            <a:r>
              <a:rPr lang="zh-CN" altLang="en-US" dirty="0">
                <a:latin typeface="Microsoft YaHei" panose="020B0503020204020204" pitchFamily="34" charset="-122"/>
                <a:ea typeface="Microsoft YaHei" panose="020B0503020204020204" pitchFamily="34" charset="-122"/>
              </a:rPr>
              <a:t>算法 ，但得到聚类效果</a:t>
            </a:r>
            <a:r>
              <a:rPr lang="zh-CN" altLang="en-US" dirty="0">
                <a:solidFill>
                  <a:srgbClr val="FF0000"/>
                </a:solidFill>
                <a:latin typeface="Microsoft YaHei" panose="020B0503020204020204" pitchFamily="34" charset="-122"/>
                <a:ea typeface="Microsoft YaHei" panose="020B0503020204020204" pitchFamily="34" charset="-122"/>
              </a:rPr>
              <a:t>优于</a:t>
            </a:r>
            <a:r>
              <a:rPr lang="en-US" altLang="zh-CN" dirty="0">
                <a:latin typeface="Microsoft YaHei" panose="020B0503020204020204" pitchFamily="34" charset="-122"/>
                <a:ea typeface="Microsoft YaHei" panose="020B0503020204020204" pitchFamily="34" charset="-122"/>
              </a:rPr>
              <a:t>K-Means</a:t>
            </a:r>
            <a:r>
              <a:rPr lang="zh-CN" altLang="en-US" dirty="0">
                <a:latin typeface="Microsoft YaHei" panose="020B0503020204020204" pitchFamily="34" charset="-122"/>
                <a:ea typeface="Microsoft YaHei" panose="020B0503020204020204" pitchFamily="34" charset="-122"/>
              </a:rPr>
              <a:t>算法。</a:t>
            </a:r>
            <a:endParaRPr lang="en-US" altLang="zh-CN"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14886719-2DA7-E24A-9276-38F6E9818075}"/>
              </a:ext>
            </a:extLst>
          </p:cNvPr>
          <p:cNvPicPr>
            <a:picLocks noChangeAspect="1"/>
          </p:cNvPicPr>
          <p:nvPr/>
        </p:nvPicPr>
        <p:blipFill>
          <a:blip r:embed="rId4"/>
          <a:stretch>
            <a:fillRect/>
          </a:stretch>
        </p:blipFill>
        <p:spPr>
          <a:xfrm>
            <a:off x="6222136" y="6591637"/>
            <a:ext cx="6192688" cy="379144"/>
          </a:xfrm>
          <a:prstGeom prst="rect">
            <a:avLst/>
          </a:prstGeom>
        </p:spPr>
      </p:pic>
      <p:grpSp>
        <p:nvGrpSpPr>
          <p:cNvPr id="21" name="Group 20">
            <a:extLst>
              <a:ext uri="{FF2B5EF4-FFF2-40B4-BE49-F238E27FC236}">
                <a16:creationId xmlns:a16="http://schemas.microsoft.com/office/drawing/2014/main" id="{4E7D150A-91B6-D04F-8F42-49DB5B92A082}"/>
              </a:ext>
            </a:extLst>
          </p:cNvPr>
          <p:cNvGrpSpPr/>
          <p:nvPr/>
        </p:nvGrpSpPr>
        <p:grpSpPr>
          <a:xfrm>
            <a:off x="5990754" y="2206897"/>
            <a:ext cx="1973836" cy="2448273"/>
            <a:chOff x="6552008" y="2278906"/>
            <a:chExt cx="1973836" cy="2448273"/>
          </a:xfrm>
        </p:grpSpPr>
        <p:sp>
          <p:nvSpPr>
            <p:cNvPr id="16" name="Rectangle 15">
              <a:extLst>
                <a:ext uri="{FF2B5EF4-FFF2-40B4-BE49-F238E27FC236}">
                  <a16:creationId xmlns:a16="http://schemas.microsoft.com/office/drawing/2014/main" id="{9206A5FD-B22E-0640-B39D-D7CB0684917B}"/>
                </a:ext>
              </a:extLst>
            </p:cNvPr>
            <p:cNvSpPr/>
            <p:nvPr/>
          </p:nvSpPr>
          <p:spPr>
            <a:xfrm>
              <a:off x="6552008" y="2278906"/>
              <a:ext cx="1815010" cy="28803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0" name="Rectangle 19">
              <a:extLst>
                <a:ext uri="{FF2B5EF4-FFF2-40B4-BE49-F238E27FC236}">
                  <a16:creationId xmlns:a16="http://schemas.microsoft.com/office/drawing/2014/main" id="{EFD31FD0-AD48-1140-8BBF-ECD7CD1F6D08}"/>
                </a:ext>
              </a:extLst>
            </p:cNvPr>
            <p:cNvSpPr/>
            <p:nvPr/>
          </p:nvSpPr>
          <p:spPr>
            <a:xfrm>
              <a:off x="6710834" y="4439147"/>
              <a:ext cx="1815010" cy="28803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grpSp>
      <p:grpSp>
        <p:nvGrpSpPr>
          <p:cNvPr id="22" name="Group 21">
            <a:extLst>
              <a:ext uri="{FF2B5EF4-FFF2-40B4-BE49-F238E27FC236}">
                <a16:creationId xmlns:a16="http://schemas.microsoft.com/office/drawing/2014/main" id="{EAB2E4CB-9AD5-E14B-8550-616502F8C321}"/>
              </a:ext>
            </a:extLst>
          </p:cNvPr>
          <p:cNvGrpSpPr/>
          <p:nvPr/>
        </p:nvGrpSpPr>
        <p:grpSpPr>
          <a:xfrm>
            <a:off x="5990754" y="2494930"/>
            <a:ext cx="1973836" cy="2448273"/>
            <a:chOff x="6552008" y="2278906"/>
            <a:chExt cx="1973836" cy="2448273"/>
          </a:xfrm>
        </p:grpSpPr>
        <p:sp>
          <p:nvSpPr>
            <p:cNvPr id="23" name="Rectangle 22">
              <a:extLst>
                <a:ext uri="{FF2B5EF4-FFF2-40B4-BE49-F238E27FC236}">
                  <a16:creationId xmlns:a16="http://schemas.microsoft.com/office/drawing/2014/main" id="{A6960A34-CEDA-434A-92ED-342FA195C2A8}"/>
                </a:ext>
              </a:extLst>
            </p:cNvPr>
            <p:cNvSpPr/>
            <p:nvPr/>
          </p:nvSpPr>
          <p:spPr>
            <a:xfrm>
              <a:off x="6552008" y="2278906"/>
              <a:ext cx="1815010" cy="288032"/>
            </a:xfrm>
            <a:prstGeom prst="rect">
              <a:avLst/>
            </a:prstGeom>
            <a:no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rgbClr val="53548A"/>
                </a:solidFill>
              </a:endParaRPr>
            </a:p>
          </p:txBody>
        </p:sp>
        <p:sp>
          <p:nvSpPr>
            <p:cNvPr id="24" name="Rectangle 23">
              <a:extLst>
                <a:ext uri="{FF2B5EF4-FFF2-40B4-BE49-F238E27FC236}">
                  <a16:creationId xmlns:a16="http://schemas.microsoft.com/office/drawing/2014/main" id="{52DDA906-D673-F242-85F1-51D5D98E97B3}"/>
                </a:ext>
              </a:extLst>
            </p:cNvPr>
            <p:cNvSpPr/>
            <p:nvPr/>
          </p:nvSpPr>
          <p:spPr>
            <a:xfrm>
              <a:off x="6710834" y="4439147"/>
              <a:ext cx="1815010" cy="288032"/>
            </a:xfrm>
            <a:prstGeom prst="rect">
              <a:avLst/>
            </a:prstGeom>
            <a:noFill/>
            <a:ln w="50800">
              <a:solidFill>
                <a:srgbClr val="53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rgbClr val="53548A"/>
                </a:solidFill>
              </a:endParaRPr>
            </a:p>
          </p:txBody>
        </p:sp>
      </p:grpSp>
      <p:sp>
        <p:nvSpPr>
          <p:cNvPr id="25" name="TextBox 24">
            <a:extLst>
              <a:ext uri="{FF2B5EF4-FFF2-40B4-BE49-F238E27FC236}">
                <a16:creationId xmlns:a16="http://schemas.microsoft.com/office/drawing/2014/main" id="{D8E492E6-FA10-6546-A049-B373483F097C}"/>
              </a:ext>
            </a:extLst>
          </p:cNvPr>
          <p:cNvSpPr txBox="1"/>
          <p:nvPr/>
        </p:nvSpPr>
        <p:spPr>
          <a:xfrm>
            <a:off x="540000" y="5807298"/>
            <a:ext cx="11211394" cy="1446550"/>
          </a:xfrm>
          <a:prstGeom prst="rect">
            <a:avLst/>
          </a:prstGeom>
          <a:noFill/>
        </p:spPr>
        <p:txBody>
          <a:bodyPr wrap="square" rtlCol="0">
            <a:spAutoFit/>
          </a:bodyPr>
          <a:lstStyle/>
          <a:p>
            <a:pPr algn="just">
              <a:lnSpc>
                <a:spcPct val="150000"/>
              </a:lnSpc>
            </a:pPr>
            <a:r>
              <a:rPr lang="en-US" dirty="0" err="1">
                <a:latin typeface="Microsoft YaHei" panose="020B0503020204020204" pitchFamily="34" charset="-122"/>
                <a:ea typeface="Microsoft YaHei" panose="020B0503020204020204" pitchFamily="34" charset="-122"/>
              </a:rPr>
              <a:t>纵向对比</a:t>
            </a:r>
            <a:r>
              <a:rPr lang="zh-CN" altLang="en-US" dirty="0">
                <a:latin typeface="Microsoft YaHei" panose="020B0503020204020204" pitchFamily="34" charset="-122"/>
                <a:ea typeface="Microsoft YaHei" panose="020B0503020204020204" pitchFamily="34" charset="-122"/>
              </a:rPr>
              <a:t>， 对于 </a:t>
            </a:r>
            <a:r>
              <a:rPr lang="en-US" dirty="0">
                <a:latin typeface="Microsoft YaHei" panose="020B0503020204020204" pitchFamily="34" charset="-122"/>
                <a:ea typeface="Microsoft YaHei" panose="020B0503020204020204" pitchFamily="34" charset="-122"/>
              </a:rPr>
              <a:t>K-Means </a:t>
            </a:r>
            <a:r>
              <a:rPr lang="zh-CN" altLang="en-US" dirty="0">
                <a:latin typeface="Microsoft YaHei" panose="020B0503020204020204" pitchFamily="34" charset="-122"/>
                <a:ea typeface="Microsoft YaHei" panose="020B0503020204020204" pitchFamily="34" charset="-122"/>
              </a:rPr>
              <a:t>算法来说，相较于均匀分布，更适用于正态分布。而对于</a:t>
            </a:r>
            <a:r>
              <a:rPr lang="en-US" dirty="0">
                <a:latin typeface="Microsoft YaHei" panose="020B0503020204020204" pitchFamily="34" charset="-122"/>
                <a:ea typeface="Microsoft YaHei" panose="020B0503020204020204" pitchFamily="34" charset="-122"/>
              </a:rPr>
              <a:t>EM </a:t>
            </a:r>
            <a:r>
              <a:rPr lang="zh-CN" altLang="en-US" dirty="0">
                <a:latin typeface="Microsoft YaHei" panose="020B0503020204020204" pitchFamily="34" charset="-122"/>
                <a:ea typeface="Microsoft YaHei" panose="020B0503020204020204" pitchFamily="34" charset="-122"/>
              </a:rPr>
              <a:t>算法对两种分布都有较好的适应性。 </a:t>
            </a:r>
          </a:p>
          <a:p>
            <a:endParaRPr lang="en-CN" dirty="0"/>
          </a:p>
        </p:txBody>
      </p:sp>
    </p:spTree>
    <p:extLst>
      <p:ext uri="{BB962C8B-B14F-4D97-AF65-F5344CB8AC3E}">
        <p14:creationId xmlns:p14="http://schemas.microsoft.com/office/powerpoint/2010/main" val="209580023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37"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900" decel="100000" fill="hold"/>
                                        <p:tgtEl>
                                          <p:spTgt spid="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heckerboard(across)">
                                      <p:cBhvr>
                                        <p:cTn id="37" dur="500"/>
                                        <p:tgtEl>
                                          <p:spTgt spid="22"/>
                                        </p:tgtEl>
                                      </p:cBhvr>
                                    </p:animEffect>
                                  </p:childTnLst>
                                </p:cTn>
                              </p:par>
                            </p:childTnLst>
                          </p:cTn>
                        </p:par>
                        <p:par>
                          <p:cTn id="38" fill="hold">
                            <p:stCondLst>
                              <p:cond delay="500"/>
                            </p:stCondLst>
                            <p:childTnLst>
                              <p:par>
                                <p:cTn id="39" presetID="37"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900" decel="100000" fill="hold"/>
                                        <p:tgtEl>
                                          <p:spTgt spid="2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E48EC-F13B-C546-B132-C985C900E087}"/>
              </a:ext>
            </a:extLst>
          </p:cNvPr>
          <p:cNvSpPr>
            <a:spLocks noGrp="1"/>
          </p:cNvSpPr>
          <p:nvPr>
            <p:ph type="sldNum" sz="quarter" idx="12"/>
          </p:nvPr>
        </p:nvSpPr>
        <p:spPr/>
        <p:txBody>
          <a:bodyPr/>
          <a:lstStyle/>
          <a:p>
            <a:fld id="{5017F8C3-264D-4FD7-B713-65F2B341049D}" type="slidenum">
              <a:rPr lang="zh-CN" altLang="en-US" smtClean="0"/>
              <a:pPr/>
              <a:t>14</a:t>
            </a:fld>
            <a:endParaRPr lang="zh-CN" altLang="en-US" dirty="0"/>
          </a:p>
        </p:txBody>
      </p:sp>
      <p:sp>
        <p:nvSpPr>
          <p:cNvPr id="7" name="TextBox 6">
            <a:extLst>
              <a:ext uri="{FF2B5EF4-FFF2-40B4-BE49-F238E27FC236}">
                <a16:creationId xmlns:a16="http://schemas.microsoft.com/office/drawing/2014/main" id="{75FA8B4C-28A8-C049-9DF2-EF3E631BE335}"/>
              </a:ext>
            </a:extLst>
          </p:cNvPr>
          <p:cNvSpPr txBox="1"/>
          <p:nvPr/>
        </p:nvSpPr>
        <p:spPr>
          <a:xfrm>
            <a:off x="1080000" y="449107"/>
            <a:ext cx="5400000" cy="461647"/>
          </a:xfrm>
          <a:prstGeom prst="rect">
            <a:avLst/>
          </a:prstGeom>
          <a:noFill/>
        </p:spPr>
        <p:txBody>
          <a:bodyPr wrap="square" lIns="91422" tIns="45711" rIns="91422" bIns="45711" rtlCol="0">
            <a:spAutoFit/>
          </a:bodyPr>
          <a:lstStyle/>
          <a:p>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EM</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算法与</a:t>
            </a:r>
            <a:r>
              <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K-Means</a:t>
            </a:r>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算法对比实验</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8" name="文本框 217">
            <a:extLst>
              <a:ext uri="{FF2B5EF4-FFF2-40B4-BE49-F238E27FC236}">
                <a16:creationId xmlns:a16="http://schemas.microsoft.com/office/drawing/2014/main" id="{872FA5B1-2C75-3B4B-B98E-29CB67A40863}"/>
              </a:ext>
            </a:extLst>
          </p:cNvPr>
          <p:cNvSpPr txBox="1">
            <a:spLocks/>
          </p:cNvSpPr>
          <p:nvPr/>
        </p:nvSpPr>
        <p:spPr>
          <a:xfrm>
            <a:off x="6062762" y="449107"/>
            <a:ext cx="3438524" cy="523212"/>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accent4"/>
                </a:solidFill>
                <a:latin typeface="微软雅黑" pitchFamily="34" charset="-122"/>
                <a:ea typeface="微软雅黑" pitchFamily="34" charset="-122"/>
              </a:rPr>
              <a:t>二维模拟数据</a:t>
            </a:r>
          </a:p>
        </p:txBody>
      </p:sp>
      <p:sp>
        <p:nvSpPr>
          <p:cNvPr id="9" name="TextBox 8">
            <a:extLst>
              <a:ext uri="{FF2B5EF4-FFF2-40B4-BE49-F238E27FC236}">
                <a16:creationId xmlns:a16="http://schemas.microsoft.com/office/drawing/2014/main" id="{36396D48-1277-9344-85B5-9330AF454C82}"/>
              </a:ext>
            </a:extLst>
          </p:cNvPr>
          <p:cNvSpPr txBox="1"/>
          <p:nvPr/>
        </p:nvSpPr>
        <p:spPr>
          <a:xfrm>
            <a:off x="3009911" y="5514901"/>
            <a:ext cx="6941324" cy="1446550"/>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虽然 </a:t>
            </a:r>
            <a:r>
              <a:rPr lang="en-US" dirty="0">
                <a:latin typeface="Microsoft YaHei" panose="020B0503020204020204" pitchFamily="34" charset="-122"/>
                <a:ea typeface="Microsoft YaHei" panose="020B0503020204020204" pitchFamily="34" charset="-122"/>
              </a:rPr>
              <a:t>K-Means </a:t>
            </a:r>
            <a:r>
              <a:rPr lang="zh-CN" altLang="en-US" dirty="0">
                <a:latin typeface="Microsoft YaHei" panose="020B0503020204020204" pitchFamily="34" charset="-122"/>
                <a:ea typeface="Microsoft YaHei" panose="020B0503020204020204" pitchFamily="34" charset="-122"/>
              </a:rPr>
              <a:t>算法的收敛速度明显快于 </a:t>
            </a:r>
            <a:r>
              <a:rPr lang="en-US" dirty="0">
                <a:latin typeface="Microsoft YaHei" panose="020B0503020204020204" pitchFamily="34" charset="-122"/>
                <a:ea typeface="Microsoft YaHei" panose="020B0503020204020204" pitchFamily="34" charset="-122"/>
              </a:rPr>
              <a:t>EM </a:t>
            </a:r>
            <a:r>
              <a:rPr lang="zh-CN" altLang="en-US" dirty="0">
                <a:latin typeface="Microsoft YaHei" panose="020B0503020204020204" pitchFamily="34" charset="-122"/>
                <a:ea typeface="Microsoft YaHei" panose="020B0503020204020204" pitchFamily="34" charset="-122"/>
              </a:rPr>
              <a:t>算法，</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但</a:t>
            </a:r>
            <a:r>
              <a:rPr lang="en-US" dirty="0">
                <a:latin typeface="Microsoft YaHei" panose="020B0503020204020204" pitchFamily="34" charset="-122"/>
                <a:ea typeface="Microsoft YaHei" panose="020B0503020204020204" pitchFamily="34" charset="-122"/>
              </a:rPr>
              <a:t>EM </a:t>
            </a:r>
            <a:r>
              <a:rPr lang="zh-CN" altLang="en-US" dirty="0">
                <a:latin typeface="Microsoft YaHei" panose="020B0503020204020204" pitchFamily="34" charset="-122"/>
                <a:ea typeface="Microsoft YaHei" panose="020B0503020204020204" pitchFamily="34" charset="-122"/>
              </a:rPr>
              <a:t>算法最终收敛得到的结果优于</a:t>
            </a:r>
            <a:r>
              <a:rPr lang="en-US" dirty="0">
                <a:latin typeface="Microsoft YaHei" panose="020B0503020204020204" pitchFamily="34" charset="-122"/>
                <a:ea typeface="Microsoft YaHei" panose="020B0503020204020204" pitchFamily="34" charset="-122"/>
              </a:rPr>
              <a:t>K-Means </a:t>
            </a:r>
            <a:r>
              <a:rPr lang="zh-CN" altLang="en-US" dirty="0">
                <a:latin typeface="Microsoft YaHei" panose="020B0503020204020204" pitchFamily="34" charset="-122"/>
                <a:ea typeface="Microsoft YaHei" panose="020B0503020204020204" pitchFamily="34" charset="-122"/>
              </a:rPr>
              <a:t>算法。</a:t>
            </a:r>
            <a:br>
              <a:rPr lang="zh-CN" altLang="en-US" dirty="0">
                <a:latin typeface="Microsoft YaHei" panose="020B0503020204020204" pitchFamily="34" charset="-122"/>
                <a:ea typeface="Microsoft YaHei" panose="020B0503020204020204" pitchFamily="34" charset="-122"/>
              </a:rPr>
            </a:br>
            <a:endParaRPr lang="zh-CN" altLang="en-US" dirty="0">
              <a:latin typeface="Microsoft YaHei" panose="020B0503020204020204" pitchFamily="34" charset="-122"/>
              <a:ea typeface="Microsoft YaHei" panose="020B0503020204020204" pitchFamily="34" charset="-122"/>
            </a:endParaRPr>
          </a:p>
          <a:p>
            <a:endParaRPr lang="en-CN" dirty="0">
              <a:latin typeface="Microsoft YaHei" panose="020B0503020204020204" pitchFamily="34" charset="-122"/>
              <a:ea typeface="Microsoft YaHei" panose="020B0503020204020204" pitchFamily="34" charset="-122"/>
            </a:endParaRPr>
          </a:p>
        </p:txBody>
      </p:sp>
      <p:pic>
        <p:nvPicPr>
          <p:cNvPr id="23" name="Picture 22">
            <a:extLst>
              <a:ext uri="{FF2B5EF4-FFF2-40B4-BE49-F238E27FC236}">
                <a16:creationId xmlns:a16="http://schemas.microsoft.com/office/drawing/2014/main" id="{4E3BD74B-AC0E-9141-9A0F-4E42DAC7262E}"/>
              </a:ext>
            </a:extLst>
          </p:cNvPr>
          <p:cNvPicPr>
            <a:picLocks noChangeAspect="1"/>
          </p:cNvPicPr>
          <p:nvPr/>
        </p:nvPicPr>
        <p:blipFill>
          <a:blip r:embed="rId2"/>
          <a:stretch>
            <a:fillRect/>
          </a:stretch>
        </p:blipFill>
        <p:spPr>
          <a:xfrm>
            <a:off x="586493" y="1321751"/>
            <a:ext cx="11528601" cy="3807048"/>
          </a:xfrm>
          <a:prstGeom prst="rect">
            <a:avLst/>
          </a:prstGeom>
        </p:spPr>
      </p:pic>
      <p:pic>
        <p:nvPicPr>
          <p:cNvPr id="10" name="Picture 9">
            <a:extLst>
              <a:ext uri="{FF2B5EF4-FFF2-40B4-BE49-F238E27FC236}">
                <a16:creationId xmlns:a16="http://schemas.microsoft.com/office/drawing/2014/main" id="{596054F7-3362-1B46-96EB-F1F9772DF195}"/>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938957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
                                        </p:tgtEl>
                                        <p:attrNameLst>
                                          <p:attrName>ppt_y</p:attrName>
                                        </p:attrNameLst>
                                      </p:cBhvr>
                                      <p:tavLst>
                                        <p:tav tm="0">
                                          <p:val>
                                            <p:strVal val="#ppt_y"/>
                                          </p:val>
                                        </p:tav>
                                        <p:tav tm="100000">
                                          <p:val>
                                            <p:strVal val="#ppt_y"/>
                                          </p:val>
                                        </p:tav>
                                      </p:tavLst>
                                    </p:anim>
                                    <p:anim calcmode="lin" valueType="num">
                                      <p:cBhvr>
                                        <p:cTn id="1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15</a:t>
            </a:fld>
            <a:endParaRPr lang="zh-CN" altLang="en-US" dirty="0"/>
          </a:p>
        </p:txBody>
      </p:sp>
      <p:sp>
        <p:nvSpPr>
          <p:cNvPr id="4" name="TextBox 3"/>
          <p:cNvSpPr txBox="1"/>
          <p:nvPr/>
        </p:nvSpPr>
        <p:spPr>
          <a:xfrm>
            <a:off x="1080000" y="44910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实验内容</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097" name="Freeform 6"/>
          <p:cNvSpPr>
            <a:spLocks noEditPoints="1"/>
          </p:cNvSpPr>
          <p:nvPr/>
        </p:nvSpPr>
        <p:spPr bwMode="auto">
          <a:xfrm>
            <a:off x="1994761" y="1054770"/>
            <a:ext cx="8280000" cy="3780546"/>
          </a:xfrm>
          <a:custGeom>
            <a:avLst/>
            <a:gdLst>
              <a:gd name="T0" fmla="*/ 2696 w 2696"/>
              <a:gd name="T1" fmla="*/ 0 h 1231"/>
              <a:gd name="T2" fmla="*/ 2563 w 2696"/>
              <a:gd name="T3" fmla="*/ 112 h 1231"/>
              <a:gd name="T4" fmla="*/ 2621 w 2696"/>
              <a:gd name="T5" fmla="*/ 116 h 1231"/>
              <a:gd name="T6" fmla="*/ 1929 w 2696"/>
              <a:gd name="T7" fmla="*/ 838 h 1231"/>
              <a:gd name="T8" fmla="*/ 1093 w 2696"/>
              <a:gd name="T9" fmla="*/ 1140 h 1231"/>
              <a:gd name="T10" fmla="*/ 104 w 2696"/>
              <a:gd name="T11" fmla="*/ 1156 h 1231"/>
              <a:gd name="T12" fmla="*/ 52 w 2696"/>
              <a:gd name="T13" fmla="*/ 1109 h 1231"/>
              <a:gd name="T14" fmla="*/ 0 w 2696"/>
              <a:gd name="T15" fmla="*/ 1161 h 1231"/>
              <a:gd name="T16" fmla="*/ 52 w 2696"/>
              <a:gd name="T17" fmla="*/ 1213 h 1231"/>
              <a:gd name="T18" fmla="*/ 99 w 2696"/>
              <a:gd name="T19" fmla="*/ 1183 h 1231"/>
              <a:gd name="T20" fmla="*/ 544 w 2696"/>
              <a:gd name="T21" fmla="*/ 1214 h 1231"/>
              <a:gd name="T22" fmla="*/ 1097 w 2696"/>
              <a:gd name="T23" fmla="*/ 1168 h 1231"/>
              <a:gd name="T24" fmla="*/ 1943 w 2696"/>
              <a:gd name="T25" fmla="*/ 863 h 1231"/>
              <a:gd name="T26" fmla="*/ 2646 w 2696"/>
              <a:gd name="T27" fmla="*/ 129 h 1231"/>
              <a:gd name="T28" fmla="*/ 2683 w 2696"/>
              <a:gd name="T29" fmla="*/ 173 h 1231"/>
              <a:gd name="T30" fmla="*/ 2696 w 2696"/>
              <a:gd name="T31" fmla="*/ 0 h 1231"/>
              <a:gd name="T32" fmla="*/ 52 w 2696"/>
              <a:gd name="T33" fmla="*/ 1185 h 1231"/>
              <a:gd name="T34" fmla="*/ 28 w 2696"/>
              <a:gd name="T35" fmla="*/ 1161 h 1231"/>
              <a:gd name="T36" fmla="*/ 52 w 2696"/>
              <a:gd name="T37" fmla="*/ 1137 h 1231"/>
              <a:gd name="T38" fmla="*/ 76 w 2696"/>
              <a:gd name="T39" fmla="*/ 1161 h 1231"/>
              <a:gd name="T40" fmla="*/ 52 w 2696"/>
              <a:gd name="T41" fmla="*/ 118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6" h="1231">
                <a:moveTo>
                  <a:pt x="2696" y="0"/>
                </a:moveTo>
                <a:cubicBezTo>
                  <a:pt x="2563" y="112"/>
                  <a:pt x="2563" y="112"/>
                  <a:pt x="2563" y="112"/>
                </a:cubicBezTo>
                <a:cubicBezTo>
                  <a:pt x="2621" y="116"/>
                  <a:pt x="2621" y="116"/>
                  <a:pt x="2621" y="116"/>
                </a:cubicBezTo>
                <a:cubicBezTo>
                  <a:pt x="2453" y="419"/>
                  <a:pt x="2221" y="662"/>
                  <a:pt x="1929" y="838"/>
                </a:cubicBezTo>
                <a:cubicBezTo>
                  <a:pt x="1688" y="984"/>
                  <a:pt x="1407" y="1085"/>
                  <a:pt x="1093" y="1140"/>
                </a:cubicBezTo>
                <a:cubicBezTo>
                  <a:pt x="571" y="1231"/>
                  <a:pt x="129" y="1160"/>
                  <a:pt x="104" y="1156"/>
                </a:cubicBezTo>
                <a:cubicBezTo>
                  <a:pt x="101" y="1130"/>
                  <a:pt x="79" y="1109"/>
                  <a:pt x="52" y="1109"/>
                </a:cubicBezTo>
                <a:cubicBezTo>
                  <a:pt x="23" y="1109"/>
                  <a:pt x="0" y="1133"/>
                  <a:pt x="0" y="1161"/>
                </a:cubicBezTo>
                <a:cubicBezTo>
                  <a:pt x="0" y="1190"/>
                  <a:pt x="23" y="1213"/>
                  <a:pt x="52" y="1213"/>
                </a:cubicBezTo>
                <a:cubicBezTo>
                  <a:pt x="73" y="1213"/>
                  <a:pt x="91" y="1201"/>
                  <a:pt x="99" y="1183"/>
                </a:cubicBezTo>
                <a:cubicBezTo>
                  <a:pt x="116" y="1186"/>
                  <a:pt x="290" y="1214"/>
                  <a:pt x="544" y="1214"/>
                </a:cubicBezTo>
                <a:cubicBezTo>
                  <a:pt x="704" y="1214"/>
                  <a:pt x="894" y="1203"/>
                  <a:pt x="1097" y="1168"/>
                </a:cubicBezTo>
                <a:cubicBezTo>
                  <a:pt x="1415" y="1113"/>
                  <a:pt x="1699" y="1010"/>
                  <a:pt x="1943" y="863"/>
                </a:cubicBezTo>
                <a:cubicBezTo>
                  <a:pt x="2239" y="683"/>
                  <a:pt x="2476" y="436"/>
                  <a:pt x="2646" y="129"/>
                </a:cubicBezTo>
                <a:cubicBezTo>
                  <a:pt x="2683" y="173"/>
                  <a:pt x="2683" y="173"/>
                  <a:pt x="2683" y="173"/>
                </a:cubicBezTo>
                <a:lnTo>
                  <a:pt x="2696" y="0"/>
                </a:lnTo>
                <a:close/>
                <a:moveTo>
                  <a:pt x="52" y="1185"/>
                </a:moveTo>
                <a:cubicBezTo>
                  <a:pt x="39" y="1185"/>
                  <a:pt x="28" y="1174"/>
                  <a:pt x="28" y="1161"/>
                </a:cubicBezTo>
                <a:cubicBezTo>
                  <a:pt x="28" y="1148"/>
                  <a:pt x="39" y="1137"/>
                  <a:pt x="52" y="1137"/>
                </a:cubicBezTo>
                <a:cubicBezTo>
                  <a:pt x="65" y="1137"/>
                  <a:pt x="76" y="1148"/>
                  <a:pt x="76" y="1161"/>
                </a:cubicBezTo>
                <a:cubicBezTo>
                  <a:pt x="76" y="1174"/>
                  <a:pt x="65" y="1185"/>
                  <a:pt x="52" y="118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4" name="组合 233"/>
          <p:cNvGrpSpPr/>
          <p:nvPr/>
        </p:nvGrpSpPr>
        <p:grpSpPr>
          <a:xfrm>
            <a:off x="7214880" y="3215011"/>
            <a:ext cx="1181742" cy="1181746"/>
            <a:chOff x="7290028" y="3375033"/>
            <a:chExt cx="1027602" cy="1027602"/>
          </a:xfrm>
        </p:grpSpPr>
        <p:sp>
          <p:nvSpPr>
            <p:cNvPr id="4099" name="Freeform 7"/>
            <p:cNvSpPr>
              <a:spLocks/>
            </p:cNvSpPr>
            <p:nvPr/>
          </p:nvSpPr>
          <p:spPr bwMode="auto">
            <a:xfrm>
              <a:off x="7290028" y="3375033"/>
              <a:ext cx="1027602" cy="1027602"/>
            </a:xfrm>
            <a:custGeom>
              <a:avLst/>
              <a:gdLst>
                <a:gd name="T0" fmla="*/ 48 w 385"/>
                <a:gd name="T1" fmla="*/ 104 h 385"/>
                <a:gd name="T2" fmla="*/ 281 w 385"/>
                <a:gd name="T3" fmla="*/ 48 h 385"/>
                <a:gd name="T4" fmla="*/ 336 w 385"/>
                <a:gd name="T5" fmla="*/ 281 h 385"/>
                <a:gd name="T6" fmla="*/ 104 w 385"/>
                <a:gd name="T7" fmla="*/ 336 h 385"/>
                <a:gd name="T8" fmla="*/ 48 w 385"/>
                <a:gd name="T9" fmla="*/ 104 h 385"/>
              </a:gdLst>
              <a:ahLst/>
              <a:cxnLst>
                <a:cxn ang="0">
                  <a:pos x="T0" y="T1"/>
                </a:cxn>
                <a:cxn ang="0">
                  <a:pos x="T2" y="T3"/>
                </a:cxn>
                <a:cxn ang="0">
                  <a:pos x="T4" y="T5"/>
                </a:cxn>
                <a:cxn ang="0">
                  <a:pos x="T6" y="T7"/>
                </a:cxn>
                <a:cxn ang="0">
                  <a:pos x="T8" y="T9"/>
                </a:cxn>
              </a:cxnLst>
              <a:rect l="0" t="0" r="r" b="b"/>
              <a:pathLst>
                <a:path w="385" h="385">
                  <a:moveTo>
                    <a:pt x="48" y="104"/>
                  </a:moveTo>
                  <a:cubicBezTo>
                    <a:pt x="97" y="24"/>
                    <a:pt x="201" y="0"/>
                    <a:pt x="281" y="48"/>
                  </a:cubicBezTo>
                  <a:cubicBezTo>
                    <a:pt x="360" y="97"/>
                    <a:pt x="385" y="201"/>
                    <a:pt x="336" y="281"/>
                  </a:cubicBezTo>
                  <a:cubicBezTo>
                    <a:pt x="288" y="360"/>
                    <a:pt x="184" y="385"/>
                    <a:pt x="104" y="336"/>
                  </a:cubicBezTo>
                  <a:cubicBezTo>
                    <a:pt x="25" y="287"/>
                    <a:pt x="0" y="183"/>
                    <a:pt x="48" y="10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8"/>
            <p:cNvSpPr>
              <a:spLocks/>
            </p:cNvSpPr>
            <p:nvPr/>
          </p:nvSpPr>
          <p:spPr bwMode="auto">
            <a:xfrm>
              <a:off x="7380465" y="3465471"/>
              <a:ext cx="846726" cy="846726"/>
            </a:xfrm>
            <a:custGeom>
              <a:avLst/>
              <a:gdLst>
                <a:gd name="T0" fmla="*/ 40 w 317"/>
                <a:gd name="T1" fmla="*/ 86 h 317"/>
                <a:gd name="T2" fmla="*/ 231 w 317"/>
                <a:gd name="T3" fmla="*/ 40 h 317"/>
                <a:gd name="T4" fmla="*/ 277 w 317"/>
                <a:gd name="T5" fmla="*/ 231 h 317"/>
                <a:gd name="T6" fmla="*/ 86 w 317"/>
                <a:gd name="T7" fmla="*/ 277 h 317"/>
                <a:gd name="T8" fmla="*/ 40 w 317"/>
                <a:gd name="T9" fmla="*/ 86 h 317"/>
              </a:gdLst>
              <a:ahLst/>
              <a:cxnLst>
                <a:cxn ang="0">
                  <a:pos x="T0" y="T1"/>
                </a:cxn>
                <a:cxn ang="0">
                  <a:pos x="T2" y="T3"/>
                </a:cxn>
                <a:cxn ang="0">
                  <a:pos x="T4" y="T5"/>
                </a:cxn>
                <a:cxn ang="0">
                  <a:pos x="T6" y="T7"/>
                </a:cxn>
                <a:cxn ang="0">
                  <a:pos x="T8" y="T9"/>
                </a:cxn>
              </a:cxnLst>
              <a:rect l="0" t="0" r="r" b="b"/>
              <a:pathLst>
                <a:path w="317" h="317">
                  <a:moveTo>
                    <a:pt x="40" y="86"/>
                  </a:moveTo>
                  <a:cubicBezTo>
                    <a:pt x="80" y="20"/>
                    <a:pt x="166" y="0"/>
                    <a:pt x="231" y="40"/>
                  </a:cubicBezTo>
                  <a:cubicBezTo>
                    <a:pt x="296" y="80"/>
                    <a:pt x="317" y="166"/>
                    <a:pt x="277" y="231"/>
                  </a:cubicBezTo>
                  <a:cubicBezTo>
                    <a:pt x="237" y="296"/>
                    <a:pt x="151" y="317"/>
                    <a:pt x="86" y="277"/>
                  </a:cubicBezTo>
                  <a:cubicBezTo>
                    <a:pt x="21" y="236"/>
                    <a:pt x="0" y="151"/>
                    <a:pt x="4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9"/>
            <p:cNvSpPr>
              <a:spLocks/>
            </p:cNvSpPr>
            <p:nvPr/>
          </p:nvSpPr>
          <p:spPr bwMode="auto">
            <a:xfrm>
              <a:off x="7415512" y="3447381"/>
              <a:ext cx="119830" cy="127744"/>
            </a:xfrm>
            <a:custGeom>
              <a:avLst/>
              <a:gdLst>
                <a:gd name="T0" fmla="*/ 5 w 45"/>
                <a:gd name="T1" fmla="*/ 1 h 48"/>
                <a:gd name="T2" fmla="*/ 45 w 45"/>
                <a:gd name="T3" fmla="*/ 15 h 48"/>
                <a:gd name="T4" fmla="*/ 29 w 45"/>
                <a:gd name="T5" fmla="*/ 27 h 48"/>
                <a:gd name="T6" fmla="*/ 8 w 45"/>
                <a:gd name="T7" fmla="*/ 48 h 48"/>
                <a:gd name="T8" fmla="*/ 1 w 45"/>
                <a:gd name="T9" fmla="*/ 4 h 48"/>
                <a:gd name="T10" fmla="*/ 5 w 45"/>
                <a:gd name="T11" fmla="*/ 1 h 48"/>
              </a:gdLst>
              <a:ahLst/>
              <a:cxnLst>
                <a:cxn ang="0">
                  <a:pos x="T0" y="T1"/>
                </a:cxn>
                <a:cxn ang="0">
                  <a:pos x="T2" y="T3"/>
                </a:cxn>
                <a:cxn ang="0">
                  <a:pos x="T4" y="T5"/>
                </a:cxn>
                <a:cxn ang="0">
                  <a:pos x="T6" y="T7"/>
                </a:cxn>
                <a:cxn ang="0">
                  <a:pos x="T8" y="T9"/>
                </a:cxn>
                <a:cxn ang="0">
                  <a:pos x="T10" y="T11"/>
                </a:cxn>
              </a:cxnLst>
              <a:rect l="0" t="0" r="r" b="b"/>
              <a:pathLst>
                <a:path w="45" h="48">
                  <a:moveTo>
                    <a:pt x="5" y="1"/>
                  </a:moveTo>
                  <a:cubicBezTo>
                    <a:pt x="45" y="15"/>
                    <a:pt x="45" y="15"/>
                    <a:pt x="45" y="15"/>
                  </a:cubicBezTo>
                  <a:cubicBezTo>
                    <a:pt x="39" y="19"/>
                    <a:pt x="34" y="23"/>
                    <a:pt x="29" y="27"/>
                  </a:cubicBezTo>
                  <a:cubicBezTo>
                    <a:pt x="21" y="33"/>
                    <a:pt x="14" y="40"/>
                    <a:pt x="8" y="48"/>
                  </a:cubicBezTo>
                  <a:cubicBezTo>
                    <a:pt x="1" y="4"/>
                    <a:pt x="1" y="4"/>
                    <a:pt x="1" y="4"/>
                  </a:cubicBezTo>
                  <a:cubicBezTo>
                    <a:pt x="0" y="2"/>
                    <a:pt x="2" y="0"/>
                    <a:pt x="5"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22"/>
            <p:cNvSpPr>
              <a:spLocks noEditPoints="1"/>
            </p:cNvSpPr>
            <p:nvPr/>
          </p:nvSpPr>
          <p:spPr bwMode="auto">
            <a:xfrm>
              <a:off x="7564735" y="3673479"/>
              <a:ext cx="413754" cy="430711"/>
            </a:xfrm>
            <a:custGeom>
              <a:avLst/>
              <a:gdLst>
                <a:gd name="T0" fmla="*/ 117 w 155"/>
                <a:gd name="T1" fmla="*/ 16 h 161"/>
                <a:gd name="T2" fmla="*/ 138 w 155"/>
                <a:gd name="T3" fmla="*/ 1 h 161"/>
                <a:gd name="T4" fmla="*/ 132 w 155"/>
                <a:gd name="T5" fmla="*/ 26 h 161"/>
                <a:gd name="T6" fmla="*/ 98 w 155"/>
                <a:gd name="T7" fmla="*/ 70 h 161"/>
                <a:gd name="T8" fmla="*/ 116 w 155"/>
                <a:gd name="T9" fmla="*/ 16 h 161"/>
                <a:gd name="T10" fmla="*/ 81 w 155"/>
                <a:gd name="T11" fmla="*/ 83 h 161"/>
                <a:gd name="T12" fmla="*/ 98 w 155"/>
                <a:gd name="T13" fmla="*/ 70 h 161"/>
                <a:gd name="T14" fmla="*/ 137 w 155"/>
                <a:gd name="T15" fmla="*/ 135 h 161"/>
                <a:gd name="T16" fmla="*/ 140 w 155"/>
                <a:gd name="T17" fmla="*/ 161 h 161"/>
                <a:gd name="T18" fmla="*/ 122 w 155"/>
                <a:gd name="T19" fmla="*/ 143 h 161"/>
                <a:gd name="T20" fmla="*/ 101 w 155"/>
                <a:gd name="T21" fmla="*/ 92 h 161"/>
                <a:gd name="T22" fmla="*/ 138 w 155"/>
                <a:gd name="T23" fmla="*/ 134 h 161"/>
                <a:gd name="T24" fmla="*/ 134 w 155"/>
                <a:gd name="T25" fmla="*/ 118 h 161"/>
                <a:gd name="T26" fmla="*/ 126 w 155"/>
                <a:gd name="T27" fmla="*/ 118 h 161"/>
                <a:gd name="T28" fmla="*/ 118 w 155"/>
                <a:gd name="T29" fmla="*/ 123 h 161"/>
                <a:gd name="T30" fmla="*/ 118 w 155"/>
                <a:gd name="T31" fmla="*/ 114 h 161"/>
                <a:gd name="T32" fmla="*/ 118 w 155"/>
                <a:gd name="T33" fmla="*/ 123 h 161"/>
                <a:gd name="T34" fmla="*/ 111 w 155"/>
                <a:gd name="T35" fmla="*/ 119 h 161"/>
                <a:gd name="T36" fmla="*/ 103 w 155"/>
                <a:gd name="T37" fmla="*/ 119 h 161"/>
                <a:gd name="T38" fmla="*/ 25 w 155"/>
                <a:gd name="T39" fmla="*/ 94 h 161"/>
                <a:gd name="T40" fmla="*/ 80 w 155"/>
                <a:gd name="T41" fmla="*/ 83 h 161"/>
                <a:gd name="T42" fmla="*/ 25 w 155"/>
                <a:gd name="T43" fmla="*/ 76 h 161"/>
                <a:gd name="T44" fmla="*/ 1 w 155"/>
                <a:gd name="T45" fmla="*/ 83 h 161"/>
                <a:gd name="T46" fmla="*/ 24 w 155"/>
                <a:gd name="T47" fmla="*/ 93 h 161"/>
                <a:gd name="T48" fmla="*/ 55 w 155"/>
                <a:gd name="T49" fmla="*/ 92 h 161"/>
                <a:gd name="T50" fmla="*/ 55 w 155"/>
                <a:gd name="T51" fmla="*/ 76 h 161"/>
                <a:gd name="T52" fmla="*/ 45 w 155"/>
                <a:gd name="T53" fmla="*/ 69 h 161"/>
                <a:gd name="T54" fmla="*/ 55 w 155"/>
                <a:gd name="T55" fmla="*/ 92 h 161"/>
                <a:gd name="T56" fmla="*/ 48 w 155"/>
                <a:gd name="T57" fmla="*/ 99 h 161"/>
                <a:gd name="T58" fmla="*/ 56 w 155"/>
                <a:gd name="T59" fmla="*/ 99 h 161"/>
                <a:gd name="T60" fmla="*/ 102 w 155"/>
                <a:gd name="T61" fmla="*/ 24 h 161"/>
                <a:gd name="T62" fmla="*/ 108 w 155"/>
                <a:gd name="T63" fmla="*/ 48 h 161"/>
                <a:gd name="T64" fmla="*/ 102 w 155"/>
                <a:gd name="T65" fmla="*/ 24 h 161"/>
                <a:gd name="T66" fmla="*/ 110 w 155"/>
                <a:gd name="T67" fmla="*/ 56 h 161"/>
                <a:gd name="T68" fmla="*/ 101 w 155"/>
                <a:gd name="T69" fmla="*/ 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61">
                  <a:moveTo>
                    <a:pt x="116" y="16"/>
                  </a:moveTo>
                  <a:cubicBezTo>
                    <a:pt x="117" y="16"/>
                    <a:pt x="117" y="16"/>
                    <a:pt x="117" y="16"/>
                  </a:cubicBezTo>
                  <a:cubicBezTo>
                    <a:pt x="136" y="0"/>
                    <a:pt x="136" y="0"/>
                    <a:pt x="136" y="0"/>
                  </a:cubicBezTo>
                  <a:cubicBezTo>
                    <a:pt x="137" y="0"/>
                    <a:pt x="138" y="0"/>
                    <a:pt x="138" y="1"/>
                  </a:cubicBezTo>
                  <a:cubicBezTo>
                    <a:pt x="131" y="25"/>
                    <a:pt x="131" y="25"/>
                    <a:pt x="131" y="25"/>
                  </a:cubicBezTo>
                  <a:cubicBezTo>
                    <a:pt x="131" y="25"/>
                    <a:pt x="131" y="25"/>
                    <a:pt x="132" y="26"/>
                  </a:cubicBezTo>
                  <a:cubicBezTo>
                    <a:pt x="145" y="39"/>
                    <a:pt x="147" y="60"/>
                    <a:pt x="136" y="76"/>
                  </a:cubicBezTo>
                  <a:cubicBezTo>
                    <a:pt x="125" y="67"/>
                    <a:pt x="111" y="65"/>
                    <a:pt x="98" y="70"/>
                  </a:cubicBezTo>
                  <a:cubicBezTo>
                    <a:pt x="92" y="57"/>
                    <a:pt x="80" y="49"/>
                    <a:pt x="67" y="47"/>
                  </a:cubicBezTo>
                  <a:cubicBezTo>
                    <a:pt x="70" y="24"/>
                    <a:pt x="94" y="9"/>
                    <a:pt x="116" y="16"/>
                  </a:cubicBezTo>
                  <a:close/>
                  <a:moveTo>
                    <a:pt x="98" y="70"/>
                  </a:moveTo>
                  <a:cubicBezTo>
                    <a:pt x="91" y="73"/>
                    <a:pt x="85" y="77"/>
                    <a:pt x="81" y="83"/>
                  </a:cubicBezTo>
                  <a:cubicBezTo>
                    <a:pt x="86" y="88"/>
                    <a:pt x="93" y="91"/>
                    <a:pt x="101" y="91"/>
                  </a:cubicBezTo>
                  <a:cubicBezTo>
                    <a:pt x="102" y="84"/>
                    <a:pt x="101" y="77"/>
                    <a:pt x="98" y="70"/>
                  </a:cubicBezTo>
                  <a:close/>
                  <a:moveTo>
                    <a:pt x="138" y="134"/>
                  </a:moveTo>
                  <a:cubicBezTo>
                    <a:pt x="138" y="134"/>
                    <a:pt x="137" y="135"/>
                    <a:pt x="137" y="135"/>
                  </a:cubicBezTo>
                  <a:cubicBezTo>
                    <a:pt x="142" y="160"/>
                    <a:pt x="142" y="160"/>
                    <a:pt x="142" y="160"/>
                  </a:cubicBezTo>
                  <a:cubicBezTo>
                    <a:pt x="142" y="161"/>
                    <a:pt x="141" y="161"/>
                    <a:pt x="140" y="161"/>
                  </a:cubicBezTo>
                  <a:cubicBezTo>
                    <a:pt x="123" y="143"/>
                    <a:pt x="123" y="143"/>
                    <a:pt x="123" y="143"/>
                  </a:cubicBezTo>
                  <a:cubicBezTo>
                    <a:pt x="123" y="143"/>
                    <a:pt x="122" y="143"/>
                    <a:pt x="122" y="143"/>
                  </a:cubicBezTo>
                  <a:cubicBezTo>
                    <a:pt x="104" y="148"/>
                    <a:pt x="84" y="139"/>
                    <a:pt x="77" y="122"/>
                  </a:cubicBezTo>
                  <a:cubicBezTo>
                    <a:pt x="89" y="117"/>
                    <a:pt x="99" y="105"/>
                    <a:pt x="101" y="92"/>
                  </a:cubicBezTo>
                  <a:cubicBezTo>
                    <a:pt x="114" y="93"/>
                    <a:pt x="128" y="87"/>
                    <a:pt x="136" y="76"/>
                  </a:cubicBezTo>
                  <a:cubicBezTo>
                    <a:pt x="154" y="91"/>
                    <a:pt x="155" y="118"/>
                    <a:pt x="138" y="134"/>
                  </a:cubicBezTo>
                  <a:close/>
                  <a:moveTo>
                    <a:pt x="130" y="123"/>
                  </a:moveTo>
                  <a:cubicBezTo>
                    <a:pt x="132" y="123"/>
                    <a:pt x="134" y="121"/>
                    <a:pt x="134" y="118"/>
                  </a:cubicBezTo>
                  <a:cubicBezTo>
                    <a:pt x="134" y="116"/>
                    <a:pt x="132" y="114"/>
                    <a:pt x="130" y="114"/>
                  </a:cubicBezTo>
                  <a:cubicBezTo>
                    <a:pt x="128" y="114"/>
                    <a:pt x="126" y="116"/>
                    <a:pt x="126" y="118"/>
                  </a:cubicBezTo>
                  <a:cubicBezTo>
                    <a:pt x="126" y="121"/>
                    <a:pt x="127" y="123"/>
                    <a:pt x="130" y="123"/>
                  </a:cubicBezTo>
                  <a:close/>
                  <a:moveTo>
                    <a:pt x="118" y="123"/>
                  </a:moveTo>
                  <a:cubicBezTo>
                    <a:pt x="121" y="123"/>
                    <a:pt x="122" y="121"/>
                    <a:pt x="122" y="119"/>
                  </a:cubicBezTo>
                  <a:cubicBezTo>
                    <a:pt x="122" y="116"/>
                    <a:pt x="121" y="114"/>
                    <a:pt x="118" y="114"/>
                  </a:cubicBezTo>
                  <a:cubicBezTo>
                    <a:pt x="116" y="114"/>
                    <a:pt x="114" y="116"/>
                    <a:pt x="114" y="119"/>
                  </a:cubicBezTo>
                  <a:cubicBezTo>
                    <a:pt x="114" y="121"/>
                    <a:pt x="116" y="123"/>
                    <a:pt x="118" y="123"/>
                  </a:cubicBezTo>
                  <a:close/>
                  <a:moveTo>
                    <a:pt x="107" y="123"/>
                  </a:moveTo>
                  <a:cubicBezTo>
                    <a:pt x="109" y="123"/>
                    <a:pt x="111" y="121"/>
                    <a:pt x="111" y="119"/>
                  </a:cubicBezTo>
                  <a:cubicBezTo>
                    <a:pt x="111" y="116"/>
                    <a:pt x="109" y="114"/>
                    <a:pt x="107" y="114"/>
                  </a:cubicBezTo>
                  <a:cubicBezTo>
                    <a:pt x="105" y="114"/>
                    <a:pt x="103" y="116"/>
                    <a:pt x="103" y="119"/>
                  </a:cubicBezTo>
                  <a:cubicBezTo>
                    <a:pt x="103" y="121"/>
                    <a:pt x="104" y="123"/>
                    <a:pt x="107" y="123"/>
                  </a:cubicBezTo>
                  <a:close/>
                  <a:moveTo>
                    <a:pt x="25" y="94"/>
                  </a:moveTo>
                  <a:cubicBezTo>
                    <a:pt x="30" y="117"/>
                    <a:pt x="54" y="130"/>
                    <a:pt x="76" y="122"/>
                  </a:cubicBezTo>
                  <a:cubicBezTo>
                    <a:pt x="71" y="109"/>
                    <a:pt x="72" y="94"/>
                    <a:pt x="80" y="83"/>
                  </a:cubicBezTo>
                  <a:cubicBezTo>
                    <a:pt x="70" y="75"/>
                    <a:pt x="64" y="61"/>
                    <a:pt x="66" y="47"/>
                  </a:cubicBezTo>
                  <a:cubicBezTo>
                    <a:pt x="47" y="45"/>
                    <a:pt x="30" y="58"/>
                    <a:pt x="25" y="76"/>
                  </a:cubicBezTo>
                  <a:cubicBezTo>
                    <a:pt x="25" y="76"/>
                    <a:pt x="25" y="77"/>
                    <a:pt x="25" y="77"/>
                  </a:cubicBezTo>
                  <a:cubicBezTo>
                    <a:pt x="1" y="83"/>
                    <a:pt x="1" y="83"/>
                    <a:pt x="1" y="83"/>
                  </a:cubicBezTo>
                  <a:cubicBezTo>
                    <a:pt x="0" y="83"/>
                    <a:pt x="0" y="84"/>
                    <a:pt x="1" y="85"/>
                  </a:cubicBezTo>
                  <a:cubicBezTo>
                    <a:pt x="24" y="93"/>
                    <a:pt x="24" y="93"/>
                    <a:pt x="24" y="93"/>
                  </a:cubicBezTo>
                  <a:cubicBezTo>
                    <a:pt x="25" y="93"/>
                    <a:pt x="25" y="94"/>
                    <a:pt x="25" y="94"/>
                  </a:cubicBezTo>
                  <a:close/>
                  <a:moveTo>
                    <a:pt x="55" y="92"/>
                  </a:moveTo>
                  <a:cubicBezTo>
                    <a:pt x="49" y="92"/>
                    <a:pt x="49" y="92"/>
                    <a:pt x="49" y="92"/>
                  </a:cubicBezTo>
                  <a:cubicBezTo>
                    <a:pt x="48" y="83"/>
                    <a:pt x="55" y="81"/>
                    <a:pt x="55" y="76"/>
                  </a:cubicBezTo>
                  <a:cubicBezTo>
                    <a:pt x="55" y="72"/>
                    <a:pt x="49" y="72"/>
                    <a:pt x="46" y="74"/>
                  </a:cubicBezTo>
                  <a:cubicBezTo>
                    <a:pt x="45" y="69"/>
                    <a:pt x="45" y="69"/>
                    <a:pt x="45" y="69"/>
                  </a:cubicBezTo>
                  <a:cubicBezTo>
                    <a:pt x="51" y="66"/>
                    <a:pt x="62" y="66"/>
                    <a:pt x="62" y="75"/>
                  </a:cubicBezTo>
                  <a:cubicBezTo>
                    <a:pt x="62" y="83"/>
                    <a:pt x="55" y="83"/>
                    <a:pt x="55" y="92"/>
                  </a:cubicBezTo>
                  <a:close/>
                  <a:moveTo>
                    <a:pt x="52" y="104"/>
                  </a:moveTo>
                  <a:cubicBezTo>
                    <a:pt x="49" y="104"/>
                    <a:pt x="48" y="102"/>
                    <a:pt x="48" y="99"/>
                  </a:cubicBezTo>
                  <a:cubicBezTo>
                    <a:pt x="48" y="97"/>
                    <a:pt x="49" y="95"/>
                    <a:pt x="52" y="95"/>
                  </a:cubicBezTo>
                  <a:cubicBezTo>
                    <a:pt x="54" y="95"/>
                    <a:pt x="56" y="97"/>
                    <a:pt x="56" y="99"/>
                  </a:cubicBezTo>
                  <a:cubicBezTo>
                    <a:pt x="56" y="102"/>
                    <a:pt x="54" y="104"/>
                    <a:pt x="52" y="104"/>
                  </a:cubicBezTo>
                  <a:close/>
                  <a:moveTo>
                    <a:pt x="102" y="24"/>
                  </a:moveTo>
                  <a:cubicBezTo>
                    <a:pt x="103" y="48"/>
                    <a:pt x="103" y="48"/>
                    <a:pt x="103" y="48"/>
                  </a:cubicBezTo>
                  <a:cubicBezTo>
                    <a:pt x="108" y="48"/>
                    <a:pt x="108" y="48"/>
                    <a:pt x="108" y="48"/>
                  </a:cubicBezTo>
                  <a:cubicBezTo>
                    <a:pt x="109" y="24"/>
                    <a:pt x="109" y="24"/>
                    <a:pt x="109" y="24"/>
                  </a:cubicBezTo>
                  <a:cubicBezTo>
                    <a:pt x="102" y="24"/>
                    <a:pt x="102" y="24"/>
                    <a:pt x="102" y="24"/>
                  </a:cubicBezTo>
                  <a:close/>
                  <a:moveTo>
                    <a:pt x="106" y="60"/>
                  </a:moveTo>
                  <a:cubicBezTo>
                    <a:pt x="108" y="60"/>
                    <a:pt x="110" y="58"/>
                    <a:pt x="110" y="56"/>
                  </a:cubicBezTo>
                  <a:cubicBezTo>
                    <a:pt x="110" y="53"/>
                    <a:pt x="108" y="51"/>
                    <a:pt x="106" y="51"/>
                  </a:cubicBezTo>
                  <a:cubicBezTo>
                    <a:pt x="103" y="51"/>
                    <a:pt x="101" y="53"/>
                    <a:pt x="101" y="56"/>
                  </a:cubicBezTo>
                  <a:cubicBezTo>
                    <a:pt x="101" y="58"/>
                    <a:pt x="103" y="60"/>
                    <a:pt x="106"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5129122" y="3935600"/>
            <a:ext cx="1136241" cy="1137545"/>
            <a:chOff x="5116880" y="4072921"/>
            <a:chExt cx="988036" cy="989166"/>
          </a:xfrm>
          <a:solidFill>
            <a:schemeClr val="accent4"/>
          </a:solidFill>
        </p:grpSpPr>
        <p:sp>
          <p:nvSpPr>
            <p:cNvPr id="4102" name="Freeform 10"/>
            <p:cNvSpPr>
              <a:spLocks/>
            </p:cNvSpPr>
            <p:nvPr/>
          </p:nvSpPr>
          <p:spPr bwMode="auto">
            <a:xfrm>
              <a:off x="5116880" y="4072921"/>
              <a:ext cx="988036" cy="989166"/>
            </a:xfrm>
            <a:custGeom>
              <a:avLst/>
              <a:gdLst>
                <a:gd name="T0" fmla="*/ 350 w 370"/>
                <a:gd name="T1" fmla="*/ 149 h 370"/>
                <a:gd name="T2" fmla="*/ 221 w 370"/>
                <a:gd name="T3" fmla="*/ 350 h 370"/>
                <a:gd name="T4" fmla="*/ 20 w 370"/>
                <a:gd name="T5" fmla="*/ 221 h 370"/>
                <a:gd name="T6" fmla="*/ 149 w 370"/>
                <a:gd name="T7" fmla="*/ 19 h 370"/>
                <a:gd name="T8" fmla="*/ 350 w 370"/>
                <a:gd name="T9" fmla="*/ 149 h 370"/>
              </a:gdLst>
              <a:ahLst/>
              <a:cxnLst>
                <a:cxn ang="0">
                  <a:pos x="T0" y="T1"/>
                </a:cxn>
                <a:cxn ang="0">
                  <a:pos x="T2" y="T3"/>
                </a:cxn>
                <a:cxn ang="0">
                  <a:pos x="T4" y="T5"/>
                </a:cxn>
                <a:cxn ang="0">
                  <a:pos x="T6" y="T7"/>
                </a:cxn>
                <a:cxn ang="0">
                  <a:pos x="T8" y="T9"/>
                </a:cxn>
              </a:cxnLst>
              <a:rect l="0" t="0" r="r" b="b"/>
              <a:pathLst>
                <a:path w="370" h="370">
                  <a:moveTo>
                    <a:pt x="350" y="149"/>
                  </a:moveTo>
                  <a:cubicBezTo>
                    <a:pt x="370" y="240"/>
                    <a:pt x="312" y="330"/>
                    <a:pt x="221" y="350"/>
                  </a:cubicBezTo>
                  <a:cubicBezTo>
                    <a:pt x="130" y="370"/>
                    <a:pt x="40" y="312"/>
                    <a:pt x="20" y="221"/>
                  </a:cubicBezTo>
                  <a:cubicBezTo>
                    <a:pt x="0" y="129"/>
                    <a:pt x="58" y="39"/>
                    <a:pt x="149" y="19"/>
                  </a:cubicBezTo>
                  <a:cubicBezTo>
                    <a:pt x="240" y="0"/>
                    <a:pt x="330" y="57"/>
                    <a:pt x="35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Oval 11"/>
            <p:cNvSpPr>
              <a:spLocks noChangeArrowheads="1"/>
            </p:cNvSpPr>
            <p:nvPr/>
          </p:nvSpPr>
          <p:spPr bwMode="auto">
            <a:xfrm>
              <a:off x="5240102" y="4196143"/>
              <a:ext cx="741591" cy="74046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12"/>
            <p:cNvSpPr>
              <a:spLocks/>
            </p:cNvSpPr>
            <p:nvPr/>
          </p:nvSpPr>
          <p:spPr bwMode="auto">
            <a:xfrm>
              <a:off x="5885603" y="4874428"/>
              <a:ext cx="120961" cy="125483"/>
            </a:xfrm>
            <a:custGeom>
              <a:avLst/>
              <a:gdLst>
                <a:gd name="T0" fmla="*/ 40 w 45"/>
                <a:gd name="T1" fmla="*/ 46 h 47"/>
                <a:gd name="T2" fmla="*/ 0 w 45"/>
                <a:gd name="T3" fmla="*/ 32 h 47"/>
                <a:gd name="T4" fmla="*/ 16 w 45"/>
                <a:gd name="T5" fmla="*/ 20 h 47"/>
                <a:gd name="T6" fmla="*/ 36 w 45"/>
                <a:gd name="T7" fmla="*/ 0 h 47"/>
                <a:gd name="T8" fmla="*/ 44 w 45"/>
                <a:gd name="T9" fmla="*/ 43 h 47"/>
                <a:gd name="T10" fmla="*/ 40 w 45"/>
                <a:gd name="T11" fmla="*/ 46 h 47"/>
              </a:gdLst>
              <a:ahLst/>
              <a:cxnLst>
                <a:cxn ang="0">
                  <a:pos x="T0" y="T1"/>
                </a:cxn>
                <a:cxn ang="0">
                  <a:pos x="T2" y="T3"/>
                </a:cxn>
                <a:cxn ang="0">
                  <a:pos x="T4" y="T5"/>
                </a:cxn>
                <a:cxn ang="0">
                  <a:pos x="T6" y="T7"/>
                </a:cxn>
                <a:cxn ang="0">
                  <a:pos x="T8" y="T9"/>
                </a:cxn>
                <a:cxn ang="0">
                  <a:pos x="T10" y="T11"/>
                </a:cxn>
              </a:cxnLst>
              <a:rect l="0" t="0" r="r" b="b"/>
              <a:pathLst>
                <a:path w="45" h="47">
                  <a:moveTo>
                    <a:pt x="40" y="46"/>
                  </a:moveTo>
                  <a:cubicBezTo>
                    <a:pt x="0" y="32"/>
                    <a:pt x="0" y="32"/>
                    <a:pt x="0" y="32"/>
                  </a:cubicBezTo>
                  <a:cubicBezTo>
                    <a:pt x="5" y="29"/>
                    <a:pt x="11" y="25"/>
                    <a:pt x="16" y="20"/>
                  </a:cubicBezTo>
                  <a:cubicBezTo>
                    <a:pt x="23" y="14"/>
                    <a:pt x="30" y="7"/>
                    <a:pt x="36" y="0"/>
                  </a:cubicBezTo>
                  <a:cubicBezTo>
                    <a:pt x="44" y="43"/>
                    <a:pt x="44" y="43"/>
                    <a:pt x="44" y="43"/>
                  </a:cubicBezTo>
                  <a:cubicBezTo>
                    <a:pt x="45" y="45"/>
                    <a:pt x="42" y="47"/>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Rectangle 23"/>
            <p:cNvSpPr>
              <a:spLocks noChangeArrowheads="1"/>
            </p:cNvSpPr>
            <p:nvPr/>
          </p:nvSpPr>
          <p:spPr bwMode="auto">
            <a:xfrm>
              <a:off x="5426630" y="4679986"/>
              <a:ext cx="366274" cy="18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24"/>
            <p:cNvSpPr>
              <a:spLocks/>
            </p:cNvSpPr>
            <p:nvPr/>
          </p:nvSpPr>
          <p:spPr bwMode="auto">
            <a:xfrm>
              <a:off x="5407412" y="4433543"/>
              <a:ext cx="397927" cy="134527"/>
            </a:xfrm>
            <a:custGeom>
              <a:avLst/>
              <a:gdLst>
                <a:gd name="T0" fmla="*/ 317 w 352"/>
                <a:gd name="T1" fmla="*/ 10 h 119"/>
                <a:gd name="T2" fmla="*/ 322 w 352"/>
                <a:gd name="T3" fmla="*/ 17 h 119"/>
                <a:gd name="T4" fmla="*/ 213 w 352"/>
                <a:gd name="T5" fmla="*/ 93 h 119"/>
                <a:gd name="T6" fmla="*/ 149 w 352"/>
                <a:gd name="T7" fmla="*/ 0 h 119"/>
                <a:gd name="T8" fmla="*/ 0 w 352"/>
                <a:gd name="T9" fmla="*/ 102 h 119"/>
                <a:gd name="T10" fmla="*/ 0 w 352"/>
                <a:gd name="T11" fmla="*/ 119 h 119"/>
                <a:gd name="T12" fmla="*/ 145 w 352"/>
                <a:gd name="T13" fmla="*/ 19 h 119"/>
                <a:gd name="T14" fmla="*/ 211 w 352"/>
                <a:gd name="T15" fmla="*/ 111 h 119"/>
                <a:gd name="T16" fmla="*/ 329 w 352"/>
                <a:gd name="T17" fmla="*/ 29 h 119"/>
                <a:gd name="T18" fmla="*/ 336 w 352"/>
                <a:gd name="T19" fmla="*/ 36 h 119"/>
                <a:gd name="T20" fmla="*/ 352 w 352"/>
                <a:gd name="T21" fmla="*/ 3 h 119"/>
                <a:gd name="T22" fmla="*/ 317 w 352"/>
                <a:gd name="T23"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119">
                  <a:moveTo>
                    <a:pt x="317" y="10"/>
                  </a:moveTo>
                  <a:lnTo>
                    <a:pt x="322" y="17"/>
                  </a:lnTo>
                  <a:lnTo>
                    <a:pt x="213" y="93"/>
                  </a:lnTo>
                  <a:lnTo>
                    <a:pt x="149" y="0"/>
                  </a:lnTo>
                  <a:lnTo>
                    <a:pt x="0" y="102"/>
                  </a:lnTo>
                  <a:lnTo>
                    <a:pt x="0" y="119"/>
                  </a:lnTo>
                  <a:lnTo>
                    <a:pt x="145" y="19"/>
                  </a:lnTo>
                  <a:lnTo>
                    <a:pt x="211" y="111"/>
                  </a:lnTo>
                  <a:lnTo>
                    <a:pt x="329" y="29"/>
                  </a:lnTo>
                  <a:lnTo>
                    <a:pt x="336" y="36"/>
                  </a:lnTo>
                  <a:lnTo>
                    <a:pt x="352" y="3"/>
                  </a:lnTo>
                  <a:lnTo>
                    <a:pt x="31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25"/>
            <p:cNvSpPr>
              <a:spLocks/>
            </p:cNvSpPr>
            <p:nvPr/>
          </p:nvSpPr>
          <p:spPr bwMode="auto">
            <a:xfrm>
              <a:off x="5432282" y="4525111"/>
              <a:ext cx="58785" cy="141309"/>
            </a:xfrm>
            <a:custGeom>
              <a:avLst/>
              <a:gdLst>
                <a:gd name="T0" fmla="*/ 0 w 52"/>
                <a:gd name="T1" fmla="*/ 125 h 125"/>
                <a:gd name="T2" fmla="*/ 52 w 52"/>
                <a:gd name="T3" fmla="*/ 125 h 125"/>
                <a:gd name="T4" fmla="*/ 52 w 52"/>
                <a:gd name="T5" fmla="*/ 0 h 125"/>
                <a:gd name="T6" fmla="*/ 0 w 52"/>
                <a:gd name="T7" fmla="*/ 38 h 125"/>
                <a:gd name="T8" fmla="*/ 0 w 52"/>
                <a:gd name="T9" fmla="*/ 125 h 125"/>
              </a:gdLst>
              <a:ahLst/>
              <a:cxnLst>
                <a:cxn ang="0">
                  <a:pos x="T0" y="T1"/>
                </a:cxn>
                <a:cxn ang="0">
                  <a:pos x="T2" y="T3"/>
                </a:cxn>
                <a:cxn ang="0">
                  <a:pos x="T4" y="T5"/>
                </a:cxn>
                <a:cxn ang="0">
                  <a:pos x="T6" y="T7"/>
                </a:cxn>
                <a:cxn ang="0">
                  <a:pos x="T8" y="T9"/>
                </a:cxn>
              </a:cxnLst>
              <a:rect l="0" t="0" r="r" b="b"/>
              <a:pathLst>
                <a:path w="52" h="125">
                  <a:moveTo>
                    <a:pt x="0" y="125"/>
                  </a:moveTo>
                  <a:lnTo>
                    <a:pt x="52" y="125"/>
                  </a:lnTo>
                  <a:lnTo>
                    <a:pt x="52" y="0"/>
                  </a:lnTo>
                  <a:lnTo>
                    <a:pt x="0" y="38"/>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26"/>
            <p:cNvSpPr>
              <a:spLocks/>
            </p:cNvSpPr>
            <p:nvPr/>
          </p:nvSpPr>
          <p:spPr bwMode="auto">
            <a:xfrm>
              <a:off x="5722815" y="4484414"/>
              <a:ext cx="62176" cy="182006"/>
            </a:xfrm>
            <a:custGeom>
              <a:avLst/>
              <a:gdLst>
                <a:gd name="T0" fmla="*/ 47 w 55"/>
                <a:gd name="T1" fmla="*/ 0 h 161"/>
                <a:gd name="T2" fmla="*/ 0 w 55"/>
                <a:gd name="T3" fmla="*/ 36 h 161"/>
                <a:gd name="T4" fmla="*/ 0 w 55"/>
                <a:gd name="T5" fmla="*/ 161 h 161"/>
                <a:gd name="T6" fmla="*/ 55 w 55"/>
                <a:gd name="T7" fmla="*/ 161 h 161"/>
                <a:gd name="T8" fmla="*/ 55 w 55"/>
                <a:gd name="T9" fmla="*/ 10 h 161"/>
                <a:gd name="T10" fmla="*/ 47 w 55"/>
                <a:gd name="T11" fmla="*/ 0 h 161"/>
              </a:gdLst>
              <a:ahLst/>
              <a:cxnLst>
                <a:cxn ang="0">
                  <a:pos x="T0" y="T1"/>
                </a:cxn>
                <a:cxn ang="0">
                  <a:pos x="T2" y="T3"/>
                </a:cxn>
                <a:cxn ang="0">
                  <a:pos x="T4" y="T5"/>
                </a:cxn>
                <a:cxn ang="0">
                  <a:pos x="T6" y="T7"/>
                </a:cxn>
                <a:cxn ang="0">
                  <a:pos x="T8" y="T9"/>
                </a:cxn>
                <a:cxn ang="0">
                  <a:pos x="T10" y="T11"/>
                </a:cxn>
              </a:cxnLst>
              <a:rect l="0" t="0" r="r" b="b"/>
              <a:pathLst>
                <a:path w="55" h="161">
                  <a:moveTo>
                    <a:pt x="47" y="0"/>
                  </a:moveTo>
                  <a:lnTo>
                    <a:pt x="0" y="36"/>
                  </a:lnTo>
                  <a:lnTo>
                    <a:pt x="0" y="161"/>
                  </a:lnTo>
                  <a:lnTo>
                    <a:pt x="55" y="161"/>
                  </a:lnTo>
                  <a:lnTo>
                    <a:pt x="55" y="1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27"/>
            <p:cNvSpPr>
              <a:spLocks/>
            </p:cNvSpPr>
            <p:nvPr/>
          </p:nvSpPr>
          <p:spPr bwMode="auto">
            <a:xfrm>
              <a:off x="5648203" y="4527372"/>
              <a:ext cx="61046" cy="139048"/>
            </a:xfrm>
            <a:custGeom>
              <a:avLst/>
              <a:gdLst>
                <a:gd name="T0" fmla="*/ 0 w 54"/>
                <a:gd name="T1" fmla="*/ 40 h 123"/>
                <a:gd name="T2" fmla="*/ 0 w 54"/>
                <a:gd name="T3" fmla="*/ 123 h 123"/>
                <a:gd name="T4" fmla="*/ 54 w 54"/>
                <a:gd name="T5" fmla="*/ 123 h 123"/>
                <a:gd name="T6" fmla="*/ 54 w 54"/>
                <a:gd name="T7" fmla="*/ 0 h 123"/>
                <a:gd name="T8" fmla="*/ 2 w 54"/>
                <a:gd name="T9" fmla="*/ 38 h 123"/>
                <a:gd name="T10" fmla="*/ 0 w 54"/>
                <a:gd name="T11" fmla="*/ 40 h 123"/>
              </a:gdLst>
              <a:ahLst/>
              <a:cxnLst>
                <a:cxn ang="0">
                  <a:pos x="T0" y="T1"/>
                </a:cxn>
                <a:cxn ang="0">
                  <a:pos x="T2" y="T3"/>
                </a:cxn>
                <a:cxn ang="0">
                  <a:pos x="T4" y="T5"/>
                </a:cxn>
                <a:cxn ang="0">
                  <a:pos x="T6" y="T7"/>
                </a:cxn>
                <a:cxn ang="0">
                  <a:pos x="T8" y="T9"/>
                </a:cxn>
                <a:cxn ang="0">
                  <a:pos x="T10" y="T11"/>
                </a:cxn>
              </a:cxnLst>
              <a:rect l="0" t="0" r="r" b="b"/>
              <a:pathLst>
                <a:path w="54" h="123">
                  <a:moveTo>
                    <a:pt x="0" y="40"/>
                  </a:moveTo>
                  <a:lnTo>
                    <a:pt x="0" y="123"/>
                  </a:lnTo>
                  <a:lnTo>
                    <a:pt x="54" y="123"/>
                  </a:lnTo>
                  <a:lnTo>
                    <a:pt x="54" y="0"/>
                  </a:lnTo>
                  <a:lnTo>
                    <a:pt x="2" y="38"/>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28"/>
            <p:cNvSpPr>
              <a:spLocks/>
            </p:cNvSpPr>
            <p:nvPr/>
          </p:nvSpPr>
          <p:spPr bwMode="auto">
            <a:xfrm>
              <a:off x="5504633" y="4476501"/>
              <a:ext cx="61046" cy="189920"/>
            </a:xfrm>
            <a:custGeom>
              <a:avLst/>
              <a:gdLst>
                <a:gd name="T0" fmla="*/ 0 w 54"/>
                <a:gd name="T1" fmla="*/ 38 h 168"/>
                <a:gd name="T2" fmla="*/ 0 w 54"/>
                <a:gd name="T3" fmla="*/ 168 h 168"/>
                <a:gd name="T4" fmla="*/ 54 w 54"/>
                <a:gd name="T5" fmla="*/ 168 h 168"/>
                <a:gd name="T6" fmla="*/ 54 w 54"/>
                <a:gd name="T7" fmla="*/ 0 h 168"/>
                <a:gd name="T8" fmla="*/ 0 w 54"/>
                <a:gd name="T9" fmla="*/ 38 h 168"/>
              </a:gdLst>
              <a:ahLst/>
              <a:cxnLst>
                <a:cxn ang="0">
                  <a:pos x="T0" y="T1"/>
                </a:cxn>
                <a:cxn ang="0">
                  <a:pos x="T2" y="T3"/>
                </a:cxn>
                <a:cxn ang="0">
                  <a:pos x="T4" y="T5"/>
                </a:cxn>
                <a:cxn ang="0">
                  <a:pos x="T6" y="T7"/>
                </a:cxn>
                <a:cxn ang="0">
                  <a:pos x="T8" y="T9"/>
                </a:cxn>
              </a:cxnLst>
              <a:rect l="0" t="0" r="r" b="b"/>
              <a:pathLst>
                <a:path w="54" h="168">
                  <a:moveTo>
                    <a:pt x="0" y="38"/>
                  </a:moveTo>
                  <a:lnTo>
                    <a:pt x="0" y="168"/>
                  </a:lnTo>
                  <a:lnTo>
                    <a:pt x="54" y="168"/>
                  </a:lnTo>
                  <a:lnTo>
                    <a:pt x="54"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29"/>
            <p:cNvSpPr>
              <a:spLocks/>
            </p:cNvSpPr>
            <p:nvPr/>
          </p:nvSpPr>
          <p:spPr bwMode="auto">
            <a:xfrm>
              <a:off x="5575853" y="4484414"/>
              <a:ext cx="62176" cy="182006"/>
            </a:xfrm>
            <a:custGeom>
              <a:avLst/>
              <a:gdLst>
                <a:gd name="T0" fmla="*/ 0 w 55"/>
                <a:gd name="T1" fmla="*/ 0 h 161"/>
                <a:gd name="T2" fmla="*/ 0 w 55"/>
                <a:gd name="T3" fmla="*/ 161 h 161"/>
                <a:gd name="T4" fmla="*/ 55 w 55"/>
                <a:gd name="T5" fmla="*/ 161 h 161"/>
                <a:gd name="T6" fmla="*/ 55 w 55"/>
                <a:gd name="T7" fmla="*/ 78 h 161"/>
                <a:gd name="T8" fmla="*/ 0 w 55"/>
                <a:gd name="T9" fmla="*/ 0 h 161"/>
              </a:gdLst>
              <a:ahLst/>
              <a:cxnLst>
                <a:cxn ang="0">
                  <a:pos x="T0" y="T1"/>
                </a:cxn>
                <a:cxn ang="0">
                  <a:pos x="T2" y="T3"/>
                </a:cxn>
                <a:cxn ang="0">
                  <a:pos x="T4" y="T5"/>
                </a:cxn>
                <a:cxn ang="0">
                  <a:pos x="T6" y="T7"/>
                </a:cxn>
                <a:cxn ang="0">
                  <a:pos x="T8" y="T9"/>
                </a:cxn>
              </a:cxnLst>
              <a:rect l="0" t="0" r="r" b="b"/>
              <a:pathLst>
                <a:path w="55" h="161">
                  <a:moveTo>
                    <a:pt x="0" y="0"/>
                  </a:moveTo>
                  <a:lnTo>
                    <a:pt x="0" y="161"/>
                  </a:lnTo>
                  <a:lnTo>
                    <a:pt x="55" y="161"/>
                  </a:lnTo>
                  <a:lnTo>
                    <a:pt x="55" y="7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组合 234"/>
          <p:cNvGrpSpPr/>
          <p:nvPr/>
        </p:nvGrpSpPr>
        <p:grpSpPr>
          <a:xfrm>
            <a:off x="2993197" y="4100788"/>
            <a:ext cx="1185643" cy="1237648"/>
            <a:chOff x="3618999" y="4145272"/>
            <a:chExt cx="1030994" cy="1076212"/>
          </a:xfrm>
        </p:grpSpPr>
        <p:sp>
          <p:nvSpPr>
            <p:cNvPr id="4105" name="Freeform 13"/>
            <p:cNvSpPr>
              <a:spLocks/>
            </p:cNvSpPr>
            <p:nvPr/>
          </p:nvSpPr>
          <p:spPr bwMode="auto">
            <a:xfrm>
              <a:off x="3618999" y="4190491"/>
              <a:ext cx="1030994" cy="1030993"/>
            </a:xfrm>
            <a:custGeom>
              <a:avLst/>
              <a:gdLst>
                <a:gd name="T0" fmla="*/ 339 w 386"/>
                <a:gd name="T1" fmla="*/ 278 h 386"/>
                <a:gd name="T2" fmla="*/ 108 w 386"/>
                <a:gd name="T3" fmla="*/ 340 h 386"/>
                <a:gd name="T4" fmla="*/ 47 w 386"/>
                <a:gd name="T5" fmla="*/ 109 h 386"/>
                <a:gd name="T6" fmla="*/ 277 w 386"/>
                <a:gd name="T7" fmla="*/ 47 h 386"/>
                <a:gd name="T8" fmla="*/ 339 w 386"/>
                <a:gd name="T9" fmla="*/ 278 h 386"/>
              </a:gdLst>
              <a:ahLst/>
              <a:cxnLst>
                <a:cxn ang="0">
                  <a:pos x="T0" y="T1"/>
                </a:cxn>
                <a:cxn ang="0">
                  <a:pos x="T2" y="T3"/>
                </a:cxn>
                <a:cxn ang="0">
                  <a:pos x="T4" y="T5"/>
                </a:cxn>
                <a:cxn ang="0">
                  <a:pos x="T6" y="T7"/>
                </a:cxn>
                <a:cxn ang="0">
                  <a:pos x="T8" y="T9"/>
                </a:cxn>
              </a:cxnLst>
              <a:rect l="0" t="0" r="r" b="b"/>
              <a:pathLst>
                <a:path w="386" h="386">
                  <a:moveTo>
                    <a:pt x="339" y="278"/>
                  </a:moveTo>
                  <a:cubicBezTo>
                    <a:pt x="292" y="359"/>
                    <a:pt x="189" y="386"/>
                    <a:pt x="108" y="340"/>
                  </a:cubicBezTo>
                  <a:cubicBezTo>
                    <a:pt x="27" y="293"/>
                    <a:pt x="0" y="190"/>
                    <a:pt x="47" y="109"/>
                  </a:cubicBezTo>
                  <a:cubicBezTo>
                    <a:pt x="93" y="28"/>
                    <a:pt x="197" y="0"/>
                    <a:pt x="277" y="47"/>
                  </a:cubicBezTo>
                  <a:cubicBezTo>
                    <a:pt x="358" y="94"/>
                    <a:pt x="386" y="197"/>
                    <a:pt x="339" y="27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Oval 14"/>
            <p:cNvSpPr>
              <a:spLocks noChangeArrowheads="1"/>
            </p:cNvSpPr>
            <p:nvPr/>
          </p:nvSpPr>
          <p:spPr bwMode="auto">
            <a:xfrm>
              <a:off x="3762570" y="4337453"/>
              <a:ext cx="742723" cy="7404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a:off x="3905010" y="4145272"/>
              <a:ext cx="125483" cy="123222"/>
            </a:xfrm>
            <a:custGeom>
              <a:avLst/>
              <a:gdLst>
                <a:gd name="T0" fmla="*/ 16 w 47"/>
                <a:gd name="T1" fmla="*/ 1 h 46"/>
                <a:gd name="T2" fmla="*/ 47 w 47"/>
                <a:gd name="T3" fmla="*/ 31 h 46"/>
                <a:gd name="T4" fmla="*/ 27 w 47"/>
                <a:gd name="T5" fmla="*/ 35 h 46"/>
                <a:gd name="T6" fmla="*/ 0 w 47"/>
                <a:gd name="T7" fmla="*/ 46 h 46"/>
                <a:gd name="T8" fmla="*/ 11 w 47"/>
                <a:gd name="T9" fmla="*/ 3 h 46"/>
                <a:gd name="T10" fmla="*/ 16 w 47"/>
                <a:gd name="T11" fmla="*/ 1 h 46"/>
              </a:gdLst>
              <a:ahLst/>
              <a:cxnLst>
                <a:cxn ang="0">
                  <a:pos x="T0" y="T1"/>
                </a:cxn>
                <a:cxn ang="0">
                  <a:pos x="T2" y="T3"/>
                </a:cxn>
                <a:cxn ang="0">
                  <a:pos x="T4" y="T5"/>
                </a:cxn>
                <a:cxn ang="0">
                  <a:pos x="T6" y="T7"/>
                </a:cxn>
                <a:cxn ang="0">
                  <a:pos x="T8" y="T9"/>
                </a:cxn>
                <a:cxn ang="0">
                  <a:pos x="T10" y="T11"/>
                </a:cxn>
              </a:cxnLst>
              <a:rect l="0" t="0" r="r" b="b"/>
              <a:pathLst>
                <a:path w="47" h="46">
                  <a:moveTo>
                    <a:pt x="16" y="1"/>
                  </a:moveTo>
                  <a:cubicBezTo>
                    <a:pt x="47" y="31"/>
                    <a:pt x="47" y="31"/>
                    <a:pt x="47" y="31"/>
                  </a:cubicBezTo>
                  <a:cubicBezTo>
                    <a:pt x="40" y="32"/>
                    <a:pt x="34" y="34"/>
                    <a:pt x="27" y="35"/>
                  </a:cubicBezTo>
                  <a:cubicBezTo>
                    <a:pt x="18" y="38"/>
                    <a:pt x="9" y="41"/>
                    <a:pt x="0" y="46"/>
                  </a:cubicBezTo>
                  <a:cubicBezTo>
                    <a:pt x="11" y="3"/>
                    <a:pt x="11" y="3"/>
                    <a:pt x="11" y="3"/>
                  </a:cubicBezTo>
                  <a:cubicBezTo>
                    <a:pt x="12" y="1"/>
                    <a:pt x="15" y="0"/>
                    <a:pt x="16"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31"/>
            <p:cNvSpPr>
              <a:spLocks noEditPoints="1"/>
            </p:cNvSpPr>
            <p:nvPr/>
          </p:nvSpPr>
          <p:spPr bwMode="auto">
            <a:xfrm>
              <a:off x="4016927" y="4521720"/>
              <a:ext cx="235139" cy="291663"/>
            </a:xfrm>
            <a:custGeom>
              <a:avLst/>
              <a:gdLst>
                <a:gd name="T0" fmla="*/ 59 w 88"/>
                <a:gd name="T1" fmla="*/ 102 h 109"/>
                <a:gd name="T2" fmla="*/ 59 w 88"/>
                <a:gd name="T3" fmla="*/ 101 h 109"/>
                <a:gd name="T4" fmla="*/ 58 w 88"/>
                <a:gd name="T5" fmla="*/ 101 h 109"/>
                <a:gd name="T6" fmla="*/ 87 w 88"/>
                <a:gd name="T7" fmla="*/ 42 h 109"/>
                <a:gd name="T8" fmla="*/ 44 w 88"/>
                <a:gd name="T9" fmla="*/ 0 h 109"/>
                <a:gd name="T10" fmla="*/ 1 w 88"/>
                <a:gd name="T11" fmla="*/ 42 h 109"/>
                <a:gd name="T12" fmla="*/ 27 w 88"/>
                <a:gd name="T13" fmla="*/ 95 h 109"/>
                <a:gd name="T14" fmla="*/ 29 w 88"/>
                <a:gd name="T15" fmla="*/ 101 h 109"/>
                <a:gd name="T16" fmla="*/ 29 w 88"/>
                <a:gd name="T17" fmla="*/ 101 h 109"/>
                <a:gd name="T18" fmla="*/ 28 w 88"/>
                <a:gd name="T19" fmla="*/ 102 h 109"/>
                <a:gd name="T20" fmla="*/ 28 w 88"/>
                <a:gd name="T21" fmla="*/ 109 h 109"/>
                <a:gd name="T22" fmla="*/ 59 w 88"/>
                <a:gd name="T23" fmla="*/ 109 h 109"/>
                <a:gd name="T24" fmla="*/ 59 w 88"/>
                <a:gd name="T25" fmla="*/ 102 h 109"/>
                <a:gd name="T26" fmla="*/ 51 w 88"/>
                <a:gd name="T27" fmla="*/ 96 h 109"/>
                <a:gd name="T28" fmla="*/ 51 w 88"/>
                <a:gd name="T29" fmla="*/ 77 h 109"/>
                <a:gd name="T30" fmla="*/ 50 w 88"/>
                <a:gd name="T31" fmla="*/ 75 h 109"/>
                <a:gd name="T32" fmla="*/ 60 w 88"/>
                <a:gd name="T33" fmla="*/ 44 h 109"/>
                <a:gd name="T34" fmla="*/ 73 w 88"/>
                <a:gd name="T35" fmla="*/ 40 h 109"/>
                <a:gd name="T36" fmla="*/ 63 w 88"/>
                <a:gd name="T37" fmla="*/ 31 h 109"/>
                <a:gd name="T38" fmla="*/ 58 w 88"/>
                <a:gd name="T39" fmla="*/ 41 h 109"/>
                <a:gd name="T40" fmla="*/ 30 w 88"/>
                <a:gd name="T41" fmla="*/ 41 h 109"/>
                <a:gd name="T42" fmla="*/ 19 w 88"/>
                <a:gd name="T43" fmla="*/ 31 h 109"/>
                <a:gd name="T44" fmla="*/ 15 w 88"/>
                <a:gd name="T45" fmla="*/ 40 h 109"/>
                <a:gd name="T46" fmla="*/ 28 w 88"/>
                <a:gd name="T47" fmla="*/ 44 h 109"/>
                <a:gd name="T48" fmla="*/ 37 w 88"/>
                <a:gd name="T49" fmla="*/ 75 h 109"/>
                <a:gd name="T50" fmla="*/ 37 w 88"/>
                <a:gd name="T51" fmla="*/ 77 h 109"/>
                <a:gd name="T52" fmla="*/ 37 w 88"/>
                <a:gd name="T53" fmla="*/ 96 h 109"/>
                <a:gd name="T54" fmla="*/ 33 w 88"/>
                <a:gd name="T55" fmla="*/ 96 h 109"/>
                <a:gd name="T56" fmla="*/ 19 w 88"/>
                <a:gd name="T57" fmla="*/ 73 h 109"/>
                <a:gd name="T58" fmla="*/ 6 w 88"/>
                <a:gd name="T59" fmla="*/ 43 h 109"/>
                <a:gd name="T60" fmla="*/ 17 w 88"/>
                <a:gd name="T61" fmla="*/ 16 h 109"/>
                <a:gd name="T62" fmla="*/ 44 w 88"/>
                <a:gd name="T63" fmla="*/ 5 h 109"/>
                <a:gd name="T64" fmla="*/ 65 w 88"/>
                <a:gd name="T65" fmla="*/ 12 h 109"/>
                <a:gd name="T66" fmla="*/ 81 w 88"/>
                <a:gd name="T67" fmla="*/ 43 h 109"/>
                <a:gd name="T68" fmla="*/ 68 w 88"/>
                <a:gd name="T69" fmla="*/ 73 h 109"/>
                <a:gd name="T70" fmla="*/ 54 w 88"/>
                <a:gd name="T71" fmla="*/ 96 h 109"/>
                <a:gd name="T72" fmla="*/ 51 w 88"/>
                <a:gd name="T73" fmla="*/ 96 h 109"/>
                <a:gd name="T74" fmla="*/ 41 w 88"/>
                <a:gd name="T75" fmla="*/ 54 h 109"/>
                <a:gd name="T76" fmla="*/ 42 w 88"/>
                <a:gd name="T77" fmla="*/ 55 h 109"/>
                <a:gd name="T78" fmla="*/ 42 w 88"/>
                <a:gd name="T79" fmla="*/ 74 h 109"/>
                <a:gd name="T80" fmla="*/ 40 w 88"/>
                <a:gd name="T81" fmla="*/ 74 h 109"/>
                <a:gd name="T82" fmla="*/ 40 w 88"/>
                <a:gd name="T83" fmla="*/ 74 h 109"/>
                <a:gd name="T84" fmla="*/ 31 w 88"/>
                <a:gd name="T85" fmla="*/ 44 h 109"/>
                <a:gd name="T86" fmla="*/ 57 w 88"/>
                <a:gd name="T87" fmla="*/ 44 h 109"/>
                <a:gd name="T88" fmla="*/ 48 w 88"/>
                <a:gd name="T89" fmla="*/ 74 h 109"/>
                <a:gd name="T90" fmla="*/ 48 w 88"/>
                <a:gd name="T91" fmla="*/ 74 h 109"/>
                <a:gd name="T92" fmla="*/ 45 w 88"/>
                <a:gd name="T93" fmla="*/ 74 h 109"/>
                <a:gd name="T94" fmla="*/ 45 w 88"/>
                <a:gd name="T95" fmla="*/ 55 h 109"/>
                <a:gd name="T96" fmla="*/ 46 w 88"/>
                <a:gd name="T97" fmla="*/ 54 h 109"/>
                <a:gd name="T98" fmla="*/ 44 w 88"/>
                <a:gd name="T99" fmla="*/ 51 h 109"/>
                <a:gd name="T100" fmla="*/ 41 w 88"/>
                <a:gd name="T101" fmla="*/ 54 h 109"/>
                <a:gd name="T102" fmla="*/ 61 w 88"/>
                <a:gd name="T103" fmla="*/ 41 h 109"/>
                <a:gd name="T104" fmla="*/ 66 w 88"/>
                <a:gd name="T105" fmla="*/ 33 h 109"/>
                <a:gd name="T106" fmla="*/ 70 w 88"/>
                <a:gd name="T107" fmla="*/ 39 h 109"/>
                <a:gd name="T108" fmla="*/ 61 w 88"/>
                <a:gd name="T109" fmla="*/ 41 h 109"/>
                <a:gd name="T110" fmla="*/ 61 w 88"/>
                <a:gd name="T111" fmla="*/ 41 h 109"/>
                <a:gd name="T112" fmla="*/ 17 w 88"/>
                <a:gd name="T113" fmla="*/ 39 h 109"/>
                <a:gd name="T114" fmla="*/ 23 w 88"/>
                <a:gd name="T115" fmla="*/ 33 h 109"/>
                <a:gd name="T116" fmla="*/ 27 w 88"/>
                <a:gd name="T117" fmla="*/ 41 h 109"/>
                <a:gd name="T118" fmla="*/ 17 w 88"/>
                <a:gd name="T11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9">
                  <a:moveTo>
                    <a:pt x="59" y="102"/>
                  </a:moveTo>
                  <a:cubicBezTo>
                    <a:pt x="59" y="101"/>
                    <a:pt x="59" y="101"/>
                    <a:pt x="59" y="101"/>
                  </a:cubicBezTo>
                  <a:cubicBezTo>
                    <a:pt x="58" y="101"/>
                    <a:pt x="58" y="101"/>
                    <a:pt x="58" y="101"/>
                  </a:cubicBezTo>
                  <a:cubicBezTo>
                    <a:pt x="65" y="77"/>
                    <a:pt x="88" y="69"/>
                    <a:pt x="87" y="42"/>
                  </a:cubicBezTo>
                  <a:cubicBezTo>
                    <a:pt x="86" y="20"/>
                    <a:pt x="69" y="0"/>
                    <a:pt x="44" y="0"/>
                  </a:cubicBezTo>
                  <a:cubicBezTo>
                    <a:pt x="19" y="0"/>
                    <a:pt x="2" y="19"/>
                    <a:pt x="1" y="42"/>
                  </a:cubicBezTo>
                  <a:cubicBezTo>
                    <a:pt x="0" y="67"/>
                    <a:pt x="19" y="76"/>
                    <a:pt x="27" y="95"/>
                  </a:cubicBezTo>
                  <a:cubicBezTo>
                    <a:pt x="28" y="97"/>
                    <a:pt x="29" y="99"/>
                    <a:pt x="29" y="101"/>
                  </a:cubicBezTo>
                  <a:cubicBezTo>
                    <a:pt x="29" y="101"/>
                    <a:pt x="29" y="101"/>
                    <a:pt x="29" y="101"/>
                  </a:cubicBezTo>
                  <a:cubicBezTo>
                    <a:pt x="28" y="101"/>
                    <a:pt x="28" y="101"/>
                    <a:pt x="28" y="102"/>
                  </a:cubicBezTo>
                  <a:cubicBezTo>
                    <a:pt x="28" y="109"/>
                    <a:pt x="28" y="109"/>
                    <a:pt x="28" y="109"/>
                  </a:cubicBezTo>
                  <a:cubicBezTo>
                    <a:pt x="59" y="109"/>
                    <a:pt x="59" y="109"/>
                    <a:pt x="59" y="109"/>
                  </a:cubicBezTo>
                  <a:lnTo>
                    <a:pt x="59" y="102"/>
                  </a:lnTo>
                  <a:close/>
                  <a:moveTo>
                    <a:pt x="51" y="96"/>
                  </a:moveTo>
                  <a:cubicBezTo>
                    <a:pt x="51" y="77"/>
                    <a:pt x="51" y="77"/>
                    <a:pt x="51" y="77"/>
                  </a:cubicBezTo>
                  <a:cubicBezTo>
                    <a:pt x="51" y="76"/>
                    <a:pt x="51" y="76"/>
                    <a:pt x="50" y="75"/>
                  </a:cubicBezTo>
                  <a:cubicBezTo>
                    <a:pt x="53" y="66"/>
                    <a:pt x="58" y="48"/>
                    <a:pt x="60" y="44"/>
                  </a:cubicBezTo>
                  <a:cubicBezTo>
                    <a:pt x="65" y="44"/>
                    <a:pt x="71" y="43"/>
                    <a:pt x="73" y="40"/>
                  </a:cubicBezTo>
                  <a:cubicBezTo>
                    <a:pt x="76" y="35"/>
                    <a:pt x="68" y="28"/>
                    <a:pt x="63" y="31"/>
                  </a:cubicBezTo>
                  <a:cubicBezTo>
                    <a:pt x="59" y="32"/>
                    <a:pt x="58" y="37"/>
                    <a:pt x="58" y="41"/>
                  </a:cubicBezTo>
                  <a:cubicBezTo>
                    <a:pt x="51" y="41"/>
                    <a:pt x="36" y="41"/>
                    <a:pt x="30" y="41"/>
                  </a:cubicBezTo>
                  <a:cubicBezTo>
                    <a:pt x="29" y="37"/>
                    <a:pt x="27" y="27"/>
                    <a:pt x="19" y="31"/>
                  </a:cubicBezTo>
                  <a:cubicBezTo>
                    <a:pt x="14" y="32"/>
                    <a:pt x="13" y="38"/>
                    <a:pt x="15" y="40"/>
                  </a:cubicBezTo>
                  <a:cubicBezTo>
                    <a:pt x="17" y="44"/>
                    <a:pt x="23" y="44"/>
                    <a:pt x="28" y="44"/>
                  </a:cubicBezTo>
                  <a:cubicBezTo>
                    <a:pt x="31" y="56"/>
                    <a:pt x="33" y="62"/>
                    <a:pt x="37" y="75"/>
                  </a:cubicBezTo>
                  <a:cubicBezTo>
                    <a:pt x="37" y="76"/>
                    <a:pt x="37" y="76"/>
                    <a:pt x="37" y="77"/>
                  </a:cubicBezTo>
                  <a:cubicBezTo>
                    <a:pt x="37" y="96"/>
                    <a:pt x="37" y="96"/>
                    <a:pt x="37" y="96"/>
                  </a:cubicBezTo>
                  <a:cubicBezTo>
                    <a:pt x="33" y="96"/>
                    <a:pt x="33" y="96"/>
                    <a:pt x="33" y="96"/>
                  </a:cubicBezTo>
                  <a:cubicBezTo>
                    <a:pt x="30" y="87"/>
                    <a:pt x="24" y="80"/>
                    <a:pt x="19" y="73"/>
                  </a:cubicBezTo>
                  <a:cubicBezTo>
                    <a:pt x="11" y="63"/>
                    <a:pt x="5" y="56"/>
                    <a:pt x="6" y="43"/>
                  </a:cubicBezTo>
                  <a:cubicBezTo>
                    <a:pt x="7" y="32"/>
                    <a:pt x="11" y="23"/>
                    <a:pt x="17" y="16"/>
                  </a:cubicBezTo>
                  <a:cubicBezTo>
                    <a:pt x="24" y="9"/>
                    <a:pt x="33" y="5"/>
                    <a:pt x="44" y="5"/>
                  </a:cubicBezTo>
                  <a:cubicBezTo>
                    <a:pt x="52" y="5"/>
                    <a:pt x="59" y="7"/>
                    <a:pt x="65" y="12"/>
                  </a:cubicBezTo>
                  <a:cubicBezTo>
                    <a:pt x="75" y="19"/>
                    <a:pt x="81" y="30"/>
                    <a:pt x="81" y="43"/>
                  </a:cubicBezTo>
                  <a:cubicBezTo>
                    <a:pt x="82" y="56"/>
                    <a:pt x="76" y="64"/>
                    <a:pt x="68" y="73"/>
                  </a:cubicBezTo>
                  <a:cubicBezTo>
                    <a:pt x="63" y="80"/>
                    <a:pt x="58" y="87"/>
                    <a:pt x="54" y="96"/>
                  </a:cubicBezTo>
                  <a:lnTo>
                    <a:pt x="51" y="96"/>
                  </a:lnTo>
                  <a:close/>
                  <a:moveTo>
                    <a:pt x="41" y="54"/>
                  </a:moveTo>
                  <a:cubicBezTo>
                    <a:pt x="41" y="54"/>
                    <a:pt x="42" y="55"/>
                    <a:pt x="42" y="55"/>
                  </a:cubicBezTo>
                  <a:cubicBezTo>
                    <a:pt x="42" y="74"/>
                    <a:pt x="42" y="74"/>
                    <a:pt x="42" y="74"/>
                  </a:cubicBezTo>
                  <a:cubicBezTo>
                    <a:pt x="40" y="74"/>
                    <a:pt x="40" y="74"/>
                    <a:pt x="40" y="74"/>
                  </a:cubicBezTo>
                  <a:cubicBezTo>
                    <a:pt x="40" y="74"/>
                    <a:pt x="40" y="74"/>
                    <a:pt x="40" y="74"/>
                  </a:cubicBezTo>
                  <a:cubicBezTo>
                    <a:pt x="38" y="66"/>
                    <a:pt x="32" y="48"/>
                    <a:pt x="31" y="44"/>
                  </a:cubicBezTo>
                  <a:cubicBezTo>
                    <a:pt x="35" y="44"/>
                    <a:pt x="52" y="44"/>
                    <a:pt x="57" y="44"/>
                  </a:cubicBezTo>
                  <a:cubicBezTo>
                    <a:pt x="55" y="49"/>
                    <a:pt x="51" y="64"/>
                    <a:pt x="48" y="74"/>
                  </a:cubicBezTo>
                  <a:cubicBezTo>
                    <a:pt x="48" y="74"/>
                    <a:pt x="48" y="74"/>
                    <a:pt x="48" y="74"/>
                  </a:cubicBezTo>
                  <a:cubicBezTo>
                    <a:pt x="45" y="74"/>
                    <a:pt x="45" y="74"/>
                    <a:pt x="45" y="74"/>
                  </a:cubicBezTo>
                  <a:cubicBezTo>
                    <a:pt x="45" y="55"/>
                    <a:pt x="45" y="55"/>
                    <a:pt x="45" y="55"/>
                  </a:cubicBezTo>
                  <a:cubicBezTo>
                    <a:pt x="46" y="55"/>
                    <a:pt x="46" y="54"/>
                    <a:pt x="46" y="54"/>
                  </a:cubicBezTo>
                  <a:cubicBezTo>
                    <a:pt x="46" y="52"/>
                    <a:pt x="45" y="51"/>
                    <a:pt x="44" y="51"/>
                  </a:cubicBezTo>
                  <a:cubicBezTo>
                    <a:pt x="42" y="51"/>
                    <a:pt x="41" y="52"/>
                    <a:pt x="41" y="54"/>
                  </a:cubicBezTo>
                  <a:close/>
                  <a:moveTo>
                    <a:pt x="61" y="41"/>
                  </a:moveTo>
                  <a:cubicBezTo>
                    <a:pt x="62" y="37"/>
                    <a:pt x="63" y="33"/>
                    <a:pt x="66" y="33"/>
                  </a:cubicBezTo>
                  <a:cubicBezTo>
                    <a:pt x="69" y="33"/>
                    <a:pt x="72" y="37"/>
                    <a:pt x="70" y="39"/>
                  </a:cubicBezTo>
                  <a:cubicBezTo>
                    <a:pt x="69" y="41"/>
                    <a:pt x="63" y="41"/>
                    <a:pt x="61" y="41"/>
                  </a:cubicBezTo>
                  <a:cubicBezTo>
                    <a:pt x="61" y="41"/>
                    <a:pt x="61" y="41"/>
                    <a:pt x="61" y="41"/>
                  </a:cubicBezTo>
                  <a:close/>
                  <a:moveTo>
                    <a:pt x="17" y="39"/>
                  </a:moveTo>
                  <a:cubicBezTo>
                    <a:pt x="15" y="36"/>
                    <a:pt x="20" y="32"/>
                    <a:pt x="23" y="33"/>
                  </a:cubicBezTo>
                  <a:cubicBezTo>
                    <a:pt x="25" y="34"/>
                    <a:pt x="26" y="38"/>
                    <a:pt x="27" y="41"/>
                  </a:cubicBezTo>
                  <a:cubicBezTo>
                    <a:pt x="27" y="41"/>
                    <a:pt x="18" y="40"/>
                    <a:pt x="17"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Rectangle 32"/>
            <p:cNvSpPr>
              <a:spLocks noChangeArrowheads="1"/>
            </p:cNvSpPr>
            <p:nvPr/>
          </p:nvSpPr>
          <p:spPr bwMode="auto">
            <a:xfrm>
              <a:off x="4091538" y="4821296"/>
              <a:ext cx="82525" cy="10174"/>
            </a:xfrm>
            <a:prstGeom prst="rect">
              <a:avLst/>
            </a:prstGeom>
            <a:solidFill>
              <a:srgbClr val="4F7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33"/>
            <p:cNvSpPr>
              <a:spLocks/>
            </p:cNvSpPr>
            <p:nvPr/>
          </p:nvSpPr>
          <p:spPr bwMode="auto">
            <a:xfrm>
              <a:off x="4091538" y="4840514"/>
              <a:ext cx="82525" cy="41828"/>
            </a:xfrm>
            <a:custGeom>
              <a:avLst/>
              <a:gdLst>
                <a:gd name="T0" fmla="*/ 29 w 31"/>
                <a:gd name="T1" fmla="*/ 4 h 16"/>
                <a:gd name="T2" fmla="*/ 30 w 31"/>
                <a:gd name="T3" fmla="*/ 4 h 16"/>
                <a:gd name="T4" fmla="*/ 31 w 31"/>
                <a:gd name="T5" fmla="*/ 3 h 16"/>
                <a:gd name="T6" fmla="*/ 31 w 31"/>
                <a:gd name="T7" fmla="*/ 0 h 16"/>
                <a:gd name="T8" fmla="*/ 0 w 31"/>
                <a:gd name="T9" fmla="*/ 0 h 16"/>
                <a:gd name="T10" fmla="*/ 0 w 31"/>
                <a:gd name="T11" fmla="*/ 3 h 16"/>
                <a:gd name="T12" fmla="*/ 1 w 31"/>
                <a:gd name="T13" fmla="*/ 4 h 16"/>
                <a:gd name="T14" fmla="*/ 2 w 31"/>
                <a:gd name="T15" fmla="*/ 4 h 16"/>
                <a:gd name="T16" fmla="*/ 14 w 31"/>
                <a:gd name="T17" fmla="*/ 16 h 16"/>
                <a:gd name="T18" fmla="*/ 18 w 31"/>
                <a:gd name="T19" fmla="*/ 16 h 16"/>
                <a:gd name="T20" fmla="*/ 29 w 31"/>
                <a:gd name="T2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6">
                  <a:moveTo>
                    <a:pt x="29" y="4"/>
                  </a:moveTo>
                  <a:cubicBezTo>
                    <a:pt x="30" y="4"/>
                    <a:pt x="30" y="4"/>
                    <a:pt x="30" y="4"/>
                  </a:cubicBezTo>
                  <a:cubicBezTo>
                    <a:pt x="31" y="4"/>
                    <a:pt x="31" y="4"/>
                    <a:pt x="31" y="3"/>
                  </a:cubicBezTo>
                  <a:cubicBezTo>
                    <a:pt x="31" y="0"/>
                    <a:pt x="31" y="0"/>
                    <a:pt x="31" y="0"/>
                  </a:cubicBezTo>
                  <a:cubicBezTo>
                    <a:pt x="0" y="0"/>
                    <a:pt x="0" y="0"/>
                    <a:pt x="0" y="0"/>
                  </a:cubicBezTo>
                  <a:cubicBezTo>
                    <a:pt x="0" y="3"/>
                    <a:pt x="0" y="3"/>
                    <a:pt x="0" y="3"/>
                  </a:cubicBezTo>
                  <a:cubicBezTo>
                    <a:pt x="0" y="4"/>
                    <a:pt x="1" y="4"/>
                    <a:pt x="1" y="4"/>
                  </a:cubicBezTo>
                  <a:cubicBezTo>
                    <a:pt x="2" y="4"/>
                    <a:pt x="2" y="4"/>
                    <a:pt x="2" y="4"/>
                  </a:cubicBezTo>
                  <a:cubicBezTo>
                    <a:pt x="5" y="10"/>
                    <a:pt x="8" y="16"/>
                    <a:pt x="14" y="16"/>
                  </a:cubicBezTo>
                  <a:cubicBezTo>
                    <a:pt x="18" y="16"/>
                    <a:pt x="18" y="16"/>
                    <a:pt x="18" y="16"/>
                  </a:cubicBezTo>
                  <a:cubicBezTo>
                    <a:pt x="24" y="16"/>
                    <a:pt x="27" y="10"/>
                    <a:pt x="29" y="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31"/>
          <p:cNvGrpSpPr/>
          <p:nvPr/>
        </p:nvGrpSpPr>
        <p:grpSpPr>
          <a:xfrm>
            <a:off x="8841739" y="1990874"/>
            <a:ext cx="1037438" cy="1038740"/>
            <a:chOff x="8704688" y="2310570"/>
            <a:chExt cx="902120" cy="903249"/>
          </a:xfrm>
          <a:solidFill>
            <a:schemeClr val="accent4"/>
          </a:solidFill>
        </p:grpSpPr>
        <p:sp>
          <p:nvSpPr>
            <p:cNvPr id="4108" name="Oval 16"/>
            <p:cNvSpPr>
              <a:spLocks noChangeArrowheads="1"/>
            </p:cNvSpPr>
            <p:nvPr/>
          </p:nvSpPr>
          <p:spPr bwMode="auto">
            <a:xfrm>
              <a:off x="8704688" y="2310570"/>
              <a:ext cx="902120" cy="9032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Oval 17"/>
            <p:cNvSpPr>
              <a:spLocks noChangeArrowheads="1"/>
            </p:cNvSpPr>
            <p:nvPr/>
          </p:nvSpPr>
          <p:spPr bwMode="auto">
            <a:xfrm>
              <a:off x="8784949" y="2390834"/>
              <a:ext cx="741592" cy="7427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18"/>
            <p:cNvSpPr>
              <a:spLocks/>
            </p:cNvSpPr>
            <p:nvPr/>
          </p:nvSpPr>
          <p:spPr bwMode="auto">
            <a:xfrm>
              <a:off x="9422541" y="3082683"/>
              <a:ext cx="117569" cy="127744"/>
            </a:xfrm>
            <a:custGeom>
              <a:avLst/>
              <a:gdLst>
                <a:gd name="T0" fmla="*/ 40 w 44"/>
                <a:gd name="T1" fmla="*/ 47 h 48"/>
                <a:gd name="T2" fmla="*/ 0 w 44"/>
                <a:gd name="T3" fmla="*/ 32 h 48"/>
                <a:gd name="T4" fmla="*/ 16 w 44"/>
                <a:gd name="T5" fmla="*/ 20 h 48"/>
                <a:gd name="T6" fmla="*/ 37 w 44"/>
                <a:gd name="T7" fmla="*/ 0 h 48"/>
                <a:gd name="T8" fmla="*/ 44 w 44"/>
                <a:gd name="T9" fmla="*/ 44 h 48"/>
                <a:gd name="T10" fmla="*/ 40 w 44"/>
                <a:gd name="T11" fmla="*/ 47 h 48"/>
              </a:gdLst>
              <a:ahLst/>
              <a:cxnLst>
                <a:cxn ang="0">
                  <a:pos x="T0" y="T1"/>
                </a:cxn>
                <a:cxn ang="0">
                  <a:pos x="T2" y="T3"/>
                </a:cxn>
                <a:cxn ang="0">
                  <a:pos x="T4" y="T5"/>
                </a:cxn>
                <a:cxn ang="0">
                  <a:pos x="T6" y="T7"/>
                </a:cxn>
                <a:cxn ang="0">
                  <a:pos x="T8" y="T9"/>
                </a:cxn>
                <a:cxn ang="0">
                  <a:pos x="T10" y="T11"/>
                </a:cxn>
              </a:cxnLst>
              <a:rect l="0" t="0" r="r" b="b"/>
              <a:pathLst>
                <a:path w="44" h="48">
                  <a:moveTo>
                    <a:pt x="40" y="47"/>
                  </a:moveTo>
                  <a:cubicBezTo>
                    <a:pt x="0" y="32"/>
                    <a:pt x="0" y="32"/>
                    <a:pt x="0" y="32"/>
                  </a:cubicBezTo>
                  <a:cubicBezTo>
                    <a:pt x="5" y="28"/>
                    <a:pt x="11" y="24"/>
                    <a:pt x="16" y="20"/>
                  </a:cubicBezTo>
                  <a:cubicBezTo>
                    <a:pt x="24" y="14"/>
                    <a:pt x="31" y="7"/>
                    <a:pt x="37" y="0"/>
                  </a:cubicBezTo>
                  <a:cubicBezTo>
                    <a:pt x="44" y="44"/>
                    <a:pt x="44" y="44"/>
                    <a:pt x="44" y="44"/>
                  </a:cubicBezTo>
                  <a:cubicBezTo>
                    <a:pt x="44" y="46"/>
                    <a:pt x="42" y="48"/>
                    <a:pt x="4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34"/>
            <p:cNvSpPr>
              <a:spLocks noEditPoints="1"/>
            </p:cNvSpPr>
            <p:nvPr/>
          </p:nvSpPr>
          <p:spPr bwMode="auto">
            <a:xfrm>
              <a:off x="9065309" y="2612407"/>
              <a:ext cx="170702" cy="270184"/>
            </a:xfrm>
            <a:custGeom>
              <a:avLst/>
              <a:gdLst>
                <a:gd name="T0" fmla="*/ 49 w 64"/>
                <a:gd name="T1" fmla="*/ 28 h 101"/>
                <a:gd name="T2" fmla="*/ 36 w 64"/>
                <a:gd name="T3" fmla="*/ 24 h 101"/>
                <a:gd name="T4" fmla="*/ 36 w 64"/>
                <a:gd name="T5" fmla="*/ 43 h 101"/>
                <a:gd name="T6" fmla="*/ 39 w 64"/>
                <a:gd name="T7" fmla="*/ 44 h 101"/>
                <a:gd name="T8" fmla="*/ 49 w 64"/>
                <a:gd name="T9" fmla="*/ 47 h 101"/>
                <a:gd name="T10" fmla="*/ 62 w 64"/>
                <a:gd name="T11" fmla="*/ 57 h 101"/>
                <a:gd name="T12" fmla="*/ 62 w 64"/>
                <a:gd name="T13" fmla="*/ 76 h 101"/>
                <a:gd name="T14" fmla="*/ 37 w 64"/>
                <a:gd name="T15" fmla="*/ 89 h 101"/>
                <a:gd name="T16" fmla="*/ 37 w 64"/>
                <a:gd name="T17" fmla="*/ 98 h 101"/>
                <a:gd name="T18" fmla="*/ 34 w 64"/>
                <a:gd name="T19" fmla="*/ 101 h 101"/>
                <a:gd name="T20" fmla="*/ 34 w 64"/>
                <a:gd name="T21" fmla="*/ 101 h 101"/>
                <a:gd name="T22" fmla="*/ 31 w 64"/>
                <a:gd name="T23" fmla="*/ 98 h 101"/>
                <a:gd name="T24" fmla="*/ 31 w 64"/>
                <a:gd name="T25" fmla="*/ 89 h 101"/>
                <a:gd name="T26" fmla="*/ 9 w 64"/>
                <a:gd name="T27" fmla="*/ 83 h 101"/>
                <a:gd name="T28" fmla="*/ 16 w 64"/>
                <a:gd name="T29" fmla="*/ 70 h 101"/>
                <a:gd name="T30" fmla="*/ 32 w 64"/>
                <a:gd name="T31" fmla="*/ 76 h 101"/>
                <a:gd name="T32" fmla="*/ 32 w 64"/>
                <a:gd name="T33" fmla="*/ 57 h 101"/>
                <a:gd name="T34" fmla="*/ 18 w 64"/>
                <a:gd name="T35" fmla="*/ 53 h 101"/>
                <a:gd name="T36" fmla="*/ 6 w 64"/>
                <a:gd name="T37" fmla="*/ 35 h 101"/>
                <a:gd name="T38" fmla="*/ 21 w 64"/>
                <a:gd name="T39" fmla="*/ 13 h 101"/>
                <a:gd name="T40" fmla="*/ 31 w 64"/>
                <a:gd name="T41" fmla="*/ 11 h 101"/>
                <a:gd name="T42" fmla="*/ 31 w 64"/>
                <a:gd name="T43" fmla="*/ 3 h 101"/>
                <a:gd name="T44" fmla="*/ 34 w 64"/>
                <a:gd name="T45" fmla="*/ 0 h 101"/>
                <a:gd name="T46" fmla="*/ 34 w 64"/>
                <a:gd name="T47" fmla="*/ 0 h 101"/>
                <a:gd name="T48" fmla="*/ 37 w 64"/>
                <a:gd name="T49" fmla="*/ 3 h 101"/>
                <a:gd name="T50" fmla="*/ 37 w 64"/>
                <a:gd name="T51" fmla="*/ 11 h 101"/>
                <a:gd name="T52" fmla="*/ 55 w 64"/>
                <a:gd name="T53" fmla="*/ 16 h 101"/>
                <a:gd name="T54" fmla="*/ 58 w 64"/>
                <a:gd name="T55" fmla="*/ 25 h 101"/>
                <a:gd name="T56" fmla="*/ 49 w 64"/>
                <a:gd name="T57" fmla="*/ 28 h 101"/>
                <a:gd name="T58" fmla="*/ 22 w 64"/>
                <a:gd name="T59" fmla="*/ 33 h 101"/>
                <a:gd name="T60" fmla="*/ 24 w 64"/>
                <a:gd name="T61" fmla="*/ 38 h 101"/>
                <a:gd name="T62" fmla="*/ 32 w 64"/>
                <a:gd name="T63" fmla="*/ 42 h 101"/>
                <a:gd name="T64" fmla="*/ 32 w 64"/>
                <a:gd name="T65" fmla="*/ 24 h 101"/>
                <a:gd name="T66" fmla="*/ 22 w 64"/>
                <a:gd name="T67" fmla="*/ 33 h 101"/>
                <a:gd name="T68" fmla="*/ 48 w 64"/>
                <a:gd name="T69" fmla="*/ 68 h 101"/>
                <a:gd name="T70" fmla="*/ 45 w 64"/>
                <a:gd name="T71" fmla="*/ 62 h 101"/>
                <a:gd name="T72" fmla="*/ 36 w 64"/>
                <a:gd name="T73" fmla="*/ 58 h 101"/>
                <a:gd name="T74" fmla="*/ 36 w 64"/>
                <a:gd name="T75" fmla="*/ 76 h 101"/>
                <a:gd name="T76" fmla="*/ 48 w 64"/>
                <a:gd name="T77"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01">
                  <a:moveTo>
                    <a:pt x="49" y="28"/>
                  </a:moveTo>
                  <a:cubicBezTo>
                    <a:pt x="45" y="26"/>
                    <a:pt x="41" y="25"/>
                    <a:pt x="36" y="24"/>
                  </a:cubicBezTo>
                  <a:cubicBezTo>
                    <a:pt x="36" y="43"/>
                    <a:pt x="36" y="43"/>
                    <a:pt x="36" y="43"/>
                  </a:cubicBezTo>
                  <a:cubicBezTo>
                    <a:pt x="39" y="44"/>
                    <a:pt x="39" y="44"/>
                    <a:pt x="39" y="44"/>
                  </a:cubicBezTo>
                  <a:cubicBezTo>
                    <a:pt x="43" y="45"/>
                    <a:pt x="46" y="46"/>
                    <a:pt x="49" y="47"/>
                  </a:cubicBezTo>
                  <a:cubicBezTo>
                    <a:pt x="55" y="49"/>
                    <a:pt x="59" y="52"/>
                    <a:pt x="62" y="57"/>
                  </a:cubicBezTo>
                  <a:cubicBezTo>
                    <a:pt x="64" y="62"/>
                    <a:pt x="64" y="71"/>
                    <a:pt x="62" y="76"/>
                  </a:cubicBezTo>
                  <a:cubicBezTo>
                    <a:pt x="57" y="85"/>
                    <a:pt x="47" y="89"/>
                    <a:pt x="37" y="89"/>
                  </a:cubicBezTo>
                  <a:cubicBezTo>
                    <a:pt x="37" y="98"/>
                    <a:pt x="37" y="98"/>
                    <a:pt x="37" y="98"/>
                  </a:cubicBezTo>
                  <a:cubicBezTo>
                    <a:pt x="37" y="99"/>
                    <a:pt x="36" y="101"/>
                    <a:pt x="34" y="101"/>
                  </a:cubicBezTo>
                  <a:cubicBezTo>
                    <a:pt x="34" y="101"/>
                    <a:pt x="34" y="101"/>
                    <a:pt x="34" y="101"/>
                  </a:cubicBezTo>
                  <a:cubicBezTo>
                    <a:pt x="32" y="101"/>
                    <a:pt x="31" y="99"/>
                    <a:pt x="31" y="98"/>
                  </a:cubicBezTo>
                  <a:cubicBezTo>
                    <a:pt x="31" y="89"/>
                    <a:pt x="31" y="89"/>
                    <a:pt x="31" y="89"/>
                  </a:cubicBezTo>
                  <a:cubicBezTo>
                    <a:pt x="23" y="88"/>
                    <a:pt x="15" y="86"/>
                    <a:pt x="9" y="83"/>
                  </a:cubicBezTo>
                  <a:cubicBezTo>
                    <a:pt x="0" y="78"/>
                    <a:pt x="7" y="66"/>
                    <a:pt x="16" y="70"/>
                  </a:cubicBezTo>
                  <a:cubicBezTo>
                    <a:pt x="20" y="73"/>
                    <a:pt x="26" y="75"/>
                    <a:pt x="32" y="76"/>
                  </a:cubicBezTo>
                  <a:cubicBezTo>
                    <a:pt x="32" y="57"/>
                    <a:pt x="32" y="57"/>
                    <a:pt x="32" y="57"/>
                  </a:cubicBezTo>
                  <a:cubicBezTo>
                    <a:pt x="30" y="56"/>
                    <a:pt x="23" y="55"/>
                    <a:pt x="18" y="53"/>
                  </a:cubicBezTo>
                  <a:cubicBezTo>
                    <a:pt x="9" y="49"/>
                    <a:pt x="6" y="43"/>
                    <a:pt x="6" y="35"/>
                  </a:cubicBezTo>
                  <a:cubicBezTo>
                    <a:pt x="6" y="25"/>
                    <a:pt x="12" y="17"/>
                    <a:pt x="21" y="13"/>
                  </a:cubicBezTo>
                  <a:cubicBezTo>
                    <a:pt x="24" y="12"/>
                    <a:pt x="27" y="11"/>
                    <a:pt x="31" y="11"/>
                  </a:cubicBezTo>
                  <a:cubicBezTo>
                    <a:pt x="31" y="3"/>
                    <a:pt x="31" y="3"/>
                    <a:pt x="31" y="3"/>
                  </a:cubicBezTo>
                  <a:cubicBezTo>
                    <a:pt x="31" y="2"/>
                    <a:pt x="32" y="0"/>
                    <a:pt x="34" y="0"/>
                  </a:cubicBezTo>
                  <a:cubicBezTo>
                    <a:pt x="34" y="0"/>
                    <a:pt x="34" y="0"/>
                    <a:pt x="34" y="0"/>
                  </a:cubicBezTo>
                  <a:cubicBezTo>
                    <a:pt x="36" y="0"/>
                    <a:pt x="37" y="2"/>
                    <a:pt x="37" y="3"/>
                  </a:cubicBezTo>
                  <a:cubicBezTo>
                    <a:pt x="37" y="11"/>
                    <a:pt x="37" y="11"/>
                    <a:pt x="37" y="11"/>
                  </a:cubicBezTo>
                  <a:cubicBezTo>
                    <a:pt x="43" y="12"/>
                    <a:pt x="49" y="13"/>
                    <a:pt x="55" y="16"/>
                  </a:cubicBezTo>
                  <a:cubicBezTo>
                    <a:pt x="58" y="18"/>
                    <a:pt x="60" y="22"/>
                    <a:pt x="58" y="25"/>
                  </a:cubicBezTo>
                  <a:cubicBezTo>
                    <a:pt x="56" y="28"/>
                    <a:pt x="52" y="30"/>
                    <a:pt x="49" y="28"/>
                  </a:cubicBezTo>
                  <a:close/>
                  <a:moveTo>
                    <a:pt x="22" y="33"/>
                  </a:moveTo>
                  <a:cubicBezTo>
                    <a:pt x="22" y="35"/>
                    <a:pt x="22" y="37"/>
                    <a:pt x="24" y="38"/>
                  </a:cubicBezTo>
                  <a:cubicBezTo>
                    <a:pt x="26" y="40"/>
                    <a:pt x="28" y="41"/>
                    <a:pt x="32" y="42"/>
                  </a:cubicBezTo>
                  <a:cubicBezTo>
                    <a:pt x="32" y="24"/>
                    <a:pt x="32" y="24"/>
                    <a:pt x="32" y="24"/>
                  </a:cubicBezTo>
                  <a:cubicBezTo>
                    <a:pt x="25" y="25"/>
                    <a:pt x="22" y="27"/>
                    <a:pt x="22" y="33"/>
                  </a:cubicBezTo>
                  <a:close/>
                  <a:moveTo>
                    <a:pt x="48" y="68"/>
                  </a:moveTo>
                  <a:cubicBezTo>
                    <a:pt x="48" y="65"/>
                    <a:pt x="47" y="63"/>
                    <a:pt x="45" y="62"/>
                  </a:cubicBezTo>
                  <a:cubicBezTo>
                    <a:pt x="43" y="61"/>
                    <a:pt x="40" y="59"/>
                    <a:pt x="36" y="58"/>
                  </a:cubicBezTo>
                  <a:cubicBezTo>
                    <a:pt x="36" y="76"/>
                    <a:pt x="36" y="76"/>
                    <a:pt x="36" y="76"/>
                  </a:cubicBezTo>
                  <a:cubicBezTo>
                    <a:pt x="44" y="76"/>
                    <a:pt x="48" y="73"/>
                    <a:pt x="4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35"/>
            <p:cNvSpPr>
              <a:spLocks/>
            </p:cNvSpPr>
            <p:nvPr/>
          </p:nvSpPr>
          <p:spPr bwMode="auto">
            <a:xfrm>
              <a:off x="8952262" y="2547970"/>
              <a:ext cx="432972" cy="397927"/>
            </a:xfrm>
            <a:custGeom>
              <a:avLst/>
              <a:gdLst>
                <a:gd name="T0" fmla="*/ 155 w 162"/>
                <a:gd name="T1" fmla="*/ 57 h 149"/>
                <a:gd name="T2" fmla="*/ 146 w 162"/>
                <a:gd name="T3" fmla="*/ 57 h 149"/>
                <a:gd name="T4" fmla="*/ 69 w 162"/>
                <a:gd name="T5" fmla="*/ 3 h 149"/>
                <a:gd name="T6" fmla="*/ 3 w 162"/>
                <a:gd name="T7" fmla="*/ 70 h 149"/>
                <a:gd name="T8" fmla="*/ 76 w 162"/>
                <a:gd name="T9" fmla="*/ 149 h 149"/>
                <a:gd name="T10" fmla="*/ 139 w 162"/>
                <a:gd name="T11" fmla="*/ 113 h 149"/>
                <a:gd name="T12" fmla="*/ 136 w 162"/>
                <a:gd name="T13" fmla="*/ 105 h 149"/>
                <a:gd name="T14" fmla="*/ 136 w 162"/>
                <a:gd name="T15" fmla="*/ 105 h 149"/>
                <a:gd name="T16" fmla="*/ 130 w 162"/>
                <a:gd name="T17" fmla="*/ 107 h 149"/>
                <a:gd name="T18" fmla="*/ 71 w 162"/>
                <a:gd name="T19" fmla="*/ 138 h 149"/>
                <a:gd name="T20" fmla="*/ 14 w 162"/>
                <a:gd name="T21" fmla="*/ 80 h 149"/>
                <a:gd name="T22" fmla="*/ 76 w 162"/>
                <a:gd name="T23" fmla="*/ 14 h 149"/>
                <a:gd name="T24" fmla="*/ 135 w 162"/>
                <a:gd name="T25" fmla="*/ 57 h 149"/>
                <a:gd name="T26" fmla="*/ 125 w 162"/>
                <a:gd name="T27" fmla="*/ 57 h 149"/>
                <a:gd name="T28" fmla="*/ 121 w 162"/>
                <a:gd name="T29" fmla="*/ 65 h 149"/>
                <a:gd name="T30" fmla="*/ 136 w 162"/>
                <a:gd name="T31" fmla="*/ 88 h 149"/>
                <a:gd name="T32" fmla="*/ 144 w 162"/>
                <a:gd name="T33" fmla="*/ 88 h 149"/>
                <a:gd name="T34" fmla="*/ 159 w 162"/>
                <a:gd name="T35" fmla="*/ 65 h 149"/>
                <a:gd name="T36" fmla="*/ 155 w 162"/>
                <a:gd name="T37"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55" y="57"/>
                  </a:moveTo>
                  <a:cubicBezTo>
                    <a:pt x="146" y="57"/>
                    <a:pt x="146" y="57"/>
                    <a:pt x="146" y="57"/>
                  </a:cubicBezTo>
                  <a:cubicBezTo>
                    <a:pt x="137" y="24"/>
                    <a:pt x="105" y="0"/>
                    <a:pt x="69" y="3"/>
                  </a:cubicBezTo>
                  <a:cubicBezTo>
                    <a:pt x="34" y="7"/>
                    <a:pt x="6" y="35"/>
                    <a:pt x="3" y="70"/>
                  </a:cubicBezTo>
                  <a:cubicBezTo>
                    <a:pt x="0" y="113"/>
                    <a:pt x="34" y="149"/>
                    <a:pt x="76" y="149"/>
                  </a:cubicBezTo>
                  <a:cubicBezTo>
                    <a:pt x="103" y="149"/>
                    <a:pt x="126" y="134"/>
                    <a:pt x="139" y="113"/>
                  </a:cubicBezTo>
                  <a:cubicBezTo>
                    <a:pt x="140" y="110"/>
                    <a:pt x="139" y="106"/>
                    <a:pt x="136" y="105"/>
                  </a:cubicBezTo>
                  <a:cubicBezTo>
                    <a:pt x="136" y="105"/>
                    <a:pt x="136" y="105"/>
                    <a:pt x="136" y="105"/>
                  </a:cubicBezTo>
                  <a:cubicBezTo>
                    <a:pt x="134" y="104"/>
                    <a:pt x="131" y="105"/>
                    <a:pt x="130" y="107"/>
                  </a:cubicBezTo>
                  <a:cubicBezTo>
                    <a:pt x="118" y="127"/>
                    <a:pt x="96" y="140"/>
                    <a:pt x="71" y="138"/>
                  </a:cubicBezTo>
                  <a:cubicBezTo>
                    <a:pt x="41" y="136"/>
                    <a:pt x="16" y="111"/>
                    <a:pt x="14" y="80"/>
                  </a:cubicBezTo>
                  <a:cubicBezTo>
                    <a:pt x="11" y="44"/>
                    <a:pt x="40" y="14"/>
                    <a:pt x="76" y="14"/>
                  </a:cubicBezTo>
                  <a:cubicBezTo>
                    <a:pt x="103" y="14"/>
                    <a:pt x="127" y="32"/>
                    <a:pt x="135" y="57"/>
                  </a:cubicBezTo>
                  <a:cubicBezTo>
                    <a:pt x="125" y="57"/>
                    <a:pt x="125" y="57"/>
                    <a:pt x="125" y="57"/>
                  </a:cubicBezTo>
                  <a:cubicBezTo>
                    <a:pt x="121" y="57"/>
                    <a:pt x="119" y="61"/>
                    <a:pt x="121" y="65"/>
                  </a:cubicBezTo>
                  <a:cubicBezTo>
                    <a:pt x="136" y="88"/>
                    <a:pt x="136" y="88"/>
                    <a:pt x="136" y="88"/>
                  </a:cubicBezTo>
                  <a:cubicBezTo>
                    <a:pt x="138" y="91"/>
                    <a:pt x="142" y="91"/>
                    <a:pt x="144" y="88"/>
                  </a:cubicBezTo>
                  <a:cubicBezTo>
                    <a:pt x="159" y="65"/>
                    <a:pt x="159" y="65"/>
                    <a:pt x="159" y="65"/>
                  </a:cubicBezTo>
                  <a:cubicBezTo>
                    <a:pt x="162" y="61"/>
                    <a:pt x="159" y="57"/>
                    <a:pt x="15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0" name="矩形 219"/>
          <p:cNvSpPr/>
          <p:nvPr/>
        </p:nvSpPr>
        <p:spPr>
          <a:xfrm>
            <a:off x="4302281" y="2478210"/>
            <a:ext cx="4320413" cy="1015663"/>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3.</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 </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基于 </a:t>
            </a:r>
            <a:r>
              <a:rPr lang="en-US" sz="2000" dirty="0">
                <a:solidFill>
                  <a:schemeClr val="bg2">
                    <a:lumMod val="75000"/>
                  </a:schemeClr>
                </a:solidFill>
                <a:ea typeface="造字工房悦圆演示版常规体" pitchFamily="50" charset="-122"/>
              </a:rPr>
              <a:t>UCI </a:t>
            </a:r>
            <a:r>
              <a:rPr lang="zh-CN" altLang="en-US" sz="2000" dirty="0">
                <a:solidFill>
                  <a:schemeClr val="bg2">
                    <a:lumMod val="75000"/>
                  </a:schemeClr>
                </a:solidFill>
                <a:ea typeface="造字工房悦圆演示版常规体" pitchFamily="50" charset="-122"/>
              </a:rPr>
              <a:t>传统真实数据集的对比实验 </a:t>
            </a:r>
          </a:p>
          <a:p>
            <a:pPr algn="ctr"/>
            <a:endParaRPr lang="zh-CN" altLang="en-US" sz="2000" dirty="0">
              <a:solidFill>
                <a:schemeClr val="bg2">
                  <a:lumMod val="75000"/>
                </a:schemeClr>
              </a:solidFill>
            </a:endParaRPr>
          </a:p>
        </p:txBody>
      </p:sp>
      <p:sp>
        <p:nvSpPr>
          <p:cNvPr id="223" name="矩形 222"/>
          <p:cNvSpPr/>
          <p:nvPr/>
        </p:nvSpPr>
        <p:spPr>
          <a:xfrm>
            <a:off x="9126449" y="3118018"/>
            <a:ext cx="2912977" cy="707886"/>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4.</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 </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在图像识别上的应用 </a:t>
            </a:r>
          </a:p>
        </p:txBody>
      </p:sp>
      <p:sp>
        <p:nvSpPr>
          <p:cNvPr id="226" name="矩形 225"/>
          <p:cNvSpPr/>
          <p:nvPr/>
        </p:nvSpPr>
        <p:spPr>
          <a:xfrm>
            <a:off x="4977556" y="5131647"/>
            <a:ext cx="2832827" cy="707886"/>
          </a:xfrm>
          <a:prstGeom prst="rect">
            <a:avLst/>
          </a:prstGeom>
        </p:spPr>
        <p:txBody>
          <a:bodyPr wrap="none">
            <a:spAutoFit/>
          </a:bodyPr>
          <a:lstStyle/>
          <a:p>
            <a:pPr algn="ctr"/>
            <a:r>
              <a:rPr lang="en-US" altLang="zh-CN" sz="2000" dirty="0">
                <a:solidFill>
                  <a:schemeClr val="tx1">
                    <a:lumMod val="75000"/>
                    <a:lumOff val="25000"/>
                  </a:schemeClr>
                </a:solidFill>
                <a:ea typeface="造字工房悦圆演示版常规体" pitchFamily="50" charset="-122"/>
              </a:rPr>
              <a:t>2.</a:t>
            </a:r>
            <a:r>
              <a:rPr lang="zh-CN" altLang="en-US" sz="2000" dirty="0">
                <a:solidFill>
                  <a:schemeClr val="tx1">
                    <a:lumMod val="75000"/>
                    <a:lumOff val="25000"/>
                  </a:schemeClr>
                </a:solidFill>
                <a:ea typeface="造字工房悦圆演示版常规体" pitchFamily="50" charset="-122"/>
              </a:rPr>
              <a:t> </a:t>
            </a:r>
            <a:r>
              <a:rPr lang="en-US" sz="2000" dirty="0">
                <a:solidFill>
                  <a:schemeClr val="tx1">
                    <a:lumMod val="75000"/>
                    <a:lumOff val="25000"/>
                  </a:schemeClr>
                </a:solidFill>
                <a:ea typeface="造字工房悦圆演示版常规体" pitchFamily="50" charset="-122"/>
              </a:rPr>
              <a:t>EM</a:t>
            </a:r>
            <a:r>
              <a:rPr lang="zh-CN" altLang="en-US" sz="2000" dirty="0">
                <a:solidFill>
                  <a:schemeClr val="tx1">
                    <a:lumMod val="75000"/>
                    <a:lumOff val="25000"/>
                  </a:schemeClr>
                </a:solidFill>
                <a:ea typeface="造字工房悦圆演示版常规体" pitchFamily="50" charset="-122"/>
              </a:rPr>
              <a:t>算法及其改进算法</a:t>
            </a:r>
            <a:endParaRPr lang="en-US" altLang="zh-CN" sz="2000" dirty="0">
              <a:solidFill>
                <a:schemeClr val="tx1">
                  <a:lumMod val="75000"/>
                  <a:lumOff val="25000"/>
                </a:schemeClr>
              </a:solidFill>
              <a:ea typeface="造字工房悦圆演示版常规体" pitchFamily="50" charset="-122"/>
            </a:endParaRPr>
          </a:p>
          <a:p>
            <a:pPr algn="ctr"/>
            <a:r>
              <a:rPr lang="zh-CN" altLang="en-US" sz="2000" dirty="0">
                <a:solidFill>
                  <a:schemeClr val="tx1">
                    <a:lumMod val="75000"/>
                    <a:lumOff val="25000"/>
                  </a:schemeClr>
                </a:solidFill>
                <a:ea typeface="造字工房悦圆演示版常规体" pitchFamily="50" charset="-122"/>
              </a:rPr>
              <a:t>的数值模拟对比实验 </a:t>
            </a:r>
          </a:p>
        </p:txBody>
      </p:sp>
      <p:sp>
        <p:nvSpPr>
          <p:cNvPr id="229" name="矩形 228"/>
          <p:cNvSpPr/>
          <p:nvPr/>
        </p:nvSpPr>
        <p:spPr>
          <a:xfrm>
            <a:off x="1683644" y="3444904"/>
            <a:ext cx="3235181" cy="707886"/>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1.</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算法与</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K-Means</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对比实验</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p:txBody>
      </p:sp>
      <p:pic>
        <p:nvPicPr>
          <p:cNvPr id="55" name="Picture 54">
            <a:extLst>
              <a:ext uri="{FF2B5EF4-FFF2-40B4-BE49-F238E27FC236}">
                <a16:creationId xmlns:a16="http://schemas.microsoft.com/office/drawing/2014/main" id="{D73DBD31-77E3-CD44-A386-926FDD080D6A}"/>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2544629167"/>
      </p:ext>
    </p:extLst>
  </p:cSld>
  <p:clrMapOvr>
    <a:masterClrMapping/>
  </p:clrMapOvr>
  <mc:AlternateContent xmlns:mc="http://schemas.openxmlformats.org/markup-compatibility/2006" xmlns:p14="http://schemas.microsoft.com/office/powerpoint/2010/main">
    <mc:Choice Requires="p14">
      <p:transition spd="slow" p14:dur="1600" advTm="1000">
        <p14:gallery dir="l"/>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7DE51-D3E2-B34F-B50A-94D9F6BDD5C4}"/>
              </a:ext>
            </a:extLst>
          </p:cNvPr>
          <p:cNvSpPr>
            <a:spLocks noGrp="1"/>
          </p:cNvSpPr>
          <p:nvPr>
            <p:ph type="sldNum" sz="quarter" idx="12"/>
          </p:nvPr>
        </p:nvSpPr>
        <p:spPr/>
        <p:txBody>
          <a:bodyPr/>
          <a:lstStyle/>
          <a:p>
            <a:fld id="{5017F8C3-264D-4FD7-B713-65F2B341049D}" type="slidenum">
              <a:rPr lang="zh-CN" altLang="en-US" smtClean="0"/>
              <a:pPr/>
              <a:t>16</a:t>
            </a:fld>
            <a:endParaRPr lang="zh-CN" altLang="en-US" dirty="0"/>
          </a:p>
        </p:txBody>
      </p:sp>
      <p:sp>
        <p:nvSpPr>
          <p:cNvPr id="5" name="文本框 217">
            <a:extLst>
              <a:ext uri="{FF2B5EF4-FFF2-40B4-BE49-F238E27FC236}">
                <a16:creationId xmlns:a16="http://schemas.microsoft.com/office/drawing/2014/main" id="{A46EEE50-BBFE-F54B-ADC1-E598B13E3650}"/>
              </a:ext>
            </a:extLst>
          </p:cNvPr>
          <p:cNvSpPr txBox="1">
            <a:spLocks/>
          </p:cNvSpPr>
          <p:nvPr/>
        </p:nvSpPr>
        <p:spPr>
          <a:xfrm>
            <a:off x="6782842" y="433712"/>
            <a:ext cx="5083253" cy="461657"/>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altLang="zh-CN" sz="2400" dirty="0">
                <a:solidFill>
                  <a:schemeClr val="accent4"/>
                </a:solidFill>
                <a:latin typeface="微软雅黑" pitchFamily="34" charset="-122"/>
                <a:ea typeface="微软雅黑" pitchFamily="34" charset="-122"/>
              </a:rPr>
              <a:t>SSL-MEEM</a:t>
            </a:r>
            <a:r>
              <a:rPr lang="zh-CN" altLang="en-CN" sz="2400" dirty="0">
                <a:solidFill>
                  <a:schemeClr val="accent4"/>
                </a:solidFill>
                <a:latin typeface="微软雅黑" pitchFamily="34" charset="-122"/>
                <a:ea typeface="微软雅黑" pitchFamily="34" charset="-122"/>
              </a:rPr>
              <a:t>算法</a:t>
            </a:r>
            <a:r>
              <a:rPr lang="zh-CN" altLang="en-US" sz="2400" dirty="0">
                <a:solidFill>
                  <a:schemeClr val="accent4"/>
                </a:solidFill>
                <a:latin typeface="微软雅黑" pitchFamily="34" charset="-122"/>
                <a:ea typeface="微软雅黑" pitchFamily="34" charset="-122"/>
              </a:rPr>
              <a:t>中超参数的选取</a:t>
            </a:r>
          </a:p>
        </p:txBody>
      </p:sp>
      <p:sp>
        <p:nvSpPr>
          <p:cNvPr id="7" name="TextBox 6">
            <a:extLst>
              <a:ext uri="{FF2B5EF4-FFF2-40B4-BE49-F238E27FC236}">
                <a16:creationId xmlns:a16="http://schemas.microsoft.com/office/drawing/2014/main" id="{505073E1-2A4E-424A-A201-5EEA9BC0FA56}"/>
              </a:ext>
            </a:extLst>
          </p:cNvPr>
          <p:cNvSpPr txBox="1"/>
          <p:nvPr/>
        </p:nvSpPr>
        <p:spPr>
          <a:xfrm>
            <a:off x="1080000" y="449107"/>
            <a:ext cx="5400000" cy="430869"/>
          </a:xfrm>
          <a:prstGeom prst="rect">
            <a:avLst/>
          </a:prstGeom>
          <a:noFill/>
        </p:spPr>
        <p:txBody>
          <a:bodyPr wrap="square" lIns="91422" tIns="45711" rIns="91422" bIns="45711" rtlCol="0">
            <a:spAutoFit/>
          </a:bodyPr>
          <a:lstStyle/>
          <a:p>
            <a:r>
              <a:rPr lang="en-US" dirty="0"/>
              <a:t>EM</a:t>
            </a:r>
            <a:r>
              <a:rPr lang="zh-CN" altLang="en-US" dirty="0"/>
              <a:t>算法及其改进算法的数值模拟对比实验 </a:t>
            </a:r>
            <a:endParaRPr lang="zh-CN" altLang="en-US" sz="2400" dirty="0"/>
          </a:p>
        </p:txBody>
      </p:sp>
      <p:pic>
        <p:nvPicPr>
          <p:cNvPr id="4" name="Picture 3">
            <a:extLst>
              <a:ext uri="{FF2B5EF4-FFF2-40B4-BE49-F238E27FC236}">
                <a16:creationId xmlns:a16="http://schemas.microsoft.com/office/drawing/2014/main" id="{5A2B30A1-21FE-B149-AD40-4F8025E87ED6}"/>
              </a:ext>
            </a:extLst>
          </p:cNvPr>
          <p:cNvPicPr>
            <a:picLocks noChangeAspect="1"/>
          </p:cNvPicPr>
          <p:nvPr/>
        </p:nvPicPr>
        <p:blipFill>
          <a:blip r:embed="rId2"/>
          <a:stretch>
            <a:fillRect/>
          </a:stretch>
        </p:blipFill>
        <p:spPr>
          <a:xfrm>
            <a:off x="5630714" y="6405238"/>
            <a:ext cx="6946900" cy="622300"/>
          </a:xfrm>
          <a:prstGeom prst="rect">
            <a:avLst/>
          </a:prstGeom>
        </p:spPr>
      </p:pic>
      <p:pic>
        <p:nvPicPr>
          <p:cNvPr id="8" name="Picture 7">
            <a:extLst>
              <a:ext uri="{FF2B5EF4-FFF2-40B4-BE49-F238E27FC236}">
                <a16:creationId xmlns:a16="http://schemas.microsoft.com/office/drawing/2014/main" id="{8060DE76-E3FA-6F4E-9D09-D77AA8344769}"/>
              </a:ext>
            </a:extLst>
          </p:cNvPr>
          <p:cNvPicPr>
            <a:picLocks noChangeAspect="1"/>
          </p:cNvPicPr>
          <p:nvPr/>
        </p:nvPicPr>
        <p:blipFill>
          <a:blip r:embed="rId3"/>
          <a:stretch>
            <a:fillRect/>
          </a:stretch>
        </p:blipFill>
        <p:spPr>
          <a:xfrm>
            <a:off x="1886298" y="1486818"/>
            <a:ext cx="8281390" cy="3557364"/>
          </a:xfrm>
          <a:prstGeom prst="rect">
            <a:avLst/>
          </a:prstGeom>
        </p:spPr>
      </p:pic>
      <p:cxnSp>
        <p:nvCxnSpPr>
          <p:cNvPr id="11" name="Straight Arrow Connector 10">
            <a:extLst>
              <a:ext uri="{FF2B5EF4-FFF2-40B4-BE49-F238E27FC236}">
                <a16:creationId xmlns:a16="http://schemas.microsoft.com/office/drawing/2014/main" id="{C75D0F81-B001-E64A-AD78-B055DA2FF3F4}"/>
              </a:ext>
            </a:extLst>
          </p:cNvPr>
          <p:cNvCxnSpPr>
            <a:cxnSpLocks/>
          </p:cNvCxnSpPr>
          <p:nvPr/>
        </p:nvCxnSpPr>
        <p:spPr>
          <a:xfrm flipV="1">
            <a:off x="8295010" y="2638946"/>
            <a:ext cx="0" cy="3600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5287F3-F7F4-E54D-B12F-49182D685C06}"/>
              </a:ext>
            </a:extLst>
          </p:cNvPr>
          <p:cNvCxnSpPr>
            <a:cxnSpLocks/>
          </p:cNvCxnSpPr>
          <p:nvPr/>
        </p:nvCxnSpPr>
        <p:spPr>
          <a:xfrm flipH="1">
            <a:off x="2750394" y="3143002"/>
            <a:ext cx="50405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3D4B9DC-27CE-9849-AF6C-1E9C28F2612D}"/>
              </a:ext>
            </a:extLst>
          </p:cNvPr>
          <p:cNvSpPr/>
          <p:nvPr/>
        </p:nvSpPr>
        <p:spPr>
          <a:xfrm>
            <a:off x="7934970" y="2278906"/>
            <a:ext cx="648072"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Oval 16">
            <a:extLst>
              <a:ext uri="{FF2B5EF4-FFF2-40B4-BE49-F238E27FC236}">
                <a16:creationId xmlns:a16="http://schemas.microsoft.com/office/drawing/2014/main" id="{587CEEA2-2DF8-1E4D-95AF-950CCD63072B}"/>
              </a:ext>
            </a:extLst>
          </p:cNvPr>
          <p:cNvSpPr/>
          <p:nvPr/>
        </p:nvSpPr>
        <p:spPr>
          <a:xfrm>
            <a:off x="1886298" y="2977739"/>
            <a:ext cx="1080120" cy="3812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nvGrpSpPr>
          <p:cNvPr id="20" name="Group 19">
            <a:extLst>
              <a:ext uri="{FF2B5EF4-FFF2-40B4-BE49-F238E27FC236}">
                <a16:creationId xmlns:a16="http://schemas.microsoft.com/office/drawing/2014/main" id="{6BE0385A-D4B4-D843-B18D-6BE768E15B26}"/>
              </a:ext>
            </a:extLst>
          </p:cNvPr>
          <p:cNvGrpSpPr/>
          <p:nvPr/>
        </p:nvGrpSpPr>
        <p:grpSpPr>
          <a:xfrm>
            <a:off x="1886298" y="5420771"/>
            <a:ext cx="8712968" cy="461665"/>
            <a:chOff x="1886298" y="5420771"/>
            <a:chExt cx="8712968" cy="461665"/>
          </a:xfrm>
        </p:grpSpPr>
        <p:sp>
          <p:nvSpPr>
            <p:cNvPr id="18" name="Rectangle 17">
              <a:extLst>
                <a:ext uri="{FF2B5EF4-FFF2-40B4-BE49-F238E27FC236}">
                  <a16:creationId xmlns:a16="http://schemas.microsoft.com/office/drawing/2014/main" id="{E60C1777-1E01-4D46-AB56-22DEF75A58B5}"/>
                </a:ext>
              </a:extLst>
            </p:cNvPr>
            <p:cNvSpPr/>
            <p:nvPr/>
          </p:nvSpPr>
          <p:spPr>
            <a:xfrm>
              <a:off x="1886298" y="5420771"/>
              <a:ext cx="8712968" cy="461665"/>
            </a:xfrm>
            <a:prstGeom prst="rect">
              <a:avLst/>
            </a:prstGeom>
          </p:spPr>
          <p:txBody>
            <a:bodyPr wrap="square">
              <a:spAutoFit/>
            </a:bodyPr>
            <a:lstStyle/>
            <a:p>
              <a:r>
                <a:rPr lang="zh-CN" altLang="en-US" sz="2400" dirty="0">
                  <a:latin typeface="Microsoft YaHei" panose="020B0503020204020204" pitchFamily="34" charset="-122"/>
                  <a:ea typeface="Microsoft YaHei" panose="020B0503020204020204" pitchFamily="34" charset="-122"/>
                </a:rPr>
                <a:t>网格搜索得到的最优超参数组合</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为 </a:t>
              </a:r>
              <a:r>
                <a:rPr lang="en-US" altLang="zh-CN" sz="2400" dirty="0">
                  <a:latin typeface="Microsoft YaHei" panose="020B0503020204020204" pitchFamily="34" charset="-122"/>
                  <a:ea typeface="Microsoft YaHei" panose="020B0503020204020204" pitchFamily="34" charset="-122"/>
                </a:rPr>
                <a:t>(0.1</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2.5) </a:t>
              </a:r>
              <a:endParaRPr lang="zh-CN" altLang="en-US" dirty="0">
                <a:latin typeface="Microsoft YaHei" panose="020B0503020204020204" pitchFamily="34" charset="-122"/>
                <a:ea typeface="Microsoft YaHei" panose="020B0503020204020204" pitchFamily="34" charset="-122"/>
              </a:endParaRPr>
            </a:p>
          </p:txBody>
        </p:sp>
        <p:pic>
          <p:nvPicPr>
            <p:cNvPr id="19" name="Picture 18">
              <a:extLst>
                <a:ext uri="{FF2B5EF4-FFF2-40B4-BE49-F238E27FC236}">
                  <a16:creationId xmlns:a16="http://schemas.microsoft.com/office/drawing/2014/main" id="{D7799950-6BF3-4446-84E6-D867D477478B}"/>
                </a:ext>
              </a:extLst>
            </p:cNvPr>
            <p:cNvPicPr>
              <a:picLocks noChangeAspect="1"/>
            </p:cNvPicPr>
            <p:nvPr/>
          </p:nvPicPr>
          <p:blipFill>
            <a:blip r:embed="rId4"/>
            <a:stretch>
              <a:fillRect/>
            </a:stretch>
          </p:blipFill>
          <p:spPr>
            <a:xfrm>
              <a:off x="6206778" y="5422835"/>
              <a:ext cx="952181" cy="399916"/>
            </a:xfrm>
            <a:prstGeom prst="rect">
              <a:avLst/>
            </a:prstGeom>
          </p:spPr>
        </p:pic>
      </p:grpSp>
    </p:spTree>
    <p:extLst>
      <p:ext uri="{BB962C8B-B14F-4D97-AF65-F5344CB8AC3E}">
        <p14:creationId xmlns:p14="http://schemas.microsoft.com/office/powerpoint/2010/main" val="1688351203"/>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
                                        </p:tgtEl>
                                      </p:cBhvr>
                                    </p:animEffect>
                                  </p:childTnLst>
                                </p:cTn>
                              </p:par>
                            </p:childTnLst>
                          </p:cTn>
                        </p:par>
                        <p:par>
                          <p:cTn id="19" fill="hold">
                            <p:stCondLst>
                              <p:cond delay="1400"/>
                            </p:stCondLst>
                            <p:childTnLst>
                              <p:par>
                                <p:cTn id="20" presetID="9"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50310C-9F15-5B43-A1D6-FA74D64F0FCB}"/>
              </a:ext>
            </a:extLst>
          </p:cNvPr>
          <p:cNvSpPr>
            <a:spLocks noGrp="1"/>
          </p:cNvSpPr>
          <p:nvPr>
            <p:ph type="sldNum" sz="quarter" idx="12"/>
          </p:nvPr>
        </p:nvSpPr>
        <p:spPr/>
        <p:txBody>
          <a:bodyPr/>
          <a:lstStyle/>
          <a:p>
            <a:fld id="{5017F8C3-264D-4FD7-B713-65F2B341049D}" type="slidenum">
              <a:rPr lang="zh-CN" altLang="en-US" smtClean="0"/>
              <a:pPr/>
              <a:t>17</a:t>
            </a:fld>
            <a:endParaRPr lang="zh-CN" altLang="en-US" dirty="0"/>
          </a:p>
        </p:txBody>
      </p:sp>
      <p:pic>
        <p:nvPicPr>
          <p:cNvPr id="4" name="Picture 3">
            <a:extLst>
              <a:ext uri="{FF2B5EF4-FFF2-40B4-BE49-F238E27FC236}">
                <a16:creationId xmlns:a16="http://schemas.microsoft.com/office/drawing/2014/main" id="{0BFCBBDC-F88D-A04E-AE30-4CA4DB7F12C7}"/>
              </a:ext>
            </a:extLst>
          </p:cNvPr>
          <p:cNvPicPr>
            <a:picLocks noChangeAspect="1"/>
          </p:cNvPicPr>
          <p:nvPr/>
        </p:nvPicPr>
        <p:blipFill>
          <a:blip r:embed="rId2"/>
          <a:stretch>
            <a:fillRect/>
          </a:stretch>
        </p:blipFill>
        <p:spPr>
          <a:xfrm>
            <a:off x="1103193" y="1054770"/>
            <a:ext cx="10042822" cy="3895785"/>
          </a:xfrm>
          <a:prstGeom prst="rect">
            <a:avLst/>
          </a:prstGeom>
        </p:spPr>
      </p:pic>
      <p:sp>
        <p:nvSpPr>
          <p:cNvPr id="5" name="TextBox 4">
            <a:extLst>
              <a:ext uri="{FF2B5EF4-FFF2-40B4-BE49-F238E27FC236}">
                <a16:creationId xmlns:a16="http://schemas.microsoft.com/office/drawing/2014/main" id="{B37A7CA2-CD31-9746-817D-2734825A3D2B}"/>
              </a:ext>
            </a:extLst>
          </p:cNvPr>
          <p:cNvSpPr txBox="1"/>
          <p:nvPr/>
        </p:nvSpPr>
        <p:spPr>
          <a:xfrm>
            <a:off x="829440" y="5121485"/>
            <a:ext cx="11931471" cy="769441"/>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        利用 </a:t>
            </a:r>
            <a:r>
              <a:rPr lang="en-US" dirty="0">
                <a:latin typeface="Microsoft YaHei" panose="020B0503020204020204" pitchFamily="34" charset="-122"/>
                <a:ea typeface="Microsoft YaHei" panose="020B0503020204020204" pitchFamily="34" charset="-122"/>
              </a:rPr>
              <a:t>SSL-EM </a:t>
            </a:r>
            <a:r>
              <a:rPr lang="zh-CN" altLang="en-US" dirty="0">
                <a:latin typeface="Microsoft YaHei" panose="020B0503020204020204" pitchFamily="34" charset="-122"/>
                <a:ea typeface="Microsoft YaHei" panose="020B0503020204020204" pitchFamily="34" charset="-122"/>
              </a:rPr>
              <a:t>算法得到的参数估计值对应的聚类模型有着很高 的 </a:t>
            </a:r>
            <a:r>
              <a:rPr lang="en-US" dirty="0">
                <a:latin typeface="Microsoft YaHei" panose="020B0503020204020204" pitchFamily="34" charset="-122"/>
                <a:ea typeface="Microsoft YaHei" panose="020B0503020204020204" pitchFamily="34" charset="-122"/>
              </a:rPr>
              <a:t>FMI，</a:t>
            </a:r>
            <a:r>
              <a:rPr lang="zh-CN" altLang="en-US" dirty="0">
                <a:latin typeface="Microsoft YaHei" panose="020B0503020204020204" pitchFamily="34" charset="-122"/>
                <a:ea typeface="Microsoft YaHei" panose="020B0503020204020204" pitchFamily="34" charset="-122"/>
              </a:rPr>
              <a:t>均在 </a:t>
            </a:r>
            <a:r>
              <a:rPr lang="en-US" altLang="zh-CN" dirty="0">
                <a:latin typeface="Microsoft YaHei" panose="020B0503020204020204" pitchFamily="34" charset="-122"/>
                <a:ea typeface="Microsoft YaHei" panose="020B0503020204020204" pitchFamily="34" charset="-122"/>
              </a:rPr>
              <a:t>98% </a:t>
            </a:r>
            <a:r>
              <a:rPr lang="zh-CN" altLang="en-US" dirty="0">
                <a:latin typeface="Microsoft YaHei" panose="020B0503020204020204" pitchFamily="34" charset="-122"/>
                <a:ea typeface="Microsoft YaHei" panose="020B0503020204020204" pitchFamily="34" charset="-122"/>
              </a:rPr>
              <a:t>以上，</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且不随已标记样本的随机选取而有较大波动</a:t>
            </a:r>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sp>
        <p:nvSpPr>
          <p:cNvPr id="6" name="文本框 217">
            <a:extLst>
              <a:ext uri="{FF2B5EF4-FFF2-40B4-BE49-F238E27FC236}">
                <a16:creationId xmlns:a16="http://schemas.microsoft.com/office/drawing/2014/main" id="{28172652-FD76-F744-95F4-4EA76A585A42}"/>
              </a:ext>
            </a:extLst>
          </p:cNvPr>
          <p:cNvSpPr txBox="1">
            <a:spLocks/>
          </p:cNvSpPr>
          <p:nvPr/>
        </p:nvSpPr>
        <p:spPr>
          <a:xfrm>
            <a:off x="6998732" y="433712"/>
            <a:ext cx="5083253" cy="461657"/>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accent4"/>
                </a:solidFill>
                <a:latin typeface="微软雅黑" pitchFamily="34" charset="-122"/>
                <a:ea typeface="微软雅黑" pitchFamily="34" charset="-122"/>
              </a:rPr>
              <a:t>传统</a:t>
            </a:r>
            <a:r>
              <a:rPr lang="en-US" altLang="zh-CN" sz="2400" dirty="0">
                <a:solidFill>
                  <a:schemeClr val="accent4"/>
                </a:solidFill>
                <a:latin typeface="微软雅黑" pitchFamily="34" charset="-122"/>
                <a:ea typeface="微软雅黑" pitchFamily="34" charset="-122"/>
              </a:rPr>
              <a:t>EM</a:t>
            </a:r>
            <a:r>
              <a:rPr lang="zh-CN" altLang="en-US" sz="2400" dirty="0">
                <a:solidFill>
                  <a:schemeClr val="accent4"/>
                </a:solidFill>
                <a:latin typeface="微软雅黑" pitchFamily="34" charset="-122"/>
                <a:ea typeface="微软雅黑" pitchFamily="34" charset="-122"/>
              </a:rPr>
              <a:t>算法与</a:t>
            </a:r>
            <a:r>
              <a:rPr lang="en-US" altLang="zh-CN" sz="2400" dirty="0">
                <a:solidFill>
                  <a:schemeClr val="accent4"/>
                </a:solidFill>
                <a:latin typeface="微软雅黑" pitchFamily="34" charset="-122"/>
                <a:ea typeface="微软雅黑" pitchFamily="34" charset="-122"/>
              </a:rPr>
              <a:t>SSL-EM</a:t>
            </a:r>
            <a:r>
              <a:rPr lang="zh-CN" altLang="en-US" sz="2400" dirty="0">
                <a:solidFill>
                  <a:schemeClr val="accent4"/>
                </a:solidFill>
                <a:latin typeface="微软雅黑" pitchFamily="34" charset="-122"/>
                <a:ea typeface="微软雅黑" pitchFamily="34" charset="-122"/>
              </a:rPr>
              <a:t>的比较</a:t>
            </a:r>
          </a:p>
        </p:txBody>
      </p:sp>
      <p:sp>
        <p:nvSpPr>
          <p:cNvPr id="7" name="TextBox 6">
            <a:extLst>
              <a:ext uri="{FF2B5EF4-FFF2-40B4-BE49-F238E27FC236}">
                <a16:creationId xmlns:a16="http://schemas.microsoft.com/office/drawing/2014/main" id="{FE531606-2CE9-934E-A3A4-937BF601870D}"/>
              </a:ext>
            </a:extLst>
          </p:cNvPr>
          <p:cNvSpPr txBox="1"/>
          <p:nvPr/>
        </p:nvSpPr>
        <p:spPr>
          <a:xfrm>
            <a:off x="1080000" y="449107"/>
            <a:ext cx="5400000" cy="430869"/>
          </a:xfrm>
          <a:prstGeom prst="rect">
            <a:avLst/>
          </a:prstGeom>
          <a:noFill/>
        </p:spPr>
        <p:txBody>
          <a:bodyPr wrap="square" lIns="91422" tIns="45711" rIns="91422" bIns="45711" rtlCol="0">
            <a:spAutoFit/>
          </a:bodyPr>
          <a:lstStyle/>
          <a:p>
            <a:r>
              <a:rPr lang="en-US" dirty="0"/>
              <a:t>EM</a:t>
            </a:r>
            <a:r>
              <a:rPr lang="zh-CN" altLang="en-US" dirty="0"/>
              <a:t>算法及其改进算法的数值模拟对比实验 </a:t>
            </a:r>
            <a:endParaRPr lang="zh-CN" altLang="en-US" sz="2400" dirty="0"/>
          </a:p>
        </p:txBody>
      </p:sp>
      <p:pic>
        <p:nvPicPr>
          <p:cNvPr id="8" name="Picture 7">
            <a:extLst>
              <a:ext uri="{FF2B5EF4-FFF2-40B4-BE49-F238E27FC236}">
                <a16:creationId xmlns:a16="http://schemas.microsoft.com/office/drawing/2014/main" id="{E81ADEFE-9400-FB47-AD16-88FD1595B495}"/>
              </a:ext>
            </a:extLst>
          </p:cNvPr>
          <p:cNvPicPr>
            <a:picLocks noChangeAspect="1"/>
          </p:cNvPicPr>
          <p:nvPr/>
        </p:nvPicPr>
        <p:blipFill>
          <a:blip r:embed="rId3"/>
          <a:stretch>
            <a:fillRect/>
          </a:stretch>
        </p:blipFill>
        <p:spPr>
          <a:xfrm>
            <a:off x="5990754" y="6528481"/>
            <a:ext cx="6471999" cy="328831"/>
          </a:xfrm>
          <a:prstGeom prst="rect">
            <a:avLst/>
          </a:prstGeom>
        </p:spPr>
      </p:pic>
      <p:sp>
        <p:nvSpPr>
          <p:cNvPr id="3" name="TextBox 2">
            <a:extLst>
              <a:ext uri="{FF2B5EF4-FFF2-40B4-BE49-F238E27FC236}">
                <a16:creationId xmlns:a16="http://schemas.microsoft.com/office/drawing/2014/main" id="{199B56DD-FE8F-8F44-8563-3A815D8B86A8}"/>
              </a:ext>
            </a:extLst>
          </p:cNvPr>
          <p:cNvSpPr txBox="1"/>
          <p:nvPr/>
        </p:nvSpPr>
        <p:spPr>
          <a:xfrm>
            <a:off x="829440" y="5947094"/>
            <a:ext cx="11323934" cy="769441"/>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        然而，通过随机选取聚类初始中心点的 </a:t>
            </a:r>
            <a:r>
              <a:rPr lang="en-US" dirty="0">
                <a:latin typeface="Microsoft YaHei" panose="020B0503020204020204" pitchFamily="34" charset="-122"/>
                <a:ea typeface="Microsoft YaHei" panose="020B0503020204020204" pitchFamily="34" charset="-122"/>
              </a:rPr>
              <a:t>EM</a:t>
            </a:r>
            <a:r>
              <a:rPr lang="zh-CN" altLang="en-US" dirty="0">
                <a:latin typeface="Microsoft YaHei" panose="020B0503020204020204" pitchFamily="34" charset="-122"/>
                <a:ea typeface="Microsoft YaHei" panose="020B0503020204020204" pitchFamily="34" charset="-122"/>
              </a:rPr>
              <a:t>算法计算得到的参数估计值对应的模型中 </a:t>
            </a:r>
          </a:p>
          <a:p>
            <a:r>
              <a:rPr lang="zh-CN" altLang="en-US" dirty="0">
                <a:latin typeface="Microsoft YaHei" panose="020B0503020204020204" pitchFamily="34" charset="-122"/>
                <a:ea typeface="Microsoft YaHei" panose="020B0503020204020204" pitchFamily="34" charset="-122"/>
              </a:rPr>
              <a:t>随着初始样本点的随机选取不同，</a:t>
            </a:r>
            <a:r>
              <a:rPr lang="en-US" dirty="0">
                <a:latin typeface="Microsoft YaHei" panose="020B0503020204020204" pitchFamily="34" charset="-122"/>
                <a:ea typeface="Microsoft YaHei" panose="020B0503020204020204" pitchFamily="34" charset="-122"/>
              </a:rPr>
              <a:t>FMI </a:t>
            </a:r>
            <a:r>
              <a:rPr lang="zh-CN" altLang="en-US" dirty="0">
                <a:latin typeface="Microsoft YaHei" panose="020B0503020204020204" pitchFamily="34" charset="-122"/>
                <a:ea typeface="Microsoft YaHei" panose="020B0503020204020204" pitchFamily="34" charset="-122"/>
              </a:rPr>
              <a:t>呈现较大波动。 </a:t>
            </a:r>
            <a:endParaRPr lang="en-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5455557"/>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
                                        </p:tgtEl>
                                      </p:cBhvr>
                                    </p:animEffect>
                                  </p:childTnLst>
                                </p:cTn>
                              </p:par>
                            </p:childTnLst>
                          </p:cTn>
                        </p:par>
                        <p:par>
                          <p:cTn id="19" fill="hold">
                            <p:stCondLst>
                              <p:cond delay="1400"/>
                            </p:stCondLst>
                            <p:childTnLst>
                              <p:par>
                                <p:cTn id="20" presetID="9"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643CCC-C267-9E4C-8BDC-5505663463E5}"/>
              </a:ext>
            </a:extLst>
          </p:cNvPr>
          <p:cNvSpPr>
            <a:spLocks noGrp="1"/>
          </p:cNvSpPr>
          <p:nvPr>
            <p:ph type="sldNum" sz="quarter" idx="12"/>
          </p:nvPr>
        </p:nvSpPr>
        <p:spPr/>
        <p:txBody>
          <a:bodyPr/>
          <a:lstStyle/>
          <a:p>
            <a:fld id="{5017F8C3-264D-4FD7-B713-65F2B341049D}" type="slidenum">
              <a:rPr lang="zh-CN" altLang="en-US" smtClean="0"/>
              <a:pPr/>
              <a:t>18</a:t>
            </a:fld>
            <a:endParaRPr lang="zh-CN" altLang="en-US" dirty="0"/>
          </a:p>
        </p:txBody>
      </p:sp>
      <p:sp>
        <p:nvSpPr>
          <p:cNvPr id="3" name="文本框 217">
            <a:extLst>
              <a:ext uri="{FF2B5EF4-FFF2-40B4-BE49-F238E27FC236}">
                <a16:creationId xmlns:a16="http://schemas.microsoft.com/office/drawing/2014/main" id="{2F1ABC24-0DE1-CF44-B126-8308CDD81711}"/>
              </a:ext>
            </a:extLst>
          </p:cNvPr>
          <p:cNvSpPr txBox="1">
            <a:spLocks/>
          </p:cNvSpPr>
          <p:nvPr/>
        </p:nvSpPr>
        <p:spPr>
          <a:xfrm>
            <a:off x="6480000" y="449107"/>
            <a:ext cx="5976000" cy="461657"/>
          </a:xfrm>
          <a:prstGeom prst="rect">
            <a:avLst/>
          </a:prstGeom>
          <a:noFill/>
        </p:spPr>
        <p:txBody>
          <a:bodyPr wrap="square" lIns="91431" tIns="45716" rIns="91431" bIns="4571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accent4"/>
                </a:solidFill>
                <a:latin typeface="微软雅黑" pitchFamily="34" charset="-122"/>
                <a:ea typeface="微软雅黑" pitchFamily="34" charset="-122"/>
              </a:rPr>
              <a:t>SSL-EM</a:t>
            </a:r>
            <a:r>
              <a:rPr lang="zh-CN" altLang="en-US" sz="2400" dirty="0">
                <a:solidFill>
                  <a:schemeClr val="accent4"/>
                </a:solidFill>
                <a:latin typeface="微软雅黑" pitchFamily="34" charset="-122"/>
                <a:ea typeface="微软雅黑" pitchFamily="34" charset="-122"/>
              </a:rPr>
              <a:t>与</a:t>
            </a:r>
            <a:r>
              <a:rPr lang="en-US" altLang="zh-CN" sz="2400" dirty="0">
                <a:solidFill>
                  <a:schemeClr val="accent4"/>
                </a:solidFill>
                <a:latin typeface="微软雅黑" pitchFamily="34" charset="-122"/>
                <a:ea typeface="微软雅黑" pitchFamily="34" charset="-122"/>
              </a:rPr>
              <a:t>SSL-MEEM</a:t>
            </a:r>
            <a:r>
              <a:rPr lang="zh-CN" altLang="en-US" sz="2400" dirty="0">
                <a:solidFill>
                  <a:schemeClr val="accent4"/>
                </a:solidFill>
                <a:latin typeface="微软雅黑" pitchFamily="34" charset="-122"/>
                <a:ea typeface="微软雅黑" pitchFamily="34" charset="-122"/>
              </a:rPr>
              <a:t>算法的稳定性比较</a:t>
            </a:r>
          </a:p>
        </p:txBody>
      </p:sp>
      <p:sp>
        <p:nvSpPr>
          <p:cNvPr id="4" name="TextBox 3">
            <a:extLst>
              <a:ext uri="{FF2B5EF4-FFF2-40B4-BE49-F238E27FC236}">
                <a16:creationId xmlns:a16="http://schemas.microsoft.com/office/drawing/2014/main" id="{78D28124-1CB5-A94F-BBE8-49B55F6A7143}"/>
              </a:ext>
            </a:extLst>
          </p:cNvPr>
          <p:cNvSpPr txBox="1"/>
          <p:nvPr/>
        </p:nvSpPr>
        <p:spPr>
          <a:xfrm>
            <a:off x="1080000" y="449107"/>
            <a:ext cx="5400000" cy="430869"/>
          </a:xfrm>
          <a:prstGeom prst="rect">
            <a:avLst/>
          </a:prstGeom>
          <a:noFill/>
        </p:spPr>
        <p:txBody>
          <a:bodyPr wrap="square" lIns="91422" tIns="45711" rIns="91422" bIns="45711" rtlCol="0">
            <a:spAutoFit/>
          </a:bodyPr>
          <a:lstStyle/>
          <a:p>
            <a:r>
              <a:rPr lang="en-US" dirty="0"/>
              <a:t>EM</a:t>
            </a:r>
            <a:r>
              <a:rPr lang="zh-CN" altLang="en-US" dirty="0"/>
              <a:t>算法及其改进算法的数值模拟对比实验 </a:t>
            </a:r>
            <a:endParaRPr lang="zh-CN" altLang="en-US" sz="2400" dirty="0"/>
          </a:p>
        </p:txBody>
      </p:sp>
      <p:grpSp>
        <p:nvGrpSpPr>
          <p:cNvPr id="9" name="Group 8">
            <a:extLst>
              <a:ext uri="{FF2B5EF4-FFF2-40B4-BE49-F238E27FC236}">
                <a16:creationId xmlns:a16="http://schemas.microsoft.com/office/drawing/2014/main" id="{5B632F02-624B-6C4B-A1FA-B73412FA5172}"/>
              </a:ext>
            </a:extLst>
          </p:cNvPr>
          <p:cNvGrpSpPr/>
          <p:nvPr/>
        </p:nvGrpSpPr>
        <p:grpSpPr>
          <a:xfrm>
            <a:off x="1327944" y="1104019"/>
            <a:ext cx="10045700" cy="4287131"/>
            <a:chOff x="1327944" y="1104019"/>
            <a:chExt cx="10045700" cy="4287131"/>
          </a:xfrm>
        </p:grpSpPr>
        <p:pic>
          <p:nvPicPr>
            <p:cNvPr id="5" name="Picture 4">
              <a:extLst>
                <a:ext uri="{FF2B5EF4-FFF2-40B4-BE49-F238E27FC236}">
                  <a16:creationId xmlns:a16="http://schemas.microsoft.com/office/drawing/2014/main" id="{996491B2-411E-C74D-8E93-7041264D01D8}"/>
                </a:ext>
              </a:extLst>
            </p:cNvPr>
            <p:cNvPicPr>
              <a:picLocks noChangeAspect="1"/>
            </p:cNvPicPr>
            <p:nvPr/>
          </p:nvPicPr>
          <p:blipFill>
            <a:blip r:embed="rId2"/>
            <a:stretch>
              <a:fillRect/>
            </a:stretch>
          </p:blipFill>
          <p:spPr>
            <a:xfrm>
              <a:off x="1327944" y="1758950"/>
              <a:ext cx="10045700" cy="3632200"/>
            </a:xfrm>
            <a:prstGeom prst="rect">
              <a:avLst/>
            </a:prstGeom>
          </p:spPr>
        </p:pic>
        <p:sp>
          <p:nvSpPr>
            <p:cNvPr id="6" name="TextBox 5">
              <a:extLst>
                <a:ext uri="{FF2B5EF4-FFF2-40B4-BE49-F238E27FC236}">
                  <a16:creationId xmlns:a16="http://schemas.microsoft.com/office/drawing/2014/main" id="{B12EC3EF-7BB7-6243-B73E-6AE2EDA26C00}"/>
                </a:ext>
              </a:extLst>
            </p:cNvPr>
            <p:cNvSpPr txBox="1"/>
            <p:nvPr/>
          </p:nvSpPr>
          <p:spPr>
            <a:xfrm>
              <a:off x="1598266" y="1104019"/>
              <a:ext cx="3249608" cy="430887"/>
            </a:xfrm>
            <a:prstGeom prst="rect">
              <a:avLst/>
            </a:prstGeom>
            <a:noFill/>
          </p:spPr>
          <p:txBody>
            <a:bodyPr wrap="none" rtlCol="0">
              <a:spAutoFit/>
            </a:bodyPr>
            <a:lstStyle/>
            <a:p>
              <a:pPr marL="457200" indent="-457200">
                <a:buFont typeface="Arial" panose="020B0604020202020204" pitchFamily="34" charset="0"/>
                <a:buChar char="•"/>
              </a:pPr>
              <a:r>
                <a:rPr lang="zh-CN" altLang="en-US" dirty="0"/>
                <a:t>已标定样本为异常点 </a:t>
              </a:r>
            </a:p>
          </p:txBody>
        </p:sp>
      </p:grpSp>
      <p:sp>
        <p:nvSpPr>
          <p:cNvPr id="7" name="TextBox 6">
            <a:extLst>
              <a:ext uri="{FF2B5EF4-FFF2-40B4-BE49-F238E27FC236}">
                <a16:creationId xmlns:a16="http://schemas.microsoft.com/office/drawing/2014/main" id="{2DFFB62B-A2A3-2243-953B-DD6887014A37}"/>
              </a:ext>
            </a:extLst>
          </p:cNvPr>
          <p:cNvSpPr txBox="1"/>
          <p:nvPr/>
        </p:nvSpPr>
        <p:spPr>
          <a:xfrm>
            <a:off x="1526258" y="5447258"/>
            <a:ext cx="9525365" cy="1107996"/>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    </a:t>
            </a:r>
            <a:r>
              <a:rPr lang="en-US" dirty="0">
                <a:latin typeface="Microsoft YaHei" panose="020B0503020204020204" pitchFamily="34" charset="-122"/>
                <a:ea typeface="Microsoft YaHei" panose="020B0503020204020204" pitchFamily="34" charset="-122"/>
              </a:rPr>
              <a:t>SSL-EM</a:t>
            </a:r>
            <a:r>
              <a:rPr lang="zh-CN" altLang="en-US" dirty="0">
                <a:latin typeface="Microsoft YaHei" panose="020B0503020204020204" pitchFamily="34" charset="-122"/>
                <a:ea typeface="Microsoft YaHei" panose="020B0503020204020204" pitchFamily="34" charset="-122"/>
              </a:rPr>
              <a:t>算法聚类效果更容易受异常点的影响而使得结果有所偏离实际， </a:t>
            </a:r>
          </a:p>
          <a:p>
            <a:r>
              <a:rPr lang="zh-CN" altLang="en-US" dirty="0">
                <a:latin typeface="Microsoft YaHei" panose="020B0503020204020204" pitchFamily="34" charset="-122"/>
                <a:ea typeface="Microsoft YaHei" panose="020B0503020204020204" pitchFamily="34" charset="-122"/>
              </a:rPr>
              <a:t>而</a:t>
            </a:r>
            <a:r>
              <a:rPr lang="en-US" dirty="0">
                <a:latin typeface="Microsoft YaHei" panose="020B0503020204020204" pitchFamily="34" charset="-122"/>
                <a:ea typeface="Microsoft YaHei" panose="020B0503020204020204" pitchFamily="34" charset="-122"/>
              </a:rPr>
              <a:t>SSL-MEEM</a:t>
            </a:r>
            <a:r>
              <a:rPr lang="zh-CN" altLang="en-US" dirty="0">
                <a:latin typeface="Microsoft YaHei" panose="020B0503020204020204" pitchFamily="34" charset="-122"/>
                <a:ea typeface="Microsoft YaHei" panose="020B0503020204020204" pitchFamily="34" charset="-122"/>
              </a:rPr>
              <a:t>算法相较而言聚类效果更好一些。 </a:t>
            </a:r>
          </a:p>
          <a:p>
            <a:endParaRPr lang="en-CN" dirty="0">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12CEDB25-E724-554F-999A-5793BA5C1F87}"/>
              </a:ext>
            </a:extLst>
          </p:cNvPr>
          <p:cNvPicPr>
            <a:picLocks noChangeAspect="1"/>
          </p:cNvPicPr>
          <p:nvPr/>
        </p:nvPicPr>
        <p:blipFill>
          <a:blip r:embed="rId3"/>
          <a:stretch>
            <a:fillRect/>
          </a:stretch>
        </p:blipFill>
        <p:spPr>
          <a:xfrm>
            <a:off x="5990754" y="6528481"/>
            <a:ext cx="6471999" cy="328831"/>
          </a:xfrm>
          <a:prstGeom prst="rect">
            <a:avLst/>
          </a:prstGeom>
        </p:spPr>
      </p:pic>
      <p:grpSp>
        <p:nvGrpSpPr>
          <p:cNvPr id="10" name="Group 9">
            <a:extLst>
              <a:ext uri="{FF2B5EF4-FFF2-40B4-BE49-F238E27FC236}">
                <a16:creationId xmlns:a16="http://schemas.microsoft.com/office/drawing/2014/main" id="{80ED461B-E96A-9343-B36F-90C3CC69B3EF}"/>
              </a:ext>
            </a:extLst>
          </p:cNvPr>
          <p:cNvGrpSpPr/>
          <p:nvPr/>
        </p:nvGrpSpPr>
        <p:grpSpPr>
          <a:xfrm>
            <a:off x="1274497" y="1054770"/>
            <a:ext cx="10692921" cy="4305408"/>
            <a:chOff x="1080000" y="1207208"/>
            <a:chExt cx="9744518" cy="3923542"/>
          </a:xfrm>
        </p:grpSpPr>
        <p:pic>
          <p:nvPicPr>
            <p:cNvPr id="11" name="Picture 10">
              <a:extLst>
                <a:ext uri="{FF2B5EF4-FFF2-40B4-BE49-F238E27FC236}">
                  <a16:creationId xmlns:a16="http://schemas.microsoft.com/office/drawing/2014/main" id="{2ACC52F9-79C0-FE48-A296-54FB1B879C59}"/>
                </a:ext>
              </a:extLst>
            </p:cNvPr>
            <p:cNvPicPr>
              <a:picLocks noChangeAspect="1"/>
            </p:cNvPicPr>
            <p:nvPr/>
          </p:nvPicPr>
          <p:blipFill>
            <a:blip r:embed="rId4"/>
            <a:stretch>
              <a:fillRect/>
            </a:stretch>
          </p:blipFill>
          <p:spPr>
            <a:xfrm>
              <a:off x="1080000" y="1565932"/>
              <a:ext cx="9744518" cy="3564818"/>
            </a:xfrm>
            <a:prstGeom prst="rect">
              <a:avLst/>
            </a:prstGeom>
          </p:spPr>
        </p:pic>
        <p:sp>
          <p:nvSpPr>
            <p:cNvPr id="12" name="Rectangle 11">
              <a:extLst>
                <a:ext uri="{FF2B5EF4-FFF2-40B4-BE49-F238E27FC236}">
                  <a16:creationId xmlns:a16="http://schemas.microsoft.com/office/drawing/2014/main" id="{DF452775-67A1-6942-82FC-65FCB75216C1}"/>
                </a:ext>
              </a:extLst>
            </p:cNvPr>
            <p:cNvSpPr/>
            <p:nvPr/>
          </p:nvSpPr>
          <p:spPr>
            <a:xfrm>
              <a:off x="1382242" y="1207208"/>
              <a:ext cx="4262705" cy="430887"/>
            </a:xfrm>
            <a:prstGeom prst="rect">
              <a:avLst/>
            </a:prstGeom>
          </p:spPr>
          <p:txBody>
            <a:bodyPr wrap="none">
              <a:spAutoFit/>
            </a:bodyPr>
            <a:lstStyle/>
            <a:p>
              <a:pPr marL="342900" indent="-342900">
                <a:buFont typeface="Arial" panose="020B0604020202020204" pitchFamily="34" charset="0"/>
                <a:buChar char="•"/>
              </a:pPr>
              <a:r>
                <a:rPr lang="zh-CN" altLang="en-US" dirty="0"/>
                <a:t>已标定样本为不准确标记样本 </a:t>
              </a:r>
            </a:p>
          </p:txBody>
        </p:sp>
      </p:grpSp>
      <p:sp>
        <p:nvSpPr>
          <p:cNvPr id="14" name="Rectangle 13">
            <a:extLst>
              <a:ext uri="{FF2B5EF4-FFF2-40B4-BE49-F238E27FC236}">
                <a16:creationId xmlns:a16="http://schemas.microsoft.com/office/drawing/2014/main" id="{61EE00AD-FC3E-1946-A135-38724ED10AD4}"/>
              </a:ext>
            </a:extLst>
          </p:cNvPr>
          <p:cNvSpPr/>
          <p:nvPr/>
        </p:nvSpPr>
        <p:spPr>
          <a:xfrm>
            <a:off x="1446977" y="6128429"/>
            <a:ext cx="10045700" cy="769441"/>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    当已标定样本点无法较好反应其所代表类别整体情况时，</a:t>
            </a:r>
            <a:r>
              <a:rPr lang="en-US" dirty="0">
                <a:latin typeface="Microsoft YaHei" panose="020B0503020204020204" pitchFamily="34" charset="-122"/>
                <a:ea typeface="Microsoft YaHei" panose="020B0503020204020204" pitchFamily="34" charset="-122"/>
              </a:rPr>
              <a:t>SSL-MEEM</a:t>
            </a:r>
            <a:r>
              <a:rPr lang="zh-CN" altLang="en-US" dirty="0">
                <a:latin typeface="Microsoft YaHei" panose="020B0503020204020204" pitchFamily="34" charset="-122"/>
                <a:ea typeface="Microsoft YaHei" panose="020B0503020204020204" pitchFamily="34" charset="-122"/>
              </a:rPr>
              <a:t>算法可以不依赖于已标注样本而在一定程度上避免收敛到局部最优。 </a:t>
            </a:r>
          </a:p>
        </p:txBody>
      </p:sp>
    </p:spTree>
    <p:extLst>
      <p:ext uri="{BB962C8B-B14F-4D97-AF65-F5344CB8AC3E}">
        <p14:creationId xmlns:p14="http://schemas.microsoft.com/office/powerpoint/2010/main" val="4119331615"/>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5"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19</a:t>
            </a:fld>
            <a:endParaRPr lang="zh-CN" altLang="en-US" dirty="0"/>
          </a:p>
        </p:txBody>
      </p:sp>
      <p:sp>
        <p:nvSpPr>
          <p:cNvPr id="4" name="TextBox 3"/>
          <p:cNvSpPr txBox="1"/>
          <p:nvPr/>
        </p:nvSpPr>
        <p:spPr>
          <a:xfrm>
            <a:off x="1080000" y="44910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实验内容</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097" name="Freeform 6"/>
          <p:cNvSpPr>
            <a:spLocks noEditPoints="1"/>
          </p:cNvSpPr>
          <p:nvPr/>
        </p:nvSpPr>
        <p:spPr bwMode="auto">
          <a:xfrm>
            <a:off x="1994761" y="1054770"/>
            <a:ext cx="8280000" cy="3780546"/>
          </a:xfrm>
          <a:custGeom>
            <a:avLst/>
            <a:gdLst>
              <a:gd name="T0" fmla="*/ 2696 w 2696"/>
              <a:gd name="T1" fmla="*/ 0 h 1231"/>
              <a:gd name="T2" fmla="*/ 2563 w 2696"/>
              <a:gd name="T3" fmla="*/ 112 h 1231"/>
              <a:gd name="T4" fmla="*/ 2621 w 2696"/>
              <a:gd name="T5" fmla="*/ 116 h 1231"/>
              <a:gd name="T6" fmla="*/ 1929 w 2696"/>
              <a:gd name="T7" fmla="*/ 838 h 1231"/>
              <a:gd name="T8" fmla="*/ 1093 w 2696"/>
              <a:gd name="T9" fmla="*/ 1140 h 1231"/>
              <a:gd name="T10" fmla="*/ 104 w 2696"/>
              <a:gd name="T11" fmla="*/ 1156 h 1231"/>
              <a:gd name="T12" fmla="*/ 52 w 2696"/>
              <a:gd name="T13" fmla="*/ 1109 h 1231"/>
              <a:gd name="T14" fmla="*/ 0 w 2696"/>
              <a:gd name="T15" fmla="*/ 1161 h 1231"/>
              <a:gd name="T16" fmla="*/ 52 w 2696"/>
              <a:gd name="T17" fmla="*/ 1213 h 1231"/>
              <a:gd name="T18" fmla="*/ 99 w 2696"/>
              <a:gd name="T19" fmla="*/ 1183 h 1231"/>
              <a:gd name="T20" fmla="*/ 544 w 2696"/>
              <a:gd name="T21" fmla="*/ 1214 h 1231"/>
              <a:gd name="T22" fmla="*/ 1097 w 2696"/>
              <a:gd name="T23" fmla="*/ 1168 h 1231"/>
              <a:gd name="T24" fmla="*/ 1943 w 2696"/>
              <a:gd name="T25" fmla="*/ 863 h 1231"/>
              <a:gd name="T26" fmla="*/ 2646 w 2696"/>
              <a:gd name="T27" fmla="*/ 129 h 1231"/>
              <a:gd name="T28" fmla="*/ 2683 w 2696"/>
              <a:gd name="T29" fmla="*/ 173 h 1231"/>
              <a:gd name="T30" fmla="*/ 2696 w 2696"/>
              <a:gd name="T31" fmla="*/ 0 h 1231"/>
              <a:gd name="T32" fmla="*/ 52 w 2696"/>
              <a:gd name="T33" fmla="*/ 1185 h 1231"/>
              <a:gd name="T34" fmla="*/ 28 w 2696"/>
              <a:gd name="T35" fmla="*/ 1161 h 1231"/>
              <a:gd name="T36" fmla="*/ 52 w 2696"/>
              <a:gd name="T37" fmla="*/ 1137 h 1231"/>
              <a:gd name="T38" fmla="*/ 76 w 2696"/>
              <a:gd name="T39" fmla="*/ 1161 h 1231"/>
              <a:gd name="T40" fmla="*/ 52 w 2696"/>
              <a:gd name="T41" fmla="*/ 118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6" h="1231">
                <a:moveTo>
                  <a:pt x="2696" y="0"/>
                </a:moveTo>
                <a:cubicBezTo>
                  <a:pt x="2563" y="112"/>
                  <a:pt x="2563" y="112"/>
                  <a:pt x="2563" y="112"/>
                </a:cubicBezTo>
                <a:cubicBezTo>
                  <a:pt x="2621" y="116"/>
                  <a:pt x="2621" y="116"/>
                  <a:pt x="2621" y="116"/>
                </a:cubicBezTo>
                <a:cubicBezTo>
                  <a:pt x="2453" y="419"/>
                  <a:pt x="2221" y="662"/>
                  <a:pt x="1929" y="838"/>
                </a:cubicBezTo>
                <a:cubicBezTo>
                  <a:pt x="1688" y="984"/>
                  <a:pt x="1407" y="1085"/>
                  <a:pt x="1093" y="1140"/>
                </a:cubicBezTo>
                <a:cubicBezTo>
                  <a:pt x="571" y="1231"/>
                  <a:pt x="129" y="1160"/>
                  <a:pt x="104" y="1156"/>
                </a:cubicBezTo>
                <a:cubicBezTo>
                  <a:pt x="101" y="1130"/>
                  <a:pt x="79" y="1109"/>
                  <a:pt x="52" y="1109"/>
                </a:cubicBezTo>
                <a:cubicBezTo>
                  <a:pt x="23" y="1109"/>
                  <a:pt x="0" y="1133"/>
                  <a:pt x="0" y="1161"/>
                </a:cubicBezTo>
                <a:cubicBezTo>
                  <a:pt x="0" y="1190"/>
                  <a:pt x="23" y="1213"/>
                  <a:pt x="52" y="1213"/>
                </a:cubicBezTo>
                <a:cubicBezTo>
                  <a:pt x="73" y="1213"/>
                  <a:pt x="91" y="1201"/>
                  <a:pt x="99" y="1183"/>
                </a:cubicBezTo>
                <a:cubicBezTo>
                  <a:pt x="116" y="1186"/>
                  <a:pt x="290" y="1214"/>
                  <a:pt x="544" y="1214"/>
                </a:cubicBezTo>
                <a:cubicBezTo>
                  <a:pt x="704" y="1214"/>
                  <a:pt x="894" y="1203"/>
                  <a:pt x="1097" y="1168"/>
                </a:cubicBezTo>
                <a:cubicBezTo>
                  <a:pt x="1415" y="1113"/>
                  <a:pt x="1699" y="1010"/>
                  <a:pt x="1943" y="863"/>
                </a:cubicBezTo>
                <a:cubicBezTo>
                  <a:pt x="2239" y="683"/>
                  <a:pt x="2476" y="436"/>
                  <a:pt x="2646" y="129"/>
                </a:cubicBezTo>
                <a:cubicBezTo>
                  <a:pt x="2683" y="173"/>
                  <a:pt x="2683" y="173"/>
                  <a:pt x="2683" y="173"/>
                </a:cubicBezTo>
                <a:lnTo>
                  <a:pt x="2696" y="0"/>
                </a:lnTo>
                <a:close/>
                <a:moveTo>
                  <a:pt x="52" y="1185"/>
                </a:moveTo>
                <a:cubicBezTo>
                  <a:pt x="39" y="1185"/>
                  <a:pt x="28" y="1174"/>
                  <a:pt x="28" y="1161"/>
                </a:cubicBezTo>
                <a:cubicBezTo>
                  <a:pt x="28" y="1148"/>
                  <a:pt x="39" y="1137"/>
                  <a:pt x="52" y="1137"/>
                </a:cubicBezTo>
                <a:cubicBezTo>
                  <a:pt x="65" y="1137"/>
                  <a:pt x="76" y="1148"/>
                  <a:pt x="76" y="1161"/>
                </a:cubicBezTo>
                <a:cubicBezTo>
                  <a:pt x="76" y="1174"/>
                  <a:pt x="65" y="1185"/>
                  <a:pt x="52" y="118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4" name="组合 233"/>
          <p:cNvGrpSpPr/>
          <p:nvPr/>
        </p:nvGrpSpPr>
        <p:grpSpPr>
          <a:xfrm>
            <a:off x="7214880" y="3215011"/>
            <a:ext cx="1181742" cy="1181746"/>
            <a:chOff x="7290028" y="3375033"/>
            <a:chExt cx="1027602" cy="1027602"/>
          </a:xfrm>
        </p:grpSpPr>
        <p:sp>
          <p:nvSpPr>
            <p:cNvPr id="4099" name="Freeform 7"/>
            <p:cNvSpPr>
              <a:spLocks/>
            </p:cNvSpPr>
            <p:nvPr/>
          </p:nvSpPr>
          <p:spPr bwMode="auto">
            <a:xfrm>
              <a:off x="7290028" y="3375033"/>
              <a:ext cx="1027602" cy="1027602"/>
            </a:xfrm>
            <a:custGeom>
              <a:avLst/>
              <a:gdLst>
                <a:gd name="T0" fmla="*/ 48 w 385"/>
                <a:gd name="T1" fmla="*/ 104 h 385"/>
                <a:gd name="T2" fmla="*/ 281 w 385"/>
                <a:gd name="T3" fmla="*/ 48 h 385"/>
                <a:gd name="T4" fmla="*/ 336 w 385"/>
                <a:gd name="T5" fmla="*/ 281 h 385"/>
                <a:gd name="T6" fmla="*/ 104 w 385"/>
                <a:gd name="T7" fmla="*/ 336 h 385"/>
                <a:gd name="T8" fmla="*/ 48 w 385"/>
                <a:gd name="T9" fmla="*/ 104 h 385"/>
              </a:gdLst>
              <a:ahLst/>
              <a:cxnLst>
                <a:cxn ang="0">
                  <a:pos x="T0" y="T1"/>
                </a:cxn>
                <a:cxn ang="0">
                  <a:pos x="T2" y="T3"/>
                </a:cxn>
                <a:cxn ang="0">
                  <a:pos x="T4" y="T5"/>
                </a:cxn>
                <a:cxn ang="0">
                  <a:pos x="T6" y="T7"/>
                </a:cxn>
                <a:cxn ang="0">
                  <a:pos x="T8" y="T9"/>
                </a:cxn>
              </a:cxnLst>
              <a:rect l="0" t="0" r="r" b="b"/>
              <a:pathLst>
                <a:path w="385" h="385">
                  <a:moveTo>
                    <a:pt x="48" y="104"/>
                  </a:moveTo>
                  <a:cubicBezTo>
                    <a:pt x="97" y="24"/>
                    <a:pt x="201" y="0"/>
                    <a:pt x="281" y="48"/>
                  </a:cubicBezTo>
                  <a:cubicBezTo>
                    <a:pt x="360" y="97"/>
                    <a:pt x="385" y="201"/>
                    <a:pt x="336" y="281"/>
                  </a:cubicBezTo>
                  <a:cubicBezTo>
                    <a:pt x="288" y="360"/>
                    <a:pt x="184" y="385"/>
                    <a:pt x="104" y="336"/>
                  </a:cubicBezTo>
                  <a:cubicBezTo>
                    <a:pt x="25" y="287"/>
                    <a:pt x="0" y="183"/>
                    <a:pt x="48" y="10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8"/>
            <p:cNvSpPr>
              <a:spLocks/>
            </p:cNvSpPr>
            <p:nvPr/>
          </p:nvSpPr>
          <p:spPr bwMode="auto">
            <a:xfrm>
              <a:off x="7380465" y="3465471"/>
              <a:ext cx="846726" cy="846726"/>
            </a:xfrm>
            <a:custGeom>
              <a:avLst/>
              <a:gdLst>
                <a:gd name="T0" fmla="*/ 40 w 317"/>
                <a:gd name="T1" fmla="*/ 86 h 317"/>
                <a:gd name="T2" fmla="*/ 231 w 317"/>
                <a:gd name="T3" fmla="*/ 40 h 317"/>
                <a:gd name="T4" fmla="*/ 277 w 317"/>
                <a:gd name="T5" fmla="*/ 231 h 317"/>
                <a:gd name="T6" fmla="*/ 86 w 317"/>
                <a:gd name="T7" fmla="*/ 277 h 317"/>
                <a:gd name="T8" fmla="*/ 40 w 317"/>
                <a:gd name="T9" fmla="*/ 86 h 317"/>
              </a:gdLst>
              <a:ahLst/>
              <a:cxnLst>
                <a:cxn ang="0">
                  <a:pos x="T0" y="T1"/>
                </a:cxn>
                <a:cxn ang="0">
                  <a:pos x="T2" y="T3"/>
                </a:cxn>
                <a:cxn ang="0">
                  <a:pos x="T4" y="T5"/>
                </a:cxn>
                <a:cxn ang="0">
                  <a:pos x="T6" y="T7"/>
                </a:cxn>
                <a:cxn ang="0">
                  <a:pos x="T8" y="T9"/>
                </a:cxn>
              </a:cxnLst>
              <a:rect l="0" t="0" r="r" b="b"/>
              <a:pathLst>
                <a:path w="317" h="317">
                  <a:moveTo>
                    <a:pt x="40" y="86"/>
                  </a:moveTo>
                  <a:cubicBezTo>
                    <a:pt x="80" y="20"/>
                    <a:pt x="166" y="0"/>
                    <a:pt x="231" y="40"/>
                  </a:cubicBezTo>
                  <a:cubicBezTo>
                    <a:pt x="296" y="80"/>
                    <a:pt x="317" y="166"/>
                    <a:pt x="277" y="231"/>
                  </a:cubicBezTo>
                  <a:cubicBezTo>
                    <a:pt x="237" y="296"/>
                    <a:pt x="151" y="317"/>
                    <a:pt x="86" y="277"/>
                  </a:cubicBezTo>
                  <a:cubicBezTo>
                    <a:pt x="21" y="236"/>
                    <a:pt x="0" y="151"/>
                    <a:pt x="4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9"/>
            <p:cNvSpPr>
              <a:spLocks/>
            </p:cNvSpPr>
            <p:nvPr/>
          </p:nvSpPr>
          <p:spPr bwMode="auto">
            <a:xfrm>
              <a:off x="7415512" y="3447381"/>
              <a:ext cx="119830" cy="127744"/>
            </a:xfrm>
            <a:custGeom>
              <a:avLst/>
              <a:gdLst>
                <a:gd name="T0" fmla="*/ 5 w 45"/>
                <a:gd name="T1" fmla="*/ 1 h 48"/>
                <a:gd name="T2" fmla="*/ 45 w 45"/>
                <a:gd name="T3" fmla="*/ 15 h 48"/>
                <a:gd name="T4" fmla="*/ 29 w 45"/>
                <a:gd name="T5" fmla="*/ 27 h 48"/>
                <a:gd name="T6" fmla="*/ 8 w 45"/>
                <a:gd name="T7" fmla="*/ 48 h 48"/>
                <a:gd name="T8" fmla="*/ 1 w 45"/>
                <a:gd name="T9" fmla="*/ 4 h 48"/>
                <a:gd name="T10" fmla="*/ 5 w 45"/>
                <a:gd name="T11" fmla="*/ 1 h 48"/>
              </a:gdLst>
              <a:ahLst/>
              <a:cxnLst>
                <a:cxn ang="0">
                  <a:pos x="T0" y="T1"/>
                </a:cxn>
                <a:cxn ang="0">
                  <a:pos x="T2" y="T3"/>
                </a:cxn>
                <a:cxn ang="0">
                  <a:pos x="T4" y="T5"/>
                </a:cxn>
                <a:cxn ang="0">
                  <a:pos x="T6" y="T7"/>
                </a:cxn>
                <a:cxn ang="0">
                  <a:pos x="T8" y="T9"/>
                </a:cxn>
                <a:cxn ang="0">
                  <a:pos x="T10" y="T11"/>
                </a:cxn>
              </a:cxnLst>
              <a:rect l="0" t="0" r="r" b="b"/>
              <a:pathLst>
                <a:path w="45" h="48">
                  <a:moveTo>
                    <a:pt x="5" y="1"/>
                  </a:moveTo>
                  <a:cubicBezTo>
                    <a:pt x="45" y="15"/>
                    <a:pt x="45" y="15"/>
                    <a:pt x="45" y="15"/>
                  </a:cubicBezTo>
                  <a:cubicBezTo>
                    <a:pt x="39" y="19"/>
                    <a:pt x="34" y="23"/>
                    <a:pt x="29" y="27"/>
                  </a:cubicBezTo>
                  <a:cubicBezTo>
                    <a:pt x="21" y="33"/>
                    <a:pt x="14" y="40"/>
                    <a:pt x="8" y="48"/>
                  </a:cubicBezTo>
                  <a:cubicBezTo>
                    <a:pt x="1" y="4"/>
                    <a:pt x="1" y="4"/>
                    <a:pt x="1" y="4"/>
                  </a:cubicBezTo>
                  <a:cubicBezTo>
                    <a:pt x="0" y="2"/>
                    <a:pt x="2" y="0"/>
                    <a:pt x="5"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22"/>
            <p:cNvSpPr>
              <a:spLocks noEditPoints="1"/>
            </p:cNvSpPr>
            <p:nvPr/>
          </p:nvSpPr>
          <p:spPr bwMode="auto">
            <a:xfrm>
              <a:off x="7564735" y="3673479"/>
              <a:ext cx="413754" cy="430711"/>
            </a:xfrm>
            <a:custGeom>
              <a:avLst/>
              <a:gdLst>
                <a:gd name="T0" fmla="*/ 117 w 155"/>
                <a:gd name="T1" fmla="*/ 16 h 161"/>
                <a:gd name="T2" fmla="*/ 138 w 155"/>
                <a:gd name="T3" fmla="*/ 1 h 161"/>
                <a:gd name="T4" fmla="*/ 132 w 155"/>
                <a:gd name="T5" fmla="*/ 26 h 161"/>
                <a:gd name="T6" fmla="*/ 98 w 155"/>
                <a:gd name="T7" fmla="*/ 70 h 161"/>
                <a:gd name="T8" fmla="*/ 116 w 155"/>
                <a:gd name="T9" fmla="*/ 16 h 161"/>
                <a:gd name="T10" fmla="*/ 81 w 155"/>
                <a:gd name="T11" fmla="*/ 83 h 161"/>
                <a:gd name="T12" fmla="*/ 98 w 155"/>
                <a:gd name="T13" fmla="*/ 70 h 161"/>
                <a:gd name="T14" fmla="*/ 137 w 155"/>
                <a:gd name="T15" fmla="*/ 135 h 161"/>
                <a:gd name="T16" fmla="*/ 140 w 155"/>
                <a:gd name="T17" fmla="*/ 161 h 161"/>
                <a:gd name="T18" fmla="*/ 122 w 155"/>
                <a:gd name="T19" fmla="*/ 143 h 161"/>
                <a:gd name="T20" fmla="*/ 101 w 155"/>
                <a:gd name="T21" fmla="*/ 92 h 161"/>
                <a:gd name="T22" fmla="*/ 138 w 155"/>
                <a:gd name="T23" fmla="*/ 134 h 161"/>
                <a:gd name="T24" fmla="*/ 134 w 155"/>
                <a:gd name="T25" fmla="*/ 118 h 161"/>
                <a:gd name="T26" fmla="*/ 126 w 155"/>
                <a:gd name="T27" fmla="*/ 118 h 161"/>
                <a:gd name="T28" fmla="*/ 118 w 155"/>
                <a:gd name="T29" fmla="*/ 123 h 161"/>
                <a:gd name="T30" fmla="*/ 118 w 155"/>
                <a:gd name="T31" fmla="*/ 114 h 161"/>
                <a:gd name="T32" fmla="*/ 118 w 155"/>
                <a:gd name="T33" fmla="*/ 123 h 161"/>
                <a:gd name="T34" fmla="*/ 111 w 155"/>
                <a:gd name="T35" fmla="*/ 119 h 161"/>
                <a:gd name="T36" fmla="*/ 103 w 155"/>
                <a:gd name="T37" fmla="*/ 119 h 161"/>
                <a:gd name="T38" fmla="*/ 25 w 155"/>
                <a:gd name="T39" fmla="*/ 94 h 161"/>
                <a:gd name="T40" fmla="*/ 80 w 155"/>
                <a:gd name="T41" fmla="*/ 83 h 161"/>
                <a:gd name="T42" fmla="*/ 25 w 155"/>
                <a:gd name="T43" fmla="*/ 76 h 161"/>
                <a:gd name="T44" fmla="*/ 1 w 155"/>
                <a:gd name="T45" fmla="*/ 83 h 161"/>
                <a:gd name="T46" fmla="*/ 24 w 155"/>
                <a:gd name="T47" fmla="*/ 93 h 161"/>
                <a:gd name="T48" fmla="*/ 55 w 155"/>
                <a:gd name="T49" fmla="*/ 92 h 161"/>
                <a:gd name="T50" fmla="*/ 55 w 155"/>
                <a:gd name="T51" fmla="*/ 76 h 161"/>
                <a:gd name="T52" fmla="*/ 45 w 155"/>
                <a:gd name="T53" fmla="*/ 69 h 161"/>
                <a:gd name="T54" fmla="*/ 55 w 155"/>
                <a:gd name="T55" fmla="*/ 92 h 161"/>
                <a:gd name="T56" fmla="*/ 48 w 155"/>
                <a:gd name="T57" fmla="*/ 99 h 161"/>
                <a:gd name="T58" fmla="*/ 56 w 155"/>
                <a:gd name="T59" fmla="*/ 99 h 161"/>
                <a:gd name="T60" fmla="*/ 102 w 155"/>
                <a:gd name="T61" fmla="*/ 24 h 161"/>
                <a:gd name="T62" fmla="*/ 108 w 155"/>
                <a:gd name="T63" fmla="*/ 48 h 161"/>
                <a:gd name="T64" fmla="*/ 102 w 155"/>
                <a:gd name="T65" fmla="*/ 24 h 161"/>
                <a:gd name="T66" fmla="*/ 110 w 155"/>
                <a:gd name="T67" fmla="*/ 56 h 161"/>
                <a:gd name="T68" fmla="*/ 101 w 155"/>
                <a:gd name="T69" fmla="*/ 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61">
                  <a:moveTo>
                    <a:pt x="116" y="16"/>
                  </a:moveTo>
                  <a:cubicBezTo>
                    <a:pt x="117" y="16"/>
                    <a:pt x="117" y="16"/>
                    <a:pt x="117" y="16"/>
                  </a:cubicBezTo>
                  <a:cubicBezTo>
                    <a:pt x="136" y="0"/>
                    <a:pt x="136" y="0"/>
                    <a:pt x="136" y="0"/>
                  </a:cubicBezTo>
                  <a:cubicBezTo>
                    <a:pt x="137" y="0"/>
                    <a:pt x="138" y="0"/>
                    <a:pt x="138" y="1"/>
                  </a:cubicBezTo>
                  <a:cubicBezTo>
                    <a:pt x="131" y="25"/>
                    <a:pt x="131" y="25"/>
                    <a:pt x="131" y="25"/>
                  </a:cubicBezTo>
                  <a:cubicBezTo>
                    <a:pt x="131" y="25"/>
                    <a:pt x="131" y="25"/>
                    <a:pt x="132" y="26"/>
                  </a:cubicBezTo>
                  <a:cubicBezTo>
                    <a:pt x="145" y="39"/>
                    <a:pt x="147" y="60"/>
                    <a:pt x="136" y="76"/>
                  </a:cubicBezTo>
                  <a:cubicBezTo>
                    <a:pt x="125" y="67"/>
                    <a:pt x="111" y="65"/>
                    <a:pt x="98" y="70"/>
                  </a:cubicBezTo>
                  <a:cubicBezTo>
                    <a:pt x="92" y="57"/>
                    <a:pt x="80" y="49"/>
                    <a:pt x="67" y="47"/>
                  </a:cubicBezTo>
                  <a:cubicBezTo>
                    <a:pt x="70" y="24"/>
                    <a:pt x="94" y="9"/>
                    <a:pt x="116" y="16"/>
                  </a:cubicBezTo>
                  <a:close/>
                  <a:moveTo>
                    <a:pt x="98" y="70"/>
                  </a:moveTo>
                  <a:cubicBezTo>
                    <a:pt x="91" y="73"/>
                    <a:pt x="85" y="77"/>
                    <a:pt x="81" y="83"/>
                  </a:cubicBezTo>
                  <a:cubicBezTo>
                    <a:pt x="86" y="88"/>
                    <a:pt x="93" y="91"/>
                    <a:pt x="101" y="91"/>
                  </a:cubicBezTo>
                  <a:cubicBezTo>
                    <a:pt x="102" y="84"/>
                    <a:pt x="101" y="77"/>
                    <a:pt x="98" y="70"/>
                  </a:cubicBezTo>
                  <a:close/>
                  <a:moveTo>
                    <a:pt x="138" y="134"/>
                  </a:moveTo>
                  <a:cubicBezTo>
                    <a:pt x="138" y="134"/>
                    <a:pt x="137" y="135"/>
                    <a:pt x="137" y="135"/>
                  </a:cubicBezTo>
                  <a:cubicBezTo>
                    <a:pt x="142" y="160"/>
                    <a:pt x="142" y="160"/>
                    <a:pt x="142" y="160"/>
                  </a:cubicBezTo>
                  <a:cubicBezTo>
                    <a:pt x="142" y="161"/>
                    <a:pt x="141" y="161"/>
                    <a:pt x="140" y="161"/>
                  </a:cubicBezTo>
                  <a:cubicBezTo>
                    <a:pt x="123" y="143"/>
                    <a:pt x="123" y="143"/>
                    <a:pt x="123" y="143"/>
                  </a:cubicBezTo>
                  <a:cubicBezTo>
                    <a:pt x="123" y="143"/>
                    <a:pt x="122" y="143"/>
                    <a:pt x="122" y="143"/>
                  </a:cubicBezTo>
                  <a:cubicBezTo>
                    <a:pt x="104" y="148"/>
                    <a:pt x="84" y="139"/>
                    <a:pt x="77" y="122"/>
                  </a:cubicBezTo>
                  <a:cubicBezTo>
                    <a:pt x="89" y="117"/>
                    <a:pt x="99" y="105"/>
                    <a:pt x="101" y="92"/>
                  </a:cubicBezTo>
                  <a:cubicBezTo>
                    <a:pt x="114" y="93"/>
                    <a:pt x="128" y="87"/>
                    <a:pt x="136" y="76"/>
                  </a:cubicBezTo>
                  <a:cubicBezTo>
                    <a:pt x="154" y="91"/>
                    <a:pt x="155" y="118"/>
                    <a:pt x="138" y="134"/>
                  </a:cubicBezTo>
                  <a:close/>
                  <a:moveTo>
                    <a:pt x="130" y="123"/>
                  </a:moveTo>
                  <a:cubicBezTo>
                    <a:pt x="132" y="123"/>
                    <a:pt x="134" y="121"/>
                    <a:pt x="134" y="118"/>
                  </a:cubicBezTo>
                  <a:cubicBezTo>
                    <a:pt x="134" y="116"/>
                    <a:pt x="132" y="114"/>
                    <a:pt x="130" y="114"/>
                  </a:cubicBezTo>
                  <a:cubicBezTo>
                    <a:pt x="128" y="114"/>
                    <a:pt x="126" y="116"/>
                    <a:pt x="126" y="118"/>
                  </a:cubicBezTo>
                  <a:cubicBezTo>
                    <a:pt x="126" y="121"/>
                    <a:pt x="127" y="123"/>
                    <a:pt x="130" y="123"/>
                  </a:cubicBezTo>
                  <a:close/>
                  <a:moveTo>
                    <a:pt x="118" y="123"/>
                  </a:moveTo>
                  <a:cubicBezTo>
                    <a:pt x="121" y="123"/>
                    <a:pt x="122" y="121"/>
                    <a:pt x="122" y="119"/>
                  </a:cubicBezTo>
                  <a:cubicBezTo>
                    <a:pt x="122" y="116"/>
                    <a:pt x="121" y="114"/>
                    <a:pt x="118" y="114"/>
                  </a:cubicBezTo>
                  <a:cubicBezTo>
                    <a:pt x="116" y="114"/>
                    <a:pt x="114" y="116"/>
                    <a:pt x="114" y="119"/>
                  </a:cubicBezTo>
                  <a:cubicBezTo>
                    <a:pt x="114" y="121"/>
                    <a:pt x="116" y="123"/>
                    <a:pt x="118" y="123"/>
                  </a:cubicBezTo>
                  <a:close/>
                  <a:moveTo>
                    <a:pt x="107" y="123"/>
                  </a:moveTo>
                  <a:cubicBezTo>
                    <a:pt x="109" y="123"/>
                    <a:pt x="111" y="121"/>
                    <a:pt x="111" y="119"/>
                  </a:cubicBezTo>
                  <a:cubicBezTo>
                    <a:pt x="111" y="116"/>
                    <a:pt x="109" y="114"/>
                    <a:pt x="107" y="114"/>
                  </a:cubicBezTo>
                  <a:cubicBezTo>
                    <a:pt x="105" y="114"/>
                    <a:pt x="103" y="116"/>
                    <a:pt x="103" y="119"/>
                  </a:cubicBezTo>
                  <a:cubicBezTo>
                    <a:pt x="103" y="121"/>
                    <a:pt x="104" y="123"/>
                    <a:pt x="107" y="123"/>
                  </a:cubicBezTo>
                  <a:close/>
                  <a:moveTo>
                    <a:pt x="25" y="94"/>
                  </a:moveTo>
                  <a:cubicBezTo>
                    <a:pt x="30" y="117"/>
                    <a:pt x="54" y="130"/>
                    <a:pt x="76" y="122"/>
                  </a:cubicBezTo>
                  <a:cubicBezTo>
                    <a:pt x="71" y="109"/>
                    <a:pt x="72" y="94"/>
                    <a:pt x="80" y="83"/>
                  </a:cubicBezTo>
                  <a:cubicBezTo>
                    <a:pt x="70" y="75"/>
                    <a:pt x="64" y="61"/>
                    <a:pt x="66" y="47"/>
                  </a:cubicBezTo>
                  <a:cubicBezTo>
                    <a:pt x="47" y="45"/>
                    <a:pt x="30" y="58"/>
                    <a:pt x="25" y="76"/>
                  </a:cubicBezTo>
                  <a:cubicBezTo>
                    <a:pt x="25" y="76"/>
                    <a:pt x="25" y="77"/>
                    <a:pt x="25" y="77"/>
                  </a:cubicBezTo>
                  <a:cubicBezTo>
                    <a:pt x="1" y="83"/>
                    <a:pt x="1" y="83"/>
                    <a:pt x="1" y="83"/>
                  </a:cubicBezTo>
                  <a:cubicBezTo>
                    <a:pt x="0" y="83"/>
                    <a:pt x="0" y="84"/>
                    <a:pt x="1" y="85"/>
                  </a:cubicBezTo>
                  <a:cubicBezTo>
                    <a:pt x="24" y="93"/>
                    <a:pt x="24" y="93"/>
                    <a:pt x="24" y="93"/>
                  </a:cubicBezTo>
                  <a:cubicBezTo>
                    <a:pt x="25" y="93"/>
                    <a:pt x="25" y="94"/>
                    <a:pt x="25" y="94"/>
                  </a:cubicBezTo>
                  <a:close/>
                  <a:moveTo>
                    <a:pt x="55" y="92"/>
                  </a:moveTo>
                  <a:cubicBezTo>
                    <a:pt x="49" y="92"/>
                    <a:pt x="49" y="92"/>
                    <a:pt x="49" y="92"/>
                  </a:cubicBezTo>
                  <a:cubicBezTo>
                    <a:pt x="48" y="83"/>
                    <a:pt x="55" y="81"/>
                    <a:pt x="55" y="76"/>
                  </a:cubicBezTo>
                  <a:cubicBezTo>
                    <a:pt x="55" y="72"/>
                    <a:pt x="49" y="72"/>
                    <a:pt x="46" y="74"/>
                  </a:cubicBezTo>
                  <a:cubicBezTo>
                    <a:pt x="45" y="69"/>
                    <a:pt x="45" y="69"/>
                    <a:pt x="45" y="69"/>
                  </a:cubicBezTo>
                  <a:cubicBezTo>
                    <a:pt x="51" y="66"/>
                    <a:pt x="62" y="66"/>
                    <a:pt x="62" y="75"/>
                  </a:cubicBezTo>
                  <a:cubicBezTo>
                    <a:pt x="62" y="83"/>
                    <a:pt x="55" y="83"/>
                    <a:pt x="55" y="92"/>
                  </a:cubicBezTo>
                  <a:close/>
                  <a:moveTo>
                    <a:pt x="52" y="104"/>
                  </a:moveTo>
                  <a:cubicBezTo>
                    <a:pt x="49" y="104"/>
                    <a:pt x="48" y="102"/>
                    <a:pt x="48" y="99"/>
                  </a:cubicBezTo>
                  <a:cubicBezTo>
                    <a:pt x="48" y="97"/>
                    <a:pt x="49" y="95"/>
                    <a:pt x="52" y="95"/>
                  </a:cubicBezTo>
                  <a:cubicBezTo>
                    <a:pt x="54" y="95"/>
                    <a:pt x="56" y="97"/>
                    <a:pt x="56" y="99"/>
                  </a:cubicBezTo>
                  <a:cubicBezTo>
                    <a:pt x="56" y="102"/>
                    <a:pt x="54" y="104"/>
                    <a:pt x="52" y="104"/>
                  </a:cubicBezTo>
                  <a:close/>
                  <a:moveTo>
                    <a:pt x="102" y="24"/>
                  </a:moveTo>
                  <a:cubicBezTo>
                    <a:pt x="103" y="48"/>
                    <a:pt x="103" y="48"/>
                    <a:pt x="103" y="48"/>
                  </a:cubicBezTo>
                  <a:cubicBezTo>
                    <a:pt x="108" y="48"/>
                    <a:pt x="108" y="48"/>
                    <a:pt x="108" y="48"/>
                  </a:cubicBezTo>
                  <a:cubicBezTo>
                    <a:pt x="109" y="24"/>
                    <a:pt x="109" y="24"/>
                    <a:pt x="109" y="24"/>
                  </a:cubicBezTo>
                  <a:cubicBezTo>
                    <a:pt x="102" y="24"/>
                    <a:pt x="102" y="24"/>
                    <a:pt x="102" y="24"/>
                  </a:cubicBezTo>
                  <a:close/>
                  <a:moveTo>
                    <a:pt x="106" y="60"/>
                  </a:moveTo>
                  <a:cubicBezTo>
                    <a:pt x="108" y="60"/>
                    <a:pt x="110" y="58"/>
                    <a:pt x="110" y="56"/>
                  </a:cubicBezTo>
                  <a:cubicBezTo>
                    <a:pt x="110" y="53"/>
                    <a:pt x="108" y="51"/>
                    <a:pt x="106" y="51"/>
                  </a:cubicBezTo>
                  <a:cubicBezTo>
                    <a:pt x="103" y="51"/>
                    <a:pt x="101" y="53"/>
                    <a:pt x="101" y="56"/>
                  </a:cubicBezTo>
                  <a:cubicBezTo>
                    <a:pt x="101" y="58"/>
                    <a:pt x="103" y="60"/>
                    <a:pt x="106"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5129122" y="3935600"/>
            <a:ext cx="1136241" cy="1137545"/>
            <a:chOff x="5116880" y="4072921"/>
            <a:chExt cx="988036" cy="989166"/>
          </a:xfrm>
          <a:solidFill>
            <a:schemeClr val="accent4"/>
          </a:solidFill>
        </p:grpSpPr>
        <p:sp>
          <p:nvSpPr>
            <p:cNvPr id="4102" name="Freeform 10"/>
            <p:cNvSpPr>
              <a:spLocks/>
            </p:cNvSpPr>
            <p:nvPr/>
          </p:nvSpPr>
          <p:spPr bwMode="auto">
            <a:xfrm>
              <a:off x="5116880" y="4072921"/>
              <a:ext cx="988036" cy="989166"/>
            </a:xfrm>
            <a:custGeom>
              <a:avLst/>
              <a:gdLst>
                <a:gd name="T0" fmla="*/ 350 w 370"/>
                <a:gd name="T1" fmla="*/ 149 h 370"/>
                <a:gd name="T2" fmla="*/ 221 w 370"/>
                <a:gd name="T3" fmla="*/ 350 h 370"/>
                <a:gd name="T4" fmla="*/ 20 w 370"/>
                <a:gd name="T5" fmla="*/ 221 h 370"/>
                <a:gd name="T6" fmla="*/ 149 w 370"/>
                <a:gd name="T7" fmla="*/ 19 h 370"/>
                <a:gd name="T8" fmla="*/ 350 w 370"/>
                <a:gd name="T9" fmla="*/ 149 h 370"/>
              </a:gdLst>
              <a:ahLst/>
              <a:cxnLst>
                <a:cxn ang="0">
                  <a:pos x="T0" y="T1"/>
                </a:cxn>
                <a:cxn ang="0">
                  <a:pos x="T2" y="T3"/>
                </a:cxn>
                <a:cxn ang="0">
                  <a:pos x="T4" y="T5"/>
                </a:cxn>
                <a:cxn ang="0">
                  <a:pos x="T6" y="T7"/>
                </a:cxn>
                <a:cxn ang="0">
                  <a:pos x="T8" y="T9"/>
                </a:cxn>
              </a:cxnLst>
              <a:rect l="0" t="0" r="r" b="b"/>
              <a:pathLst>
                <a:path w="370" h="370">
                  <a:moveTo>
                    <a:pt x="350" y="149"/>
                  </a:moveTo>
                  <a:cubicBezTo>
                    <a:pt x="370" y="240"/>
                    <a:pt x="312" y="330"/>
                    <a:pt x="221" y="350"/>
                  </a:cubicBezTo>
                  <a:cubicBezTo>
                    <a:pt x="130" y="370"/>
                    <a:pt x="40" y="312"/>
                    <a:pt x="20" y="221"/>
                  </a:cubicBezTo>
                  <a:cubicBezTo>
                    <a:pt x="0" y="129"/>
                    <a:pt x="58" y="39"/>
                    <a:pt x="149" y="19"/>
                  </a:cubicBezTo>
                  <a:cubicBezTo>
                    <a:pt x="240" y="0"/>
                    <a:pt x="330" y="57"/>
                    <a:pt x="35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Oval 11"/>
            <p:cNvSpPr>
              <a:spLocks noChangeArrowheads="1"/>
            </p:cNvSpPr>
            <p:nvPr/>
          </p:nvSpPr>
          <p:spPr bwMode="auto">
            <a:xfrm>
              <a:off x="5240102" y="4196143"/>
              <a:ext cx="741591" cy="74046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12"/>
            <p:cNvSpPr>
              <a:spLocks/>
            </p:cNvSpPr>
            <p:nvPr/>
          </p:nvSpPr>
          <p:spPr bwMode="auto">
            <a:xfrm>
              <a:off x="5885603" y="4874428"/>
              <a:ext cx="120961" cy="125483"/>
            </a:xfrm>
            <a:custGeom>
              <a:avLst/>
              <a:gdLst>
                <a:gd name="T0" fmla="*/ 40 w 45"/>
                <a:gd name="T1" fmla="*/ 46 h 47"/>
                <a:gd name="T2" fmla="*/ 0 w 45"/>
                <a:gd name="T3" fmla="*/ 32 h 47"/>
                <a:gd name="T4" fmla="*/ 16 w 45"/>
                <a:gd name="T5" fmla="*/ 20 h 47"/>
                <a:gd name="T6" fmla="*/ 36 w 45"/>
                <a:gd name="T7" fmla="*/ 0 h 47"/>
                <a:gd name="T8" fmla="*/ 44 w 45"/>
                <a:gd name="T9" fmla="*/ 43 h 47"/>
                <a:gd name="T10" fmla="*/ 40 w 45"/>
                <a:gd name="T11" fmla="*/ 46 h 47"/>
              </a:gdLst>
              <a:ahLst/>
              <a:cxnLst>
                <a:cxn ang="0">
                  <a:pos x="T0" y="T1"/>
                </a:cxn>
                <a:cxn ang="0">
                  <a:pos x="T2" y="T3"/>
                </a:cxn>
                <a:cxn ang="0">
                  <a:pos x="T4" y="T5"/>
                </a:cxn>
                <a:cxn ang="0">
                  <a:pos x="T6" y="T7"/>
                </a:cxn>
                <a:cxn ang="0">
                  <a:pos x="T8" y="T9"/>
                </a:cxn>
                <a:cxn ang="0">
                  <a:pos x="T10" y="T11"/>
                </a:cxn>
              </a:cxnLst>
              <a:rect l="0" t="0" r="r" b="b"/>
              <a:pathLst>
                <a:path w="45" h="47">
                  <a:moveTo>
                    <a:pt x="40" y="46"/>
                  </a:moveTo>
                  <a:cubicBezTo>
                    <a:pt x="0" y="32"/>
                    <a:pt x="0" y="32"/>
                    <a:pt x="0" y="32"/>
                  </a:cubicBezTo>
                  <a:cubicBezTo>
                    <a:pt x="5" y="29"/>
                    <a:pt x="11" y="25"/>
                    <a:pt x="16" y="20"/>
                  </a:cubicBezTo>
                  <a:cubicBezTo>
                    <a:pt x="23" y="14"/>
                    <a:pt x="30" y="7"/>
                    <a:pt x="36" y="0"/>
                  </a:cubicBezTo>
                  <a:cubicBezTo>
                    <a:pt x="44" y="43"/>
                    <a:pt x="44" y="43"/>
                    <a:pt x="44" y="43"/>
                  </a:cubicBezTo>
                  <a:cubicBezTo>
                    <a:pt x="45" y="45"/>
                    <a:pt x="42" y="47"/>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Rectangle 23"/>
            <p:cNvSpPr>
              <a:spLocks noChangeArrowheads="1"/>
            </p:cNvSpPr>
            <p:nvPr/>
          </p:nvSpPr>
          <p:spPr bwMode="auto">
            <a:xfrm>
              <a:off x="5426630" y="4679986"/>
              <a:ext cx="366274" cy="18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24"/>
            <p:cNvSpPr>
              <a:spLocks/>
            </p:cNvSpPr>
            <p:nvPr/>
          </p:nvSpPr>
          <p:spPr bwMode="auto">
            <a:xfrm>
              <a:off x="5407412" y="4433543"/>
              <a:ext cx="397927" cy="134527"/>
            </a:xfrm>
            <a:custGeom>
              <a:avLst/>
              <a:gdLst>
                <a:gd name="T0" fmla="*/ 317 w 352"/>
                <a:gd name="T1" fmla="*/ 10 h 119"/>
                <a:gd name="T2" fmla="*/ 322 w 352"/>
                <a:gd name="T3" fmla="*/ 17 h 119"/>
                <a:gd name="T4" fmla="*/ 213 w 352"/>
                <a:gd name="T5" fmla="*/ 93 h 119"/>
                <a:gd name="T6" fmla="*/ 149 w 352"/>
                <a:gd name="T7" fmla="*/ 0 h 119"/>
                <a:gd name="T8" fmla="*/ 0 w 352"/>
                <a:gd name="T9" fmla="*/ 102 h 119"/>
                <a:gd name="T10" fmla="*/ 0 w 352"/>
                <a:gd name="T11" fmla="*/ 119 h 119"/>
                <a:gd name="T12" fmla="*/ 145 w 352"/>
                <a:gd name="T13" fmla="*/ 19 h 119"/>
                <a:gd name="T14" fmla="*/ 211 w 352"/>
                <a:gd name="T15" fmla="*/ 111 h 119"/>
                <a:gd name="T16" fmla="*/ 329 w 352"/>
                <a:gd name="T17" fmla="*/ 29 h 119"/>
                <a:gd name="T18" fmla="*/ 336 w 352"/>
                <a:gd name="T19" fmla="*/ 36 h 119"/>
                <a:gd name="T20" fmla="*/ 352 w 352"/>
                <a:gd name="T21" fmla="*/ 3 h 119"/>
                <a:gd name="T22" fmla="*/ 317 w 352"/>
                <a:gd name="T23"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119">
                  <a:moveTo>
                    <a:pt x="317" y="10"/>
                  </a:moveTo>
                  <a:lnTo>
                    <a:pt x="322" y="17"/>
                  </a:lnTo>
                  <a:lnTo>
                    <a:pt x="213" y="93"/>
                  </a:lnTo>
                  <a:lnTo>
                    <a:pt x="149" y="0"/>
                  </a:lnTo>
                  <a:lnTo>
                    <a:pt x="0" y="102"/>
                  </a:lnTo>
                  <a:lnTo>
                    <a:pt x="0" y="119"/>
                  </a:lnTo>
                  <a:lnTo>
                    <a:pt x="145" y="19"/>
                  </a:lnTo>
                  <a:lnTo>
                    <a:pt x="211" y="111"/>
                  </a:lnTo>
                  <a:lnTo>
                    <a:pt x="329" y="29"/>
                  </a:lnTo>
                  <a:lnTo>
                    <a:pt x="336" y="36"/>
                  </a:lnTo>
                  <a:lnTo>
                    <a:pt x="352" y="3"/>
                  </a:lnTo>
                  <a:lnTo>
                    <a:pt x="31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25"/>
            <p:cNvSpPr>
              <a:spLocks/>
            </p:cNvSpPr>
            <p:nvPr/>
          </p:nvSpPr>
          <p:spPr bwMode="auto">
            <a:xfrm>
              <a:off x="5432282" y="4525111"/>
              <a:ext cx="58785" cy="141309"/>
            </a:xfrm>
            <a:custGeom>
              <a:avLst/>
              <a:gdLst>
                <a:gd name="T0" fmla="*/ 0 w 52"/>
                <a:gd name="T1" fmla="*/ 125 h 125"/>
                <a:gd name="T2" fmla="*/ 52 w 52"/>
                <a:gd name="T3" fmla="*/ 125 h 125"/>
                <a:gd name="T4" fmla="*/ 52 w 52"/>
                <a:gd name="T5" fmla="*/ 0 h 125"/>
                <a:gd name="T6" fmla="*/ 0 w 52"/>
                <a:gd name="T7" fmla="*/ 38 h 125"/>
                <a:gd name="T8" fmla="*/ 0 w 52"/>
                <a:gd name="T9" fmla="*/ 125 h 125"/>
              </a:gdLst>
              <a:ahLst/>
              <a:cxnLst>
                <a:cxn ang="0">
                  <a:pos x="T0" y="T1"/>
                </a:cxn>
                <a:cxn ang="0">
                  <a:pos x="T2" y="T3"/>
                </a:cxn>
                <a:cxn ang="0">
                  <a:pos x="T4" y="T5"/>
                </a:cxn>
                <a:cxn ang="0">
                  <a:pos x="T6" y="T7"/>
                </a:cxn>
                <a:cxn ang="0">
                  <a:pos x="T8" y="T9"/>
                </a:cxn>
              </a:cxnLst>
              <a:rect l="0" t="0" r="r" b="b"/>
              <a:pathLst>
                <a:path w="52" h="125">
                  <a:moveTo>
                    <a:pt x="0" y="125"/>
                  </a:moveTo>
                  <a:lnTo>
                    <a:pt x="52" y="125"/>
                  </a:lnTo>
                  <a:lnTo>
                    <a:pt x="52" y="0"/>
                  </a:lnTo>
                  <a:lnTo>
                    <a:pt x="0" y="38"/>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26"/>
            <p:cNvSpPr>
              <a:spLocks/>
            </p:cNvSpPr>
            <p:nvPr/>
          </p:nvSpPr>
          <p:spPr bwMode="auto">
            <a:xfrm>
              <a:off x="5722815" y="4484414"/>
              <a:ext cx="62176" cy="182006"/>
            </a:xfrm>
            <a:custGeom>
              <a:avLst/>
              <a:gdLst>
                <a:gd name="T0" fmla="*/ 47 w 55"/>
                <a:gd name="T1" fmla="*/ 0 h 161"/>
                <a:gd name="T2" fmla="*/ 0 w 55"/>
                <a:gd name="T3" fmla="*/ 36 h 161"/>
                <a:gd name="T4" fmla="*/ 0 w 55"/>
                <a:gd name="T5" fmla="*/ 161 h 161"/>
                <a:gd name="T6" fmla="*/ 55 w 55"/>
                <a:gd name="T7" fmla="*/ 161 h 161"/>
                <a:gd name="T8" fmla="*/ 55 w 55"/>
                <a:gd name="T9" fmla="*/ 10 h 161"/>
                <a:gd name="T10" fmla="*/ 47 w 55"/>
                <a:gd name="T11" fmla="*/ 0 h 161"/>
              </a:gdLst>
              <a:ahLst/>
              <a:cxnLst>
                <a:cxn ang="0">
                  <a:pos x="T0" y="T1"/>
                </a:cxn>
                <a:cxn ang="0">
                  <a:pos x="T2" y="T3"/>
                </a:cxn>
                <a:cxn ang="0">
                  <a:pos x="T4" y="T5"/>
                </a:cxn>
                <a:cxn ang="0">
                  <a:pos x="T6" y="T7"/>
                </a:cxn>
                <a:cxn ang="0">
                  <a:pos x="T8" y="T9"/>
                </a:cxn>
                <a:cxn ang="0">
                  <a:pos x="T10" y="T11"/>
                </a:cxn>
              </a:cxnLst>
              <a:rect l="0" t="0" r="r" b="b"/>
              <a:pathLst>
                <a:path w="55" h="161">
                  <a:moveTo>
                    <a:pt x="47" y="0"/>
                  </a:moveTo>
                  <a:lnTo>
                    <a:pt x="0" y="36"/>
                  </a:lnTo>
                  <a:lnTo>
                    <a:pt x="0" y="161"/>
                  </a:lnTo>
                  <a:lnTo>
                    <a:pt x="55" y="161"/>
                  </a:lnTo>
                  <a:lnTo>
                    <a:pt x="55" y="1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27"/>
            <p:cNvSpPr>
              <a:spLocks/>
            </p:cNvSpPr>
            <p:nvPr/>
          </p:nvSpPr>
          <p:spPr bwMode="auto">
            <a:xfrm>
              <a:off x="5648203" y="4527372"/>
              <a:ext cx="61046" cy="139048"/>
            </a:xfrm>
            <a:custGeom>
              <a:avLst/>
              <a:gdLst>
                <a:gd name="T0" fmla="*/ 0 w 54"/>
                <a:gd name="T1" fmla="*/ 40 h 123"/>
                <a:gd name="T2" fmla="*/ 0 w 54"/>
                <a:gd name="T3" fmla="*/ 123 h 123"/>
                <a:gd name="T4" fmla="*/ 54 w 54"/>
                <a:gd name="T5" fmla="*/ 123 h 123"/>
                <a:gd name="T6" fmla="*/ 54 w 54"/>
                <a:gd name="T7" fmla="*/ 0 h 123"/>
                <a:gd name="T8" fmla="*/ 2 w 54"/>
                <a:gd name="T9" fmla="*/ 38 h 123"/>
                <a:gd name="T10" fmla="*/ 0 w 54"/>
                <a:gd name="T11" fmla="*/ 40 h 123"/>
              </a:gdLst>
              <a:ahLst/>
              <a:cxnLst>
                <a:cxn ang="0">
                  <a:pos x="T0" y="T1"/>
                </a:cxn>
                <a:cxn ang="0">
                  <a:pos x="T2" y="T3"/>
                </a:cxn>
                <a:cxn ang="0">
                  <a:pos x="T4" y="T5"/>
                </a:cxn>
                <a:cxn ang="0">
                  <a:pos x="T6" y="T7"/>
                </a:cxn>
                <a:cxn ang="0">
                  <a:pos x="T8" y="T9"/>
                </a:cxn>
                <a:cxn ang="0">
                  <a:pos x="T10" y="T11"/>
                </a:cxn>
              </a:cxnLst>
              <a:rect l="0" t="0" r="r" b="b"/>
              <a:pathLst>
                <a:path w="54" h="123">
                  <a:moveTo>
                    <a:pt x="0" y="40"/>
                  </a:moveTo>
                  <a:lnTo>
                    <a:pt x="0" y="123"/>
                  </a:lnTo>
                  <a:lnTo>
                    <a:pt x="54" y="123"/>
                  </a:lnTo>
                  <a:lnTo>
                    <a:pt x="54" y="0"/>
                  </a:lnTo>
                  <a:lnTo>
                    <a:pt x="2" y="38"/>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28"/>
            <p:cNvSpPr>
              <a:spLocks/>
            </p:cNvSpPr>
            <p:nvPr/>
          </p:nvSpPr>
          <p:spPr bwMode="auto">
            <a:xfrm>
              <a:off x="5504633" y="4476501"/>
              <a:ext cx="61046" cy="189920"/>
            </a:xfrm>
            <a:custGeom>
              <a:avLst/>
              <a:gdLst>
                <a:gd name="T0" fmla="*/ 0 w 54"/>
                <a:gd name="T1" fmla="*/ 38 h 168"/>
                <a:gd name="T2" fmla="*/ 0 w 54"/>
                <a:gd name="T3" fmla="*/ 168 h 168"/>
                <a:gd name="T4" fmla="*/ 54 w 54"/>
                <a:gd name="T5" fmla="*/ 168 h 168"/>
                <a:gd name="T6" fmla="*/ 54 w 54"/>
                <a:gd name="T7" fmla="*/ 0 h 168"/>
                <a:gd name="T8" fmla="*/ 0 w 54"/>
                <a:gd name="T9" fmla="*/ 38 h 168"/>
              </a:gdLst>
              <a:ahLst/>
              <a:cxnLst>
                <a:cxn ang="0">
                  <a:pos x="T0" y="T1"/>
                </a:cxn>
                <a:cxn ang="0">
                  <a:pos x="T2" y="T3"/>
                </a:cxn>
                <a:cxn ang="0">
                  <a:pos x="T4" y="T5"/>
                </a:cxn>
                <a:cxn ang="0">
                  <a:pos x="T6" y="T7"/>
                </a:cxn>
                <a:cxn ang="0">
                  <a:pos x="T8" y="T9"/>
                </a:cxn>
              </a:cxnLst>
              <a:rect l="0" t="0" r="r" b="b"/>
              <a:pathLst>
                <a:path w="54" h="168">
                  <a:moveTo>
                    <a:pt x="0" y="38"/>
                  </a:moveTo>
                  <a:lnTo>
                    <a:pt x="0" y="168"/>
                  </a:lnTo>
                  <a:lnTo>
                    <a:pt x="54" y="168"/>
                  </a:lnTo>
                  <a:lnTo>
                    <a:pt x="54"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29"/>
            <p:cNvSpPr>
              <a:spLocks/>
            </p:cNvSpPr>
            <p:nvPr/>
          </p:nvSpPr>
          <p:spPr bwMode="auto">
            <a:xfrm>
              <a:off x="5575853" y="4484414"/>
              <a:ext cx="62176" cy="182006"/>
            </a:xfrm>
            <a:custGeom>
              <a:avLst/>
              <a:gdLst>
                <a:gd name="T0" fmla="*/ 0 w 55"/>
                <a:gd name="T1" fmla="*/ 0 h 161"/>
                <a:gd name="T2" fmla="*/ 0 w 55"/>
                <a:gd name="T3" fmla="*/ 161 h 161"/>
                <a:gd name="T4" fmla="*/ 55 w 55"/>
                <a:gd name="T5" fmla="*/ 161 h 161"/>
                <a:gd name="T6" fmla="*/ 55 w 55"/>
                <a:gd name="T7" fmla="*/ 78 h 161"/>
                <a:gd name="T8" fmla="*/ 0 w 55"/>
                <a:gd name="T9" fmla="*/ 0 h 161"/>
              </a:gdLst>
              <a:ahLst/>
              <a:cxnLst>
                <a:cxn ang="0">
                  <a:pos x="T0" y="T1"/>
                </a:cxn>
                <a:cxn ang="0">
                  <a:pos x="T2" y="T3"/>
                </a:cxn>
                <a:cxn ang="0">
                  <a:pos x="T4" y="T5"/>
                </a:cxn>
                <a:cxn ang="0">
                  <a:pos x="T6" y="T7"/>
                </a:cxn>
                <a:cxn ang="0">
                  <a:pos x="T8" y="T9"/>
                </a:cxn>
              </a:cxnLst>
              <a:rect l="0" t="0" r="r" b="b"/>
              <a:pathLst>
                <a:path w="55" h="161">
                  <a:moveTo>
                    <a:pt x="0" y="0"/>
                  </a:moveTo>
                  <a:lnTo>
                    <a:pt x="0" y="161"/>
                  </a:lnTo>
                  <a:lnTo>
                    <a:pt x="55" y="161"/>
                  </a:lnTo>
                  <a:lnTo>
                    <a:pt x="55" y="7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组合 234"/>
          <p:cNvGrpSpPr/>
          <p:nvPr/>
        </p:nvGrpSpPr>
        <p:grpSpPr>
          <a:xfrm>
            <a:off x="2993197" y="4100788"/>
            <a:ext cx="1185643" cy="1237648"/>
            <a:chOff x="3618999" y="4145272"/>
            <a:chExt cx="1030994" cy="1076212"/>
          </a:xfrm>
        </p:grpSpPr>
        <p:sp>
          <p:nvSpPr>
            <p:cNvPr id="4105" name="Freeform 13"/>
            <p:cNvSpPr>
              <a:spLocks/>
            </p:cNvSpPr>
            <p:nvPr/>
          </p:nvSpPr>
          <p:spPr bwMode="auto">
            <a:xfrm>
              <a:off x="3618999" y="4190491"/>
              <a:ext cx="1030994" cy="1030993"/>
            </a:xfrm>
            <a:custGeom>
              <a:avLst/>
              <a:gdLst>
                <a:gd name="T0" fmla="*/ 339 w 386"/>
                <a:gd name="T1" fmla="*/ 278 h 386"/>
                <a:gd name="T2" fmla="*/ 108 w 386"/>
                <a:gd name="T3" fmla="*/ 340 h 386"/>
                <a:gd name="T4" fmla="*/ 47 w 386"/>
                <a:gd name="T5" fmla="*/ 109 h 386"/>
                <a:gd name="T6" fmla="*/ 277 w 386"/>
                <a:gd name="T7" fmla="*/ 47 h 386"/>
                <a:gd name="T8" fmla="*/ 339 w 386"/>
                <a:gd name="T9" fmla="*/ 278 h 386"/>
              </a:gdLst>
              <a:ahLst/>
              <a:cxnLst>
                <a:cxn ang="0">
                  <a:pos x="T0" y="T1"/>
                </a:cxn>
                <a:cxn ang="0">
                  <a:pos x="T2" y="T3"/>
                </a:cxn>
                <a:cxn ang="0">
                  <a:pos x="T4" y="T5"/>
                </a:cxn>
                <a:cxn ang="0">
                  <a:pos x="T6" y="T7"/>
                </a:cxn>
                <a:cxn ang="0">
                  <a:pos x="T8" y="T9"/>
                </a:cxn>
              </a:cxnLst>
              <a:rect l="0" t="0" r="r" b="b"/>
              <a:pathLst>
                <a:path w="386" h="386">
                  <a:moveTo>
                    <a:pt x="339" y="278"/>
                  </a:moveTo>
                  <a:cubicBezTo>
                    <a:pt x="292" y="359"/>
                    <a:pt x="189" y="386"/>
                    <a:pt x="108" y="340"/>
                  </a:cubicBezTo>
                  <a:cubicBezTo>
                    <a:pt x="27" y="293"/>
                    <a:pt x="0" y="190"/>
                    <a:pt x="47" y="109"/>
                  </a:cubicBezTo>
                  <a:cubicBezTo>
                    <a:pt x="93" y="28"/>
                    <a:pt x="197" y="0"/>
                    <a:pt x="277" y="47"/>
                  </a:cubicBezTo>
                  <a:cubicBezTo>
                    <a:pt x="358" y="94"/>
                    <a:pt x="386" y="197"/>
                    <a:pt x="339" y="27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Oval 14"/>
            <p:cNvSpPr>
              <a:spLocks noChangeArrowheads="1"/>
            </p:cNvSpPr>
            <p:nvPr/>
          </p:nvSpPr>
          <p:spPr bwMode="auto">
            <a:xfrm>
              <a:off x="3762570" y="4337453"/>
              <a:ext cx="742723" cy="7404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a:off x="3905010" y="4145272"/>
              <a:ext cx="125483" cy="123222"/>
            </a:xfrm>
            <a:custGeom>
              <a:avLst/>
              <a:gdLst>
                <a:gd name="T0" fmla="*/ 16 w 47"/>
                <a:gd name="T1" fmla="*/ 1 h 46"/>
                <a:gd name="T2" fmla="*/ 47 w 47"/>
                <a:gd name="T3" fmla="*/ 31 h 46"/>
                <a:gd name="T4" fmla="*/ 27 w 47"/>
                <a:gd name="T5" fmla="*/ 35 h 46"/>
                <a:gd name="T6" fmla="*/ 0 w 47"/>
                <a:gd name="T7" fmla="*/ 46 h 46"/>
                <a:gd name="T8" fmla="*/ 11 w 47"/>
                <a:gd name="T9" fmla="*/ 3 h 46"/>
                <a:gd name="T10" fmla="*/ 16 w 47"/>
                <a:gd name="T11" fmla="*/ 1 h 46"/>
              </a:gdLst>
              <a:ahLst/>
              <a:cxnLst>
                <a:cxn ang="0">
                  <a:pos x="T0" y="T1"/>
                </a:cxn>
                <a:cxn ang="0">
                  <a:pos x="T2" y="T3"/>
                </a:cxn>
                <a:cxn ang="0">
                  <a:pos x="T4" y="T5"/>
                </a:cxn>
                <a:cxn ang="0">
                  <a:pos x="T6" y="T7"/>
                </a:cxn>
                <a:cxn ang="0">
                  <a:pos x="T8" y="T9"/>
                </a:cxn>
                <a:cxn ang="0">
                  <a:pos x="T10" y="T11"/>
                </a:cxn>
              </a:cxnLst>
              <a:rect l="0" t="0" r="r" b="b"/>
              <a:pathLst>
                <a:path w="47" h="46">
                  <a:moveTo>
                    <a:pt x="16" y="1"/>
                  </a:moveTo>
                  <a:cubicBezTo>
                    <a:pt x="47" y="31"/>
                    <a:pt x="47" y="31"/>
                    <a:pt x="47" y="31"/>
                  </a:cubicBezTo>
                  <a:cubicBezTo>
                    <a:pt x="40" y="32"/>
                    <a:pt x="34" y="34"/>
                    <a:pt x="27" y="35"/>
                  </a:cubicBezTo>
                  <a:cubicBezTo>
                    <a:pt x="18" y="38"/>
                    <a:pt x="9" y="41"/>
                    <a:pt x="0" y="46"/>
                  </a:cubicBezTo>
                  <a:cubicBezTo>
                    <a:pt x="11" y="3"/>
                    <a:pt x="11" y="3"/>
                    <a:pt x="11" y="3"/>
                  </a:cubicBezTo>
                  <a:cubicBezTo>
                    <a:pt x="12" y="1"/>
                    <a:pt x="15" y="0"/>
                    <a:pt x="16"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31"/>
            <p:cNvSpPr>
              <a:spLocks noEditPoints="1"/>
            </p:cNvSpPr>
            <p:nvPr/>
          </p:nvSpPr>
          <p:spPr bwMode="auto">
            <a:xfrm>
              <a:off x="4016927" y="4521720"/>
              <a:ext cx="235139" cy="291663"/>
            </a:xfrm>
            <a:custGeom>
              <a:avLst/>
              <a:gdLst>
                <a:gd name="T0" fmla="*/ 59 w 88"/>
                <a:gd name="T1" fmla="*/ 102 h 109"/>
                <a:gd name="T2" fmla="*/ 59 w 88"/>
                <a:gd name="T3" fmla="*/ 101 h 109"/>
                <a:gd name="T4" fmla="*/ 58 w 88"/>
                <a:gd name="T5" fmla="*/ 101 h 109"/>
                <a:gd name="T6" fmla="*/ 87 w 88"/>
                <a:gd name="T7" fmla="*/ 42 h 109"/>
                <a:gd name="T8" fmla="*/ 44 w 88"/>
                <a:gd name="T9" fmla="*/ 0 h 109"/>
                <a:gd name="T10" fmla="*/ 1 w 88"/>
                <a:gd name="T11" fmla="*/ 42 h 109"/>
                <a:gd name="T12" fmla="*/ 27 w 88"/>
                <a:gd name="T13" fmla="*/ 95 h 109"/>
                <a:gd name="T14" fmla="*/ 29 w 88"/>
                <a:gd name="T15" fmla="*/ 101 h 109"/>
                <a:gd name="T16" fmla="*/ 29 w 88"/>
                <a:gd name="T17" fmla="*/ 101 h 109"/>
                <a:gd name="T18" fmla="*/ 28 w 88"/>
                <a:gd name="T19" fmla="*/ 102 h 109"/>
                <a:gd name="T20" fmla="*/ 28 w 88"/>
                <a:gd name="T21" fmla="*/ 109 h 109"/>
                <a:gd name="T22" fmla="*/ 59 w 88"/>
                <a:gd name="T23" fmla="*/ 109 h 109"/>
                <a:gd name="T24" fmla="*/ 59 w 88"/>
                <a:gd name="T25" fmla="*/ 102 h 109"/>
                <a:gd name="T26" fmla="*/ 51 w 88"/>
                <a:gd name="T27" fmla="*/ 96 h 109"/>
                <a:gd name="T28" fmla="*/ 51 w 88"/>
                <a:gd name="T29" fmla="*/ 77 h 109"/>
                <a:gd name="T30" fmla="*/ 50 w 88"/>
                <a:gd name="T31" fmla="*/ 75 h 109"/>
                <a:gd name="T32" fmla="*/ 60 w 88"/>
                <a:gd name="T33" fmla="*/ 44 h 109"/>
                <a:gd name="T34" fmla="*/ 73 w 88"/>
                <a:gd name="T35" fmla="*/ 40 h 109"/>
                <a:gd name="T36" fmla="*/ 63 w 88"/>
                <a:gd name="T37" fmla="*/ 31 h 109"/>
                <a:gd name="T38" fmla="*/ 58 w 88"/>
                <a:gd name="T39" fmla="*/ 41 h 109"/>
                <a:gd name="T40" fmla="*/ 30 w 88"/>
                <a:gd name="T41" fmla="*/ 41 h 109"/>
                <a:gd name="T42" fmla="*/ 19 w 88"/>
                <a:gd name="T43" fmla="*/ 31 h 109"/>
                <a:gd name="T44" fmla="*/ 15 w 88"/>
                <a:gd name="T45" fmla="*/ 40 h 109"/>
                <a:gd name="T46" fmla="*/ 28 w 88"/>
                <a:gd name="T47" fmla="*/ 44 h 109"/>
                <a:gd name="T48" fmla="*/ 37 w 88"/>
                <a:gd name="T49" fmla="*/ 75 h 109"/>
                <a:gd name="T50" fmla="*/ 37 w 88"/>
                <a:gd name="T51" fmla="*/ 77 h 109"/>
                <a:gd name="T52" fmla="*/ 37 w 88"/>
                <a:gd name="T53" fmla="*/ 96 h 109"/>
                <a:gd name="T54" fmla="*/ 33 w 88"/>
                <a:gd name="T55" fmla="*/ 96 h 109"/>
                <a:gd name="T56" fmla="*/ 19 w 88"/>
                <a:gd name="T57" fmla="*/ 73 h 109"/>
                <a:gd name="T58" fmla="*/ 6 w 88"/>
                <a:gd name="T59" fmla="*/ 43 h 109"/>
                <a:gd name="T60" fmla="*/ 17 w 88"/>
                <a:gd name="T61" fmla="*/ 16 h 109"/>
                <a:gd name="T62" fmla="*/ 44 w 88"/>
                <a:gd name="T63" fmla="*/ 5 h 109"/>
                <a:gd name="T64" fmla="*/ 65 w 88"/>
                <a:gd name="T65" fmla="*/ 12 h 109"/>
                <a:gd name="T66" fmla="*/ 81 w 88"/>
                <a:gd name="T67" fmla="*/ 43 h 109"/>
                <a:gd name="T68" fmla="*/ 68 w 88"/>
                <a:gd name="T69" fmla="*/ 73 h 109"/>
                <a:gd name="T70" fmla="*/ 54 w 88"/>
                <a:gd name="T71" fmla="*/ 96 h 109"/>
                <a:gd name="T72" fmla="*/ 51 w 88"/>
                <a:gd name="T73" fmla="*/ 96 h 109"/>
                <a:gd name="T74" fmla="*/ 41 w 88"/>
                <a:gd name="T75" fmla="*/ 54 h 109"/>
                <a:gd name="T76" fmla="*/ 42 w 88"/>
                <a:gd name="T77" fmla="*/ 55 h 109"/>
                <a:gd name="T78" fmla="*/ 42 w 88"/>
                <a:gd name="T79" fmla="*/ 74 h 109"/>
                <a:gd name="T80" fmla="*/ 40 w 88"/>
                <a:gd name="T81" fmla="*/ 74 h 109"/>
                <a:gd name="T82" fmla="*/ 40 w 88"/>
                <a:gd name="T83" fmla="*/ 74 h 109"/>
                <a:gd name="T84" fmla="*/ 31 w 88"/>
                <a:gd name="T85" fmla="*/ 44 h 109"/>
                <a:gd name="T86" fmla="*/ 57 w 88"/>
                <a:gd name="T87" fmla="*/ 44 h 109"/>
                <a:gd name="T88" fmla="*/ 48 w 88"/>
                <a:gd name="T89" fmla="*/ 74 h 109"/>
                <a:gd name="T90" fmla="*/ 48 w 88"/>
                <a:gd name="T91" fmla="*/ 74 h 109"/>
                <a:gd name="T92" fmla="*/ 45 w 88"/>
                <a:gd name="T93" fmla="*/ 74 h 109"/>
                <a:gd name="T94" fmla="*/ 45 w 88"/>
                <a:gd name="T95" fmla="*/ 55 h 109"/>
                <a:gd name="T96" fmla="*/ 46 w 88"/>
                <a:gd name="T97" fmla="*/ 54 h 109"/>
                <a:gd name="T98" fmla="*/ 44 w 88"/>
                <a:gd name="T99" fmla="*/ 51 h 109"/>
                <a:gd name="T100" fmla="*/ 41 w 88"/>
                <a:gd name="T101" fmla="*/ 54 h 109"/>
                <a:gd name="T102" fmla="*/ 61 w 88"/>
                <a:gd name="T103" fmla="*/ 41 h 109"/>
                <a:gd name="T104" fmla="*/ 66 w 88"/>
                <a:gd name="T105" fmla="*/ 33 h 109"/>
                <a:gd name="T106" fmla="*/ 70 w 88"/>
                <a:gd name="T107" fmla="*/ 39 h 109"/>
                <a:gd name="T108" fmla="*/ 61 w 88"/>
                <a:gd name="T109" fmla="*/ 41 h 109"/>
                <a:gd name="T110" fmla="*/ 61 w 88"/>
                <a:gd name="T111" fmla="*/ 41 h 109"/>
                <a:gd name="T112" fmla="*/ 17 w 88"/>
                <a:gd name="T113" fmla="*/ 39 h 109"/>
                <a:gd name="T114" fmla="*/ 23 w 88"/>
                <a:gd name="T115" fmla="*/ 33 h 109"/>
                <a:gd name="T116" fmla="*/ 27 w 88"/>
                <a:gd name="T117" fmla="*/ 41 h 109"/>
                <a:gd name="T118" fmla="*/ 17 w 88"/>
                <a:gd name="T11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9">
                  <a:moveTo>
                    <a:pt x="59" y="102"/>
                  </a:moveTo>
                  <a:cubicBezTo>
                    <a:pt x="59" y="101"/>
                    <a:pt x="59" y="101"/>
                    <a:pt x="59" y="101"/>
                  </a:cubicBezTo>
                  <a:cubicBezTo>
                    <a:pt x="58" y="101"/>
                    <a:pt x="58" y="101"/>
                    <a:pt x="58" y="101"/>
                  </a:cubicBezTo>
                  <a:cubicBezTo>
                    <a:pt x="65" y="77"/>
                    <a:pt x="88" y="69"/>
                    <a:pt x="87" y="42"/>
                  </a:cubicBezTo>
                  <a:cubicBezTo>
                    <a:pt x="86" y="20"/>
                    <a:pt x="69" y="0"/>
                    <a:pt x="44" y="0"/>
                  </a:cubicBezTo>
                  <a:cubicBezTo>
                    <a:pt x="19" y="0"/>
                    <a:pt x="2" y="19"/>
                    <a:pt x="1" y="42"/>
                  </a:cubicBezTo>
                  <a:cubicBezTo>
                    <a:pt x="0" y="67"/>
                    <a:pt x="19" y="76"/>
                    <a:pt x="27" y="95"/>
                  </a:cubicBezTo>
                  <a:cubicBezTo>
                    <a:pt x="28" y="97"/>
                    <a:pt x="29" y="99"/>
                    <a:pt x="29" y="101"/>
                  </a:cubicBezTo>
                  <a:cubicBezTo>
                    <a:pt x="29" y="101"/>
                    <a:pt x="29" y="101"/>
                    <a:pt x="29" y="101"/>
                  </a:cubicBezTo>
                  <a:cubicBezTo>
                    <a:pt x="28" y="101"/>
                    <a:pt x="28" y="101"/>
                    <a:pt x="28" y="102"/>
                  </a:cubicBezTo>
                  <a:cubicBezTo>
                    <a:pt x="28" y="109"/>
                    <a:pt x="28" y="109"/>
                    <a:pt x="28" y="109"/>
                  </a:cubicBezTo>
                  <a:cubicBezTo>
                    <a:pt x="59" y="109"/>
                    <a:pt x="59" y="109"/>
                    <a:pt x="59" y="109"/>
                  </a:cubicBezTo>
                  <a:lnTo>
                    <a:pt x="59" y="102"/>
                  </a:lnTo>
                  <a:close/>
                  <a:moveTo>
                    <a:pt x="51" y="96"/>
                  </a:moveTo>
                  <a:cubicBezTo>
                    <a:pt x="51" y="77"/>
                    <a:pt x="51" y="77"/>
                    <a:pt x="51" y="77"/>
                  </a:cubicBezTo>
                  <a:cubicBezTo>
                    <a:pt x="51" y="76"/>
                    <a:pt x="51" y="76"/>
                    <a:pt x="50" y="75"/>
                  </a:cubicBezTo>
                  <a:cubicBezTo>
                    <a:pt x="53" y="66"/>
                    <a:pt x="58" y="48"/>
                    <a:pt x="60" y="44"/>
                  </a:cubicBezTo>
                  <a:cubicBezTo>
                    <a:pt x="65" y="44"/>
                    <a:pt x="71" y="43"/>
                    <a:pt x="73" y="40"/>
                  </a:cubicBezTo>
                  <a:cubicBezTo>
                    <a:pt x="76" y="35"/>
                    <a:pt x="68" y="28"/>
                    <a:pt x="63" y="31"/>
                  </a:cubicBezTo>
                  <a:cubicBezTo>
                    <a:pt x="59" y="32"/>
                    <a:pt x="58" y="37"/>
                    <a:pt x="58" y="41"/>
                  </a:cubicBezTo>
                  <a:cubicBezTo>
                    <a:pt x="51" y="41"/>
                    <a:pt x="36" y="41"/>
                    <a:pt x="30" y="41"/>
                  </a:cubicBezTo>
                  <a:cubicBezTo>
                    <a:pt x="29" y="37"/>
                    <a:pt x="27" y="27"/>
                    <a:pt x="19" y="31"/>
                  </a:cubicBezTo>
                  <a:cubicBezTo>
                    <a:pt x="14" y="32"/>
                    <a:pt x="13" y="38"/>
                    <a:pt x="15" y="40"/>
                  </a:cubicBezTo>
                  <a:cubicBezTo>
                    <a:pt x="17" y="44"/>
                    <a:pt x="23" y="44"/>
                    <a:pt x="28" y="44"/>
                  </a:cubicBezTo>
                  <a:cubicBezTo>
                    <a:pt x="31" y="56"/>
                    <a:pt x="33" y="62"/>
                    <a:pt x="37" y="75"/>
                  </a:cubicBezTo>
                  <a:cubicBezTo>
                    <a:pt x="37" y="76"/>
                    <a:pt x="37" y="76"/>
                    <a:pt x="37" y="77"/>
                  </a:cubicBezTo>
                  <a:cubicBezTo>
                    <a:pt x="37" y="96"/>
                    <a:pt x="37" y="96"/>
                    <a:pt x="37" y="96"/>
                  </a:cubicBezTo>
                  <a:cubicBezTo>
                    <a:pt x="33" y="96"/>
                    <a:pt x="33" y="96"/>
                    <a:pt x="33" y="96"/>
                  </a:cubicBezTo>
                  <a:cubicBezTo>
                    <a:pt x="30" y="87"/>
                    <a:pt x="24" y="80"/>
                    <a:pt x="19" y="73"/>
                  </a:cubicBezTo>
                  <a:cubicBezTo>
                    <a:pt x="11" y="63"/>
                    <a:pt x="5" y="56"/>
                    <a:pt x="6" y="43"/>
                  </a:cubicBezTo>
                  <a:cubicBezTo>
                    <a:pt x="7" y="32"/>
                    <a:pt x="11" y="23"/>
                    <a:pt x="17" y="16"/>
                  </a:cubicBezTo>
                  <a:cubicBezTo>
                    <a:pt x="24" y="9"/>
                    <a:pt x="33" y="5"/>
                    <a:pt x="44" y="5"/>
                  </a:cubicBezTo>
                  <a:cubicBezTo>
                    <a:pt x="52" y="5"/>
                    <a:pt x="59" y="7"/>
                    <a:pt x="65" y="12"/>
                  </a:cubicBezTo>
                  <a:cubicBezTo>
                    <a:pt x="75" y="19"/>
                    <a:pt x="81" y="30"/>
                    <a:pt x="81" y="43"/>
                  </a:cubicBezTo>
                  <a:cubicBezTo>
                    <a:pt x="82" y="56"/>
                    <a:pt x="76" y="64"/>
                    <a:pt x="68" y="73"/>
                  </a:cubicBezTo>
                  <a:cubicBezTo>
                    <a:pt x="63" y="80"/>
                    <a:pt x="58" y="87"/>
                    <a:pt x="54" y="96"/>
                  </a:cubicBezTo>
                  <a:lnTo>
                    <a:pt x="51" y="96"/>
                  </a:lnTo>
                  <a:close/>
                  <a:moveTo>
                    <a:pt x="41" y="54"/>
                  </a:moveTo>
                  <a:cubicBezTo>
                    <a:pt x="41" y="54"/>
                    <a:pt x="42" y="55"/>
                    <a:pt x="42" y="55"/>
                  </a:cubicBezTo>
                  <a:cubicBezTo>
                    <a:pt x="42" y="74"/>
                    <a:pt x="42" y="74"/>
                    <a:pt x="42" y="74"/>
                  </a:cubicBezTo>
                  <a:cubicBezTo>
                    <a:pt x="40" y="74"/>
                    <a:pt x="40" y="74"/>
                    <a:pt x="40" y="74"/>
                  </a:cubicBezTo>
                  <a:cubicBezTo>
                    <a:pt x="40" y="74"/>
                    <a:pt x="40" y="74"/>
                    <a:pt x="40" y="74"/>
                  </a:cubicBezTo>
                  <a:cubicBezTo>
                    <a:pt x="38" y="66"/>
                    <a:pt x="32" y="48"/>
                    <a:pt x="31" y="44"/>
                  </a:cubicBezTo>
                  <a:cubicBezTo>
                    <a:pt x="35" y="44"/>
                    <a:pt x="52" y="44"/>
                    <a:pt x="57" y="44"/>
                  </a:cubicBezTo>
                  <a:cubicBezTo>
                    <a:pt x="55" y="49"/>
                    <a:pt x="51" y="64"/>
                    <a:pt x="48" y="74"/>
                  </a:cubicBezTo>
                  <a:cubicBezTo>
                    <a:pt x="48" y="74"/>
                    <a:pt x="48" y="74"/>
                    <a:pt x="48" y="74"/>
                  </a:cubicBezTo>
                  <a:cubicBezTo>
                    <a:pt x="45" y="74"/>
                    <a:pt x="45" y="74"/>
                    <a:pt x="45" y="74"/>
                  </a:cubicBezTo>
                  <a:cubicBezTo>
                    <a:pt x="45" y="55"/>
                    <a:pt x="45" y="55"/>
                    <a:pt x="45" y="55"/>
                  </a:cubicBezTo>
                  <a:cubicBezTo>
                    <a:pt x="46" y="55"/>
                    <a:pt x="46" y="54"/>
                    <a:pt x="46" y="54"/>
                  </a:cubicBezTo>
                  <a:cubicBezTo>
                    <a:pt x="46" y="52"/>
                    <a:pt x="45" y="51"/>
                    <a:pt x="44" y="51"/>
                  </a:cubicBezTo>
                  <a:cubicBezTo>
                    <a:pt x="42" y="51"/>
                    <a:pt x="41" y="52"/>
                    <a:pt x="41" y="54"/>
                  </a:cubicBezTo>
                  <a:close/>
                  <a:moveTo>
                    <a:pt x="61" y="41"/>
                  </a:moveTo>
                  <a:cubicBezTo>
                    <a:pt x="62" y="37"/>
                    <a:pt x="63" y="33"/>
                    <a:pt x="66" y="33"/>
                  </a:cubicBezTo>
                  <a:cubicBezTo>
                    <a:pt x="69" y="33"/>
                    <a:pt x="72" y="37"/>
                    <a:pt x="70" y="39"/>
                  </a:cubicBezTo>
                  <a:cubicBezTo>
                    <a:pt x="69" y="41"/>
                    <a:pt x="63" y="41"/>
                    <a:pt x="61" y="41"/>
                  </a:cubicBezTo>
                  <a:cubicBezTo>
                    <a:pt x="61" y="41"/>
                    <a:pt x="61" y="41"/>
                    <a:pt x="61" y="41"/>
                  </a:cubicBezTo>
                  <a:close/>
                  <a:moveTo>
                    <a:pt x="17" y="39"/>
                  </a:moveTo>
                  <a:cubicBezTo>
                    <a:pt x="15" y="36"/>
                    <a:pt x="20" y="32"/>
                    <a:pt x="23" y="33"/>
                  </a:cubicBezTo>
                  <a:cubicBezTo>
                    <a:pt x="25" y="34"/>
                    <a:pt x="26" y="38"/>
                    <a:pt x="27" y="41"/>
                  </a:cubicBezTo>
                  <a:cubicBezTo>
                    <a:pt x="27" y="41"/>
                    <a:pt x="18" y="40"/>
                    <a:pt x="17"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Rectangle 32"/>
            <p:cNvSpPr>
              <a:spLocks noChangeArrowheads="1"/>
            </p:cNvSpPr>
            <p:nvPr/>
          </p:nvSpPr>
          <p:spPr bwMode="auto">
            <a:xfrm>
              <a:off x="4091538" y="4821296"/>
              <a:ext cx="82525" cy="10174"/>
            </a:xfrm>
            <a:prstGeom prst="rect">
              <a:avLst/>
            </a:prstGeom>
            <a:solidFill>
              <a:srgbClr val="4F7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33"/>
            <p:cNvSpPr>
              <a:spLocks/>
            </p:cNvSpPr>
            <p:nvPr/>
          </p:nvSpPr>
          <p:spPr bwMode="auto">
            <a:xfrm>
              <a:off x="4091538" y="4840514"/>
              <a:ext cx="82525" cy="41828"/>
            </a:xfrm>
            <a:custGeom>
              <a:avLst/>
              <a:gdLst>
                <a:gd name="T0" fmla="*/ 29 w 31"/>
                <a:gd name="T1" fmla="*/ 4 h 16"/>
                <a:gd name="T2" fmla="*/ 30 w 31"/>
                <a:gd name="T3" fmla="*/ 4 h 16"/>
                <a:gd name="T4" fmla="*/ 31 w 31"/>
                <a:gd name="T5" fmla="*/ 3 h 16"/>
                <a:gd name="T6" fmla="*/ 31 w 31"/>
                <a:gd name="T7" fmla="*/ 0 h 16"/>
                <a:gd name="T8" fmla="*/ 0 w 31"/>
                <a:gd name="T9" fmla="*/ 0 h 16"/>
                <a:gd name="T10" fmla="*/ 0 w 31"/>
                <a:gd name="T11" fmla="*/ 3 h 16"/>
                <a:gd name="T12" fmla="*/ 1 w 31"/>
                <a:gd name="T13" fmla="*/ 4 h 16"/>
                <a:gd name="T14" fmla="*/ 2 w 31"/>
                <a:gd name="T15" fmla="*/ 4 h 16"/>
                <a:gd name="T16" fmla="*/ 14 w 31"/>
                <a:gd name="T17" fmla="*/ 16 h 16"/>
                <a:gd name="T18" fmla="*/ 18 w 31"/>
                <a:gd name="T19" fmla="*/ 16 h 16"/>
                <a:gd name="T20" fmla="*/ 29 w 31"/>
                <a:gd name="T2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6">
                  <a:moveTo>
                    <a:pt x="29" y="4"/>
                  </a:moveTo>
                  <a:cubicBezTo>
                    <a:pt x="30" y="4"/>
                    <a:pt x="30" y="4"/>
                    <a:pt x="30" y="4"/>
                  </a:cubicBezTo>
                  <a:cubicBezTo>
                    <a:pt x="31" y="4"/>
                    <a:pt x="31" y="4"/>
                    <a:pt x="31" y="3"/>
                  </a:cubicBezTo>
                  <a:cubicBezTo>
                    <a:pt x="31" y="0"/>
                    <a:pt x="31" y="0"/>
                    <a:pt x="31" y="0"/>
                  </a:cubicBezTo>
                  <a:cubicBezTo>
                    <a:pt x="0" y="0"/>
                    <a:pt x="0" y="0"/>
                    <a:pt x="0" y="0"/>
                  </a:cubicBezTo>
                  <a:cubicBezTo>
                    <a:pt x="0" y="3"/>
                    <a:pt x="0" y="3"/>
                    <a:pt x="0" y="3"/>
                  </a:cubicBezTo>
                  <a:cubicBezTo>
                    <a:pt x="0" y="4"/>
                    <a:pt x="1" y="4"/>
                    <a:pt x="1" y="4"/>
                  </a:cubicBezTo>
                  <a:cubicBezTo>
                    <a:pt x="2" y="4"/>
                    <a:pt x="2" y="4"/>
                    <a:pt x="2" y="4"/>
                  </a:cubicBezTo>
                  <a:cubicBezTo>
                    <a:pt x="5" y="10"/>
                    <a:pt x="8" y="16"/>
                    <a:pt x="14" y="16"/>
                  </a:cubicBezTo>
                  <a:cubicBezTo>
                    <a:pt x="18" y="16"/>
                    <a:pt x="18" y="16"/>
                    <a:pt x="18" y="16"/>
                  </a:cubicBezTo>
                  <a:cubicBezTo>
                    <a:pt x="24" y="16"/>
                    <a:pt x="27" y="10"/>
                    <a:pt x="29" y="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31"/>
          <p:cNvGrpSpPr/>
          <p:nvPr/>
        </p:nvGrpSpPr>
        <p:grpSpPr>
          <a:xfrm>
            <a:off x="8841739" y="1990874"/>
            <a:ext cx="1037438" cy="1038740"/>
            <a:chOff x="8704688" y="2310570"/>
            <a:chExt cx="902120" cy="903249"/>
          </a:xfrm>
          <a:solidFill>
            <a:schemeClr val="accent4"/>
          </a:solidFill>
        </p:grpSpPr>
        <p:sp>
          <p:nvSpPr>
            <p:cNvPr id="4108" name="Oval 16"/>
            <p:cNvSpPr>
              <a:spLocks noChangeArrowheads="1"/>
            </p:cNvSpPr>
            <p:nvPr/>
          </p:nvSpPr>
          <p:spPr bwMode="auto">
            <a:xfrm>
              <a:off x="8704688" y="2310570"/>
              <a:ext cx="902120" cy="9032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Oval 17"/>
            <p:cNvSpPr>
              <a:spLocks noChangeArrowheads="1"/>
            </p:cNvSpPr>
            <p:nvPr/>
          </p:nvSpPr>
          <p:spPr bwMode="auto">
            <a:xfrm>
              <a:off x="8784949" y="2390834"/>
              <a:ext cx="741592" cy="7427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18"/>
            <p:cNvSpPr>
              <a:spLocks/>
            </p:cNvSpPr>
            <p:nvPr/>
          </p:nvSpPr>
          <p:spPr bwMode="auto">
            <a:xfrm>
              <a:off x="9422541" y="3082683"/>
              <a:ext cx="117569" cy="127744"/>
            </a:xfrm>
            <a:custGeom>
              <a:avLst/>
              <a:gdLst>
                <a:gd name="T0" fmla="*/ 40 w 44"/>
                <a:gd name="T1" fmla="*/ 47 h 48"/>
                <a:gd name="T2" fmla="*/ 0 w 44"/>
                <a:gd name="T3" fmla="*/ 32 h 48"/>
                <a:gd name="T4" fmla="*/ 16 w 44"/>
                <a:gd name="T5" fmla="*/ 20 h 48"/>
                <a:gd name="T6" fmla="*/ 37 w 44"/>
                <a:gd name="T7" fmla="*/ 0 h 48"/>
                <a:gd name="T8" fmla="*/ 44 w 44"/>
                <a:gd name="T9" fmla="*/ 44 h 48"/>
                <a:gd name="T10" fmla="*/ 40 w 44"/>
                <a:gd name="T11" fmla="*/ 47 h 48"/>
              </a:gdLst>
              <a:ahLst/>
              <a:cxnLst>
                <a:cxn ang="0">
                  <a:pos x="T0" y="T1"/>
                </a:cxn>
                <a:cxn ang="0">
                  <a:pos x="T2" y="T3"/>
                </a:cxn>
                <a:cxn ang="0">
                  <a:pos x="T4" y="T5"/>
                </a:cxn>
                <a:cxn ang="0">
                  <a:pos x="T6" y="T7"/>
                </a:cxn>
                <a:cxn ang="0">
                  <a:pos x="T8" y="T9"/>
                </a:cxn>
                <a:cxn ang="0">
                  <a:pos x="T10" y="T11"/>
                </a:cxn>
              </a:cxnLst>
              <a:rect l="0" t="0" r="r" b="b"/>
              <a:pathLst>
                <a:path w="44" h="48">
                  <a:moveTo>
                    <a:pt x="40" y="47"/>
                  </a:moveTo>
                  <a:cubicBezTo>
                    <a:pt x="0" y="32"/>
                    <a:pt x="0" y="32"/>
                    <a:pt x="0" y="32"/>
                  </a:cubicBezTo>
                  <a:cubicBezTo>
                    <a:pt x="5" y="28"/>
                    <a:pt x="11" y="24"/>
                    <a:pt x="16" y="20"/>
                  </a:cubicBezTo>
                  <a:cubicBezTo>
                    <a:pt x="24" y="14"/>
                    <a:pt x="31" y="7"/>
                    <a:pt x="37" y="0"/>
                  </a:cubicBezTo>
                  <a:cubicBezTo>
                    <a:pt x="44" y="44"/>
                    <a:pt x="44" y="44"/>
                    <a:pt x="44" y="44"/>
                  </a:cubicBezTo>
                  <a:cubicBezTo>
                    <a:pt x="44" y="46"/>
                    <a:pt x="42" y="48"/>
                    <a:pt x="4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34"/>
            <p:cNvSpPr>
              <a:spLocks noEditPoints="1"/>
            </p:cNvSpPr>
            <p:nvPr/>
          </p:nvSpPr>
          <p:spPr bwMode="auto">
            <a:xfrm>
              <a:off x="9065309" y="2612407"/>
              <a:ext cx="170702" cy="270184"/>
            </a:xfrm>
            <a:custGeom>
              <a:avLst/>
              <a:gdLst>
                <a:gd name="T0" fmla="*/ 49 w 64"/>
                <a:gd name="T1" fmla="*/ 28 h 101"/>
                <a:gd name="T2" fmla="*/ 36 w 64"/>
                <a:gd name="T3" fmla="*/ 24 h 101"/>
                <a:gd name="T4" fmla="*/ 36 w 64"/>
                <a:gd name="T5" fmla="*/ 43 h 101"/>
                <a:gd name="T6" fmla="*/ 39 w 64"/>
                <a:gd name="T7" fmla="*/ 44 h 101"/>
                <a:gd name="T8" fmla="*/ 49 w 64"/>
                <a:gd name="T9" fmla="*/ 47 h 101"/>
                <a:gd name="T10" fmla="*/ 62 w 64"/>
                <a:gd name="T11" fmla="*/ 57 h 101"/>
                <a:gd name="T12" fmla="*/ 62 w 64"/>
                <a:gd name="T13" fmla="*/ 76 h 101"/>
                <a:gd name="T14" fmla="*/ 37 w 64"/>
                <a:gd name="T15" fmla="*/ 89 h 101"/>
                <a:gd name="T16" fmla="*/ 37 w 64"/>
                <a:gd name="T17" fmla="*/ 98 h 101"/>
                <a:gd name="T18" fmla="*/ 34 w 64"/>
                <a:gd name="T19" fmla="*/ 101 h 101"/>
                <a:gd name="T20" fmla="*/ 34 w 64"/>
                <a:gd name="T21" fmla="*/ 101 h 101"/>
                <a:gd name="T22" fmla="*/ 31 w 64"/>
                <a:gd name="T23" fmla="*/ 98 h 101"/>
                <a:gd name="T24" fmla="*/ 31 w 64"/>
                <a:gd name="T25" fmla="*/ 89 h 101"/>
                <a:gd name="T26" fmla="*/ 9 w 64"/>
                <a:gd name="T27" fmla="*/ 83 h 101"/>
                <a:gd name="T28" fmla="*/ 16 w 64"/>
                <a:gd name="T29" fmla="*/ 70 h 101"/>
                <a:gd name="T30" fmla="*/ 32 w 64"/>
                <a:gd name="T31" fmla="*/ 76 h 101"/>
                <a:gd name="T32" fmla="*/ 32 w 64"/>
                <a:gd name="T33" fmla="*/ 57 h 101"/>
                <a:gd name="T34" fmla="*/ 18 w 64"/>
                <a:gd name="T35" fmla="*/ 53 h 101"/>
                <a:gd name="T36" fmla="*/ 6 w 64"/>
                <a:gd name="T37" fmla="*/ 35 h 101"/>
                <a:gd name="T38" fmla="*/ 21 w 64"/>
                <a:gd name="T39" fmla="*/ 13 h 101"/>
                <a:gd name="T40" fmla="*/ 31 w 64"/>
                <a:gd name="T41" fmla="*/ 11 h 101"/>
                <a:gd name="T42" fmla="*/ 31 w 64"/>
                <a:gd name="T43" fmla="*/ 3 h 101"/>
                <a:gd name="T44" fmla="*/ 34 w 64"/>
                <a:gd name="T45" fmla="*/ 0 h 101"/>
                <a:gd name="T46" fmla="*/ 34 w 64"/>
                <a:gd name="T47" fmla="*/ 0 h 101"/>
                <a:gd name="T48" fmla="*/ 37 w 64"/>
                <a:gd name="T49" fmla="*/ 3 h 101"/>
                <a:gd name="T50" fmla="*/ 37 w 64"/>
                <a:gd name="T51" fmla="*/ 11 h 101"/>
                <a:gd name="T52" fmla="*/ 55 w 64"/>
                <a:gd name="T53" fmla="*/ 16 h 101"/>
                <a:gd name="T54" fmla="*/ 58 w 64"/>
                <a:gd name="T55" fmla="*/ 25 h 101"/>
                <a:gd name="T56" fmla="*/ 49 w 64"/>
                <a:gd name="T57" fmla="*/ 28 h 101"/>
                <a:gd name="T58" fmla="*/ 22 w 64"/>
                <a:gd name="T59" fmla="*/ 33 h 101"/>
                <a:gd name="T60" fmla="*/ 24 w 64"/>
                <a:gd name="T61" fmla="*/ 38 h 101"/>
                <a:gd name="T62" fmla="*/ 32 w 64"/>
                <a:gd name="T63" fmla="*/ 42 h 101"/>
                <a:gd name="T64" fmla="*/ 32 w 64"/>
                <a:gd name="T65" fmla="*/ 24 h 101"/>
                <a:gd name="T66" fmla="*/ 22 w 64"/>
                <a:gd name="T67" fmla="*/ 33 h 101"/>
                <a:gd name="T68" fmla="*/ 48 w 64"/>
                <a:gd name="T69" fmla="*/ 68 h 101"/>
                <a:gd name="T70" fmla="*/ 45 w 64"/>
                <a:gd name="T71" fmla="*/ 62 h 101"/>
                <a:gd name="T72" fmla="*/ 36 w 64"/>
                <a:gd name="T73" fmla="*/ 58 h 101"/>
                <a:gd name="T74" fmla="*/ 36 w 64"/>
                <a:gd name="T75" fmla="*/ 76 h 101"/>
                <a:gd name="T76" fmla="*/ 48 w 64"/>
                <a:gd name="T77"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01">
                  <a:moveTo>
                    <a:pt x="49" y="28"/>
                  </a:moveTo>
                  <a:cubicBezTo>
                    <a:pt x="45" y="26"/>
                    <a:pt x="41" y="25"/>
                    <a:pt x="36" y="24"/>
                  </a:cubicBezTo>
                  <a:cubicBezTo>
                    <a:pt x="36" y="43"/>
                    <a:pt x="36" y="43"/>
                    <a:pt x="36" y="43"/>
                  </a:cubicBezTo>
                  <a:cubicBezTo>
                    <a:pt x="39" y="44"/>
                    <a:pt x="39" y="44"/>
                    <a:pt x="39" y="44"/>
                  </a:cubicBezTo>
                  <a:cubicBezTo>
                    <a:pt x="43" y="45"/>
                    <a:pt x="46" y="46"/>
                    <a:pt x="49" y="47"/>
                  </a:cubicBezTo>
                  <a:cubicBezTo>
                    <a:pt x="55" y="49"/>
                    <a:pt x="59" y="52"/>
                    <a:pt x="62" y="57"/>
                  </a:cubicBezTo>
                  <a:cubicBezTo>
                    <a:pt x="64" y="62"/>
                    <a:pt x="64" y="71"/>
                    <a:pt x="62" y="76"/>
                  </a:cubicBezTo>
                  <a:cubicBezTo>
                    <a:pt x="57" y="85"/>
                    <a:pt x="47" y="89"/>
                    <a:pt x="37" y="89"/>
                  </a:cubicBezTo>
                  <a:cubicBezTo>
                    <a:pt x="37" y="98"/>
                    <a:pt x="37" y="98"/>
                    <a:pt x="37" y="98"/>
                  </a:cubicBezTo>
                  <a:cubicBezTo>
                    <a:pt x="37" y="99"/>
                    <a:pt x="36" y="101"/>
                    <a:pt x="34" y="101"/>
                  </a:cubicBezTo>
                  <a:cubicBezTo>
                    <a:pt x="34" y="101"/>
                    <a:pt x="34" y="101"/>
                    <a:pt x="34" y="101"/>
                  </a:cubicBezTo>
                  <a:cubicBezTo>
                    <a:pt x="32" y="101"/>
                    <a:pt x="31" y="99"/>
                    <a:pt x="31" y="98"/>
                  </a:cubicBezTo>
                  <a:cubicBezTo>
                    <a:pt x="31" y="89"/>
                    <a:pt x="31" y="89"/>
                    <a:pt x="31" y="89"/>
                  </a:cubicBezTo>
                  <a:cubicBezTo>
                    <a:pt x="23" y="88"/>
                    <a:pt x="15" y="86"/>
                    <a:pt x="9" y="83"/>
                  </a:cubicBezTo>
                  <a:cubicBezTo>
                    <a:pt x="0" y="78"/>
                    <a:pt x="7" y="66"/>
                    <a:pt x="16" y="70"/>
                  </a:cubicBezTo>
                  <a:cubicBezTo>
                    <a:pt x="20" y="73"/>
                    <a:pt x="26" y="75"/>
                    <a:pt x="32" y="76"/>
                  </a:cubicBezTo>
                  <a:cubicBezTo>
                    <a:pt x="32" y="57"/>
                    <a:pt x="32" y="57"/>
                    <a:pt x="32" y="57"/>
                  </a:cubicBezTo>
                  <a:cubicBezTo>
                    <a:pt x="30" y="56"/>
                    <a:pt x="23" y="55"/>
                    <a:pt x="18" y="53"/>
                  </a:cubicBezTo>
                  <a:cubicBezTo>
                    <a:pt x="9" y="49"/>
                    <a:pt x="6" y="43"/>
                    <a:pt x="6" y="35"/>
                  </a:cubicBezTo>
                  <a:cubicBezTo>
                    <a:pt x="6" y="25"/>
                    <a:pt x="12" y="17"/>
                    <a:pt x="21" y="13"/>
                  </a:cubicBezTo>
                  <a:cubicBezTo>
                    <a:pt x="24" y="12"/>
                    <a:pt x="27" y="11"/>
                    <a:pt x="31" y="11"/>
                  </a:cubicBezTo>
                  <a:cubicBezTo>
                    <a:pt x="31" y="3"/>
                    <a:pt x="31" y="3"/>
                    <a:pt x="31" y="3"/>
                  </a:cubicBezTo>
                  <a:cubicBezTo>
                    <a:pt x="31" y="2"/>
                    <a:pt x="32" y="0"/>
                    <a:pt x="34" y="0"/>
                  </a:cubicBezTo>
                  <a:cubicBezTo>
                    <a:pt x="34" y="0"/>
                    <a:pt x="34" y="0"/>
                    <a:pt x="34" y="0"/>
                  </a:cubicBezTo>
                  <a:cubicBezTo>
                    <a:pt x="36" y="0"/>
                    <a:pt x="37" y="2"/>
                    <a:pt x="37" y="3"/>
                  </a:cubicBezTo>
                  <a:cubicBezTo>
                    <a:pt x="37" y="11"/>
                    <a:pt x="37" y="11"/>
                    <a:pt x="37" y="11"/>
                  </a:cubicBezTo>
                  <a:cubicBezTo>
                    <a:pt x="43" y="12"/>
                    <a:pt x="49" y="13"/>
                    <a:pt x="55" y="16"/>
                  </a:cubicBezTo>
                  <a:cubicBezTo>
                    <a:pt x="58" y="18"/>
                    <a:pt x="60" y="22"/>
                    <a:pt x="58" y="25"/>
                  </a:cubicBezTo>
                  <a:cubicBezTo>
                    <a:pt x="56" y="28"/>
                    <a:pt x="52" y="30"/>
                    <a:pt x="49" y="28"/>
                  </a:cubicBezTo>
                  <a:close/>
                  <a:moveTo>
                    <a:pt x="22" y="33"/>
                  </a:moveTo>
                  <a:cubicBezTo>
                    <a:pt x="22" y="35"/>
                    <a:pt x="22" y="37"/>
                    <a:pt x="24" y="38"/>
                  </a:cubicBezTo>
                  <a:cubicBezTo>
                    <a:pt x="26" y="40"/>
                    <a:pt x="28" y="41"/>
                    <a:pt x="32" y="42"/>
                  </a:cubicBezTo>
                  <a:cubicBezTo>
                    <a:pt x="32" y="24"/>
                    <a:pt x="32" y="24"/>
                    <a:pt x="32" y="24"/>
                  </a:cubicBezTo>
                  <a:cubicBezTo>
                    <a:pt x="25" y="25"/>
                    <a:pt x="22" y="27"/>
                    <a:pt x="22" y="33"/>
                  </a:cubicBezTo>
                  <a:close/>
                  <a:moveTo>
                    <a:pt x="48" y="68"/>
                  </a:moveTo>
                  <a:cubicBezTo>
                    <a:pt x="48" y="65"/>
                    <a:pt x="47" y="63"/>
                    <a:pt x="45" y="62"/>
                  </a:cubicBezTo>
                  <a:cubicBezTo>
                    <a:pt x="43" y="61"/>
                    <a:pt x="40" y="59"/>
                    <a:pt x="36" y="58"/>
                  </a:cubicBezTo>
                  <a:cubicBezTo>
                    <a:pt x="36" y="76"/>
                    <a:pt x="36" y="76"/>
                    <a:pt x="36" y="76"/>
                  </a:cubicBezTo>
                  <a:cubicBezTo>
                    <a:pt x="44" y="76"/>
                    <a:pt x="48" y="73"/>
                    <a:pt x="4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35"/>
            <p:cNvSpPr>
              <a:spLocks/>
            </p:cNvSpPr>
            <p:nvPr/>
          </p:nvSpPr>
          <p:spPr bwMode="auto">
            <a:xfrm>
              <a:off x="8952262" y="2547970"/>
              <a:ext cx="432972" cy="397927"/>
            </a:xfrm>
            <a:custGeom>
              <a:avLst/>
              <a:gdLst>
                <a:gd name="T0" fmla="*/ 155 w 162"/>
                <a:gd name="T1" fmla="*/ 57 h 149"/>
                <a:gd name="T2" fmla="*/ 146 w 162"/>
                <a:gd name="T3" fmla="*/ 57 h 149"/>
                <a:gd name="T4" fmla="*/ 69 w 162"/>
                <a:gd name="T5" fmla="*/ 3 h 149"/>
                <a:gd name="T6" fmla="*/ 3 w 162"/>
                <a:gd name="T7" fmla="*/ 70 h 149"/>
                <a:gd name="T8" fmla="*/ 76 w 162"/>
                <a:gd name="T9" fmla="*/ 149 h 149"/>
                <a:gd name="T10" fmla="*/ 139 w 162"/>
                <a:gd name="T11" fmla="*/ 113 h 149"/>
                <a:gd name="T12" fmla="*/ 136 w 162"/>
                <a:gd name="T13" fmla="*/ 105 h 149"/>
                <a:gd name="T14" fmla="*/ 136 w 162"/>
                <a:gd name="T15" fmla="*/ 105 h 149"/>
                <a:gd name="T16" fmla="*/ 130 w 162"/>
                <a:gd name="T17" fmla="*/ 107 h 149"/>
                <a:gd name="T18" fmla="*/ 71 w 162"/>
                <a:gd name="T19" fmla="*/ 138 h 149"/>
                <a:gd name="T20" fmla="*/ 14 w 162"/>
                <a:gd name="T21" fmla="*/ 80 h 149"/>
                <a:gd name="T22" fmla="*/ 76 w 162"/>
                <a:gd name="T23" fmla="*/ 14 h 149"/>
                <a:gd name="T24" fmla="*/ 135 w 162"/>
                <a:gd name="T25" fmla="*/ 57 h 149"/>
                <a:gd name="T26" fmla="*/ 125 w 162"/>
                <a:gd name="T27" fmla="*/ 57 h 149"/>
                <a:gd name="T28" fmla="*/ 121 w 162"/>
                <a:gd name="T29" fmla="*/ 65 h 149"/>
                <a:gd name="T30" fmla="*/ 136 w 162"/>
                <a:gd name="T31" fmla="*/ 88 h 149"/>
                <a:gd name="T32" fmla="*/ 144 w 162"/>
                <a:gd name="T33" fmla="*/ 88 h 149"/>
                <a:gd name="T34" fmla="*/ 159 w 162"/>
                <a:gd name="T35" fmla="*/ 65 h 149"/>
                <a:gd name="T36" fmla="*/ 155 w 162"/>
                <a:gd name="T37"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55" y="57"/>
                  </a:moveTo>
                  <a:cubicBezTo>
                    <a:pt x="146" y="57"/>
                    <a:pt x="146" y="57"/>
                    <a:pt x="146" y="57"/>
                  </a:cubicBezTo>
                  <a:cubicBezTo>
                    <a:pt x="137" y="24"/>
                    <a:pt x="105" y="0"/>
                    <a:pt x="69" y="3"/>
                  </a:cubicBezTo>
                  <a:cubicBezTo>
                    <a:pt x="34" y="7"/>
                    <a:pt x="6" y="35"/>
                    <a:pt x="3" y="70"/>
                  </a:cubicBezTo>
                  <a:cubicBezTo>
                    <a:pt x="0" y="113"/>
                    <a:pt x="34" y="149"/>
                    <a:pt x="76" y="149"/>
                  </a:cubicBezTo>
                  <a:cubicBezTo>
                    <a:pt x="103" y="149"/>
                    <a:pt x="126" y="134"/>
                    <a:pt x="139" y="113"/>
                  </a:cubicBezTo>
                  <a:cubicBezTo>
                    <a:pt x="140" y="110"/>
                    <a:pt x="139" y="106"/>
                    <a:pt x="136" y="105"/>
                  </a:cubicBezTo>
                  <a:cubicBezTo>
                    <a:pt x="136" y="105"/>
                    <a:pt x="136" y="105"/>
                    <a:pt x="136" y="105"/>
                  </a:cubicBezTo>
                  <a:cubicBezTo>
                    <a:pt x="134" y="104"/>
                    <a:pt x="131" y="105"/>
                    <a:pt x="130" y="107"/>
                  </a:cubicBezTo>
                  <a:cubicBezTo>
                    <a:pt x="118" y="127"/>
                    <a:pt x="96" y="140"/>
                    <a:pt x="71" y="138"/>
                  </a:cubicBezTo>
                  <a:cubicBezTo>
                    <a:pt x="41" y="136"/>
                    <a:pt x="16" y="111"/>
                    <a:pt x="14" y="80"/>
                  </a:cubicBezTo>
                  <a:cubicBezTo>
                    <a:pt x="11" y="44"/>
                    <a:pt x="40" y="14"/>
                    <a:pt x="76" y="14"/>
                  </a:cubicBezTo>
                  <a:cubicBezTo>
                    <a:pt x="103" y="14"/>
                    <a:pt x="127" y="32"/>
                    <a:pt x="135" y="57"/>
                  </a:cubicBezTo>
                  <a:cubicBezTo>
                    <a:pt x="125" y="57"/>
                    <a:pt x="125" y="57"/>
                    <a:pt x="125" y="57"/>
                  </a:cubicBezTo>
                  <a:cubicBezTo>
                    <a:pt x="121" y="57"/>
                    <a:pt x="119" y="61"/>
                    <a:pt x="121" y="65"/>
                  </a:cubicBezTo>
                  <a:cubicBezTo>
                    <a:pt x="136" y="88"/>
                    <a:pt x="136" y="88"/>
                    <a:pt x="136" y="88"/>
                  </a:cubicBezTo>
                  <a:cubicBezTo>
                    <a:pt x="138" y="91"/>
                    <a:pt x="142" y="91"/>
                    <a:pt x="144" y="88"/>
                  </a:cubicBezTo>
                  <a:cubicBezTo>
                    <a:pt x="159" y="65"/>
                    <a:pt x="159" y="65"/>
                    <a:pt x="159" y="65"/>
                  </a:cubicBezTo>
                  <a:cubicBezTo>
                    <a:pt x="162" y="61"/>
                    <a:pt x="159" y="57"/>
                    <a:pt x="15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0" name="矩形 219"/>
          <p:cNvSpPr/>
          <p:nvPr/>
        </p:nvSpPr>
        <p:spPr>
          <a:xfrm>
            <a:off x="4302281" y="2478210"/>
            <a:ext cx="4320413" cy="1015663"/>
          </a:xfrm>
          <a:prstGeom prst="rect">
            <a:avLst/>
          </a:prstGeom>
        </p:spPr>
        <p:txBody>
          <a:bodyPr wrap="none">
            <a:spAutoFit/>
          </a:bodyPr>
          <a:lstStyle/>
          <a:p>
            <a:pPr algn="ctr"/>
            <a:r>
              <a:rPr lang="en-US" altLang="zh-CN" sz="2000" dirty="0">
                <a:solidFill>
                  <a:schemeClr val="tx1">
                    <a:lumMod val="75000"/>
                    <a:lumOff val="25000"/>
                  </a:schemeClr>
                </a:solidFill>
                <a:ea typeface="造字工房悦圆演示版常规体" pitchFamily="50" charset="-122"/>
              </a:rPr>
              <a:t>3.</a:t>
            </a:r>
            <a:r>
              <a:rPr lang="zh-CN" altLang="en-US" sz="2000" dirty="0">
                <a:solidFill>
                  <a:schemeClr val="tx1">
                    <a:lumMod val="75000"/>
                    <a:lumOff val="25000"/>
                  </a:schemeClr>
                </a:solidFill>
                <a:ea typeface="造字工房悦圆演示版常规体" pitchFamily="50" charset="-122"/>
              </a:rPr>
              <a:t> </a:t>
            </a:r>
            <a:r>
              <a:rPr lang="en-US" sz="2000" dirty="0">
                <a:solidFill>
                  <a:schemeClr val="tx1">
                    <a:lumMod val="75000"/>
                    <a:lumOff val="25000"/>
                  </a:schemeClr>
                </a:solidFill>
                <a:ea typeface="造字工房悦圆演示版常规体" pitchFamily="50" charset="-122"/>
              </a:rPr>
              <a:t>EM </a:t>
            </a:r>
            <a:r>
              <a:rPr lang="zh-CN" altLang="en-US" sz="2000" dirty="0">
                <a:solidFill>
                  <a:schemeClr val="tx1">
                    <a:lumMod val="75000"/>
                    <a:lumOff val="25000"/>
                  </a:schemeClr>
                </a:solidFill>
                <a:ea typeface="造字工房悦圆演示版常规体" pitchFamily="50" charset="-122"/>
              </a:rPr>
              <a:t>算法及其改进算法</a:t>
            </a:r>
            <a:endParaRPr lang="en-US" altLang="zh-CN" sz="2000" dirty="0">
              <a:solidFill>
                <a:schemeClr val="tx1">
                  <a:lumMod val="75000"/>
                  <a:lumOff val="25000"/>
                </a:schemeClr>
              </a:solidFill>
              <a:ea typeface="造字工房悦圆演示版常规体" pitchFamily="50" charset="-122"/>
            </a:endParaRPr>
          </a:p>
          <a:p>
            <a:pPr algn="ctr"/>
            <a:r>
              <a:rPr lang="zh-CN" altLang="en-US" sz="2000" dirty="0">
                <a:solidFill>
                  <a:schemeClr val="tx1">
                    <a:lumMod val="75000"/>
                    <a:lumOff val="25000"/>
                  </a:schemeClr>
                </a:solidFill>
                <a:ea typeface="造字工房悦圆演示版常规体" pitchFamily="50" charset="-122"/>
              </a:rPr>
              <a:t>基于 </a:t>
            </a:r>
            <a:r>
              <a:rPr lang="en-US" sz="2000" dirty="0">
                <a:solidFill>
                  <a:schemeClr val="tx1">
                    <a:lumMod val="75000"/>
                    <a:lumOff val="25000"/>
                  </a:schemeClr>
                </a:solidFill>
                <a:ea typeface="造字工房悦圆演示版常规体" pitchFamily="50" charset="-122"/>
              </a:rPr>
              <a:t>UCI </a:t>
            </a:r>
            <a:r>
              <a:rPr lang="zh-CN" altLang="en-US" sz="2000" dirty="0">
                <a:solidFill>
                  <a:schemeClr val="tx1">
                    <a:lumMod val="75000"/>
                    <a:lumOff val="25000"/>
                  </a:schemeClr>
                </a:solidFill>
                <a:ea typeface="造字工房悦圆演示版常规体" pitchFamily="50" charset="-122"/>
              </a:rPr>
              <a:t>传统真实数据集的对比实验 </a:t>
            </a:r>
          </a:p>
          <a:p>
            <a:pPr algn="ctr"/>
            <a:endParaRPr lang="zh-CN" altLang="en-US" sz="2000" dirty="0"/>
          </a:p>
        </p:txBody>
      </p:sp>
      <p:sp>
        <p:nvSpPr>
          <p:cNvPr id="223" name="矩形 222"/>
          <p:cNvSpPr/>
          <p:nvPr/>
        </p:nvSpPr>
        <p:spPr>
          <a:xfrm>
            <a:off x="9126449" y="3118018"/>
            <a:ext cx="2912977" cy="707886"/>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4.</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 </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在图像识别上的应用 </a:t>
            </a:r>
          </a:p>
        </p:txBody>
      </p:sp>
      <p:sp>
        <p:nvSpPr>
          <p:cNvPr id="226" name="矩形 225"/>
          <p:cNvSpPr/>
          <p:nvPr/>
        </p:nvSpPr>
        <p:spPr>
          <a:xfrm>
            <a:off x="4977556" y="5131647"/>
            <a:ext cx="2832827" cy="707886"/>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2.</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的数值模拟对比实验 </a:t>
            </a:r>
          </a:p>
        </p:txBody>
      </p:sp>
      <p:sp>
        <p:nvSpPr>
          <p:cNvPr id="229" name="矩形 228"/>
          <p:cNvSpPr/>
          <p:nvPr/>
        </p:nvSpPr>
        <p:spPr>
          <a:xfrm>
            <a:off x="1683644" y="3444904"/>
            <a:ext cx="3235181" cy="707886"/>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1.</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算法与</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K-Means</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对比实验</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p:txBody>
      </p:sp>
      <p:pic>
        <p:nvPicPr>
          <p:cNvPr id="55" name="Picture 54">
            <a:extLst>
              <a:ext uri="{FF2B5EF4-FFF2-40B4-BE49-F238E27FC236}">
                <a16:creationId xmlns:a16="http://schemas.microsoft.com/office/drawing/2014/main" id="{D73DBD31-77E3-CD44-A386-926FDD080D6A}"/>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1616428999"/>
      </p:ext>
    </p:extLst>
  </p:cSld>
  <p:clrMapOvr>
    <a:masterClrMapping/>
  </p:clrMapOvr>
  <mc:AlternateContent xmlns:mc="http://schemas.openxmlformats.org/markup-compatibility/2006" xmlns:p14="http://schemas.microsoft.com/office/powerpoint/2010/main">
    <mc:Choice Requires="p14">
      <p:transition spd="slow" p14:dur="1600" advTm="1000">
        <p14:gallery dir="l"/>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8304883" y="3711515"/>
            <a:ext cx="3211136" cy="1015663"/>
          </a:xfrm>
          <a:prstGeom prst="rect">
            <a:avLst/>
          </a:prstGeom>
          <a:noFill/>
        </p:spPr>
        <p:txBody>
          <a:bodyPr wrap="none" rtlCol="0" anchor="ctr" anchorCtr="1">
            <a:spAutoFit/>
          </a:bodyPr>
          <a:lstStyle/>
          <a:p>
            <a:pPr algn="ctr"/>
            <a:r>
              <a:rPr lang="en-US" altLang="zh-CN" sz="6000" b="1" spc="300" dirty="0">
                <a:solidFill>
                  <a:schemeClr val="accent1">
                    <a:lumMod val="75000"/>
                  </a:schemeClr>
                </a:solidFill>
                <a:effectLst>
                  <a:reflection blurRad="6350" stA="50000" endA="300" endPos="50000" dist="29997" dir="5400000" sy="-100000" algn="bl" rotWithShape="0"/>
                </a:effectLst>
                <a:latin typeface="Agency FB" pitchFamily="34" charset="0"/>
                <a:ea typeface="微软雅黑" pitchFamily="34" charset="-122"/>
              </a:rPr>
              <a:t>CONTENTS</a:t>
            </a:r>
          </a:p>
        </p:txBody>
      </p:sp>
      <p:sp>
        <p:nvSpPr>
          <p:cNvPr id="43" name="文本框 32"/>
          <p:cNvSpPr txBox="1"/>
          <p:nvPr/>
        </p:nvSpPr>
        <p:spPr>
          <a:xfrm>
            <a:off x="1284018" y="1178915"/>
            <a:ext cx="4872980" cy="52322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sz="2800" b="1" dirty="0">
                <a:latin typeface="微软雅黑" pitchFamily="34" charset="-122"/>
                <a:ea typeface="微软雅黑" pitchFamily="34" charset="-122"/>
              </a:rPr>
              <a:t>第一部分  </a:t>
            </a:r>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研究背景及现状</a:t>
            </a:r>
          </a:p>
        </p:txBody>
      </p:sp>
      <p:sp>
        <p:nvSpPr>
          <p:cNvPr id="44" name="文本框 36"/>
          <p:cNvSpPr txBox="1"/>
          <p:nvPr/>
        </p:nvSpPr>
        <p:spPr>
          <a:xfrm>
            <a:off x="1284017" y="2431264"/>
            <a:ext cx="4872981" cy="52322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sz="2800" b="1" dirty="0">
                <a:latin typeface="微软雅黑" pitchFamily="34" charset="-122"/>
                <a:ea typeface="微软雅黑" pitchFamily="34" charset="-122"/>
              </a:rPr>
              <a:t>第二部分  </a:t>
            </a:r>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研究思路及方法</a:t>
            </a:r>
          </a:p>
        </p:txBody>
      </p:sp>
      <p:sp>
        <p:nvSpPr>
          <p:cNvPr id="45" name="文本框 48"/>
          <p:cNvSpPr txBox="1"/>
          <p:nvPr/>
        </p:nvSpPr>
        <p:spPr>
          <a:xfrm>
            <a:off x="1318973" y="3575050"/>
            <a:ext cx="4738275" cy="52322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sz="2800" b="1" dirty="0">
                <a:latin typeface="微软雅黑" pitchFamily="34" charset="-122"/>
                <a:ea typeface="微软雅黑" pitchFamily="34" charset="-122"/>
              </a:rPr>
              <a:t>第三部分  </a:t>
            </a:r>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实验内容及结果</a:t>
            </a:r>
          </a:p>
        </p:txBody>
      </p:sp>
      <p:sp>
        <p:nvSpPr>
          <p:cNvPr id="46" name="文本框 48"/>
          <p:cNvSpPr txBox="1"/>
          <p:nvPr/>
        </p:nvSpPr>
        <p:spPr>
          <a:xfrm>
            <a:off x="1318973" y="4718836"/>
            <a:ext cx="4170503" cy="523220"/>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sz="2800" b="1" dirty="0">
                <a:latin typeface="微软雅黑" pitchFamily="34" charset="-122"/>
                <a:ea typeface="微软雅黑" pitchFamily="34" charset="-122"/>
              </a:rPr>
              <a:t>第四部分  </a:t>
            </a:r>
            <a:r>
              <a:rPr lang="en-US" altLang="zh-CN" sz="2800" b="1" dirty="0">
                <a:latin typeface="微软雅黑" pitchFamily="34" charset="-122"/>
                <a:ea typeface="微软雅黑" pitchFamily="34" charset="-122"/>
              </a:rPr>
              <a:t>  </a:t>
            </a:r>
            <a:r>
              <a:rPr lang="zh-CN" altLang="en-US" sz="2800" b="1" dirty="0">
                <a:latin typeface="微软雅黑" pitchFamily="34" charset="-122"/>
                <a:ea typeface="微软雅黑" pitchFamily="34" charset="-122"/>
              </a:rPr>
              <a:t>讨论总结</a:t>
            </a:r>
          </a:p>
        </p:txBody>
      </p:sp>
      <p:grpSp>
        <p:nvGrpSpPr>
          <p:cNvPr id="47" name="组合 46"/>
          <p:cNvGrpSpPr/>
          <p:nvPr/>
        </p:nvGrpSpPr>
        <p:grpSpPr>
          <a:xfrm>
            <a:off x="635410" y="4727178"/>
            <a:ext cx="468000" cy="468000"/>
            <a:chOff x="3997140" y="5771346"/>
            <a:chExt cx="468000" cy="468000"/>
          </a:xfrm>
          <a:solidFill>
            <a:schemeClr val="accent4"/>
          </a:solidFill>
        </p:grpSpPr>
        <p:sp>
          <p:nvSpPr>
            <p:cNvPr id="48" name="圆角矩形 47"/>
            <p:cNvSpPr/>
            <p:nvPr/>
          </p:nvSpPr>
          <p:spPr>
            <a:xfrm>
              <a:off x="3997140" y="5771346"/>
              <a:ext cx="468000" cy="4680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任意多边形 48"/>
            <p:cNvSpPr>
              <a:spLocks noChangeAspect="1"/>
            </p:cNvSpPr>
            <p:nvPr/>
          </p:nvSpPr>
          <p:spPr>
            <a:xfrm>
              <a:off x="4125405" y="5861346"/>
              <a:ext cx="211471" cy="288000"/>
            </a:xfrm>
            <a:custGeom>
              <a:avLst/>
              <a:gdLst>
                <a:gd name="connsiteX0" fmla="*/ 26032 w 501125"/>
                <a:gd name="connsiteY0" fmla="*/ 303198 h 682477"/>
                <a:gd name="connsiteX1" fmla="*/ 52064 w 501125"/>
                <a:gd name="connsiteY1" fmla="*/ 329230 h 682477"/>
                <a:gd name="connsiteX2" fmla="*/ 51882 w 501125"/>
                <a:gd name="connsiteY2" fmla="*/ 329671 h 682477"/>
                <a:gd name="connsiteX3" fmla="*/ 58624 w 501125"/>
                <a:gd name="connsiteY3" fmla="*/ 380453 h 682477"/>
                <a:gd name="connsiteX4" fmla="*/ 151276 w 501125"/>
                <a:gd name="connsiteY4" fmla="*/ 500804 h 682477"/>
                <a:gd name="connsiteX5" fmla="*/ 350236 w 501125"/>
                <a:gd name="connsiteY5" fmla="*/ 500581 h 682477"/>
                <a:gd name="connsiteX6" fmla="*/ 442618 w 501125"/>
                <a:gd name="connsiteY6" fmla="*/ 380022 h 682477"/>
                <a:gd name="connsiteX7" fmla="*/ 448869 w 501125"/>
                <a:gd name="connsiteY7" fmla="*/ 332113 h 682477"/>
                <a:gd name="connsiteX8" fmla="*/ 447675 w 501125"/>
                <a:gd name="connsiteY8" fmla="*/ 329230 h 682477"/>
                <a:gd name="connsiteX9" fmla="*/ 473707 w 501125"/>
                <a:gd name="connsiteY9" fmla="*/ 303198 h 682477"/>
                <a:gd name="connsiteX10" fmla="*/ 492115 w 501125"/>
                <a:gd name="connsiteY10" fmla="*/ 310823 h 682477"/>
                <a:gd name="connsiteX11" fmla="*/ 499221 w 501125"/>
                <a:gd name="connsiteY11" fmla="*/ 327979 h 682477"/>
                <a:gd name="connsiteX12" fmla="*/ 501125 w 501125"/>
                <a:gd name="connsiteY12" fmla="*/ 327975 h 682477"/>
                <a:gd name="connsiteX13" fmla="*/ 376168 w 501125"/>
                <a:gd name="connsiteY13" fmla="*/ 545343 h 682477"/>
                <a:gd name="connsiteX14" fmla="*/ 315206 w 501125"/>
                <a:gd name="connsiteY14" fmla="*/ 570623 h 682477"/>
                <a:gd name="connsiteX15" fmla="*/ 278612 w 501125"/>
                <a:gd name="connsiteY15" fmla="*/ 575442 h 682477"/>
                <a:gd name="connsiteX16" fmla="*/ 278612 w 501125"/>
                <a:gd name="connsiteY16" fmla="*/ 654427 h 682477"/>
                <a:gd name="connsiteX17" fmla="*/ 250562 w 501125"/>
                <a:gd name="connsiteY17" fmla="*/ 682477 h 682477"/>
                <a:gd name="connsiteX18" fmla="*/ 222512 w 501125"/>
                <a:gd name="connsiteY18" fmla="*/ 654427 h 682477"/>
                <a:gd name="connsiteX19" fmla="*/ 222512 w 501125"/>
                <a:gd name="connsiteY19" fmla="*/ 575433 h 682477"/>
                <a:gd name="connsiteX20" fmla="*/ 186464 w 501125"/>
                <a:gd name="connsiteY20" fmla="*/ 570768 h 682477"/>
                <a:gd name="connsiteX21" fmla="*/ 125444 w 501125"/>
                <a:gd name="connsiteY21" fmla="*/ 545624 h 682477"/>
                <a:gd name="connsiteX22" fmla="*/ 8686 w 501125"/>
                <a:gd name="connsiteY22" fmla="*/ 393960 h 682477"/>
                <a:gd name="connsiteX23" fmla="*/ 136 w 501125"/>
                <a:gd name="connsiteY23" fmla="*/ 329557 h 682477"/>
                <a:gd name="connsiteX24" fmla="*/ 0 w 501125"/>
                <a:gd name="connsiteY24" fmla="*/ 329230 h 682477"/>
                <a:gd name="connsiteX25" fmla="*/ 70 w 501125"/>
                <a:gd name="connsiteY25" fmla="*/ 329062 h 682477"/>
                <a:gd name="connsiteX26" fmla="*/ 0 w 501125"/>
                <a:gd name="connsiteY26" fmla="*/ 328537 h 682477"/>
                <a:gd name="connsiteX27" fmla="*/ 287 w 501125"/>
                <a:gd name="connsiteY27" fmla="*/ 328537 h 682477"/>
                <a:gd name="connsiteX28" fmla="*/ 7625 w 501125"/>
                <a:gd name="connsiteY28" fmla="*/ 310823 h 682477"/>
                <a:gd name="connsiteX29" fmla="*/ 26032 w 501125"/>
                <a:gd name="connsiteY29" fmla="*/ 303198 h 682477"/>
                <a:gd name="connsiteX30" fmla="*/ 250562 w 501125"/>
                <a:gd name="connsiteY30" fmla="*/ 0 h 682477"/>
                <a:gd name="connsiteX31" fmla="*/ 393976 w 501125"/>
                <a:gd name="connsiteY31" fmla="*/ 95061 h 682477"/>
                <a:gd name="connsiteX32" fmla="*/ 402651 w 501125"/>
                <a:gd name="connsiteY32" fmla="*/ 138031 h 682477"/>
                <a:gd name="connsiteX33" fmla="*/ 298047 w 501125"/>
                <a:gd name="connsiteY33" fmla="*/ 138031 h 682477"/>
                <a:gd name="connsiteX34" fmla="*/ 298047 w 501125"/>
                <a:gd name="connsiteY34" fmla="*/ 183750 h 682477"/>
                <a:gd name="connsiteX35" fmla="*/ 406207 w 501125"/>
                <a:gd name="connsiteY35" fmla="*/ 183750 h 682477"/>
                <a:gd name="connsiteX36" fmla="*/ 406207 w 501125"/>
                <a:gd name="connsiteY36" fmla="*/ 210909 h 682477"/>
                <a:gd name="connsiteX37" fmla="*/ 298047 w 501125"/>
                <a:gd name="connsiteY37" fmla="*/ 210909 h 682477"/>
                <a:gd name="connsiteX38" fmla="*/ 298047 w 501125"/>
                <a:gd name="connsiteY38" fmla="*/ 256628 h 682477"/>
                <a:gd name="connsiteX39" fmla="*/ 406207 w 501125"/>
                <a:gd name="connsiteY39" fmla="*/ 256628 h 682477"/>
                <a:gd name="connsiteX40" fmla="*/ 406207 w 501125"/>
                <a:gd name="connsiteY40" fmla="*/ 283787 h 682477"/>
                <a:gd name="connsiteX41" fmla="*/ 298047 w 501125"/>
                <a:gd name="connsiteY41" fmla="*/ 283787 h 682477"/>
                <a:gd name="connsiteX42" fmla="*/ 298047 w 501125"/>
                <a:gd name="connsiteY42" fmla="*/ 329506 h 682477"/>
                <a:gd name="connsiteX43" fmla="*/ 406207 w 501125"/>
                <a:gd name="connsiteY43" fmla="*/ 329506 h 682477"/>
                <a:gd name="connsiteX44" fmla="*/ 406207 w 501125"/>
                <a:gd name="connsiteY44" fmla="*/ 331379 h 682477"/>
                <a:gd name="connsiteX45" fmla="*/ 250562 w 501125"/>
                <a:gd name="connsiteY45" fmla="*/ 487024 h 682477"/>
                <a:gd name="connsiteX46" fmla="*/ 94917 w 501125"/>
                <a:gd name="connsiteY46" fmla="*/ 331379 h 682477"/>
                <a:gd name="connsiteX47" fmla="*/ 94917 w 501125"/>
                <a:gd name="connsiteY47" fmla="*/ 329506 h 682477"/>
                <a:gd name="connsiteX48" fmla="*/ 203077 w 501125"/>
                <a:gd name="connsiteY48" fmla="*/ 329506 h 682477"/>
                <a:gd name="connsiteX49" fmla="*/ 203077 w 501125"/>
                <a:gd name="connsiteY49" fmla="*/ 283787 h 682477"/>
                <a:gd name="connsiteX50" fmla="*/ 94917 w 501125"/>
                <a:gd name="connsiteY50" fmla="*/ 283787 h 682477"/>
                <a:gd name="connsiteX51" fmla="*/ 94917 w 501125"/>
                <a:gd name="connsiteY51" fmla="*/ 256628 h 682477"/>
                <a:gd name="connsiteX52" fmla="*/ 203077 w 501125"/>
                <a:gd name="connsiteY52" fmla="*/ 256628 h 682477"/>
                <a:gd name="connsiteX53" fmla="*/ 203077 w 501125"/>
                <a:gd name="connsiteY53" fmla="*/ 210909 h 682477"/>
                <a:gd name="connsiteX54" fmla="*/ 94917 w 501125"/>
                <a:gd name="connsiteY54" fmla="*/ 210909 h 682477"/>
                <a:gd name="connsiteX55" fmla="*/ 94917 w 501125"/>
                <a:gd name="connsiteY55" fmla="*/ 183750 h 682477"/>
                <a:gd name="connsiteX56" fmla="*/ 203077 w 501125"/>
                <a:gd name="connsiteY56" fmla="*/ 183750 h 682477"/>
                <a:gd name="connsiteX57" fmla="*/ 203077 w 501125"/>
                <a:gd name="connsiteY57" fmla="*/ 138031 h 682477"/>
                <a:gd name="connsiteX58" fmla="*/ 98473 w 501125"/>
                <a:gd name="connsiteY58" fmla="*/ 138031 h 682477"/>
                <a:gd name="connsiteX59" fmla="*/ 107149 w 501125"/>
                <a:gd name="connsiteY59" fmla="*/ 95061 h 682477"/>
                <a:gd name="connsiteX60" fmla="*/ 250562 w 501125"/>
                <a:gd name="connsiteY60" fmla="*/ 0 h 682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1125" h="682477">
                  <a:moveTo>
                    <a:pt x="26032" y="303198"/>
                  </a:moveTo>
                  <a:cubicBezTo>
                    <a:pt x="40409" y="303198"/>
                    <a:pt x="52064" y="314853"/>
                    <a:pt x="52064" y="329230"/>
                  </a:cubicBezTo>
                  <a:lnTo>
                    <a:pt x="51882" y="329671"/>
                  </a:lnTo>
                  <a:lnTo>
                    <a:pt x="58624" y="380453"/>
                  </a:lnTo>
                  <a:cubicBezTo>
                    <a:pt x="72185" y="430580"/>
                    <a:pt x="105082" y="474181"/>
                    <a:pt x="151276" y="500804"/>
                  </a:cubicBezTo>
                  <a:cubicBezTo>
                    <a:pt x="212867" y="536302"/>
                    <a:pt x="288725" y="536217"/>
                    <a:pt x="350236" y="500581"/>
                  </a:cubicBezTo>
                  <a:cubicBezTo>
                    <a:pt x="396369" y="473854"/>
                    <a:pt x="429169" y="430180"/>
                    <a:pt x="442618" y="380022"/>
                  </a:cubicBezTo>
                  <a:lnTo>
                    <a:pt x="448869" y="332113"/>
                  </a:lnTo>
                  <a:lnTo>
                    <a:pt x="447675" y="329230"/>
                  </a:lnTo>
                  <a:cubicBezTo>
                    <a:pt x="447675" y="314853"/>
                    <a:pt x="459330" y="303198"/>
                    <a:pt x="473707" y="303198"/>
                  </a:cubicBezTo>
                  <a:cubicBezTo>
                    <a:pt x="480896" y="303198"/>
                    <a:pt x="487404" y="306112"/>
                    <a:pt x="492115" y="310823"/>
                  </a:cubicBezTo>
                  <a:lnTo>
                    <a:pt x="499221" y="327979"/>
                  </a:lnTo>
                  <a:lnTo>
                    <a:pt x="501125" y="327975"/>
                  </a:lnTo>
                  <a:cubicBezTo>
                    <a:pt x="501326" y="417559"/>
                    <a:pt x="453684" y="500435"/>
                    <a:pt x="376168" y="545343"/>
                  </a:cubicBezTo>
                  <a:cubicBezTo>
                    <a:pt x="356789" y="556570"/>
                    <a:pt x="336281" y="564997"/>
                    <a:pt x="315206" y="570623"/>
                  </a:cubicBezTo>
                  <a:lnTo>
                    <a:pt x="278612" y="575442"/>
                  </a:lnTo>
                  <a:lnTo>
                    <a:pt x="278612" y="654427"/>
                  </a:lnTo>
                  <a:cubicBezTo>
                    <a:pt x="278612" y="669919"/>
                    <a:pt x="266054" y="682477"/>
                    <a:pt x="250562" y="682477"/>
                  </a:cubicBezTo>
                  <a:cubicBezTo>
                    <a:pt x="235070" y="682477"/>
                    <a:pt x="222512" y="669919"/>
                    <a:pt x="222512" y="654427"/>
                  </a:cubicBezTo>
                  <a:lnTo>
                    <a:pt x="222512" y="575433"/>
                  </a:lnTo>
                  <a:lnTo>
                    <a:pt x="186464" y="570768"/>
                  </a:lnTo>
                  <a:cubicBezTo>
                    <a:pt x="165376" y="565189"/>
                    <a:pt x="144848" y="556808"/>
                    <a:pt x="125444" y="545624"/>
                  </a:cubicBezTo>
                  <a:cubicBezTo>
                    <a:pt x="67232" y="512074"/>
                    <a:pt x="25776" y="457128"/>
                    <a:pt x="8686" y="393960"/>
                  </a:cubicBezTo>
                  <a:lnTo>
                    <a:pt x="136" y="329557"/>
                  </a:lnTo>
                  <a:lnTo>
                    <a:pt x="0" y="329230"/>
                  </a:lnTo>
                  <a:lnTo>
                    <a:pt x="70" y="329062"/>
                  </a:lnTo>
                  <a:lnTo>
                    <a:pt x="0" y="328537"/>
                  </a:lnTo>
                  <a:lnTo>
                    <a:pt x="287" y="328537"/>
                  </a:lnTo>
                  <a:lnTo>
                    <a:pt x="7625" y="310823"/>
                  </a:lnTo>
                  <a:cubicBezTo>
                    <a:pt x="12336" y="306112"/>
                    <a:pt x="18844" y="303198"/>
                    <a:pt x="26032" y="303198"/>
                  </a:cubicBezTo>
                  <a:close/>
                  <a:moveTo>
                    <a:pt x="250562" y="0"/>
                  </a:moveTo>
                  <a:cubicBezTo>
                    <a:pt x="315032" y="0"/>
                    <a:pt x="370348" y="39198"/>
                    <a:pt x="393976" y="95061"/>
                  </a:cubicBezTo>
                  <a:lnTo>
                    <a:pt x="402651" y="138031"/>
                  </a:lnTo>
                  <a:lnTo>
                    <a:pt x="298047" y="138031"/>
                  </a:lnTo>
                  <a:lnTo>
                    <a:pt x="298047" y="183750"/>
                  </a:lnTo>
                  <a:lnTo>
                    <a:pt x="406207" y="183750"/>
                  </a:lnTo>
                  <a:lnTo>
                    <a:pt x="406207" y="210909"/>
                  </a:lnTo>
                  <a:lnTo>
                    <a:pt x="298047" y="210909"/>
                  </a:lnTo>
                  <a:lnTo>
                    <a:pt x="298047" y="256628"/>
                  </a:lnTo>
                  <a:lnTo>
                    <a:pt x="406207" y="256628"/>
                  </a:lnTo>
                  <a:lnTo>
                    <a:pt x="406207" y="283787"/>
                  </a:lnTo>
                  <a:lnTo>
                    <a:pt x="298047" y="283787"/>
                  </a:lnTo>
                  <a:lnTo>
                    <a:pt x="298047" y="329506"/>
                  </a:lnTo>
                  <a:lnTo>
                    <a:pt x="406207" y="329506"/>
                  </a:lnTo>
                  <a:lnTo>
                    <a:pt x="406207" y="331379"/>
                  </a:lnTo>
                  <a:cubicBezTo>
                    <a:pt x="406207" y="417339"/>
                    <a:pt x="336522" y="487024"/>
                    <a:pt x="250562" y="487024"/>
                  </a:cubicBezTo>
                  <a:cubicBezTo>
                    <a:pt x="164602" y="487024"/>
                    <a:pt x="94917" y="417339"/>
                    <a:pt x="94917" y="331379"/>
                  </a:cubicBezTo>
                  <a:lnTo>
                    <a:pt x="94917" y="329506"/>
                  </a:lnTo>
                  <a:lnTo>
                    <a:pt x="203077" y="329506"/>
                  </a:lnTo>
                  <a:lnTo>
                    <a:pt x="203077" y="283787"/>
                  </a:lnTo>
                  <a:lnTo>
                    <a:pt x="94917" y="283787"/>
                  </a:lnTo>
                  <a:lnTo>
                    <a:pt x="94917" y="256628"/>
                  </a:lnTo>
                  <a:lnTo>
                    <a:pt x="203077" y="256628"/>
                  </a:lnTo>
                  <a:lnTo>
                    <a:pt x="203077" y="210909"/>
                  </a:lnTo>
                  <a:lnTo>
                    <a:pt x="94917" y="210909"/>
                  </a:lnTo>
                  <a:lnTo>
                    <a:pt x="94917" y="183750"/>
                  </a:lnTo>
                  <a:lnTo>
                    <a:pt x="203077" y="183750"/>
                  </a:lnTo>
                  <a:lnTo>
                    <a:pt x="203077" y="138031"/>
                  </a:lnTo>
                  <a:lnTo>
                    <a:pt x="98473" y="138031"/>
                  </a:lnTo>
                  <a:lnTo>
                    <a:pt x="107149" y="95061"/>
                  </a:lnTo>
                  <a:cubicBezTo>
                    <a:pt x="130777" y="39198"/>
                    <a:pt x="186092" y="0"/>
                    <a:pt x="2505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630611" y="2458874"/>
            <a:ext cx="468000" cy="468000"/>
            <a:chOff x="3997140" y="4313158"/>
            <a:chExt cx="468000" cy="468000"/>
          </a:xfrm>
          <a:solidFill>
            <a:schemeClr val="accent4"/>
          </a:solidFill>
        </p:grpSpPr>
        <p:sp>
          <p:nvSpPr>
            <p:cNvPr id="54" name="圆角矩形 53"/>
            <p:cNvSpPr/>
            <p:nvPr/>
          </p:nvSpPr>
          <p:spPr>
            <a:xfrm>
              <a:off x="3997140" y="4313158"/>
              <a:ext cx="468000" cy="4680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55" name="组合 54"/>
            <p:cNvGrpSpPr>
              <a:grpSpLocks noChangeAspect="1"/>
            </p:cNvGrpSpPr>
            <p:nvPr/>
          </p:nvGrpSpPr>
          <p:grpSpPr>
            <a:xfrm>
              <a:off x="4063271" y="4403158"/>
              <a:ext cx="335739" cy="288000"/>
              <a:chOff x="5084763" y="971548"/>
              <a:chExt cx="323865" cy="277813"/>
            </a:xfrm>
            <a:grpFill/>
          </p:grpSpPr>
          <p:sp>
            <p:nvSpPr>
              <p:cNvPr id="56"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grpSp>
        <p:nvGrpSpPr>
          <p:cNvPr id="59" name="组合 58"/>
          <p:cNvGrpSpPr/>
          <p:nvPr/>
        </p:nvGrpSpPr>
        <p:grpSpPr>
          <a:xfrm>
            <a:off x="630611" y="3597812"/>
            <a:ext cx="468000" cy="468000"/>
            <a:chOff x="3997140" y="5042252"/>
            <a:chExt cx="468000" cy="468000"/>
          </a:xfrm>
          <a:solidFill>
            <a:schemeClr val="accent4"/>
          </a:solidFill>
        </p:grpSpPr>
        <p:sp>
          <p:nvSpPr>
            <p:cNvPr id="60" name="圆角矩形 59"/>
            <p:cNvSpPr/>
            <p:nvPr/>
          </p:nvSpPr>
          <p:spPr>
            <a:xfrm>
              <a:off x="3997140" y="5042252"/>
              <a:ext cx="468000" cy="4680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Freeform 9"/>
            <p:cNvSpPr>
              <a:spLocks noChangeAspect="1" noEditPoints="1"/>
            </p:cNvSpPr>
            <p:nvPr/>
          </p:nvSpPr>
          <p:spPr bwMode="auto">
            <a:xfrm rot="19469485">
              <a:off x="4096000" y="5132252"/>
              <a:ext cx="270280" cy="288000"/>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组合 61"/>
          <p:cNvGrpSpPr/>
          <p:nvPr/>
        </p:nvGrpSpPr>
        <p:grpSpPr>
          <a:xfrm>
            <a:off x="611658" y="1198786"/>
            <a:ext cx="468000" cy="468000"/>
            <a:chOff x="5450746" y="2963034"/>
            <a:chExt cx="468000" cy="468000"/>
          </a:xfrm>
          <a:solidFill>
            <a:schemeClr val="accent4"/>
          </a:solidFill>
        </p:grpSpPr>
        <p:sp>
          <p:nvSpPr>
            <p:cNvPr id="63" name="圆角矩形 62"/>
            <p:cNvSpPr/>
            <p:nvPr/>
          </p:nvSpPr>
          <p:spPr>
            <a:xfrm>
              <a:off x="5450746" y="2963034"/>
              <a:ext cx="468000" cy="4680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Freeform 20"/>
            <p:cNvSpPr>
              <a:spLocks noChangeAspect="1" noEditPoints="1"/>
            </p:cNvSpPr>
            <p:nvPr/>
          </p:nvSpPr>
          <p:spPr bwMode="auto">
            <a:xfrm>
              <a:off x="5518225" y="3057236"/>
              <a:ext cx="360168" cy="288000"/>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grpFill/>
            <a:ln>
              <a:noFill/>
            </a:ln>
          </p:spPr>
          <p:txBody>
            <a:bodyPr vert="horz" wrap="square" lIns="95260" tIns="47630" rIns="95260" bIns="47630" numCol="1" anchor="t" anchorCtr="0" compatLnSpc="1">
              <a:prstTxWarp prst="textNoShape">
                <a:avLst/>
              </a:prstTxWarp>
            </a:bodyPr>
            <a:lstStyle/>
            <a:p>
              <a:endParaRPr lang="zh-CN" altLang="en-US">
                <a:solidFill>
                  <a:srgbClr val="21212B"/>
                </a:solidFill>
              </a:endParaRPr>
            </a:p>
          </p:txBody>
        </p:sp>
      </p:grpSp>
      <p:pic>
        <p:nvPicPr>
          <p:cNvPr id="28" name="Picture 27">
            <a:extLst>
              <a:ext uri="{FF2B5EF4-FFF2-40B4-BE49-F238E27FC236}">
                <a16:creationId xmlns:a16="http://schemas.microsoft.com/office/drawing/2014/main" id="{985BA3B1-A5FF-CE44-B3C4-298AFAE8DA80}"/>
              </a:ext>
            </a:extLst>
          </p:cNvPr>
          <p:cNvPicPr>
            <a:picLocks noChangeAspect="1"/>
          </p:cNvPicPr>
          <p:nvPr/>
        </p:nvPicPr>
        <p:blipFill>
          <a:blip r:embed="rId3"/>
          <a:stretch>
            <a:fillRect/>
          </a:stretch>
        </p:blipFill>
        <p:spPr>
          <a:xfrm>
            <a:off x="9074998" y="1956355"/>
            <a:ext cx="1670905" cy="1583304"/>
          </a:xfrm>
          <a:prstGeom prst="rect">
            <a:avLst/>
          </a:prstGeom>
        </p:spPr>
      </p:pic>
    </p:spTree>
    <p:extLst>
      <p:ext uri="{BB962C8B-B14F-4D97-AF65-F5344CB8AC3E}">
        <p14:creationId xmlns:p14="http://schemas.microsoft.com/office/powerpoint/2010/main" val="363723859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ppt_w</p:attrName>
                                        </p:attrNameLst>
                                      </p:cBhvr>
                                      <p:tavLst>
                                        <p:tav tm="0" fmla="#ppt_w*sin(2.5*pi*$)">
                                          <p:val>
                                            <p:fltVal val="0"/>
                                          </p:val>
                                        </p:tav>
                                        <p:tav tm="100000">
                                          <p:val>
                                            <p:fltVal val="1"/>
                                          </p:val>
                                        </p:tav>
                                      </p:tavLst>
                                    </p:anim>
                                    <p:anim calcmode="lin" valueType="num">
                                      <p:cBhvr>
                                        <p:cTn id="9" dur="500" fill="hold"/>
                                        <p:tgtEl>
                                          <p:spTgt spid="41"/>
                                        </p:tgtEl>
                                        <p:attrNameLst>
                                          <p:attrName>ppt_h</p:attrName>
                                        </p:attrNameLst>
                                      </p:cBhvr>
                                      <p:tavLst>
                                        <p:tav tm="0">
                                          <p:val>
                                            <p:strVal val="#ppt_h"/>
                                          </p:val>
                                        </p:tav>
                                        <p:tav tm="100000">
                                          <p:val>
                                            <p:strVal val="#ppt_h"/>
                                          </p:val>
                                        </p:tav>
                                      </p:tavLst>
                                    </p:anim>
                                  </p:childTnLst>
                                </p:cTn>
                              </p:par>
                            </p:childTnLst>
                          </p:cTn>
                        </p:par>
                        <p:par>
                          <p:cTn id="10" fill="hold">
                            <p:stCondLst>
                              <p:cond delay="850"/>
                            </p:stCondLst>
                            <p:childTnLst>
                              <p:par>
                                <p:cTn id="11" presetID="49" presetClass="entr" presetSubtype="0" decel="100000"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 calcmode="lin" valueType="num">
                                      <p:cBhvr>
                                        <p:cTn id="15" dur="500" fill="hold"/>
                                        <p:tgtEl>
                                          <p:spTgt spid="62"/>
                                        </p:tgtEl>
                                        <p:attrNameLst>
                                          <p:attrName>style.rotation</p:attrName>
                                        </p:attrNameLst>
                                      </p:cBhvr>
                                      <p:tavLst>
                                        <p:tav tm="0">
                                          <p:val>
                                            <p:fltVal val="360"/>
                                          </p:val>
                                        </p:tav>
                                        <p:tav tm="100000">
                                          <p:val>
                                            <p:fltVal val="0"/>
                                          </p:val>
                                        </p:tav>
                                      </p:tavLst>
                                    </p:anim>
                                    <p:animEffect transition="in" filter="fade">
                                      <p:cBhvr>
                                        <p:cTn id="16" dur="500"/>
                                        <p:tgtEl>
                                          <p:spTgt spid="62"/>
                                        </p:tgtEl>
                                      </p:cBhvr>
                                    </p:animEffect>
                                  </p:childTnLst>
                                </p:cTn>
                              </p:par>
                            </p:childTnLst>
                          </p:cTn>
                        </p:par>
                        <p:par>
                          <p:cTn id="17" fill="hold">
                            <p:stCondLst>
                              <p:cond delay="1350"/>
                            </p:stCondLst>
                            <p:childTnLst>
                              <p:par>
                                <p:cTn id="18" presetID="42"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anim calcmode="lin" valueType="num">
                                      <p:cBhvr>
                                        <p:cTn id="21" dur="500" fill="hold"/>
                                        <p:tgtEl>
                                          <p:spTgt spid="43"/>
                                        </p:tgtEl>
                                        <p:attrNameLst>
                                          <p:attrName>ppt_x</p:attrName>
                                        </p:attrNameLst>
                                      </p:cBhvr>
                                      <p:tavLst>
                                        <p:tav tm="0">
                                          <p:val>
                                            <p:strVal val="#ppt_x"/>
                                          </p:val>
                                        </p:tav>
                                        <p:tav tm="100000">
                                          <p:val>
                                            <p:strVal val="#ppt_x"/>
                                          </p:val>
                                        </p:tav>
                                      </p:tavLst>
                                    </p:anim>
                                    <p:anim calcmode="lin" valueType="num">
                                      <p:cBhvr>
                                        <p:cTn id="22" dur="500" fill="hold"/>
                                        <p:tgtEl>
                                          <p:spTgt spid="43"/>
                                        </p:tgtEl>
                                        <p:attrNameLst>
                                          <p:attrName>ppt_y</p:attrName>
                                        </p:attrNameLst>
                                      </p:cBhvr>
                                      <p:tavLst>
                                        <p:tav tm="0">
                                          <p:val>
                                            <p:strVal val="#ppt_y+.1"/>
                                          </p:val>
                                        </p:tav>
                                        <p:tav tm="100000">
                                          <p:val>
                                            <p:strVal val="#ppt_y"/>
                                          </p:val>
                                        </p:tav>
                                      </p:tavLst>
                                    </p:anim>
                                  </p:childTnLst>
                                </p:cTn>
                              </p:par>
                              <p:par>
                                <p:cTn id="23" presetID="49" presetClass="entr" presetSubtype="0" decel="10000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 calcmode="lin" valueType="num">
                                      <p:cBhvr>
                                        <p:cTn id="27" dur="500" fill="hold"/>
                                        <p:tgtEl>
                                          <p:spTgt spid="53"/>
                                        </p:tgtEl>
                                        <p:attrNameLst>
                                          <p:attrName>style.rotation</p:attrName>
                                        </p:attrNameLst>
                                      </p:cBhvr>
                                      <p:tavLst>
                                        <p:tav tm="0">
                                          <p:val>
                                            <p:fltVal val="360"/>
                                          </p:val>
                                        </p:tav>
                                        <p:tav tm="100000">
                                          <p:val>
                                            <p:fltVal val="0"/>
                                          </p:val>
                                        </p:tav>
                                      </p:tavLst>
                                    </p:anim>
                                    <p:animEffect transition="in" filter="fade">
                                      <p:cBhvr>
                                        <p:cTn id="28" dur="500"/>
                                        <p:tgtEl>
                                          <p:spTgt spid="53"/>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anim calcmode="lin" valueType="num">
                                      <p:cBhvr>
                                        <p:cTn id="32" dur="500" fill="hold"/>
                                        <p:tgtEl>
                                          <p:spTgt spid="44"/>
                                        </p:tgtEl>
                                        <p:attrNameLst>
                                          <p:attrName>ppt_x</p:attrName>
                                        </p:attrNameLst>
                                      </p:cBhvr>
                                      <p:tavLst>
                                        <p:tav tm="0">
                                          <p:val>
                                            <p:strVal val="#ppt_x"/>
                                          </p:val>
                                        </p:tav>
                                        <p:tav tm="100000">
                                          <p:val>
                                            <p:strVal val="#ppt_x"/>
                                          </p:val>
                                        </p:tav>
                                      </p:tavLst>
                                    </p:anim>
                                    <p:anim calcmode="lin" valueType="num">
                                      <p:cBhvr>
                                        <p:cTn id="33" dur="500" fill="hold"/>
                                        <p:tgtEl>
                                          <p:spTgt spid="44"/>
                                        </p:tgtEl>
                                        <p:attrNameLst>
                                          <p:attrName>ppt_y</p:attrName>
                                        </p:attrNameLst>
                                      </p:cBhvr>
                                      <p:tavLst>
                                        <p:tav tm="0">
                                          <p:val>
                                            <p:strVal val="#ppt_y+.1"/>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 calcmode="lin" valueType="num">
                                      <p:cBhvr>
                                        <p:cTn id="38" dur="500" fill="hold"/>
                                        <p:tgtEl>
                                          <p:spTgt spid="59"/>
                                        </p:tgtEl>
                                        <p:attrNameLst>
                                          <p:attrName>style.rotation</p:attrName>
                                        </p:attrNameLst>
                                      </p:cBhvr>
                                      <p:tavLst>
                                        <p:tav tm="0">
                                          <p:val>
                                            <p:fltVal val="360"/>
                                          </p:val>
                                        </p:tav>
                                        <p:tav tm="100000">
                                          <p:val>
                                            <p:fltVal val="0"/>
                                          </p:val>
                                        </p:tav>
                                      </p:tavLst>
                                    </p:anim>
                                    <p:animEffect transition="in" filter="fade">
                                      <p:cBhvr>
                                        <p:cTn id="39" dur="500"/>
                                        <p:tgtEl>
                                          <p:spTgt spid="59"/>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anim calcmode="lin" valueType="num">
                                      <p:cBhvr>
                                        <p:cTn id="43" dur="500" fill="hold"/>
                                        <p:tgtEl>
                                          <p:spTgt spid="45"/>
                                        </p:tgtEl>
                                        <p:attrNameLst>
                                          <p:attrName>ppt_x</p:attrName>
                                        </p:attrNameLst>
                                      </p:cBhvr>
                                      <p:tavLst>
                                        <p:tav tm="0">
                                          <p:val>
                                            <p:strVal val="#ppt_x"/>
                                          </p:val>
                                        </p:tav>
                                        <p:tav tm="100000">
                                          <p:val>
                                            <p:strVal val="#ppt_x"/>
                                          </p:val>
                                        </p:tav>
                                      </p:tavLst>
                                    </p:anim>
                                    <p:anim calcmode="lin" valueType="num">
                                      <p:cBhvr>
                                        <p:cTn id="44" dur="500" fill="hold"/>
                                        <p:tgtEl>
                                          <p:spTgt spid="45"/>
                                        </p:tgtEl>
                                        <p:attrNameLst>
                                          <p:attrName>ppt_y</p:attrName>
                                        </p:attrNameLst>
                                      </p:cBhvr>
                                      <p:tavLst>
                                        <p:tav tm="0">
                                          <p:val>
                                            <p:strVal val="#ppt_y+.1"/>
                                          </p:val>
                                        </p:tav>
                                        <p:tav tm="100000">
                                          <p:val>
                                            <p:strVal val="#ppt_y"/>
                                          </p:val>
                                        </p:tav>
                                      </p:tavLst>
                                    </p:anim>
                                  </p:childTnLst>
                                </p:cTn>
                              </p:par>
                              <p:par>
                                <p:cTn id="45" presetID="49" presetClass="entr" presetSubtype="0" decel="10000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 calcmode="lin" valueType="num">
                                      <p:cBhvr>
                                        <p:cTn id="49" dur="500" fill="hold"/>
                                        <p:tgtEl>
                                          <p:spTgt spid="47"/>
                                        </p:tgtEl>
                                        <p:attrNameLst>
                                          <p:attrName>style.rotation</p:attrName>
                                        </p:attrNameLst>
                                      </p:cBhvr>
                                      <p:tavLst>
                                        <p:tav tm="0">
                                          <p:val>
                                            <p:fltVal val="360"/>
                                          </p:val>
                                        </p:tav>
                                        <p:tav tm="100000">
                                          <p:val>
                                            <p:fltVal val="0"/>
                                          </p:val>
                                        </p:tav>
                                      </p:tavLst>
                                    </p:anim>
                                    <p:animEffect transition="in" filter="fade">
                                      <p:cBhvr>
                                        <p:cTn id="50" dur="500"/>
                                        <p:tgtEl>
                                          <p:spTgt spid="47"/>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anim calcmode="lin" valueType="num">
                                      <p:cBhvr>
                                        <p:cTn id="54" dur="500" fill="hold"/>
                                        <p:tgtEl>
                                          <p:spTgt spid="46"/>
                                        </p:tgtEl>
                                        <p:attrNameLst>
                                          <p:attrName>ppt_x</p:attrName>
                                        </p:attrNameLst>
                                      </p:cBhvr>
                                      <p:tavLst>
                                        <p:tav tm="0">
                                          <p:val>
                                            <p:strVal val="#ppt_x"/>
                                          </p:val>
                                        </p:tav>
                                        <p:tav tm="100000">
                                          <p:val>
                                            <p:strVal val="#ppt_x"/>
                                          </p:val>
                                        </p:tav>
                                      </p:tavLst>
                                    </p:anim>
                                    <p:anim calcmode="lin" valueType="num">
                                      <p:cBhvr>
                                        <p:cTn id="55"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EFDDC3-C4FB-9148-A313-01D1F170F3EE}"/>
              </a:ext>
            </a:extLst>
          </p:cNvPr>
          <p:cNvSpPr>
            <a:spLocks noGrp="1"/>
          </p:cNvSpPr>
          <p:nvPr>
            <p:ph type="sldNum" sz="quarter" idx="12"/>
          </p:nvPr>
        </p:nvSpPr>
        <p:spPr/>
        <p:txBody>
          <a:bodyPr/>
          <a:lstStyle/>
          <a:p>
            <a:fld id="{5017F8C3-264D-4FD7-B713-65F2B341049D}" type="slidenum">
              <a:rPr lang="zh-CN" altLang="en-US" smtClean="0"/>
              <a:pPr/>
              <a:t>20</a:t>
            </a:fld>
            <a:endParaRPr lang="zh-CN" altLang="en-US" dirty="0"/>
          </a:p>
        </p:txBody>
      </p:sp>
      <p:pic>
        <p:nvPicPr>
          <p:cNvPr id="3" name="Picture 2">
            <a:extLst>
              <a:ext uri="{FF2B5EF4-FFF2-40B4-BE49-F238E27FC236}">
                <a16:creationId xmlns:a16="http://schemas.microsoft.com/office/drawing/2014/main" id="{CF6D7DA7-AAF0-494F-A021-E0C8A49E9796}"/>
              </a:ext>
            </a:extLst>
          </p:cNvPr>
          <p:cNvPicPr>
            <a:picLocks noChangeAspect="1"/>
          </p:cNvPicPr>
          <p:nvPr/>
        </p:nvPicPr>
        <p:blipFill>
          <a:blip r:embed="rId3"/>
          <a:stretch>
            <a:fillRect/>
          </a:stretch>
        </p:blipFill>
        <p:spPr>
          <a:xfrm>
            <a:off x="2318346" y="1231915"/>
            <a:ext cx="7673482" cy="3585577"/>
          </a:xfrm>
          <a:prstGeom prst="rect">
            <a:avLst/>
          </a:prstGeom>
        </p:spPr>
      </p:pic>
      <p:sp>
        <p:nvSpPr>
          <p:cNvPr id="4" name="TextBox 3">
            <a:extLst>
              <a:ext uri="{FF2B5EF4-FFF2-40B4-BE49-F238E27FC236}">
                <a16:creationId xmlns:a16="http://schemas.microsoft.com/office/drawing/2014/main" id="{4A2B4089-3F83-CA40-92AE-E2DC3BB96BBB}"/>
              </a:ext>
            </a:extLst>
          </p:cNvPr>
          <p:cNvSpPr txBox="1"/>
          <p:nvPr/>
        </p:nvSpPr>
        <p:spPr>
          <a:xfrm>
            <a:off x="1080000" y="449107"/>
            <a:ext cx="7863082" cy="800201"/>
          </a:xfrm>
          <a:prstGeom prst="rect">
            <a:avLst/>
          </a:prstGeom>
          <a:noFill/>
        </p:spPr>
        <p:txBody>
          <a:bodyPr wrap="square" lIns="91422" tIns="45711" rIns="91422" bIns="45711" rtlCol="0">
            <a:spAutoFit/>
          </a:bodyPr>
          <a:lstStyle/>
          <a:p>
            <a:r>
              <a:rPr lang="en-US" b="1" dirty="0"/>
              <a:t>EM </a:t>
            </a:r>
            <a:r>
              <a:rPr lang="zh-CN" altLang="en-US" dirty="0"/>
              <a:t>算法及其改进算法基于 </a:t>
            </a:r>
            <a:r>
              <a:rPr lang="en-US" b="1" dirty="0"/>
              <a:t>UCI </a:t>
            </a:r>
            <a:r>
              <a:rPr lang="zh-CN" altLang="en-US" dirty="0"/>
              <a:t>传统真实数据集的对比实验 </a:t>
            </a:r>
            <a:endParaRPr lang="zh-CN" altLang="en-US" sz="2400" dirty="0"/>
          </a:p>
          <a:p>
            <a:endParaRPr lang="zh-CN" altLang="en-US" sz="2400" dirty="0"/>
          </a:p>
        </p:txBody>
      </p:sp>
      <p:sp>
        <p:nvSpPr>
          <p:cNvPr id="5" name="TextBox 4">
            <a:extLst>
              <a:ext uri="{FF2B5EF4-FFF2-40B4-BE49-F238E27FC236}">
                <a16:creationId xmlns:a16="http://schemas.microsoft.com/office/drawing/2014/main" id="{CAB56887-C82F-2243-B4D6-B7AEBC99F5DE}"/>
              </a:ext>
            </a:extLst>
          </p:cNvPr>
          <p:cNvSpPr txBox="1"/>
          <p:nvPr/>
        </p:nvSpPr>
        <p:spPr>
          <a:xfrm>
            <a:off x="1778286" y="5364187"/>
            <a:ext cx="9145016" cy="1107996"/>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    相较于通过随机初始化的传统</a:t>
            </a:r>
            <a:r>
              <a:rPr lang="en-US" altLang="zh-CN" dirty="0">
                <a:latin typeface="Microsoft YaHei" panose="020B0503020204020204" pitchFamily="34" charset="-122"/>
                <a:ea typeface="Microsoft YaHei" panose="020B0503020204020204" pitchFamily="34" charset="-122"/>
              </a:rPr>
              <a:t>EM</a:t>
            </a:r>
            <a:r>
              <a:rPr lang="zh-CN" altLang="en-US" dirty="0">
                <a:latin typeface="Microsoft YaHei" panose="020B0503020204020204" pitchFamily="34" charset="-122"/>
                <a:ea typeface="Microsoft YaHei" panose="020B0503020204020204" pitchFamily="34" charset="-122"/>
              </a:rPr>
              <a:t>算法，利用本文提出的</a:t>
            </a:r>
            <a:r>
              <a:rPr lang="en-CN" altLang="zh-CN" dirty="0">
                <a:latin typeface="Microsoft YaHei" panose="020B0503020204020204" pitchFamily="34" charset="-122"/>
                <a:ea typeface="Microsoft YaHei" panose="020B0503020204020204" pitchFamily="34" charset="-122"/>
              </a:rPr>
              <a:t>SSL-EM</a:t>
            </a:r>
            <a:r>
              <a:rPr lang="zh-CN" altLang="en-US" dirty="0">
                <a:latin typeface="Microsoft YaHei" panose="020B0503020204020204" pitchFamily="34" charset="-122"/>
                <a:ea typeface="Microsoft YaHei" panose="020B0503020204020204" pitchFamily="34" charset="-122"/>
              </a:rPr>
              <a:t>算法以及对其改进后</a:t>
            </a:r>
            <a:r>
              <a:rPr lang="en-US" altLang="zh-CN" dirty="0">
                <a:latin typeface="Microsoft YaHei" panose="020B0503020204020204" pitchFamily="34" charset="-122"/>
                <a:ea typeface="Microsoft YaHei" panose="020B0503020204020204" pitchFamily="34" charset="-122"/>
              </a:rPr>
              <a:t>SSL-MEEM</a:t>
            </a:r>
            <a:r>
              <a:rPr lang="zh-CN" altLang="en-US" dirty="0">
                <a:latin typeface="Microsoft YaHei" panose="020B0503020204020204" pitchFamily="34" charset="-122"/>
                <a:ea typeface="Microsoft YaHei" panose="020B0503020204020204" pitchFamily="34" charset="-122"/>
              </a:rPr>
              <a:t>算法得到的聚类模型的</a:t>
            </a:r>
            <a:r>
              <a:rPr lang="en-CN" altLang="zh-CN" dirty="0">
                <a:latin typeface="Microsoft YaHei" panose="020B0503020204020204" pitchFamily="34" charset="-122"/>
                <a:ea typeface="Microsoft YaHei" panose="020B0503020204020204" pitchFamily="34" charset="-122"/>
              </a:rPr>
              <a:t>FMI</a:t>
            </a:r>
            <a:r>
              <a:rPr lang="zh-CN" altLang="en-US" dirty="0">
                <a:latin typeface="Microsoft YaHei" panose="020B0503020204020204" pitchFamily="34" charset="-122"/>
                <a:ea typeface="Microsoft YaHei" panose="020B0503020204020204" pitchFamily="34" charset="-122"/>
              </a:rPr>
              <a:t>值均有大幅度提升。</a:t>
            </a:r>
          </a:p>
          <a:p>
            <a:endParaRPr lang="en-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20867621"/>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2AC6FB-48EA-C243-85CB-AACC7C003966}"/>
              </a:ext>
            </a:extLst>
          </p:cNvPr>
          <p:cNvSpPr>
            <a:spLocks noGrp="1"/>
          </p:cNvSpPr>
          <p:nvPr>
            <p:ph type="sldNum" sz="quarter" idx="12"/>
          </p:nvPr>
        </p:nvSpPr>
        <p:spPr/>
        <p:txBody>
          <a:bodyPr/>
          <a:lstStyle/>
          <a:p>
            <a:fld id="{5017F8C3-264D-4FD7-B713-65F2B341049D}" type="slidenum">
              <a:rPr lang="zh-CN" altLang="en-US" smtClean="0"/>
              <a:pPr/>
              <a:t>21</a:t>
            </a:fld>
            <a:endParaRPr lang="zh-CN" altLang="en-US" dirty="0"/>
          </a:p>
        </p:txBody>
      </p:sp>
      <p:sp>
        <p:nvSpPr>
          <p:cNvPr id="4" name="TextBox 3">
            <a:extLst>
              <a:ext uri="{FF2B5EF4-FFF2-40B4-BE49-F238E27FC236}">
                <a16:creationId xmlns:a16="http://schemas.microsoft.com/office/drawing/2014/main" id="{12260F44-A736-6645-9977-ADC6009D765A}"/>
              </a:ext>
            </a:extLst>
          </p:cNvPr>
          <p:cNvSpPr txBox="1"/>
          <p:nvPr/>
        </p:nvSpPr>
        <p:spPr>
          <a:xfrm>
            <a:off x="1080000" y="449107"/>
            <a:ext cx="7863082" cy="800201"/>
          </a:xfrm>
          <a:prstGeom prst="rect">
            <a:avLst/>
          </a:prstGeom>
          <a:noFill/>
        </p:spPr>
        <p:txBody>
          <a:bodyPr wrap="square" lIns="91422" tIns="45711" rIns="91422" bIns="45711" rtlCol="0">
            <a:spAutoFit/>
          </a:bodyPr>
          <a:lstStyle/>
          <a:p>
            <a:r>
              <a:rPr lang="en-US" b="1" dirty="0"/>
              <a:t>EM </a:t>
            </a:r>
            <a:r>
              <a:rPr lang="zh-CN" altLang="en-US" dirty="0"/>
              <a:t>算法及其改进算法基于 </a:t>
            </a:r>
            <a:r>
              <a:rPr lang="en-US" b="1" dirty="0"/>
              <a:t>UCI </a:t>
            </a:r>
            <a:r>
              <a:rPr lang="zh-CN" altLang="en-US" dirty="0"/>
              <a:t>传统真实数据集的对比实验 </a:t>
            </a:r>
            <a:endParaRPr lang="zh-CN" altLang="en-US" sz="2400" dirty="0"/>
          </a:p>
          <a:p>
            <a:endParaRPr lang="zh-CN" altLang="en-US" sz="2400" dirty="0"/>
          </a:p>
        </p:txBody>
      </p:sp>
      <p:sp>
        <p:nvSpPr>
          <p:cNvPr id="6" name="TextBox 5">
            <a:extLst>
              <a:ext uri="{FF2B5EF4-FFF2-40B4-BE49-F238E27FC236}">
                <a16:creationId xmlns:a16="http://schemas.microsoft.com/office/drawing/2014/main" id="{19F0C829-20B9-DA46-B6B3-2F7474384B09}"/>
              </a:ext>
            </a:extLst>
          </p:cNvPr>
          <p:cNvSpPr txBox="1"/>
          <p:nvPr/>
        </p:nvSpPr>
        <p:spPr>
          <a:xfrm>
            <a:off x="1080000" y="4727178"/>
            <a:ext cx="11378436" cy="430887"/>
          </a:xfrm>
          <a:prstGeom prst="rect">
            <a:avLst/>
          </a:prstGeom>
          <a:noFill/>
        </p:spPr>
        <p:txBody>
          <a:bodyPr wrap="none" rtlCol="0">
            <a:spAutoFit/>
          </a:bodyPr>
          <a:lstStyle/>
          <a:p>
            <a:r>
              <a:rPr lang="en-US" dirty="0">
                <a:latin typeface="Microsoft YaHei" panose="020B0503020204020204" pitchFamily="34" charset="-122"/>
                <a:ea typeface="Microsoft YaHei" panose="020B0503020204020204" pitchFamily="34" charset="-122"/>
              </a:rPr>
              <a:t>SSL-MEEM </a:t>
            </a:r>
            <a:r>
              <a:rPr lang="zh-CN" altLang="en-US" dirty="0">
                <a:latin typeface="Microsoft YaHei" panose="020B0503020204020204" pitchFamily="34" charset="-122"/>
                <a:ea typeface="Microsoft YaHei" panose="020B0503020204020204" pitchFamily="34" charset="-122"/>
              </a:rPr>
              <a:t>算法相较于 </a:t>
            </a:r>
            <a:r>
              <a:rPr lang="en-US" dirty="0">
                <a:latin typeface="Microsoft YaHei" panose="020B0503020204020204" pitchFamily="34" charset="-122"/>
                <a:ea typeface="Microsoft YaHei" panose="020B0503020204020204" pitchFamily="34" charset="-122"/>
              </a:rPr>
              <a:t>SSL-EM </a:t>
            </a:r>
            <a:r>
              <a:rPr lang="zh-CN" altLang="en-US" dirty="0">
                <a:latin typeface="Microsoft YaHei" panose="020B0503020204020204" pitchFamily="34" charset="-122"/>
                <a:ea typeface="Microsoft YaHei" panose="020B0503020204020204" pitchFamily="34" charset="-122"/>
              </a:rPr>
              <a:t>算法更具有稳定性和鲁棒性，受已标定样本的影响较小。</a:t>
            </a:r>
            <a:endParaRPr lang="en-US" altLang="zh-CN" dirty="0">
              <a:latin typeface="Microsoft YaHei" panose="020B0503020204020204" pitchFamily="34" charset="-122"/>
              <a:ea typeface="Microsoft YaHei" panose="020B0503020204020204" pitchFamily="34" charset="-122"/>
            </a:endParaRPr>
          </a:p>
        </p:txBody>
      </p:sp>
      <p:pic>
        <p:nvPicPr>
          <p:cNvPr id="7" name="Picture 6">
            <a:extLst>
              <a:ext uri="{FF2B5EF4-FFF2-40B4-BE49-F238E27FC236}">
                <a16:creationId xmlns:a16="http://schemas.microsoft.com/office/drawing/2014/main" id="{1882C896-3EEB-8845-A655-C0F54A06C662}"/>
              </a:ext>
            </a:extLst>
          </p:cNvPr>
          <p:cNvPicPr>
            <a:picLocks noChangeAspect="1"/>
          </p:cNvPicPr>
          <p:nvPr/>
        </p:nvPicPr>
        <p:blipFill>
          <a:blip r:embed="rId2"/>
          <a:stretch>
            <a:fillRect/>
          </a:stretch>
        </p:blipFill>
        <p:spPr>
          <a:xfrm>
            <a:off x="1670274" y="1497346"/>
            <a:ext cx="9015210" cy="2957370"/>
          </a:xfrm>
          <a:prstGeom prst="rect">
            <a:avLst/>
          </a:prstGeom>
        </p:spPr>
      </p:pic>
      <p:pic>
        <p:nvPicPr>
          <p:cNvPr id="8" name="Picture 7">
            <a:extLst>
              <a:ext uri="{FF2B5EF4-FFF2-40B4-BE49-F238E27FC236}">
                <a16:creationId xmlns:a16="http://schemas.microsoft.com/office/drawing/2014/main" id="{1C9A5F81-8BCE-134A-89AD-EB7A47E08D97}"/>
              </a:ext>
            </a:extLst>
          </p:cNvPr>
          <p:cNvPicPr>
            <a:picLocks noChangeAspect="1"/>
          </p:cNvPicPr>
          <p:nvPr/>
        </p:nvPicPr>
        <p:blipFill>
          <a:blip r:embed="rId3"/>
          <a:stretch>
            <a:fillRect/>
          </a:stretch>
        </p:blipFill>
        <p:spPr>
          <a:xfrm>
            <a:off x="1653986" y="1659642"/>
            <a:ext cx="9340605" cy="2777356"/>
          </a:xfrm>
          <a:prstGeom prst="rect">
            <a:avLst/>
          </a:prstGeom>
        </p:spPr>
      </p:pic>
      <p:sp>
        <p:nvSpPr>
          <p:cNvPr id="9" name="TextBox 8">
            <a:extLst>
              <a:ext uri="{FF2B5EF4-FFF2-40B4-BE49-F238E27FC236}">
                <a16:creationId xmlns:a16="http://schemas.microsoft.com/office/drawing/2014/main" id="{0B427497-FB49-314A-B21E-7C0E6D510F4C}"/>
              </a:ext>
            </a:extLst>
          </p:cNvPr>
          <p:cNvSpPr txBox="1"/>
          <p:nvPr/>
        </p:nvSpPr>
        <p:spPr>
          <a:xfrm>
            <a:off x="1030037" y="5490458"/>
            <a:ext cx="11695830" cy="1107996"/>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对于 </a:t>
            </a:r>
            <a:r>
              <a:rPr lang="en-US" dirty="0">
                <a:latin typeface="Microsoft YaHei" panose="020B0503020204020204" pitchFamily="34" charset="-122"/>
                <a:ea typeface="Microsoft YaHei" panose="020B0503020204020204" pitchFamily="34" charset="-122"/>
              </a:rPr>
              <a:t>wine </a:t>
            </a:r>
            <a:r>
              <a:rPr lang="zh-CN" altLang="en-US" dirty="0">
                <a:latin typeface="Microsoft YaHei" panose="020B0503020204020204" pitchFamily="34" charset="-122"/>
                <a:ea typeface="Microsoft YaHei" panose="020B0503020204020204" pitchFamily="34" charset="-122"/>
              </a:rPr>
              <a:t>数据集，虽然 </a:t>
            </a:r>
            <a:r>
              <a:rPr lang="en-US" dirty="0">
                <a:latin typeface="Microsoft YaHei" panose="020B0503020204020204" pitchFamily="34" charset="-122"/>
                <a:ea typeface="Microsoft YaHei" panose="020B0503020204020204" pitchFamily="34" charset="-122"/>
              </a:rPr>
              <a:t>SSL-MEEM </a:t>
            </a:r>
            <a:r>
              <a:rPr lang="zh-CN" altLang="en-US" dirty="0">
                <a:latin typeface="Microsoft YaHei" panose="020B0503020204020204" pitchFamily="34" charset="-122"/>
                <a:ea typeface="Microsoft YaHei" panose="020B0503020204020204" pitchFamily="34" charset="-122"/>
              </a:rPr>
              <a:t>算法总体聚类效果不敌 </a:t>
            </a:r>
            <a:r>
              <a:rPr lang="en-US" dirty="0">
                <a:latin typeface="Microsoft YaHei" panose="020B0503020204020204" pitchFamily="34" charset="-122"/>
                <a:ea typeface="Microsoft YaHei" panose="020B0503020204020204" pitchFamily="34" charset="-122"/>
              </a:rPr>
              <a:t>SSL-EM </a:t>
            </a:r>
            <a:r>
              <a:rPr lang="zh-CN" altLang="en-US" dirty="0">
                <a:latin typeface="Microsoft YaHei" panose="020B0503020204020204" pitchFamily="34" charset="-122"/>
                <a:ea typeface="Microsoft YaHei" panose="020B0503020204020204" pitchFamily="34" charset="-122"/>
              </a:rPr>
              <a:t>算法，但随已标定样本</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的选择结果波动性小。 </a:t>
            </a:r>
          </a:p>
          <a:p>
            <a:endParaRPr lang="en-CN" dirty="0">
              <a:latin typeface="Microsoft YaHei" panose="020B0503020204020204" pitchFamily="34" charset="-122"/>
              <a:ea typeface="Microsoft YaHei" panose="020B0503020204020204" pitchFamily="34" charset="-122"/>
            </a:endParaRPr>
          </a:p>
        </p:txBody>
      </p:sp>
      <p:grpSp>
        <p:nvGrpSpPr>
          <p:cNvPr id="17" name="Group 16">
            <a:extLst>
              <a:ext uri="{FF2B5EF4-FFF2-40B4-BE49-F238E27FC236}">
                <a16:creationId xmlns:a16="http://schemas.microsoft.com/office/drawing/2014/main" id="{B83A63EB-2E02-F34A-96D8-681F406677DA}"/>
              </a:ext>
            </a:extLst>
          </p:cNvPr>
          <p:cNvGrpSpPr/>
          <p:nvPr/>
        </p:nvGrpSpPr>
        <p:grpSpPr>
          <a:xfrm>
            <a:off x="2174330" y="3452748"/>
            <a:ext cx="8511154" cy="410334"/>
            <a:chOff x="2174330" y="3452748"/>
            <a:chExt cx="8511154" cy="410334"/>
          </a:xfrm>
        </p:grpSpPr>
        <p:sp>
          <p:nvSpPr>
            <p:cNvPr id="11" name="Rectangle 10">
              <a:extLst>
                <a:ext uri="{FF2B5EF4-FFF2-40B4-BE49-F238E27FC236}">
                  <a16:creationId xmlns:a16="http://schemas.microsoft.com/office/drawing/2014/main" id="{1E5CFBDD-F26B-9448-B6C6-7D65477A1D5C}"/>
                </a:ext>
              </a:extLst>
            </p:cNvPr>
            <p:cNvSpPr/>
            <p:nvPr/>
          </p:nvSpPr>
          <p:spPr>
            <a:xfrm>
              <a:off x="5846738" y="3452748"/>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 name="Straight Connector 13">
              <a:extLst>
                <a:ext uri="{FF2B5EF4-FFF2-40B4-BE49-F238E27FC236}">
                  <a16:creationId xmlns:a16="http://schemas.microsoft.com/office/drawing/2014/main" id="{2560E289-0EED-B94C-8D58-DD7D006A6E6E}"/>
                </a:ext>
              </a:extLst>
            </p:cNvPr>
            <p:cNvCxnSpPr>
              <a:cxnSpLocks/>
            </p:cNvCxnSpPr>
            <p:nvPr/>
          </p:nvCxnSpPr>
          <p:spPr>
            <a:xfrm>
              <a:off x="2174330" y="3863082"/>
              <a:ext cx="85111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09336C0-0538-4148-A880-60E6A6F3F124}"/>
                </a:ext>
              </a:extLst>
            </p:cNvPr>
            <p:cNvSpPr/>
            <p:nvPr/>
          </p:nvSpPr>
          <p:spPr>
            <a:xfrm>
              <a:off x="9567196" y="3485324"/>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pic>
        <p:nvPicPr>
          <p:cNvPr id="18" name="Picture 17">
            <a:extLst>
              <a:ext uri="{FF2B5EF4-FFF2-40B4-BE49-F238E27FC236}">
                <a16:creationId xmlns:a16="http://schemas.microsoft.com/office/drawing/2014/main" id="{67B87235-0DF8-D147-942D-042890B95D53}"/>
              </a:ext>
            </a:extLst>
          </p:cNvPr>
          <p:cNvPicPr>
            <a:picLocks noChangeAspect="1"/>
          </p:cNvPicPr>
          <p:nvPr/>
        </p:nvPicPr>
        <p:blipFill>
          <a:blip r:embed="rId4"/>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3144997242"/>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800"/>
                            </p:stCondLst>
                            <p:childTnLst>
                              <p:par>
                                <p:cTn id="13" presetID="9"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p:tgtEl>
                                          <p:spTgt spid="17"/>
                                        </p:tgtEl>
                                        <p:attrNameLst>
                                          <p:attrName>ppt_y</p:attrName>
                                        </p:attrNameLst>
                                      </p:cBhvr>
                                      <p:tavLst>
                                        <p:tav tm="0">
                                          <p:val>
                                            <p:strVal val="#ppt_y+#ppt_h*1.125000"/>
                                          </p:val>
                                        </p:tav>
                                        <p:tav tm="100000">
                                          <p:val>
                                            <p:strVal val="#ppt_y"/>
                                          </p:val>
                                        </p:tav>
                                      </p:tavLst>
                                    </p:anim>
                                    <p:animEffect transition="in" filter="wipe(up)">
                                      <p:cBhvr>
                                        <p:cTn id="31" dur="500"/>
                                        <p:tgtEl>
                                          <p:spTgt spid="17"/>
                                        </p:tgtEl>
                                      </p:cBhvr>
                                    </p:animEffect>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22</a:t>
            </a:fld>
            <a:endParaRPr lang="zh-CN" altLang="en-US" dirty="0"/>
          </a:p>
        </p:txBody>
      </p:sp>
      <p:sp>
        <p:nvSpPr>
          <p:cNvPr id="4" name="TextBox 3"/>
          <p:cNvSpPr txBox="1"/>
          <p:nvPr/>
        </p:nvSpPr>
        <p:spPr>
          <a:xfrm>
            <a:off x="1080000" y="44910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造字工房悦圆演示版常规体" pitchFamily="50" charset="-122"/>
                <a:ea typeface="造字工房悦圆演示版常规体" pitchFamily="50" charset="-122"/>
                <a:cs typeface="Lato Regular"/>
              </a:rPr>
              <a:t>实验内容</a:t>
            </a:r>
            <a:endParaRPr lang="en-US" altLang="zh-CN" sz="2400" dirty="0">
              <a:solidFill>
                <a:schemeClr val="tx1">
                  <a:lumMod val="75000"/>
                  <a:lumOff val="25000"/>
                </a:schemeClr>
              </a:solidFill>
              <a:latin typeface="造字工房悦圆演示版常规体" pitchFamily="50" charset="-122"/>
              <a:ea typeface="造字工房悦圆演示版常规体" pitchFamily="50" charset="-122"/>
              <a:cs typeface="Lato Regular"/>
            </a:endParaRPr>
          </a:p>
        </p:txBody>
      </p:sp>
      <p:sp>
        <p:nvSpPr>
          <p:cNvPr id="4097" name="Freeform 6"/>
          <p:cNvSpPr>
            <a:spLocks noEditPoints="1"/>
          </p:cNvSpPr>
          <p:nvPr/>
        </p:nvSpPr>
        <p:spPr bwMode="auto">
          <a:xfrm>
            <a:off x="1994761" y="1054770"/>
            <a:ext cx="8280000" cy="3780546"/>
          </a:xfrm>
          <a:custGeom>
            <a:avLst/>
            <a:gdLst>
              <a:gd name="T0" fmla="*/ 2696 w 2696"/>
              <a:gd name="T1" fmla="*/ 0 h 1231"/>
              <a:gd name="T2" fmla="*/ 2563 w 2696"/>
              <a:gd name="T3" fmla="*/ 112 h 1231"/>
              <a:gd name="T4" fmla="*/ 2621 w 2696"/>
              <a:gd name="T5" fmla="*/ 116 h 1231"/>
              <a:gd name="T6" fmla="*/ 1929 w 2696"/>
              <a:gd name="T7" fmla="*/ 838 h 1231"/>
              <a:gd name="T8" fmla="*/ 1093 w 2696"/>
              <a:gd name="T9" fmla="*/ 1140 h 1231"/>
              <a:gd name="T10" fmla="*/ 104 w 2696"/>
              <a:gd name="T11" fmla="*/ 1156 h 1231"/>
              <a:gd name="T12" fmla="*/ 52 w 2696"/>
              <a:gd name="T13" fmla="*/ 1109 h 1231"/>
              <a:gd name="T14" fmla="*/ 0 w 2696"/>
              <a:gd name="T15" fmla="*/ 1161 h 1231"/>
              <a:gd name="T16" fmla="*/ 52 w 2696"/>
              <a:gd name="T17" fmla="*/ 1213 h 1231"/>
              <a:gd name="T18" fmla="*/ 99 w 2696"/>
              <a:gd name="T19" fmla="*/ 1183 h 1231"/>
              <a:gd name="T20" fmla="*/ 544 w 2696"/>
              <a:gd name="T21" fmla="*/ 1214 h 1231"/>
              <a:gd name="T22" fmla="*/ 1097 w 2696"/>
              <a:gd name="T23" fmla="*/ 1168 h 1231"/>
              <a:gd name="T24" fmla="*/ 1943 w 2696"/>
              <a:gd name="T25" fmla="*/ 863 h 1231"/>
              <a:gd name="T26" fmla="*/ 2646 w 2696"/>
              <a:gd name="T27" fmla="*/ 129 h 1231"/>
              <a:gd name="T28" fmla="*/ 2683 w 2696"/>
              <a:gd name="T29" fmla="*/ 173 h 1231"/>
              <a:gd name="T30" fmla="*/ 2696 w 2696"/>
              <a:gd name="T31" fmla="*/ 0 h 1231"/>
              <a:gd name="T32" fmla="*/ 52 w 2696"/>
              <a:gd name="T33" fmla="*/ 1185 h 1231"/>
              <a:gd name="T34" fmla="*/ 28 w 2696"/>
              <a:gd name="T35" fmla="*/ 1161 h 1231"/>
              <a:gd name="T36" fmla="*/ 52 w 2696"/>
              <a:gd name="T37" fmla="*/ 1137 h 1231"/>
              <a:gd name="T38" fmla="*/ 76 w 2696"/>
              <a:gd name="T39" fmla="*/ 1161 h 1231"/>
              <a:gd name="T40" fmla="*/ 52 w 2696"/>
              <a:gd name="T41" fmla="*/ 118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6" h="1231">
                <a:moveTo>
                  <a:pt x="2696" y="0"/>
                </a:moveTo>
                <a:cubicBezTo>
                  <a:pt x="2563" y="112"/>
                  <a:pt x="2563" y="112"/>
                  <a:pt x="2563" y="112"/>
                </a:cubicBezTo>
                <a:cubicBezTo>
                  <a:pt x="2621" y="116"/>
                  <a:pt x="2621" y="116"/>
                  <a:pt x="2621" y="116"/>
                </a:cubicBezTo>
                <a:cubicBezTo>
                  <a:pt x="2453" y="419"/>
                  <a:pt x="2221" y="662"/>
                  <a:pt x="1929" y="838"/>
                </a:cubicBezTo>
                <a:cubicBezTo>
                  <a:pt x="1688" y="984"/>
                  <a:pt x="1407" y="1085"/>
                  <a:pt x="1093" y="1140"/>
                </a:cubicBezTo>
                <a:cubicBezTo>
                  <a:pt x="571" y="1231"/>
                  <a:pt x="129" y="1160"/>
                  <a:pt x="104" y="1156"/>
                </a:cubicBezTo>
                <a:cubicBezTo>
                  <a:pt x="101" y="1130"/>
                  <a:pt x="79" y="1109"/>
                  <a:pt x="52" y="1109"/>
                </a:cubicBezTo>
                <a:cubicBezTo>
                  <a:pt x="23" y="1109"/>
                  <a:pt x="0" y="1133"/>
                  <a:pt x="0" y="1161"/>
                </a:cubicBezTo>
                <a:cubicBezTo>
                  <a:pt x="0" y="1190"/>
                  <a:pt x="23" y="1213"/>
                  <a:pt x="52" y="1213"/>
                </a:cubicBezTo>
                <a:cubicBezTo>
                  <a:pt x="73" y="1213"/>
                  <a:pt x="91" y="1201"/>
                  <a:pt x="99" y="1183"/>
                </a:cubicBezTo>
                <a:cubicBezTo>
                  <a:pt x="116" y="1186"/>
                  <a:pt x="290" y="1214"/>
                  <a:pt x="544" y="1214"/>
                </a:cubicBezTo>
                <a:cubicBezTo>
                  <a:pt x="704" y="1214"/>
                  <a:pt x="894" y="1203"/>
                  <a:pt x="1097" y="1168"/>
                </a:cubicBezTo>
                <a:cubicBezTo>
                  <a:pt x="1415" y="1113"/>
                  <a:pt x="1699" y="1010"/>
                  <a:pt x="1943" y="863"/>
                </a:cubicBezTo>
                <a:cubicBezTo>
                  <a:pt x="2239" y="683"/>
                  <a:pt x="2476" y="436"/>
                  <a:pt x="2646" y="129"/>
                </a:cubicBezTo>
                <a:cubicBezTo>
                  <a:pt x="2683" y="173"/>
                  <a:pt x="2683" y="173"/>
                  <a:pt x="2683" y="173"/>
                </a:cubicBezTo>
                <a:lnTo>
                  <a:pt x="2696" y="0"/>
                </a:lnTo>
                <a:close/>
                <a:moveTo>
                  <a:pt x="52" y="1185"/>
                </a:moveTo>
                <a:cubicBezTo>
                  <a:pt x="39" y="1185"/>
                  <a:pt x="28" y="1174"/>
                  <a:pt x="28" y="1161"/>
                </a:cubicBezTo>
                <a:cubicBezTo>
                  <a:pt x="28" y="1148"/>
                  <a:pt x="39" y="1137"/>
                  <a:pt x="52" y="1137"/>
                </a:cubicBezTo>
                <a:cubicBezTo>
                  <a:pt x="65" y="1137"/>
                  <a:pt x="76" y="1148"/>
                  <a:pt x="76" y="1161"/>
                </a:cubicBezTo>
                <a:cubicBezTo>
                  <a:pt x="76" y="1174"/>
                  <a:pt x="65" y="1185"/>
                  <a:pt x="52" y="118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4" name="组合 233"/>
          <p:cNvGrpSpPr/>
          <p:nvPr/>
        </p:nvGrpSpPr>
        <p:grpSpPr>
          <a:xfrm>
            <a:off x="7214880" y="3215011"/>
            <a:ext cx="1181742" cy="1181746"/>
            <a:chOff x="7290028" y="3375033"/>
            <a:chExt cx="1027602" cy="1027602"/>
          </a:xfrm>
        </p:grpSpPr>
        <p:sp>
          <p:nvSpPr>
            <p:cNvPr id="4099" name="Freeform 7"/>
            <p:cNvSpPr>
              <a:spLocks/>
            </p:cNvSpPr>
            <p:nvPr/>
          </p:nvSpPr>
          <p:spPr bwMode="auto">
            <a:xfrm>
              <a:off x="7290028" y="3375033"/>
              <a:ext cx="1027602" cy="1027602"/>
            </a:xfrm>
            <a:custGeom>
              <a:avLst/>
              <a:gdLst>
                <a:gd name="T0" fmla="*/ 48 w 385"/>
                <a:gd name="T1" fmla="*/ 104 h 385"/>
                <a:gd name="T2" fmla="*/ 281 w 385"/>
                <a:gd name="T3" fmla="*/ 48 h 385"/>
                <a:gd name="T4" fmla="*/ 336 w 385"/>
                <a:gd name="T5" fmla="*/ 281 h 385"/>
                <a:gd name="T6" fmla="*/ 104 w 385"/>
                <a:gd name="T7" fmla="*/ 336 h 385"/>
                <a:gd name="T8" fmla="*/ 48 w 385"/>
                <a:gd name="T9" fmla="*/ 104 h 385"/>
              </a:gdLst>
              <a:ahLst/>
              <a:cxnLst>
                <a:cxn ang="0">
                  <a:pos x="T0" y="T1"/>
                </a:cxn>
                <a:cxn ang="0">
                  <a:pos x="T2" y="T3"/>
                </a:cxn>
                <a:cxn ang="0">
                  <a:pos x="T4" y="T5"/>
                </a:cxn>
                <a:cxn ang="0">
                  <a:pos x="T6" y="T7"/>
                </a:cxn>
                <a:cxn ang="0">
                  <a:pos x="T8" y="T9"/>
                </a:cxn>
              </a:cxnLst>
              <a:rect l="0" t="0" r="r" b="b"/>
              <a:pathLst>
                <a:path w="385" h="385">
                  <a:moveTo>
                    <a:pt x="48" y="104"/>
                  </a:moveTo>
                  <a:cubicBezTo>
                    <a:pt x="97" y="24"/>
                    <a:pt x="201" y="0"/>
                    <a:pt x="281" y="48"/>
                  </a:cubicBezTo>
                  <a:cubicBezTo>
                    <a:pt x="360" y="97"/>
                    <a:pt x="385" y="201"/>
                    <a:pt x="336" y="281"/>
                  </a:cubicBezTo>
                  <a:cubicBezTo>
                    <a:pt x="288" y="360"/>
                    <a:pt x="184" y="385"/>
                    <a:pt x="104" y="336"/>
                  </a:cubicBezTo>
                  <a:cubicBezTo>
                    <a:pt x="25" y="287"/>
                    <a:pt x="0" y="183"/>
                    <a:pt x="48" y="10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8"/>
            <p:cNvSpPr>
              <a:spLocks/>
            </p:cNvSpPr>
            <p:nvPr/>
          </p:nvSpPr>
          <p:spPr bwMode="auto">
            <a:xfrm>
              <a:off x="7380465" y="3465471"/>
              <a:ext cx="846726" cy="846726"/>
            </a:xfrm>
            <a:custGeom>
              <a:avLst/>
              <a:gdLst>
                <a:gd name="T0" fmla="*/ 40 w 317"/>
                <a:gd name="T1" fmla="*/ 86 h 317"/>
                <a:gd name="T2" fmla="*/ 231 w 317"/>
                <a:gd name="T3" fmla="*/ 40 h 317"/>
                <a:gd name="T4" fmla="*/ 277 w 317"/>
                <a:gd name="T5" fmla="*/ 231 h 317"/>
                <a:gd name="T6" fmla="*/ 86 w 317"/>
                <a:gd name="T7" fmla="*/ 277 h 317"/>
                <a:gd name="T8" fmla="*/ 40 w 317"/>
                <a:gd name="T9" fmla="*/ 86 h 317"/>
              </a:gdLst>
              <a:ahLst/>
              <a:cxnLst>
                <a:cxn ang="0">
                  <a:pos x="T0" y="T1"/>
                </a:cxn>
                <a:cxn ang="0">
                  <a:pos x="T2" y="T3"/>
                </a:cxn>
                <a:cxn ang="0">
                  <a:pos x="T4" y="T5"/>
                </a:cxn>
                <a:cxn ang="0">
                  <a:pos x="T6" y="T7"/>
                </a:cxn>
                <a:cxn ang="0">
                  <a:pos x="T8" y="T9"/>
                </a:cxn>
              </a:cxnLst>
              <a:rect l="0" t="0" r="r" b="b"/>
              <a:pathLst>
                <a:path w="317" h="317">
                  <a:moveTo>
                    <a:pt x="40" y="86"/>
                  </a:moveTo>
                  <a:cubicBezTo>
                    <a:pt x="80" y="20"/>
                    <a:pt x="166" y="0"/>
                    <a:pt x="231" y="40"/>
                  </a:cubicBezTo>
                  <a:cubicBezTo>
                    <a:pt x="296" y="80"/>
                    <a:pt x="317" y="166"/>
                    <a:pt x="277" y="231"/>
                  </a:cubicBezTo>
                  <a:cubicBezTo>
                    <a:pt x="237" y="296"/>
                    <a:pt x="151" y="317"/>
                    <a:pt x="86" y="277"/>
                  </a:cubicBezTo>
                  <a:cubicBezTo>
                    <a:pt x="21" y="236"/>
                    <a:pt x="0" y="151"/>
                    <a:pt x="4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9"/>
            <p:cNvSpPr>
              <a:spLocks/>
            </p:cNvSpPr>
            <p:nvPr/>
          </p:nvSpPr>
          <p:spPr bwMode="auto">
            <a:xfrm>
              <a:off x="7415512" y="3447381"/>
              <a:ext cx="119830" cy="127744"/>
            </a:xfrm>
            <a:custGeom>
              <a:avLst/>
              <a:gdLst>
                <a:gd name="T0" fmla="*/ 5 w 45"/>
                <a:gd name="T1" fmla="*/ 1 h 48"/>
                <a:gd name="T2" fmla="*/ 45 w 45"/>
                <a:gd name="T3" fmla="*/ 15 h 48"/>
                <a:gd name="T4" fmla="*/ 29 w 45"/>
                <a:gd name="T5" fmla="*/ 27 h 48"/>
                <a:gd name="T6" fmla="*/ 8 w 45"/>
                <a:gd name="T7" fmla="*/ 48 h 48"/>
                <a:gd name="T8" fmla="*/ 1 w 45"/>
                <a:gd name="T9" fmla="*/ 4 h 48"/>
                <a:gd name="T10" fmla="*/ 5 w 45"/>
                <a:gd name="T11" fmla="*/ 1 h 48"/>
              </a:gdLst>
              <a:ahLst/>
              <a:cxnLst>
                <a:cxn ang="0">
                  <a:pos x="T0" y="T1"/>
                </a:cxn>
                <a:cxn ang="0">
                  <a:pos x="T2" y="T3"/>
                </a:cxn>
                <a:cxn ang="0">
                  <a:pos x="T4" y="T5"/>
                </a:cxn>
                <a:cxn ang="0">
                  <a:pos x="T6" y="T7"/>
                </a:cxn>
                <a:cxn ang="0">
                  <a:pos x="T8" y="T9"/>
                </a:cxn>
                <a:cxn ang="0">
                  <a:pos x="T10" y="T11"/>
                </a:cxn>
              </a:cxnLst>
              <a:rect l="0" t="0" r="r" b="b"/>
              <a:pathLst>
                <a:path w="45" h="48">
                  <a:moveTo>
                    <a:pt x="5" y="1"/>
                  </a:moveTo>
                  <a:cubicBezTo>
                    <a:pt x="45" y="15"/>
                    <a:pt x="45" y="15"/>
                    <a:pt x="45" y="15"/>
                  </a:cubicBezTo>
                  <a:cubicBezTo>
                    <a:pt x="39" y="19"/>
                    <a:pt x="34" y="23"/>
                    <a:pt x="29" y="27"/>
                  </a:cubicBezTo>
                  <a:cubicBezTo>
                    <a:pt x="21" y="33"/>
                    <a:pt x="14" y="40"/>
                    <a:pt x="8" y="48"/>
                  </a:cubicBezTo>
                  <a:cubicBezTo>
                    <a:pt x="1" y="4"/>
                    <a:pt x="1" y="4"/>
                    <a:pt x="1" y="4"/>
                  </a:cubicBezTo>
                  <a:cubicBezTo>
                    <a:pt x="0" y="2"/>
                    <a:pt x="2" y="0"/>
                    <a:pt x="5"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4" name="Freeform 22"/>
            <p:cNvSpPr>
              <a:spLocks noEditPoints="1"/>
            </p:cNvSpPr>
            <p:nvPr/>
          </p:nvSpPr>
          <p:spPr bwMode="auto">
            <a:xfrm>
              <a:off x="7564735" y="3673479"/>
              <a:ext cx="413754" cy="430711"/>
            </a:xfrm>
            <a:custGeom>
              <a:avLst/>
              <a:gdLst>
                <a:gd name="T0" fmla="*/ 117 w 155"/>
                <a:gd name="T1" fmla="*/ 16 h 161"/>
                <a:gd name="T2" fmla="*/ 138 w 155"/>
                <a:gd name="T3" fmla="*/ 1 h 161"/>
                <a:gd name="T4" fmla="*/ 132 w 155"/>
                <a:gd name="T5" fmla="*/ 26 h 161"/>
                <a:gd name="T6" fmla="*/ 98 w 155"/>
                <a:gd name="T7" fmla="*/ 70 h 161"/>
                <a:gd name="T8" fmla="*/ 116 w 155"/>
                <a:gd name="T9" fmla="*/ 16 h 161"/>
                <a:gd name="T10" fmla="*/ 81 w 155"/>
                <a:gd name="T11" fmla="*/ 83 h 161"/>
                <a:gd name="T12" fmla="*/ 98 w 155"/>
                <a:gd name="T13" fmla="*/ 70 h 161"/>
                <a:gd name="T14" fmla="*/ 137 w 155"/>
                <a:gd name="T15" fmla="*/ 135 h 161"/>
                <a:gd name="T16" fmla="*/ 140 w 155"/>
                <a:gd name="T17" fmla="*/ 161 h 161"/>
                <a:gd name="T18" fmla="*/ 122 w 155"/>
                <a:gd name="T19" fmla="*/ 143 h 161"/>
                <a:gd name="T20" fmla="*/ 101 w 155"/>
                <a:gd name="T21" fmla="*/ 92 h 161"/>
                <a:gd name="T22" fmla="*/ 138 w 155"/>
                <a:gd name="T23" fmla="*/ 134 h 161"/>
                <a:gd name="T24" fmla="*/ 134 w 155"/>
                <a:gd name="T25" fmla="*/ 118 h 161"/>
                <a:gd name="T26" fmla="*/ 126 w 155"/>
                <a:gd name="T27" fmla="*/ 118 h 161"/>
                <a:gd name="T28" fmla="*/ 118 w 155"/>
                <a:gd name="T29" fmla="*/ 123 h 161"/>
                <a:gd name="T30" fmla="*/ 118 w 155"/>
                <a:gd name="T31" fmla="*/ 114 h 161"/>
                <a:gd name="T32" fmla="*/ 118 w 155"/>
                <a:gd name="T33" fmla="*/ 123 h 161"/>
                <a:gd name="T34" fmla="*/ 111 w 155"/>
                <a:gd name="T35" fmla="*/ 119 h 161"/>
                <a:gd name="T36" fmla="*/ 103 w 155"/>
                <a:gd name="T37" fmla="*/ 119 h 161"/>
                <a:gd name="T38" fmla="*/ 25 w 155"/>
                <a:gd name="T39" fmla="*/ 94 h 161"/>
                <a:gd name="T40" fmla="*/ 80 w 155"/>
                <a:gd name="T41" fmla="*/ 83 h 161"/>
                <a:gd name="T42" fmla="*/ 25 w 155"/>
                <a:gd name="T43" fmla="*/ 76 h 161"/>
                <a:gd name="T44" fmla="*/ 1 w 155"/>
                <a:gd name="T45" fmla="*/ 83 h 161"/>
                <a:gd name="T46" fmla="*/ 24 w 155"/>
                <a:gd name="T47" fmla="*/ 93 h 161"/>
                <a:gd name="T48" fmla="*/ 55 w 155"/>
                <a:gd name="T49" fmla="*/ 92 h 161"/>
                <a:gd name="T50" fmla="*/ 55 w 155"/>
                <a:gd name="T51" fmla="*/ 76 h 161"/>
                <a:gd name="T52" fmla="*/ 45 w 155"/>
                <a:gd name="T53" fmla="*/ 69 h 161"/>
                <a:gd name="T54" fmla="*/ 55 w 155"/>
                <a:gd name="T55" fmla="*/ 92 h 161"/>
                <a:gd name="T56" fmla="*/ 48 w 155"/>
                <a:gd name="T57" fmla="*/ 99 h 161"/>
                <a:gd name="T58" fmla="*/ 56 w 155"/>
                <a:gd name="T59" fmla="*/ 99 h 161"/>
                <a:gd name="T60" fmla="*/ 102 w 155"/>
                <a:gd name="T61" fmla="*/ 24 h 161"/>
                <a:gd name="T62" fmla="*/ 108 w 155"/>
                <a:gd name="T63" fmla="*/ 48 h 161"/>
                <a:gd name="T64" fmla="*/ 102 w 155"/>
                <a:gd name="T65" fmla="*/ 24 h 161"/>
                <a:gd name="T66" fmla="*/ 110 w 155"/>
                <a:gd name="T67" fmla="*/ 56 h 161"/>
                <a:gd name="T68" fmla="*/ 101 w 155"/>
                <a:gd name="T69" fmla="*/ 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61">
                  <a:moveTo>
                    <a:pt x="116" y="16"/>
                  </a:moveTo>
                  <a:cubicBezTo>
                    <a:pt x="117" y="16"/>
                    <a:pt x="117" y="16"/>
                    <a:pt x="117" y="16"/>
                  </a:cubicBezTo>
                  <a:cubicBezTo>
                    <a:pt x="136" y="0"/>
                    <a:pt x="136" y="0"/>
                    <a:pt x="136" y="0"/>
                  </a:cubicBezTo>
                  <a:cubicBezTo>
                    <a:pt x="137" y="0"/>
                    <a:pt x="138" y="0"/>
                    <a:pt x="138" y="1"/>
                  </a:cubicBezTo>
                  <a:cubicBezTo>
                    <a:pt x="131" y="25"/>
                    <a:pt x="131" y="25"/>
                    <a:pt x="131" y="25"/>
                  </a:cubicBezTo>
                  <a:cubicBezTo>
                    <a:pt x="131" y="25"/>
                    <a:pt x="131" y="25"/>
                    <a:pt x="132" y="26"/>
                  </a:cubicBezTo>
                  <a:cubicBezTo>
                    <a:pt x="145" y="39"/>
                    <a:pt x="147" y="60"/>
                    <a:pt x="136" y="76"/>
                  </a:cubicBezTo>
                  <a:cubicBezTo>
                    <a:pt x="125" y="67"/>
                    <a:pt x="111" y="65"/>
                    <a:pt x="98" y="70"/>
                  </a:cubicBezTo>
                  <a:cubicBezTo>
                    <a:pt x="92" y="57"/>
                    <a:pt x="80" y="49"/>
                    <a:pt x="67" y="47"/>
                  </a:cubicBezTo>
                  <a:cubicBezTo>
                    <a:pt x="70" y="24"/>
                    <a:pt x="94" y="9"/>
                    <a:pt x="116" y="16"/>
                  </a:cubicBezTo>
                  <a:close/>
                  <a:moveTo>
                    <a:pt x="98" y="70"/>
                  </a:moveTo>
                  <a:cubicBezTo>
                    <a:pt x="91" y="73"/>
                    <a:pt x="85" y="77"/>
                    <a:pt x="81" y="83"/>
                  </a:cubicBezTo>
                  <a:cubicBezTo>
                    <a:pt x="86" y="88"/>
                    <a:pt x="93" y="91"/>
                    <a:pt x="101" y="91"/>
                  </a:cubicBezTo>
                  <a:cubicBezTo>
                    <a:pt x="102" y="84"/>
                    <a:pt x="101" y="77"/>
                    <a:pt x="98" y="70"/>
                  </a:cubicBezTo>
                  <a:close/>
                  <a:moveTo>
                    <a:pt x="138" y="134"/>
                  </a:moveTo>
                  <a:cubicBezTo>
                    <a:pt x="138" y="134"/>
                    <a:pt x="137" y="135"/>
                    <a:pt x="137" y="135"/>
                  </a:cubicBezTo>
                  <a:cubicBezTo>
                    <a:pt x="142" y="160"/>
                    <a:pt x="142" y="160"/>
                    <a:pt x="142" y="160"/>
                  </a:cubicBezTo>
                  <a:cubicBezTo>
                    <a:pt x="142" y="161"/>
                    <a:pt x="141" y="161"/>
                    <a:pt x="140" y="161"/>
                  </a:cubicBezTo>
                  <a:cubicBezTo>
                    <a:pt x="123" y="143"/>
                    <a:pt x="123" y="143"/>
                    <a:pt x="123" y="143"/>
                  </a:cubicBezTo>
                  <a:cubicBezTo>
                    <a:pt x="123" y="143"/>
                    <a:pt x="122" y="143"/>
                    <a:pt x="122" y="143"/>
                  </a:cubicBezTo>
                  <a:cubicBezTo>
                    <a:pt x="104" y="148"/>
                    <a:pt x="84" y="139"/>
                    <a:pt x="77" y="122"/>
                  </a:cubicBezTo>
                  <a:cubicBezTo>
                    <a:pt x="89" y="117"/>
                    <a:pt x="99" y="105"/>
                    <a:pt x="101" y="92"/>
                  </a:cubicBezTo>
                  <a:cubicBezTo>
                    <a:pt x="114" y="93"/>
                    <a:pt x="128" y="87"/>
                    <a:pt x="136" y="76"/>
                  </a:cubicBezTo>
                  <a:cubicBezTo>
                    <a:pt x="154" y="91"/>
                    <a:pt x="155" y="118"/>
                    <a:pt x="138" y="134"/>
                  </a:cubicBezTo>
                  <a:close/>
                  <a:moveTo>
                    <a:pt x="130" y="123"/>
                  </a:moveTo>
                  <a:cubicBezTo>
                    <a:pt x="132" y="123"/>
                    <a:pt x="134" y="121"/>
                    <a:pt x="134" y="118"/>
                  </a:cubicBezTo>
                  <a:cubicBezTo>
                    <a:pt x="134" y="116"/>
                    <a:pt x="132" y="114"/>
                    <a:pt x="130" y="114"/>
                  </a:cubicBezTo>
                  <a:cubicBezTo>
                    <a:pt x="128" y="114"/>
                    <a:pt x="126" y="116"/>
                    <a:pt x="126" y="118"/>
                  </a:cubicBezTo>
                  <a:cubicBezTo>
                    <a:pt x="126" y="121"/>
                    <a:pt x="127" y="123"/>
                    <a:pt x="130" y="123"/>
                  </a:cubicBezTo>
                  <a:close/>
                  <a:moveTo>
                    <a:pt x="118" y="123"/>
                  </a:moveTo>
                  <a:cubicBezTo>
                    <a:pt x="121" y="123"/>
                    <a:pt x="122" y="121"/>
                    <a:pt x="122" y="119"/>
                  </a:cubicBezTo>
                  <a:cubicBezTo>
                    <a:pt x="122" y="116"/>
                    <a:pt x="121" y="114"/>
                    <a:pt x="118" y="114"/>
                  </a:cubicBezTo>
                  <a:cubicBezTo>
                    <a:pt x="116" y="114"/>
                    <a:pt x="114" y="116"/>
                    <a:pt x="114" y="119"/>
                  </a:cubicBezTo>
                  <a:cubicBezTo>
                    <a:pt x="114" y="121"/>
                    <a:pt x="116" y="123"/>
                    <a:pt x="118" y="123"/>
                  </a:cubicBezTo>
                  <a:close/>
                  <a:moveTo>
                    <a:pt x="107" y="123"/>
                  </a:moveTo>
                  <a:cubicBezTo>
                    <a:pt x="109" y="123"/>
                    <a:pt x="111" y="121"/>
                    <a:pt x="111" y="119"/>
                  </a:cubicBezTo>
                  <a:cubicBezTo>
                    <a:pt x="111" y="116"/>
                    <a:pt x="109" y="114"/>
                    <a:pt x="107" y="114"/>
                  </a:cubicBezTo>
                  <a:cubicBezTo>
                    <a:pt x="105" y="114"/>
                    <a:pt x="103" y="116"/>
                    <a:pt x="103" y="119"/>
                  </a:cubicBezTo>
                  <a:cubicBezTo>
                    <a:pt x="103" y="121"/>
                    <a:pt x="104" y="123"/>
                    <a:pt x="107" y="123"/>
                  </a:cubicBezTo>
                  <a:close/>
                  <a:moveTo>
                    <a:pt x="25" y="94"/>
                  </a:moveTo>
                  <a:cubicBezTo>
                    <a:pt x="30" y="117"/>
                    <a:pt x="54" y="130"/>
                    <a:pt x="76" y="122"/>
                  </a:cubicBezTo>
                  <a:cubicBezTo>
                    <a:pt x="71" y="109"/>
                    <a:pt x="72" y="94"/>
                    <a:pt x="80" y="83"/>
                  </a:cubicBezTo>
                  <a:cubicBezTo>
                    <a:pt x="70" y="75"/>
                    <a:pt x="64" y="61"/>
                    <a:pt x="66" y="47"/>
                  </a:cubicBezTo>
                  <a:cubicBezTo>
                    <a:pt x="47" y="45"/>
                    <a:pt x="30" y="58"/>
                    <a:pt x="25" y="76"/>
                  </a:cubicBezTo>
                  <a:cubicBezTo>
                    <a:pt x="25" y="76"/>
                    <a:pt x="25" y="77"/>
                    <a:pt x="25" y="77"/>
                  </a:cubicBezTo>
                  <a:cubicBezTo>
                    <a:pt x="1" y="83"/>
                    <a:pt x="1" y="83"/>
                    <a:pt x="1" y="83"/>
                  </a:cubicBezTo>
                  <a:cubicBezTo>
                    <a:pt x="0" y="83"/>
                    <a:pt x="0" y="84"/>
                    <a:pt x="1" y="85"/>
                  </a:cubicBezTo>
                  <a:cubicBezTo>
                    <a:pt x="24" y="93"/>
                    <a:pt x="24" y="93"/>
                    <a:pt x="24" y="93"/>
                  </a:cubicBezTo>
                  <a:cubicBezTo>
                    <a:pt x="25" y="93"/>
                    <a:pt x="25" y="94"/>
                    <a:pt x="25" y="94"/>
                  </a:cubicBezTo>
                  <a:close/>
                  <a:moveTo>
                    <a:pt x="55" y="92"/>
                  </a:moveTo>
                  <a:cubicBezTo>
                    <a:pt x="49" y="92"/>
                    <a:pt x="49" y="92"/>
                    <a:pt x="49" y="92"/>
                  </a:cubicBezTo>
                  <a:cubicBezTo>
                    <a:pt x="48" y="83"/>
                    <a:pt x="55" y="81"/>
                    <a:pt x="55" y="76"/>
                  </a:cubicBezTo>
                  <a:cubicBezTo>
                    <a:pt x="55" y="72"/>
                    <a:pt x="49" y="72"/>
                    <a:pt x="46" y="74"/>
                  </a:cubicBezTo>
                  <a:cubicBezTo>
                    <a:pt x="45" y="69"/>
                    <a:pt x="45" y="69"/>
                    <a:pt x="45" y="69"/>
                  </a:cubicBezTo>
                  <a:cubicBezTo>
                    <a:pt x="51" y="66"/>
                    <a:pt x="62" y="66"/>
                    <a:pt x="62" y="75"/>
                  </a:cubicBezTo>
                  <a:cubicBezTo>
                    <a:pt x="62" y="83"/>
                    <a:pt x="55" y="83"/>
                    <a:pt x="55" y="92"/>
                  </a:cubicBezTo>
                  <a:close/>
                  <a:moveTo>
                    <a:pt x="52" y="104"/>
                  </a:moveTo>
                  <a:cubicBezTo>
                    <a:pt x="49" y="104"/>
                    <a:pt x="48" y="102"/>
                    <a:pt x="48" y="99"/>
                  </a:cubicBezTo>
                  <a:cubicBezTo>
                    <a:pt x="48" y="97"/>
                    <a:pt x="49" y="95"/>
                    <a:pt x="52" y="95"/>
                  </a:cubicBezTo>
                  <a:cubicBezTo>
                    <a:pt x="54" y="95"/>
                    <a:pt x="56" y="97"/>
                    <a:pt x="56" y="99"/>
                  </a:cubicBezTo>
                  <a:cubicBezTo>
                    <a:pt x="56" y="102"/>
                    <a:pt x="54" y="104"/>
                    <a:pt x="52" y="104"/>
                  </a:cubicBezTo>
                  <a:close/>
                  <a:moveTo>
                    <a:pt x="102" y="24"/>
                  </a:moveTo>
                  <a:cubicBezTo>
                    <a:pt x="103" y="48"/>
                    <a:pt x="103" y="48"/>
                    <a:pt x="103" y="48"/>
                  </a:cubicBezTo>
                  <a:cubicBezTo>
                    <a:pt x="108" y="48"/>
                    <a:pt x="108" y="48"/>
                    <a:pt x="108" y="48"/>
                  </a:cubicBezTo>
                  <a:cubicBezTo>
                    <a:pt x="109" y="24"/>
                    <a:pt x="109" y="24"/>
                    <a:pt x="109" y="24"/>
                  </a:cubicBezTo>
                  <a:cubicBezTo>
                    <a:pt x="102" y="24"/>
                    <a:pt x="102" y="24"/>
                    <a:pt x="102" y="24"/>
                  </a:cubicBezTo>
                  <a:close/>
                  <a:moveTo>
                    <a:pt x="106" y="60"/>
                  </a:moveTo>
                  <a:cubicBezTo>
                    <a:pt x="108" y="60"/>
                    <a:pt x="110" y="58"/>
                    <a:pt x="110" y="56"/>
                  </a:cubicBezTo>
                  <a:cubicBezTo>
                    <a:pt x="110" y="53"/>
                    <a:pt x="108" y="51"/>
                    <a:pt x="106" y="51"/>
                  </a:cubicBezTo>
                  <a:cubicBezTo>
                    <a:pt x="103" y="51"/>
                    <a:pt x="101" y="53"/>
                    <a:pt x="101" y="56"/>
                  </a:cubicBezTo>
                  <a:cubicBezTo>
                    <a:pt x="101" y="58"/>
                    <a:pt x="103" y="60"/>
                    <a:pt x="106" y="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1" name="组合 230"/>
          <p:cNvGrpSpPr/>
          <p:nvPr/>
        </p:nvGrpSpPr>
        <p:grpSpPr>
          <a:xfrm>
            <a:off x="5129122" y="3935600"/>
            <a:ext cx="1136241" cy="1137545"/>
            <a:chOff x="5116880" y="4072921"/>
            <a:chExt cx="988036" cy="989166"/>
          </a:xfrm>
          <a:solidFill>
            <a:schemeClr val="accent4"/>
          </a:solidFill>
        </p:grpSpPr>
        <p:sp>
          <p:nvSpPr>
            <p:cNvPr id="4102" name="Freeform 10"/>
            <p:cNvSpPr>
              <a:spLocks/>
            </p:cNvSpPr>
            <p:nvPr/>
          </p:nvSpPr>
          <p:spPr bwMode="auto">
            <a:xfrm>
              <a:off x="5116880" y="4072921"/>
              <a:ext cx="988036" cy="989166"/>
            </a:xfrm>
            <a:custGeom>
              <a:avLst/>
              <a:gdLst>
                <a:gd name="T0" fmla="*/ 350 w 370"/>
                <a:gd name="T1" fmla="*/ 149 h 370"/>
                <a:gd name="T2" fmla="*/ 221 w 370"/>
                <a:gd name="T3" fmla="*/ 350 h 370"/>
                <a:gd name="T4" fmla="*/ 20 w 370"/>
                <a:gd name="T5" fmla="*/ 221 h 370"/>
                <a:gd name="T6" fmla="*/ 149 w 370"/>
                <a:gd name="T7" fmla="*/ 19 h 370"/>
                <a:gd name="T8" fmla="*/ 350 w 370"/>
                <a:gd name="T9" fmla="*/ 149 h 370"/>
              </a:gdLst>
              <a:ahLst/>
              <a:cxnLst>
                <a:cxn ang="0">
                  <a:pos x="T0" y="T1"/>
                </a:cxn>
                <a:cxn ang="0">
                  <a:pos x="T2" y="T3"/>
                </a:cxn>
                <a:cxn ang="0">
                  <a:pos x="T4" y="T5"/>
                </a:cxn>
                <a:cxn ang="0">
                  <a:pos x="T6" y="T7"/>
                </a:cxn>
                <a:cxn ang="0">
                  <a:pos x="T8" y="T9"/>
                </a:cxn>
              </a:cxnLst>
              <a:rect l="0" t="0" r="r" b="b"/>
              <a:pathLst>
                <a:path w="370" h="370">
                  <a:moveTo>
                    <a:pt x="350" y="149"/>
                  </a:moveTo>
                  <a:cubicBezTo>
                    <a:pt x="370" y="240"/>
                    <a:pt x="312" y="330"/>
                    <a:pt x="221" y="350"/>
                  </a:cubicBezTo>
                  <a:cubicBezTo>
                    <a:pt x="130" y="370"/>
                    <a:pt x="40" y="312"/>
                    <a:pt x="20" y="221"/>
                  </a:cubicBezTo>
                  <a:cubicBezTo>
                    <a:pt x="0" y="129"/>
                    <a:pt x="58" y="39"/>
                    <a:pt x="149" y="19"/>
                  </a:cubicBezTo>
                  <a:cubicBezTo>
                    <a:pt x="240" y="0"/>
                    <a:pt x="330" y="57"/>
                    <a:pt x="350"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Oval 11"/>
            <p:cNvSpPr>
              <a:spLocks noChangeArrowheads="1"/>
            </p:cNvSpPr>
            <p:nvPr/>
          </p:nvSpPr>
          <p:spPr bwMode="auto">
            <a:xfrm>
              <a:off x="5240102" y="4196143"/>
              <a:ext cx="741591" cy="74046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12"/>
            <p:cNvSpPr>
              <a:spLocks/>
            </p:cNvSpPr>
            <p:nvPr/>
          </p:nvSpPr>
          <p:spPr bwMode="auto">
            <a:xfrm>
              <a:off x="5885603" y="4874428"/>
              <a:ext cx="120961" cy="125483"/>
            </a:xfrm>
            <a:custGeom>
              <a:avLst/>
              <a:gdLst>
                <a:gd name="T0" fmla="*/ 40 w 45"/>
                <a:gd name="T1" fmla="*/ 46 h 47"/>
                <a:gd name="T2" fmla="*/ 0 w 45"/>
                <a:gd name="T3" fmla="*/ 32 h 47"/>
                <a:gd name="T4" fmla="*/ 16 w 45"/>
                <a:gd name="T5" fmla="*/ 20 h 47"/>
                <a:gd name="T6" fmla="*/ 36 w 45"/>
                <a:gd name="T7" fmla="*/ 0 h 47"/>
                <a:gd name="T8" fmla="*/ 44 w 45"/>
                <a:gd name="T9" fmla="*/ 43 h 47"/>
                <a:gd name="T10" fmla="*/ 40 w 45"/>
                <a:gd name="T11" fmla="*/ 46 h 47"/>
              </a:gdLst>
              <a:ahLst/>
              <a:cxnLst>
                <a:cxn ang="0">
                  <a:pos x="T0" y="T1"/>
                </a:cxn>
                <a:cxn ang="0">
                  <a:pos x="T2" y="T3"/>
                </a:cxn>
                <a:cxn ang="0">
                  <a:pos x="T4" y="T5"/>
                </a:cxn>
                <a:cxn ang="0">
                  <a:pos x="T6" y="T7"/>
                </a:cxn>
                <a:cxn ang="0">
                  <a:pos x="T8" y="T9"/>
                </a:cxn>
                <a:cxn ang="0">
                  <a:pos x="T10" y="T11"/>
                </a:cxn>
              </a:cxnLst>
              <a:rect l="0" t="0" r="r" b="b"/>
              <a:pathLst>
                <a:path w="45" h="47">
                  <a:moveTo>
                    <a:pt x="40" y="46"/>
                  </a:moveTo>
                  <a:cubicBezTo>
                    <a:pt x="0" y="32"/>
                    <a:pt x="0" y="32"/>
                    <a:pt x="0" y="32"/>
                  </a:cubicBezTo>
                  <a:cubicBezTo>
                    <a:pt x="5" y="29"/>
                    <a:pt x="11" y="25"/>
                    <a:pt x="16" y="20"/>
                  </a:cubicBezTo>
                  <a:cubicBezTo>
                    <a:pt x="23" y="14"/>
                    <a:pt x="30" y="7"/>
                    <a:pt x="36" y="0"/>
                  </a:cubicBezTo>
                  <a:cubicBezTo>
                    <a:pt x="44" y="43"/>
                    <a:pt x="44" y="43"/>
                    <a:pt x="44" y="43"/>
                  </a:cubicBezTo>
                  <a:cubicBezTo>
                    <a:pt x="45" y="45"/>
                    <a:pt x="42" y="47"/>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5" name="Rectangle 23"/>
            <p:cNvSpPr>
              <a:spLocks noChangeArrowheads="1"/>
            </p:cNvSpPr>
            <p:nvPr/>
          </p:nvSpPr>
          <p:spPr bwMode="auto">
            <a:xfrm>
              <a:off x="5426630" y="4679986"/>
              <a:ext cx="366274" cy="18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6" name="Freeform 24"/>
            <p:cNvSpPr>
              <a:spLocks/>
            </p:cNvSpPr>
            <p:nvPr/>
          </p:nvSpPr>
          <p:spPr bwMode="auto">
            <a:xfrm>
              <a:off x="5407412" y="4433543"/>
              <a:ext cx="397927" cy="134527"/>
            </a:xfrm>
            <a:custGeom>
              <a:avLst/>
              <a:gdLst>
                <a:gd name="T0" fmla="*/ 317 w 352"/>
                <a:gd name="T1" fmla="*/ 10 h 119"/>
                <a:gd name="T2" fmla="*/ 322 w 352"/>
                <a:gd name="T3" fmla="*/ 17 h 119"/>
                <a:gd name="T4" fmla="*/ 213 w 352"/>
                <a:gd name="T5" fmla="*/ 93 h 119"/>
                <a:gd name="T6" fmla="*/ 149 w 352"/>
                <a:gd name="T7" fmla="*/ 0 h 119"/>
                <a:gd name="T8" fmla="*/ 0 w 352"/>
                <a:gd name="T9" fmla="*/ 102 h 119"/>
                <a:gd name="T10" fmla="*/ 0 w 352"/>
                <a:gd name="T11" fmla="*/ 119 h 119"/>
                <a:gd name="T12" fmla="*/ 145 w 352"/>
                <a:gd name="T13" fmla="*/ 19 h 119"/>
                <a:gd name="T14" fmla="*/ 211 w 352"/>
                <a:gd name="T15" fmla="*/ 111 h 119"/>
                <a:gd name="T16" fmla="*/ 329 w 352"/>
                <a:gd name="T17" fmla="*/ 29 h 119"/>
                <a:gd name="T18" fmla="*/ 336 w 352"/>
                <a:gd name="T19" fmla="*/ 36 h 119"/>
                <a:gd name="T20" fmla="*/ 352 w 352"/>
                <a:gd name="T21" fmla="*/ 3 h 119"/>
                <a:gd name="T22" fmla="*/ 317 w 352"/>
                <a:gd name="T23"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119">
                  <a:moveTo>
                    <a:pt x="317" y="10"/>
                  </a:moveTo>
                  <a:lnTo>
                    <a:pt x="322" y="17"/>
                  </a:lnTo>
                  <a:lnTo>
                    <a:pt x="213" y="93"/>
                  </a:lnTo>
                  <a:lnTo>
                    <a:pt x="149" y="0"/>
                  </a:lnTo>
                  <a:lnTo>
                    <a:pt x="0" y="102"/>
                  </a:lnTo>
                  <a:lnTo>
                    <a:pt x="0" y="119"/>
                  </a:lnTo>
                  <a:lnTo>
                    <a:pt x="145" y="19"/>
                  </a:lnTo>
                  <a:lnTo>
                    <a:pt x="211" y="111"/>
                  </a:lnTo>
                  <a:lnTo>
                    <a:pt x="329" y="29"/>
                  </a:lnTo>
                  <a:lnTo>
                    <a:pt x="336" y="36"/>
                  </a:lnTo>
                  <a:lnTo>
                    <a:pt x="352" y="3"/>
                  </a:lnTo>
                  <a:lnTo>
                    <a:pt x="31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7" name="Freeform 25"/>
            <p:cNvSpPr>
              <a:spLocks/>
            </p:cNvSpPr>
            <p:nvPr/>
          </p:nvSpPr>
          <p:spPr bwMode="auto">
            <a:xfrm>
              <a:off x="5432282" y="4525111"/>
              <a:ext cx="58785" cy="141309"/>
            </a:xfrm>
            <a:custGeom>
              <a:avLst/>
              <a:gdLst>
                <a:gd name="T0" fmla="*/ 0 w 52"/>
                <a:gd name="T1" fmla="*/ 125 h 125"/>
                <a:gd name="T2" fmla="*/ 52 w 52"/>
                <a:gd name="T3" fmla="*/ 125 h 125"/>
                <a:gd name="T4" fmla="*/ 52 w 52"/>
                <a:gd name="T5" fmla="*/ 0 h 125"/>
                <a:gd name="T6" fmla="*/ 0 w 52"/>
                <a:gd name="T7" fmla="*/ 38 h 125"/>
                <a:gd name="T8" fmla="*/ 0 w 52"/>
                <a:gd name="T9" fmla="*/ 125 h 125"/>
              </a:gdLst>
              <a:ahLst/>
              <a:cxnLst>
                <a:cxn ang="0">
                  <a:pos x="T0" y="T1"/>
                </a:cxn>
                <a:cxn ang="0">
                  <a:pos x="T2" y="T3"/>
                </a:cxn>
                <a:cxn ang="0">
                  <a:pos x="T4" y="T5"/>
                </a:cxn>
                <a:cxn ang="0">
                  <a:pos x="T6" y="T7"/>
                </a:cxn>
                <a:cxn ang="0">
                  <a:pos x="T8" y="T9"/>
                </a:cxn>
              </a:cxnLst>
              <a:rect l="0" t="0" r="r" b="b"/>
              <a:pathLst>
                <a:path w="52" h="125">
                  <a:moveTo>
                    <a:pt x="0" y="125"/>
                  </a:moveTo>
                  <a:lnTo>
                    <a:pt x="52" y="125"/>
                  </a:lnTo>
                  <a:lnTo>
                    <a:pt x="52" y="0"/>
                  </a:lnTo>
                  <a:lnTo>
                    <a:pt x="0" y="38"/>
                  </a:lnTo>
                  <a:lnTo>
                    <a:pt x="0"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8" name="Freeform 26"/>
            <p:cNvSpPr>
              <a:spLocks/>
            </p:cNvSpPr>
            <p:nvPr/>
          </p:nvSpPr>
          <p:spPr bwMode="auto">
            <a:xfrm>
              <a:off x="5722815" y="4484414"/>
              <a:ext cx="62176" cy="182006"/>
            </a:xfrm>
            <a:custGeom>
              <a:avLst/>
              <a:gdLst>
                <a:gd name="T0" fmla="*/ 47 w 55"/>
                <a:gd name="T1" fmla="*/ 0 h 161"/>
                <a:gd name="T2" fmla="*/ 0 w 55"/>
                <a:gd name="T3" fmla="*/ 36 h 161"/>
                <a:gd name="T4" fmla="*/ 0 w 55"/>
                <a:gd name="T5" fmla="*/ 161 h 161"/>
                <a:gd name="T6" fmla="*/ 55 w 55"/>
                <a:gd name="T7" fmla="*/ 161 h 161"/>
                <a:gd name="T8" fmla="*/ 55 w 55"/>
                <a:gd name="T9" fmla="*/ 10 h 161"/>
                <a:gd name="T10" fmla="*/ 47 w 55"/>
                <a:gd name="T11" fmla="*/ 0 h 161"/>
              </a:gdLst>
              <a:ahLst/>
              <a:cxnLst>
                <a:cxn ang="0">
                  <a:pos x="T0" y="T1"/>
                </a:cxn>
                <a:cxn ang="0">
                  <a:pos x="T2" y="T3"/>
                </a:cxn>
                <a:cxn ang="0">
                  <a:pos x="T4" y="T5"/>
                </a:cxn>
                <a:cxn ang="0">
                  <a:pos x="T6" y="T7"/>
                </a:cxn>
                <a:cxn ang="0">
                  <a:pos x="T8" y="T9"/>
                </a:cxn>
                <a:cxn ang="0">
                  <a:pos x="T10" y="T11"/>
                </a:cxn>
              </a:cxnLst>
              <a:rect l="0" t="0" r="r" b="b"/>
              <a:pathLst>
                <a:path w="55" h="161">
                  <a:moveTo>
                    <a:pt x="47" y="0"/>
                  </a:moveTo>
                  <a:lnTo>
                    <a:pt x="0" y="36"/>
                  </a:lnTo>
                  <a:lnTo>
                    <a:pt x="0" y="161"/>
                  </a:lnTo>
                  <a:lnTo>
                    <a:pt x="55" y="161"/>
                  </a:lnTo>
                  <a:lnTo>
                    <a:pt x="55" y="10"/>
                  </a:ln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9" name="Freeform 27"/>
            <p:cNvSpPr>
              <a:spLocks/>
            </p:cNvSpPr>
            <p:nvPr/>
          </p:nvSpPr>
          <p:spPr bwMode="auto">
            <a:xfrm>
              <a:off x="5648203" y="4527372"/>
              <a:ext cx="61046" cy="139048"/>
            </a:xfrm>
            <a:custGeom>
              <a:avLst/>
              <a:gdLst>
                <a:gd name="T0" fmla="*/ 0 w 54"/>
                <a:gd name="T1" fmla="*/ 40 h 123"/>
                <a:gd name="T2" fmla="*/ 0 w 54"/>
                <a:gd name="T3" fmla="*/ 123 h 123"/>
                <a:gd name="T4" fmla="*/ 54 w 54"/>
                <a:gd name="T5" fmla="*/ 123 h 123"/>
                <a:gd name="T6" fmla="*/ 54 w 54"/>
                <a:gd name="T7" fmla="*/ 0 h 123"/>
                <a:gd name="T8" fmla="*/ 2 w 54"/>
                <a:gd name="T9" fmla="*/ 38 h 123"/>
                <a:gd name="T10" fmla="*/ 0 w 54"/>
                <a:gd name="T11" fmla="*/ 40 h 123"/>
              </a:gdLst>
              <a:ahLst/>
              <a:cxnLst>
                <a:cxn ang="0">
                  <a:pos x="T0" y="T1"/>
                </a:cxn>
                <a:cxn ang="0">
                  <a:pos x="T2" y="T3"/>
                </a:cxn>
                <a:cxn ang="0">
                  <a:pos x="T4" y="T5"/>
                </a:cxn>
                <a:cxn ang="0">
                  <a:pos x="T6" y="T7"/>
                </a:cxn>
                <a:cxn ang="0">
                  <a:pos x="T8" y="T9"/>
                </a:cxn>
                <a:cxn ang="0">
                  <a:pos x="T10" y="T11"/>
                </a:cxn>
              </a:cxnLst>
              <a:rect l="0" t="0" r="r" b="b"/>
              <a:pathLst>
                <a:path w="54" h="123">
                  <a:moveTo>
                    <a:pt x="0" y="40"/>
                  </a:moveTo>
                  <a:lnTo>
                    <a:pt x="0" y="123"/>
                  </a:lnTo>
                  <a:lnTo>
                    <a:pt x="54" y="123"/>
                  </a:lnTo>
                  <a:lnTo>
                    <a:pt x="54" y="0"/>
                  </a:lnTo>
                  <a:lnTo>
                    <a:pt x="2" y="38"/>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0" name="Freeform 28"/>
            <p:cNvSpPr>
              <a:spLocks/>
            </p:cNvSpPr>
            <p:nvPr/>
          </p:nvSpPr>
          <p:spPr bwMode="auto">
            <a:xfrm>
              <a:off x="5504633" y="4476501"/>
              <a:ext cx="61046" cy="189920"/>
            </a:xfrm>
            <a:custGeom>
              <a:avLst/>
              <a:gdLst>
                <a:gd name="T0" fmla="*/ 0 w 54"/>
                <a:gd name="T1" fmla="*/ 38 h 168"/>
                <a:gd name="T2" fmla="*/ 0 w 54"/>
                <a:gd name="T3" fmla="*/ 168 h 168"/>
                <a:gd name="T4" fmla="*/ 54 w 54"/>
                <a:gd name="T5" fmla="*/ 168 h 168"/>
                <a:gd name="T6" fmla="*/ 54 w 54"/>
                <a:gd name="T7" fmla="*/ 0 h 168"/>
                <a:gd name="T8" fmla="*/ 0 w 54"/>
                <a:gd name="T9" fmla="*/ 38 h 168"/>
              </a:gdLst>
              <a:ahLst/>
              <a:cxnLst>
                <a:cxn ang="0">
                  <a:pos x="T0" y="T1"/>
                </a:cxn>
                <a:cxn ang="0">
                  <a:pos x="T2" y="T3"/>
                </a:cxn>
                <a:cxn ang="0">
                  <a:pos x="T4" y="T5"/>
                </a:cxn>
                <a:cxn ang="0">
                  <a:pos x="T6" y="T7"/>
                </a:cxn>
                <a:cxn ang="0">
                  <a:pos x="T8" y="T9"/>
                </a:cxn>
              </a:cxnLst>
              <a:rect l="0" t="0" r="r" b="b"/>
              <a:pathLst>
                <a:path w="54" h="168">
                  <a:moveTo>
                    <a:pt x="0" y="38"/>
                  </a:moveTo>
                  <a:lnTo>
                    <a:pt x="0" y="168"/>
                  </a:lnTo>
                  <a:lnTo>
                    <a:pt x="54" y="168"/>
                  </a:lnTo>
                  <a:lnTo>
                    <a:pt x="54"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Freeform 29"/>
            <p:cNvSpPr>
              <a:spLocks/>
            </p:cNvSpPr>
            <p:nvPr/>
          </p:nvSpPr>
          <p:spPr bwMode="auto">
            <a:xfrm>
              <a:off x="5575853" y="4484414"/>
              <a:ext cx="62176" cy="182006"/>
            </a:xfrm>
            <a:custGeom>
              <a:avLst/>
              <a:gdLst>
                <a:gd name="T0" fmla="*/ 0 w 55"/>
                <a:gd name="T1" fmla="*/ 0 h 161"/>
                <a:gd name="T2" fmla="*/ 0 w 55"/>
                <a:gd name="T3" fmla="*/ 161 h 161"/>
                <a:gd name="T4" fmla="*/ 55 w 55"/>
                <a:gd name="T5" fmla="*/ 161 h 161"/>
                <a:gd name="T6" fmla="*/ 55 w 55"/>
                <a:gd name="T7" fmla="*/ 78 h 161"/>
                <a:gd name="T8" fmla="*/ 0 w 55"/>
                <a:gd name="T9" fmla="*/ 0 h 161"/>
              </a:gdLst>
              <a:ahLst/>
              <a:cxnLst>
                <a:cxn ang="0">
                  <a:pos x="T0" y="T1"/>
                </a:cxn>
                <a:cxn ang="0">
                  <a:pos x="T2" y="T3"/>
                </a:cxn>
                <a:cxn ang="0">
                  <a:pos x="T4" y="T5"/>
                </a:cxn>
                <a:cxn ang="0">
                  <a:pos x="T6" y="T7"/>
                </a:cxn>
                <a:cxn ang="0">
                  <a:pos x="T8" y="T9"/>
                </a:cxn>
              </a:cxnLst>
              <a:rect l="0" t="0" r="r" b="b"/>
              <a:pathLst>
                <a:path w="55" h="161">
                  <a:moveTo>
                    <a:pt x="0" y="0"/>
                  </a:moveTo>
                  <a:lnTo>
                    <a:pt x="0" y="161"/>
                  </a:lnTo>
                  <a:lnTo>
                    <a:pt x="55" y="161"/>
                  </a:lnTo>
                  <a:lnTo>
                    <a:pt x="55" y="7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5" name="组合 234"/>
          <p:cNvGrpSpPr/>
          <p:nvPr/>
        </p:nvGrpSpPr>
        <p:grpSpPr>
          <a:xfrm>
            <a:off x="2993197" y="4100788"/>
            <a:ext cx="1185643" cy="1237648"/>
            <a:chOff x="3618999" y="4145272"/>
            <a:chExt cx="1030994" cy="1076212"/>
          </a:xfrm>
        </p:grpSpPr>
        <p:sp>
          <p:nvSpPr>
            <p:cNvPr id="4105" name="Freeform 13"/>
            <p:cNvSpPr>
              <a:spLocks/>
            </p:cNvSpPr>
            <p:nvPr/>
          </p:nvSpPr>
          <p:spPr bwMode="auto">
            <a:xfrm>
              <a:off x="3618999" y="4190491"/>
              <a:ext cx="1030994" cy="1030993"/>
            </a:xfrm>
            <a:custGeom>
              <a:avLst/>
              <a:gdLst>
                <a:gd name="T0" fmla="*/ 339 w 386"/>
                <a:gd name="T1" fmla="*/ 278 h 386"/>
                <a:gd name="T2" fmla="*/ 108 w 386"/>
                <a:gd name="T3" fmla="*/ 340 h 386"/>
                <a:gd name="T4" fmla="*/ 47 w 386"/>
                <a:gd name="T5" fmla="*/ 109 h 386"/>
                <a:gd name="T6" fmla="*/ 277 w 386"/>
                <a:gd name="T7" fmla="*/ 47 h 386"/>
                <a:gd name="T8" fmla="*/ 339 w 386"/>
                <a:gd name="T9" fmla="*/ 278 h 386"/>
              </a:gdLst>
              <a:ahLst/>
              <a:cxnLst>
                <a:cxn ang="0">
                  <a:pos x="T0" y="T1"/>
                </a:cxn>
                <a:cxn ang="0">
                  <a:pos x="T2" y="T3"/>
                </a:cxn>
                <a:cxn ang="0">
                  <a:pos x="T4" y="T5"/>
                </a:cxn>
                <a:cxn ang="0">
                  <a:pos x="T6" y="T7"/>
                </a:cxn>
                <a:cxn ang="0">
                  <a:pos x="T8" y="T9"/>
                </a:cxn>
              </a:cxnLst>
              <a:rect l="0" t="0" r="r" b="b"/>
              <a:pathLst>
                <a:path w="386" h="386">
                  <a:moveTo>
                    <a:pt x="339" y="278"/>
                  </a:moveTo>
                  <a:cubicBezTo>
                    <a:pt x="292" y="359"/>
                    <a:pt x="189" y="386"/>
                    <a:pt x="108" y="340"/>
                  </a:cubicBezTo>
                  <a:cubicBezTo>
                    <a:pt x="27" y="293"/>
                    <a:pt x="0" y="190"/>
                    <a:pt x="47" y="109"/>
                  </a:cubicBezTo>
                  <a:cubicBezTo>
                    <a:pt x="93" y="28"/>
                    <a:pt x="197" y="0"/>
                    <a:pt x="277" y="47"/>
                  </a:cubicBezTo>
                  <a:cubicBezTo>
                    <a:pt x="358" y="94"/>
                    <a:pt x="386" y="197"/>
                    <a:pt x="339" y="27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Oval 14"/>
            <p:cNvSpPr>
              <a:spLocks noChangeArrowheads="1"/>
            </p:cNvSpPr>
            <p:nvPr/>
          </p:nvSpPr>
          <p:spPr bwMode="auto">
            <a:xfrm>
              <a:off x="3762570" y="4337453"/>
              <a:ext cx="742723" cy="74046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15"/>
            <p:cNvSpPr>
              <a:spLocks/>
            </p:cNvSpPr>
            <p:nvPr/>
          </p:nvSpPr>
          <p:spPr bwMode="auto">
            <a:xfrm>
              <a:off x="3905010" y="4145272"/>
              <a:ext cx="125483" cy="123222"/>
            </a:xfrm>
            <a:custGeom>
              <a:avLst/>
              <a:gdLst>
                <a:gd name="T0" fmla="*/ 16 w 47"/>
                <a:gd name="T1" fmla="*/ 1 h 46"/>
                <a:gd name="T2" fmla="*/ 47 w 47"/>
                <a:gd name="T3" fmla="*/ 31 h 46"/>
                <a:gd name="T4" fmla="*/ 27 w 47"/>
                <a:gd name="T5" fmla="*/ 35 h 46"/>
                <a:gd name="T6" fmla="*/ 0 w 47"/>
                <a:gd name="T7" fmla="*/ 46 h 46"/>
                <a:gd name="T8" fmla="*/ 11 w 47"/>
                <a:gd name="T9" fmla="*/ 3 h 46"/>
                <a:gd name="T10" fmla="*/ 16 w 47"/>
                <a:gd name="T11" fmla="*/ 1 h 46"/>
              </a:gdLst>
              <a:ahLst/>
              <a:cxnLst>
                <a:cxn ang="0">
                  <a:pos x="T0" y="T1"/>
                </a:cxn>
                <a:cxn ang="0">
                  <a:pos x="T2" y="T3"/>
                </a:cxn>
                <a:cxn ang="0">
                  <a:pos x="T4" y="T5"/>
                </a:cxn>
                <a:cxn ang="0">
                  <a:pos x="T6" y="T7"/>
                </a:cxn>
                <a:cxn ang="0">
                  <a:pos x="T8" y="T9"/>
                </a:cxn>
                <a:cxn ang="0">
                  <a:pos x="T10" y="T11"/>
                </a:cxn>
              </a:cxnLst>
              <a:rect l="0" t="0" r="r" b="b"/>
              <a:pathLst>
                <a:path w="47" h="46">
                  <a:moveTo>
                    <a:pt x="16" y="1"/>
                  </a:moveTo>
                  <a:cubicBezTo>
                    <a:pt x="47" y="31"/>
                    <a:pt x="47" y="31"/>
                    <a:pt x="47" y="31"/>
                  </a:cubicBezTo>
                  <a:cubicBezTo>
                    <a:pt x="40" y="32"/>
                    <a:pt x="34" y="34"/>
                    <a:pt x="27" y="35"/>
                  </a:cubicBezTo>
                  <a:cubicBezTo>
                    <a:pt x="18" y="38"/>
                    <a:pt x="9" y="41"/>
                    <a:pt x="0" y="46"/>
                  </a:cubicBezTo>
                  <a:cubicBezTo>
                    <a:pt x="11" y="3"/>
                    <a:pt x="11" y="3"/>
                    <a:pt x="11" y="3"/>
                  </a:cubicBezTo>
                  <a:cubicBezTo>
                    <a:pt x="12" y="1"/>
                    <a:pt x="15" y="0"/>
                    <a:pt x="16" y="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3" name="Freeform 31"/>
            <p:cNvSpPr>
              <a:spLocks noEditPoints="1"/>
            </p:cNvSpPr>
            <p:nvPr/>
          </p:nvSpPr>
          <p:spPr bwMode="auto">
            <a:xfrm>
              <a:off x="4016927" y="4521720"/>
              <a:ext cx="235139" cy="291663"/>
            </a:xfrm>
            <a:custGeom>
              <a:avLst/>
              <a:gdLst>
                <a:gd name="T0" fmla="*/ 59 w 88"/>
                <a:gd name="T1" fmla="*/ 102 h 109"/>
                <a:gd name="T2" fmla="*/ 59 w 88"/>
                <a:gd name="T3" fmla="*/ 101 h 109"/>
                <a:gd name="T4" fmla="*/ 58 w 88"/>
                <a:gd name="T5" fmla="*/ 101 h 109"/>
                <a:gd name="T6" fmla="*/ 87 w 88"/>
                <a:gd name="T7" fmla="*/ 42 h 109"/>
                <a:gd name="T8" fmla="*/ 44 w 88"/>
                <a:gd name="T9" fmla="*/ 0 h 109"/>
                <a:gd name="T10" fmla="*/ 1 w 88"/>
                <a:gd name="T11" fmla="*/ 42 h 109"/>
                <a:gd name="T12" fmla="*/ 27 w 88"/>
                <a:gd name="T13" fmla="*/ 95 h 109"/>
                <a:gd name="T14" fmla="*/ 29 w 88"/>
                <a:gd name="T15" fmla="*/ 101 h 109"/>
                <a:gd name="T16" fmla="*/ 29 w 88"/>
                <a:gd name="T17" fmla="*/ 101 h 109"/>
                <a:gd name="T18" fmla="*/ 28 w 88"/>
                <a:gd name="T19" fmla="*/ 102 h 109"/>
                <a:gd name="T20" fmla="*/ 28 w 88"/>
                <a:gd name="T21" fmla="*/ 109 h 109"/>
                <a:gd name="T22" fmla="*/ 59 w 88"/>
                <a:gd name="T23" fmla="*/ 109 h 109"/>
                <a:gd name="T24" fmla="*/ 59 w 88"/>
                <a:gd name="T25" fmla="*/ 102 h 109"/>
                <a:gd name="T26" fmla="*/ 51 w 88"/>
                <a:gd name="T27" fmla="*/ 96 h 109"/>
                <a:gd name="T28" fmla="*/ 51 w 88"/>
                <a:gd name="T29" fmla="*/ 77 h 109"/>
                <a:gd name="T30" fmla="*/ 50 w 88"/>
                <a:gd name="T31" fmla="*/ 75 h 109"/>
                <a:gd name="T32" fmla="*/ 60 w 88"/>
                <a:gd name="T33" fmla="*/ 44 h 109"/>
                <a:gd name="T34" fmla="*/ 73 w 88"/>
                <a:gd name="T35" fmla="*/ 40 h 109"/>
                <a:gd name="T36" fmla="*/ 63 w 88"/>
                <a:gd name="T37" fmla="*/ 31 h 109"/>
                <a:gd name="T38" fmla="*/ 58 w 88"/>
                <a:gd name="T39" fmla="*/ 41 h 109"/>
                <a:gd name="T40" fmla="*/ 30 w 88"/>
                <a:gd name="T41" fmla="*/ 41 h 109"/>
                <a:gd name="T42" fmla="*/ 19 w 88"/>
                <a:gd name="T43" fmla="*/ 31 h 109"/>
                <a:gd name="T44" fmla="*/ 15 w 88"/>
                <a:gd name="T45" fmla="*/ 40 h 109"/>
                <a:gd name="T46" fmla="*/ 28 w 88"/>
                <a:gd name="T47" fmla="*/ 44 h 109"/>
                <a:gd name="T48" fmla="*/ 37 w 88"/>
                <a:gd name="T49" fmla="*/ 75 h 109"/>
                <a:gd name="T50" fmla="*/ 37 w 88"/>
                <a:gd name="T51" fmla="*/ 77 h 109"/>
                <a:gd name="T52" fmla="*/ 37 w 88"/>
                <a:gd name="T53" fmla="*/ 96 h 109"/>
                <a:gd name="T54" fmla="*/ 33 w 88"/>
                <a:gd name="T55" fmla="*/ 96 h 109"/>
                <a:gd name="T56" fmla="*/ 19 w 88"/>
                <a:gd name="T57" fmla="*/ 73 h 109"/>
                <a:gd name="T58" fmla="*/ 6 w 88"/>
                <a:gd name="T59" fmla="*/ 43 h 109"/>
                <a:gd name="T60" fmla="*/ 17 w 88"/>
                <a:gd name="T61" fmla="*/ 16 h 109"/>
                <a:gd name="T62" fmla="*/ 44 w 88"/>
                <a:gd name="T63" fmla="*/ 5 h 109"/>
                <a:gd name="T64" fmla="*/ 65 w 88"/>
                <a:gd name="T65" fmla="*/ 12 h 109"/>
                <a:gd name="T66" fmla="*/ 81 w 88"/>
                <a:gd name="T67" fmla="*/ 43 h 109"/>
                <a:gd name="T68" fmla="*/ 68 w 88"/>
                <a:gd name="T69" fmla="*/ 73 h 109"/>
                <a:gd name="T70" fmla="*/ 54 w 88"/>
                <a:gd name="T71" fmla="*/ 96 h 109"/>
                <a:gd name="T72" fmla="*/ 51 w 88"/>
                <a:gd name="T73" fmla="*/ 96 h 109"/>
                <a:gd name="T74" fmla="*/ 41 w 88"/>
                <a:gd name="T75" fmla="*/ 54 h 109"/>
                <a:gd name="T76" fmla="*/ 42 w 88"/>
                <a:gd name="T77" fmla="*/ 55 h 109"/>
                <a:gd name="T78" fmla="*/ 42 w 88"/>
                <a:gd name="T79" fmla="*/ 74 h 109"/>
                <a:gd name="T80" fmla="*/ 40 w 88"/>
                <a:gd name="T81" fmla="*/ 74 h 109"/>
                <a:gd name="T82" fmla="*/ 40 w 88"/>
                <a:gd name="T83" fmla="*/ 74 h 109"/>
                <a:gd name="T84" fmla="*/ 31 w 88"/>
                <a:gd name="T85" fmla="*/ 44 h 109"/>
                <a:gd name="T86" fmla="*/ 57 w 88"/>
                <a:gd name="T87" fmla="*/ 44 h 109"/>
                <a:gd name="T88" fmla="*/ 48 w 88"/>
                <a:gd name="T89" fmla="*/ 74 h 109"/>
                <a:gd name="T90" fmla="*/ 48 w 88"/>
                <a:gd name="T91" fmla="*/ 74 h 109"/>
                <a:gd name="T92" fmla="*/ 45 w 88"/>
                <a:gd name="T93" fmla="*/ 74 h 109"/>
                <a:gd name="T94" fmla="*/ 45 w 88"/>
                <a:gd name="T95" fmla="*/ 55 h 109"/>
                <a:gd name="T96" fmla="*/ 46 w 88"/>
                <a:gd name="T97" fmla="*/ 54 h 109"/>
                <a:gd name="T98" fmla="*/ 44 w 88"/>
                <a:gd name="T99" fmla="*/ 51 h 109"/>
                <a:gd name="T100" fmla="*/ 41 w 88"/>
                <a:gd name="T101" fmla="*/ 54 h 109"/>
                <a:gd name="T102" fmla="*/ 61 w 88"/>
                <a:gd name="T103" fmla="*/ 41 h 109"/>
                <a:gd name="T104" fmla="*/ 66 w 88"/>
                <a:gd name="T105" fmla="*/ 33 h 109"/>
                <a:gd name="T106" fmla="*/ 70 w 88"/>
                <a:gd name="T107" fmla="*/ 39 h 109"/>
                <a:gd name="T108" fmla="*/ 61 w 88"/>
                <a:gd name="T109" fmla="*/ 41 h 109"/>
                <a:gd name="T110" fmla="*/ 61 w 88"/>
                <a:gd name="T111" fmla="*/ 41 h 109"/>
                <a:gd name="T112" fmla="*/ 17 w 88"/>
                <a:gd name="T113" fmla="*/ 39 h 109"/>
                <a:gd name="T114" fmla="*/ 23 w 88"/>
                <a:gd name="T115" fmla="*/ 33 h 109"/>
                <a:gd name="T116" fmla="*/ 27 w 88"/>
                <a:gd name="T117" fmla="*/ 41 h 109"/>
                <a:gd name="T118" fmla="*/ 17 w 88"/>
                <a:gd name="T11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9">
                  <a:moveTo>
                    <a:pt x="59" y="102"/>
                  </a:moveTo>
                  <a:cubicBezTo>
                    <a:pt x="59" y="101"/>
                    <a:pt x="59" y="101"/>
                    <a:pt x="59" y="101"/>
                  </a:cubicBezTo>
                  <a:cubicBezTo>
                    <a:pt x="58" y="101"/>
                    <a:pt x="58" y="101"/>
                    <a:pt x="58" y="101"/>
                  </a:cubicBezTo>
                  <a:cubicBezTo>
                    <a:pt x="65" y="77"/>
                    <a:pt x="88" y="69"/>
                    <a:pt x="87" y="42"/>
                  </a:cubicBezTo>
                  <a:cubicBezTo>
                    <a:pt x="86" y="20"/>
                    <a:pt x="69" y="0"/>
                    <a:pt x="44" y="0"/>
                  </a:cubicBezTo>
                  <a:cubicBezTo>
                    <a:pt x="19" y="0"/>
                    <a:pt x="2" y="19"/>
                    <a:pt x="1" y="42"/>
                  </a:cubicBezTo>
                  <a:cubicBezTo>
                    <a:pt x="0" y="67"/>
                    <a:pt x="19" y="76"/>
                    <a:pt x="27" y="95"/>
                  </a:cubicBezTo>
                  <a:cubicBezTo>
                    <a:pt x="28" y="97"/>
                    <a:pt x="29" y="99"/>
                    <a:pt x="29" y="101"/>
                  </a:cubicBezTo>
                  <a:cubicBezTo>
                    <a:pt x="29" y="101"/>
                    <a:pt x="29" y="101"/>
                    <a:pt x="29" y="101"/>
                  </a:cubicBezTo>
                  <a:cubicBezTo>
                    <a:pt x="28" y="101"/>
                    <a:pt x="28" y="101"/>
                    <a:pt x="28" y="102"/>
                  </a:cubicBezTo>
                  <a:cubicBezTo>
                    <a:pt x="28" y="109"/>
                    <a:pt x="28" y="109"/>
                    <a:pt x="28" y="109"/>
                  </a:cubicBezTo>
                  <a:cubicBezTo>
                    <a:pt x="59" y="109"/>
                    <a:pt x="59" y="109"/>
                    <a:pt x="59" y="109"/>
                  </a:cubicBezTo>
                  <a:lnTo>
                    <a:pt x="59" y="102"/>
                  </a:lnTo>
                  <a:close/>
                  <a:moveTo>
                    <a:pt x="51" y="96"/>
                  </a:moveTo>
                  <a:cubicBezTo>
                    <a:pt x="51" y="77"/>
                    <a:pt x="51" y="77"/>
                    <a:pt x="51" y="77"/>
                  </a:cubicBezTo>
                  <a:cubicBezTo>
                    <a:pt x="51" y="76"/>
                    <a:pt x="51" y="76"/>
                    <a:pt x="50" y="75"/>
                  </a:cubicBezTo>
                  <a:cubicBezTo>
                    <a:pt x="53" y="66"/>
                    <a:pt x="58" y="48"/>
                    <a:pt x="60" y="44"/>
                  </a:cubicBezTo>
                  <a:cubicBezTo>
                    <a:pt x="65" y="44"/>
                    <a:pt x="71" y="43"/>
                    <a:pt x="73" y="40"/>
                  </a:cubicBezTo>
                  <a:cubicBezTo>
                    <a:pt x="76" y="35"/>
                    <a:pt x="68" y="28"/>
                    <a:pt x="63" y="31"/>
                  </a:cubicBezTo>
                  <a:cubicBezTo>
                    <a:pt x="59" y="32"/>
                    <a:pt x="58" y="37"/>
                    <a:pt x="58" y="41"/>
                  </a:cubicBezTo>
                  <a:cubicBezTo>
                    <a:pt x="51" y="41"/>
                    <a:pt x="36" y="41"/>
                    <a:pt x="30" y="41"/>
                  </a:cubicBezTo>
                  <a:cubicBezTo>
                    <a:pt x="29" y="37"/>
                    <a:pt x="27" y="27"/>
                    <a:pt x="19" y="31"/>
                  </a:cubicBezTo>
                  <a:cubicBezTo>
                    <a:pt x="14" y="32"/>
                    <a:pt x="13" y="38"/>
                    <a:pt x="15" y="40"/>
                  </a:cubicBezTo>
                  <a:cubicBezTo>
                    <a:pt x="17" y="44"/>
                    <a:pt x="23" y="44"/>
                    <a:pt x="28" y="44"/>
                  </a:cubicBezTo>
                  <a:cubicBezTo>
                    <a:pt x="31" y="56"/>
                    <a:pt x="33" y="62"/>
                    <a:pt x="37" y="75"/>
                  </a:cubicBezTo>
                  <a:cubicBezTo>
                    <a:pt x="37" y="76"/>
                    <a:pt x="37" y="76"/>
                    <a:pt x="37" y="77"/>
                  </a:cubicBezTo>
                  <a:cubicBezTo>
                    <a:pt x="37" y="96"/>
                    <a:pt x="37" y="96"/>
                    <a:pt x="37" y="96"/>
                  </a:cubicBezTo>
                  <a:cubicBezTo>
                    <a:pt x="33" y="96"/>
                    <a:pt x="33" y="96"/>
                    <a:pt x="33" y="96"/>
                  </a:cubicBezTo>
                  <a:cubicBezTo>
                    <a:pt x="30" y="87"/>
                    <a:pt x="24" y="80"/>
                    <a:pt x="19" y="73"/>
                  </a:cubicBezTo>
                  <a:cubicBezTo>
                    <a:pt x="11" y="63"/>
                    <a:pt x="5" y="56"/>
                    <a:pt x="6" y="43"/>
                  </a:cubicBezTo>
                  <a:cubicBezTo>
                    <a:pt x="7" y="32"/>
                    <a:pt x="11" y="23"/>
                    <a:pt x="17" y="16"/>
                  </a:cubicBezTo>
                  <a:cubicBezTo>
                    <a:pt x="24" y="9"/>
                    <a:pt x="33" y="5"/>
                    <a:pt x="44" y="5"/>
                  </a:cubicBezTo>
                  <a:cubicBezTo>
                    <a:pt x="52" y="5"/>
                    <a:pt x="59" y="7"/>
                    <a:pt x="65" y="12"/>
                  </a:cubicBezTo>
                  <a:cubicBezTo>
                    <a:pt x="75" y="19"/>
                    <a:pt x="81" y="30"/>
                    <a:pt x="81" y="43"/>
                  </a:cubicBezTo>
                  <a:cubicBezTo>
                    <a:pt x="82" y="56"/>
                    <a:pt x="76" y="64"/>
                    <a:pt x="68" y="73"/>
                  </a:cubicBezTo>
                  <a:cubicBezTo>
                    <a:pt x="63" y="80"/>
                    <a:pt x="58" y="87"/>
                    <a:pt x="54" y="96"/>
                  </a:cubicBezTo>
                  <a:lnTo>
                    <a:pt x="51" y="96"/>
                  </a:lnTo>
                  <a:close/>
                  <a:moveTo>
                    <a:pt x="41" y="54"/>
                  </a:moveTo>
                  <a:cubicBezTo>
                    <a:pt x="41" y="54"/>
                    <a:pt x="42" y="55"/>
                    <a:pt x="42" y="55"/>
                  </a:cubicBezTo>
                  <a:cubicBezTo>
                    <a:pt x="42" y="74"/>
                    <a:pt x="42" y="74"/>
                    <a:pt x="42" y="74"/>
                  </a:cubicBezTo>
                  <a:cubicBezTo>
                    <a:pt x="40" y="74"/>
                    <a:pt x="40" y="74"/>
                    <a:pt x="40" y="74"/>
                  </a:cubicBezTo>
                  <a:cubicBezTo>
                    <a:pt x="40" y="74"/>
                    <a:pt x="40" y="74"/>
                    <a:pt x="40" y="74"/>
                  </a:cubicBezTo>
                  <a:cubicBezTo>
                    <a:pt x="38" y="66"/>
                    <a:pt x="32" y="48"/>
                    <a:pt x="31" y="44"/>
                  </a:cubicBezTo>
                  <a:cubicBezTo>
                    <a:pt x="35" y="44"/>
                    <a:pt x="52" y="44"/>
                    <a:pt x="57" y="44"/>
                  </a:cubicBezTo>
                  <a:cubicBezTo>
                    <a:pt x="55" y="49"/>
                    <a:pt x="51" y="64"/>
                    <a:pt x="48" y="74"/>
                  </a:cubicBezTo>
                  <a:cubicBezTo>
                    <a:pt x="48" y="74"/>
                    <a:pt x="48" y="74"/>
                    <a:pt x="48" y="74"/>
                  </a:cubicBezTo>
                  <a:cubicBezTo>
                    <a:pt x="45" y="74"/>
                    <a:pt x="45" y="74"/>
                    <a:pt x="45" y="74"/>
                  </a:cubicBezTo>
                  <a:cubicBezTo>
                    <a:pt x="45" y="55"/>
                    <a:pt x="45" y="55"/>
                    <a:pt x="45" y="55"/>
                  </a:cubicBezTo>
                  <a:cubicBezTo>
                    <a:pt x="46" y="55"/>
                    <a:pt x="46" y="54"/>
                    <a:pt x="46" y="54"/>
                  </a:cubicBezTo>
                  <a:cubicBezTo>
                    <a:pt x="46" y="52"/>
                    <a:pt x="45" y="51"/>
                    <a:pt x="44" y="51"/>
                  </a:cubicBezTo>
                  <a:cubicBezTo>
                    <a:pt x="42" y="51"/>
                    <a:pt x="41" y="52"/>
                    <a:pt x="41" y="54"/>
                  </a:cubicBezTo>
                  <a:close/>
                  <a:moveTo>
                    <a:pt x="61" y="41"/>
                  </a:moveTo>
                  <a:cubicBezTo>
                    <a:pt x="62" y="37"/>
                    <a:pt x="63" y="33"/>
                    <a:pt x="66" y="33"/>
                  </a:cubicBezTo>
                  <a:cubicBezTo>
                    <a:pt x="69" y="33"/>
                    <a:pt x="72" y="37"/>
                    <a:pt x="70" y="39"/>
                  </a:cubicBezTo>
                  <a:cubicBezTo>
                    <a:pt x="69" y="41"/>
                    <a:pt x="63" y="41"/>
                    <a:pt x="61" y="41"/>
                  </a:cubicBezTo>
                  <a:cubicBezTo>
                    <a:pt x="61" y="41"/>
                    <a:pt x="61" y="41"/>
                    <a:pt x="61" y="41"/>
                  </a:cubicBezTo>
                  <a:close/>
                  <a:moveTo>
                    <a:pt x="17" y="39"/>
                  </a:moveTo>
                  <a:cubicBezTo>
                    <a:pt x="15" y="36"/>
                    <a:pt x="20" y="32"/>
                    <a:pt x="23" y="33"/>
                  </a:cubicBezTo>
                  <a:cubicBezTo>
                    <a:pt x="25" y="34"/>
                    <a:pt x="26" y="38"/>
                    <a:pt x="27" y="41"/>
                  </a:cubicBezTo>
                  <a:cubicBezTo>
                    <a:pt x="27" y="41"/>
                    <a:pt x="18" y="40"/>
                    <a:pt x="17" y="3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4" name="Rectangle 32"/>
            <p:cNvSpPr>
              <a:spLocks noChangeArrowheads="1"/>
            </p:cNvSpPr>
            <p:nvPr/>
          </p:nvSpPr>
          <p:spPr bwMode="auto">
            <a:xfrm>
              <a:off x="4091538" y="4821296"/>
              <a:ext cx="82525" cy="10174"/>
            </a:xfrm>
            <a:prstGeom prst="rect">
              <a:avLst/>
            </a:prstGeom>
            <a:solidFill>
              <a:srgbClr val="4F7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5" name="Freeform 33"/>
            <p:cNvSpPr>
              <a:spLocks/>
            </p:cNvSpPr>
            <p:nvPr/>
          </p:nvSpPr>
          <p:spPr bwMode="auto">
            <a:xfrm>
              <a:off x="4091538" y="4840514"/>
              <a:ext cx="82525" cy="41828"/>
            </a:xfrm>
            <a:custGeom>
              <a:avLst/>
              <a:gdLst>
                <a:gd name="T0" fmla="*/ 29 w 31"/>
                <a:gd name="T1" fmla="*/ 4 h 16"/>
                <a:gd name="T2" fmla="*/ 30 w 31"/>
                <a:gd name="T3" fmla="*/ 4 h 16"/>
                <a:gd name="T4" fmla="*/ 31 w 31"/>
                <a:gd name="T5" fmla="*/ 3 h 16"/>
                <a:gd name="T6" fmla="*/ 31 w 31"/>
                <a:gd name="T7" fmla="*/ 0 h 16"/>
                <a:gd name="T8" fmla="*/ 0 w 31"/>
                <a:gd name="T9" fmla="*/ 0 h 16"/>
                <a:gd name="T10" fmla="*/ 0 w 31"/>
                <a:gd name="T11" fmla="*/ 3 h 16"/>
                <a:gd name="T12" fmla="*/ 1 w 31"/>
                <a:gd name="T13" fmla="*/ 4 h 16"/>
                <a:gd name="T14" fmla="*/ 2 w 31"/>
                <a:gd name="T15" fmla="*/ 4 h 16"/>
                <a:gd name="T16" fmla="*/ 14 w 31"/>
                <a:gd name="T17" fmla="*/ 16 h 16"/>
                <a:gd name="T18" fmla="*/ 18 w 31"/>
                <a:gd name="T19" fmla="*/ 16 h 16"/>
                <a:gd name="T20" fmla="*/ 29 w 31"/>
                <a:gd name="T2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6">
                  <a:moveTo>
                    <a:pt x="29" y="4"/>
                  </a:moveTo>
                  <a:cubicBezTo>
                    <a:pt x="30" y="4"/>
                    <a:pt x="30" y="4"/>
                    <a:pt x="30" y="4"/>
                  </a:cubicBezTo>
                  <a:cubicBezTo>
                    <a:pt x="31" y="4"/>
                    <a:pt x="31" y="4"/>
                    <a:pt x="31" y="3"/>
                  </a:cubicBezTo>
                  <a:cubicBezTo>
                    <a:pt x="31" y="0"/>
                    <a:pt x="31" y="0"/>
                    <a:pt x="31" y="0"/>
                  </a:cubicBezTo>
                  <a:cubicBezTo>
                    <a:pt x="0" y="0"/>
                    <a:pt x="0" y="0"/>
                    <a:pt x="0" y="0"/>
                  </a:cubicBezTo>
                  <a:cubicBezTo>
                    <a:pt x="0" y="3"/>
                    <a:pt x="0" y="3"/>
                    <a:pt x="0" y="3"/>
                  </a:cubicBezTo>
                  <a:cubicBezTo>
                    <a:pt x="0" y="4"/>
                    <a:pt x="1" y="4"/>
                    <a:pt x="1" y="4"/>
                  </a:cubicBezTo>
                  <a:cubicBezTo>
                    <a:pt x="2" y="4"/>
                    <a:pt x="2" y="4"/>
                    <a:pt x="2" y="4"/>
                  </a:cubicBezTo>
                  <a:cubicBezTo>
                    <a:pt x="5" y="10"/>
                    <a:pt x="8" y="16"/>
                    <a:pt x="14" y="16"/>
                  </a:cubicBezTo>
                  <a:cubicBezTo>
                    <a:pt x="18" y="16"/>
                    <a:pt x="18" y="16"/>
                    <a:pt x="18" y="16"/>
                  </a:cubicBezTo>
                  <a:cubicBezTo>
                    <a:pt x="24" y="16"/>
                    <a:pt x="27" y="10"/>
                    <a:pt x="29" y="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2" name="组合 231"/>
          <p:cNvGrpSpPr/>
          <p:nvPr/>
        </p:nvGrpSpPr>
        <p:grpSpPr>
          <a:xfrm>
            <a:off x="8841739" y="1990874"/>
            <a:ext cx="1037438" cy="1038740"/>
            <a:chOff x="8704688" y="2310570"/>
            <a:chExt cx="902120" cy="903249"/>
          </a:xfrm>
          <a:solidFill>
            <a:schemeClr val="accent4"/>
          </a:solidFill>
        </p:grpSpPr>
        <p:sp>
          <p:nvSpPr>
            <p:cNvPr id="4108" name="Oval 16"/>
            <p:cNvSpPr>
              <a:spLocks noChangeArrowheads="1"/>
            </p:cNvSpPr>
            <p:nvPr/>
          </p:nvSpPr>
          <p:spPr bwMode="auto">
            <a:xfrm>
              <a:off x="8704688" y="2310570"/>
              <a:ext cx="902120" cy="9032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Oval 17"/>
            <p:cNvSpPr>
              <a:spLocks noChangeArrowheads="1"/>
            </p:cNvSpPr>
            <p:nvPr/>
          </p:nvSpPr>
          <p:spPr bwMode="auto">
            <a:xfrm>
              <a:off x="8784949" y="2390834"/>
              <a:ext cx="741592" cy="7427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18"/>
            <p:cNvSpPr>
              <a:spLocks/>
            </p:cNvSpPr>
            <p:nvPr/>
          </p:nvSpPr>
          <p:spPr bwMode="auto">
            <a:xfrm>
              <a:off x="9422541" y="3082683"/>
              <a:ext cx="117569" cy="127744"/>
            </a:xfrm>
            <a:custGeom>
              <a:avLst/>
              <a:gdLst>
                <a:gd name="T0" fmla="*/ 40 w 44"/>
                <a:gd name="T1" fmla="*/ 47 h 48"/>
                <a:gd name="T2" fmla="*/ 0 w 44"/>
                <a:gd name="T3" fmla="*/ 32 h 48"/>
                <a:gd name="T4" fmla="*/ 16 w 44"/>
                <a:gd name="T5" fmla="*/ 20 h 48"/>
                <a:gd name="T6" fmla="*/ 37 w 44"/>
                <a:gd name="T7" fmla="*/ 0 h 48"/>
                <a:gd name="T8" fmla="*/ 44 w 44"/>
                <a:gd name="T9" fmla="*/ 44 h 48"/>
                <a:gd name="T10" fmla="*/ 40 w 44"/>
                <a:gd name="T11" fmla="*/ 47 h 48"/>
              </a:gdLst>
              <a:ahLst/>
              <a:cxnLst>
                <a:cxn ang="0">
                  <a:pos x="T0" y="T1"/>
                </a:cxn>
                <a:cxn ang="0">
                  <a:pos x="T2" y="T3"/>
                </a:cxn>
                <a:cxn ang="0">
                  <a:pos x="T4" y="T5"/>
                </a:cxn>
                <a:cxn ang="0">
                  <a:pos x="T6" y="T7"/>
                </a:cxn>
                <a:cxn ang="0">
                  <a:pos x="T8" y="T9"/>
                </a:cxn>
                <a:cxn ang="0">
                  <a:pos x="T10" y="T11"/>
                </a:cxn>
              </a:cxnLst>
              <a:rect l="0" t="0" r="r" b="b"/>
              <a:pathLst>
                <a:path w="44" h="48">
                  <a:moveTo>
                    <a:pt x="40" y="47"/>
                  </a:moveTo>
                  <a:cubicBezTo>
                    <a:pt x="0" y="32"/>
                    <a:pt x="0" y="32"/>
                    <a:pt x="0" y="32"/>
                  </a:cubicBezTo>
                  <a:cubicBezTo>
                    <a:pt x="5" y="28"/>
                    <a:pt x="11" y="24"/>
                    <a:pt x="16" y="20"/>
                  </a:cubicBezTo>
                  <a:cubicBezTo>
                    <a:pt x="24" y="14"/>
                    <a:pt x="31" y="7"/>
                    <a:pt x="37" y="0"/>
                  </a:cubicBezTo>
                  <a:cubicBezTo>
                    <a:pt x="44" y="44"/>
                    <a:pt x="44" y="44"/>
                    <a:pt x="44" y="44"/>
                  </a:cubicBezTo>
                  <a:cubicBezTo>
                    <a:pt x="44" y="46"/>
                    <a:pt x="42" y="48"/>
                    <a:pt x="4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6" name="Freeform 34"/>
            <p:cNvSpPr>
              <a:spLocks noEditPoints="1"/>
            </p:cNvSpPr>
            <p:nvPr/>
          </p:nvSpPr>
          <p:spPr bwMode="auto">
            <a:xfrm>
              <a:off x="9065309" y="2612407"/>
              <a:ext cx="170702" cy="270184"/>
            </a:xfrm>
            <a:custGeom>
              <a:avLst/>
              <a:gdLst>
                <a:gd name="T0" fmla="*/ 49 w 64"/>
                <a:gd name="T1" fmla="*/ 28 h 101"/>
                <a:gd name="T2" fmla="*/ 36 w 64"/>
                <a:gd name="T3" fmla="*/ 24 h 101"/>
                <a:gd name="T4" fmla="*/ 36 w 64"/>
                <a:gd name="T5" fmla="*/ 43 h 101"/>
                <a:gd name="T6" fmla="*/ 39 w 64"/>
                <a:gd name="T7" fmla="*/ 44 h 101"/>
                <a:gd name="T8" fmla="*/ 49 w 64"/>
                <a:gd name="T9" fmla="*/ 47 h 101"/>
                <a:gd name="T10" fmla="*/ 62 w 64"/>
                <a:gd name="T11" fmla="*/ 57 h 101"/>
                <a:gd name="T12" fmla="*/ 62 w 64"/>
                <a:gd name="T13" fmla="*/ 76 h 101"/>
                <a:gd name="T14" fmla="*/ 37 w 64"/>
                <a:gd name="T15" fmla="*/ 89 h 101"/>
                <a:gd name="T16" fmla="*/ 37 w 64"/>
                <a:gd name="T17" fmla="*/ 98 h 101"/>
                <a:gd name="T18" fmla="*/ 34 w 64"/>
                <a:gd name="T19" fmla="*/ 101 h 101"/>
                <a:gd name="T20" fmla="*/ 34 w 64"/>
                <a:gd name="T21" fmla="*/ 101 h 101"/>
                <a:gd name="T22" fmla="*/ 31 w 64"/>
                <a:gd name="T23" fmla="*/ 98 h 101"/>
                <a:gd name="T24" fmla="*/ 31 w 64"/>
                <a:gd name="T25" fmla="*/ 89 h 101"/>
                <a:gd name="T26" fmla="*/ 9 w 64"/>
                <a:gd name="T27" fmla="*/ 83 h 101"/>
                <a:gd name="T28" fmla="*/ 16 w 64"/>
                <a:gd name="T29" fmla="*/ 70 h 101"/>
                <a:gd name="T30" fmla="*/ 32 w 64"/>
                <a:gd name="T31" fmla="*/ 76 h 101"/>
                <a:gd name="T32" fmla="*/ 32 w 64"/>
                <a:gd name="T33" fmla="*/ 57 h 101"/>
                <a:gd name="T34" fmla="*/ 18 w 64"/>
                <a:gd name="T35" fmla="*/ 53 h 101"/>
                <a:gd name="T36" fmla="*/ 6 w 64"/>
                <a:gd name="T37" fmla="*/ 35 h 101"/>
                <a:gd name="T38" fmla="*/ 21 w 64"/>
                <a:gd name="T39" fmla="*/ 13 h 101"/>
                <a:gd name="T40" fmla="*/ 31 w 64"/>
                <a:gd name="T41" fmla="*/ 11 h 101"/>
                <a:gd name="T42" fmla="*/ 31 w 64"/>
                <a:gd name="T43" fmla="*/ 3 h 101"/>
                <a:gd name="T44" fmla="*/ 34 w 64"/>
                <a:gd name="T45" fmla="*/ 0 h 101"/>
                <a:gd name="T46" fmla="*/ 34 w 64"/>
                <a:gd name="T47" fmla="*/ 0 h 101"/>
                <a:gd name="T48" fmla="*/ 37 w 64"/>
                <a:gd name="T49" fmla="*/ 3 h 101"/>
                <a:gd name="T50" fmla="*/ 37 w 64"/>
                <a:gd name="T51" fmla="*/ 11 h 101"/>
                <a:gd name="T52" fmla="*/ 55 w 64"/>
                <a:gd name="T53" fmla="*/ 16 h 101"/>
                <a:gd name="T54" fmla="*/ 58 w 64"/>
                <a:gd name="T55" fmla="*/ 25 h 101"/>
                <a:gd name="T56" fmla="*/ 49 w 64"/>
                <a:gd name="T57" fmla="*/ 28 h 101"/>
                <a:gd name="T58" fmla="*/ 22 w 64"/>
                <a:gd name="T59" fmla="*/ 33 h 101"/>
                <a:gd name="T60" fmla="*/ 24 w 64"/>
                <a:gd name="T61" fmla="*/ 38 h 101"/>
                <a:gd name="T62" fmla="*/ 32 w 64"/>
                <a:gd name="T63" fmla="*/ 42 h 101"/>
                <a:gd name="T64" fmla="*/ 32 w 64"/>
                <a:gd name="T65" fmla="*/ 24 h 101"/>
                <a:gd name="T66" fmla="*/ 22 w 64"/>
                <a:gd name="T67" fmla="*/ 33 h 101"/>
                <a:gd name="T68" fmla="*/ 48 w 64"/>
                <a:gd name="T69" fmla="*/ 68 h 101"/>
                <a:gd name="T70" fmla="*/ 45 w 64"/>
                <a:gd name="T71" fmla="*/ 62 h 101"/>
                <a:gd name="T72" fmla="*/ 36 w 64"/>
                <a:gd name="T73" fmla="*/ 58 h 101"/>
                <a:gd name="T74" fmla="*/ 36 w 64"/>
                <a:gd name="T75" fmla="*/ 76 h 101"/>
                <a:gd name="T76" fmla="*/ 48 w 64"/>
                <a:gd name="T77" fmla="*/ 6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101">
                  <a:moveTo>
                    <a:pt x="49" y="28"/>
                  </a:moveTo>
                  <a:cubicBezTo>
                    <a:pt x="45" y="26"/>
                    <a:pt x="41" y="25"/>
                    <a:pt x="36" y="24"/>
                  </a:cubicBezTo>
                  <a:cubicBezTo>
                    <a:pt x="36" y="43"/>
                    <a:pt x="36" y="43"/>
                    <a:pt x="36" y="43"/>
                  </a:cubicBezTo>
                  <a:cubicBezTo>
                    <a:pt x="39" y="44"/>
                    <a:pt x="39" y="44"/>
                    <a:pt x="39" y="44"/>
                  </a:cubicBezTo>
                  <a:cubicBezTo>
                    <a:pt x="43" y="45"/>
                    <a:pt x="46" y="46"/>
                    <a:pt x="49" y="47"/>
                  </a:cubicBezTo>
                  <a:cubicBezTo>
                    <a:pt x="55" y="49"/>
                    <a:pt x="59" y="52"/>
                    <a:pt x="62" y="57"/>
                  </a:cubicBezTo>
                  <a:cubicBezTo>
                    <a:pt x="64" y="62"/>
                    <a:pt x="64" y="71"/>
                    <a:pt x="62" y="76"/>
                  </a:cubicBezTo>
                  <a:cubicBezTo>
                    <a:pt x="57" y="85"/>
                    <a:pt x="47" y="89"/>
                    <a:pt x="37" y="89"/>
                  </a:cubicBezTo>
                  <a:cubicBezTo>
                    <a:pt x="37" y="98"/>
                    <a:pt x="37" y="98"/>
                    <a:pt x="37" y="98"/>
                  </a:cubicBezTo>
                  <a:cubicBezTo>
                    <a:pt x="37" y="99"/>
                    <a:pt x="36" y="101"/>
                    <a:pt x="34" y="101"/>
                  </a:cubicBezTo>
                  <a:cubicBezTo>
                    <a:pt x="34" y="101"/>
                    <a:pt x="34" y="101"/>
                    <a:pt x="34" y="101"/>
                  </a:cubicBezTo>
                  <a:cubicBezTo>
                    <a:pt x="32" y="101"/>
                    <a:pt x="31" y="99"/>
                    <a:pt x="31" y="98"/>
                  </a:cubicBezTo>
                  <a:cubicBezTo>
                    <a:pt x="31" y="89"/>
                    <a:pt x="31" y="89"/>
                    <a:pt x="31" y="89"/>
                  </a:cubicBezTo>
                  <a:cubicBezTo>
                    <a:pt x="23" y="88"/>
                    <a:pt x="15" y="86"/>
                    <a:pt x="9" y="83"/>
                  </a:cubicBezTo>
                  <a:cubicBezTo>
                    <a:pt x="0" y="78"/>
                    <a:pt x="7" y="66"/>
                    <a:pt x="16" y="70"/>
                  </a:cubicBezTo>
                  <a:cubicBezTo>
                    <a:pt x="20" y="73"/>
                    <a:pt x="26" y="75"/>
                    <a:pt x="32" y="76"/>
                  </a:cubicBezTo>
                  <a:cubicBezTo>
                    <a:pt x="32" y="57"/>
                    <a:pt x="32" y="57"/>
                    <a:pt x="32" y="57"/>
                  </a:cubicBezTo>
                  <a:cubicBezTo>
                    <a:pt x="30" y="56"/>
                    <a:pt x="23" y="55"/>
                    <a:pt x="18" y="53"/>
                  </a:cubicBezTo>
                  <a:cubicBezTo>
                    <a:pt x="9" y="49"/>
                    <a:pt x="6" y="43"/>
                    <a:pt x="6" y="35"/>
                  </a:cubicBezTo>
                  <a:cubicBezTo>
                    <a:pt x="6" y="25"/>
                    <a:pt x="12" y="17"/>
                    <a:pt x="21" y="13"/>
                  </a:cubicBezTo>
                  <a:cubicBezTo>
                    <a:pt x="24" y="12"/>
                    <a:pt x="27" y="11"/>
                    <a:pt x="31" y="11"/>
                  </a:cubicBezTo>
                  <a:cubicBezTo>
                    <a:pt x="31" y="3"/>
                    <a:pt x="31" y="3"/>
                    <a:pt x="31" y="3"/>
                  </a:cubicBezTo>
                  <a:cubicBezTo>
                    <a:pt x="31" y="2"/>
                    <a:pt x="32" y="0"/>
                    <a:pt x="34" y="0"/>
                  </a:cubicBezTo>
                  <a:cubicBezTo>
                    <a:pt x="34" y="0"/>
                    <a:pt x="34" y="0"/>
                    <a:pt x="34" y="0"/>
                  </a:cubicBezTo>
                  <a:cubicBezTo>
                    <a:pt x="36" y="0"/>
                    <a:pt x="37" y="2"/>
                    <a:pt x="37" y="3"/>
                  </a:cubicBezTo>
                  <a:cubicBezTo>
                    <a:pt x="37" y="11"/>
                    <a:pt x="37" y="11"/>
                    <a:pt x="37" y="11"/>
                  </a:cubicBezTo>
                  <a:cubicBezTo>
                    <a:pt x="43" y="12"/>
                    <a:pt x="49" y="13"/>
                    <a:pt x="55" y="16"/>
                  </a:cubicBezTo>
                  <a:cubicBezTo>
                    <a:pt x="58" y="18"/>
                    <a:pt x="60" y="22"/>
                    <a:pt x="58" y="25"/>
                  </a:cubicBezTo>
                  <a:cubicBezTo>
                    <a:pt x="56" y="28"/>
                    <a:pt x="52" y="30"/>
                    <a:pt x="49" y="28"/>
                  </a:cubicBezTo>
                  <a:close/>
                  <a:moveTo>
                    <a:pt x="22" y="33"/>
                  </a:moveTo>
                  <a:cubicBezTo>
                    <a:pt x="22" y="35"/>
                    <a:pt x="22" y="37"/>
                    <a:pt x="24" y="38"/>
                  </a:cubicBezTo>
                  <a:cubicBezTo>
                    <a:pt x="26" y="40"/>
                    <a:pt x="28" y="41"/>
                    <a:pt x="32" y="42"/>
                  </a:cubicBezTo>
                  <a:cubicBezTo>
                    <a:pt x="32" y="24"/>
                    <a:pt x="32" y="24"/>
                    <a:pt x="32" y="24"/>
                  </a:cubicBezTo>
                  <a:cubicBezTo>
                    <a:pt x="25" y="25"/>
                    <a:pt x="22" y="27"/>
                    <a:pt x="22" y="33"/>
                  </a:cubicBezTo>
                  <a:close/>
                  <a:moveTo>
                    <a:pt x="48" y="68"/>
                  </a:moveTo>
                  <a:cubicBezTo>
                    <a:pt x="48" y="65"/>
                    <a:pt x="47" y="63"/>
                    <a:pt x="45" y="62"/>
                  </a:cubicBezTo>
                  <a:cubicBezTo>
                    <a:pt x="43" y="61"/>
                    <a:pt x="40" y="59"/>
                    <a:pt x="36" y="58"/>
                  </a:cubicBezTo>
                  <a:cubicBezTo>
                    <a:pt x="36" y="76"/>
                    <a:pt x="36" y="76"/>
                    <a:pt x="36" y="76"/>
                  </a:cubicBezTo>
                  <a:cubicBezTo>
                    <a:pt x="44" y="76"/>
                    <a:pt x="48" y="73"/>
                    <a:pt x="4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7" name="Freeform 35"/>
            <p:cNvSpPr>
              <a:spLocks/>
            </p:cNvSpPr>
            <p:nvPr/>
          </p:nvSpPr>
          <p:spPr bwMode="auto">
            <a:xfrm>
              <a:off x="8952262" y="2547970"/>
              <a:ext cx="432972" cy="397927"/>
            </a:xfrm>
            <a:custGeom>
              <a:avLst/>
              <a:gdLst>
                <a:gd name="T0" fmla="*/ 155 w 162"/>
                <a:gd name="T1" fmla="*/ 57 h 149"/>
                <a:gd name="T2" fmla="*/ 146 w 162"/>
                <a:gd name="T3" fmla="*/ 57 h 149"/>
                <a:gd name="T4" fmla="*/ 69 w 162"/>
                <a:gd name="T5" fmla="*/ 3 h 149"/>
                <a:gd name="T6" fmla="*/ 3 w 162"/>
                <a:gd name="T7" fmla="*/ 70 h 149"/>
                <a:gd name="T8" fmla="*/ 76 w 162"/>
                <a:gd name="T9" fmla="*/ 149 h 149"/>
                <a:gd name="T10" fmla="*/ 139 w 162"/>
                <a:gd name="T11" fmla="*/ 113 h 149"/>
                <a:gd name="T12" fmla="*/ 136 w 162"/>
                <a:gd name="T13" fmla="*/ 105 h 149"/>
                <a:gd name="T14" fmla="*/ 136 w 162"/>
                <a:gd name="T15" fmla="*/ 105 h 149"/>
                <a:gd name="T16" fmla="*/ 130 w 162"/>
                <a:gd name="T17" fmla="*/ 107 h 149"/>
                <a:gd name="T18" fmla="*/ 71 w 162"/>
                <a:gd name="T19" fmla="*/ 138 h 149"/>
                <a:gd name="T20" fmla="*/ 14 w 162"/>
                <a:gd name="T21" fmla="*/ 80 h 149"/>
                <a:gd name="T22" fmla="*/ 76 w 162"/>
                <a:gd name="T23" fmla="*/ 14 h 149"/>
                <a:gd name="T24" fmla="*/ 135 w 162"/>
                <a:gd name="T25" fmla="*/ 57 h 149"/>
                <a:gd name="T26" fmla="*/ 125 w 162"/>
                <a:gd name="T27" fmla="*/ 57 h 149"/>
                <a:gd name="T28" fmla="*/ 121 w 162"/>
                <a:gd name="T29" fmla="*/ 65 h 149"/>
                <a:gd name="T30" fmla="*/ 136 w 162"/>
                <a:gd name="T31" fmla="*/ 88 h 149"/>
                <a:gd name="T32" fmla="*/ 144 w 162"/>
                <a:gd name="T33" fmla="*/ 88 h 149"/>
                <a:gd name="T34" fmla="*/ 159 w 162"/>
                <a:gd name="T35" fmla="*/ 65 h 149"/>
                <a:gd name="T36" fmla="*/ 155 w 162"/>
                <a:gd name="T37"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55" y="57"/>
                  </a:moveTo>
                  <a:cubicBezTo>
                    <a:pt x="146" y="57"/>
                    <a:pt x="146" y="57"/>
                    <a:pt x="146" y="57"/>
                  </a:cubicBezTo>
                  <a:cubicBezTo>
                    <a:pt x="137" y="24"/>
                    <a:pt x="105" y="0"/>
                    <a:pt x="69" y="3"/>
                  </a:cubicBezTo>
                  <a:cubicBezTo>
                    <a:pt x="34" y="7"/>
                    <a:pt x="6" y="35"/>
                    <a:pt x="3" y="70"/>
                  </a:cubicBezTo>
                  <a:cubicBezTo>
                    <a:pt x="0" y="113"/>
                    <a:pt x="34" y="149"/>
                    <a:pt x="76" y="149"/>
                  </a:cubicBezTo>
                  <a:cubicBezTo>
                    <a:pt x="103" y="149"/>
                    <a:pt x="126" y="134"/>
                    <a:pt x="139" y="113"/>
                  </a:cubicBezTo>
                  <a:cubicBezTo>
                    <a:pt x="140" y="110"/>
                    <a:pt x="139" y="106"/>
                    <a:pt x="136" y="105"/>
                  </a:cubicBezTo>
                  <a:cubicBezTo>
                    <a:pt x="136" y="105"/>
                    <a:pt x="136" y="105"/>
                    <a:pt x="136" y="105"/>
                  </a:cubicBezTo>
                  <a:cubicBezTo>
                    <a:pt x="134" y="104"/>
                    <a:pt x="131" y="105"/>
                    <a:pt x="130" y="107"/>
                  </a:cubicBezTo>
                  <a:cubicBezTo>
                    <a:pt x="118" y="127"/>
                    <a:pt x="96" y="140"/>
                    <a:pt x="71" y="138"/>
                  </a:cubicBezTo>
                  <a:cubicBezTo>
                    <a:pt x="41" y="136"/>
                    <a:pt x="16" y="111"/>
                    <a:pt x="14" y="80"/>
                  </a:cubicBezTo>
                  <a:cubicBezTo>
                    <a:pt x="11" y="44"/>
                    <a:pt x="40" y="14"/>
                    <a:pt x="76" y="14"/>
                  </a:cubicBezTo>
                  <a:cubicBezTo>
                    <a:pt x="103" y="14"/>
                    <a:pt x="127" y="32"/>
                    <a:pt x="135" y="57"/>
                  </a:cubicBezTo>
                  <a:cubicBezTo>
                    <a:pt x="125" y="57"/>
                    <a:pt x="125" y="57"/>
                    <a:pt x="125" y="57"/>
                  </a:cubicBezTo>
                  <a:cubicBezTo>
                    <a:pt x="121" y="57"/>
                    <a:pt x="119" y="61"/>
                    <a:pt x="121" y="65"/>
                  </a:cubicBezTo>
                  <a:cubicBezTo>
                    <a:pt x="136" y="88"/>
                    <a:pt x="136" y="88"/>
                    <a:pt x="136" y="88"/>
                  </a:cubicBezTo>
                  <a:cubicBezTo>
                    <a:pt x="138" y="91"/>
                    <a:pt x="142" y="91"/>
                    <a:pt x="144" y="88"/>
                  </a:cubicBezTo>
                  <a:cubicBezTo>
                    <a:pt x="159" y="65"/>
                    <a:pt x="159" y="65"/>
                    <a:pt x="159" y="65"/>
                  </a:cubicBezTo>
                  <a:cubicBezTo>
                    <a:pt x="162" y="61"/>
                    <a:pt x="159" y="57"/>
                    <a:pt x="155"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0" name="矩形 219"/>
          <p:cNvSpPr/>
          <p:nvPr/>
        </p:nvSpPr>
        <p:spPr>
          <a:xfrm>
            <a:off x="4302281" y="2478210"/>
            <a:ext cx="4320413" cy="1015663"/>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3.</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 </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基于 </a:t>
            </a:r>
            <a:r>
              <a:rPr lang="en-US" sz="2000" dirty="0">
                <a:solidFill>
                  <a:schemeClr val="bg2">
                    <a:lumMod val="75000"/>
                  </a:schemeClr>
                </a:solidFill>
                <a:ea typeface="造字工房悦圆演示版常规体" pitchFamily="50" charset="-122"/>
              </a:rPr>
              <a:t>UCI </a:t>
            </a:r>
            <a:r>
              <a:rPr lang="zh-CN" altLang="en-US" sz="2000" dirty="0">
                <a:solidFill>
                  <a:schemeClr val="bg2">
                    <a:lumMod val="75000"/>
                  </a:schemeClr>
                </a:solidFill>
                <a:ea typeface="造字工房悦圆演示版常规体" pitchFamily="50" charset="-122"/>
              </a:rPr>
              <a:t>传统真实数据集的对比实验 </a:t>
            </a:r>
          </a:p>
          <a:p>
            <a:pPr algn="ctr"/>
            <a:endParaRPr lang="zh-CN" altLang="en-US" sz="2000" dirty="0">
              <a:solidFill>
                <a:schemeClr val="bg2">
                  <a:lumMod val="75000"/>
                </a:schemeClr>
              </a:solidFill>
            </a:endParaRPr>
          </a:p>
        </p:txBody>
      </p:sp>
      <p:sp>
        <p:nvSpPr>
          <p:cNvPr id="223" name="矩形 222"/>
          <p:cNvSpPr/>
          <p:nvPr/>
        </p:nvSpPr>
        <p:spPr>
          <a:xfrm>
            <a:off x="9126449" y="3118018"/>
            <a:ext cx="2912977" cy="707886"/>
          </a:xfrm>
          <a:prstGeom prst="rect">
            <a:avLst/>
          </a:prstGeom>
        </p:spPr>
        <p:txBody>
          <a:bodyPr wrap="none">
            <a:spAutoFit/>
          </a:bodyPr>
          <a:lstStyle/>
          <a:p>
            <a:pPr algn="ctr"/>
            <a:r>
              <a:rPr lang="en-US" altLang="zh-CN" sz="2000" dirty="0">
                <a:solidFill>
                  <a:schemeClr val="tx1">
                    <a:lumMod val="75000"/>
                    <a:lumOff val="25000"/>
                  </a:schemeClr>
                </a:solidFill>
                <a:ea typeface="造字工房悦圆演示版常规体" pitchFamily="50" charset="-122"/>
              </a:rPr>
              <a:t>4.</a:t>
            </a:r>
            <a:r>
              <a:rPr lang="zh-CN" altLang="en-US" sz="2000" dirty="0">
                <a:solidFill>
                  <a:schemeClr val="tx1">
                    <a:lumMod val="75000"/>
                    <a:lumOff val="25000"/>
                  </a:schemeClr>
                </a:solidFill>
                <a:ea typeface="造字工房悦圆演示版常规体" pitchFamily="50" charset="-122"/>
              </a:rPr>
              <a:t> </a:t>
            </a:r>
            <a:r>
              <a:rPr lang="en-US" sz="2000" dirty="0">
                <a:solidFill>
                  <a:schemeClr val="tx1">
                    <a:lumMod val="75000"/>
                    <a:lumOff val="25000"/>
                  </a:schemeClr>
                </a:solidFill>
                <a:ea typeface="造字工房悦圆演示版常规体" pitchFamily="50" charset="-122"/>
              </a:rPr>
              <a:t>EM </a:t>
            </a:r>
            <a:r>
              <a:rPr lang="zh-CN" altLang="en-US" sz="2000" dirty="0">
                <a:solidFill>
                  <a:schemeClr val="tx1">
                    <a:lumMod val="75000"/>
                    <a:lumOff val="25000"/>
                  </a:schemeClr>
                </a:solidFill>
                <a:ea typeface="造字工房悦圆演示版常规体" pitchFamily="50" charset="-122"/>
              </a:rPr>
              <a:t>算法及其改进算法</a:t>
            </a:r>
            <a:endParaRPr lang="en-US" altLang="zh-CN" sz="2000" dirty="0">
              <a:solidFill>
                <a:schemeClr val="tx1">
                  <a:lumMod val="75000"/>
                  <a:lumOff val="25000"/>
                </a:schemeClr>
              </a:solidFill>
              <a:ea typeface="造字工房悦圆演示版常规体" pitchFamily="50" charset="-122"/>
            </a:endParaRPr>
          </a:p>
          <a:p>
            <a:pPr algn="ctr"/>
            <a:r>
              <a:rPr lang="zh-CN" altLang="en-US" sz="2000" dirty="0">
                <a:solidFill>
                  <a:schemeClr val="tx1">
                    <a:lumMod val="75000"/>
                    <a:lumOff val="25000"/>
                  </a:schemeClr>
                </a:solidFill>
                <a:ea typeface="造字工房悦圆演示版常规体" pitchFamily="50" charset="-122"/>
              </a:rPr>
              <a:t>在图像识别上的应用 </a:t>
            </a:r>
          </a:p>
        </p:txBody>
      </p:sp>
      <p:sp>
        <p:nvSpPr>
          <p:cNvPr id="226" name="矩形 225"/>
          <p:cNvSpPr/>
          <p:nvPr/>
        </p:nvSpPr>
        <p:spPr>
          <a:xfrm>
            <a:off x="4977556" y="5131647"/>
            <a:ext cx="2832827" cy="707886"/>
          </a:xfrm>
          <a:prstGeom prst="rect">
            <a:avLst/>
          </a:prstGeom>
        </p:spPr>
        <p:txBody>
          <a:bodyPr wrap="none">
            <a:spAutoFit/>
          </a:bodyPr>
          <a:lstStyle/>
          <a:p>
            <a:pPr algn="ctr"/>
            <a:r>
              <a:rPr lang="en-US" altLang="zh-CN" sz="2000" dirty="0">
                <a:solidFill>
                  <a:schemeClr val="bg2">
                    <a:lumMod val="75000"/>
                  </a:schemeClr>
                </a:solidFill>
                <a:ea typeface="造字工房悦圆演示版常规体" pitchFamily="50" charset="-122"/>
              </a:rPr>
              <a:t>2.</a:t>
            </a:r>
            <a:r>
              <a:rPr lang="zh-CN" altLang="en-US" sz="2000" dirty="0">
                <a:solidFill>
                  <a:schemeClr val="bg2">
                    <a:lumMod val="75000"/>
                  </a:schemeClr>
                </a:solidFill>
                <a:ea typeface="造字工房悦圆演示版常规体" pitchFamily="50" charset="-122"/>
              </a:rPr>
              <a:t> </a:t>
            </a:r>
            <a:r>
              <a:rPr lang="en-US" sz="2000" dirty="0">
                <a:solidFill>
                  <a:schemeClr val="bg2">
                    <a:lumMod val="75000"/>
                  </a:schemeClr>
                </a:solidFill>
                <a:ea typeface="造字工房悦圆演示版常规体" pitchFamily="50" charset="-122"/>
              </a:rPr>
              <a:t>EM</a:t>
            </a:r>
            <a:r>
              <a:rPr lang="zh-CN" altLang="en-US" sz="2000" dirty="0">
                <a:solidFill>
                  <a:schemeClr val="bg2">
                    <a:lumMod val="75000"/>
                  </a:schemeClr>
                </a:solidFill>
                <a:ea typeface="造字工房悦圆演示版常规体" pitchFamily="50" charset="-122"/>
              </a:rPr>
              <a:t>算法及其改进算法</a:t>
            </a:r>
            <a:endParaRPr lang="en-US" altLang="zh-CN" sz="2000" dirty="0">
              <a:solidFill>
                <a:schemeClr val="bg2">
                  <a:lumMod val="75000"/>
                </a:schemeClr>
              </a:solidFill>
              <a:ea typeface="造字工房悦圆演示版常规体" pitchFamily="50" charset="-122"/>
            </a:endParaRPr>
          </a:p>
          <a:p>
            <a:pPr algn="ctr"/>
            <a:r>
              <a:rPr lang="zh-CN" altLang="en-US" sz="2000" dirty="0">
                <a:solidFill>
                  <a:schemeClr val="bg2">
                    <a:lumMod val="75000"/>
                  </a:schemeClr>
                </a:solidFill>
                <a:ea typeface="造字工房悦圆演示版常规体" pitchFamily="50" charset="-122"/>
              </a:rPr>
              <a:t>的数值模拟对比实验 </a:t>
            </a:r>
          </a:p>
        </p:txBody>
      </p:sp>
      <p:sp>
        <p:nvSpPr>
          <p:cNvPr id="229" name="矩形 228"/>
          <p:cNvSpPr/>
          <p:nvPr/>
        </p:nvSpPr>
        <p:spPr>
          <a:xfrm>
            <a:off x="1683644" y="3444904"/>
            <a:ext cx="3235181" cy="707886"/>
          </a:xfrm>
          <a:prstGeom prst="rect">
            <a:avLst/>
          </a:prstGeom>
        </p:spPr>
        <p:txBody>
          <a:bodyPr wrap="none">
            <a:spAutoFit/>
          </a:bodyPr>
          <a:lstStyle/>
          <a:p>
            <a:pPr algn="ct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1.</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 </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EM</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算法与</a:t>
            </a:r>
            <a:r>
              <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rPr>
              <a:t>K-Means</a:t>
            </a: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算法</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a:p>
            <a:pPr algn="ctr"/>
            <a:r>
              <a:rPr lang="zh-CN" altLang="en-US" sz="2000" dirty="0">
                <a:solidFill>
                  <a:schemeClr val="bg2">
                    <a:lumMod val="75000"/>
                  </a:schemeClr>
                </a:solidFill>
                <a:latin typeface="造字工房悦圆演示版常规体" pitchFamily="50" charset="-122"/>
                <a:ea typeface="造字工房悦圆演示版常规体" pitchFamily="50" charset="-122"/>
                <a:cs typeface="Lato Regular"/>
              </a:rPr>
              <a:t>对比实验</a:t>
            </a:r>
            <a:endParaRPr lang="en-US" altLang="zh-CN" sz="2000" dirty="0">
              <a:solidFill>
                <a:schemeClr val="bg2">
                  <a:lumMod val="75000"/>
                </a:schemeClr>
              </a:solidFill>
              <a:latin typeface="造字工房悦圆演示版常规体" pitchFamily="50" charset="-122"/>
              <a:ea typeface="造字工房悦圆演示版常规体" pitchFamily="50" charset="-122"/>
              <a:cs typeface="Lato Regular"/>
            </a:endParaRPr>
          </a:p>
        </p:txBody>
      </p:sp>
      <p:pic>
        <p:nvPicPr>
          <p:cNvPr id="55" name="Picture 54">
            <a:extLst>
              <a:ext uri="{FF2B5EF4-FFF2-40B4-BE49-F238E27FC236}">
                <a16:creationId xmlns:a16="http://schemas.microsoft.com/office/drawing/2014/main" id="{D73DBD31-77E3-CD44-A386-926FDD080D6A}"/>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1164260554"/>
      </p:ext>
    </p:extLst>
  </p:cSld>
  <p:clrMapOvr>
    <a:masterClrMapping/>
  </p:clrMapOvr>
  <mc:AlternateContent xmlns:mc="http://schemas.openxmlformats.org/markup-compatibility/2006" xmlns:p14="http://schemas.microsoft.com/office/powerpoint/2010/main">
    <mc:Choice Requires="p14">
      <p:transition spd="slow" p14:dur="1600" advTm="1000">
        <p14:gallery dir="l"/>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0B5BDC-7DB2-2F4A-9BCD-2D08259107DA}"/>
              </a:ext>
            </a:extLst>
          </p:cNvPr>
          <p:cNvSpPr>
            <a:spLocks noGrp="1"/>
          </p:cNvSpPr>
          <p:nvPr>
            <p:ph type="sldNum" sz="quarter" idx="12"/>
          </p:nvPr>
        </p:nvSpPr>
        <p:spPr/>
        <p:txBody>
          <a:bodyPr/>
          <a:lstStyle/>
          <a:p>
            <a:fld id="{5017F8C3-264D-4FD7-B713-65F2B341049D}" type="slidenum">
              <a:rPr lang="zh-CN" altLang="en-US" smtClean="0"/>
              <a:pPr/>
              <a:t>23</a:t>
            </a:fld>
            <a:endParaRPr lang="zh-CN" altLang="en-US" dirty="0"/>
          </a:p>
        </p:txBody>
      </p:sp>
      <p:pic>
        <p:nvPicPr>
          <p:cNvPr id="4" name="Picture 3">
            <a:extLst>
              <a:ext uri="{FF2B5EF4-FFF2-40B4-BE49-F238E27FC236}">
                <a16:creationId xmlns:a16="http://schemas.microsoft.com/office/drawing/2014/main" id="{DEF5693F-0660-B84A-9831-0DC8C33E2CD2}"/>
              </a:ext>
            </a:extLst>
          </p:cNvPr>
          <p:cNvPicPr>
            <a:picLocks noChangeAspect="1"/>
          </p:cNvPicPr>
          <p:nvPr/>
        </p:nvPicPr>
        <p:blipFill>
          <a:blip r:embed="rId2"/>
          <a:stretch>
            <a:fillRect/>
          </a:stretch>
        </p:blipFill>
        <p:spPr>
          <a:xfrm>
            <a:off x="2822402" y="1126778"/>
            <a:ext cx="7272808" cy="3660487"/>
          </a:xfrm>
          <a:prstGeom prst="rect">
            <a:avLst/>
          </a:prstGeom>
        </p:spPr>
      </p:pic>
      <p:sp>
        <p:nvSpPr>
          <p:cNvPr id="6" name="TextBox 5">
            <a:extLst>
              <a:ext uri="{FF2B5EF4-FFF2-40B4-BE49-F238E27FC236}">
                <a16:creationId xmlns:a16="http://schemas.microsoft.com/office/drawing/2014/main" id="{DB1209FC-4B0E-D94C-A396-C5E85EAD9DE9}"/>
              </a:ext>
            </a:extLst>
          </p:cNvPr>
          <p:cNvSpPr txBox="1"/>
          <p:nvPr/>
        </p:nvSpPr>
        <p:spPr>
          <a:xfrm>
            <a:off x="1080000" y="449107"/>
            <a:ext cx="7863082" cy="430869"/>
          </a:xfrm>
          <a:prstGeom prst="rect">
            <a:avLst/>
          </a:prstGeom>
          <a:noFill/>
        </p:spPr>
        <p:txBody>
          <a:bodyPr wrap="square" lIns="91422" tIns="45711" rIns="91422" bIns="45711" rtlCol="0">
            <a:spAutoFit/>
          </a:bodyPr>
          <a:lstStyle/>
          <a:p>
            <a:r>
              <a:rPr lang="en-US" b="1" dirty="0"/>
              <a:t>EM </a:t>
            </a:r>
            <a:r>
              <a:rPr lang="zh-CN" altLang="en-US" b="1" dirty="0"/>
              <a:t>算法及其改进算法在图像识别上的应用 </a:t>
            </a:r>
          </a:p>
        </p:txBody>
      </p:sp>
      <p:sp>
        <p:nvSpPr>
          <p:cNvPr id="7" name="Rectangle 6">
            <a:extLst>
              <a:ext uri="{FF2B5EF4-FFF2-40B4-BE49-F238E27FC236}">
                <a16:creationId xmlns:a16="http://schemas.microsoft.com/office/drawing/2014/main" id="{0424F87A-0F87-4347-B534-A4081FB0BB06}"/>
              </a:ext>
            </a:extLst>
          </p:cNvPr>
          <p:cNvSpPr/>
          <p:nvPr/>
        </p:nvSpPr>
        <p:spPr>
          <a:xfrm>
            <a:off x="2030314" y="5034067"/>
            <a:ext cx="9073008" cy="830997"/>
          </a:xfrm>
          <a:prstGeom prst="rect">
            <a:avLst/>
          </a:prstGeom>
        </p:spPr>
        <p:txBody>
          <a:bodyPr wrap="square">
            <a:spAutoFit/>
          </a:bodyPr>
          <a:lstStyle/>
          <a:p>
            <a:r>
              <a:rPr lang="zh-CN" altLang="en-US" sz="2400" dirty="0">
                <a:latin typeface="Microsoft YaHei" panose="020B0503020204020204" pitchFamily="34" charset="-122"/>
                <a:ea typeface="Microsoft YaHei" panose="020B0503020204020204" pitchFamily="34" charset="-122"/>
              </a:rPr>
              <a:t>通过传统 </a:t>
            </a:r>
            <a:r>
              <a:rPr lang="en-US" sz="2400" dirty="0">
                <a:latin typeface="Microsoft YaHei" panose="020B0503020204020204" pitchFamily="34" charset="-122"/>
                <a:ea typeface="Microsoft YaHei" panose="020B0503020204020204" pitchFamily="34" charset="-122"/>
              </a:rPr>
              <a:t>EM </a:t>
            </a:r>
            <a:r>
              <a:rPr lang="zh-CN" altLang="en-US" sz="2400" dirty="0">
                <a:latin typeface="Microsoft YaHei" panose="020B0503020204020204" pitchFamily="34" charset="-122"/>
                <a:ea typeface="Microsoft YaHei" panose="020B0503020204020204" pitchFamily="34" charset="-122"/>
              </a:rPr>
              <a:t>算法聚类得到的效果较差，而利用给基于半监督学习的 </a:t>
            </a:r>
            <a:r>
              <a:rPr lang="en-US" sz="2400" dirty="0">
                <a:latin typeface="Microsoft YaHei" panose="020B0503020204020204" pitchFamily="34" charset="-122"/>
                <a:ea typeface="Microsoft YaHei" panose="020B0503020204020204" pitchFamily="34" charset="-122"/>
              </a:rPr>
              <a:t>EM </a:t>
            </a:r>
            <a:r>
              <a:rPr lang="zh-CN" altLang="en-US" sz="2400" dirty="0">
                <a:latin typeface="Microsoft YaHei" panose="020B0503020204020204" pitchFamily="34" charset="-122"/>
                <a:ea typeface="Microsoft YaHei" panose="020B0503020204020204" pitchFamily="34" charset="-122"/>
              </a:rPr>
              <a:t>算法和 </a:t>
            </a:r>
            <a:r>
              <a:rPr lang="en-US" sz="2400" dirty="0">
                <a:latin typeface="Microsoft YaHei" panose="020B0503020204020204" pitchFamily="34" charset="-122"/>
                <a:ea typeface="Microsoft YaHei" panose="020B0503020204020204" pitchFamily="34" charset="-122"/>
              </a:rPr>
              <a:t>MEEM </a:t>
            </a:r>
            <a:r>
              <a:rPr lang="zh-CN" altLang="en-US" sz="2400" dirty="0">
                <a:latin typeface="Microsoft YaHei" panose="020B0503020204020204" pitchFamily="34" charset="-122"/>
                <a:ea typeface="Microsoft YaHei" panose="020B0503020204020204" pitchFamily="34" charset="-122"/>
              </a:rPr>
              <a:t>算法得到的聚类效果相近，且聚类效果客观。 </a:t>
            </a:r>
            <a:endParaRPr lang="zh-CN" altLang="en-US" dirty="0">
              <a:latin typeface="Microsoft YaHei" panose="020B0503020204020204" pitchFamily="34" charset="-122"/>
              <a:ea typeface="Microsoft YaHei" panose="020B0503020204020204" pitchFamily="34" charset="-122"/>
            </a:endParaRPr>
          </a:p>
        </p:txBody>
      </p:sp>
      <p:pic>
        <p:nvPicPr>
          <p:cNvPr id="3" name="Picture 2">
            <a:extLst>
              <a:ext uri="{FF2B5EF4-FFF2-40B4-BE49-F238E27FC236}">
                <a16:creationId xmlns:a16="http://schemas.microsoft.com/office/drawing/2014/main" id="{ADC5CF51-E898-9544-B25C-64B5BBA74366}"/>
              </a:ext>
            </a:extLst>
          </p:cNvPr>
          <p:cNvPicPr>
            <a:picLocks noChangeAspect="1"/>
          </p:cNvPicPr>
          <p:nvPr/>
        </p:nvPicPr>
        <p:blipFill>
          <a:blip r:embed="rId3"/>
          <a:stretch>
            <a:fillRect/>
          </a:stretch>
        </p:blipFill>
        <p:spPr>
          <a:xfrm>
            <a:off x="6178966" y="6523193"/>
            <a:ext cx="6277034" cy="377972"/>
          </a:xfrm>
          <a:prstGeom prst="rect">
            <a:avLst/>
          </a:prstGeom>
        </p:spPr>
      </p:pic>
    </p:spTree>
    <p:extLst>
      <p:ext uri="{BB962C8B-B14F-4D97-AF65-F5344CB8AC3E}">
        <p14:creationId xmlns:p14="http://schemas.microsoft.com/office/powerpoint/2010/main" val="608892169"/>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400"/>
                            </p:stCondLst>
                            <p:childTnLst>
                              <p:par>
                                <p:cTn id="13" presetID="9"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heckerboard(across)">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a:spLocks noChangeArrowheads="1"/>
          </p:cNvSpPr>
          <p:nvPr/>
        </p:nvSpPr>
        <p:spPr bwMode="auto">
          <a:xfrm>
            <a:off x="6350794" y="2956983"/>
            <a:ext cx="46085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r>
              <a:rPr lang="zh-CN" altLang="en-US" sz="4400" b="1" spc="300" dirty="0">
                <a:solidFill>
                  <a:schemeClr val="accent1">
                    <a:lumMod val="75000"/>
                  </a:schemeClr>
                </a:solidFill>
                <a:latin typeface="微软雅黑" pitchFamily="34" charset="-122"/>
                <a:ea typeface="微软雅黑" pitchFamily="34" charset="-122"/>
                <a:cs typeface="Arial Unicode MS"/>
              </a:rPr>
              <a:t>讨论总结</a:t>
            </a:r>
          </a:p>
        </p:txBody>
      </p:sp>
      <p:cxnSp>
        <p:nvCxnSpPr>
          <p:cNvPr id="5" name="直接连接符 4"/>
          <p:cNvCxnSpPr/>
          <p:nvPr/>
        </p:nvCxnSpPr>
        <p:spPr>
          <a:xfrm rot="16200000" flipH="1">
            <a:off x="8898980" y="30437"/>
            <a:ext cx="0" cy="759600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2642" y="2854970"/>
            <a:ext cx="1229824" cy="1107996"/>
          </a:xfrm>
          <a:prstGeom prst="rect">
            <a:avLst/>
          </a:prstGeom>
          <a:noFill/>
        </p:spPr>
        <p:txBody>
          <a:bodyPr wrap="none" rtlCol="0">
            <a:spAutoFit/>
          </a:bodyPr>
          <a:lstStyle/>
          <a:p>
            <a:r>
              <a:rPr lang="en-US" altLang="zh-CN" sz="6600" b="1" dirty="0">
                <a:solidFill>
                  <a:schemeClr val="accent4"/>
                </a:solidFill>
                <a:latin typeface="微软雅黑" panose="020B0503020204020204" pitchFamily="34" charset="-122"/>
                <a:ea typeface="微软雅黑" panose="020B0503020204020204" pitchFamily="34" charset="-122"/>
              </a:rPr>
              <a:t>04</a:t>
            </a:r>
            <a:endParaRPr lang="zh-CN" altLang="en-US" sz="66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789934"/>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467339-8671-C547-B6EB-0EFDC3EF0265}"/>
              </a:ext>
            </a:extLst>
          </p:cNvPr>
          <p:cNvSpPr>
            <a:spLocks noGrp="1"/>
          </p:cNvSpPr>
          <p:nvPr>
            <p:ph type="sldNum" sz="quarter" idx="12"/>
          </p:nvPr>
        </p:nvSpPr>
        <p:spPr/>
        <p:txBody>
          <a:bodyPr/>
          <a:lstStyle/>
          <a:p>
            <a:fld id="{5017F8C3-264D-4FD7-B713-65F2B341049D}" type="slidenum">
              <a:rPr lang="zh-CN" altLang="en-US" smtClean="0"/>
              <a:pPr/>
              <a:t>25</a:t>
            </a:fld>
            <a:endParaRPr lang="zh-CN" altLang="en-US" dirty="0"/>
          </a:p>
        </p:txBody>
      </p:sp>
      <p:sp>
        <p:nvSpPr>
          <p:cNvPr id="3" name="TextBox 2">
            <a:extLst>
              <a:ext uri="{FF2B5EF4-FFF2-40B4-BE49-F238E27FC236}">
                <a16:creationId xmlns:a16="http://schemas.microsoft.com/office/drawing/2014/main" id="{4DB92FF5-545B-0D48-AD0F-F7CE0810F2CA}"/>
              </a:ext>
            </a:extLst>
          </p:cNvPr>
          <p:cNvSpPr txBox="1"/>
          <p:nvPr/>
        </p:nvSpPr>
        <p:spPr>
          <a:xfrm>
            <a:off x="3038426" y="1558826"/>
            <a:ext cx="184731" cy="430887"/>
          </a:xfrm>
          <a:prstGeom prst="rect">
            <a:avLst/>
          </a:prstGeom>
          <a:noFill/>
        </p:spPr>
        <p:txBody>
          <a:bodyPr wrap="none" rtlCol="0">
            <a:spAutoFit/>
          </a:bodyPr>
          <a:lstStyle/>
          <a:p>
            <a:endParaRPr lang="en-CN" dirty="0"/>
          </a:p>
        </p:txBody>
      </p:sp>
      <p:sp>
        <p:nvSpPr>
          <p:cNvPr id="4" name="Rectangle 3">
            <a:extLst>
              <a:ext uri="{FF2B5EF4-FFF2-40B4-BE49-F238E27FC236}">
                <a16:creationId xmlns:a16="http://schemas.microsoft.com/office/drawing/2014/main" id="{1B6D49A3-BFF2-D54E-8495-97CFE1B27AB8}"/>
              </a:ext>
            </a:extLst>
          </p:cNvPr>
          <p:cNvSpPr/>
          <p:nvPr/>
        </p:nvSpPr>
        <p:spPr>
          <a:xfrm>
            <a:off x="1310234" y="3215010"/>
            <a:ext cx="9649072" cy="1938992"/>
          </a:xfrm>
          <a:prstGeom prst="rect">
            <a:avLst/>
          </a:prstGeom>
        </p:spPr>
        <p:txBody>
          <a:bodyPr wrap="square">
            <a:spAutoFit/>
          </a:bodyPr>
          <a:lstStyle/>
          <a:p>
            <a:pPr marL="342900" indent="-342900" algn="just">
              <a:buFont typeface="Arial" panose="020B0604020202020204" pitchFamily="34" charset="0"/>
              <a:buChar char="•"/>
            </a:pPr>
            <a:r>
              <a:rPr lang="zh-CN" altLang="en-US" sz="2000" dirty="0">
                <a:latin typeface="FandolSong-Regular-Identity-H"/>
              </a:rPr>
              <a:t>其次，当采用贝叶斯方法对隐变量后验概率进行计算时同样很大程度上受初始值</a:t>
            </a:r>
            <a:r>
              <a:rPr lang="en-US" altLang="zh-CN" sz="2000" dirty="0">
                <a:latin typeface="FandolSong-Regular-Identity-H"/>
              </a:rPr>
              <a:t>(</a:t>
            </a:r>
            <a:r>
              <a:rPr lang="zh-CN" altLang="en-US" sz="2000" dirty="0">
                <a:latin typeface="FandolSong-Regular-Identity-H"/>
              </a:rPr>
              <a:t>已标定样本</a:t>
            </a:r>
            <a:r>
              <a:rPr lang="en-US" altLang="zh-CN" sz="2000" dirty="0">
                <a:latin typeface="FandolSong-Regular-Identity-H"/>
              </a:rPr>
              <a:t>)</a:t>
            </a:r>
            <a:r>
              <a:rPr lang="zh-CN" altLang="en-US" sz="2000" dirty="0">
                <a:latin typeface="FandolSong-Regular-Identity-H"/>
              </a:rPr>
              <a:t>的不同选择而得到不同效果，因此提出了基于最大熵的</a:t>
            </a:r>
            <a:r>
              <a:rPr lang="en-US" sz="2000" dirty="0" err="1">
                <a:latin typeface="TimesNewRomanPSMT"/>
              </a:rPr>
              <a:t>EM算</a:t>
            </a:r>
            <a:r>
              <a:rPr lang="zh-CN" altLang="en-US" sz="2000" dirty="0">
                <a:latin typeface="FandolSong-Regular-Identity-H"/>
              </a:rPr>
              <a:t>法</a:t>
            </a:r>
            <a:r>
              <a:rPr lang="en-US" altLang="zh-CN" sz="2000" dirty="0">
                <a:latin typeface="FandolSong-Regular-Identity-H"/>
              </a:rPr>
              <a:t>(</a:t>
            </a:r>
            <a:r>
              <a:rPr lang="en-US" sz="2000" dirty="0">
                <a:latin typeface="TimesNewRomanPSMT"/>
              </a:rPr>
              <a:t>MEEM</a:t>
            </a:r>
            <a:r>
              <a:rPr lang="en-US" sz="2000" dirty="0">
                <a:latin typeface="FandolSong-Regular-Identity-H"/>
              </a:rPr>
              <a:t>)，</a:t>
            </a:r>
            <a:r>
              <a:rPr lang="zh-CN" altLang="en-US" sz="2000" dirty="0">
                <a:latin typeface="FandolSong-Regular-Identity-H"/>
              </a:rPr>
              <a:t>通过约束每次迭代过程中计算的隐变量的后验概率，来减少模型受初始值的影响程度。</a:t>
            </a:r>
            <a:endParaRPr lang="en-US" altLang="zh-CN" sz="2000" dirty="0">
              <a:latin typeface="FandolSong-Regular-Identity-H"/>
            </a:endParaRPr>
          </a:p>
          <a:p>
            <a:pPr marL="910057" lvl="1" indent="-342900" algn="just">
              <a:buFont typeface="Arial" panose="020B0604020202020204" pitchFamily="34" charset="0"/>
              <a:buChar char="•"/>
            </a:pPr>
            <a:r>
              <a:rPr lang="zh-CN" altLang="en-US" sz="2000" dirty="0">
                <a:solidFill>
                  <a:srgbClr val="53548A"/>
                </a:solidFill>
                <a:latin typeface="FandolSong-Regular-Identity-H"/>
              </a:rPr>
              <a:t>同样通过模拟实验和真实数据集的实验，验证了该算法在对于存在异常初始值 的情况下仍能较好地估计出模型参数，从而提升聚类效果。</a:t>
            </a:r>
            <a:endParaRPr lang="en-CN" dirty="0">
              <a:solidFill>
                <a:srgbClr val="53548A"/>
              </a:solidFill>
            </a:endParaRPr>
          </a:p>
        </p:txBody>
      </p:sp>
      <p:sp>
        <p:nvSpPr>
          <p:cNvPr id="5" name="Rectangle 4">
            <a:extLst>
              <a:ext uri="{FF2B5EF4-FFF2-40B4-BE49-F238E27FC236}">
                <a16:creationId xmlns:a16="http://schemas.microsoft.com/office/drawing/2014/main" id="{55B13CBC-E05B-F549-92E0-F81E8C8549FA}"/>
              </a:ext>
            </a:extLst>
          </p:cNvPr>
          <p:cNvSpPr/>
          <p:nvPr/>
        </p:nvSpPr>
        <p:spPr>
          <a:xfrm>
            <a:off x="1310234" y="1126778"/>
            <a:ext cx="9649072" cy="1938992"/>
          </a:xfrm>
          <a:prstGeom prst="rect">
            <a:avLst/>
          </a:prstGeom>
        </p:spPr>
        <p:txBody>
          <a:bodyPr wrap="square">
            <a:spAutoFit/>
          </a:bodyPr>
          <a:lstStyle/>
          <a:p>
            <a:pPr marL="342900" indent="-342900" algn="just">
              <a:buFont typeface="Arial" panose="020B0604020202020204" pitchFamily="34" charset="0"/>
              <a:buChar char="•"/>
            </a:pPr>
            <a:r>
              <a:rPr lang="zh-CN" altLang="en-US" sz="2000" dirty="0">
                <a:latin typeface="FandolSong-Regular-Identity-H"/>
              </a:rPr>
              <a:t>本文在半监督学习的理论指导下，首先提出了基于半监督学习的</a:t>
            </a:r>
            <a:r>
              <a:rPr lang="en-US" sz="2000" dirty="0">
                <a:latin typeface="TimesNewRomanPSMT"/>
              </a:rPr>
              <a:t>EM</a:t>
            </a:r>
            <a:r>
              <a:rPr lang="zh-CN" altLang="en-US" sz="2000" dirty="0">
                <a:latin typeface="FandolSong-Regular-Identity-H"/>
              </a:rPr>
              <a:t>算法，并通过理论推导以及在随机产生的服从高斯分布的二维数值、</a:t>
            </a:r>
            <a:r>
              <a:rPr lang="en-US" sz="2000" dirty="0">
                <a:latin typeface="TimesNewRomanPSMT"/>
              </a:rPr>
              <a:t>UCI </a:t>
            </a:r>
            <a:r>
              <a:rPr lang="zh-CN" altLang="en-US" sz="2000" dirty="0">
                <a:latin typeface="FandolSong-Regular-Identity-H"/>
              </a:rPr>
              <a:t>三组人工数据集和</a:t>
            </a:r>
            <a:r>
              <a:rPr lang="en-US" sz="2000" dirty="0">
                <a:latin typeface="TimesNewRomanPSMT"/>
              </a:rPr>
              <a:t>Fashion</a:t>
            </a:r>
            <a:r>
              <a:rPr lang="zh-CN" altLang="en-US" sz="2000" dirty="0">
                <a:latin typeface="TimesNewRomanPSMT"/>
              </a:rPr>
              <a:t> </a:t>
            </a:r>
            <a:r>
              <a:rPr lang="en-US" sz="2000" dirty="0">
                <a:latin typeface="TimesNewRomanPSMT"/>
              </a:rPr>
              <a:t>MNIST </a:t>
            </a:r>
            <a:r>
              <a:rPr lang="zh-CN" altLang="en-US" sz="2000" dirty="0">
                <a:latin typeface="FandolSong-Regular-Identity-H"/>
              </a:rPr>
              <a:t>数据集上进行实验。</a:t>
            </a:r>
            <a:endParaRPr lang="en-US" altLang="zh-CN" sz="2000" dirty="0">
              <a:latin typeface="FandolSong-Regular-Identity-H"/>
            </a:endParaRPr>
          </a:p>
          <a:p>
            <a:pPr marL="910057" lvl="1" indent="-342900" algn="just">
              <a:buFont typeface="Arial" panose="020B0604020202020204" pitchFamily="34" charset="0"/>
              <a:buChar char="•"/>
            </a:pPr>
            <a:r>
              <a:rPr lang="zh-CN" altLang="en-US" sz="2000" dirty="0">
                <a:solidFill>
                  <a:srgbClr val="53548A"/>
                </a:solidFill>
                <a:latin typeface="FandolSong-Regular-Identity-H"/>
              </a:rPr>
              <a:t>验证了相较于传统的 </a:t>
            </a:r>
            <a:r>
              <a:rPr lang="en-US" sz="2000" dirty="0">
                <a:solidFill>
                  <a:srgbClr val="53548A"/>
                </a:solidFill>
                <a:latin typeface="TimesNewRomanPSMT"/>
              </a:rPr>
              <a:t>EM </a:t>
            </a:r>
            <a:r>
              <a:rPr lang="zh-CN" altLang="en-US" sz="2000" dirty="0">
                <a:solidFill>
                  <a:srgbClr val="53548A"/>
                </a:solidFill>
                <a:latin typeface="FandolSong-Regular-Identity-H"/>
              </a:rPr>
              <a:t>算法，该算法能极大程度上减小 </a:t>
            </a:r>
            <a:r>
              <a:rPr lang="en-US" sz="2000" dirty="0">
                <a:solidFill>
                  <a:srgbClr val="53548A"/>
                </a:solidFill>
                <a:latin typeface="TimesNewRomanPSMT"/>
              </a:rPr>
              <a:t>EM </a:t>
            </a:r>
            <a:r>
              <a:rPr lang="zh-CN" altLang="en-US" sz="2000" dirty="0">
                <a:solidFill>
                  <a:srgbClr val="53548A"/>
                </a:solidFill>
                <a:latin typeface="FandolSong-Regular-Identity-H"/>
              </a:rPr>
              <a:t>算 法迭代过程受初始值的影响程度，从而降低了收敛到局部最优的风险，提高了对高斯混合 模型参数估计的性能。</a:t>
            </a:r>
            <a:endParaRPr lang="en-CN" dirty="0">
              <a:solidFill>
                <a:srgbClr val="53548A"/>
              </a:solidFill>
            </a:endParaRPr>
          </a:p>
        </p:txBody>
      </p:sp>
      <p:sp>
        <p:nvSpPr>
          <p:cNvPr id="8" name="TextBox 7">
            <a:extLst>
              <a:ext uri="{FF2B5EF4-FFF2-40B4-BE49-F238E27FC236}">
                <a16:creationId xmlns:a16="http://schemas.microsoft.com/office/drawing/2014/main" id="{FDC32342-A408-EF4F-9EBD-D370B705D2B9}"/>
              </a:ext>
            </a:extLst>
          </p:cNvPr>
          <p:cNvSpPr txBox="1"/>
          <p:nvPr/>
        </p:nvSpPr>
        <p:spPr>
          <a:xfrm>
            <a:off x="1080000" y="449107"/>
            <a:ext cx="5400000" cy="430869"/>
          </a:xfrm>
          <a:prstGeom prst="rect">
            <a:avLst/>
          </a:prstGeom>
          <a:noFill/>
        </p:spPr>
        <p:txBody>
          <a:bodyPr wrap="square" lIns="91422" tIns="45711" rIns="91422" bIns="45711" rtlCol="0">
            <a:spAutoFit/>
          </a:bodyPr>
          <a:lstStyle/>
          <a:p>
            <a:r>
              <a:rPr lang="en-CN" dirty="0"/>
              <a:t>讨论总结</a:t>
            </a:r>
            <a:endParaRPr lang="zh-CN" altLang="en-US" sz="2400" dirty="0"/>
          </a:p>
        </p:txBody>
      </p:sp>
      <p:pic>
        <p:nvPicPr>
          <p:cNvPr id="9" name="Picture 8">
            <a:extLst>
              <a:ext uri="{FF2B5EF4-FFF2-40B4-BE49-F238E27FC236}">
                <a16:creationId xmlns:a16="http://schemas.microsoft.com/office/drawing/2014/main" id="{D90D3B01-9FD8-C340-8730-1C653EE6D07D}"/>
              </a:ext>
            </a:extLst>
          </p:cNvPr>
          <p:cNvPicPr>
            <a:picLocks noChangeAspect="1"/>
          </p:cNvPicPr>
          <p:nvPr/>
        </p:nvPicPr>
        <p:blipFill>
          <a:blip r:embed="rId2"/>
          <a:stretch>
            <a:fillRect/>
          </a:stretch>
        </p:blipFill>
        <p:spPr>
          <a:xfrm>
            <a:off x="5990754" y="6528481"/>
            <a:ext cx="6471999" cy="328831"/>
          </a:xfrm>
          <a:prstGeom prst="rect">
            <a:avLst/>
          </a:prstGeom>
        </p:spPr>
      </p:pic>
      <p:grpSp>
        <p:nvGrpSpPr>
          <p:cNvPr id="6" name="Group 5">
            <a:extLst>
              <a:ext uri="{FF2B5EF4-FFF2-40B4-BE49-F238E27FC236}">
                <a16:creationId xmlns:a16="http://schemas.microsoft.com/office/drawing/2014/main" id="{F690D57E-66B5-D745-8E58-44B1D48E922F}"/>
              </a:ext>
            </a:extLst>
          </p:cNvPr>
          <p:cNvGrpSpPr/>
          <p:nvPr/>
        </p:nvGrpSpPr>
        <p:grpSpPr>
          <a:xfrm>
            <a:off x="1321446" y="5299628"/>
            <a:ext cx="9433048" cy="726273"/>
            <a:chOff x="1321446" y="5299628"/>
            <a:chExt cx="9433048" cy="726273"/>
          </a:xfrm>
        </p:grpSpPr>
        <p:sp>
          <p:nvSpPr>
            <p:cNvPr id="7" name="Rectangle 6">
              <a:extLst>
                <a:ext uri="{FF2B5EF4-FFF2-40B4-BE49-F238E27FC236}">
                  <a16:creationId xmlns:a16="http://schemas.microsoft.com/office/drawing/2014/main" id="{23B383D6-0357-F04B-A48A-24045E3B4711}"/>
                </a:ext>
              </a:extLst>
            </p:cNvPr>
            <p:cNvSpPr/>
            <p:nvPr/>
          </p:nvSpPr>
          <p:spPr>
            <a:xfrm>
              <a:off x="1321446" y="5318015"/>
              <a:ext cx="9433048"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FandolSong-Regular-Identity-H"/>
                </a:rPr>
                <a:t>本文对 </a:t>
              </a:r>
              <a:r>
                <a:rPr lang="en-US" sz="2000" dirty="0">
                  <a:latin typeface="TimesNewRomanPSMT"/>
                </a:rPr>
                <a:t>MEEM </a:t>
              </a:r>
              <a:r>
                <a:rPr lang="zh-CN" altLang="en-US" sz="2000" dirty="0">
                  <a:latin typeface="FandolSong-Regular-Identity-H"/>
                </a:rPr>
                <a:t>算法中超参数                 的取值进行研究</a:t>
              </a:r>
              <a:endParaRPr lang="en-US" altLang="zh-CN" sz="2000" dirty="0">
                <a:latin typeface="FandolSong-Regular-Identity-H"/>
              </a:endParaRPr>
            </a:p>
            <a:p>
              <a:pPr marL="342900" indent="-342900">
                <a:buFont typeface="Arial" panose="020B0604020202020204" pitchFamily="34" charset="0"/>
                <a:buChar char="•"/>
              </a:pPr>
              <a:r>
                <a:rPr lang="zh-CN" altLang="en-US" sz="2000" dirty="0">
                  <a:latin typeface="FandolSong-Regular-Identity-H"/>
                </a:rPr>
                <a:t>并通过添加 </a:t>
              </a:r>
              <a:r>
                <a:rPr lang="en-US" sz="2000" dirty="0">
                  <a:latin typeface="TimesNewRomanPSMT"/>
                </a:rPr>
                <a:t>L2 </a:t>
              </a:r>
              <a:r>
                <a:rPr lang="zh-CN" altLang="en-US" sz="2000" dirty="0">
                  <a:latin typeface="FandolSong-Regular-Identity-H"/>
                </a:rPr>
                <a:t>惩罚项的方法解决高斯混合模型的协方差矩阵不可逆问题。 </a:t>
              </a:r>
              <a:endParaRPr lang="en-CN" dirty="0"/>
            </a:p>
          </p:txBody>
        </p:sp>
        <p:pic>
          <p:nvPicPr>
            <p:cNvPr id="10" name="Picture 9">
              <a:extLst>
                <a:ext uri="{FF2B5EF4-FFF2-40B4-BE49-F238E27FC236}">
                  <a16:creationId xmlns:a16="http://schemas.microsoft.com/office/drawing/2014/main" id="{8C9FA676-CFB3-EB46-92D2-0FD09381CAC6}"/>
                </a:ext>
              </a:extLst>
            </p:cNvPr>
            <p:cNvPicPr>
              <a:picLocks noChangeAspect="1"/>
            </p:cNvPicPr>
            <p:nvPr/>
          </p:nvPicPr>
          <p:blipFill>
            <a:blip r:embed="rId3"/>
            <a:stretch>
              <a:fillRect/>
            </a:stretch>
          </p:blipFill>
          <p:spPr>
            <a:xfrm>
              <a:off x="4931793" y="5299628"/>
              <a:ext cx="952181" cy="399916"/>
            </a:xfrm>
            <a:prstGeom prst="rect">
              <a:avLst/>
            </a:prstGeom>
          </p:spPr>
        </p:pic>
      </p:grpSp>
    </p:spTree>
    <p:extLst>
      <p:ext uri="{BB962C8B-B14F-4D97-AF65-F5344CB8AC3E}">
        <p14:creationId xmlns:p14="http://schemas.microsoft.com/office/powerpoint/2010/main" val="921350789"/>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42719" y="1541700"/>
            <a:ext cx="4968000" cy="1015663"/>
          </a:xfrm>
          <a:prstGeom prst="rect">
            <a:avLst/>
          </a:prstGeom>
          <a:noFill/>
        </p:spPr>
        <p:txBody>
          <a:bodyPr wrap="square" rtlCol="0">
            <a:spAutoFit/>
          </a:bodyPr>
          <a:lstStyle/>
          <a:p>
            <a:pPr algn="dist"/>
            <a:r>
              <a:rPr lang="zh-CN" altLang="en-US" sz="6000" b="1" spc="600" dirty="0">
                <a:solidFill>
                  <a:schemeClr val="accent3">
                    <a:lumMod val="75000"/>
                  </a:schemeClr>
                </a:solidFill>
                <a:latin typeface="微软雅黑" pitchFamily="34" charset="-122"/>
                <a:ea typeface="微软雅黑" pitchFamily="34" charset="-122"/>
              </a:rPr>
              <a:t>感谢聆听</a:t>
            </a:r>
            <a:endParaRPr lang="en-US" altLang="zh-CN" sz="6000" b="1" spc="600" dirty="0">
              <a:solidFill>
                <a:schemeClr val="accent3">
                  <a:lumMod val="75000"/>
                </a:schemeClr>
              </a:solidFill>
              <a:latin typeface="微软雅黑" pitchFamily="34" charset="-122"/>
              <a:ea typeface="微软雅黑" pitchFamily="34" charset="-122"/>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317262" y="4007138"/>
            <a:ext cx="4680000" cy="360000"/>
          </a:xfrm>
          <a:prstGeom prst="rect">
            <a:avLst/>
          </a:prstGeom>
        </p:spPr>
        <p:txBody>
          <a:bodyPr wrap="square" lIns="0" tIns="47635" rIns="0" bIns="47635" anchor="t" anchorCtr="0">
            <a:noAutofit/>
          </a:bodyPr>
          <a:lstStyle/>
          <a:p>
            <a:pPr algn="dist"/>
            <a:r>
              <a:rPr lang="en-US" altLang="zh-CN" sz="1000" dirty="0">
                <a:solidFill>
                  <a:schemeClr val="accent1">
                    <a:lumMod val="75000"/>
                  </a:schemeClr>
                </a:solidFill>
                <a:latin typeface="微软雅黑" pitchFamily="34" charset="-122"/>
                <a:ea typeface="微软雅黑" pitchFamily="34" charset="-122"/>
                <a:cs typeface="+mn-ea"/>
                <a:sym typeface="Calibri" panose="020F0502020204030204" pitchFamily="34" charset="0"/>
              </a:rPr>
              <a:t>GRADUATION THESIS DEFENSE</a:t>
            </a:r>
            <a:endParaRPr lang="zh-CN" altLang="en-US" sz="1000" dirty="0">
              <a:solidFill>
                <a:schemeClr val="accent1">
                  <a:lumMod val="75000"/>
                </a:schemeClr>
              </a:solidFill>
              <a:latin typeface="微软雅黑" pitchFamily="34" charset="-122"/>
              <a:ea typeface="微软雅黑" pitchFamily="34" charset="-122"/>
              <a:cs typeface="+mn-ea"/>
              <a:sym typeface="Calibri" panose="020F0502020204030204" pitchFamily="34" charset="0"/>
            </a:endParaRPr>
          </a:p>
        </p:txBody>
      </p:sp>
      <p:grpSp>
        <p:nvGrpSpPr>
          <p:cNvPr id="36" name="Group 35">
            <a:extLst>
              <a:ext uri="{FF2B5EF4-FFF2-40B4-BE49-F238E27FC236}">
                <a16:creationId xmlns:a16="http://schemas.microsoft.com/office/drawing/2014/main" id="{963B0C15-DBE8-4844-BDAC-701A6787685F}"/>
              </a:ext>
            </a:extLst>
          </p:cNvPr>
          <p:cNvGrpSpPr/>
          <p:nvPr/>
        </p:nvGrpSpPr>
        <p:grpSpPr>
          <a:xfrm>
            <a:off x="6135210" y="4655170"/>
            <a:ext cx="3960000" cy="407363"/>
            <a:chOff x="6135210" y="4655170"/>
            <a:chExt cx="3960000" cy="407363"/>
          </a:xfrm>
        </p:grpSpPr>
        <p:grpSp>
          <p:nvGrpSpPr>
            <p:cNvPr id="37" name="Group 36">
              <a:extLst>
                <a:ext uri="{FF2B5EF4-FFF2-40B4-BE49-F238E27FC236}">
                  <a16:creationId xmlns:a16="http://schemas.microsoft.com/office/drawing/2014/main" id="{4D4B132B-EAAE-BF4C-B067-207877F8020C}"/>
                </a:ext>
              </a:extLst>
            </p:cNvPr>
            <p:cNvGrpSpPr/>
            <p:nvPr/>
          </p:nvGrpSpPr>
          <p:grpSpPr>
            <a:xfrm>
              <a:off x="6135210" y="4655170"/>
              <a:ext cx="3960000" cy="407363"/>
              <a:chOff x="6135210" y="4679855"/>
              <a:chExt cx="3960000" cy="407363"/>
            </a:xfrm>
          </p:grpSpPr>
          <p:sp>
            <p:nvSpPr>
              <p:cNvPr id="41" name="任意多边形 5">
                <a:extLst>
                  <a:ext uri="{FF2B5EF4-FFF2-40B4-BE49-F238E27FC236}">
                    <a16:creationId xmlns:a16="http://schemas.microsoft.com/office/drawing/2014/main" id="{FF6DFD3C-1935-3C47-BF79-4105B26AFF3B}"/>
                  </a:ext>
                </a:extLst>
              </p:cNvPr>
              <p:cNvSpPr/>
              <p:nvPr/>
            </p:nvSpPr>
            <p:spPr>
              <a:xfrm flipH="1">
                <a:off x="6135210" y="4679855"/>
                <a:ext cx="396000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lumMod val="75000"/>
                    </a:schemeClr>
                  </a:solidFill>
                </a:endParaRPr>
              </a:p>
            </p:txBody>
          </p:sp>
          <p:grpSp>
            <p:nvGrpSpPr>
              <p:cNvPr id="42" name="Group 280">
                <a:extLst>
                  <a:ext uri="{FF2B5EF4-FFF2-40B4-BE49-F238E27FC236}">
                    <a16:creationId xmlns:a16="http://schemas.microsoft.com/office/drawing/2014/main" id="{5F8075C7-8096-B64D-914C-1573B2B83638}"/>
                  </a:ext>
                </a:extLst>
              </p:cNvPr>
              <p:cNvGrpSpPr>
                <a:grpSpLocks noChangeAspect="1"/>
              </p:cNvGrpSpPr>
              <p:nvPr/>
            </p:nvGrpSpPr>
            <p:grpSpPr>
              <a:xfrm>
                <a:off x="6477419" y="4761216"/>
                <a:ext cx="186669" cy="216000"/>
                <a:chOff x="2708276" y="2427288"/>
                <a:chExt cx="254000" cy="293687"/>
              </a:xfrm>
              <a:solidFill>
                <a:schemeClr val="bg1"/>
              </a:solidFill>
            </p:grpSpPr>
            <p:sp>
              <p:nvSpPr>
                <p:cNvPr id="46" name="Freeform 47">
                  <a:extLst>
                    <a:ext uri="{FF2B5EF4-FFF2-40B4-BE49-F238E27FC236}">
                      <a16:creationId xmlns:a16="http://schemas.microsoft.com/office/drawing/2014/main" id="{1CF362BC-54A6-1747-976B-6D281849244F}"/>
                    </a:ext>
                  </a:extLst>
                </p:cNvPr>
                <p:cNvSpPr>
                  <a:spLocks noEditPoints="1"/>
                </p:cNvSpPr>
                <p:nvPr/>
              </p:nvSpPr>
              <p:spPr bwMode="auto">
                <a:xfrm>
                  <a:off x="2760663" y="2427288"/>
                  <a:ext cx="146050" cy="73025"/>
                </a:xfrm>
                <a:custGeom>
                  <a:avLst/>
                  <a:gdLst/>
                  <a:ahLst/>
                  <a:cxnLst>
                    <a:cxn ang="0">
                      <a:pos x="58" y="14"/>
                    </a:cxn>
                    <a:cxn ang="0">
                      <a:pos x="44" y="14"/>
                    </a:cxn>
                    <a:cxn ang="0">
                      <a:pos x="29" y="0"/>
                    </a:cxn>
                    <a:cxn ang="0">
                      <a:pos x="15" y="14"/>
                    </a:cxn>
                    <a:cxn ang="0">
                      <a:pos x="0" y="14"/>
                    </a:cxn>
                    <a:cxn ang="0">
                      <a:pos x="0" y="29"/>
                    </a:cxn>
                    <a:cxn ang="0">
                      <a:pos x="58" y="29"/>
                    </a:cxn>
                    <a:cxn ang="0">
                      <a:pos x="58" y="14"/>
                    </a:cxn>
                    <a:cxn ang="0">
                      <a:pos x="29" y="22"/>
                    </a:cxn>
                    <a:cxn ang="0">
                      <a:pos x="22" y="14"/>
                    </a:cxn>
                    <a:cxn ang="0">
                      <a:pos x="29" y="7"/>
                    </a:cxn>
                    <a:cxn ang="0">
                      <a:pos x="37" y="14"/>
                    </a:cxn>
                    <a:cxn ang="0">
                      <a:pos x="29" y="22"/>
                    </a:cxn>
                  </a:cxnLst>
                  <a:rect l="0" t="0" r="r" b="b"/>
                  <a:pathLst>
                    <a:path w="58" h="29">
                      <a:moveTo>
                        <a:pt x="58" y="14"/>
                      </a:moveTo>
                      <a:cubicBezTo>
                        <a:pt x="44" y="14"/>
                        <a:pt x="44" y="14"/>
                        <a:pt x="44" y="14"/>
                      </a:cubicBezTo>
                      <a:cubicBezTo>
                        <a:pt x="44" y="6"/>
                        <a:pt x="37" y="0"/>
                        <a:pt x="29" y="0"/>
                      </a:cubicBezTo>
                      <a:cubicBezTo>
                        <a:pt x="21" y="0"/>
                        <a:pt x="15" y="6"/>
                        <a:pt x="15" y="14"/>
                      </a:cubicBezTo>
                      <a:cubicBezTo>
                        <a:pt x="0" y="14"/>
                        <a:pt x="0" y="14"/>
                        <a:pt x="0" y="14"/>
                      </a:cubicBezTo>
                      <a:cubicBezTo>
                        <a:pt x="0" y="29"/>
                        <a:pt x="0" y="29"/>
                        <a:pt x="0" y="29"/>
                      </a:cubicBezTo>
                      <a:cubicBezTo>
                        <a:pt x="58" y="29"/>
                        <a:pt x="58" y="29"/>
                        <a:pt x="58" y="29"/>
                      </a:cubicBezTo>
                      <a:lnTo>
                        <a:pt x="58" y="14"/>
                      </a:lnTo>
                      <a:close/>
                      <a:moveTo>
                        <a:pt x="29" y="22"/>
                      </a:moveTo>
                      <a:cubicBezTo>
                        <a:pt x="25" y="22"/>
                        <a:pt x="22" y="18"/>
                        <a:pt x="22" y="14"/>
                      </a:cubicBezTo>
                      <a:cubicBezTo>
                        <a:pt x="22" y="10"/>
                        <a:pt x="25" y="7"/>
                        <a:pt x="29" y="7"/>
                      </a:cubicBezTo>
                      <a:cubicBezTo>
                        <a:pt x="33" y="7"/>
                        <a:pt x="37" y="10"/>
                        <a:pt x="37" y="14"/>
                      </a:cubicBezTo>
                      <a:cubicBezTo>
                        <a:pt x="37" y="18"/>
                        <a:pt x="33" y="22"/>
                        <a:pt x="29" y="22"/>
                      </a:cubicBezTo>
                      <a:close/>
                    </a:path>
                  </a:pathLst>
                </a:custGeom>
                <a:grpFill/>
                <a:ln w="9525">
                  <a:noFill/>
                  <a:round/>
                  <a:headEnd/>
                  <a:tailEnd/>
                </a:ln>
              </p:spPr>
              <p:txBody>
                <a:bodyPr/>
                <a:lstStyle/>
                <a:p>
                  <a:pPr defTabSz="635103">
                    <a:defRPr/>
                  </a:pPr>
                  <a:endParaRPr lang="en-US" sz="2500">
                    <a:solidFill>
                      <a:schemeClr val="bg1"/>
                    </a:solidFill>
                    <a:ea typeface="MS PGothic" pitchFamily="34" charset="-128"/>
                  </a:endParaRPr>
                </a:p>
              </p:txBody>
            </p:sp>
            <p:sp>
              <p:nvSpPr>
                <p:cNvPr id="47" name="Freeform 48">
                  <a:extLst>
                    <a:ext uri="{FF2B5EF4-FFF2-40B4-BE49-F238E27FC236}">
                      <a16:creationId xmlns:a16="http://schemas.microsoft.com/office/drawing/2014/main" id="{E27B99F4-BD9D-B045-BB66-5F96A3CDF079}"/>
                    </a:ext>
                  </a:extLst>
                </p:cNvPr>
                <p:cNvSpPr>
                  <a:spLocks noEditPoints="1"/>
                </p:cNvSpPr>
                <p:nvPr/>
              </p:nvSpPr>
              <p:spPr bwMode="auto">
                <a:xfrm>
                  <a:off x="2708276" y="2463800"/>
                  <a:ext cx="254000" cy="257175"/>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grpFill/>
                <a:ln w="9525">
                  <a:noFill/>
                  <a:round/>
                  <a:headEnd/>
                  <a:tailEnd/>
                </a:ln>
              </p:spPr>
              <p:txBody>
                <a:bodyPr/>
                <a:lstStyle/>
                <a:p>
                  <a:pPr defTabSz="635103">
                    <a:defRPr/>
                  </a:pPr>
                  <a:endParaRPr lang="en-US" sz="2500">
                    <a:solidFill>
                      <a:schemeClr val="bg1"/>
                    </a:solidFill>
                    <a:ea typeface="MS PGothic" pitchFamily="34" charset="-128"/>
                  </a:endParaRPr>
                </a:p>
              </p:txBody>
            </p:sp>
          </p:grpSp>
          <p:grpSp>
            <p:nvGrpSpPr>
              <p:cNvPr id="43" name="组合 12">
                <a:extLst>
                  <a:ext uri="{FF2B5EF4-FFF2-40B4-BE49-F238E27FC236}">
                    <a16:creationId xmlns:a16="http://schemas.microsoft.com/office/drawing/2014/main" id="{F0881339-02B2-0B42-9E3A-E61FFA124190}"/>
                  </a:ext>
                </a:extLst>
              </p:cNvPr>
              <p:cNvGrpSpPr>
                <a:grpSpLocks/>
              </p:cNvGrpSpPr>
              <p:nvPr/>
            </p:nvGrpSpPr>
            <p:grpSpPr>
              <a:xfrm>
                <a:off x="8326719" y="4761216"/>
                <a:ext cx="162000" cy="216000"/>
                <a:chOff x="4119196" y="4347437"/>
                <a:chExt cx="229334" cy="452399"/>
              </a:xfrm>
              <a:solidFill>
                <a:schemeClr val="bg1"/>
              </a:solidFill>
            </p:grpSpPr>
            <p:sp>
              <p:nvSpPr>
                <p:cNvPr id="44" name="Freeform 81">
                  <a:extLst>
                    <a:ext uri="{FF2B5EF4-FFF2-40B4-BE49-F238E27FC236}">
                      <a16:creationId xmlns:a16="http://schemas.microsoft.com/office/drawing/2014/main" id="{58BBB0A1-F8B7-CD40-9501-1D738D6BF8F5}"/>
                    </a:ext>
                  </a:extLst>
                </p:cNvPr>
                <p:cNvSpPr>
                  <a:spLocks/>
                </p:cNvSpPr>
                <p:nvPr/>
              </p:nvSpPr>
              <p:spPr bwMode="auto">
                <a:xfrm>
                  <a:off x="4119196" y="4497501"/>
                  <a:ext cx="229334" cy="302335"/>
                </a:xfrm>
                <a:custGeom>
                  <a:avLst/>
                  <a:gdLst>
                    <a:gd name="T0" fmla="*/ 72 w 72"/>
                    <a:gd name="T1" fmla="*/ 30 h 96"/>
                    <a:gd name="T2" fmla="*/ 72 w 72"/>
                    <a:gd name="T3" fmla="*/ 6 h 96"/>
                    <a:gd name="T4" fmla="*/ 66 w 72"/>
                    <a:gd name="T5" fmla="*/ 0 h 96"/>
                    <a:gd name="T6" fmla="*/ 60 w 72"/>
                    <a:gd name="T7" fmla="*/ 6 h 96"/>
                    <a:gd name="T8" fmla="*/ 60 w 72"/>
                    <a:gd name="T9" fmla="*/ 30 h 96"/>
                    <a:gd name="T10" fmla="*/ 36 w 72"/>
                    <a:gd name="T11" fmla="*/ 54 h 96"/>
                    <a:gd name="T12" fmla="*/ 12 w 72"/>
                    <a:gd name="T13" fmla="*/ 30 h 96"/>
                    <a:gd name="T14" fmla="*/ 12 w 72"/>
                    <a:gd name="T15" fmla="*/ 6 h 96"/>
                    <a:gd name="T16" fmla="*/ 6 w 72"/>
                    <a:gd name="T17" fmla="*/ 0 h 96"/>
                    <a:gd name="T18" fmla="*/ 0 w 72"/>
                    <a:gd name="T19" fmla="*/ 6 h 96"/>
                    <a:gd name="T20" fmla="*/ 0 w 72"/>
                    <a:gd name="T21" fmla="*/ 30 h 96"/>
                    <a:gd name="T22" fmla="*/ 30 w 72"/>
                    <a:gd name="T23" fmla="*/ 66 h 96"/>
                    <a:gd name="T24" fmla="*/ 30 w 72"/>
                    <a:gd name="T25" fmla="*/ 84 h 96"/>
                    <a:gd name="T26" fmla="*/ 6 w 72"/>
                    <a:gd name="T27" fmla="*/ 84 h 96"/>
                    <a:gd name="T28" fmla="*/ 0 w 72"/>
                    <a:gd name="T29" fmla="*/ 90 h 96"/>
                    <a:gd name="T30" fmla="*/ 6 w 72"/>
                    <a:gd name="T31" fmla="*/ 96 h 96"/>
                    <a:gd name="T32" fmla="*/ 66 w 72"/>
                    <a:gd name="T33" fmla="*/ 96 h 96"/>
                    <a:gd name="T34" fmla="*/ 72 w 72"/>
                    <a:gd name="T35" fmla="*/ 90 h 96"/>
                    <a:gd name="T36" fmla="*/ 66 w 72"/>
                    <a:gd name="T37" fmla="*/ 84 h 96"/>
                    <a:gd name="T38" fmla="*/ 42 w 72"/>
                    <a:gd name="T39" fmla="*/ 84 h 96"/>
                    <a:gd name="T40" fmla="*/ 42 w 72"/>
                    <a:gd name="T41" fmla="*/ 66 h 96"/>
                    <a:gd name="T42" fmla="*/ 72 w 72"/>
                    <a:gd name="T43"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96">
                      <a:moveTo>
                        <a:pt x="72" y="30"/>
                      </a:moveTo>
                      <a:cubicBezTo>
                        <a:pt x="72" y="6"/>
                        <a:pt x="72" y="6"/>
                        <a:pt x="72" y="6"/>
                      </a:cubicBezTo>
                      <a:cubicBezTo>
                        <a:pt x="72" y="3"/>
                        <a:pt x="69" y="0"/>
                        <a:pt x="66" y="0"/>
                      </a:cubicBezTo>
                      <a:cubicBezTo>
                        <a:pt x="63" y="0"/>
                        <a:pt x="60" y="3"/>
                        <a:pt x="60" y="6"/>
                      </a:cubicBezTo>
                      <a:cubicBezTo>
                        <a:pt x="60" y="30"/>
                        <a:pt x="60" y="30"/>
                        <a:pt x="60" y="30"/>
                      </a:cubicBezTo>
                      <a:cubicBezTo>
                        <a:pt x="60" y="31"/>
                        <a:pt x="60" y="54"/>
                        <a:pt x="36" y="54"/>
                      </a:cubicBezTo>
                      <a:cubicBezTo>
                        <a:pt x="13" y="54"/>
                        <a:pt x="12" y="32"/>
                        <a:pt x="12" y="30"/>
                      </a:cubicBezTo>
                      <a:cubicBezTo>
                        <a:pt x="12" y="6"/>
                        <a:pt x="12" y="6"/>
                        <a:pt x="12" y="6"/>
                      </a:cubicBezTo>
                      <a:cubicBezTo>
                        <a:pt x="12" y="3"/>
                        <a:pt x="9" y="0"/>
                        <a:pt x="6" y="0"/>
                      </a:cubicBezTo>
                      <a:cubicBezTo>
                        <a:pt x="3" y="0"/>
                        <a:pt x="0" y="3"/>
                        <a:pt x="0" y="6"/>
                      </a:cubicBezTo>
                      <a:cubicBezTo>
                        <a:pt x="0" y="30"/>
                        <a:pt x="0" y="30"/>
                        <a:pt x="0" y="30"/>
                      </a:cubicBezTo>
                      <a:cubicBezTo>
                        <a:pt x="0" y="42"/>
                        <a:pt x="6" y="63"/>
                        <a:pt x="30" y="66"/>
                      </a:cubicBezTo>
                      <a:cubicBezTo>
                        <a:pt x="30" y="84"/>
                        <a:pt x="30" y="84"/>
                        <a:pt x="30" y="84"/>
                      </a:cubicBezTo>
                      <a:cubicBezTo>
                        <a:pt x="6" y="84"/>
                        <a:pt x="6" y="84"/>
                        <a:pt x="6" y="84"/>
                      </a:cubicBezTo>
                      <a:cubicBezTo>
                        <a:pt x="3" y="84"/>
                        <a:pt x="0" y="87"/>
                        <a:pt x="0" y="90"/>
                      </a:cubicBezTo>
                      <a:cubicBezTo>
                        <a:pt x="0" y="93"/>
                        <a:pt x="3" y="96"/>
                        <a:pt x="6" y="96"/>
                      </a:cubicBezTo>
                      <a:cubicBezTo>
                        <a:pt x="66" y="96"/>
                        <a:pt x="66" y="96"/>
                        <a:pt x="66" y="96"/>
                      </a:cubicBezTo>
                      <a:cubicBezTo>
                        <a:pt x="69" y="96"/>
                        <a:pt x="72" y="93"/>
                        <a:pt x="72" y="90"/>
                      </a:cubicBezTo>
                      <a:cubicBezTo>
                        <a:pt x="72" y="87"/>
                        <a:pt x="69" y="84"/>
                        <a:pt x="66" y="84"/>
                      </a:cubicBezTo>
                      <a:cubicBezTo>
                        <a:pt x="42" y="84"/>
                        <a:pt x="42" y="84"/>
                        <a:pt x="42" y="84"/>
                      </a:cubicBezTo>
                      <a:cubicBezTo>
                        <a:pt x="42" y="66"/>
                        <a:pt x="42" y="66"/>
                        <a:pt x="42" y="66"/>
                      </a:cubicBezTo>
                      <a:cubicBezTo>
                        <a:pt x="66" y="63"/>
                        <a:pt x="72" y="42"/>
                        <a:pt x="72" y="30"/>
                      </a:cubicBezTo>
                    </a:path>
                  </a:pathLst>
                </a:custGeom>
                <a:grpFill/>
                <a:ln>
                  <a:noFill/>
                </a:ln>
              </p:spPr>
              <p:txBody>
                <a:bodyPr lIns="127047" tIns="63523" rIns="127047" bIns="63523"/>
                <a:lstStyle/>
                <a:p>
                  <a:pPr defTabSz="952787" eaLnBrk="1" fontAlgn="auto" hangingPunct="1">
                    <a:spcBef>
                      <a:spcPts val="0"/>
                    </a:spcBef>
                    <a:spcAft>
                      <a:spcPts val="0"/>
                    </a:spcAft>
                    <a:defRPr/>
                  </a:pPr>
                  <a:endParaRPr lang="zh-CN" altLang="en-US" sz="1900">
                    <a:solidFill>
                      <a:schemeClr val="bg1"/>
                    </a:solidFill>
                    <a:latin typeface="+mn-lt"/>
                    <a:ea typeface="+mn-ea"/>
                  </a:endParaRPr>
                </a:p>
              </p:txBody>
            </p:sp>
            <p:sp>
              <p:nvSpPr>
                <p:cNvPr id="45" name="Freeform 82">
                  <a:extLst>
                    <a:ext uri="{FF2B5EF4-FFF2-40B4-BE49-F238E27FC236}">
                      <a16:creationId xmlns:a16="http://schemas.microsoft.com/office/drawing/2014/main" id="{873E15AC-9E8F-2B4F-9A87-F65E00BB9C12}"/>
                    </a:ext>
                  </a:extLst>
                </p:cNvPr>
                <p:cNvSpPr>
                  <a:spLocks/>
                </p:cNvSpPr>
                <p:nvPr/>
              </p:nvSpPr>
              <p:spPr bwMode="auto">
                <a:xfrm>
                  <a:off x="4176529" y="4347437"/>
                  <a:ext cx="114667" cy="302335"/>
                </a:xfrm>
                <a:custGeom>
                  <a:avLst/>
                  <a:gdLst>
                    <a:gd name="T0" fmla="*/ 18 w 36"/>
                    <a:gd name="T1" fmla="*/ 96 h 96"/>
                    <a:gd name="T2" fmla="*/ 36 w 36"/>
                    <a:gd name="T3" fmla="*/ 78 h 96"/>
                    <a:gd name="T4" fmla="*/ 36 w 36"/>
                    <a:gd name="T5" fmla="*/ 54 h 96"/>
                    <a:gd name="T6" fmla="*/ 0 w 36"/>
                    <a:gd name="T7" fmla="*/ 54 h 96"/>
                    <a:gd name="T8" fmla="*/ 0 w 36"/>
                    <a:gd name="T9" fmla="*/ 48 h 96"/>
                    <a:gd name="T10" fmla="*/ 36 w 36"/>
                    <a:gd name="T11" fmla="*/ 48 h 96"/>
                    <a:gd name="T12" fmla="*/ 36 w 36"/>
                    <a:gd name="T13" fmla="*/ 18 h 96"/>
                    <a:gd name="T14" fmla="*/ 18 w 36"/>
                    <a:gd name="T15" fmla="*/ 0 h 96"/>
                    <a:gd name="T16" fmla="*/ 0 w 36"/>
                    <a:gd name="T17" fmla="*/ 18 h 96"/>
                    <a:gd name="T18" fmla="*/ 0 w 36"/>
                    <a:gd name="T19" fmla="*/ 78 h 96"/>
                    <a:gd name="T20" fmla="*/ 18 w 3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18" y="96"/>
                      </a:moveTo>
                      <a:cubicBezTo>
                        <a:pt x="28" y="96"/>
                        <a:pt x="36" y="88"/>
                        <a:pt x="36" y="78"/>
                      </a:cubicBezTo>
                      <a:cubicBezTo>
                        <a:pt x="36" y="54"/>
                        <a:pt x="36" y="54"/>
                        <a:pt x="36" y="54"/>
                      </a:cubicBezTo>
                      <a:cubicBezTo>
                        <a:pt x="0" y="54"/>
                        <a:pt x="0" y="54"/>
                        <a:pt x="0" y="54"/>
                      </a:cubicBezTo>
                      <a:cubicBezTo>
                        <a:pt x="0" y="48"/>
                        <a:pt x="0" y="48"/>
                        <a:pt x="0" y="48"/>
                      </a:cubicBezTo>
                      <a:cubicBezTo>
                        <a:pt x="36" y="48"/>
                        <a:pt x="36" y="48"/>
                        <a:pt x="36" y="48"/>
                      </a:cubicBezTo>
                      <a:cubicBezTo>
                        <a:pt x="36" y="18"/>
                        <a:pt x="36" y="18"/>
                        <a:pt x="36" y="18"/>
                      </a:cubicBezTo>
                      <a:cubicBezTo>
                        <a:pt x="36" y="8"/>
                        <a:pt x="28" y="0"/>
                        <a:pt x="18" y="0"/>
                      </a:cubicBezTo>
                      <a:cubicBezTo>
                        <a:pt x="8" y="0"/>
                        <a:pt x="0" y="8"/>
                        <a:pt x="0" y="18"/>
                      </a:cubicBezTo>
                      <a:cubicBezTo>
                        <a:pt x="0" y="78"/>
                        <a:pt x="0" y="78"/>
                        <a:pt x="0" y="78"/>
                      </a:cubicBezTo>
                      <a:cubicBezTo>
                        <a:pt x="0" y="88"/>
                        <a:pt x="8" y="96"/>
                        <a:pt x="18" y="96"/>
                      </a:cubicBezTo>
                    </a:path>
                  </a:pathLst>
                </a:custGeom>
                <a:grpFill/>
                <a:ln>
                  <a:noFill/>
                </a:ln>
              </p:spPr>
              <p:txBody>
                <a:bodyPr lIns="127047" tIns="63523" rIns="127047" bIns="63523"/>
                <a:lstStyle/>
                <a:p>
                  <a:pPr defTabSz="952787" eaLnBrk="1" fontAlgn="auto" hangingPunct="1">
                    <a:spcBef>
                      <a:spcPts val="0"/>
                    </a:spcBef>
                    <a:spcAft>
                      <a:spcPts val="0"/>
                    </a:spcAft>
                    <a:defRPr/>
                  </a:pPr>
                  <a:endParaRPr lang="zh-CN" altLang="en-US" sz="1900">
                    <a:solidFill>
                      <a:schemeClr val="bg1"/>
                    </a:solidFill>
                    <a:latin typeface="+mn-lt"/>
                    <a:ea typeface="+mn-ea"/>
                  </a:endParaRPr>
                </a:p>
              </p:txBody>
            </p:sp>
          </p:grpSp>
        </p:grpSp>
        <p:grpSp>
          <p:nvGrpSpPr>
            <p:cNvPr id="38" name="Group 37">
              <a:extLst>
                <a:ext uri="{FF2B5EF4-FFF2-40B4-BE49-F238E27FC236}">
                  <a16:creationId xmlns:a16="http://schemas.microsoft.com/office/drawing/2014/main" id="{4034E683-AF53-294A-B143-72A1E018F76E}"/>
                </a:ext>
              </a:extLst>
            </p:cNvPr>
            <p:cNvGrpSpPr/>
            <p:nvPr/>
          </p:nvGrpSpPr>
          <p:grpSpPr>
            <a:xfrm>
              <a:off x="6638826" y="4676656"/>
              <a:ext cx="3431122" cy="338554"/>
              <a:chOff x="6736096" y="4761216"/>
              <a:chExt cx="3431122" cy="338554"/>
            </a:xfrm>
          </p:grpSpPr>
          <p:sp>
            <p:nvSpPr>
              <p:cNvPr id="39" name="TextBox 25">
                <a:extLst>
                  <a:ext uri="{FF2B5EF4-FFF2-40B4-BE49-F238E27FC236}">
                    <a16:creationId xmlns:a16="http://schemas.microsoft.com/office/drawing/2014/main" id="{249C8285-0068-AD40-9F86-05B29693731B}"/>
                  </a:ext>
                </a:extLst>
              </p:cNvPr>
              <p:cNvSpPr txBox="1"/>
              <p:nvPr/>
            </p:nvSpPr>
            <p:spPr>
              <a:xfrm>
                <a:off x="6736096" y="4761216"/>
                <a:ext cx="1702930"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zh-CN" altLang="en-US" sz="1600" dirty="0"/>
                  <a:t>导师：李安水</a:t>
                </a:r>
              </a:p>
            </p:txBody>
          </p:sp>
          <p:sp>
            <p:nvSpPr>
              <p:cNvPr id="40" name="矩形 8">
                <a:extLst>
                  <a:ext uri="{FF2B5EF4-FFF2-40B4-BE49-F238E27FC236}">
                    <a16:creationId xmlns:a16="http://schemas.microsoft.com/office/drawing/2014/main" id="{72D198DA-71FC-A747-A94B-7CF3D2DB3623}"/>
                  </a:ext>
                </a:extLst>
              </p:cNvPr>
              <p:cNvSpPr/>
              <p:nvPr/>
            </p:nvSpPr>
            <p:spPr>
              <a:xfrm>
                <a:off x="8546261" y="4761216"/>
                <a:ext cx="1620957" cy="338554"/>
              </a:xfrm>
              <a:prstGeom prst="rect">
                <a:avLst/>
              </a:prstGeom>
              <a:noFill/>
            </p:spPr>
            <p:txBody>
              <a:bodyPr wrap="square" rtlCol="0">
                <a:spAutoFit/>
              </a:bodyPr>
              <a:lstStyle/>
              <a:p>
                <a:r>
                  <a:rPr lang="zh-CN" altLang="en-US" sz="1600" dirty="0">
                    <a:solidFill>
                      <a:schemeClr val="bg1"/>
                    </a:solidFill>
                    <a:latin typeface="微软雅黑" pitchFamily="34" charset="-122"/>
                    <a:ea typeface="微软雅黑" pitchFamily="34" charset="-122"/>
                  </a:rPr>
                  <a:t>答辩人：于晗丹</a:t>
                </a:r>
              </a:p>
            </p:txBody>
          </p:sp>
        </p:grpSp>
      </p:grpSp>
      <p:sp>
        <p:nvSpPr>
          <p:cNvPr id="48" name="文本框 5">
            <a:extLst>
              <a:ext uri="{FF2B5EF4-FFF2-40B4-BE49-F238E27FC236}">
                <a16:creationId xmlns:a16="http://schemas.microsoft.com/office/drawing/2014/main" id="{E6211D2D-36B0-A043-8CBB-44502D9BB79C}"/>
              </a:ext>
            </a:extLst>
          </p:cNvPr>
          <p:cNvSpPr txBox="1"/>
          <p:nvPr/>
        </p:nvSpPr>
        <p:spPr>
          <a:xfrm>
            <a:off x="8657262" y="6167338"/>
            <a:ext cx="3635932" cy="400110"/>
          </a:xfrm>
          <a:prstGeom prst="rect">
            <a:avLst/>
          </a:prstGeom>
          <a:noFill/>
        </p:spPr>
        <p:txBody>
          <a:bodyPr wrap="none" rtlCol="0">
            <a:spAutoFit/>
          </a:bodyPr>
          <a:lstStyle/>
          <a:p>
            <a:r>
              <a:rPr lang="zh-CN" altLang="en-US" sz="2000" b="1" dirty="0">
                <a:solidFill>
                  <a:schemeClr val="accent3">
                    <a:lumMod val="75000"/>
                  </a:schemeClr>
                </a:solidFill>
                <a:latin typeface="微软雅黑" panose="020B0503020204020204" pitchFamily="34" charset="-122"/>
                <a:ea typeface="微软雅黑" panose="020B0503020204020204" pitchFamily="34" charset="-122"/>
              </a:rPr>
              <a:t>杭州师范大学理学院  信息</a:t>
            </a:r>
            <a:r>
              <a:rPr lang="en-US" altLang="zh-CN" sz="2000" b="1" dirty="0">
                <a:solidFill>
                  <a:schemeClr val="accent3">
                    <a:lumMod val="75000"/>
                  </a:schemeClr>
                </a:solidFill>
                <a:latin typeface="微软雅黑" panose="020B0503020204020204" pitchFamily="34" charset="-122"/>
                <a:ea typeface="微软雅黑" panose="020B0503020204020204" pitchFamily="34" charset="-122"/>
              </a:rPr>
              <a:t>171</a:t>
            </a:r>
          </a:p>
        </p:txBody>
      </p:sp>
      <p:pic>
        <p:nvPicPr>
          <p:cNvPr id="49" name="Picture 48">
            <a:extLst>
              <a:ext uri="{FF2B5EF4-FFF2-40B4-BE49-F238E27FC236}">
                <a16:creationId xmlns:a16="http://schemas.microsoft.com/office/drawing/2014/main" id="{5B67B01F-D049-5C4D-8266-F36B4113412E}"/>
              </a:ext>
            </a:extLst>
          </p:cNvPr>
          <p:cNvPicPr>
            <a:picLocks noChangeAspect="1"/>
          </p:cNvPicPr>
          <p:nvPr/>
        </p:nvPicPr>
        <p:blipFill>
          <a:blip r:embed="rId3"/>
          <a:stretch>
            <a:fillRect/>
          </a:stretch>
        </p:blipFill>
        <p:spPr>
          <a:xfrm>
            <a:off x="10646071" y="153714"/>
            <a:ext cx="1670905" cy="1583304"/>
          </a:xfrm>
          <a:prstGeom prst="rect">
            <a:avLst/>
          </a:prstGeom>
        </p:spPr>
      </p:pic>
      <p:sp>
        <p:nvSpPr>
          <p:cNvPr id="2" name="TextBox 1">
            <a:extLst>
              <a:ext uri="{FF2B5EF4-FFF2-40B4-BE49-F238E27FC236}">
                <a16:creationId xmlns:a16="http://schemas.microsoft.com/office/drawing/2014/main" id="{4AAE5267-53B0-E14D-A2C9-2DA09E80E8A6}"/>
              </a:ext>
            </a:extLst>
          </p:cNvPr>
          <p:cNvSpPr txBox="1"/>
          <p:nvPr/>
        </p:nvSpPr>
        <p:spPr>
          <a:xfrm flipH="1">
            <a:off x="5859105" y="2925713"/>
            <a:ext cx="6525634" cy="1015663"/>
          </a:xfrm>
          <a:prstGeom prst="rect">
            <a:avLst/>
          </a:prstGeom>
          <a:noFill/>
        </p:spPr>
        <p:txBody>
          <a:bodyPr wrap="square" rtlCol="0">
            <a:spAutoFit/>
          </a:bodyPr>
          <a:lstStyle/>
          <a:p>
            <a:r>
              <a:rPr lang="zh-CN" altLang="en-US" sz="3200" b="1" spc="600" dirty="0">
                <a:solidFill>
                  <a:schemeClr val="accent3">
                    <a:lumMod val="75000"/>
                  </a:schemeClr>
                </a:solidFill>
                <a:latin typeface="微软雅黑" pitchFamily="34" charset="-122"/>
                <a:ea typeface="微软雅黑" pitchFamily="34" charset="-122"/>
              </a:rPr>
              <a:t>恳请评委老师批评指正</a:t>
            </a:r>
          </a:p>
          <a:p>
            <a:endParaRPr lang="en-CN" sz="2800" dirty="0"/>
          </a:p>
        </p:txBody>
      </p:sp>
    </p:spTree>
    <p:extLst>
      <p:ext uri="{BB962C8B-B14F-4D97-AF65-F5344CB8AC3E}">
        <p14:creationId xmlns:p14="http://schemas.microsoft.com/office/powerpoint/2010/main" val="1513639630"/>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a:spLocks noChangeArrowheads="1"/>
          </p:cNvSpPr>
          <p:nvPr/>
        </p:nvSpPr>
        <p:spPr bwMode="auto">
          <a:xfrm>
            <a:off x="6350794" y="2956983"/>
            <a:ext cx="46085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r>
              <a:rPr lang="zh-CN" altLang="en-US" sz="4400" b="1" spc="300" dirty="0">
                <a:solidFill>
                  <a:schemeClr val="accent1">
                    <a:lumMod val="75000"/>
                  </a:schemeClr>
                </a:solidFill>
                <a:latin typeface="微软雅黑" pitchFamily="34" charset="-122"/>
                <a:ea typeface="微软雅黑" pitchFamily="34" charset="-122"/>
                <a:cs typeface="Arial Unicode MS"/>
              </a:rPr>
              <a:t>研究背景及现状      </a:t>
            </a:r>
          </a:p>
        </p:txBody>
      </p:sp>
      <p:cxnSp>
        <p:nvCxnSpPr>
          <p:cNvPr id="5" name="直接连接符 4"/>
          <p:cNvCxnSpPr/>
          <p:nvPr/>
        </p:nvCxnSpPr>
        <p:spPr>
          <a:xfrm rot="16200000" flipH="1">
            <a:off x="8898980" y="30437"/>
            <a:ext cx="0" cy="759600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2642" y="2854970"/>
            <a:ext cx="1229824" cy="1107996"/>
          </a:xfrm>
          <a:prstGeom prst="rect">
            <a:avLst/>
          </a:prstGeom>
          <a:noFill/>
        </p:spPr>
        <p:txBody>
          <a:bodyPr wrap="none" rtlCol="0">
            <a:spAutoFit/>
          </a:bodyPr>
          <a:lstStyle/>
          <a:p>
            <a:r>
              <a:rPr lang="en-US" altLang="zh-CN" sz="6600" b="1" dirty="0">
                <a:solidFill>
                  <a:schemeClr val="accent4"/>
                </a:solidFill>
                <a:latin typeface="微软雅黑" panose="020B0503020204020204" pitchFamily="34" charset="-122"/>
                <a:ea typeface="微软雅黑" panose="020B0503020204020204" pitchFamily="34" charset="-122"/>
              </a:rPr>
              <a:t>01</a:t>
            </a:r>
            <a:endParaRPr lang="zh-CN" altLang="en-US" sz="66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205081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4</a:t>
            </a:fld>
            <a:endParaRPr lang="zh-CN" altLang="en-US" dirty="0"/>
          </a:p>
        </p:txBody>
      </p:sp>
      <p:grpSp>
        <p:nvGrpSpPr>
          <p:cNvPr id="67" name="Group 3"/>
          <p:cNvGrpSpPr>
            <a:grpSpLocks noChangeAspect="1"/>
          </p:cNvGrpSpPr>
          <p:nvPr/>
        </p:nvGrpSpPr>
        <p:grpSpPr bwMode="auto">
          <a:xfrm rot="2700000">
            <a:off x="9202715" y="827078"/>
            <a:ext cx="954645" cy="4680000"/>
            <a:chOff x="5529181" y="1323332"/>
            <a:chExt cx="1082945" cy="5311388"/>
          </a:xfrm>
        </p:grpSpPr>
        <p:sp>
          <p:nvSpPr>
            <p:cNvPr id="68" name="Rectangle 4"/>
            <p:cNvSpPr/>
            <p:nvPr/>
          </p:nvSpPr>
          <p:spPr>
            <a:xfrm>
              <a:off x="5671225" y="1472444"/>
              <a:ext cx="768542" cy="387163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grpSp>
          <p:nvGrpSpPr>
            <p:cNvPr id="69" name="Group 5"/>
            <p:cNvGrpSpPr>
              <a:grpSpLocks/>
            </p:cNvGrpSpPr>
            <p:nvPr/>
          </p:nvGrpSpPr>
          <p:grpSpPr bwMode="auto">
            <a:xfrm>
              <a:off x="5674859" y="5586622"/>
              <a:ext cx="769258" cy="1048098"/>
              <a:chOff x="5674859" y="5586622"/>
              <a:chExt cx="769258" cy="1048098"/>
            </a:xfrm>
          </p:grpSpPr>
          <p:sp>
            <p:nvSpPr>
              <p:cNvPr id="108" name="Isosceles Triangle 41"/>
              <p:cNvSpPr/>
              <p:nvPr/>
            </p:nvSpPr>
            <p:spPr>
              <a:xfrm flipV="1">
                <a:off x="5671785" y="5586722"/>
                <a:ext cx="768542" cy="104767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9" name="Isosceles Triangle 7"/>
              <p:cNvSpPr/>
              <p:nvPr/>
            </p:nvSpPr>
            <p:spPr>
              <a:xfrm flipV="1">
                <a:off x="5880032" y="6096526"/>
                <a:ext cx="350926" cy="53653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grpSp>
        <p:sp>
          <p:nvSpPr>
            <p:cNvPr id="70" name="Oval 6"/>
            <p:cNvSpPr/>
            <p:nvPr/>
          </p:nvSpPr>
          <p:spPr>
            <a:xfrm>
              <a:off x="5962195" y="5246398"/>
              <a:ext cx="200075" cy="19842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cxnSp>
          <p:nvCxnSpPr>
            <p:cNvPr id="71" name="Straight Connector 7"/>
            <p:cNvCxnSpPr>
              <a:endCxn id="93" idx="7"/>
            </p:cNvCxnSpPr>
            <p:nvPr/>
          </p:nvCxnSpPr>
          <p:spPr>
            <a:xfrm flipH="1">
              <a:off x="5744477" y="1500940"/>
              <a:ext cx="647862" cy="43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5" name="Straight Connector 8"/>
            <p:cNvCxnSpPr>
              <a:endCxn id="97" idx="7"/>
            </p:cNvCxnSpPr>
            <p:nvPr/>
          </p:nvCxnSpPr>
          <p:spPr>
            <a:xfrm flipH="1">
              <a:off x="6128019" y="1963423"/>
              <a:ext cx="225481" cy="2047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9"/>
            <p:cNvCxnSpPr>
              <a:endCxn id="97" idx="5"/>
            </p:cNvCxnSpPr>
            <p:nvPr/>
          </p:nvCxnSpPr>
          <p:spPr>
            <a:xfrm flipH="1" flipV="1">
              <a:off x="6127826" y="2374851"/>
              <a:ext cx="219130" cy="26191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7" name="Straight Connector 10"/>
            <p:cNvCxnSpPr>
              <a:stCxn id="97" idx="1"/>
            </p:cNvCxnSpPr>
            <p:nvPr/>
          </p:nvCxnSpPr>
          <p:spPr>
            <a:xfrm flipH="1" flipV="1">
              <a:off x="5673161" y="1974825"/>
              <a:ext cx="249299" cy="19207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11"/>
            <p:cNvCxnSpPr>
              <a:stCxn id="100" idx="7"/>
            </p:cNvCxnSpPr>
            <p:nvPr/>
          </p:nvCxnSpPr>
          <p:spPr>
            <a:xfrm flipV="1">
              <a:off x="5743416" y="2309792"/>
              <a:ext cx="233420" cy="36509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12"/>
            <p:cNvCxnSpPr>
              <a:stCxn id="99" idx="1"/>
            </p:cNvCxnSpPr>
            <p:nvPr/>
          </p:nvCxnSpPr>
          <p:spPr>
            <a:xfrm flipH="1" flipV="1">
              <a:off x="6006910" y="3077237"/>
              <a:ext cx="350925" cy="11429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13"/>
            <p:cNvCxnSpPr>
              <a:stCxn id="98" idx="7"/>
            </p:cNvCxnSpPr>
            <p:nvPr/>
          </p:nvCxnSpPr>
          <p:spPr>
            <a:xfrm flipV="1">
              <a:off x="5758501" y="3093817"/>
              <a:ext cx="203251" cy="41113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1" name="Straight Connector 14"/>
            <p:cNvCxnSpPr/>
            <p:nvPr/>
          </p:nvCxnSpPr>
          <p:spPr>
            <a:xfrm flipH="1" flipV="1">
              <a:off x="5657002" y="2790078"/>
              <a:ext cx="336634" cy="27779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2" name="Straight Connector 15"/>
            <p:cNvCxnSpPr/>
            <p:nvPr/>
          </p:nvCxnSpPr>
          <p:spPr>
            <a:xfrm flipV="1">
              <a:off x="6025447" y="2657190"/>
              <a:ext cx="416029" cy="36509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3" name="Straight Connector 16"/>
            <p:cNvCxnSpPr>
              <a:stCxn id="98" idx="6"/>
            </p:cNvCxnSpPr>
            <p:nvPr/>
          </p:nvCxnSpPr>
          <p:spPr>
            <a:xfrm flipV="1">
              <a:off x="5797458" y="3321462"/>
              <a:ext cx="673268" cy="27461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4" name="Straight Connector 17"/>
            <p:cNvCxnSpPr>
              <a:stCxn id="106" idx="1"/>
            </p:cNvCxnSpPr>
            <p:nvPr/>
          </p:nvCxnSpPr>
          <p:spPr>
            <a:xfrm flipH="1" flipV="1">
              <a:off x="5700354" y="3663410"/>
              <a:ext cx="155614" cy="3539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5" name="Straight Connector 18"/>
            <p:cNvCxnSpPr>
              <a:stCxn id="106" idx="3"/>
            </p:cNvCxnSpPr>
            <p:nvPr/>
          </p:nvCxnSpPr>
          <p:spPr>
            <a:xfrm flipV="1">
              <a:off x="5856211" y="3828988"/>
              <a:ext cx="555764" cy="37303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6" name="Straight Connector 19"/>
            <p:cNvCxnSpPr>
              <a:stCxn id="103" idx="1"/>
            </p:cNvCxnSpPr>
            <p:nvPr/>
          </p:nvCxnSpPr>
          <p:spPr>
            <a:xfrm flipH="1" flipV="1">
              <a:off x="6049272" y="4669655"/>
              <a:ext cx="322343" cy="4762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7" name="Straight Connector 20"/>
            <p:cNvCxnSpPr/>
            <p:nvPr/>
          </p:nvCxnSpPr>
          <p:spPr>
            <a:xfrm flipH="1">
              <a:off x="5730736" y="4643540"/>
              <a:ext cx="231833" cy="62066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8" name="Straight Connector 21"/>
            <p:cNvCxnSpPr/>
            <p:nvPr/>
          </p:nvCxnSpPr>
          <p:spPr>
            <a:xfrm flipH="1" flipV="1">
              <a:off x="6033835" y="4733928"/>
              <a:ext cx="377919" cy="54764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9" name="Straight Connector 22"/>
            <p:cNvCxnSpPr/>
            <p:nvPr/>
          </p:nvCxnSpPr>
          <p:spPr>
            <a:xfrm flipV="1">
              <a:off x="5994520" y="3904835"/>
              <a:ext cx="358864" cy="73654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90" name="Oval 23"/>
            <p:cNvSpPr/>
            <p:nvPr/>
          </p:nvSpPr>
          <p:spPr>
            <a:xfrm>
              <a:off x="5527324" y="1322628"/>
              <a:ext cx="290585" cy="2920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1" name="Oval 24"/>
            <p:cNvSpPr/>
            <p:nvPr/>
          </p:nvSpPr>
          <p:spPr>
            <a:xfrm>
              <a:off x="6282977" y="1323749"/>
              <a:ext cx="290584" cy="2920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2" name="Oval 25"/>
            <p:cNvSpPr/>
            <p:nvPr/>
          </p:nvSpPr>
          <p:spPr>
            <a:xfrm>
              <a:off x="6317020" y="1794086"/>
              <a:ext cx="219130" cy="21905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3" name="Oval 26"/>
            <p:cNvSpPr/>
            <p:nvPr/>
          </p:nvSpPr>
          <p:spPr>
            <a:xfrm>
              <a:off x="5555753" y="1904086"/>
              <a:ext cx="219130" cy="21905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4" name="Oval 27"/>
            <p:cNvSpPr/>
            <p:nvPr/>
          </p:nvSpPr>
          <p:spPr>
            <a:xfrm>
              <a:off x="5956581" y="1366088"/>
              <a:ext cx="200075" cy="19842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5" name="Oval 28"/>
            <p:cNvSpPr/>
            <p:nvPr/>
          </p:nvSpPr>
          <p:spPr>
            <a:xfrm>
              <a:off x="5528447" y="5137836"/>
              <a:ext cx="290585" cy="292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6" name="Oval 29"/>
            <p:cNvSpPr/>
            <p:nvPr/>
          </p:nvSpPr>
          <p:spPr>
            <a:xfrm>
              <a:off x="6268380" y="5136713"/>
              <a:ext cx="290584" cy="29207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7" name="Oval 30"/>
            <p:cNvSpPr/>
            <p:nvPr/>
          </p:nvSpPr>
          <p:spPr>
            <a:xfrm>
              <a:off x="5879093" y="2128217"/>
              <a:ext cx="292173" cy="29049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8" name="Oval 31"/>
            <p:cNvSpPr/>
            <p:nvPr/>
          </p:nvSpPr>
          <p:spPr>
            <a:xfrm>
              <a:off x="5532729" y="3467093"/>
              <a:ext cx="265179" cy="2650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99" name="Oval 32"/>
            <p:cNvSpPr/>
            <p:nvPr/>
          </p:nvSpPr>
          <p:spPr>
            <a:xfrm>
              <a:off x="6323428" y="3162024"/>
              <a:ext cx="217542" cy="217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0" name="Oval 33"/>
            <p:cNvSpPr/>
            <p:nvPr/>
          </p:nvSpPr>
          <p:spPr>
            <a:xfrm>
              <a:off x="5555754" y="2642659"/>
              <a:ext cx="219130" cy="219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1" name="Oval 34"/>
            <p:cNvSpPr/>
            <p:nvPr/>
          </p:nvSpPr>
          <p:spPr>
            <a:xfrm>
              <a:off x="6298696" y="3705589"/>
              <a:ext cx="290584" cy="292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2" name="Oval 35"/>
            <p:cNvSpPr/>
            <p:nvPr/>
          </p:nvSpPr>
          <p:spPr>
            <a:xfrm>
              <a:off x="6321153" y="2479873"/>
              <a:ext cx="290584" cy="292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3" name="Oval 36"/>
            <p:cNvSpPr/>
            <p:nvPr/>
          </p:nvSpPr>
          <p:spPr>
            <a:xfrm>
              <a:off x="6343061" y="4692468"/>
              <a:ext cx="198487" cy="19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4" name="Oval 37"/>
            <p:cNvSpPr/>
            <p:nvPr/>
          </p:nvSpPr>
          <p:spPr>
            <a:xfrm>
              <a:off x="5586285" y="4272672"/>
              <a:ext cx="198487" cy="19842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5" name="Oval 38"/>
            <p:cNvSpPr/>
            <p:nvPr/>
          </p:nvSpPr>
          <p:spPr>
            <a:xfrm>
              <a:off x="5816690" y="4437572"/>
              <a:ext cx="354101" cy="3523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6" name="Oval 39"/>
            <p:cNvSpPr/>
            <p:nvPr/>
          </p:nvSpPr>
          <p:spPr>
            <a:xfrm>
              <a:off x="5817362" y="3973549"/>
              <a:ext cx="265179" cy="26350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sp>
          <p:nvSpPr>
            <p:cNvPr id="107" name="Oval 40"/>
            <p:cNvSpPr/>
            <p:nvPr/>
          </p:nvSpPr>
          <p:spPr>
            <a:xfrm>
              <a:off x="5852378" y="2906638"/>
              <a:ext cx="290585" cy="29049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zh-CN">
                <a:solidFill>
                  <a:schemeClr val="tx1"/>
                </a:solidFill>
                <a:ea typeface="宋体" pitchFamily="2" charset="-122"/>
              </a:endParaRPr>
            </a:p>
          </p:txBody>
        </p:sp>
      </p:grpSp>
      <p:sp>
        <p:nvSpPr>
          <p:cNvPr id="110" name="Freeform 43"/>
          <p:cNvSpPr>
            <a:spLocks noChangeAspect="1"/>
          </p:cNvSpPr>
          <p:nvPr/>
        </p:nvSpPr>
        <p:spPr>
          <a:xfrm>
            <a:off x="4446646" y="4943346"/>
            <a:ext cx="3344308" cy="1296000"/>
          </a:xfrm>
          <a:custGeom>
            <a:avLst/>
            <a:gdLst>
              <a:gd name="connsiteX0" fmla="*/ 3878334 w 3878334"/>
              <a:gd name="connsiteY0" fmla="*/ 88371 h 1501535"/>
              <a:gd name="connsiteX1" fmla="*/ 3448843 w 3878334"/>
              <a:gd name="connsiteY1" fmla="*/ 19098 h 1501535"/>
              <a:gd name="connsiteX2" fmla="*/ 3656661 w 3878334"/>
              <a:gd name="connsiteY2" fmla="*/ 393171 h 1501535"/>
              <a:gd name="connsiteX3" fmla="*/ 2908516 w 3878334"/>
              <a:gd name="connsiteY3" fmla="*/ 199207 h 1501535"/>
              <a:gd name="connsiteX4" fmla="*/ 2382043 w 3878334"/>
              <a:gd name="connsiteY4" fmla="*/ 171498 h 1501535"/>
              <a:gd name="connsiteX5" fmla="*/ 2963934 w 3878334"/>
              <a:gd name="connsiteY5" fmla="*/ 794953 h 1501535"/>
              <a:gd name="connsiteX6" fmla="*/ 1315243 w 3878334"/>
              <a:gd name="connsiteY6" fmla="*/ 365462 h 1501535"/>
              <a:gd name="connsiteX7" fmla="*/ 1869425 w 3878334"/>
              <a:gd name="connsiteY7" fmla="*/ 1501535 h 1501535"/>
              <a:gd name="connsiteX8" fmla="*/ 206879 w 3878334"/>
              <a:gd name="connsiteY8" fmla="*/ 822662 h 1501535"/>
              <a:gd name="connsiteX9" fmla="*/ 82188 w 3878334"/>
              <a:gd name="connsiteY9" fmla="*/ 767244 h 150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8334" h="1501535">
                <a:moveTo>
                  <a:pt x="3878334" y="88371"/>
                </a:moveTo>
                <a:cubicBezTo>
                  <a:pt x="3682061" y="28334"/>
                  <a:pt x="3485788" y="-31702"/>
                  <a:pt x="3448843" y="19098"/>
                </a:cubicBezTo>
                <a:cubicBezTo>
                  <a:pt x="3411898" y="69898"/>
                  <a:pt x="3746715" y="363153"/>
                  <a:pt x="3656661" y="393171"/>
                </a:cubicBezTo>
                <a:cubicBezTo>
                  <a:pt x="3566606" y="423189"/>
                  <a:pt x="3120952" y="236153"/>
                  <a:pt x="2908516" y="199207"/>
                </a:cubicBezTo>
                <a:cubicBezTo>
                  <a:pt x="2696080" y="162262"/>
                  <a:pt x="2372807" y="72207"/>
                  <a:pt x="2382043" y="171498"/>
                </a:cubicBezTo>
                <a:cubicBezTo>
                  <a:pt x="2391279" y="270789"/>
                  <a:pt x="3141734" y="762626"/>
                  <a:pt x="2963934" y="794953"/>
                </a:cubicBezTo>
                <a:cubicBezTo>
                  <a:pt x="2786134" y="827280"/>
                  <a:pt x="1497661" y="247698"/>
                  <a:pt x="1315243" y="365462"/>
                </a:cubicBezTo>
                <a:cubicBezTo>
                  <a:pt x="1132825" y="483226"/>
                  <a:pt x="2054152" y="1425335"/>
                  <a:pt x="1869425" y="1501535"/>
                </a:cubicBezTo>
                <a:lnTo>
                  <a:pt x="206879" y="822662"/>
                </a:lnTo>
                <a:cubicBezTo>
                  <a:pt x="-90994" y="700280"/>
                  <a:pt x="-4403" y="733762"/>
                  <a:pt x="82188" y="767244"/>
                </a:cubicBezTo>
              </a:path>
            </a:pathLst>
          </a:custGeom>
          <a:noFill/>
          <a:ln w="57150" cap="sq" cmpd="tri">
            <a:solidFill>
              <a:schemeClr val="accent1">
                <a:lumMod val="75000"/>
              </a:schemeClr>
            </a:solidFill>
            <a:prstDash val="solid"/>
            <a:bevel/>
            <a:tailEnd w="sm" len="med"/>
          </a:ln>
        </p:spPr>
        <p:style>
          <a:lnRef idx="2">
            <a:schemeClr val="accent1">
              <a:shade val="50000"/>
            </a:schemeClr>
          </a:lnRef>
          <a:fillRef idx="1">
            <a:schemeClr val="accent1"/>
          </a:fillRef>
          <a:effectRef idx="0">
            <a:schemeClr val="accent1"/>
          </a:effectRef>
          <a:fontRef idx="minor">
            <a:schemeClr val="lt1"/>
          </a:fontRef>
        </p:style>
        <p:txBody>
          <a:bodyPr lIns="95280" tIns="47640" rIns="95280" bIns="47640" anchor="ctr"/>
          <a:lstStyle/>
          <a:p>
            <a:pPr algn="ctr" eaLnBrk="1" hangingPunct="1"/>
            <a:endParaRPr lang="en-GB" altLang="zh-CN">
              <a:solidFill>
                <a:schemeClr val="tx1"/>
              </a:solidFill>
              <a:ea typeface="宋体" pitchFamily="2" charset="-122"/>
            </a:endParaRPr>
          </a:p>
        </p:txBody>
      </p:sp>
      <p:sp>
        <p:nvSpPr>
          <p:cNvPr id="48" name="TextBox 47">
            <a:extLst>
              <a:ext uri="{FF2B5EF4-FFF2-40B4-BE49-F238E27FC236}">
                <a16:creationId xmlns:a16="http://schemas.microsoft.com/office/drawing/2014/main" id="{26AB5C1A-CD24-C749-B491-353CC2DC2B8D}"/>
              </a:ext>
            </a:extLst>
          </p:cNvPr>
          <p:cNvSpPr txBox="1"/>
          <p:nvPr/>
        </p:nvSpPr>
        <p:spPr>
          <a:xfrm>
            <a:off x="1023788" y="511289"/>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Microsoft YaHei" panose="020B0503020204020204" pitchFamily="34" charset="-122"/>
                <a:ea typeface="Microsoft YaHei" panose="020B0503020204020204" pitchFamily="34" charset="-122"/>
                <a:cs typeface="Lato Regular"/>
              </a:rPr>
              <a:t>研究背景</a:t>
            </a:r>
            <a:endParaRPr lang="en-US" altLang="zh-CN" sz="2400" dirty="0">
              <a:solidFill>
                <a:schemeClr val="tx1">
                  <a:lumMod val="75000"/>
                  <a:lumOff val="25000"/>
                </a:schemeClr>
              </a:solidFill>
              <a:latin typeface="Microsoft YaHei" panose="020B0503020204020204" pitchFamily="34" charset="-122"/>
              <a:ea typeface="Microsoft YaHei" panose="020B0503020204020204" pitchFamily="34" charset="-122"/>
              <a:cs typeface="Lato Regular"/>
            </a:endParaRPr>
          </a:p>
        </p:txBody>
      </p:sp>
      <p:sp>
        <p:nvSpPr>
          <p:cNvPr id="3" name="TextBox 2">
            <a:extLst>
              <a:ext uri="{FF2B5EF4-FFF2-40B4-BE49-F238E27FC236}">
                <a16:creationId xmlns:a16="http://schemas.microsoft.com/office/drawing/2014/main" id="{8F524D3F-B276-6046-87F6-3910EC3329E4}"/>
              </a:ext>
            </a:extLst>
          </p:cNvPr>
          <p:cNvSpPr txBox="1"/>
          <p:nvPr/>
        </p:nvSpPr>
        <p:spPr>
          <a:xfrm>
            <a:off x="797516" y="1437122"/>
            <a:ext cx="6548213" cy="4154984"/>
          </a:xfrm>
          <a:prstGeom prst="rect">
            <a:avLst/>
          </a:prstGeom>
          <a:noFill/>
        </p:spPr>
        <p:txBody>
          <a:bodyPr wrap="square" rtlCol="0">
            <a:spAutoFit/>
          </a:bodyPr>
          <a:lstStyle/>
          <a:p>
            <a:pPr algn="just"/>
            <a:r>
              <a:rPr lang="zh-CN" altLang="en-US" dirty="0">
                <a:latin typeface="Microsoft YaHei" panose="020B0503020204020204" pitchFamily="34" charset="-122"/>
                <a:ea typeface="Microsoft YaHei" panose="020B0503020204020204" pitchFamily="34" charset="-122"/>
              </a:rPr>
              <a:t>       如今聚类分析已广泛应用于图像识别、模式匹配、用户画像等领域，且根据不同数据类型以及聚类目的提出了多种聚类算法 。</a:t>
            </a:r>
            <a:endParaRPr lang="en-US" altLang="zh-CN" dirty="0">
              <a:latin typeface="Microsoft YaHei" panose="020B0503020204020204" pitchFamily="34" charset="-122"/>
              <a:ea typeface="Microsoft YaHei" panose="020B0503020204020204" pitchFamily="34" charset="-122"/>
            </a:endParaRPr>
          </a:p>
          <a:p>
            <a:pPr algn="just"/>
            <a:r>
              <a:rPr lang="zh-CN" altLang="en-US" dirty="0">
                <a:latin typeface="Microsoft YaHei" panose="020B0503020204020204" pitchFamily="34" charset="-122"/>
                <a:ea typeface="Microsoft YaHei" panose="020B0503020204020204" pitchFamily="34" charset="-122"/>
              </a:rPr>
              <a:t>        随着信息量的不断扩大，产生了巨量的数据，而且数据的类型多种多样。有的数据样本中包含“噪声”数据或者不明数据，加之模型参数初始设定需具备大量先验知识，给聚类的实施带来了困难。于是近几年很多学者开始研究</a:t>
            </a:r>
            <a:r>
              <a:rPr lang="en-US" altLang="zh-CN" dirty="0">
                <a:latin typeface="Microsoft YaHei" panose="020B0503020204020204" pitchFamily="34" charset="-122"/>
                <a:ea typeface="Microsoft YaHei" panose="020B0503020204020204" pitchFamily="34" charset="-122"/>
              </a:rPr>
              <a:t>EM</a:t>
            </a:r>
            <a:r>
              <a:rPr lang="zh-CN" altLang="en-US" dirty="0">
                <a:latin typeface="Microsoft YaHei" panose="020B0503020204020204" pitchFamily="34" charset="-122"/>
                <a:ea typeface="Microsoft YaHei" panose="020B0503020204020204" pitchFamily="34" charset="-122"/>
              </a:rPr>
              <a:t>算法，即一种当观测数据不完整时求解最大似然估计的迭代算法，并将其运用到聚类中。</a:t>
            </a:r>
            <a:endParaRPr lang="en-US" altLang="zh-CN" dirty="0">
              <a:latin typeface="Microsoft YaHei" panose="020B0503020204020204" pitchFamily="34" charset="-122"/>
              <a:ea typeface="Microsoft YaHei" panose="020B0503020204020204" pitchFamily="34" charset="-122"/>
            </a:endParaRPr>
          </a:p>
          <a:p>
            <a:pPr algn="just"/>
            <a:endParaRPr lang="en-US" altLang="zh-CN" dirty="0"/>
          </a:p>
          <a:p>
            <a:pPr algn="just"/>
            <a:endParaRPr lang="en-CN" dirty="0">
              <a:latin typeface="Microsoft YaHei" panose="020B0503020204020204" pitchFamily="34" charset="-122"/>
              <a:ea typeface="Microsoft YaHei" panose="020B0503020204020204" pitchFamily="34" charset="-122"/>
            </a:endParaRPr>
          </a:p>
        </p:txBody>
      </p:sp>
      <p:pic>
        <p:nvPicPr>
          <p:cNvPr id="46" name="Picture 45">
            <a:extLst>
              <a:ext uri="{FF2B5EF4-FFF2-40B4-BE49-F238E27FC236}">
                <a16:creationId xmlns:a16="http://schemas.microsoft.com/office/drawing/2014/main" id="{151BAC45-31F5-2349-A57C-16CD81613514}"/>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2900785093"/>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750"/>
                                        <p:tgtEl>
                                          <p:spTgt spid="67"/>
                                        </p:tgtEl>
                                      </p:cBhvr>
                                    </p:animEffect>
                                    <p:anim calcmode="lin" valueType="num">
                                      <p:cBhvr>
                                        <p:cTn id="8" dur="750" fill="hold"/>
                                        <p:tgtEl>
                                          <p:spTgt spid="67"/>
                                        </p:tgtEl>
                                        <p:attrNameLst>
                                          <p:attrName>ppt_x</p:attrName>
                                        </p:attrNameLst>
                                      </p:cBhvr>
                                      <p:tavLst>
                                        <p:tav tm="0">
                                          <p:val>
                                            <p:strVal val="#ppt_x"/>
                                          </p:val>
                                        </p:tav>
                                        <p:tav tm="100000">
                                          <p:val>
                                            <p:strVal val="#ppt_x"/>
                                          </p:val>
                                        </p:tav>
                                      </p:tavLst>
                                    </p:anim>
                                    <p:anim calcmode="lin" valueType="num">
                                      <p:cBhvr>
                                        <p:cTn id="9" dur="750" fill="hold"/>
                                        <p:tgtEl>
                                          <p:spTgt spid="67"/>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wipe(up)">
                                      <p:cBhvr>
                                        <p:cTn id="13" dur="500"/>
                                        <p:tgtEl>
                                          <p:spTgt spid="110"/>
                                        </p:tgtEl>
                                      </p:cBhvr>
                                    </p:animEffect>
                                  </p:childTnLst>
                                </p:cTn>
                              </p:par>
                              <p:par>
                                <p:cTn id="14" presetID="41" presetClass="entr" presetSubtype="0" fill="hold" grpId="0" nodeType="withEffect">
                                  <p:stCondLst>
                                    <p:cond delay="0"/>
                                  </p:stCondLst>
                                  <p:iterate type="lt">
                                    <p:tmPct val="10000"/>
                                  </p:iterate>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8"/>
                                        </p:tgtEl>
                                        <p:attrNameLst>
                                          <p:attrName>ppt_y</p:attrName>
                                        </p:attrNameLst>
                                      </p:cBhvr>
                                      <p:tavLst>
                                        <p:tav tm="0">
                                          <p:val>
                                            <p:strVal val="#ppt_y"/>
                                          </p:val>
                                        </p:tav>
                                        <p:tav tm="100000">
                                          <p:val>
                                            <p:strVal val="#ppt_y"/>
                                          </p:val>
                                        </p:tav>
                                      </p:tavLst>
                                    </p:anim>
                                    <p:anim calcmode="lin" valueType="num">
                                      <p:cBhvr>
                                        <p:cTn id="18"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8"/>
                                        </p:tgtEl>
                                      </p:cBhvr>
                                    </p:animEffect>
                                  </p:childTnLst>
                                </p:cTn>
                              </p:par>
                            </p:childTnLst>
                          </p:cTn>
                        </p:par>
                        <p:par>
                          <p:cTn id="21" fill="hold">
                            <p:stCondLst>
                              <p:cond delay="1400"/>
                            </p:stCondLst>
                            <p:childTnLst>
                              <p:par>
                                <p:cTn id="22" presetID="3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800" decel="100000"/>
                                        <p:tgtEl>
                                          <p:spTgt spid="3"/>
                                        </p:tgtEl>
                                      </p:cBhvr>
                                    </p:animEffect>
                                    <p:anim calcmode="lin" valueType="num">
                                      <p:cBhvr>
                                        <p:cTn id="25" dur="800" decel="100000" fill="hold"/>
                                        <p:tgtEl>
                                          <p:spTgt spid="3"/>
                                        </p:tgtEl>
                                        <p:attrNameLst>
                                          <p:attrName>style.rotation</p:attrName>
                                        </p:attrNameLst>
                                      </p:cBhvr>
                                      <p:tavLst>
                                        <p:tav tm="0">
                                          <p:val>
                                            <p:fltVal val="-90"/>
                                          </p:val>
                                        </p:tav>
                                        <p:tav tm="100000">
                                          <p:val>
                                            <p:fltVal val="0"/>
                                          </p:val>
                                        </p:tav>
                                      </p:tavLst>
                                    </p:anim>
                                    <p:anim calcmode="lin" valueType="num">
                                      <p:cBhvr>
                                        <p:cTn id="26" dur="800" decel="100000" fill="hold"/>
                                        <p:tgtEl>
                                          <p:spTgt spid="3"/>
                                        </p:tgtEl>
                                        <p:attrNameLst>
                                          <p:attrName>ppt_x</p:attrName>
                                        </p:attrNameLst>
                                      </p:cBhvr>
                                      <p:tavLst>
                                        <p:tav tm="0">
                                          <p:val>
                                            <p:strVal val="#ppt_x+0.4"/>
                                          </p:val>
                                        </p:tav>
                                        <p:tav tm="100000">
                                          <p:val>
                                            <p:strVal val="#ppt_x-0.05"/>
                                          </p:val>
                                        </p:tav>
                                      </p:tavLst>
                                    </p:anim>
                                    <p:anim calcmode="lin" valueType="num">
                                      <p:cBhvr>
                                        <p:cTn id="27" dur="800" decel="100000" fill="hold"/>
                                        <p:tgtEl>
                                          <p:spTgt spid="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5</a:t>
            </a:fld>
            <a:endParaRPr lang="zh-CN" altLang="en-US" dirty="0"/>
          </a:p>
        </p:txBody>
      </p:sp>
      <p:sp>
        <p:nvSpPr>
          <p:cNvPr id="4" name="TextBox 3"/>
          <p:cNvSpPr txBox="1"/>
          <p:nvPr/>
        </p:nvSpPr>
        <p:spPr>
          <a:xfrm>
            <a:off x="1023788" y="511289"/>
            <a:ext cx="5400000" cy="830979"/>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
                <a:ea typeface="造字工房悦圆演示版常规体" pitchFamily="50" charset="-122"/>
                <a:cs typeface="Lato Regular"/>
              </a:rPr>
              <a:t>国内外现状</a:t>
            </a:r>
            <a:r>
              <a:rPr lang="en-US" altLang="zh-CN" sz="2400" dirty="0">
                <a:solidFill>
                  <a:schemeClr val="tx1">
                    <a:lumMod val="75000"/>
                    <a:lumOff val="25000"/>
                  </a:schemeClr>
                </a:solidFill>
                <a:latin typeface=""/>
                <a:ea typeface="造字工房悦圆演示版常规体" pitchFamily="50" charset="-122"/>
                <a:cs typeface="Lato Regular"/>
              </a:rPr>
              <a:t>——EM</a:t>
            </a:r>
            <a:r>
              <a:rPr lang="zh-CN" altLang="en-US" sz="2400" dirty="0">
                <a:solidFill>
                  <a:schemeClr val="tx1">
                    <a:lumMod val="75000"/>
                    <a:lumOff val="25000"/>
                  </a:schemeClr>
                </a:solidFill>
                <a:latin typeface=""/>
                <a:ea typeface="造字工房悦圆演示版常规体" pitchFamily="50" charset="-122"/>
                <a:cs typeface="Lato Regular"/>
              </a:rPr>
              <a:t> 算法初始化的研究</a:t>
            </a:r>
          </a:p>
          <a:p>
            <a:endParaRPr lang="en-US" altLang="zh-CN" sz="2400" dirty="0">
              <a:solidFill>
                <a:schemeClr val="tx1">
                  <a:lumMod val="75000"/>
                  <a:lumOff val="25000"/>
                </a:schemeClr>
              </a:solidFill>
              <a:latin typeface=""/>
              <a:ea typeface="造字工房悦圆演示版常规体" pitchFamily="50" charset="-122"/>
              <a:cs typeface="Lato Regular"/>
            </a:endParaRPr>
          </a:p>
        </p:txBody>
      </p:sp>
      <p:sp>
        <p:nvSpPr>
          <p:cNvPr id="6" name="Rectangle 5">
            <a:extLst>
              <a:ext uri="{FF2B5EF4-FFF2-40B4-BE49-F238E27FC236}">
                <a16:creationId xmlns:a16="http://schemas.microsoft.com/office/drawing/2014/main" id="{DC78AEB6-3719-BA4F-8BB0-AB07CB7D1C11}"/>
              </a:ext>
            </a:extLst>
          </p:cNvPr>
          <p:cNvSpPr/>
          <p:nvPr/>
        </p:nvSpPr>
        <p:spPr>
          <a:xfrm>
            <a:off x="6699525" y="1229742"/>
            <a:ext cx="5545602" cy="1846046"/>
          </a:xfrm>
          <a:prstGeom prst="rect">
            <a:avLst/>
          </a:prstGeom>
          <a:solidFill>
            <a:schemeClr val="bg2">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lnSpc>
                <a:spcPct val="130000"/>
              </a:lnSpc>
            </a:pPr>
            <a:r>
              <a:rPr lang="zh-CN" altLang="en-US" sz="2000" dirty="0">
                <a:solidFill>
                  <a:schemeClr val="tx1"/>
                </a:solidFill>
                <a:latin typeface="Microsoft YaHei" panose="020B0503020204020204" pitchFamily="34" charset="-122"/>
                <a:ea typeface="Microsoft YaHei" panose="020B0503020204020204" pitchFamily="34" charset="-122"/>
              </a:rPr>
              <a:t>岳佳（</a:t>
            </a:r>
            <a:r>
              <a:rPr lang="en-US" altLang="zh-CN" sz="2000" dirty="0">
                <a:solidFill>
                  <a:schemeClr val="tx1"/>
                </a:solidFill>
                <a:latin typeface="Microsoft YaHei" panose="020B0503020204020204" pitchFamily="34" charset="-122"/>
                <a:ea typeface="Microsoft YaHei" panose="020B0503020204020204" pitchFamily="34" charset="-122"/>
              </a:rPr>
              <a:t>2007</a:t>
            </a:r>
            <a:r>
              <a:rPr lang="zh-CN" altLang="en-US" sz="2000" dirty="0">
                <a:solidFill>
                  <a:schemeClr val="tx1"/>
                </a:solidFill>
                <a:latin typeface="Microsoft YaHei" panose="020B0503020204020204" pitchFamily="34" charset="-122"/>
                <a:ea typeface="Microsoft YaHei" panose="020B0503020204020204" pitchFamily="34" charset="-122"/>
              </a:rPr>
              <a:t>）在其论文中引入用于密度估计的“</a:t>
            </a:r>
            <a:r>
              <a:rPr lang="en-US" altLang="zh-CN" sz="2000" dirty="0">
                <a:solidFill>
                  <a:schemeClr val="tx1"/>
                </a:solidFill>
                <a:latin typeface="Microsoft YaHei" panose="020B0503020204020204" pitchFamily="34" charset="-122"/>
                <a:ea typeface="Microsoft YaHei" panose="020B0503020204020204" pitchFamily="34" charset="-122"/>
              </a:rPr>
              <a:t>binning”</a:t>
            </a:r>
            <a:r>
              <a:rPr lang="zh-CN" altLang="en-US" sz="2000" dirty="0">
                <a:solidFill>
                  <a:schemeClr val="tx1"/>
                </a:solidFill>
                <a:latin typeface="Microsoft YaHei" panose="020B0503020204020204" pitchFamily="34" charset="-122"/>
                <a:ea typeface="Microsoft YaHei" panose="020B0503020204020204" pitchFamily="34" charset="-122"/>
              </a:rPr>
              <a:t>法来初始化</a:t>
            </a:r>
            <a:r>
              <a:rPr lang="en-US" altLang="zh-CN" sz="2000" dirty="0">
                <a:solidFill>
                  <a:schemeClr val="tx1"/>
                </a:solidFill>
                <a:latin typeface="Microsoft YaHei" panose="020B0503020204020204" pitchFamily="34" charset="-122"/>
                <a:ea typeface="Microsoft YaHei" panose="020B0503020204020204" pitchFamily="34" charset="-122"/>
              </a:rPr>
              <a:t>EM</a:t>
            </a:r>
            <a:r>
              <a:rPr lang="zh-CN" altLang="en-US" sz="2000" dirty="0">
                <a:solidFill>
                  <a:schemeClr val="tx1"/>
                </a:solidFill>
                <a:latin typeface="Microsoft YaHei" panose="020B0503020204020204" pitchFamily="34" charset="-122"/>
                <a:ea typeface="Microsoft YaHei" panose="020B0503020204020204" pitchFamily="34" charset="-122"/>
              </a:rPr>
              <a:t>。实验结果表明，应用</a:t>
            </a:r>
            <a:r>
              <a:rPr lang="en-US" altLang="zh-CN" sz="2000" dirty="0">
                <a:solidFill>
                  <a:schemeClr val="tx1"/>
                </a:solidFill>
                <a:latin typeface="Microsoft YaHei" panose="020B0503020204020204" pitchFamily="34" charset="-122"/>
                <a:ea typeface="Microsoft YaHei" panose="020B0503020204020204" pitchFamily="34" charset="-122"/>
              </a:rPr>
              <a:t>binning</a:t>
            </a:r>
            <a:r>
              <a:rPr lang="zh-CN" altLang="en-US" sz="2000" dirty="0">
                <a:solidFill>
                  <a:schemeClr val="tx1"/>
                </a:solidFill>
                <a:latin typeface="Microsoft YaHei" panose="020B0503020204020204" pitchFamily="34" charset="-122"/>
                <a:ea typeface="Microsoft YaHei" panose="020B0503020204020204" pitchFamily="34" charset="-122"/>
              </a:rPr>
              <a:t>法来初始化</a:t>
            </a:r>
            <a:r>
              <a:rPr lang="en-US" altLang="zh-CN" sz="2000" dirty="0">
                <a:solidFill>
                  <a:schemeClr val="tx1"/>
                </a:solidFill>
                <a:latin typeface="Microsoft YaHei" panose="020B0503020204020204" pitchFamily="34" charset="-122"/>
                <a:ea typeface="Microsoft YaHei" panose="020B0503020204020204" pitchFamily="34" charset="-122"/>
              </a:rPr>
              <a:t>EM</a:t>
            </a:r>
            <a:r>
              <a:rPr lang="zh-CN" altLang="en-US" sz="2000" dirty="0">
                <a:solidFill>
                  <a:schemeClr val="tx1"/>
                </a:solidFill>
                <a:latin typeface="Microsoft YaHei" panose="020B0503020204020204" pitchFamily="34" charset="-122"/>
                <a:ea typeface="Microsoft YaHei" panose="020B0503020204020204" pitchFamily="34" charset="-122"/>
              </a:rPr>
              <a:t>的高斯混合模型聚类优于其它传统的初始化方法。</a:t>
            </a:r>
          </a:p>
        </p:txBody>
      </p:sp>
      <p:grpSp>
        <p:nvGrpSpPr>
          <p:cNvPr id="3" name="Group 2">
            <a:extLst>
              <a:ext uri="{FF2B5EF4-FFF2-40B4-BE49-F238E27FC236}">
                <a16:creationId xmlns:a16="http://schemas.microsoft.com/office/drawing/2014/main" id="{2EDC6EE1-AFC4-4E47-847B-81C1340461EE}"/>
              </a:ext>
            </a:extLst>
          </p:cNvPr>
          <p:cNvGrpSpPr/>
          <p:nvPr/>
        </p:nvGrpSpPr>
        <p:grpSpPr>
          <a:xfrm>
            <a:off x="259087" y="917743"/>
            <a:ext cx="6213056" cy="2624290"/>
            <a:chOff x="6383943" y="2982405"/>
            <a:chExt cx="6072057" cy="3020474"/>
          </a:xfrm>
        </p:grpSpPr>
        <p:grpSp>
          <p:nvGrpSpPr>
            <p:cNvPr id="40" name="组合 39"/>
            <p:cNvGrpSpPr/>
            <p:nvPr/>
          </p:nvGrpSpPr>
          <p:grpSpPr>
            <a:xfrm>
              <a:off x="6383943" y="2982405"/>
              <a:ext cx="5482422" cy="3020474"/>
              <a:chOff x="5947002" y="2965450"/>
              <a:chExt cx="4882305" cy="3020474"/>
            </a:xfrm>
          </p:grpSpPr>
          <p:sp>
            <p:nvSpPr>
              <p:cNvPr id="41" name="文本框 16"/>
              <p:cNvSpPr txBox="1"/>
              <p:nvPr/>
            </p:nvSpPr>
            <p:spPr>
              <a:xfrm>
                <a:off x="5947002" y="2965450"/>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文本框 16"/>
              <p:cNvSpPr txBox="1"/>
              <p:nvPr/>
            </p:nvSpPr>
            <p:spPr>
              <a:xfrm flipV="1">
                <a:off x="10120715" y="4422995"/>
                <a:ext cx="708592" cy="1562929"/>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TextBox 8">
              <a:extLst>
                <a:ext uri="{FF2B5EF4-FFF2-40B4-BE49-F238E27FC236}">
                  <a16:creationId xmlns:a16="http://schemas.microsoft.com/office/drawing/2014/main" id="{75A108F0-B128-DD4A-9902-51B075BC5BC7}"/>
                </a:ext>
              </a:extLst>
            </p:cNvPr>
            <p:cNvSpPr txBox="1"/>
            <p:nvPr/>
          </p:nvSpPr>
          <p:spPr>
            <a:xfrm>
              <a:off x="6910398" y="3969887"/>
              <a:ext cx="5545602" cy="906341"/>
            </a:xfrm>
            <a:prstGeom prst="rect">
              <a:avLst/>
            </a:prstGeom>
            <a:noFill/>
          </p:spPr>
          <p:txBody>
            <a:bodyPr wrap="square" rtlCol="0">
              <a:spAutoFit/>
            </a:bodyPr>
            <a:lstStyle/>
            <a:p>
              <a:pPr algn="just">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岳佳</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基于</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EM</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算法的模型聚类的研究与应用［</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江苏无锡市：江南大学，</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2007.</a:t>
              </a:r>
            </a:p>
          </p:txBody>
        </p:sp>
      </p:grpSp>
      <p:sp>
        <p:nvSpPr>
          <p:cNvPr id="13" name="Rectangle 12">
            <a:extLst>
              <a:ext uri="{FF2B5EF4-FFF2-40B4-BE49-F238E27FC236}">
                <a16:creationId xmlns:a16="http://schemas.microsoft.com/office/drawing/2014/main" id="{BAD82601-0EA1-8042-AD0E-4F872B7DEC13}"/>
              </a:ext>
            </a:extLst>
          </p:cNvPr>
          <p:cNvSpPr/>
          <p:nvPr/>
        </p:nvSpPr>
        <p:spPr>
          <a:xfrm>
            <a:off x="665770" y="4082408"/>
            <a:ext cx="5545602" cy="2345308"/>
          </a:xfrm>
          <a:prstGeom prst="rect">
            <a:avLst/>
          </a:prstGeom>
          <a:solidFill>
            <a:schemeClr val="bg2">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lnSpc>
                <a:spcPct val="130000"/>
              </a:lnSpc>
            </a:pPr>
            <a:r>
              <a:rPr lang="en-US" altLang="zh-CN" sz="2000" dirty="0" err="1">
                <a:solidFill>
                  <a:schemeClr val="tx1"/>
                </a:solidFill>
                <a:latin typeface="Microsoft YaHei" panose="020B0503020204020204" pitchFamily="34" charset="-122"/>
                <a:ea typeface="Microsoft YaHei" panose="020B0503020204020204" pitchFamily="34" charset="-122"/>
              </a:rPr>
              <a:t>Kwedlo</a:t>
            </a:r>
            <a:r>
              <a:rPr lang="en-US" altLang="zh-CN" sz="2000" dirty="0">
                <a:solidFill>
                  <a:schemeClr val="tx1"/>
                </a:solidFill>
                <a:latin typeface="Microsoft YaHei" panose="020B0503020204020204" pitchFamily="34" charset="-122"/>
                <a:ea typeface="Microsoft YaHei" panose="020B0503020204020204" pitchFamily="34" charset="-122"/>
              </a:rPr>
              <a:t>, Wojciech</a:t>
            </a:r>
            <a:r>
              <a:rPr lang="zh-CN" altLang="en-US" sz="2000" dirty="0">
                <a:solidFill>
                  <a:schemeClr val="tx1"/>
                </a:solidFill>
                <a:latin typeface="Microsoft YaHei" panose="020B0503020204020204" pitchFamily="34" charset="-122"/>
                <a:ea typeface="Microsoft YaHei" panose="020B0503020204020204" pitchFamily="34" charset="-122"/>
              </a:rPr>
              <a:t>（</a:t>
            </a:r>
            <a:r>
              <a:rPr lang="en-US" altLang="zh-CN" sz="2000" dirty="0">
                <a:solidFill>
                  <a:schemeClr val="tx1"/>
                </a:solidFill>
                <a:latin typeface="Microsoft YaHei" panose="020B0503020204020204" pitchFamily="34" charset="-122"/>
                <a:ea typeface="Microsoft YaHei" panose="020B0503020204020204" pitchFamily="34" charset="-122"/>
              </a:rPr>
              <a:t>2015</a:t>
            </a:r>
            <a:r>
              <a:rPr lang="zh-CN" altLang="en-US" sz="2000" dirty="0">
                <a:solidFill>
                  <a:schemeClr val="tx1"/>
                </a:solidFill>
                <a:latin typeface="Microsoft YaHei" panose="020B0503020204020204" pitchFamily="34" charset="-122"/>
                <a:ea typeface="Microsoft YaHei" panose="020B0503020204020204" pitchFamily="34" charset="-122"/>
              </a:rPr>
              <a:t>）提出了一种新的基于高斯混合模型聚类的多重重启</a:t>
            </a:r>
            <a:r>
              <a:rPr lang="en-US" altLang="zh-CN" sz="2000" dirty="0">
                <a:solidFill>
                  <a:schemeClr val="tx1"/>
                </a:solidFill>
                <a:latin typeface="Microsoft YaHei" panose="020B0503020204020204" pitchFamily="34" charset="-122"/>
                <a:ea typeface="Microsoft YaHei" panose="020B0503020204020204" pitchFamily="34" charset="-122"/>
              </a:rPr>
              <a:t>EM</a:t>
            </a:r>
            <a:r>
              <a:rPr lang="zh-CN" altLang="en-US" sz="2000" dirty="0">
                <a:solidFill>
                  <a:schemeClr val="tx1"/>
                </a:solidFill>
                <a:latin typeface="Microsoft YaHei" panose="020B0503020204020204" pitchFamily="34" charset="-122"/>
                <a:ea typeface="Microsoft YaHei" panose="020B0503020204020204" pitchFamily="34" charset="-122"/>
              </a:rPr>
              <a:t>算法初始化方法。并将该方法与其他三种随机电磁初始化方法进行了比较。在实际数据上的实验表明，对于较大的数据集，该方法的性能明显优于其他三种方法。</a:t>
            </a:r>
          </a:p>
        </p:txBody>
      </p:sp>
      <p:grpSp>
        <p:nvGrpSpPr>
          <p:cNvPr id="14" name="Group 13">
            <a:extLst>
              <a:ext uri="{FF2B5EF4-FFF2-40B4-BE49-F238E27FC236}">
                <a16:creationId xmlns:a16="http://schemas.microsoft.com/office/drawing/2014/main" id="{8BB61B7E-D5AB-034F-ADC2-591CC2F6CFE8}"/>
              </a:ext>
            </a:extLst>
          </p:cNvPr>
          <p:cNvGrpSpPr/>
          <p:nvPr/>
        </p:nvGrpSpPr>
        <p:grpSpPr>
          <a:xfrm>
            <a:off x="6336306" y="3692134"/>
            <a:ext cx="6159539" cy="3125856"/>
            <a:chOff x="6383943" y="2982405"/>
            <a:chExt cx="6159539" cy="3125856"/>
          </a:xfrm>
        </p:grpSpPr>
        <p:grpSp>
          <p:nvGrpSpPr>
            <p:cNvPr id="15" name="组合 39">
              <a:extLst>
                <a:ext uri="{FF2B5EF4-FFF2-40B4-BE49-F238E27FC236}">
                  <a16:creationId xmlns:a16="http://schemas.microsoft.com/office/drawing/2014/main" id="{AACBAE8A-E0ED-6142-A00B-42A2CCCDFAE1}"/>
                </a:ext>
              </a:extLst>
            </p:cNvPr>
            <p:cNvGrpSpPr/>
            <p:nvPr/>
          </p:nvGrpSpPr>
          <p:grpSpPr>
            <a:xfrm>
              <a:off x="6383943" y="2982405"/>
              <a:ext cx="6159539" cy="3125856"/>
              <a:chOff x="5947002" y="2965450"/>
              <a:chExt cx="5485303" cy="3125856"/>
            </a:xfrm>
          </p:grpSpPr>
          <p:sp>
            <p:nvSpPr>
              <p:cNvPr id="17" name="文本框 16">
                <a:extLst>
                  <a:ext uri="{FF2B5EF4-FFF2-40B4-BE49-F238E27FC236}">
                    <a16:creationId xmlns:a16="http://schemas.microsoft.com/office/drawing/2014/main" id="{2ED75707-0B05-BA4A-8873-8A802E77C801}"/>
                  </a:ext>
                </a:extLst>
              </p:cNvPr>
              <p:cNvSpPr txBox="1"/>
              <p:nvPr/>
            </p:nvSpPr>
            <p:spPr>
              <a:xfrm>
                <a:off x="5947002" y="2965450"/>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文本框 16">
                <a:extLst>
                  <a:ext uri="{FF2B5EF4-FFF2-40B4-BE49-F238E27FC236}">
                    <a16:creationId xmlns:a16="http://schemas.microsoft.com/office/drawing/2014/main" id="{CD2A35B0-419E-824E-83BA-8EFCC4411392}"/>
                  </a:ext>
                </a:extLst>
              </p:cNvPr>
              <p:cNvSpPr txBox="1"/>
              <p:nvPr/>
            </p:nvSpPr>
            <p:spPr>
              <a:xfrm flipV="1">
                <a:off x="10723713" y="4528378"/>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6" name="TextBox 15">
              <a:extLst>
                <a:ext uri="{FF2B5EF4-FFF2-40B4-BE49-F238E27FC236}">
                  <a16:creationId xmlns:a16="http://schemas.microsoft.com/office/drawing/2014/main" id="{E2D7BAD8-7CB5-9F48-A2D0-EA06361471FA}"/>
                </a:ext>
              </a:extLst>
            </p:cNvPr>
            <p:cNvSpPr txBox="1"/>
            <p:nvPr/>
          </p:nvSpPr>
          <p:spPr>
            <a:xfrm>
              <a:off x="6910398" y="3969887"/>
              <a:ext cx="5545602" cy="1341457"/>
            </a:xfrm>
            <a:prstGeom prst="rect">
              <a:avLst/>
            </a:prstGeom>
            <a:noFill/>
          </p:spPr>
          <p:txBody>
            <a:bodyPr wrap="square" rtlCol="0">
              <a:spAutoFit/>
            </a:bodyPr>
            <a:lstStyle/>
            <a:p>
              <a:pPr>
                <a:lnSpc>
                  <a:spcPct val="130000"/>
                </a:lnSpc>
              </a:pPr>
              <a:r>
                <a:rPr lang="en-CN" sz="1600" b="1" dirty="0">
                  <a:solidFill>
                    <a:schemeClr val="tx1">
                      <a:lumMod val="75000"/>
                      <a:lumOff val="25000"/>
                    </a:schemeClr>
                  </a:solidFill>
                  <a:latin typeface="Microsoft YaHei" panose="020B0503020204020204" pitchFamily="34" charset="-122"/>
                  <a:ea typeface="Microsoft YaHei" panose="020B0503020204020204" pitchFamily="34" charset="-122"/>
                </a:rPr>
                <a:t>Kwedlo, Wojciech. A new random approach for initialization of the multiple restart EM Algoxrithm for Gaussian model based clustering [J]. Pattern Analysis and Application, 2015, 18(4): 757-770</a:t>
              </a:r>
            </a:p>
          </p:txBody>
        </p:sp>
      </p:grpSp>
      <p:cxnSp>
        <p:nvCxnSpPr>
          <p:cNvPr id="8" name="Straight Connector 7">
            <a:extLst>
              <a:ext uri="{FF2B5EF4-FFF2-40B4-BE49-F238E27FC236}">
                <a16:creationId xmlns:a16="http://schemas.microsoft.com/office/drawing/2014/main" id="{5B4346CF-20D5-C144-87B7-FEF47EF6382C}"/>
              </a:ext>
            </a:extLst>
          </p:cNvPr>
          <p:cNvCxnSpPr/>
          <p:nvPr/>
        </p:nvCxnSpPr>
        <p:spPr>
          <a:xfrm>
            <a:off x="518146" y="3575050"/>
            <a:ext cx="11890217" cy="0"/>
          </a:xfrm>
          <a:prstGeom prst="line">
            <a:avLst/>
          </a:prstGeom>
          <a:ln/>
        </p:spPr>
        <p:style>
          <a:lnRef idx="3">
            <a:schemeClr val="accent4"/>
          </a:lnRef>
          <a:fillRef idx="0">
            <a:schemeClr val="accent4"/>
          </a:fillRef>
          <a:effectRef idx="2">
            <a:schemeClr val="accent4"/>
          </a:effectRef>
          <a:fontRef idx="minor">
            <a:schemeClr val="tx1"/>
          </a:fontRef>
        </p:style>
      </p:cxnSp>
      <p:pic>
        <p:nvPicPr>
          <p:cNvPr id="19" name="Picture 18">
            <a:extLst>
              <a:ext uri="{FF2B5EF4-FFF2-40B4-BE49-F238E27FC236}">
                <a16:creationId xmlns:a16="http://schemas.microsoft.com/office/drawing/2014/main" id="{9ABE7259-F0DD-4F46-A646-07F475E29A11}"/>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1106189935"/>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17F8C3-264D-4FD7-B713-65F2B341049D}" type="slidenum">
              <a:rPr lang="zh-CN" altLang="en-US" smtClean="0"/>
              <a:pPr/>
              <a:t>6</a:t>
            </a:fld>
            <a:endParaRPr lang="zh-CN" altLang="en-US" dirty="0"/>
          </a:p>
        </p:txBody>
      </p:sp>
      <p:sp>
        <p:nvSpPr>
          <p:cNvPr id="4" name="TextBox 3"/>
          <p:cNvSpPr txBox="1"/>
          <p:nvPr/>
        </p:nvSpPr>
        <p:spPr>
          <a:xfrm>
            <a:off x="1023788" y="511289"/>
            <a:ext cx="5400000" cy="830979"/>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
                <a:ea typeface="造字工房悦圆演示版常规体" pitchFamily="50" charset="-122"/>
                <a:cs typeface="Lato Regular"/>
              </a:rPr>
              <a:t>国内外现状</a:t>
            </a:r>
            <a:r>
              <a:rPr lang="en-US" altLang="zh-CN" sz="2400" dirty="0">
                <a:solidFill>
                  <a:schemeClr val="tx1">
                    <a:lumMod val="75000"/>
                    <a:lumOff val="25000"/>
                  </a:schemeClr>
                </a:solidFill>
                <a:latin typeface=""/>
                <a:ea typeface="造字工房悦圆演示版常规体" pitchFamily="50" charset="-122"/>
                <a:cs typeface="Lato Regular"/>
              </a:rPr>
              <a:t>——EM</a:t>
            </a:r>
            <a:r>
              <a:rPr lang="zh-CN" altLang="en-US" sz="2400" dirty="0">
                <a:solidFill>
                  <a:schemeClr val="tx1">
                    <a:lumMod val="75000"/>
                    <a:lumOff val="25000"/>
                  </a:schemeClr>
                </a:solidFill>
                <a:latin typeface=""/>
                <a:ea typeface="造字工房悦圆演示版常规体" pitchFamily="50" charset="-122"/>
                <a:cs typeface="Lato Regular"/>
              </a:rPr>
              <a:t>算法收敛性研究</a:t>
            </a:r>
          </a:p>
          <a:p>
            <a:endParaRPr lang="en-US" altLang="zh-CN" sz="2400" dirty="0">
              <a:solidFill>
                <a:schemeClr val="tx1">
                  <a:lumMod val="75000"/>
                  <a:lumOff val="25000"/>
                </a:schemeClr>
              </a:solidFill>
              <a:latin typeface=""/>
              <a:ea typeface="造字工房悦圆演示版常规体" pitchFamily="50" charset="-122"/>
              <a:cs typeface="Lato Regular"/>
            </a:endParaRPr>
          </a:p>
        </p:txBody>
      </p:sp>
      <p:sp>
        <p:nvSpPr>
          <p:cNvPr id="6" name="Rectangle 5">
            <a:extLst>
              <a:ext uri="{FF2B5EF4-FFF2-40B4-BE49-F238E27FC236}">
                <a16:creationId xmlns:a16="http://schemas.microsoft.com/office/drawing/2014/main" id="{DC78AEB6-3719-BA4F-8BB0-AB07CB7D1C11}"/>
              </a:ext>
            </a:extLst>
          </p:cNvPr>
          <p:cNvSpPr/>
          <p:nvPr/>
        </p:nvSpPr>
        <p:spPr>
          <a:xfrm>
            <a:off x="6699525" y="1229742"/>
            <a:ext cx="5545602" cy="1846046"/>
          </a:xfrm>
          <a:prstGeom prst="rect">
            <a:avLst/>
          </a:prstGeom>
          <a:solidFill>
            <a:schemeClr val="bg2">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lnSpc>
                <a:spcPct val="130000"/>
              </a:lnSpc>
            </a:pPr>
            <a:r>
              <a:rPr lang="zh-CN" altLang="en-US" sz="2000" dirty="0">
                <a:solidFill>
                  <a:schemeClr val="tx1"/>
                </a:solidFill>
                <a:latin typeface="Microsoft YaHei" panose="020B0503020204020204" pitchFamily="34" charset="-122"/>
                <a:ea typeface="Microsoft YaHei" panose="020B0503020204020204" pitchFamily="34" charset="-122"/>
              </a:rPr>
              <a:t>夏筱筠等人（</a:t>
            </a:r>
            <a:r>
              <a:rPr lang="en-US" altLang="zh-CN" sz="2000" dirty="0">
                <a:solidFill>
                  <a:schemeClr val="tx1"/>
                </a:solidFill>
                <a:latin typeface="Microsoft YaHei" panose="020B0503020204020204" pitchFamily="34" charset="-122"/>
                <a:ea typeface="Microsoft YaHei" panose="020B0503020204020204" pitchFamily="34" charset="-122"/>
              </a:rPr>
              <a:t>2020</a:t>
            </a:r>
            <a:r>
              <a:rPr lang="zh-CN" altLang="en-US" sz="2000" dirty="0">
                <a:solidFill>
                  <a:schemeClr val="tx1"/>
                </a:solidFill>
                <a:latin typeface="Microsoft YaHei" panose="020B0503020204020204" pitchFamily="34" charset="-122"/>
                <a:ea typeface="Microsoft YaHei" panose="020B0503020204020204" pitchFamily="34" charset="-122"/>
              </a:rPr>
              <a:t>）提出了在最大似然函数中加入惩罚最小二乘因子，同时引入非负约束作为先验信息。</a:t>
            </a:r>
          </a:p>
        </p:txBody>
      </p:sp>
      <p:grpSp>
        <p:nvGrpSpPr>
          <p:cNvPr id="3" name="Group 2">
            <a:extLst>
              <a:ext uri="{FF2B5EF4-FFF2-40B4-BE49-F238E27FC236}">
                <a16:creationId xmlns:a16="http://schemas.microsoft.com/office/drawing/2014/main" id="{2EDC6EE1-AFC4-4E47-847B-81C1340461EE}"/>
              </a:ext>
            </a:extLst>
          </p:cNvPr>
          <p:cNvGrpSpPr/>
          <p:nvPr/>
        </p:nvGrpSpPr>
        <p:grpSpPr>
          <a:xfrm>
            <a:off x="264249" y="742112"/>
            <a:ext cx="6159539" cy="3125856"/>
            <a:chOff x="6383943" y="2982405"/>
            <a:chExt cx="6159539" cy="3125856"/>
          </a:xfrm>
        </p:grpSpPr>
        <p:grpSp>
          <p:nvGrpSpPr>
            <p:cNvPr id="40" name="组合 39"/>
            <p:cNvGrpSpPr/>
            <p:nvPr/>
          </p:nvGrpSpPr>
          <p:grpSpPr>
            <a:xfrm>
              <a:off x="6383943" y="2982405"/>
              <a:ext cx="6159539" cy="3125856"/>
              <a:chOff x="5947002" y="2965450"/>
              <a:chExt cx="5485303" cy="3125856"/>
            </a:xfrm>
          </p:grpSpPr>
          <p:sp>
            <p:nvSpPr>
              <p:cNvPr id="41" name="文本框 16"/>
              <p:cNvSpPr txBox="1"/>
              <p:nvPr/>
            </p:nvSpPr>
            <p:spPr>
              <a:xfrm>
                <a:off x="5947002" y="2965450"/>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2" name="文本框 16"/>
              <p:cNvSpPr txBox="1"/>
              <p:nvPr/>
            </p:nvSpPr>
            <p:spPr>
              <a:xfrm flipV="1">
                <a:off x="10723713" y="4528378"/>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TextBox 8">
              <a:extLst>
                <a:ext uri="{FF2B5EF4-FFF2-40B4-BE49-F238E27FC236}">
                  <a16:creationId xmlns:a16="http://schemas.microsoft.com/office/drawing/2014/main" id="{75A108F0-B128-DD4A-9902-51B075BC5BC7}"/>
                </a:ext>
              </a:extLst>
            </p:cNvPr>
            <p:cNvSpPr txBox="1"/>
            <p:nvPr/>
          </p:nvSpPr>
          <p:spPr>
            <a:xfrm>
              <a:off x="6910398" y="3969887"/>
              <a:ext cx="5545602" cy="1021370"/>
            </a:xfrm>
            <a:prstGeom prst="rect">
              <a:avLst/>
            </a:prstGeom>
            <a:noFill/>
          </p:spPr>
          <p:txBody>
            <a:bodyPr wrap="square" rtlCol="0">
              <a:spAutoFit/>
            </a:bodyPr>
            <a:lstStyle/>
            <a:p>
              <a:pPr algn="just">
                <a:lnSpc>
                  <a:spcPct val="130000"/>
                </a:lnSpc>
              </a:pP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夏筱筠</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张笑东</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王帅</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罗金鸣</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崔露露</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赵智阳</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一种半监督机器学习的</a:t>
              </a:r>
              <a:r>
                <a:rPr 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EM</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算法改进方法</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J].</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小型微型计算机系统</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2020,</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41(02):</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230-235.</a:t>
              </a:r>
            </a:p>
          </p:txBody>
        </p:sp>
      </p:grpSp>
      <p:sp>
        <p:nvSpPr>
          <p:cNvPr id="13" name="Rectangle 12">
            <a:extLst>
              <a:ext uri="{FF2B5EF4-FFF2-40B4-BE49-F238E27FC236}">
                <a16:creationId xmlns:a16="http://schemas.microsoft.com/office/drawing/2014/main" id="{BAD82601-0EA1-8042-AD0E-4F872B7DEC13}"/>
              </a:ext>
            </a:extLst>
          </p:cNvPr>
          <p:cNvSpPr/>
          <p:nvPr/>
        </p:nvSpPr>
        <p:spPr>
          <a:xfrm>
            <a:off x="665770" y="4082408"/>
            <a:ext cx="5545602" cy="2345308"/>
          </a:xfrm>
          <a:prstGeom prst="rect">
            <a:avLst/>
          </a:prstGeom>
          <a:solidFill>
            <a:schemeClr val="bg2">
              <a:alpha val="33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lnSpc>
                <a:spcPct val="130000"/>
              </a:lnSpc>
            </a:pPr>
            <a:r>
              <a:rPr lang="en-US" altLang="zh-CN" sz="2000" dirty="0">
                <a:solidFill>
                  <a:schemeClr val="tx1"/>
                </a:solidFill>
                <a:latin typeface="Microsoft YaHei" panose="020B0503020204020204" pitchFamily="34" charset="-122"/>
                <a:ea typeface="Microsoft YaHei" panose="020B0503020204020204" pitchFamily="34" charset="-122"/>
              </a:rPr>
              <a:t>Estelle Kuhn</a:t>
            </a:r>
            <a:r>
              <a:rPr lang="zh-CN" altLang="en-US" sz="2000" dirty="0">
                <a:solidFill>
                  <a:schemeClr val="tx1"/>
                </a:solidFill>
                <a:latin typeface="Microsoft YaHei" panose="020B0503020204020204" pitchFamily="34" charset="-122"/>
                <a:ea typeface="Microsoft YaHei" panose="020B0503020204020204" pitchFamily="34" charset="-122"/>
              </a:rPr>
              <a:t>和</a:t>
            </a:r>
            <a:r>
              <a:rPr lang="en-US" altLang="zh-CN" sz="2000" dirty="0">
                <a:solidFill>
                  <a:schemeClr val="tx1"/>
                </a:solidFill>
                <a:latin typeface="Microsoft YaHei" panose="020B0503020204020204" pitchFamily="34" charset="-122"/>
                <a:ea typeface="Microsoft YaHei" panose="020B0503020204020204" pitchFamily="34" charset="-122"/>
              </a:rPr>
              <a:t>Catherine Matias(2020)</a:t>
            </a:r>
            <a:r>
              <a:rPr lang="zh-CN" altLang="en-US" sz="2000" dirty="0">
                <a:solidFill>
                  <a:schemeClr val="tx1"/>
                </a:solidFill>
                <a:latin typeface="Microsoft YaHei" panose="020B0503020204020204" pitchFamily="34" charset="-122"/>
                <a:ea typeface="Microsoft YaHei" panose="020B0503020204020204" pitchFamily="34" charset="-122"/>
              </a:rPr>
              <a:t>等人提出了一种基于小批量蒙特卡洛马尔可夫链随机逼近的</a:t>
            </a:r>
            <a:r>
              <a:rPr lang="en-US" altLang="zh-CN" sz="2000" dirty="0">
                <a:solidFill>
                  <a:schemeClr val="tx1"/>
                </a:solidFill>
                <a:latin typeface="Microsoft YaHei" panose="020B0503020204020204" pitchFamily="34" charset="-122"/>
                <a:ea typeface="Microsoft YaHei" panose="020B0503020204020204" pitchFamily="34" charset="-122"/>
              </a:rPr>
              <a:t>EM</a:t>
            </a:r>
            <a:r>
              <a:rPr lang="zh-CN" altLang="en-US" sz="2000" dirty="0">
                <a:solidFill>
                  <a:schemeClr val="tx1"/>
                </a:solidFill>
                <a:latin typeface="Microsoft YaHei" panose="020B0503020204020204" pitchFamily="34" charset="-122"/>
                <a:ea typeface="Microsoft YaHei" panose="020B0503020204020204" pitchFamily="34" charset="-122"/>
              </a:rPr>
              <a:t>算法，能够加快算法收敛速度。 </a:t>
            </a:r>
          </a:p>
        </p:txBody>
      </p:sp>
      <p:grpSp>
        <p:nvGrpSpPr>
          <p:cNvPr id="14" name="Group 13">
            <a:extLst>
              <a:ext uri="{FF2B5EF4-FFF2-40B4-BE49-F238E27FC236}">
                <a16:creationId xmlns:a16="http://schemas.microsoft.com/office/drawing/2014/main" id="{8BB61B7E-D5AB-034F-ADC2-591CC2F6CFE8}"/>
              </a:ext>
            </a:extLst>
          </p:cNvPr>
          <p:cNvGrpSpPr/>
          <p:nvPr/>
        </p:nvGrpSpPr>
        <p:grpSpPr>
          <a:xfrm>
            <a:off x="6336306" y="3692134"/>
            <a:ext cx="6159539" cy="3125856"/>
            <a:chOff x="6383943" y="2982405"/>
            <a:chExt cx="6159539" cy="3125856"/>
          </a:xfrm>
        </p:grpSpPr>
        <p:grpSp>
          <p:nvGrpSpPr>
            <p:cNvPr id="15" name="组合 39">
              <a:extLst>
                <a:ext uri="{FF2B5EF4-FFF2-40B4-BE49-F238E27FC236}">
                  <a16:creationId xmlns:a16="http://schemas.microsoft.com/office/drawing/2014/main" id="{AACBAE8A-E0ED-6142-A00B-42A2CCCDFAE1}"/>
                </a:ext>
              </a:extLst>
            </p:cNvPr>
            <p:cNvGrpSpPr/>
            <p:nvPr/>
          </p:nvGrpSpPr>
          <p:grpSpPr>
            <a:xfrm>
              <a:off x="6383943" y="2982405"/>
              <a:ext cx="6159539" cy="3125856"/>
              <a:chOff x="5947002" y="2965450"/>
              <a:chExt cx="5485303" cy="3125856"/>
            </a:xfrm>
          </p:grpSpPr>
          <p:sp>
            <p:nvSpPr>
              <p:cNvPr id="17" name="文本框 16">
                <a:extLst>
                  <a:ext uri="{FF2B5EF4-FFF2-40B4-BE49-F238E27FC236}">
                    <a16:creationId xmlns:a16="http://schemas.microsoft.com/office/drawing/2014/main" id="{2ED75707-0B05-BA4A-8873-8A802E77C801}"/>
                  </a:ext>
                </a:extLst>
              </p:cNvPr>
              <p:cNvSpPr txBox="1"/>
              <p:nvPr/>
            </p:nvSpPr>
            <p:spPr>
              <a:xfrm>
                <a:off x="5947002" y="2965450"/>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文本框 16">
                <a:extLst>
                  <a:ext uri="{FF2B5EF4-FFF2-40B4-BE49-F238E27FC236}">
                    <a16:creationId xmlns:a16="http://schemas.microsoft.com/office/drawing/2014/main" id="{CD2A35B0-419E-824E-83BA-8EFCC4411392}"/>
                  </a:ext>
                </a:extLst>
              </p:cNvPr>
              <p:cNvSpPr txBox="1"/>
              <p:nvPr/>
            </p:nvSpPr>
            <p:spPr>
              <a:xfrm flipV="1">
                <a:off x="10723713" y="4528378"/>
                <a:ext cx="708592" cy="1562928"/>
              </a:xfrm>
              <a:prstGeom prst="rect">
                <a:avLst/>
              </a:prstGeom>
              <a:noFill/>
            </p:spPr>
            <p:txBody>
              <a:bodyPr wrap="square" rtlCol="0">
                <a:spAutoFit/>
              </a:bodyPr>
              <a:lstStyle/>
              <a:p>
                <a:pPr>
                  <a:lnSpc>
                    <a:spcPct val="150000"/>
                  </a:lnSpc>
                </a:pPr>
                <a:r>
                  <a:rPr lang="zh-CN" altLang="en-US"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720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6" name="TextBox 15">
              <a:extLst>
                <a:ext uri="{FF2B5EF4-FFF2-40B4-BE49-F238E27FC236}">
                  <a16:creationId xmlns:a16="http://schemas.microsoft.com/office/drawing/2014/main" id="{E2D7BAD8-7CB5-9F48-A2D0-EA06361471FA}"/>
                </a:ext>
              </a:extLst>
            </p:cNvPr>
            <p:cNvSpPr txBox="1"/>
            <p:nvPr/>
          </p:nvSpPr>
          <p:spPr>
            <a:xfrm>
              <a:off x="6910398" y="3969887"/>
              <a:ext cx="5545602" cy="1341457"/>
            </a:xfrm>
            <a:prstGeom prst="rect">
              <a:avLst/>
            </a:prstGeom>
            <a:noFill/>
          </p:spPr>
          <p:txBody>
            <a:bodyPr wrap="square" rtlCol="0">
              <a:spAutoFit/>
            </a:bodyPr>
            <a:lstStyle/>
            <a:p>
              <a:pPr algn="just">
                <a:lnSpc>
                  <a:spcPct val="130000"/>
                </a:lnSpc>
              </a:pP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Estelle Kuhn,</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Catherine</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Matias,</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err="1">
                  <a:solidFill>
                    <a:schemeClr val="tx1">
                      <a:lumMod val="75000"/>
                      <a:lumOff val="25000"/>
                    </a:schemeClr>
                  </a:solidFill>
                  <a:latin typeface="Microsoft YaHei" panose="020B0503020204020204" pitchFamily="34" charset="-122"/>
                  <a:ea typeface="Microsoft YaHei" panose="020B0503020204020204" pitchFamily="34" charset="-122"/>
                </a:rPr>
                <a:t>Tabea</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err="1">
                  <a:solidFill>
                    <a:schemeClr val="tx1">
                      <a:lumMod val="75000"/>
                      <a:lumOff val="25000"/>
                    </a:schemeClr>
                  </a:solidFill>
                  <a:latin typeface="Microsoft YaHei" panose="020B0503020204020204" pitchFamily="34" charset="-122"/>
                  <a:ea typeface="Microsoft YaHei" panose="020B0503020204020204" pitchFamily="34" charset="-122"/>
                </a:rPr>
                <a:t>Rebafka</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 Properties of the stochastic approximation EM algorithm with mini-batch sampling[J]. Statistics and Computing,</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2020,</a:t>
              </a:r>
              <a:r>
                <a:rPr lang="zh-CN" altLang="en-US" sz="1600" b="1"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b="1" dirty="0">
                  <a:solidFill>
                    <a:schemeClr val="tx1">
                      <a:lumMod val="75000"/>
                      <a:lumOff val="25000"/>
                    </a:schemeClr>
                  </a:solidFill>
                  <a:latin typeface="Microsoft YaHei" panose="020B0503020204020204" pitchFamily="34" charset="-122"/>
                  <a:ea typeface="Microsoft YaHei" panose="020B0503020204020204" pitchFamily="34" charset="-122"/>
                </a:rPr>
                <a:t>30(6).</a:t>
              </a:r>
            </a:p>
          </p:txBody>
        </p:sp>
      </p:grpSp>
      <p:cxnSp>
        <p:nvCxnSpPr>
          <p:cNvPr id="8" name="Straight Connector 7">
            <a:extLst>
              <a:ext uri="{FF2B5EF4-FFF2-40B4-BE49-F238E27FC236}">
                <a16:creationId xmlns:a16="http://schemas.microsoft.com/office/drawing/2014/main" id="{5B4346CF-20D5-C144-87B7-FEF47EF6382C}"/>
              </a:ext>
            </a:extLst>
          </p:cNvPr>
          <p:cNvCxnSpPr/>
          <p:nvPr/>
        </p:nvCxnSpPr>
        <p:spPr>
          <a:xfrm>
            <a:off x="518146" y="3575050"/>
            <a:ext cx="11890217" cy="0"/>
          </a:xfrm>
          <a:prstGeom prst="line">
            <a:avLst/>
          </a:prstGeom>
          <a:ln/>
        </p:spPr>
        <p:style>
          <a:lnRef idx="3">
            <a:schemeClr val="accent4"/>
          </a:lnRef>
          <a:fillRef idx="0">
            <a:schemeClr val="accent4"/>
          </a:fillRef>
          <a:effectRef idx="2">
            <a:schemeClr val="accent4"/>
          </a:effectRef>
          <a:fontRef idx="minor">
            <a:schemeClr val="tx1"/>
          </a:fontRef>
        </p:style>
      </p:cxnSp>
      <p:pic>
        <p:nvPicPr>
          <p:cNvPr id="19" name="Picture 18">
            <a:extLst>
              <a:ext uri="{FF2B5EF4-FFF2-40B4-BE49-F238E27FC236}">
                <a16:creationId xmlns:a16="http://schemas.microsoft.com/office/drawing/2014/main" id="{63C81860-BDA4-C143-8D37-88C24145C522}"/>
              </a:ext>
            </a:extLst>
          </p:cNvPr>
          <p:cNvPicPr>
            <a:picLocks noChangeAspect="1"/>
          </p:cNvPicPr>
          <p:nvPr/>
        </p:nvPicPr>
        <p:blipFill>
          <a:blip r:embed="rId3"/>
          <a:stretch>
            <a:fillRect/>
          </a:stretch>
        </p:blipFill>
        <p:spPr>
          <a:xfrm>
            <a:off x="5990754" y="6528481"/>
            <a:ext cx="6471999" cy="328831"/>
          </a:xfrm>
          <a:prstGeom prst="rect">
            <a:avLst/>
          </a:prstGeom>
        </p:spPr>
      </p:pic>
    </p:spTree>
    <p:extLst>
      <p:ext uri="{BB962C8B-B14F-4D97-AF65-F5344CB8AC3E}">
        <p14:creationId xmlns:p14="http://schemas.microsoft.com/office/powerpoint/2010/main" val="1702253440"/>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a:spLocks noChangeArrowheads="1"/>
          </p:cNvSpPr>
          <p:nvPr/>
        </p:nvSpPr>
        <p:spPr bwMode="auto">
          <a:xfrm>
            <a:off x="6350794" y="2956983"/>
            <a:ext cx="46085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r>
              <a:rPr lang="zh-CN" altLang="en-US" sz="4400" b="1" spc="300" dirty="0">
                <a:solidFill>
                  <a:schemeClr val="accent1">
                    <a:lumMod val="75000"/>
                  </a:schemeClr>
                </a:solidFill>
                <a:latin typeface="微软雅黑" pitchFamily="34" charset="-122"/>
                <a:ea typeface="微软雅黑" pitchFamily="34" charset="-122"/>
                <a:cs typeface="Arial Unicode MS"/>
              </a:rPr>
              <a:t>研究思路及方法      </a:t>
            </a:r>
          </a:p>
        </p:txBody>
      </p:sp>
      <p:cxnSp>
        <p:nvCxnSpPr>
          <p:cNvPr id="5" name="直接连接符 4"/>
          <p:cNvCxnSpPr/>
          <p:nvPr/>
        </p:nvCxnSpPr>
        <p:spPr>
          <a:xfrm rot="16200000" flipH="1">
            <a:off x="8898980" y="30437"/>
            <a:ext cx="0" cy="759600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2642" y="2854970"/>
            <a:ext cx="1229824" cy="1107996"/>
          </a:xfrm>
          <a:prstGeom prst="rect">
            <a:avLst/>
          </a:prstGeom>
          <a:noFill/>
        </p:spPr>
        <p:txBody>
          <a:bodyPr wrap="none" rtlCol="0">
            <a:spAutoFit/>
          </a:bodyPr>
          <a:lstStyle/>
          <a:p>
            <a:r>
              <a:rPr lang="en-US" altLang="zh-CN" sz="6600" b="1" dirty="0">
                <a:solidFill>
                  <a:schemeClr val="accent4"/>
                </a:solidFill>
                <a:latin typeface="微软雅黑" panose="020B0503020204020204" pitchFamily="34" charset="-122"/>
                <a:ea typeface="微软雅黑" panose="020B0503020204020204" pitchFamily="34" charset="-122"/>
              </a:rPr>
              <a:t>02</a:t>
            </a:r>
            <a:endParaRPr lang="zh-CN" altLang="en-US" sz="66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7761153"/>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150D3AC4-8E09-BB45-B9BB-03D0D7035B33}"/>
              </a:ext>
            </a:extLst>
          </p:cNvPr>
          <p:cNvSpPr/>
          <p:nvPr/>
        </p:nvSpPr>
        <p:spPr>
          <a:xfrm rot="11060125">
            <a:off x="7037306" y="4119737"/>
            <a:ext cx="3267697" cy="748388"/>
          </a:xfrm>
          <a:custGeom>
            <a:avLst/>
            <a:gdLst>
              <a:gd name="connsiteX0" fmla="*/ 0 w 2900855"/>
              <a:gd name="connsiteY0" fmla="*/ 865634 h 865634"/>
              <a:gd name="connsiteX1" fmla="*/ 583324 w 2900855"/>
              <a:gd name="connsiteY1" fmla="*/ 250779 h 865634"/>
              <a:gd name="connsiteX2" fmla="*/ 1481959 w 2900855"/>
              <a:gd name="connsiteY2" fmla="*/ 14296 h 865634"/>
              <a:gd name="connsiteX3" fmla="*/ 2900855 w 2900855"/>
              <a:gd name="connsiteY3" fmla="*/ 629151 h 865634"/>
            </a:gdLst>
            <a:ahLst/>
            <a:cxnLst>
              <a:cxn ang="0">
                <a:pos x="connsiteX0" y="connsiteY0"/>
              </a:cxn>
              <a:cxn ang="0">
                <a:pos x="connsiteX1" y="connsiteY1"/>
              </a:cxn>
              <a:cxn ang="0">
                <a:pos x="connsiteX2" y="connsiteY2"/>
              </a:cxn>
              <a:cxn ang="0">
                <a:pos x="connsiteX3" y="connsiteY3"/>
              </a:cxn>
            </a:cxnLst>
            <a:rect l="l" t="t" r="r" b="b"/>
            <a:pathLst>
              <a:path w="2900855" h="865634">
                <a:moveTo>
                  <a:pt x="0" y="865634"/>
                </a:moveTo>
                <a:cubicBezTo>
                  <a:pt x="168165" y="629151"/>
                  <a:pt x="336331" y="392669"/>
                  <a:pt x="583324" y="250779"/>
                </a:cubicBezTo>
                <a:cubicBezTo>
                  <a:pt x="830317" y="108889"/>
                  <a:pt x="1095704" y="-48766"/>
                  <a:pt x="1481959" y="14296"/>
                </a:cubicBezTo>
                <a:cubicBezTo>
                  <a:pt x="1868214" y="77358"/>
                  <a:pt x="2384534" y="353254"/>
                  <a:pt x="2900855" y="6291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Freeform 13">
            <a:extLst>
              <a:ext uri="{FF2B5EF4-FFF2-40B4-BE49-F238E27FC236}">
                <a16:creationId xmlns:a16="http://schemas.microsoft.com/office/drawing/2014/main" id="{E870DD07-782E-BA48-8A6B-8F1541D98F1E}"/>
              </a:ext>
            </a:extLst>
          </p:cNvPr>
          <p:cNvSpPr/>
          <p:nvPr/>
        </p:nvSpPr>
        <p:spPr>
          <a:xfrm>
            <a:off x="1757542" y="2714963"/>
            <a:ext cx="3267697" cy="748388"/>
          </a:xfrm>
          <a:custGeom>
            <a:avLst/>
            <a:gdLst>
              <a:gd name="connsiteX0" fmla="*/ 0 w 2900855"/>
              <a:gd name="connsiteY0" fmla="*/ 865634 h 865634"/>
              <a:gd name="connsiteX1" fmla="*/ 583324 w 2900855"/>
              <a:gd name="connsiteY1" fmla="*/ 250779 h 865634"/>
              <a:gd name="connsiteX2" fmla="*/ 1481959 w 2900855"/>
              <a:gd name="connsiteY2" fmla="*/ 14296 h 865634"/>
              <a:gd name="connsiteX3" fmla="*/ 2900855 w 2900855"/>
              <a:gd name="connsiteY3" fmla="*/ 629151 h 865634"/>
            </a:gdLst>
            <a:ahLst/>
            <a:cxnLst>
              <a:cxn ang="0">
                <a:pos x="connsiteX0" y="connsiteY0"/>
              </a:cxn>
              <a:cxn ang="0">
                <a:pos x="connsiteX1" y="connsiteY1"/>
              </a:cxn>
              <a:cxn ang="0">
                <a:pos x="connsiteX2" y="connsiteY2"/>
              </a:cxn>
              <a:cxn ang="0">
                <a:pos x="connsiteX3" y="connsiteY3"/>
              </a:cxn>
            </a:cxnLst>
            <a:rect l="l" t="t" r="r" b="b"/>
            <a:pathLst>
              <a:path w="2900855" h="865634">
                <a:moveTo>
                  <a:pt x="0" y="865634"/>
                </a:moveTo>
                <a:cubicBezTo>
                  <a:pt x="168165" y="629151"/>
                  <a:pt x="336331" y="392669"/>
                  <a:pt x="583324" y="250779"/>
                </a:cubicBezTo>
                <a:cubicBezTo>
                  <a:pt x="830317" y="108889"/>
                  <a:pt x="1095704" y="-48766"/>
                  <a:pt x="1481959" y="14296"/>
                </a:cubicBezTo>
                <a:cubicBezTo>
                  <a:pt x="1868214" y="77358"/>
                  <a:pt x="2384534" y="353254"/>
                  <a:pt x="2900855" y="6291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 name="Slide Number Placeholder 1">
            <a:extLst>
              <a:ext uri="{FF2B5EF4-FFF2-40B4-BE49-F238E27FC236}">
                <a16:creationId xmlns:a16="http://schemas.microsoft.com/office/drawing/2014/main" id="{5DEE6CD0-0402-9542-AF45-B39276D41D07}"/>
              </a:ext>
            </a:extLst>
          </p:cNvPr>
          <p:cNvSpPr>
            <a:spLocks noGrp="1"/>
          </p:cNvSpPr>
          <p:nvPr>
            <p:ph type="sldNum" sz="quarter" idx="12"/>
          </p:nvPr>
        </p:nvSpPr>
        <p:spPr>
          <a:xfrm>
            <a:off x="12096000" y="6257104"/>
            <a:ext cx="360000" cy="360000"/>
          </a:xfrm>
        </p:spPr>
        <p:txBody>
          <a:bodyPr/>
          <a:lstStyle/>
          <a:p>
            <a:fld id="{5017F8C3-264D-4FD7-B713-65F2B341049D}" type="slidenum">
              <a:rPr lang="zh-CN" altLang="en-US" smtClean="0"/>
              <a:pPr/>
              <a:t>8</a:t>
            </a:fld>
            <a:endParaRPr lang="zh-CN" altLang="en-US" dirty="0"/>
          </a:p>
        </p:txBody>
      </p:sp>
      <p:grpSp>
        <p:nvGrpSpPr>
          <p:cNvPr id="5" name="Group 4">
            <a:extLst>
              <a:ext uri="{FF2B5EF4-FFF2-40B4-BE49-F238E27FC236}">
                <a16:creationId xmlns:a16="http://schemas.microsoft.com/office/drawing/2014/main" id="{B0C31F28-8866-C742-A032-52DB76FAE08F}"/>
              </a:ext>
            </a:extLst>
          </p:cNvPr>
          <p:cNvGrpSpPr/>
          <p:nvPr/>
        </p:nvGrpSpPr>
        <p:grpSpPr>
          <a:xfrm>
            <a:off x="704759" y="3234098"/>
            <a:ext cx="1656183" cy="1064810"/>
            <a:chOff x="446139" y="2948700"/>
            <a:chExt cx="2389264" cy="1536129"/>
          </a:xfrm>
        </p:grpSpPr>
        <p:pic>
          <p:nvPicPr>
            <p:cNvPr id="3" name="MH_Other_5">
              <a:extLst>
                <a:ext uri="{FF2B5EF4-FFF2-40B4-BE49-F238E27FC236}">
                  <a16:creationId xmlns:a16="http://schemas.microsoft.com/office/drawing/2014/main" id="{EBBA86FA-B70C-6F4A-8BCD-6580F8C01310}"/>
                </a:ext>
              </a:extLst>
            </p:cNvPr>
            <p:cNvPicPr>
              <a:picLocks noChangeAspect="1"/>
            </p:cNvPicPr>
            <p:nvPr>
              <p:custDataLst>
                <p:tags r:id="rId5"/>
              </p:custDataLst>
            </p:nvPr>
          </p:nvPicPr>
          <p:blipFill>
            <a:blip r:embed="rId9">
              <a:extLst>
                <a:ext uri="{28A0092B-C50C-407E-A947-70E740481C1C}">
                  <a14:useLocalDpi xmlns:a14="http://schemas.microsoft.com/office/drawing/2010/main"/>
                </a:ext>
              </a:extLst>
            </a:blip>
            <a:srcRect/>
            <a:stretch>
              <a:fillRect/>
            </a:stretch>
          </p:blipFill>
          <p:spPr bwMode="auto">
            <a:xfrm>
              <a:off x="471827" y="3748410"/>
              <a:ext cx="2363576" cy="73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H_Text_1">
              <a:extLst>
                <a:ext uri="{FF2B5EF4-FFF2-40B4-BE49-F238E27FC236}">
                  <a16:creationId xmlns:a16="http://schemas.microsoft.com/office/drawing/2014/main" id="{FA23BEB5-207F-E349-99F7-0A73C06801FE}"/>
                </a:ext>
              </a:extLst>
            </p:cNvPr>
            <p:cNvSpPr>
              <a:spLocks/>
            </p:cNvSpPr>
            <p:nvPr>
              <p:custDataLst>
                <p:tags r:id="rId6"/>
              </p:custDataLst>
            </p:nvPr>
          </p:nvSpPr>
          <p:spPr bwMode="auto">
            <a:xfrm>
              <a:off x="446139" y="2948700"/>
              <a:ext cx="2077621" cy="1252699"/>
            </a:xfrm>
            <a:custGeom>
              <a:avLst/>
              <a:gdLst>
                <a:gd name="T0" fmla="*/ 2017911 w 2385"/>
                <a:gd name="T1" fmla="*/ 0 h 425"/>
                <a:gd name="T2" fmla="*/ 0 w 2385"/>
                <a:gd name="T3" fmla="*/ 0 h 425"/>
                <a:gd name="T4" fmla="*/ 0 w 2385"/>
                <a:gd name="T5" fmla="*/ 363852 h 425"/>
                <a:gd name="T6" fmla="*/ 2017911 w 2385"/>
                <a:gd name="T7" fmla="*/ 363852 h 425"/>
                <a:gd name="T8" fmla="*/ 2045354 w 2385"/>
                <a:gd name="T9" fmla="*/ 336456 h 425"/>
                <a:gd name="T10" fmla="*/ 2045354 w 2385"/>
                <a:gd name="T11" fmla="*/ 27396 h 425"/>
                <a:gd name="T12" fmla="*/ 2017911 w 2385"/>
                <a:gd name="T13" fmla="*/ 0 h 425"/>
                <a:gd name="T14" fmla="*/ 0 60000 65536"/>
                <a:gd name="T15" fmla="*/ 0 60000 65536"/>
                <a:gd name="T16" fmla="*/ 0 60000 65536"/>
                <a:gd name="T17" fmla="*/ 0 60000 65536"/>
                <a:gd name="T18" fmla="*/ 0 60000 65536"/>
                <a:gd name="T19" fmla="*/ 0 60000 65536"/>
                <a:gd name="T20" fmla="*/ 0 60000 65536"/>
                <a:gd name="T21" fmla="*/ 0 w 2385"/>
                <a:gd name="T22" fmla="*/ 0 h 425"/>
                <a:gd name="T23" fmla="*/ 2385 w 2385"/>
                <a:gd name="T24" fmla="*/ 425 h 4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5" h="425">
                  <a:moveTo>
                    <a:pt x="2353" y="0"/>
                  </a:moveTo>
                  <a:cubicBezTo>
                    <a:pt x="0" y="0"/>
                    <a:pt x="0" y="0"/>
                    <a:pt x="0" y="0"/>
                  </a:cubicBezTo>
                  <a:cubicBezTo>
                    <a:pt x="0" y="425"/>
                    <a:pt x="0" y="425"/>
                    <a:pt x="0" y="425"/>
                  </a:cubicBezTo>
                  <a:cubicBezTo>
                    <a:pt x="2353" y="425"/>
                    <a:pt x="2353" y="425"/>
                    <a:pt x="2353" y="425"/>
                  </a:cubicBezTo>
                  <a:cubicBezTo>
                    <a:pt x="2370" y="425"/>
                    <a:pt x="2385" y="411"/>
                    <a:pt x="2385" y="393"/>
                  </a:cubicBezTo>
                  <a:cubicBezTo>
                    <a:pt x="2385" y="32"/>
                    <a:pt x="2385" y="32"/>
                    <a:pt x="2385" y="32"/>
                  </a:cubicBezTo>
                  <a:cubicBezTo>
                    <a:pt x="2385" y="15"/>
                    <a:pt x="2370" y="0"/>
                    <a:pt x="2353" y="0"/>
                  </a:cubicBezTo>
                  <a:close/>
                </a:path>
              </a:pathLst>
            </a:cu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3974" tIns="0" rIns="0" bIns="44658"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CN" altLang="zh-CN" sz="2800" b="1" dirty="0">
                  <a:solidFill>
                    <a:srgbClr val="FFFFFF"/>
                  </a:solidFill>
                  <a:latin typeface="+mn-lt"/>
                  <a:ea typeface="+mn-ea"/>
                </a:rPr>
                <a:t>EM</a:t>
              </a:r>
              <a:r>
                <a:rPr lang="zh-CN" altLang="en-CN" sz="2800" b="1" dirty="0">
                  <a:solidFill>
                    <a:srgbClr val="FFFFFF"/>
                  </a:solidFill>
                  <a:latin typeface="+mn-lt"/>
                  <a:ea typeface="+mn-ea"/>
                </a:rPr>
                <a:t>算法</a:t>
              </a:r>
              <a:endParaRPr lang="zh-CN" altLang="en-US" sz="2800" b="1" dirty="0">
                <a:solidFill>
                  <a:srgbClr val="FFFFFF"/>
                </a:solidFill>
                <a:latin typeface="+mn-lt"/>
                <a:ea typeface="+mn-ea"/>
              </a:endParaRPr>
            </a:p>
          </p:txBody>
        </p:sp>
      </p:grpSp>
      <p:sp>
        <p:nvSpPr>
          <p:cNvPr id="7" name="TextBox 6">
            <a:extLst>
              <a:ext uri="{FF2B5EF4-FFF2-40B4-BE49-F238E27FC236}">
                <a16:creationId xmlns:a16="http://schemas.microsoft.com/office/drawing/2014/main" id="{2DB371A5-9A85-124C-A627-F2F8FD437FBC}"/>
              </a:ext>
            </a:extLst>
          </p:cNvPr>
          <p:cNvSpPr txBox="1"/>
          <p:nvPr/>
        </p:nvSpPr>
        <p:spPr>
          <a:xfrm>
            <a:off x="1228729" y="910754"/>
            <a:ext cx="3758084" cy="2123658"/>
          </a:xfrm>
          <a:prstGeom prst="rect">
            <a:avLst/>
          </a:prstGeom>
          <a:noFill/>
        </p:spPr>
        <p:txBody>
          <a:bodyPr wrap="square" rtlCol="0">
            <a:spAutoFit/>
          </a:bodyPr>
          <a:lstStyle/>
          <a:p>
            <a:r>
              <a:rPr lang="en-CN" dirty="0">
                <a:latin typeface="Microsoft YaHei" panose="020B0503020204020204" pitchFamily="34" charset="-122"/>
                <a:ea typeface="Microsoft YaHei" panose="020B0503020204020204" pitchFamily="34" charset="-122"/>
              </a:rPr>
              <a:t>改进EM算法受初始值影响导致其稳定性较差的缺点</a:t>
            </a:r>
            <a:r>
              <a:rPr lang="zh-CN" altLang="en-US" dirty="0">
                <a:latin typeface="Microsoft YaHei" panose="020B0503020204020204" pitchFamily="34" charset="-122"/>
                <a:ea typeface="Microsoft YaHei" panose="020B0503020204020204" pitchFamily="34" charset="-122"/>
              </a:rPr>
              <a:t>，</a:t>
            </a:r>
            <a:r>
              <a:rPr lang="en-CN" dirty="0">
                <a:latin typeface="Microsoft YaHei" panose="020B0503020204020204" pitchFamily="34" charset="-122"/>
                <a:ea typeface="Microsoft YaHei" panose="020B0503020204020204" pitchFamily="34" charset="-122"/>
              </a:rPr>
              <a:t>引入半监督学习方法</a:t>
            </a:r>
            <a:r>
              <a:rPr lang="zh-CN" altLang="en-US" dirty="0">
                <a:latin typeface="Microsoft YaHei" panose="020B0503020204020204" pitchFamily="34" charset="-122"/>
                <a:ea typeface="Microsoft YaHei" panose="020B0503020204020204" pitchFamily="34" charset="-122"/>
              </a:rPr>
              <a:t>，利用少量已标定样本数据集的信息作为先验信息指导聚类过程 。</a:t>
            </a:r>
          </a:p>
          <a:p>
            <a:endParaRPr lang="en-CN" dirty="0">
              <a:latin typeface="Microsoft YaHei" panose="020B0503020204020204" pitchFamily="34" charset="-122"/>
              <a:ea typeface="Microsoft YaHei" panose="020B0503020204020204" pitchFamily="34" charset="-122"/>
            </a:endParaRPr>
          </a:p>
        </p:txBody>
      </p:sp>
      <p:grpSp>
        <p:nvGrpSpPr>
          <p:cNvPr id="23" name="Group 22">
            <a:extLst>
              <a:ext uri="{FF2B5EF4-FFF2-40B4-BE49-F238E27FC236}">
                <a16:creationId xmlns:a16="http://schemas.microsoft.com/office/drawing/2014/main" id="{9DC02609-F2D1-844E-B071-DF634C0678B7}"/>
              </a:ext>
            </a:extLst>
          </p:cNvPr>
          <p:cNvGrpSpPr/>
          <p:nvPr/>
        </p:nvGrpSpPr>
        <p:grpSpPr>
          <a:xfrm>
            <a:off x="4466509" y="3085602"/>
            <a:ext cx="3675177" cy="1706636"/>
            <a:chOff x="4466509" y="3279956"/>
            <a:chExt cx="3675177" cy="1706636"/>
          </a:xfrm>
        </p:grpSpPr>
        <p:pic>
          <p:nvPicPr>
            <p:cNvPr id="18" name="MH_Other_4">
              <a:extLst>
                <a:ext uri="{FF2B5EF4-FFF2-40B4-BE49-F238E27FC236}">
                  <a16:creationId xmlns:a16="http://schemas.microsoft.com/office/drawing/2014/main" id="{9070D1B6-C39E-3B47-95CF-AC82FFE38E1B}"/>
                </a:ext>
              </a:extLst>
            </p:cNvPr>
            <p:cNvPicPr>
              <a:picLocks noChangeAspect="1"/>
            </p:cNvPicPr>
            <p:nvPr>
              <p:custDataLst>
                <p:tags r:id="rId3"/>
              </p:custDataLst>
            </p:nvPr>
          </p:nvPicPr>
          <p:blipFill>
            <a:blip r:embed="rId9">
              <a:extLst>
                <a:ext uri="{28A0092B-C50C-407E-A947-70E740481C1C}">
                  <a14:useLocalDpi xmlns:a14="http://schemas.microsoft.com/office/drawing/2010/main"/>
                </a:ext>
              </a:extLst>
            </a:blip>
            <a:srcRect/>
            <a:stretch>
              <a:fillRect/>
            </a:stretch>
          </p:blipFill>
          <p:spPr bwMode="auto">
            <a:xfrm rot="21061191">
              <a:off x="5108147" y="3279956"/>
              <a:ext cx="3033539" cy="170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Text_2">
              <a:extLst>
                <a:ext uri="{FF2B5EF4-FFF2-40B4-BE49-F238E27FC236}">
                  <a16:creationId xmlns:a16="http://schemas.microsoft.com/office/drawing/2014/main" id="{F1999C50-CBEB-C840-A293-37B782726D21}"/>
                </a:ext>
              </a:extLst>
            </p:cNvPr>
            <p:cNvSpPr>
              <a:spLocks/>
            </p:cNvSpPr>
            <p:nvPr>
              <p:custDataLst>
                <p:tags r:id="rId4"/>
              </p:custDataLst>
            </p:nvPr>
          </p:nvSpPr>
          <p:spPr bwMode="auto">
            <a:xfrm>
              <a:off x="4466509" y="3332631"/>
              <a:ext cx="3267697" cy="1198889"/>
            </a:xfrm>
            <a:custGeom>
              <a:avLst/>
              <a:gdLst>
                <a:gd name="T0" fmla="*/ 27423 w 2385"/>
                <a:gd name="T1" fmla="*/ 0 h 425"/>
                <a:gd name="T2" fmla="*/ 2043856 w 2385"/>
                <a:gd name="T3" fmla="*/ 0 h 425"/>
                <a:gd name="T4" fmla="*/ 2043856 w 2385"/>
                <a:gd name="T5" fmla="*/ 363852 h 425"/>
                <a:gd name="T6" fmla="*/ 27423 w 2385"/>
                <a:gd name="T7" fmla="*/ 363852 h 425"/>
                <a:gd name="T8" fmla="*/ 0 w 2385"/>
                <a:gd name="T9" fmla="*/ 336456 h 425"/>
                <a:gd name="T10" fmla="*/ 0 w 2385"/>
                <a:gd name="T11" fmla="*/ 27396 h 425"/>
                <a:gd name="T12" fmla="*/ 27423 w 2385"/>
                <a:gd name="T13" fmla="*/ 0 h 425"/>
                <a:gd name="T14" fmla="*/ 0 60000 65536"/>
                <a:gd name="T15" fmla="*/ 0 60000 65536"/>
                <a:gd name="T16" fmla="*/ 0 60000 65536"/>
                <a:gd name="T17" fmla="*/ 0 60000 65536"/>
                <a:gd name="T18" fmla="*/ 0 60000 65536"/>
                <a:gd name="T19" fmla="*/ 0 60000 65536"/>
                <a:gd name="T20" fmla="*/ 0 60000 65536"/>
                <a:gd name="T21" fmla="*/ 0 w 2385"/>
                <a:gd name="T22" fmla="*/ 0 h 425"/>
                <a:gd name="T23" fmla="*/ 2385 w 2385"/>
                <a:gd name="T24" fmla="*/ 425 h 4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85" h="425">
                  <a:moveTo>
                    <a:pt x="32" y="0"/>
                  </a:moveTo>
                  <a:cubicBezTo>
                    <a:pt x="2385" y="0"/>
                    <a:pt x="2385" y="0"/>
                    <a:pt x="2385" y="0"/>
                  </a:cubicBezTo>
                  <a:cubicBezTo>
                    <a:pt x="2385" y="425"/>
                    <a:pt x="2385" y="425"/>
                    <a:pt x="2385" y="425"/>
                  </a:cubicBezTo>
                  <a:cubicBezTo>
                    <a:pt x="32" y="425"/>
                    <a:pt x="32" y="425"/>
                    <a:pt x="32" y="425"/>
                  </a:cubicBezTo>
                  <a:cubicBezTo>
                    <a:pt x="15" y="425"/>
                    <a:pt x="0" y="410"/>
                    <a:pt x="0" y="393"/>
                  </a:cubicBezTo>
                  <a:cubicBezTo>
                    <a:pt x="0" y="32"/>
                    <a:pt x="0" y="32"/>
                    <a:pt x="0" y="32"/>
                  </a:cubicBezTo>
                  <a:cubicBezTo>
                    <a:pt x="0" y="15"/>
                    <a:pt x="15" y="0"/>
                    <a:pt x="32"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33974" bIns="44658"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2800" b="1" dirty="0">
                  <a:solidFill>
                    <a:srgbClr val="FFFFFF"/>
                  </a:solidFill>
                  <a:latin typeface="+mn-lt"/>
                  <a:ea typeface="+mn-ea"/>
                </a:rPr>
                <a:t>基于半监督学习的</a:t>
              </a:r>
              <a:r>
                <a:rPr lang="en-US" altLang="zh-CN" sz="2800" b="1" dirty="0">
                  <a:solidFill>
                    <a:srgbClr val="FFFFFF"/>
                  </a:solidFill>
                  <a:latin typeface="+mn-lt"/>
                  <a:ea typeface="+mn-ea"/>
                </a:rPr>
                <a:t>EM</a:t>
              </a:r>
              <a:r>
                <a:rPr lang="zh-CN" altLang="en-US" sz="2800" b="1" dirty="0">
                  <a:solidFill>
                    <a:srgbClr val="FFFFFF"/>
                  </a:solidFill>
                  <a:latin typeface="+mn-lt"/>
                  <a:ea typeface="+mn-ea"/>
                </a:rPr>
                <a:t>算法（</a:t>
              </a:r>
              <a:r>
                <a:rPr lang="en-US" altLang="zh-CN" sz="2800" b="1" dirty="0">
                  <a:solidFill>
                    <a:srgbClr val="FFFFFF"/>
                  </a:solidFill>
                  <a:latin typeface="+mn-lt"/>
                  <a:ea typeface="+mn-ea"/>
                </a:rPr>
                <a:t>SSL-EM</a:t>
              </a:r>
              <a:r>
                <a:rPr lang="zh-CN" altLang="en-US" sz="2800" b="1" dirty="0">
                  <a:solidFill>
                    <a:srgbClr val="FFFFFF"/>
                  </a:solidFill>
                  <a:latin typeface="+mn-lt"/>
                  <a:ea typeface="+mn-ea"/>
                </a:rPr>
                <a:t>）</a:t>
              </a:r>
            </a:p>
          </p:txBody>
        </p:sp>
      </p:grpSp>
      <p:grpSp>
        <p:nvGrpSpPr>
          <p:cNvPr id="15" name="Group 14">
            <a:extLst>
              <a:ext uri="{FF2B5EF4-FFF2-40B4-BE49-F238E27FC236}">
                <a16:creationId xmlns:a16="http://schemas.microsoft.com/office/drawing/2014/main" id="{07E46AE1-F397-DB4D-A505-BE080688A156}"/>
              </a:ext>
            </a:extLst>
          </p:cNvPr>
          <p:cNvGrpSpPr/>
          <p:nvPr/>
        </p:nvGrpSpPr>
        <p:grpSpPr>
          <a:xfrm>
            <a:off x="8985576" y="3092664"/>
            <a:ext cx="3557908" cy="2013146"/>
            <a:chOff x="6663621" y="3544733"/>
            <a:chExt cx="3181083" cy="577356"/>
          </a:xfrm>
        </p:grpSpPr>
        <p:pic>
          <p:nvPicPr>
            <p:cNvPr id="16" name="MH_Other_4">
              <a:extLst>
                <a:ext uri="{FF2B5EF4-FFF2-40B4-BE49-F238E27FC236}">
                  <a16:creationId xmlns:a16="http://schemas.microsoft.com/office/drawing/2014/main" id="{AAEA077D-101E-344D-8320-BA4C90393EF4}"/>
                </a:ext>
              </a:extLst>
            </p:cNvPr>
            <p:cNvPicPr>
              <a:picLocks noChangeAspect="1"/>
            </p:cNvPicPr>
            <p:nvPr>
              <p:custDataLst>
                <p:tags r:id="rId1"/>
              </p:custDataLst>
            </p:nvPr>
          </p:nvPicPr>
          <p:blipFill>
            <a:blip r:embed="rId9">
              <a:extLst>
                <a:ext uri="{28A0092B-C50C-407E-A947-70E740481C1C}">
                  <a14:useLocalDpi xmlns:a14="http://schemas.microsoft.com/office/drawing/2010/main"/>
                </a:ext>
              </a:extLst>
            </a:blip>
            <a:srcRect/>
            <a:stretch>
              <a:fillRect/>
            </a:stretch>
          </p:blipFill>
          <p:spPr bwMode="auto">
            <a:xfrm rot="21061191">
              <a:off x="7132453" y="3632638"/>
              <a:ext cx="2712251" cy="48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MH_Text_3">
              <a:extLst>
                <a:ext uri="{FF2B5EF4-FFF2-40B4-BE49-F238E27FC236}">
                  <a16:creationId xmlns:a16="http://schemas.microsoft.com/office/drawing/2014/main" id="{247D1862-8D37-F84F-A16F-2AF65592E62E}"/>
                </a:ext>
              </a:extLst>
            </p:cNvPr>
            <p:cNvSpPr>
              <a:spLocks/>
            </p:cNvSpPr>
            <p:nvPr>
              <p:custDataLst>
                <p:tags r:id="rId2"/>
              </p:custDataLst>
            </p:nvPr>
          </p:nvSpPr>
          <p:spPr bwMode="auto">
            <a:xfrm>
              <a:off x="6663621" y="3544733"/>
              <a:ext cx="3102782" cy="419502"/>
            </a:xfrm>
            <a:custGeom>
              <a:avLst/>
              <a:gdLst>
                <a:gd name="T0" fmla="*/ 2353 w 2385"/>
                <a:gd name="T1" fmla="*/ 0 h 425"/>
                <a:gd name="T2" fmla="*/ 0 w 2385"/>
                <a:gd name="T3" fmla="*/ 0 h 425"/>
                <a:gd name="T4" fmla="*/ 0 w 2385"/>
                <a:gd name="T5" fmla="*/ 425 h 425"/>
                <a:gd name="T6" fmla="*/ 2353 w 2385"/>
                <a:gd name="T7" fmla="*/ 425 h 425"/>
                <a:gd name="T8" fmla="*/ 2385 w 2385"/>
                <a:gd name="T9" fmla="*/ 393 h 425"/>
                <a:gd name="T10" fmla="*/ 2385 w 2385"/>
                <a:gd name="T11" fmla="*/ 32 h 425"/>
                <a:gd name="T12" fmla="*/ 2353 w 2385"/>
                <a:gd name="T13" fmla="*/ 0 h 425"/>
              </a:gdLst>
              <a:ahLst/>
              <a:cxnLst>
                <a:cxn ang="0">
                  <a:pos x="T0" y="T1"/>
                </a:cxn>
                <a:cxn ang="0">
                  <a:pos x="T2" y="T3"/>
                </a:cxn>
                <a:cxn ang="0">
                  <a:pos x="T4" y="T5"/>
                </a:cxn>
                <a:cxn ang="0">
                  <a:pos x="T6" y="T7"/>
                </a:cxn>
                <a:cxn ang="0">
                  <a:pos x="T8" y="T9"/>
                </a:cxn>
                <a:cxn ang="0">
                  <a:pos x="T10" y="T11"/>
                </a:cxn>
                <a:cxn ang="0">
                  <a:pos x="T12" y="T13"/>
                </a:cxn>
              </a:cxnLst>
              <a:rect l="0" t="0" r="r" b="b"/>
              <a:pathLst>
                <a:path w="2385" h="425">
                  <a:moveTo>
                    <a:pt x="2353" y="0"/>
                  </a:moveTo>
                  <a:cubicBezTo>
                    <a:pt x="0" y="0"/>
                    <a:pt x="0" y="0"/>
                    <a:pt x="0" y="0"/>
                  </a:cubicBezTo>
                  <a:cubicBezTo>
                    <a:pt x="0" y="425"/>
                    <a:pt x="0" y="425"/>
                    <a:pt x="0" y="425"/>
                  </a:cubicBezTo>
                  <a:cubicBezTo>
                    <a:pt x="2353" y="425"/>
                    <a:pt x="2353" y="425"/>
                    <a:pt x="2353" y="425"/>
                  </a:cubicBezTo>
                  <a:cubicBezTo>
                    <a:pt x="2371" y="425"/>
                    <a:pt x="2385" y="411"/>
                    <a:pt x="2385" y="393"/>
                  </a:cubicBezTo>
                  <a:cubicBezTo>
                    <a:pt x="2385" y="32"/>
                    <a:pt x="2385" y="32"/>
                    <a:pt x="2385" y="32"/>
                  </a:cubicBezTo>
                  <a:cubicBezTo>
                    <a:pt x="2385" y="15"/>
                    <a:pt x="2371" y="0"/>
                    <a:pt x="2353" y="0"/>
                  </a:cubicBezTo>
                  <a:close/>
                </a:path>
              </a:pathLst>
            </a:custGeom>
            <a:solidFill>
              <a:schemeClr val="accent4"/>
            </a:solidFill>
            <a:ln>
              <a:noFill/>
            </a:ln>
          </p:spPr>
          <p:txBody>
            <a:bodyPr lIns="133974" tIns="0" rIns="0" bIns="44658" anchor="ctr">
              <a:normAutofit/>
            </a:bodyPr>
            <a:lstStyle/>
            <a:p>
              <a:pPr>
                <a:defRPr/>
              </a:pPr>
              <a:r>
                <a:rPr lang="zh-CN" altLang="en-US" sz="2800" b="1" dirty="0">
                  <a:solidFill>
                    <a:srgbClr val="FFFFFF"/>
                  </a:solidFill>
                </a:rPr>
                <a:t>基于最大熵原理的</a:t>
              </a:r>
              <a:r>
                <a:rPr lang="en-US" altLang="zh-CN" sz="2800" b="1" dirty="0">
                  <a:solidFill>
                    <a:srgbClr val="FFFFFF"/>
                  </a:solidFill>
                </a:rPr>
                <a:t>EM</a:t>
              </a:r>
              <a:r>
                <a:rPr lang="zh-CN" altLang="en-US" sz="2800" b="1" dirty="0">
                  <a:solidFill>
                    <a:srgbClr val="FFFFFF"/>
                  </a:solidFill>
                </a:rPr>
                <a:t>算法（</a:t>
              </a:r>
              <a:r>
                <a:rPr lang="en-US" altLang="zh-CN" sz="2800" b="1" dirty="0">
                  <a:solidFill>
                    <a:srgbClr val="FFFFFF"/>
                  </a:solidFill>
                </a:rPr>
                <a:t>SSL-MEEM</a:t>
              </a:r>
              <a:r>
                <a:rPr lang="zh-CN" altLang="en-US" sz="2800" b="1" dirty="0">
                  <a:solidFill>
                    <a:srgbClr val="FFFFFF"/>
                  </a:solidFill>
                </a:rPr>
                <a:t>）</a:t>
              </a:r>
            </a:p>
          </p:txBody>
        </p:sp>
      </p:grpSp>
      <p:pic>
        <p:nvPicPr>
          <p:cNvPr id="21" name="Picture 20">
            <a:extLst>
              <a:ext uri="{FF2B5EF4-FFF2-40B4-BE49-F238E27FC236}">
                <a16:creationId xmlns:a16="http://schemas.microsoft.com/office/drawing/2014/main" id="{23EB0FBC-1D65-0449-8BDF-E6F59FC8C830}"/>
              </a:ext>
            </a:extLst>
          </p:cNvPr>
          <p:cNvPicPr>
            <a:picLocks noChangeAspect="1"/>
          </p:cNvPicPr>
          <p:nvPr/>
        </p:nvPicPr>
        <p:blipFill>
          <a:blip r:embed="rId10"/>
          <a:stretch>
            <a:fillRect/>
          </a:stretch>
        </p:blipFill>
        <p:spPr>
          <a:xfrm>
            <a:off x="5769728" y="6333024"/>
            <a:ext cx="6931860" cy="533400"/>
          </a:xfrm>
          <a:prstGeom prst="rect">
            <a:avLst/>
          </a:prstGeom>
        </p:spPr>
      </p:pic>
      <p:sp>
        <p:nvSpPr>
          <p:cNvPr id="20" name="TextBox 19">
            <a:extLst>
              <a:ext uri="{FF2B5EF4-FFF2-40B4-BE49-F238E27FC236}">
                <a16:creationId xmlns:a16="http://schemas.microsoft.com/office/drawing/2014/main" id="{DB92A823-3C55-2A4C-AE47-085E8A39B551}"/>
              </a:ext>
            </a:extLst>
          </p:cNvPr>
          <p:cNvSpPr txBox="1"/>
          <p:nvPr/>
        </p:nvSpPr>
        <p:spPr>
          <a:xfrm>
            <a:off x="6681422" y="4883467"/>
            <a:ext cx="4345290" cy="2462213"/>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改进</a:t>
            </a:r>
            <a:r>
              <a:rPr lang="en-US" altLang="zh-CN" dirty="0">
                <a:latin typeface="Microsoft YaHei" panose="020B0503020204020204" pitchFamily="34" charset="-122"/>
                <a:ea typeface="Microsoft YaHei" panose="020B0503020204020204" pitchFamily="34" charset="-122"/>
              </a:rPr>
              <a:t>SSL-EM</a:t>
            </a:r>
            <a:r>
              <a:rPr lang="zh-CN" altLang="en-US" dirty="0">
                <a:latin typeface="Microsoft YaHei" panose="020B0503020204020204" pitchFamily="34" charset="-122"/>
                <a:ea typeface="Microsoft YaHei" panose="020B0503020204020204" pitchFamily="34" charset="-122"/>
              </a:rPr>
              <a:t>算法中局部最优的缺陷（隐变量的后验概率估计严重依赖于已标定样本的先验信息的缺点），引入最大熵原理， 采用最大熵的方法来约束每次迭代过程中隐变量的后验概率。</a:t>
            </a:r>
          </a:p>
          <a:p>
            <a:endParaRPr lang="en-US" altLang="zh-CN" b="1" dirty="0"/>
          </a:p>
        </p:txBody>
      </p:sp>
      <p:sp>
        <p:nvSpPr>
          <p:cNvPr id="22" name="TextBox 21">
            <a:extLst>
              <a:ext uri="{FF2B5EF4-FFF2-40B4-BE49-F238E27FC236}">
                <a16:creationId xmlns:a16="http://schemas.microsoft.com/office/drawing/2014/main" id="{A511EC07-BE79-FF43-BCC1-B45D970CC762}"/>
              </a:ext>
            </a:extLst>
          </p:cNvPr>
          <p:cNvSpPr txBox="1"/>
          <p:nvPr/>
        </p:nvSpPr>
        <p:spPr>
          <a:xfrm>
            <a:off x="934572" y="437377"/>
            <a:ext cx="5400000" cy="461647"/>
          </a:xfrm>
          <a:prstGeom prst="rect">
            <a:avLst/>
          </a:prstGeom>
          <a:noFill/>
        </p:spPr>
        <p:txBody>
          <a:bodyPr wrap="square" lIns="91422" tIns="45711" rIns="91422" bIns="45711" rtlCol="0">
            <a:spAutoFit/>
          </a:bodyPr>
          <a:lstStyle/>
          <a:p>
            <a:r>
              <a:rPr lang="zh-CN" altLang="en-US" sz="2400" dirty="0">
                <a:solidFill>
                  <a:schemeClr val="tx1">
                    <a:lumMod val="75000"/>
                    <a:lumOff val="25000"/>
                  </a:schemeClr>
                </a:solidFill>
                <a:latin typeface="Microsoft YaHei" panose="020B0503020204020204" pitchFamily="34" charset="-122"/>
                <a:ea typeface="Microsoft YaHei" panose="020B0503020204020204" pitchFamily="34" charset="-122"/>
                <a:cs typeface="Lato Regular"/>
              </a:rPr>
              <a:t>研究思路及方法</a:t>
            </a:r>
            <a:endParaRPr lang="en-US" altLang="zh-CN" sz="2400" dirty="0">
              <a:solidFill>
                <a:schemeClr val="tx1">
                  <a:lumMod val="75000"/>
                  <a:lumOff val="25000"/>
                </a:schemeClr>
              </a:solidFill>
              <a:latin typeface="Microsoft YaHei" panose="020B0503020204020204" pitchFamily="34" charset="-122"/>
              <a:ea typeface="Microsoft YaHei" panose="020B0503020204020204" pitchFamily="34" charset="-122"/>
              <a:cs typeface="Lato Regular"/>
            </a:endParaRPr>
          </a:p>
        </p:txBody>
      </p:sp>
      <p:pic>
        <p:nvPicPr>
          <p:cNvPr id="6" name="Picture 5">
            <a:extLst>
              <a:ext uri="{FF2B5EF4-FFF2-40B4-BE49-F238E27FC236}">
                <a16:creationId xmlns:a16="http://schemas.microsoft.com/office/drawing/2014/main" id="{550FB3FF-8BAF-384C-8AC8-7EA55EE1965A}"/>
              </a:ext>
            </a:extLst>
          </p:cNvPr>
          <p:cNvPicPr>
            <a:picLocks noChangeAspect="1"/>
          </p:cNvPicPr>
          <p:nvPr/>
        </p:nvPicPr>
        <p:blipFill>
          <a:blip r:embed="rId11"/>
          <a:stretch>
            <a:fillRect/>
          </a:stretch>
        </p:blipFill>
        <p:spPr>
          <a:xfrm>
            <a:off x="245684" y="4337166"/>
            <a:ext cx="3390900" cy="736600"/>
          </a:xfrm>
          <a:prstGeom prst="rect">
            <a:avLst/>
          </a:prstGeom>
        </p:spPr>
      </p:pic>
      <p:grpSp>
        <p:nvGrpSpPr>
          <p:cNvPr id="12" name="Group 11">
            <a:extLst>
              <a:ext uri="{FF2B5EF4-FFF2-40B4-BE49-F238E27FC236}">
                <a16:creationId xmlns:a16="http://schemas.microsoft.com/office/drawing/2014/main" id="{FE83DA61-1541-6346-868C-A4CCBEAB9123}"/>
              </a:ext>
            </a:extLst>
          </p:cNvPr>
          <p:cNvGrpSpPr/>
          <p:nvPr/>
        </p:nvGrpSpPr>
        <p:grpSpPr>
          <a:xfrm>
            <a:off x="3689846" y="4426224"/>
            <a:ext cx="5829300" cy="685800"/>
            <a:chOff x="3689846" y="4620578"/>
            <a:chExt cx="5829300" cy="685800"/>
          </a:xfrm>
        </p:grpSpPr>
        <p:pic>
          <p:nvPicPr>
            <p:cNvPr id="9" name="Picture 8">
              <a:extLst>
                <a:ext uri="{FF2B5EF4-FFF2-40B4-BE49-F238E27FC236}">
                  <a16:creationId xmlns:a16="http://schemas.microsoft.com/office/drawing/2014/main" id="{5B8EE782-B128-FD4D-AA79-C41735915C9E}"/>
                </a:ext>
              </a:extLst>
            </p:cNvPr>
            <p:cNvPicPr>
              <a:picLocks noChangeAspect="1"/>
            </p:cNvPicPr>
            <p:nvPr/>
          </p:nvPicPr>
          <p:blipFill>
            <a:blip r:embed="rId12"/>
            <a:stretch>
              <a:fillRect/>
            </a:stretch>
          </p:blipFill>
          <p:spPr>
            <a:xfrm>
              <a:off x="3689846" y="4620578"/>
              <a:ext cx="5829300" cy="685800"/>
            </a:xfrm>
            <a:prstGeom prst="rect">
              <a:avLst/>
            </a:prstGeom>
          </p:spPr>
        </p:pic>
        <p:sp>
          <p:nvSpPr>
            <p:cNvPr id="11" name="Rectangle 10">
              <a:extLst>
                <a:ext uri="{FF2B5EF4-FFF2-40B4-BE49-F238E27FC236}">
                  <a16:creationId xmlns:a16="http://schemas.microsoft.com/office/drawing/2014/main" id="{4EA70070-83A7-FE41-AE02-D4B9AFCE5B2D}"/>
                </a:ext>
              </a:extLst>
            </p:cNvPr>
            <p:cNvSpPr/>
            <p:nvPr/>
          </p:nvSpPr>
          <p:spPr>
            <a:xfrm>
              <a:off x="7410706" y="4620578"/>
              <a:ext cx="210844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pic>
        <p:nvPicPr>
          <p:cNvPr id="13" name="Picture 12">
            <a:extLst>
              <a:ext uri="{FF2B5EF4-FFF2-40B4-BE49-F238E27FC236}">
                <a16:creationId xmlns:a16="http://schemas.microsoft.com/office/drawing/2014/main" id="{8660861E-2AC5-BB4A-BCE8-80024A5F0805}"/>
              </a:ext>
            </a:extLst>
          </p:cNvPr>
          <p:cNvPicPr>
            <a:picLocks noChangeAspect="1"/>
          </p:cNvPicPr>
          <p:nvPr/>
        </p:nvPicPr>
        <p:blipFill>
          <a:blip r:embed="rId13"/>
          <a:stretch>
            <a:fillRect/>
          </a:stretch>
        </p:blipFill>
        <p:spPr>
          <a:xfrm>
            <a:off x="9258801" y="2229064"/>
            <a:ext cx="2514600" cy="863600"/>
          </a:xfrm>
          <a:prstGeom prst="rect">
            <a:avLst/>
          </a:prstGeom>
        </p:spPr>
      </p:pic>
      <p:pic>
        <p:nvPicPr>
          <p:cNvPr id="26" name="Picture 25">
            <a:extLst>
              <a:ext uri="{FF2B5EF4-FFF2-40B4-BE49-F238E27FC236}">
                <a16:creationId xmlns:a16="http://schemas.microsoft.com/office/drawing/2014/main" id="{6CE7A46A-6660-714C-A837-FB12A68FC981}"/>
              </a:ext>
            </a:extLst>
          </p:cNvPr>
          <p:cNvPicPr>
            <a:picLocks noChangeAspect="1"/>
          </p:cNvPicPr>
          <p:nvPr/>
        </p:nvPicPr>
        <p:blipFill>
          <a:blip r:embed="rId14"/>
          <a:stretch>
            <a:fillRect/>
          </a:stretch>
        </p:blipFill>
        <p:spPr>
          <a:xfrm>
            <a:off x="4847822" y="2233438"/>
            <a:ext cx="2828529" cy="783542"/>
          </a:xfrm>
          <a:prstGeom prst="rect">
            <a:avLst/>
          </a:prstGeom>
        </p:spPr>
      </p:pic>
    </p:spTree>
    <p:extLst>
      <p:ext uri="{BB962C8B-B14F-4D97-AF65-F5344CB8AC3E}">
        <p14:creationId xmlns:p14="http://schemas.microsoft.com/office/powerpoint/2010/main" val="2614918328"/>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anim calcmode="lin" valueType="num">
                                      <p:cBhvr>
                                        <p:cTn id="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
                                        </p:tgtEl>
                                      </p:cBhvr>
                                    </p:animEffect>
                                  </p:childTnLst>
                                </p:cTn>
                              </p:par>
                              <p:par>
                                <p:cTn id="12" presetID="42"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500"/>
                            </p:stCondLst>
                            <p:childTnLst>
                              <p:par>
                                <p:cTn id="23" presetID="2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edge">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childTnLst>
                          </p:cTn>
                        </p:par>
                        <p:par>
                          <p:cTn id="52" fill="hold">
                            <p:stCondLst>
                              <p:cond delay="500"/>
                            </p:stCondLst>
                            <p:childTnLst>
                              <p:par>
                                <p:cTn id="53" presetID="14" presetClass="entr" presetSubtype="1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randombar(horizontal)">
                                      <p:cBhvr>
                                        <p:cTn id="55" dur="500"/>
                                        <p:tgtEl>
                                          <p:spTgt spid="19"/>
                                        </p:tgtEl>
                                      </p:cBhvr>
                                    </p:animEffect>
                                  </p:childTnLst>
                                </p:cTn>
                              </p:par>
                            </p:childTnLst>
                          </p:cTn>
                        </p:par>
                        <p:par>
                          <p:cTn id="56" fill="hold">
                            <p:stCondLst>
                              <p:cond delay="1000"/>
                            </p:stCondLst>
                            <p:childTnLst>
                              <p:par>
                                <p:cTn id="57" presetID="2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edge">
                                      <p:cBhvr>
                                        <p:cTn id="59" dur="2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000"/>
                                        <p:tgtEl>
                                          <p:spTgt spid="15"/>
                                        </p:tgtEl>
                                      </p:cBhvr>
                                    </p:animEffect>
                                    <p:anim calcmode="lin" valueType="num">
                                      <p:cBhvr>
                                        <p:cTn id="65" dur="1000" fill="hold"/>
                                        <p:tgtEl>
                                          <p:spTgt spid="15"/>
                                        </p:tgtEl>
                                        <p:attrNameLst>
                                          <p:attrName>ppt_x</p:attrName>
                                        </p:attrNameLst>
                                      </p:cBhvr>
                                      <p:tavLst>
                                        <p:tav tm="0">
                                          <p:val>
                                            <p:strVal val="#ppt_x"/>
                                          </p:val>
                                        </p:tav>
                                        <p:tav tm="100000">
                                          <p:val>
                                            <p:strVal val="#ppt_x"/>
                                          </p:val>
                                        </p:tav>
                                      </p:tavLst>
                                    </p:anim>
                                    <p:anim calcmode="lin" valueType="num">
                                      <p:cBhvr>
                                        <p:cTn id="6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par>
                                <p:cTn id="72" presetID="3" presetClass="entr" presetSubtype="10"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7"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a:spLocks noChangeArrowheads="1"/>
          </p:cNvSpPr>
          <p:nvPr/>
        </p:nvSpPr>
        <p:spPr bwMode="auto">
          <a:xfrm>
            <a:off x="6350794" y="2956983"/>
            <a:ext cx="46085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r>
              <a:rPr lang="zh-CN" altLang="en-US" sz="4400" b="1" spc="300" dirty="0">
                <a:solidFill>
                  <a:schemeClr val="accent1">
                    <a:lumMod val="75000"/>
                  </a:schemeClr>
                </a:solidFill>
                <a:latin typeface="微软雅黑" pitchFamily="34" charset="-122"/>
                <a:ea typeface="微软雅黑" pitchFamily="34" charset="-122"/>
                <a:cs typeface="Arial Unicode MS"/>
              </a:rPr>
              <a:t>实验内容及结果</a:t>
            </a:r>
          </a:p>
        </p:txBody>
      </p:sp>
      <p:cxnSp>
        <p:nvCxnSpPr>
          <p:cNvPr id="5" name="直接连接符 4"/>
          <p:cNvCxnSpPr/>
          <p:nvPr/>
        </p:nvCxnSpPr>
        <p:spPr>
          <a:xfrm rot="16200000" flipH="1">
            <a:off x="8898980" y="30437"/>
            <a:ext cx="0" cy="759600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2642" y="2854970"/>
            <a:ext cx="1229824" cy="1107996"/>
          </a:xfrm>
          <a:prstGeom prst="rect">
            <a:avLst/>
          </a:prstGeom>
          <a:noFill/>
        </p:spPr>
        <p:txBody>
          <a:bodyPr wrap="none" rtlCol="0">
            <a:spAutoFit/>
          </a:bodyPr>
          <a:lstStyle/>
          <a:p>
            <a:r>
              <a:rPr lang="en-US" altLang="zh-CN" sz="6600" b="1" dirty="0">
                <a:solidFill>
                  <a:schemeClr val="accent4"/>
                </a:solidFill>
                <a:latin typeface="微软雅黑" panose="020B0503020204020204" pitchFamily="34" charset="-122"/>
                <a:ea typeface="微软雅黑" panose="020B0503020204020204" pitchFamily="34" charset="-122"/>
              </a:rPr>
              <a:t>03</a:t>
            </a:r>
            <a:endParaRPr lang="zh-CN" altLang="en-US" sz="6600"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7193034"/>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Text"/>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Text"/>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80224153350"/>
  <p:tag name="MH_LIBRARY" val="GRAPHIC"/>
  <p:tag name="MH_TYPE" val="Text"/>
  <p:tag name="MH_ORDER" val="1"/>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3E3F67"/>
      </a:dk2>
      <a:lt2>
        <a:srgbClr val="DEDEDE"/>
      </a:lt2>
      <a:accent1>
        <a:srgbClr val="53548A"/>
      </a:accent1>
      <a:accent2>
        <a:srgbClr val="5ECC9B"/>
      </a:accent2>
      <a:accent3>
        <a:srgbClr val="53548A"/>
      </a:accent3>
      <a:accent4>
        <a:srgbClr val="6ABEA5"/>
      </a:accent4>
      <a:accent5>
        <a:srgbClr val="FEC827"/>
      </a:accent5>
      <a:accent6>
        <a:srgbClr val="6ABEA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2009</Words>
  <Application>Microsoft Macintosh PowerPoint</Application>
  <PresentationFormat>Custom</PresentationFormat>
  <Paragraphs>193</Paragraphs>
  <Slides>26</Slides>
  <Notes>17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 Unicode MS</vt:lpstr>
      <vt:lpstr>FandolSong-Regular-Identity-H</vt:lpstr>
      <vt:lpstr>Microsoft YaHei</vt:lpstr>
      <vt:lpstr>Microsoft YaHei</vt:lpstr>
      <vt:lpstr>TimesNewRomanPSMT</vt:lpstr>
      <vt:lpstr>造字工房悦圆演示版常规体</vt:lpstr>
      <vt:lpstr>Agency FB</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变色龙</dc:creator>
  <cp:keywords>www.51pptmoban.com</cp:keywords>
  <cp:lastModifiedBy>Microsoft Office User</cp:lastModifiedBy>
  <cp:revision>603</cp:revision>
  <dcterms:modified xsi:type="dcterms:W3CDTF">2021-05-12T04:38:51Z</dcterms:modified>
</cp:coreProperties>
</file>