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9">
  <p:sldMasterIdLst>
    <p:sldMasterId id="2147483648" r:id="rId1"/>
  </p:sldMasterIdLst>
  <p:notesMasterIdLst>
    <p:notesMasterId r:id="rId22"/>
  </p:notesMasterIdLst>
  <p:sldIdLst>
    <p:sldId id="256" r:id="rId2"/>
    <p:sldId id="312" r:id="rId3"/>
    <p:sldId id="311" r:id="rId4"/>
    <p:sldId id="320" r:id="rId5"/>
    <p:sldId id="321" r:id="rId6"/>
    <p:sldId id="315" r:id="rId7"/>
    <p:sldId id="319" r:id="rId8"/>
    <p:sldId id="323" r:id="rId9"/>
    <p:sldId id="324" r:id="rId10"/>
    <p:sldId id="325" r:id="rId11"/>
    <p:sldId id="326" r:id="rId12"/>
    <p:sldId id="314" r:id="rId13"/>
    <p:sldId id="261" r:id="rId14"/>
    <p:sldId id="257" r:id="rId15"/>
    <p:sldId id="313" r:id="rId16"/>
    <p:sldId id="306" r:id="rId17"/>
    <p:sldId id="316" r:id="rId18"/>
    <p:sldId id="317" r:id="rId19"/>
    <p:sldId id="322" r:id="rId20"/>
    <p:sldId id="327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F0AA3-FD89-4527-808B-A20C9E178D5F}" type="datetimeFigureOut">
              <a:rPr lang="es-EC" smtClean="0"/>
              <a:t>20/8/2019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4F7CD-E773-4B40-B11B-1A69189E669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3383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 aplicativo web que permite gestionar proyectos, asignar tareas y revisar avances.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4F7CD-E773-4B40-B11B-1A69189E669A}" type="slidenum">
              <a:rPr lang="es-EC" smtClean="0"/>
              <a:t>13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61206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4F7CD-E773-4B40-B11B-1A69189E669A}" type="slidenum">
              <a:rPr lang="es-EC" smtClean="0"/>
              <a:t>14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3186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20/08/2019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5DD0-4F6C-4391-AB34-5533F4805C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20/08/2019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5DD0-4F6C-4391-AB34-5533F4805C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20/08/2019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5DD0-4F6C-4391-AB34-5533F4805C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20/08/2019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5DD0-4F6C-4391-AB34-5533F4805C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20/08/2019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5DD0-4F6C-4391-AB34-5533F4805C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20/08/2019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5DD0-4F6C-4391-AB34-5533F4805C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20/08/2019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5DD0-4F6C-4391-AB34-5533F4805C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20/08/2019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5DD0-4F6C-4391-AB34-5533F4805C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20/08/2019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5DD0-4F6C-4391-AB34-5533F4805C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20/08/2019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5DD0-4F6C-4391-AB34-5533F4805C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20/08/2019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1D25DD0-4F6C-4391-AB34-5533F4805C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5558161-4083-4137-B5EE-6591ED484BF1}" type="datetimeFigureOut">
              <a:rPr lang="es-ES" smtClean="0"/>
              <a:pPr/>
              <a:t>20/08/2019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D25DD0-4F6C-4391-AB34-5533F4805C36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jpeg"/><Relationship Id="rId7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bg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876291"/>
            <a:ext cx="91440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71725" algn="l"/>
              </a:tabLst>
            </a:pPr>
            <a:r>
              <a:rPr kumimoji="0" lang="es-ES" sz="2000" b="1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entury Gothic"/>
                <a:ea typeface="Times New Roman" pitchFamily="18" charset="0"/>
                <a:cs typeface="Century Gothic"/>
              </a:rPr>
              <a:t>ESCUELA SUPERIOR POLITÉCNICA DEL LITORAL</a:t>
            </a:r>
            <a:endParaRPr kumimoji="0" lang="es-ES" sz="2000" b="1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cs typeface="Century Gothi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71725" algn="l"/>
              </a:tabLst>
            </a:pPr>
            <a:endParaRPr kumimoji="0" lang="es-ES" sz="1800" b="1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cs typeface="Century Gothic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5419382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b="1" dirty="0">
                <a:solidFill>
                  <a:schemeClr val="bg2">
                    <a:lumMod val="75000"/>
                  </a:schemeClr>
                </a:solidFill>
                <a:latin typeface="Century Gothic"/>
                <a:cs typeface="Century Gothic"/>
              </a:rPr>
              <a:t>Programación de Sistemas Telemáticos</a:t>
            </a:r>
            <a:endParaRPr kumimoji="0" lang="es-ES" b="1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cs typeface="Century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F83DAA-612D-446C-BA7A-78A7299C8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520" y="1772816"/>
            <a:ext cx="4521696" cy="2543454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86F94-8590-4AD0-BC7B-925E2E9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48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Relés; pieza fundamental en la industria para el control de circuitos eléctricos</a:t>
            </a:r>
            <a:br>
              <a:rPr lang="es-MX" b="1" dirty="0"/>
            </a:b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CE1E983-258B-49BC-B565-6DC5C219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59568"/>
            <a:ext cx="4608512" cy="268385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E7FCBD6-A627-4CA0-9A32-61E67064C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46452">
            <a:off x="5766057" y="2785872"/>
            <a:ext cx="2733800" cy="21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85989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ED523-EDEB-45D6-97F0-A8D67398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RELES INDUSTRIALES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58C04B-72D6-4C0F-81A3-DFD7E11B1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851611"/>
            <a:ext cx="3350712" cy="456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93259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Diagrama entidad – relación </a:t>
            </a:r>
          </a:p>
        </p:txBody>
      </p:sp>
      <p:pic>
        <p:nvPicPr>
          <p:cNvPr id="6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AEFEBDAF-4FF2-4616-9218-FF607DD75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274" t="17826" b="24410"/>
          <a:stretch/>
        </p:blipFill>
        <p:spPr>
          <a:xfrm>
            <a:off x="944086" y="4653136"/>
            <a:ext cx="3632208" cy="166169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999F7FC-7510-4B0F-9C69-0C24ADB268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135"/>
          <a:stretch/>
        </p:blipFill>
        <p:spPr>
          <a:xfrm>
            <a:off x="5508104" y="1847088"/>
            <a:ext cx="2304256" cy="4193075"/>
          </a:xfrm>
          <a:prstGeom prst="rect">
            <a:avLst/>
          </a:prstGeom>
        </p:spPr>
      </p:pic>
      <p:pic>
        <p:nvPicPr>
          <p:cNvPr id="5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9C1C16D9-83C1-40E1-803C-FE0355A07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182"/>
          <a:stretch/>
        </p:blipFill>
        <p:spPr>
          <a:xfrm>
            <a:off x="1547664" y="2007961"/>
            <a:ext cx="2304256" cy="224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94177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2 Título"/>
          <p:cNvSpPr>
            <a:spLocks noGrp="1"/>
          </p:cNvSpPr>
          <p:nvPr>
            <p:ph type="title"/>
          </p:nvPr>
        </p:nvSpPr>
        <p:spPr>
          <a:xfrm>
            <a:off x="-36512" y="-179042"/>
            <a:ext cx="9144000" cy="1159769"/>
          </a:xfrm>
        </p:spPr>
        <p:txBody>
          <a:bodyPr>
            <a:noAutofit/>
          </a:bodyPr>
          <a:lstStyle/>
          <a:p>
            <a:pPr algn="ctr"/>
            <a:r>
              <a:rPr lang="es-EC" sz="4000" dirty="0"/>
              <a:t>PLANIFICACIÓN Y SEGUIMIENTO DE TAREAS</a:t>
            </a:r>
            <a:endParaRPr lang="es-ES" sz="2000" dirty="0">
              <a:latin typeface="Century Gothic"/>
              <a:cs typeface="Century Gothic"/>
            </a:endParaRPr>
          </a:p>
        </p:txBody>
      </p:sp>
      <p:sp>
        <p:nvSpPr>
          <p:cNvPr id="4" name="1 Marcador de contenido"/>
          <p:cNvSpPr txBox="1">
            <a:spLocks/>
          </p:cNvSpPr>
          <p:nvPr/>
        </p:nvSpPr>
        <p:spPr>
          <a:xfrm>
            <a:off x="1094555" y="1223400"/>
            <a:ext cx="7490792" cy="1447800"/>
          </a:xfrm>
          <a:prstGeom prst="rect">
            <a:avLst/>
          </a:prstGeom>
          <a:noFill/>
        </p:spPr>
        <p:txBody>
          <a:bodyPr vert="horz" anchor="t">
            <a:noAutofit/>
          </a:bodyPr>
          <a:lstStyle/>
          <a:p>
            <a:pPr lvl="0" algn="just">
              <a:spcBef>
                <a:spcPts val="600"/>
              </a:spcBef>
              <a:buClr>
                <a:schemeClr val="accent2"/>
              </a:buClr>
              <a:buSzPct val="85000"/>
              <a:defRPr/>
            </a:pPr>
            <a:r>
              <a:rPr lang="es-EC" sz="1600" dirty="0">
                <a:latin typeface="Century Gothic" pitchFamily="34" charset="0"/>
              </a:rPr>
              <a:t>ASANA</a:t>
            </a:r>
          </a:p>
          <a:p>
            <a:pPr lvl="0" algn="just">
              <a:spcBef>
                <a:spcPts val="600"/>
              </a:spcBef>
              <a:buClr>
                <a:schemeClr val="accent2"/>
              </a:buClr>
              <a:buSzPct val="85000"/>
              <a:defRPr/>
            </a:pPr>
            <a:endParaRPr lang="es-ES" sz="1600" dirty="0">
              <a:latin typeface="Century Gothic" pitchFamily="34" charset="0"/>
            </a:endParaRPr>
          </a:p>
          <a:p>
            <a:pPr marL="274320" lvl="0" indent="-274320" algn="just">
              <a:spcBef>
                <a:spcPts val="6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endParaRPr lang="es-ES" sz="1600" dirty="0">
              <a:latin typeface="Century Gothic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-36512" y="764705"/>
            <a:ext cx="1292662" cy="61206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s-EC" sz="3600" cap="all" dirty="0">
                <a:solidFill>
                  <a:schemeClr val="bg2"/>
                </a:solidFill>
                <a:latin typeface="Century Gothic"/>
                <a:cs typeface="Century Gothic"/>
              </a:rPr>
              <a:t>PLANIFICACIÓN Y SEGUIMIENTO DE TAREAS</a:t>
            </a:r>
            <a:endParaRPr lang="en-US" sz="3600" dirty="0">
              <a:solidFill>
                <a:schemeClr val="bg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55" y="1700700"/>
            <a:ext cx="7464679" cy="242634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055" y="4005064"/>
            <a:ext cx="7464679" cy="256259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0" y="474408"/>
            <a:ext cx="9144000" cy="1082384"/>
          </a:xfrm>
        </p:spPr>
        <p:txBody>
          <a:bodyPr>
            <a:normAutofit/>
          </a:bodyPr>
          <a:lstStyle/>
          <a:p>
            <a:pPr algn="ctr"/>
            <a:r>
              <a:rPr lang="es-ES" sz="4800" dirty="0">
                <a:latin typeface="Century Gothic"/>
                <a:cs typeface="Century Gothic"/>
              </a:rPr>
              <a:t>Resumen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-36512" y="764705"/>
            <a:ext cx="1015663" cy="61206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2"/>
                </a:solidFill>
                <a:latin typeface="Century Gothic"/>
                <a:cs typeface="Century Gothic"/>
              </a:rPr>
              <a:t>Resumen</a:t>
            </a:r>
            <a:endParaRPr lang="en-US" sz="5400" dirty="0">
              <a:solidFill>
                <a:schemeClr val="bg2"/>
              </a:solidFill>
            </a:endParaRPr>
          </a:p>
        </p:txBody>
      </p:sp>
      <p:pic>
        <p:nvPicPr>
          <p:cNvPr id="2" name="Imagen 4">
            <a:extLst>
              <a:ext uri="{FF2B5EF4-FFF2-40B4-BE49-F238E27FC236}">
                <a16:creationId xmlns:a16="http://schemas.microsoft.com/office/drawing/2014/main" id="{E4973C3A-23CD-44CB-9693-96F9EAC7E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204864"/>
            <a:ext cx="2009775" cy="2638425"/>
          </a:xfrm>
          <a:prstGeom prst="rect">
            <a:avLst/>
          </a:prstGeom>
        </p:spPr>
      </p:pic>
      <p:pic>
        <p:nvPicPr>
          <p:cNvPr id="6" name="Imagen 6" descr="Imagen que contiene monitor, carretera, interior&#10;&#10;Descripción generada con confianza alta">
            <a:extLst>
              <a:ext uri="{FF2B5EF4-FFF2-40B4-BE49-F238E27FC236}">
                <a16:creationId xmlns:a16="http://schemas.microsoft.com/office/drawing/2014/main" id="{1C30A793-057E-4D69-864C-E9DD534E2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772816"/>
            <a:ext cx="2087368" cy="38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29074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B3CC0A7B-518C-4E31-B6C0-ABF8F8394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80101"/>
            <a:ext cx="1714500" cy="2943225"/>
          </a:xfrm>
          <a:prstGeom prst="rect">
            <a:avLst/>
          </a:prstGeom>
        </p:spPr>
      </p:pic>
      <p:pic>
        <p:nvPicPr>
          <p:cNvPr id="9" name="Imagen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A39B5F7D-3E14-4C60-89C4-F60B9023E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42" t="75331" r="34111" b="11293"/>
          <a:stretch/>
        </p:blipFill>
        <p:spPr>
          <a:xfrm>
            <a:off x="3188828" y="1633845"/>
            <a:ext cx="1671204" cy="115917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66D98D0-5B6C-4749-BEE9-236F246FDD24}"/>
              </a:ext>
            </a:extLst>
          </p:cNvPr>
          <p:cNvSpPr txBox="1"/>
          <p:nvPr/>
        </p:nvSpPr>
        <p:spPr>
          <a:xfrm>
            <a:off x="2051720" y="772071"/>
            <a:ext cx="56166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s-MX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60443C-5B0B-4061-9B0B-091AECB56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33" y="857818"/>
            <a:ext cx="1811924" cy="3240952"/>
          </a:xfrm>
          <a:prstGeom prst="rect">
            <a:avLst/>
          </a:prstGeom>
        </p:spPr>
      </p:pic>
      <p:pic>
        <p:nvPicPr>
          <p:cNvPr id="7" name="Picture 22">
            <a:extLst>
              <a:ext uri="{FF2B5EF4-FFF2-40B4-BE49-F238E27FC236}">
                <a16:creationId xmlns:a16="http://schemas.microsoft.com/office/drawing/2014/main" id="{58CD5F27-BDE6-4909-9673-A710ACCB506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426" y="4486213"/>
            <a:ext cx="1944370" cy="2106919"/>
          </a:xfrm>
          <a:prstGeom prst="rect">
            <a:avLst/>
          </a:prstGeom>
        </p:spPr>
      </p:pic>
      <p:pic>
        <p:nvPicPr>
          <p:cNvPr id="8" name="Picture 24">
            <a:extLst>
              <a:ext uri="{FF2B5EF4-FFF2-40B4-BE49-F238E27FC236}">
                <a16:creationId xmlns:a16="http://schemas.microsoft.com/office/drawing/2014/main" id="{8D89B0D1-B6D7-468D-814E-9A20D3F1F52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29" y="4750210"/>
            <a:ext cx="1944370" cy="18148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6668896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MX" sz="4400" dirty="0">
                <a:latin typeface="Century Gothic"/>
                <a:cs typeface="Century Gothic"/>
              </a:rPr>
              <a:t>BIENVENIDO A TU APLICACION</a:t>
            </a:r>
            <a:endParaRPr lang="es-EC" sz="4400" dirty="0">
              <a:latin typeface="Century Gothic"/>
              <a:cs typeface="Century Gothic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E57038-0C2E-4C80-A77D-F762C7912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523955"/>
            <a:ext cx="2225442" cy="34716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AA05EB-E9F2-4DA1-982E-3D192157F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307175"/>
            <a:ext cx="2657475" cy="39052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561744F-9833-44BA-AA0F-D982B3C73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8227" y="1477604"/>
            <a:ext cx="2767057" cy="438943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DD4131F-E958-4EDF-8CF9-76079036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470342"/>
            <a:ext cx="29241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39103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4F715F6-D59C-4035-A3CD-9F8D20C06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53415"/>
            <a:ext cx="3009900" cy="46863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AF6AB78-DDF7-4C54-B081-F4804D166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244405"/>
            <a:ext cx="29622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69917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9FC79-A037-4B19-84BB-C15CAB46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973683-B8A2-4513-862F-993978A25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Firebase</a:t>
            </a:r>
            <a:r>
              <a:rPr lang="es-MX" dirty="0"/>
              <a:t> es una base de datos muy útil y fácil de acceder.</a:t>
            </a:r>
          </a:p>
          <a:p>
            <a:r>
              <a:rPr lang="es-MX" dirty="0"/>
              <a:t>El modulo ESP32 es mas dinámico para aplicaciones mas fuertes de </a:t>
            </a:r>
            <a:r>
              <a:rPr lang="es-MX" dirty="0" err="1"/>
              <a:t>big</a:t>
            </a:r>
            <a:r>
              <a:rPr lang="es-MX" dirty="0"/>
              <a:t> data que el Arduino.</a:t>
            </a:r>
          </a:p>
          <a:p>
            <a:r>
              <a:rPr lang="es-MX" dirty="0"/>
              <a:t>La implementación de forma industrial depende únicamente de cambiar el </a:t>
            </a:r>
            <a:r>
              <a:rPr lang="es-MX" dirty="0" err="1"/>
              <a:t>el</a:t>
            </a:r>
            <a:r>
              <a:rPr lang="es-MX" dirty="0"/>
              <a:t> </a:t>
            </a:r>
            <a:r>
              <a:rPr lang="es-MX" dirty="0" err="1"/>
              <a:t>switch</a:t>
            </a:r>
            <a:r>
              <a:rPr lang="es-MX" dirty="0"/>
              <a:t> </a:t>
            </a:r>
            <a:r>
              <a:rPr lang="es-MX" dirty="0" err="1"/>
              <a:t>rele</a:t>
            </a:r>
            <a:r>
              <a:rPr lang="es-MX" dirty="0"/>
              <a:t> para alimentar mis componentes </a:t>
            </a:r>
            <a:r>
              <a:rPr lang="es-MX" dirty="0" err="1"/>
              <a:t>mecatronicos</a:t>
            </a:r>
            <a:r>
              <a:rPr lang="es-MX" dirty="0"/>
              <a:t> o mecánicos.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7041791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bg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175248"/>
            <a:ext cx="9144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1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entury Gothic"/>
                <a:ea typeface="Times New Roman" pitchFamily="18" charset="0"/>
                <a:cs typeface="Century Gothic"/>
              </a:rPr>
              <a:t>AUTORES</a:t>
            </a:r>
            <a:endParaRPr kumimoji="0" lang="es-ES" sz="2000" b="1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cs typeface="Century Gothic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Andres Ante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entury Gothic"/>
                <a:ea typeface="Times New Roman" pitchFamily="18" charset="0"/>
                <a:cs typeface="Century Gothic"/>
              </a:rPr>
              <a:t>Juan Vera</a:t>
            </a:r>
            <a:endParaRPr kumimoji="0" lang="es-ES" sz="2000" u="none" strike="noStrike" cap="none" normalizeH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ea typeface="Times New Roman" pitchFamily="18" charset="0"/>
              <a:cs typeface="Century Gothic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000" baseline="0" dirty="0" err="1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Jose</a:t>
            </a:r>
            <a:r>
              <a:rPr lang="es-ES" sz="2000" baseline="0" dirty="0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 Moreno</a:t>
            </a:r>
            <a:endParaRPr lang="es-ES" sz="2000" dirty="0">
              <a:solidFill>
                <a:schemeClr val="bg2">
                  <a:lumMod val="75000"/>
                </a:schemeClr>
              </a:solidFill>
              <a:latin typeface="Century Gothic"/>
              <a:ea typeface="Times New Roman" pitchFamily="18" charset="0"/>
              <a:cs typeface="Century Gothic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entury Gothic"/>
                <a:ea typeface="Times New Roman" pitchFamily="18" charset="0"/>
                <a:cs typeface="Century Gothic"/>
              </a:rPr>
              <a:t>Hugo </a:t>
            </a:r>
            <a:r>
              <a:rPr kumimoji="0" lang="es-ES" sz="200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entury Gothic"/>
                <a:ea typeface="Times New Roman" pitchFamily="18" charset="0"/>
                <a:cs typeface="Century Gothic"/>
              </a:rPr>
              <a:t>Anderica</a:t>
            </a:r>
            <a:endParaRPr kumimoji="0" lang="es-ES" sz="200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ea typeface="Times New Roman" pitchFamily="18" charset="0"/>
              <a:cs typeface="Century Gothic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14908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b="1" dirty="0">
                <a:solidFill>
                  <a:schemeClr val="bg2">
                    <a:lumMod val="75000"/>
                  </a:schemeClr>
                </a:solidFill>
                <a:latin typeface="Century Gothic"/>
                <a:cs typeface="Century Gothic"/>
              </a:rPr>
              <a:t>PROFESORA</a:t>
            </a:r>
            <a:endParaRPr kumimoji="0" lang="es-ES" sz="2000" b="1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cs typeface="Century Gothic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 </a:t>
            </a:r>
            <a:r>
              <a:rPr lang="pt-BR" sz="2000" dirty="0" err="1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Msig</a:t>
            </a:r>
            <a:r>
              <a:rPr lang="pt-BR" sz="2000" dirty="0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. Adriana </a:t>
            </a:r>
            <a:r>
              <a:rPr lang="pt-BR" sz="2000" dirty="0" err="1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Collaguazo</a:t>
            </a:r>
            <a:r>
              <a:rPr lang="pt-BR" sz="2000" dirty="0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 </a:t>
            </a:r>
            <a:r>
              <a:rPr lang="pt-BR" sz="2000" dirty="0" err="1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Jaramillo</a:t>
            </a:r>
            <a:endParaRPr kumimoji="0" lang="es-ES" sz="200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cs typeface="Century Gothic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5517232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b="1" dirty="0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PERIODO</a:t>
            </a:r>
            <a:endParaRPr kumimoji="0" lang="es-ES" sz="2000" b="1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ea typeface="Times New Roman" pitchFamily="18" charset="0"/>
              <a:cs typeface="Century Gothic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II-</a:t>
            </a:r>
            <a:r>
              <a:rPr kumimoji="0" lang="es-ES" sz="20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entury Gothic"/>
                <a:ea typeface="Times New Roman" pitchFamily="18" charset="0"/>
                <a:cs typeface="Century Gothic"/>
              </a:rPr>
              <a:t>2019</a:t>
            </a:r>
            <a:r>
              <a:rPr kumimoji="0" lang="es-ES" sz="20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52736"/>
            <a:ext cx="763284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1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entury Gothic"/>
                <a:ea typeface="Times New Roman" pitchFamily="18" charset="0"/>
                <a:cs typeface="Century Gothic"/>
              </a:rPr>
              <a:t>TEMA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C" sz="2000" dirty="0">
                <a:solidFill>
                  <a:schemeClr val="bg2">
                    <a:lumMod val="75000"/>
                  </a:schemeClr>
                </a:solidFill>
                <a:latin typeface="Century Gothic"/>
                <a:cs typeface="Century Gothic"/>
              </a:rPr>
              <a:t>Aplicación Domótica para el control 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kumimoji="0" lang="es-ES" sz="200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cs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3E94B-DFFC-4C0E-AB32-6E8ABDEA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GRACIAS</a:t>
            </a:r>
            <a:br>
              <a:rPr lang="es-MX" dirty="0"/>
            </a:b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571098-53BE-4927-B28A-7A026083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627889"/>
            <a:ext cx="5184576" cy="422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9275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bg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412776"/>
            <a:ext cx="9144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4000" dirty="0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PROYECTO</a:t>
            </a:r>
            <a:endParaRPr kumimoji="0" lang="es-ES" sz="400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ea typeface="Times New Roman" pitchFamily="18" charset="0"/>
              <a:cs typeface="Century Gothic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chemeClr val="bg2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chemeClr val="bg2">
                    <a:lumMod val="75000"/>
                  </a:schemeClr>
                </a:solidFill>
                <a:latin typeface="Century Gothic"/>
                <a:cs typeface="Century Gothic"/>
              </a:rPr>
              <a:t>HOUSE TIC           </a:t>
            </a:r>
            <a:endParaRPr kumimoji="0" lang="es-ES" sz="360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cs typeface="Century 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C3806-ACF4-49F2-9915-5C4FFC6DC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420684"/>
            <a:ext cx="1584176" cy="15908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8910D-2FBC-403D-A0E7-16BC2E4B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COMODIDAD Y CONFORT</a:t>
            </a:r>
            <a:endParaRPr lang="es-EC" dirty="0"/>
          </a:p>
        </p:txBody>
      </p:sp>
      <p:pic>
        <p:nvPicPr>
          <p:cNvPr id="2050" name="Picture 2" descr="Resultado de imagen para casas inteligentes">
            <a:extLst>
              <a:ext uri="{FF2B5EF4-FFF2-40B4-BE49-F238E27FC236}">
                <a16:creationId xmlns:a16="http://schemas.microsoft.com/office/drawing/2014/main" id="{1FA124D1-6873-489C-8356-90E76EF5D5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5218995" cy="29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23611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2A015-161F-4DEB-BB2C-6C3C1E66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COSTO DE LA COMODIDAD</a:t>
            </a:r>
            <a:endParaRPr lang="es-EC" dirty="0"/>
          </a:p>
        </p:txBody>
      </p:sp>
      <p:pic>
        <p:nvPicPr>
          <p:cNvPr id="1026" name="Picture 2" descr="Resultado de imagen para problema">
            <a:extLst>
              <a:ext uri="{FF2B5EF4-FFF2-40B4-BE49-F238E27FC236}">
                <a16:creationId xmlns:a16="http://schemas.microsoft.com/office/drawing/2014/main" id="{89684049-2CFD-4DA2-A7F3-1D50FD66F9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18" y="2070904"/>
            <a:ext cx="4032448" cy="17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costos">
            <a:extLst>
              <a:ext uri="{FF2B5EF4-FFF2-40B4-BE49-F238E27FC236}">
                <a16:creationId xmlns:a16="http://schemas.microsoft.com/office/drawing/2014/main" id="{A437B851-CEFA-4972-9C20-C9C2D3FED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149080"/>
            <a:ext cx="5328396" cy="217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36773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49" y="1487627"/>
            <a:ext cx="2457616" cy="1224136"/>
          </a:xfrm>
          <a:prstGeom prst="rect">
            <a:avLst/>
          </a:prstGeom>
        </p:spPr>
      </p:pic>
      <p:pic>
        <p:nvPicPr>
          <p:cNvPr id="4098" name="Picture 2" descr="Salesman composition with flat design Free Vector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" b="6910"/>
          <a:stretch/>
        </p:blipFill>
        <p:spPr bwMode="auto">
          <a:xfrm>
            <a:off x="3644196" y="1607300"/>
            <a:ext cx="1310320" cy="124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104849" y="574202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Usuario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3494517" y="574202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Servidor-DATABASE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839921" y="746647"/>
            <a:ext cx="3493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b="1" dirty="0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COMO FUNCIONA NUESTRO PROYECTO</a:t>
            </a:r>
          </a:p>
        </p:txBody>
      </p:sp>
      <p:pic>
        <p:nvPicPr>
          <p:cNvPr id="26" name="Picture 25" descr="A picture containing scene&#10;&#10;Description automatically generated">
            <a:extLst>
              <a:ext uri="{FF2B5EF4-FFF2-40B4-BE49-F238E27FC236}">
                <a16:creationId xmlns:a16="http://schemas.microsoft.com/office/drawing/2014/main" id="{ACEA75E5-F7BD-4CA6-BBC7-D19385EF2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763" y="3715292"/>
            <a:ext cx="1413714" cy="141371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72B6E83-7F40-43C4-B0C4-13450C6EE1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64365"/>
            <a:ext cx="1066160" cy="1070659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E18C4B0C-F5A9-43E6-BA8F-6C8D16C36B77}"/>
              </a:ext>
            </a:extLst>
          </p:cNvPr>
          <p:cNvSpPr/>
          <p:nvPr/>
        </p:nvSpPr>
        <p:spPr>
          <a:xfrm>
            <a:off x="5567452" y="4583816"/>
            <a:ext cx="634177" cy="62972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>
              <a:solidFill>
                <a:srgbClr val="FF0000"/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9DDFBEAC-AD95-4CB1-9415-B45FBCBB52B7}"/>
              </a:ext>
            </a:extLst>
          </p:cNvPr>
          <p:cNvSpPr/>
          <p:nvPr/>
        </p:nvSpPr>
        <p:spPr>
          <a:xfrm rot="5400000">
            <a:off x="4025934" y="3025439"/>
            <a:ext cx="707433" cy="5058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7" name="CuadroTexto 15">
            <a:extLst>
              <a:ext uri="{FF2B5EF4-FFF2-40B4-BE49-F238E27FC236}">
                <a16:creationId xmlns:a16="http://schemas.microsoft.com/office/drawing/2014/main" id="{ED5017F1-2601-480B-806E-A9A9C3571E3B}"/>
              </a:ext>
            </a:extLst>
          </p:cNvPr>
          <p:cNvSpPr txBox="1"/>
          <p:nvPr/>
        </p:nvSpPr>
        <p:spPr>
          <a:xfrm>
            <a:off x="6551712" y="574202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Arduino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DED65CFB-54D5-46A8-A568-5D13BAF89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524" y="2578665"/>
            <a:ext cx="1549946" cy="1136627"/>
          </a:xfrm>
          <a:prstGeom prst="rect">
            <a:avLst/>
          </a:prstGeom>
        </p:spPr>
      </p:pic>
      <p:sp>
        <p:nvSpPr>
          <p:cNvPr id="38" name="Arrow: Down 37">
            <a:extLst>
              <a:ext uri="{FF2B5EF4-FFF2-40B4-BE49-F238E27FC236}">
                <a16:creationId xmlns:a16="http://schemas.microsoft.com/office/drawing/2014/main" id="{024BE866-7675-4EC5-B251-F36DF5C2F5DE}"/>
              </a:ext>
            </a:extLst>
          </p:cNvPr>
          <p:cNvSpPr/>
          <p:nvPr/>
        </p:nvSpPr>
        <p:spPr>
          <a:xfrm rot="16200000">
            <a:off x="1128987" y="2536210"/>
            <a:ext cx="505872" cy="9159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pic>
        <p:nvPicPr>
          <p:cNvPr id="40" name="Picture 39" descr="A close up of a device&#10;&#10;Description automatically generated">
            <a:extLst>
              <a:ext uri="{FF2B5EF4-FFF2-40B4-BE49-F238E27FC236}">
                <a16:creationId xmlns:a16="http://schemas.microsoft.com/office/drawing/2014/main" id="{BB6A088F-47EF-405C-A8F7-C0B873C35D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44" y="1469273"/>
            <a:ext cx="1176572" cy="1176572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976234D0-3211-48F9-AFFE-52D1D984653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662" y="1444707"/>
            <a:ext cx="1224465" cy="1224465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  <p:sp>
        <p:nvSpPr>
          <p:cNvPr id="43" name="Arrow: Down 42">
            <a:extLst>
              <a:ext uri="{FF2B5EF4-FFF2-40B4-BE49-F238E27FC236}">
                <a16:creationId xmlns:a16="http://schemas.microsoft.com/office/drawing/2014/main" id="{7B6BEA49-EAE7-414D-AB3A-313D0AB49396}"/>
              </a:ext>
            </a:extLst>
          </p:cNvPr>
          <p:cNvSpPr/>
          <p:nvPr/>
        </p:nvSpPr>
        <p:spPr>
          <a:xfrm rot="10800000">
            <a:off x="7325144" y="2943313"/>
            <a:ext cx="505872" cy="77197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>
              <a:solidFill>
                <a:srgbClr val="FFFF00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EF0D59C-4725-46BE-ADDC-DA6FA732E5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2383" y="5144469"/>
            <a:ext cx="2276475" cy="5143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F0A15DB-26F0-499F-9A0E-1FDFCDAC9B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7648" y="4251859"/>
            <a:ext cx="2336691" cy="117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69673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Diagrama de Red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CBB3B9B-0DBD-4A59-B5FE-0573C7747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080" b="4912"/>
          <a:stretch/>
        </p:blipFill>
        <p:spPr>
          <a:xfrm>
            <a:off x="899592" y="1961028"/>
            <a:ext cx="2413670" cy="274432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9AEF0C6-6B1D-4C98-94CE-F8F609DBC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576" y="2248402"/>
            <a:ext cx="3057525" cy="1276350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30ED8EF4-1671-4559-81E3-011AC11AFD88}"/>
              </a:ext>
            </a:extLst>
          </p:cNvPr>
          <p:cNvSpPr/>
          <p:nvPr/>
        </p:nvSpPr>
        <p:spPr>
          <a:xfrm>
            <a:off x="3707904" y="2636912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0FBE5CF-F8D6-4B3A-A316-3A0E5C4DDA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36096" y="4365104"/>
            <a:ext cx="2920983" cy="1980184"/>
          </a:xfrm>
          <a:prstGeom prst="rect">
            <a:avLst/>
          </a:prstGeom>
        </p:spPr>
      </p:pic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57C82488-DD01-469C-B6A4-061A1BB577E1}"/>
              </a:ext>
            </a:extLst>
          </p:cNvPr>
          <p:cNvSpPr/>
          <p:nvPr/>
        </p:nvSpPr>
        <p:spPr>
          <a:xfrm>
            <a:off x="8100392" y="2886577"/>
            <a:ext cx="72008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660091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175B9-3216-4DBD-8B22-EC046884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ESP32</a:t>
            </a:r>
            <a:endParaRPr lang="es-EC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3D994AF-0E55-405F-9091-D7101BD7E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664" y="1860703"/>
            <a:ext cx="5438775" cy="26765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7DAFA40-7547-4BEA-B72A-D31CFF3AF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869160"/>
            <a:ext cx="71437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293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72643-35C4-468D-81BC-84C92CB1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 err="1"/>
              <a:t>Applications</a:t>
            </a:r>
            <a:r>
              <a:rPr lang="es-EC" dirty="0"/>
              <a:t> (A Non-</a:t>
            </a:r>
            <a:r>
              <a:rPr lang="es-EC" dirty="0" err="1"/>
              <a:t>exhaustive</a:t>
            </a:r>
            <a:r>
              <a:rPr lang="es-EC" dirty="0"/>
              <a:t> </a:t>
            </a:r>
            <a:r>
              <a:rPr lang="es-EC" dirty="0" err="1"/>
              <a:t>List</a:t>
            </a:r>
            <a:r>
              <a:rPr lang="es-EC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11EB8F-9345-4030-8E51-B7602E157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628800"/>
            <a:ext cx="4786563" cy="485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74098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337</TotalTime>
  <Words>167</Words>
  <Application>Microsoft Office PowerPoint</Application>
  <PresentationFormat>Presentación en pantalla (4:3)</PresentationFormat>
  <Paragraphs>43</Paragraphs>
  <Slides>20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Constantia</vt:lpstr>
      <vt:lpstr>Times New Roman</vt:lpstr>
      <vt:lpstr>Wingdings 2</vt:lpstr>
      <vt:lpstr>Flujo</vt:lpstr>
      <vt:lpstr>Presentación de PowerPoint</vt:lpstr>
      <vt:lpstr>Presentación de PowerPoint</vt:lpstr>
      <vt:lpstr>Presentación de PowerPoint</vt:lpstr>
      <vt:lpstr>COMODIDAD Y CONFORT</vt:lpstr>
      <vt:lpstr>COSTO DE LA COMODIDAD</vt:lpstr>
      <vt:lpstr>Presentación de PowerPoint</vt:lpstr>
      <vt:lpstr>Diagrama de Red </vt:lpstr>
      <vt:lpstr>ESP32</vt:lpstr>
      <vt:lpstr>Applications (A Non-exhaustive List)</vt:lpstr>
      <vt:lpstr>Relés; pieza fundamental en la industria para el control de circuitos eléctricos </vt:lpstr>
      <vt:lpstr>RELES INDUSTRIALES</vt:lpstr>
      <vt:lpstr>Diagrama entidad – relación </vt:lpstr>
      <vt:lpstr>PLANIFICACIÓN Y SEGUIMIENTO DE TAREAS</vt:lpstr>
      <vt:lpstr>Resumen</vt:lpstr>
      <vt:lpstr>Presentación de PowerPoint</vt:lpstr>
      <vt:lpstr>BIENVENIDO A TU APLICACION</vt:lpstr>
      <vt:lpstr>Presentación de PowerPoint</vt:lpstr>
      <vt:lpstr>Presentación de PowerPoint</vt:lpstr>
      <vt:lpstr>CONCLUSION</vt:lpstr>
      <vt:lpstr>GRACIAS </vt:lpstr>
    </vt:vector>
  </TitlesOfParts>
  <Company>Pacheco Mieles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Marilyn</dc:creator>
  <cp:lastModifiedBy>Alfredo Andres Ante Vargas</cp:lastModifiedBy>
  <cp:revision>266</cp:revision>
  <dcterms:created xsi:type="dcterms:W3CDTF">2011-10-12T11:33:11Z</dcterms:created>
  <dcterms:modified xsi:type="dcterms:W3CDTF">2019-08-20T20:38:42Z</dcterms:modified>
</cp:coreProperties>
</file>