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998D2E8-0A3E-4C07-AFD3-374927490935}" v="33" dt="2025-04-02T23:05:21.7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14" autoAdjust="0"/>
    <p:restoredTop sz="94660"/>
  </p:normalViewPr>
  <p:slideViewPr>
    <p:cSldViewPr snapToGrid="0">
      <p:cViewPr varScale="1">
        <p:scale>
          <a:sx n="140" d="100"/>
          <a:sy n="140" d="100"/>
        </p:scale>
        <p:origin x="144" y="3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D5620E-D95E-4CDC-82ED-B8DE28A2195A}" type="doc">
      <dgm:prSet loTypeId="urn:microsoft.com/office/officeart/2016/7/layout/RepeatingBendingProcessNew" loCatId="process" qsTypeId="urn:microsoft.com/office/officeart/2005/8/quickstyle/simple4" qsCatId="simple" csTypeId="urn:microsoft.com/office/officeart/2005/8/colors/colorful1" csCatId="colorful" phldr="1"/>
      <dgm:spPr/>
      <dgm:t>
        <a:bodyPr/>
        <a:lstStyle/>
        <a:p>
          <a:endParaRPr lang="en-US"/>
        </a:p>
      </dgm:t>
    </dgm:pt>
    <dgm:pt modelId="{965CBDBA-A639-4D1C-B596-9F151EF0A956}">
      <dgm:prSet/>
      <dgm:spPr/>
      <dgm:t>
        <a:bodyPr/>
        <a:lstStyle/>
        <a:p>
          <a:r>
            <a:rPr lang="en-GB"/>
            <a:t>To ensure better meta tracking and game balance insights, I produced the following enhancements;</a:t>
          </a:r>
          <a:endParaRPr lang="en-US"/>
        </a:p>
      </dgm:t>
    </dgm:pt>
    <dgm:pt modelId="{299CDEFF-DBB8-4869-BD5A-F6D1D08D1DFD}" type="parTrans" cxnId="{815195CA-EBF6-4289-9CB4-3C03B1AB8703}">
      <dgm:prSet/>
      <dgm:spPr/>
      <dgm:t>
        <a:bodyPr/>
        <a:lstStyle/>
        <a:p>
          <a:endParaRPr lang="en-US"/>
        </a:p>
      </dgm:t>
    </dgm:pt>
    <dgm:pt modelId="{9726F318-AD8F-49C8-940F-D09A1C1E654E}" type="sibTrans" cxnId="{815195CA-EBF6-4289-9CB4-3C03B1AB8703}">
      <dgm:prSet/>
      <dgm:spPr/>
      <dgm:t>
        <a:bodyPr/>
        <a:lstStyle/>
        <a:p>
          <a:endParaRPr lang="en-US"/>
        </a:p>
      </dgm:t>
    </dgm:pt>
    <dgm:pt modelId="{D50818BD-A20D-4E37-9132-99A18CCCF281}">
      <dgm:prSet/>
      <dgm:spPr/>
      <dgm:t>
        <a:bodyPr/>
        <a:lstStyle/>
        <a:p>
          <a:r>
            <a:rPr lang="en-GB"/>
            <a:t>PatchDim to track gameplay adjustments</a:t>
          </a:r>
          <a:endParaRPr lang="en-US"/>
        </a:p>
      </dgm:t>
    </dgm:pt>
    <dgm:pt modelId="{E41B7B7F-B590-4865-AC61-3FE94958CD9E}" type="parTrans" cxnId="{335CA119-9F1A-4A7E-8752-11CFF017DBEF}">
      <dgm:prSet/>
      <dgm:spPr/>
      <dgm:t>
        <a:bodyPr/>
        <a:lstStyle/>
        <a:p>
          <a:endParaRPr lang="en-US"/>
        </a:p>
      </dgm:t>
    </dgm:pt>
    <dgm:pt modelId="{BF2946EF-98C1-4CF6-A2FA-90A5500B1FCB}" type="sibTrans" cxnId="{335CA119-9F1A-4A7E-8752-11CFF017DBEF}">
      <dgm:prSet/>
      <dgm:spPr/>
      <dgm:t>
        <a:bodyPr/>
        <a:lstStyle/>
        <a:p>
          <a:endParaRPr lang="en-US"/>
        </a:p>
      </dgm:t>
    </dgm:pt>
    <dgm:pt modelId="{89F484C0-8E65-4CB2-8238-CC9D74020087}">
      <dgm:prSet/>
      <dgm:spPr/>
      <dgm:t>
        <a:bodyPr/>
        <a:lstStyle/>
        <a:p>
          <a:r>
            <a:rPr lang="en-GB" dirty="0" err="1"/>
            <a:t>ChampionBanRateDim</a:t>
          </a:r>
          <a:r>
            <a:rPr lang="en-GB" dirty="0"/>
            <a:t> to identify different how champions are used</a:t>
          </a:r>
          <a:endParaRPr lang="en-US" dirty="0"/>
        </a:p>
      </dgm:t>
    </dgm:pt>
    <dgm:pt modelId="{84D4097D-05C5-4CBE-B980-C80C0C82F1FD}" type="parTrans" cxnId="{67D4A1F2-F141-4A79-BED8-CA8A59E1915F}">
      <dgm:prSet/>
      <dgm:spPr/>
      <dgm:t>
        <a:bodyPr/>
        <a:lstStyle/>
        <a:p>
          <a:endParaRPr lang="en-US"/>
        </a:p>
      </dgm:t>
    </dgm:pt>
    <dgm:pt modelId="{7DAE2026-1A03-42CC-B860-237DE2C7AFDD}" type="sibTrans" cxnId="{67D4A1F2-F141-4A79-BED8-CA8A59E1915F}">
      <dgm:prSet/>
      <dgm:spPr/>
      <dgm:t>
        <a:bodyPr/>
        <a:lstStyle/>
        <a:p>
          <a:endParaRPr lang="en-US"/>
        </a:p>
      </dgm:t>
    </dgm:pt>
    <dgm:pt modelId="{1D295130-B1D0-4236-91CD-F92A92B5AF54}">
      <dgm:prSet/>
      <dgm:spPr/>
      <dgm:t>
        <a:bodyPr/>
        <a:lstStyle/>
        <a:p>
          <a:r>
            <a:rPr lang="en-GB"/>
            <a:t>MetaImpactFact to quantify how patches affect champion viability in competitive play. </a:t>
          </a:r>
          <a:endParaRPr lang="en-US"/>
        </a:p>
      </dgm:t>
    </dgm:pt>
    <dgm:pt modelId="{6933E620-8CF1-49F5-A782-8E3A6ACE1BEB}" type="parTrans" cxnId="{49D4E9A9-863C-4FBE-A801-A57372EF9CAD}">
      <dgm:prSet/>
      <dgm:spPr/>
      <dgm:t>
        <a:bodyPr/>
        <a:lstStyle/>
        <a:p>
          <a:endParaRPr lang="en-US"/>
        </a:p>
      </dgm:t>
    </dgm:pt>
    <dgm:pt modelId="{164536F8-F25C-4D32-B900-02E198C8B23C}" type="sibTrans" cxnId="{49D4E9A9-863C-4FBE-A801-A57372EF9CAD}">
      <dgm:prSet/>
      <dgm:spPr/>
      <dgm:t>
        <a:bodyPr/>
        <a:lstStyle/>
        <a:p>
          <a:endParaRPr lang="en-US"/>
        </a:p>
      </dgm:t>
    </dgm:pt>
    <dgm:pt modelId="{8110BA62-B855-406C-B723-602590AF4D2A}">
      <dgm:prSet/>
      <dgm:spPr/>
      <dgm:t>
        <a:bodyPr/>
        <a:lstStyle/>
        <a:p>
          <a:r>
            <a:rPr lang="en-GB"/>
            <a:t>With this, teams can adjust based on meta trends, ensures balanced gameplay and spectators get to enjoy dynamic and evolving strategies</a:t>
          </a:r>
          <a:endParaRPr lang="en-US"/>
        </a:p>
      </dgm:t>
    </dgm:pt>
    <dgm:pt modelId="{5703CFE2-96D2-4629-9D0E-308050942C90}" type="parTrans" cxnId="{3E9EF3A0-09A4-45D8-A139-CC6E63B8C36C}">
      <dgm:prSet/>
      <dgm:spPr/>
      <dgm:t>
        <a:bodyPr/>
        <a:lstStyle/>
        <a:p>
          <a:endParaRPr lang="en-US"/>
        </a:p>
      </dgm:t>
    </dgm:pt>
    <dgm:pt modelId="{784805D6-4F2F-40CD-BAB4-FDA2AC12EDA5}" type="sibTrans" cxnId="{3E9EF3A0-09A4-45D8-A139-CC6E63B8C36C}">
      <dgm:prSet/>
      <dgm:spPr/>
      <dgm:t>
        <a:bodyPr/>
        <a:lstStyle/>
        <a:p>
          <a:endParaRPr lang="en-US"/>
        </a:p>
      </dgm:t>
    </dgm:pt>
    <dgm:pt modelId="{9695F98C-5331-4F28-B1E7-8378621CC632}" type="pres">
      <dgm:prSet presAssocID="{6ED5620E-D95E-4CDC-82ED-B8DE28A2195A}" presName="Name0" presStyleCnt="0">
        <dgm:presLayoutVars>
          <dgm:dir/>
          <dgm:resizeHandles val="exact"/>
        </dgm:presLayoutVars>
      </dgm:prSet>
      <dgm:spPr/>
    </dgm:pt>
    <dgm:pt modelId="{68B23BBA-FE6C-43A5-B1CF-017035012A03}" type="pres">
      <dgm:prSet presAssocID="{965CBDBA-A639-4D1C-B596-9F151EF0A956}" presName="node" presStyleLbl="node1" presStyleIdx="0" presStyleCnt="5">
        <dgm:presLayoutVars>
          <dgm:bulletEnabled val="1"/>
        </dgm:presLayoutVars>
      </dgm:prSet>
      <dgm:spPr/>
    </dgm:pt>
    <dgm:pt modelId="{45BB113F-3482-4471-9FB5-0F1CF2EF6D2D}" type="pres">
      <dgm:prSet presAssocID="{9726F318-AD8F-49C8-940F-D09A1C1E654E}" presName="sibTrans" presStyleLbl="sibTrans1D1" presStyleIdx="0" presStyleCnt="4"/>
      <dgm:spPr/>
    </dgm:pt>
    <dgm:pt modelId="{03110680-5E2D-45D2-AEAB-131CFD60EFE7}" type="pres">
      <dgm:prSet presAssocID="{9726F318-AD8F-49C8-940F-D09A1C1E654E}" presName="connectorText" presStyleLbl="sibTrans1D1" presStyleIdx="0" presStyleCnt="4"/>
      <dgm:spPr/>
    </dgm:pt>
    <dgm:pt modelId="{4B6B1F66-D98A-40D0-BAE3-51AF2DF60DBB}" type="pres">
      <dgm:prSet presAssocID="{D50818BD-A20D-4E37-9132-99A18CCCF281}" presName="node" presStyleLbl="node1" presStyleIdx="1" presStyleCnt="5">
        <dgm:presLayoutVars>
          <dgm:bulletEnabled val="1"/>
        </dgm:presLayoutVars>
      </dgm:prSet>
      <dgm:spPr/>
    </dgm:pt>
    <dgm:pt modelId="{D111A8C3-8E21-46EE-AE98-E6AF09558CC6}" type="pres">
      <dgm:prSet presAssocID="{BF2946EF-98C1-4CF6-A2FA-90A5500B1FCB}" presName="sibTrans" presStyleLbl="sibTrans1D1" presStyleIdx="1" presStyleCnt="4"/>
      <dgm:spPr/>
    </dgm:pt>
    <dgm:pt modelId="{FA3195EA-4261-498F-ACA9-EBAC0AF3D122}" type="pres">
      <dgm:prSet presAssocID="{BF2946EF-98C1-4CF6-A2FA-90A5500B1FCB}" presName="connectorText" presStyleLbl="sibTrans1D1" presStyleIdx="1" presStyleCnt="4"/>
      <dgm:spPr/>
    </dgm:pt>
    <dgm:pt modelId="{50E2FD85-3B05-450D-8B66-5B216C62590F}" type="pres">
      <dgm:prSet presAssocID="{89F484C0-8E65-4CB2-8238-CC9D74020087}" presName="node" presStyleLbl="node1" presStyleIdx="2" presStyleCnt="5">
        <dgm:presLayoutVars>
          <dgm:bulletEnabled val="1"/>
        </dgm:presLayoutVars>
      </dgm:prSet>
      <dgm:spPr/>
    </dgm:pt>
    <dgm:pt modelId="{978428B9-13BC-486C-A03B-AD547EBB03B5}" type="pres">
      <dgm:prSet presAssocID="{7DAE2026-1A03-42CC-B860-237DE2C7AFDD}" presName="sibTrans" presStyleLbl="sibTrans1D1" presStyleIdx="2" presStyleCnt="4"/>
      <dgm:spPr/>
    </dgm:pt>
    <dgm:pt modelId="{C459E3FD-D3AC-4AE7-B853-1FF926D6FCEA}" type="pres">
      <dgm:prSet presAssocID="{7DAE2026-1A03-42CC-B860-237DE2C7AFDD}" presName="connectorText" presStyleLbl="sibTrans1D1" presStyleIdx="2" presStyleCnt="4"/>
      <dgm:spPr/>
    </dgm:pt>
    <dgm:pt modelId="{62E1D4FE-AD58-4390-8BFD-6410224D107D}" type="pres">
      <dgm:prSet presAssocID="{1D295130-B1D0-4236-91CD-F92A92B5AF54}" presName="node" presStyleLbl="node1" presStyleIdx="3" presStyleCnt="5">
        <dgm:presLayoutVars>
          <dgm:bulletEnabled val="1"/>
        </dgm:presLayoutVars>
      </dgm:prSet>
      <dgm:spPr/>
    </dgm:pt>
    <dgm:pt modelId="{806BE886-79D1-40C4-92B3-5766C5DCFB1A}" type="pres">
      <dgm:prSet presAssocID="{164536F8-F25C-4D32-B900-02E198C8B23C}" presName="sibTrans" presStyleLbl="sibTrans1D1" presStyleIdx="3" presStyleCnt="4"/>
      <dgm:spPr/>
    </dgm:pt>
    <dgm:pt modelId="{813F53B6-DD6A-4AEB-9FF2-83B5112B7B95}" type="pres">
      <dgm:prSet presAssocID="{164536F8-F25C-4D32-B900-02E198C8B23C}" presName="connectorText" presStyleLbl="sibTrans1D1" presStyleIdx="3" presStyleCnt="4"/>
      <dgm:spPr/>
    </dgm:pt>
    <dgm:pt modelId="{0A0C6049-6A52-4E04-929B-7BD2CCBAA397}" type="pres">
      <dgm:prSet presAssocID="{8110BA62-B855-406C-B723-602590AF4D2A}" presName="node" presStyleLbl="node1" presStyleIdx="4" presStyleCnt="5">
        <dgm:presLayoutVars>
          <dgm:bulletEnabled val="1"/>
        </dgm:presLayoutVars>
      </dgm:prSet>
      <dgm:spPr/>
    </dgm:pt>
  </dgm:ptLst>
  <dgm:cxnLst>
    <dgm:cxn modelId="{335CA119-9F1A-4A7E-8752-11CFF017DBEF}" srcId="{6ED5620E-D95E-4CDC-82ED-B8DE28A2195A}" destId="{D50818BD-A20D-4E37-9132-99A18CCCF281}" srcOrd="1" destOrd="0" parTransId="{E41B7B7F-B590-4865-AC61-3FE94958CD9E}" sibTransId="{BF2946EF-98C1-4CF6-A2FA-90A5500B1FCB}"/>
    <dgm:cxn modelId="{46E48223-C60A-4D3B-A9D9-C53DBB741D25}" type="presOf" srcId="{9726F318-AD8F-49C8-940F-D09A1C1E654E}" destId="{03110680-5E2D-45D2-AEAB-131CFD60EFE7}" srcOrd="1" destOrd="0" presId="urn:microsoft.com/office/officeart/2016/7/layout/RepeatingBendingProcessNew"/>
    <dgm:cxn modelId="{1C554A41-A04B-4510-9253-F3F21A27D428}" type="presOf" srcId="{965CBDBA-A639-4D1C-B596-9F151EF0A956}" destId="{68B23BBA-FE6C-43A5-B1CF-017035012A03}" srcOrd="0" destOrd="0" presId="urn:microsoft.com/office/officeart/2016/7/layout/RepeatingBendingProcessNew"/>
    <dgm:cxn modelId="{CEE1F872-A6A6-4486-9F9F-190BB09209EE}" type="presOf" srcId="{7DAE2026-1A03-42CC-B860-237DE2C7AFDD}" destId="{C459E3FD-D3AC-4AE7-B853-1FF926D6FCEA}" srcOrd="1" destOrd="0" presId="urn:microsoft.com/office/officeart/2016/7/layout/RepeatingBendingProcessNew"/>
    <dgm:cxn modelId="{DAEB257B-5F92-468D-A31B-5B62BDF4F4FA}" type="presOf" srcId="{1D295130-B1D0-4236-91CD-F92A92B5AF54}" destId="{62E1D4FE-AD58-4390-8BFD-6410224D107D}" srcOrd="0" destOrd="0" presId="urn:microsoft.com/office/officeart/2016/7/layout/RepeatingBendingProcessNew"/>
    <dgm:cxn modelId="{2018A57F-8926-4E67-9D67-C345D7ABB162}" type="presOf" srcId="{164536F8-F25C-4D32-B900-02E198C8B23C}" destId="{813F53B6-DD6A-4AEB-9FF2-83B5112B7B95}" srcOrd="1" destOrd="0" presId="urn:microsoft.com/office/officeart/2016/7/layout/RepeatingBendingProcessNew"/>
    <dgm:cxn modelId="{32F19686-1E35-4001-AFCD-D499B52A0626}" type="presOf" srcId="{8110BA62-B855-406C-B723-602590AF4D2A}" destId="{0A0C6049-6A52-4E04-929B-7BD2CCBAA397}" srcOrd="0" destOrd="0" presId="urn:microsoft.com/office/officeart/2016/7/layout/RepeatingBendingProcessNew"/>
    <dgm:cxn modelId="{09D96897-B3B9-4644-9D96-2ADFFDD774E6}" type="presOf" srcId="{7DAE2026-1A03-42CC-B860-237DE2C7AFDD}" destId="{978428B9-13BC-486C-A03B-AD547EBB03B5}" srcOrd="0" destOrd="0" presId="urn:microsoft.com/office/officeart/2016/7/layout/RepeatingBendingProcessNew"/>
    <dgm:cxn modelId="{02316599-5DE2-471A-A5A1-BDA6FFC687C6}" type="presOf" srcId="{89F484C0-8E65-4CB2-8238-CC9D74020087}" destId="{50E2FD85-3B05-450D-8B66-5B216C62590F}" srcOrd="0" destOrd="0" presId="urn:microsoft.com/office/officeart/2016/7/layout/RepeatingBendingProcessNew"/>
    <dgm:cxn modelId="{2B669A9A-CCCB-4E12-B06B-D2BF84411735}" type="presOf" srcId="{9726F318-AD8F-49C8-940F-D09A1C1E654E}" destId="{45BB113F-3482-4471-9FB5-0F1CF2EF6D2D}" srcOrd="0" destOrd="0" presId="urn:microsoft.com/office/officeart/2016/7/layout/RepeatingBendingProcessNew"/>
    <dgm:cxn modelId="{3E9EF3A0-09A4-45D8-A139-CC6E63B8C36C}" srcId="{6ED5620E-D95E-4CDC-82ED-B8DE28A2195A}" destId="{8110BA62-B855-406C-B723-602590AF4D2A}" srcOrd="4" destOrd="0" parTransId="{5703CFE2-96D2-4629-9D0E-308050942C90}" sibTransId="{784805D6-4F2F-40CD-BAB4-FDA2AC12EDA5}"/>
    <dgm:cxn modelId="{0EF200A3-742C-481F-8DA6-52B251115CEA}" type="presOf" srcId="{BF2946EF-98C1-4CF6-A2FA-90A5500B1FCB}" destId="{FA3195EA-4261-498F-ACA9-EBAC0AF3D122}" srcOrd="1" destOrd="0" presId="urn:microsoft.com/office/officeart/2016/7/layout/RepeatingBendingProcessNew"/>
    <dgm:cxn modelId="{49D4E9A9-863C-4FBE-A801-A57372EF9CAD}" srcId="{6ED5620E-D95E-4CDC-82ED-B8DE28A2195A}" destId="{1D295130-B1D0-4236-91CD-F92A92B5AF54}" srcOrd="3" destOrd="0" parTransId="{6933E620-8CF1-49F5-A782-8E3A6ACE1BEB}" sibTransId="{164536F8-F25C-4D32-B900-02E198C8B23C}"/>
    <dgm:cxn modelId="{D7739DBA-0EB2-41E1-918B-3734A42DCA4A}" type="presOf" srcId="{164536F8-F25C-4D32-B900-02E198C8B23C}" destId="{806BE886-79D1-40C4-92B3-5766C5DCFB1A}" srcOrd="0" destOrd="0" presId="urn:microsoft.com/office/officeart/2016/7/layout/RepeatingBendingProcessNew"/>
    <dgm:cxn modelId="{755A06C7-2FCB-4616-ADF2-78CA5C27834F}" type="presOf" srcId="{6ED5620E-D95E-4CDC-82ED-B8DE28A2195A}" destId="{9695F98C-5331-4F28-B1E7-8378621CC632}" srcOrd="0" destOrd="0" presId="urn:microsoft.com/office/officeart/2016/7/layout/RepeatingBendingProcessNew"/>
    <dgm:cxn modelId="{815195CA-EBF6-4289-9CB4-3C03B1AB8703}" srcId="{6ED5620E-D95E-4CDC-82ED-B8DE28A2195A}" destId="{965CBDBA-A639-4D1C-B596-9F151EF0A956}" srcOrd="0" destOrd="0" parTransId="{299CDEFF-DBB8-4869-BD5A-F6D1D08D1DFD}" sibTransId="{9726F318-AD8F-49C8-940F-D09A1C1E654E}"/>
    <dgm:cxn modelId="{A8A1A6DB-ABC1-4DEE-B5E4-779DC5061D6D}" type="presOf" srcId="{BF2946EF-98C1-4CF6-A2FA-90A5500B1FCB}" destId="{D111A8C3-8E21-46EE-AE98-E6AF09558CC6}" srcOrd="0" destOrd="0" presId="urn:microsoft.com/office/officeart/2016/7/layout/RepeatingBendingProcessNew"/>
    <dgm:cxn modelId="{933CD0EE-9872-4428-978E-149F041F2E12}" type="presOf" srcId="{D50818BD-A20D-4E37-9132-99A18CCCF281}" destId="{4B6B1F66-D98A-40D0-BAE3-51AF2DF60DBB}" srcOrd="0" destOrd="0" presId="urn:microsoft.com/office/officeart/2016/7/layout/RepeatingBendingProcessNew"/>
    <dgm:cxn modelId="{67D4A1F2-F141-4A79-BED8-CA8A59E1915F}" srcId="{6ED5620E-D95E-4CDC-82ED-B8DE28A2195A}" destId="{89F484C0-8E65-4CB2-8238-CC9D74020087}" srcOrd="2" destOrd="0" parTransId="{84D4097D-05C5-4CBE-B980-C80C0C82F1FD}" sibTransId="{7DAE2026-1A03-42CC-B860-237DE2C7AFDD}"/>
    <dgm:cxn modelId="{A19F6446-B897-4765-AC47-2EFE2ABFB29A}" type="presParOf" srcId="{9695F98C-5331-4F28-B1E7-8378621CC632}" destId="{68B23BBA-FE6C-43A5-B1CF-017035012A03}" srcOrd="0" destOrd="0" presId="urn:microsoft.com/office/officeart/2016/7/layout/RepeatingBendingProcessNew"/>
    <dgm:cxn modelId="{5613A8A5-6494-4473-878F-3C59FA7AAB55}" type="presParOf" srcId="{9695F98C-5331-4F28-B1E7-8378621CC632}" destId="{45BB113F-3482-4471-9FB5-0F1CF2EF6D2D}" srcOrd="1" destOrd="0" presId="urn:microsoft.com/office/officeart/2016/7/layout/RepeatingBendingProcessNew"/>
    <dgm:cxn modelId="{43DD0AB4-2281-4481-A566-A950EA89490F}" type="presParOf" srcId="{45BB113F-3482-4471-9FB5-0F1CF2EF6D2D}" destId="{03110680-5E2D-45D2-AEAB-131CFD60EFE7}" srcOrd="0" destOrd="0" presId="urn:microsoft.com/office/officeart/2016/7/layout/RepeatingBendingProcessNew"/>
    <dgm:cxn modelId="{5DD5F7AE-81ED-467F-821E-56D453852B94}" type="presParOf" srcId="{9695F98C-5331-4F28-B1E7-8378621CC632}" destId="{4B6B1F66-D98A-40D0-BAE3-51AF2DF60DBB}" srcOrd="2" destOrd="0" presId="urn:microsoft.com/office/officeart/2016/7/layout/RepeatingBendingProcessNew"/>
    <dgm:cxn modelId="{810A11B0-01DE-4EDF-B328-2A05BE724A87}" type="presParOf" srcId="{9695F98C-5331-4F28-B1E7-8378621CC632}" destId="{D111A8C3-8E21-46EE-AE98-E6AF09558CC6}" srcOrd="3" destOrd="0" presId="urn:microsoft.com/office/officeart/2016/7/layout/RepeatingBendingProcessNew"/>
    <dgm:cxn modelId="{9469B386-8B18-4AAA-97C2-6072D6B08A2B}" type="presParOf" srcId="{D111A8C3-8E21-46EE-AE98-E6AF09558CC6}" destId="{FA3195EA-4261-498F-ACA9-EBAC0AF3D122}" srcOrd="0" destOrd="0" presId="urn:microsoft.com/office/officeart/2016/7/layout/RepeatingBendingProcessNew"/>
    <dgm:cxn modelId="{22FB820C-BB4F-4E22-8383-886B4202C527}" type="presParOf" srcId="{9695F98C-5331-4F28-B1E7-8378621CC632}" destId="{50E2FD85-3B05-450D-8B66-5B216C62590F}" srcOrd="4" destOrd="0" presId="urn:microsoft.com/office/officeart/2016/7/layout/RepeatingBendingProcessNew"/>
    <dgm:cxn modelId="{EF22983F-8E2A-4478-A313-B9C172DF2FB7}" type="presParOf" srcId="{9695F98C-5331-4F28-B1E7-8378621CC632}" destId="{978428B9-13BC-486C-A03B-AD547EBB03B5}" srcOrd="5" destOrd="0" presId="urn:microsoft.com/office/officeart/2016/7/layout/RepeatingBendingProcessNew"/>
    <dgm:cxn modelId="{15EA30D6-73B6-4A58-B464-BEA6AD09FB4E}" type="presParOf" srcId="{978428B9-13BC-486C-A03B-AD547EBB03B5}" destId="{C459E3FD-D3AC-4AE7-B853-1FF926D6FCEA}" srcOrd="0" destOrd="0" presId="urn:microsoft.com/office/officeart/2016/7/layout/RepeatingBendingProcessNew"/>
    <dgm:cxn modelId="{036156D4-CADB-4F66-94A0-79CC081F27BA}" type="presParOf" srcId="{9695F98C-5331-4F28-B1E7-8378621CC632}" destId="{62E1D4FE-AD58-4390-8BFD-6410224D107D}" srcOrd="6" destOrd="0" presId="urn:microsoft.com/office/officeart/2016/7/layout/RepeatingBendingProcessNew"/>
    <dgm:cxn modelId="{5FD6947E-D911-4C2A-B188-DB3643650C92}" type="presParOf" srcId="{9695F98C-5331-4F28-B1E7-8378621CC632}" destId="{806BE886-79D1-40C4-92B3-5766C5DCFB1A}" srcOrd="7" destOrd="0" presId="urn:microsoft.com/office/officeart/2016/7/layout/RepeatingBendingProcessNew"/>
    <dgm:cxn modelId="{D472E909-8D64-4146-85F4-C258E589FFFF}" type="presParOf" srcId="{806BE886-79D1-40C4-92B3-5766C5DCFB1A}" destId="{813F53B6-DD6A-4AEB-9FF2-83B5112B7B95}" srcOrd="0" destOrd="0" presId="urn:microsoft.com/office/officeart/2016/7/layout/RepeatingBendingProcessNew"/>
    <dgm:cxn modelId="{93BBC0A6-F41E-4C7C-A8B1-11E3EEEC5888}" type="presParOf" srcId="{9695F98C-5331-4F28-B1E7-8378621CC632}" destId="{0A0C6049-6A52-4E04-929B-7BD2CCBAA397}" srcOrd="8"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A70EA3D-A1B9-4043-869A-62025E43832C}" type="doc">
      <dgm:prSet loTypeId="urn:microsoft.com/office/officeart/2005/8/layout/matrix3" loCatId="matrix" qsTypeId="urn:microsoft.com/office/officeart/2005/8/quickstyle/simple4" qsCatId="simple" csTypeId="urn:microsoft.com/office/officeart/2005/8/colors/colorful1" csCatId="colorful"/>
      <dgm:spPr/>
      <dgm:t>
        <a:bodyPr/>
        <a:lstStyle/>
        <a:p>
          <a:endParaRPr lang="en-US"/>
        </a:p>
      </dgm:t>
    </dgm:pt>
    <dgm:pt modelId="{47E13F0C-FC8F-4D3C-ACA4-DF2A055BC8C3}">
      <dgm:prSet/>
      <dgm:spPr/>
      <dgm:t>
        <a:bodyPr/>
        <a:lstStyle/>
        <a:p>
          <a:r>
            <a:rPr lang="en-GB" dirty="0"/>
            <a:t>Using python and the panda library for ETL process. </a:t>
          </a:r>
          <a:endParaRPr lang="en-US" dirty="0"/>
        </a:p>
      </dgm:t>
    </dgm:pt>
    <dgm:pt modelId="{4DCF2D26-17E2-4713-8404-99963FC8F6DF}" type="parTrans" cxnId="{2FB35334-5475-4DB0-92B6-9D019841754F}">
      <dgm:prSet/>
      <dgm:spPr/>
      <dgm:t>
        <a:bodyPr/>
        <a:lstStyle/>
        <a:p>
          <a:endParaRPr lang="en-US"/>
        </a:p>
      </dgm:t>
    </dgm:pt>
    <dgm:pt modelId="{37EFC920-62D1-44B8-9F82-3C43CB2F5A80}" type="sibTrans" cxnId="{2FB35334-5475-4DB0-92B6-9D019841754F}">
      <dgm:prSet/>
      <dgm:spPr/>
      <dgm:t>
        <a:bodyPr/>
        <a:lstStyle/>
        <a:p>
          <a:endParaRPr lang="en-US"/>
        </a:p>
      </dgm:t>
    </dgm:pt>
    <dgm:pt modelId="{D6328D0C-8024-42CE-A051-23B4901F9E66}">
      <dgm:prSet/>
      <dgm:spPr/>
      <dgm:t>
        <a:bodyPr/>
        <a:lstStyle/>
        <a:p>
          <a:r>
            <a:rPr lang="en-GB"/>
            <a:t>Extracting data from excel and json can be done with pandas.read_excel and pandas.read_json respectively. </a:t>
          </a:r>
          <a:endParaRPr lang="en-US"/>
        </a:p>
      </dgm:t>
    </dgm:pt>
    <dgm:pt modelId="{F198119A-12E5-49B5-B58F-800B6B200953}" type="parTrans" cxnId="{AB2C2904-AC1E-475F-A395-30BBA3F11EFD}">
      <dgm:prSet/>
      <dgm:spPr/>
      <dgm:t>
        <a:bodyPr/>
        <a:lstStyle/>
        <a:p>
          <a:endParaRPr lang="en-US"/>
        </a:p>
      </dgm:t>
    </dgm:pt>
    <dgm:pt modelId="{82F648E2-709F-406F-9ECE-AEBB510E7CA6}" type="sibTrans" cxnId="{AB2C2904-AC1E-475F-A395-30BBA3F11EFD}">
      <dgm:prSet/>
      <dgm:spPr/>
      <dgm:t>
        <a:bodyPr/>
        <a:lstStyle/>
        <a:p>
          <a:endParaRPr lang="en-US"/>
        </a:p>
      </dgm:t>
    </dgm:pt>
    <dgm:pt modelId="{9A6A4938-C4DB-4D24-ADF8-DD2511275004}">
      <dgm:prSet/>
      <dgm:spPr/>
      <dgm:t>
        <a:bodyPr/>
        <a:lstStyle/>
        <a:p>
          <a:r>
            <a:rPr lang="en-GB"/>
            <a:t>These can then be combined into one data frame using the concat function. </a:t>
          </a:r>
          <a:endParaRPr lang="en-US"/>
        </a:p>
      </dgm:t>
    </dgm:pt>
    <dgm:pt modelId="{0907AE79-C07D-4106-A100-1894E5F7EB3E}" type="parTrans" cxnId="{2F642330-4FFC-4993-BA59-4CBFD0CCF2C1}">
      <dgm:prSet/>
      <dgm:spPr/>
      <dgm:t>
        <a:bodyPr/>
        <a:lstStyle/>
        <a:p>
          <a:endParaRPr lang="en-US"/>
        </a:p>
      </dgm:t>
    </dgm:pt>
    <dgm:pt modelId="{F7DFFE40-6C8F-4B5C-B9FA-AD34CA7BB581}" type="sibTrans" cxnId="{2F642330-4FFC-4993-BA59-4CBFD0CCF2C1}">
      <dgm:prSet/>
      <dgm:spPr/>
      <dgm:t>
        <a:bodyPr/>
        <a:lstStyle/>
        <a:p>
          <a:endParaRPr lang="en-US"/>
        </a:p>
      </dgm:t>
    </dgm:pt>
    <dgm:pt modelId="{2CD8C326-F7E0-408E-8A0C-4AB76BDB036A}">
      <dgm:prSet/>
      <dgm:spPr/>
      <dgm:t>
        <a:bodyPr/>
        <a:lstStyle/>
        <a:p>
          <a:r>
            <a:rPr lang="en-GB"/>
            <a:t>From here on, we can start transforming the data by dropping null values from columns where null values are not expected with the pd.dropna() function. </a:t>
          </a:r>
          <a:endParaRPr lang="en-US"/>
        </a:p>
      </dgm:t>
    </dgm:pt>
    <dgm:pt modelId="{900C422E-4C4D-4480-9160-B7EAEDC57652}" type="parTrans" cxnId="{2318433F-6E51-4F73-96BD-BB330BDF0617}">
      <dgm:prSet/>
      <dgm:spPr/>
      <dgm:t>
        <a:bodyPr/>
        <a:lstStyle/>
        <a:p>
          <a:endParaRPr lang="en-US"/>
        </a:p>
      </dgm:t>
    </dgm:pt>
    <dgm:pt modelId="{FFFE49E6-76D4-4041-9688-958949BC9AAB}" type="sibTrans" cxnId="{2318433F-6E51-4F73-96BD-BB330BDF0617}">
      <dgm:prSet/>
      <dgm:spPr/>
      <dgm:t>
        <a:bodyPr/>
        <a:lstStyle/>
        <a:p>
          <a:endParaRPr lang="en-US"/>
        </a:p>
      </dgm:t>
    </dgm:pt>
    <dgm:pt modelId="{74E24ABB-0FD0-486D-9A31-A91360F88F2A}" type="pres">
      <dgm:prSet presAssocID="{7A70EA3D-A1B9-4043-869A-62025E43832C}" presName="matrix" presStyleCnt="0">
        <dgm:presLayoutVars>
          <dgm:chMax val="1"/>
          <dgm:dir/>
          <dgm:resizeHandles val="exact"/>
        </dgm:presLayoutVars>
      </dgm:prSet>
      <dgm:spPr/>
    </dgm:pt>
    <dgm:pt modelId="{00945545-B62A-484D-90CC-FE3B7300E845}" type="pres">
      <dgm:prSet presAssocID="{7A70EA3D-A1B9-4043-869A-62025E43832C}" presName="diamond" presStyleLbl="bgShp" presStyleIdx="0" presStyleCnt="1"/>
      <dgm:spPr/>
    </dgm:pt>
    <dgm:pt modelId="{5F18B2C7-22C3-422B-8937-E157F6D0EED5}" type="pres">
      <dgm:prSet presAssocID="{7A70EA3D-A1B9-4043-869A-62025E43832C}" presName="quad1" presStyleLbl="node1" presStyleIdx="0" presStyleCnt="4">
        <dgm:presLayoutVars>
          <dgm:chMax val="0"/>
          <dgm:chPref val="0"/>
          <dgm:bulletEnabled val="1"/>
        </dgm:presLayoutVars>
      </dgm:prSet>
      <dgm:spPr/>
    </dgm:pt>
    <dgm:pt modelId="{1D316E3C-A2CC-4E35-8E29-2EBE8958E73B}" type="pres">
      <dgm:prSet presAssocID="{7A70EA3D-A1B9-4043-869A-62025E43832C}" presName="quad2" presStyleLbl="node1" presStyleIdx="1" presStyleCnt="4">
        <dgm:presLayoutVars>
          <dgm:chMax val="0"/>
          <dgm:chPref val="0"/>
          <dgm:bulletEnabled val="1"/>
        </dgm:presLayoutVars>
      </dgm:prSet>
      <dgm:spPr/>
    </dgm:pt>
    <dgm:pt modelId="{47B7AB21-B091-4549-B5E7-869A192D19C5}" type="pres">
      <dgm:prSet presAssocID="{7A70EA3D-A1B9-4043-869A-62025E43832C}" presName="quad3" presStyleLbl="node1" presStyleIdx="2" presStyleCnt="4">
        <dgm:presLayoutVars>
          <dgm:chMax val="0"/>
          <dgm:chPref val="0"/>
          <dgm:bulletEnabled val="1"/>
        </dgm:presLayoutVars>
      </dgm:prSet>
      <dgm:spPr/>
    </dgm:pt>
    <dgm:pt modelId="{CDBA26E0-62E8-4B0E-979D-8A42220E711B}" type="pres">
      <dgm:prSet presAssocID="{7A70EA3D-A1B9-4043-869A-62025E43832C}" presName="quad4" presStyleLbl="node1" presStyleIdx="3" presStyleCnt="4">
        <dgm:presLayoutVars>
          <dgm:chMax val="0"/>
          <dgm:chPref val="0"/>
          <dgm:bulletEnabled val="1"/>
        </dgm:presLayoutVars>
      </dgm:prSet>
      <dgm:spPr/>
    </dgm:pt>
  </dgm:ptLst>
  <dgm:cxnLst>
    <dgm:cxn modelId="{AB2C2904-AC1E-475F-A395-30BBA3F11EFD}" srcId="{7A70EA3D-A1B9-4043-869A-62025E43832C}" destId="{D6328D0C-8024-42CE-A051-23B4901F9E66}" srcOrd="1" destOrd="0" parTransId="{F198119A-12E5-49B5-B58F-800B6B200953}" sibTransId="{82F648E2-709F-406F-9ECE-AEBB510E7CA6}"/>
    <dgm:cxn modelId="{21F0F005-4928-4A2F-BE13-949BEB6F453A}" type="presOf" srcId="{47E13F0C-FC8F-4D3C-ACA4-DF2A055BC8C3}" destId="{5F18B2C7-22C3-422B-8937-E157F6D0EED5}" srcOrd="0" destOrd="0" presId="urn:microsoft.com/office/officeart/2005/8/layout/matrix3"/>
    <dgm:cxn modelId="{2F642330-4FFC-4993-BA59-4CBFD0CCF2C1}" srcId="{7A70EA3D-A1B9-4043-869A-62025E43832C}" destId="{9A6A4938-C4DB-4D24-ADF8-DD2511275004}" srcOrd="2" destOrd="0" parTransId="{0907AE79-C07D-4106-A100-1894E5F7EB3E}" sibTransId="{F7DFFE40-6C8F-4B5C-B9FA-AD34CA7BB581}"/>
    <dgm:cxn modelId="{2FB35334-5475-4DB0-92B6-9D019841754F}" srcId="{7A70EA3D-A1B9-4043-869A-62025E43832C}" destId="{47E13F0C-FC8F-4D3C-ACA4-DF2A055BC8C3}" srcOrd="0" destOrd="0" parTransId="{4DCF2D26-17E2-4713-8404-99963FC8F6DF}" sibTransId="{37EFC920-62D1-44B8-9F82-3C43CB2F5A80}"/>
    <dgm:cxn modelId="{2318433F-6E51-4F73-96BD-BB330BDF0617}" srcId="{7A70EA3D-A1B9-4043-869A-62025E43832C}" destId="{2CD8C326-F7E0-408E-8A0C-4AB76BDB036A}" srcOrd="3" destOrd="0" parTransId="{900C422E-4C4D-4480-9160-B7EAEDC57652}" sibTransId="{FFFE49E6-76D4-4041-9688-958949BC9AAB}"/>
    <dgm:cxn modelId="{2CDA734B-78B6-4459-8F15-02806AD454BA}" type="presOf" srcId="{7A70EA3D-A1B9-4043-869A-62025E43832C}" destId="{74E24ABB-0FD0-486D-9A31-A91360F88F2A}" srcOrd="0" destOrd="0" presId="urn:microsoft.com/office/officeart/2005/8/layout/matrix3"/>
    <dgm:cxn modelId="{1BBC6FB3-5C42-45C5-B4DE-D4353BDE8EA2}" type="presOf" srcId="{D6328D0C-8024-42CE-A051-23B4901F9E66}" destId="{1D316E3C-A2CC-4E35-8E29-2EBE8958E73B}" srcOrd="0" destOrd="0" presId="urn:microsoft.com/office/officeart/2005/8/layout/matrix3"/>
    <dgm:cxn modelId="{F0E7A5E0-CF94-438C-9CD5-3EFFE9765A5F}" type="presOf" srcId="{2CD8C326-F7E0-408E-8A0C-4AB76BDB036A}" destId="{CDBA26E0-62E8-4B0E-979D-8A42220E711B}" srcOrd="0" destOrd="0" presId="urn:microsoft.com/office/officeart/2005/8/layout/matrix3"/>
    <dgm:cxn modelId="{E48DA9F9-6231-40C5-BB01-5908F51AD209}" type="presOf" srcId="{9A6A4938-C4DB-4D24-ADF8-DD2511275004}" destId="{47B7AB21-B091-4549-B5E7-869A192D19C5}" srcOrd="0" destOrd="0" presId="urn:microsoft.com/office/officeart/2005/8/layout/matrix3"/>
    <dgm:cxn modelId="{EF636F00-A39D-4EDF-8A5C-840851DDFECF}" type="presParOf" srcId="{74E24ABB-0FD0-486D-9A31-A91360F88F2A}" destId="{00945545-B62A-484D-90CC-FE3B7300E845}" srcOrd="0" destOrd="0" presId="urn:microsoft.com/office/officeart/2005/8/layout/matrix3"/>
    <dgm:cxn modelId="{45BCF6E6-ED47-48DF-AB87-5D7CE9E74324}" type="presParOf" srcId="{74E24ABB-0FD0-486D-9A31-A91360F88F2A}" destId="{5F18B2C7-22C3-422B-8937-E157F6D0EED5}" srcOrd="1" destOrd="0" presId="urn:microsoft.com/office/officeart/2005/8/layout/matrix3"/>
    <dgm:cxn modelId="{E006955F-8D34-4598-AC84-BF0AFD598CBD}" type="presParOf" srcId="{74E24ABB-0FD0-486D-9A31-A91360F88F2A}" destId="{1D316E3C-A2CC-4E35-8E29-2EBE8958E73B}" srcOrd="2" destOrd="0" presId="urn:microsoft.com/office/officeart/2005/8/layout/matrix3"/>
    <dgm:cxn modelId="{5F0E607C-C918-458A-8B54-0E37A6EEACEA}" type="presParOf" srcId="{74E24ABB-0FD0-486D-9A31-A91360F88F2A}" destId="{47B7AB21-B091-4549-B5E7-869A192D19C5}" srcOrd="3" destOrd="0" presId="urn:microsoft.com/office/officeart/2005/8/layout/matrix3"/>
    <dgm:cxn modelId="{18DD6142-1E83-4161-8F11-AC30A0C4AB12}" type="presParOf" srcId="{74E24ABB-0FD0-486D-9A31-A91360F88F2A}" destId="{CDBA26E0-62E8-4B0E-979D-8A42220E711B}"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D2F2BA1-142D-49C9-8993-F9307C32DD27}"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FFB0C05B-C50B-4625-A629-6D0913DB664C}">
      <dgm:prSet/>
      <dgm:spPr/>
      <dgm:t>
        <a:bodyPr/>
        <a:lstStyle/>
        <a:p>
          <a:r>
            <a:rPr lang="en-GB" dirty="0"/>
            <a:t>By creating a map with keys as column names and values as their respective data types, we can loop through the data frame and either try convert them to correct data types or skip the record altogether. </a:t>
          </a:r>
          <a:endParaRPr lang="en-US" dirty="0"/>
        </a:p>
      </dgm:t>
    </dgm:pt>
    <dgm:pt modelId="{8CF032A0-8246-46FD-AA15-FE543B4B2EDA}" type="parTrans" cxnId="{7D0A4448-2A7A-49A6-BA6F-7B8C7223B7C8}">
      <dgm:prSet/>
      <dgm:spPr/>
      <dgm:t>
        <a:bodyPr/>
        <a:lstStyle/>
        <a:p>
          <a:endParaRPr lang="en-US"/>
        </a:p>
      </dgm:t>
    </dgm:pt>
    <dgm:pt modelId="{0B92845F-5232-4BE3-8516-C09A398D7179}" type="sibTrans" cxnId="{7D0A4448-2A7A-49A6-BA6F-7B8C7223B7C8}">
      <dgm:prSet/>
      <dgm:spPr/>
      <dgm:t>
        <a:bodyPr/>
        <a:lstStyle/>
        <a:p>
          <a:endParaRPr lang="en-US"/>
        </a:p>
      </dgm:t>
    </dgm:pt>
    <dgm:pt modelId="{E385C12C-A42A-43F0-A600-3088FAC7DCBB}">
      <dgm:prSet/>
      <dgm:spPr/>
      <dgm:t>
        <a:bodyPr/>
        <a:lstStyle/>
        <a:p>
          <a:r>
            <a:rPr lang="en-GB"/>
            <a:t>For valid dates, we can cross check with the DateDim and TimeDim to ensure that they exist and only accept those with the year 2024. </a:t>
          </a:r>
          <a:endParaRPr lang="en-US"/>
        </a:p>
      </dgm:t>
    </dgm:pt>
    <dgm:pt modelId="{FFBF753D-0068-45BB-9B6A-B70807E1B0CF}" type="parTrans" cxnId="{FE2B671D-D80B-429B-B002-D341D0B0850D}">
      <dgm:prSet/>
      <dgm:spPr/>
      <dgm:t>
        <a:bodyPr/>
        <a:lstStyle/>
        <a:p>
          <a:endParaRPr lang="en-US"/>
        </a:p>
      </dgm:t>
    </dgm:pt>
    <dgm:pt modelId="{2F082706-3047-4C72-AC75-C92DF0C6CAC8}" type="sibTrans" cxnId="{FE2B671D-D80B-429B-B002-D341D0B0850D}">
      <dgm:prSet/>
      <dgm:spPr/>
      <dgm:t>
        <a:bodyPr/>
        <a:lstStyle/>
        <a:p>
          <a:endParaRPr lang="en-US"/>
        </a:p>
      </dgm:t>
    </dgm:pt>
    <dgm:pt modelId="{C579DC23-5783-4456-B598-A3973C8452AF}">
      <dgm:prSet/>
      <dgm:spPr/>
      <dgm:t>
        <a:bodyPr/>
        <a:lstStyle/>
        <a:p>
          <a:r>
            <a:rPr lang="en-GB"/>
            <a:t>Foreign key validation would be done by running joins and checking whether they exist in the given dimension otherwise drop the record.</a:t>
          </a:r>
          <a:endParaRPr lang="en-US"/>
        </a:p>
      </dgm:t>
    </dgm:pt>
    <dgm:pt modelId="{479DCD77-E1BB-4FE5-9004-9E0278FCB377}" type="parTrans" cxnId="{3744BBF3-B72C-4808-A7C0-9CF0E23387E9}">
      <dgm:prSet/>
      <dgm:spPr/>
      <dgm:t>
        <a:bodyPr/>
        <a:lstStyle/>
        <a:p>
          <a:endParaRPr lang="en-US"/>
        </a:p>
      </dgm:t>
    </dgm:pt>
    <dgm:pt modelId="{677F5206-CE05-4EB0-8A79-52A4471F1348}" type="sibTrans" cxnId="{3744BBF3-B72C-4808-A7C0-9CF0E23387E9}">
      <dgm:prSet/>
      <dgm:spPr/>
      <dgm:t>
        <a:bodyPr/>
        <a:lstStyle/>
        <a:p>
          <a:endParaRPr lang="en-US"/>
        </a:p>
      </dgm:t>
    </dgm:pt>
    <dgm:pt modelId="{6A503E02-A462-4885-8F79-C20DD11E5334}" type="pres">
      <dgm:prSet presAssocID="{8D2F2BA1-142D-49C9-8993-F9307C32DD27}" presName="hierChild1" presStyleCnt="0">
        <dgm:presLayoutVars>
          <dgm:chPref val="1"/>
          <dgm:dir/>
          <dgm:animOne val="branch"/>
          <dgm:animLvl val="lvl"/>
          <dgm:resizeHandles/>
        </dgm:presLayoutVars>
      </dgm:prSet>
      <dgm:spPr/>
    </dgm:pt>
    <dgm:pt modelId="{0B96D189-9794-473E-9E9D-F78181ED11E0}" type="pres">
      <dgm:prSet presAssocID="{FFB0C05B-C50B-4625-A629-6D0913DB664C}" presName="hierRoot1" presStyleCnt="0"/>
      <dgm:spPr/>
    </dgm:pt>
    <dgm:pt modelId="{700834E9-1336-4F56-9686-7E0C30B857C7}" type="pres">
      <dgm:prSet presAssocID="{FFB0C05B-C50B-4625-A629-6D0913DB664C}" presName="composite" presStyleCnt="0"/>
      <dgm:spPr/>
    </dgm:pt>
    <dgm:pt modelId="{009F8EEB-FE06-4191-AB50-E9478B13E7C5}" type="pres">
      <dgm:prSet presAssocID="{FFB0C05B-C50B-4625-A629-6D0913DB664C}" presName="background" presStyleLbl="node0" presStyleIdx="0" presStyleCnt="3"/>
      <dgm:spPr/>
    </dgm:pt>
    <dgm:pt modelId="{40062A15-CEC9-4438-A8D4-EC489A3D499E}" type="pres">
      <dgm:prSet presAssocID="{FFB0C05B-C50B-4625-A629-6D0913DB664C}" presName="text" presStyleLbl="fgAcc0" presStyleIdx="0" presStyleCnt="3">
        <dgm:presLayoutVars>
          <dgm:chPref val="3"/>
        </dgm:presLayoutVars>
      </dgm:prSet>
      <dgm:spPr/>
    </dgm:pt>
    <dgm:pt modelId="{C3D099E1-84C2-4D86-A21C-B506804981F0}" type="pres">
      <dgm:prSet presAssocID="{FFB0C05B-C50B-4625-A629-6D0913DB664C}" presName="hierChild2" presStyleCnt="0"/>
      <dgm:spPr/>
    </dgm:pt>
    <dgm:pt modelId="{9220F396-2EC1-4737-B88F-4EA00D3DC642}" type="pres">
      <dgm:prSet presAssocID="{E385C12C-A42A-43F0-A600-3088FAC7DCBB}" presName="hierRoot1" presStyleCnt="0"/>
      <dgm:spPr/>
    </dgm:pt>
    <dgm:pt modelId="{4F9EAAF3-460E-4B74-A9B1-BC9F65A41D13}" type="pres">
      <dgm:prSet presAssocID="{E385C12C-A42A-43F0-A600-3088FAC7DCBB}" presName="composite" presStyleCnt="0"/>
      <dgm:spPr/>
    </dgm:pt>
    <dgm:pt modelId="{5622C21E-7409-48AE-B7E8-14EC2F7D82F0}" type="pres">
      <dgm:prSet presAssocID="{E385C12C-A42A-43F0-A600-3088FAC7DCBB}" presName="background" presStyleLbl="node0" presStyleIdx="1" presStyleCnt="3"/>
      <dgm:spPr/>
    </dgm:pt>
    <dgm:pt modelId="{C0ABE32C-9B4D-4B0D-B400-1DCDE7AA3696}" type="pres">
      <dgm:prSet presAssocID="{E385C12C-A42A-43F0-A600-3088FAC7DCBB}" presName="text" presStyleLbl="fgAcc0" presStyleIdx="1" presStyleCnt="3">
        <dgm:presLayoutVars>
          <dgm:chPref val="3"/>
        </dgm:presLayoutVars>
      </dgm:prSet>
      <dgm:spPr/>
    </dgm:pt>
    <dgm:pt modelId="{72145621-8457-40CB-8B8A-07E44E698E5A}" type="pres">
      <dgm:prSet presAssocID="{E385C12C-A42A-43F0-A600-3088FAC7DCBB}" presName="hierChild2" presStyleCnt="0"/>
      <dgm:spPr/>
    </dgm:pt>
    <dgm:pt modelId="{74A4C926-CCF4-4021-A32F-8FB89561C481}" type="pres">
      <dgm:prSet presAssocID="{C579DC23-5783-4456-B598-A3973C8452AF}" presName="hierRoot1" presStyleCnt="0"/>
      <dgm:spPr/>
    </dgm:pt>
    <dgm:pt modelId="{82C92963-0BBE-425F-8BCB-59488E4B9735}" type="pres">
      <dgm:prSet presAssocID="{C579DC23-5783-4456-B598-A3973C8452AF}" presName="composite" presStyleCnt="0"/>
      <dgm:spPr/>
    </dgm:pt>
    <dgm:pt modelId="{72FEAF0F-C64B-4CF6-8DFC-AF0493563827}" type="pres">
      <dgm:prSet presAssocID="{C579DC23-5783-4456-B598-A3973C8452AF}" presName="background" presStyleLbl="node0" presStyleIdx="2" presStyleCnt="3"/>
      <dgm:spPr/>
    </dgm:pt>
    <dgm:pt modelId="{0C64DA0D-1313-4B1D-BF0C-01D0C250F290}" type="pres">
      <dgm:prSet presAssocID="{C579DC23-5783-4456-B598-A3973C8452AF}" presName="text" presStyleLbl="fgAcc0" presStyleIdx="2" presStyleCnt="3">
        <dgm:presLayoutVars>
          <dgm:chPref val="3"/>
        </dgm:presLayoutVars>
      </dgm:prSet>
      <dgm:spPr/>
    </dgm:pt>
    <dgm:pt modelId="{FD449359-7F7A-4E2F-815C-0C6A65AC3ABA}" type="pres">
      <dgm:prSet presAssocID="{C579DC23-5783-4456-B598-A3973C8452AF}" presName="hierChild2" presStyleCnt="0"/>
      <dgm:spPr/>
    </dgm:pt>
  </dgm:ptLst>
  <dgm:cxnLst>
    <dgm:cxn modelId="{8DE30D06-DDCE-4477-96F6-D8ED21595E38}" type="presOf" srcId="{8D2F2BA1-142D-49C9-8993-F9307C32DD27}" destId="{6A503E02-A462-4885-8F79-C20DD11E5334}" srcOrd="0" destOrd="0" presId="urn:microsoft.com/office/officeart/2005/8/layout/hierarchy1"/>
    <dgm:cxn modelId="{D509F615-B83A-43DA-AF09-F6ED998ADDFD}" type="presOf" srcId="{C579DC23-5783-4456-B598-A3973C8452AF}" destId="{0C64DA0D-1313-4B1D-BF0C-01D0C250F290}" srcOrd="0" destOrd="0" presId="urn:microsoft.com/office/officeart/2005/8/layout/hierarchy1"/>
    <dgm:cxn modelId="{FE2B671D-D80B-429B-B002-D341D0B0850D}" srcId="{8D2F2BA1-142D-49C9-8993-F9307C32DD27}" destId="{E385C12C-A42A-43F0-A600-3088FAC7DCBB}" srcOrd="1" destOrd="0" parTransId="{FFBF753D-0068-45BB-9B6A-B70807E1B0CF}" sibTransId="{2F082706-3047-4C72-AC75-C92DF0C6CAC8}"/>
    <dgm:cxn modelId="{57D3EE39-B5CA-42E6-8E96-F5E652A51DF0}" type="presOf" srcId="{E385C12C-A42A-43F0-A600-3088FAC7DCBB}" destId="{C0ABE32C-9B4D-4B0D-B400-1DCDE7AA3696}" srcOrd="0" destOrd="0" presId="urn:microsoft.com/office/officeart/2005/8/layout/hierarchy1"/>
    <dgm:cxn modelId="{D6D1DC62-52F8-4A07-92EF-C81181D69D67}" type="presOf" srcId="{FFB0C05B-C50B-4625-A629-6D0913DB664C}" destId="{40062A15-CEC9-4438-A8D4-EC489A3D499E}" srcOrd="0" destOrd="0" presId="urn:microsoft.com/office/officeart/2005/8/layout/hierarchy1"/>
    <dgm:cxn modelId="{7D0A4448-2A7A-49A6-BA6F-7B8C7223B7C8}" srcId="{8D2F2BA1-142D-49C9-8993-F9307C32DD27}" destId="{FFB0C05B-C50B-4625-A629-6D0913DB664C}" srcOrd="0" destOrd="0" parTransId="{8CF032A0-8246-46FD-AA15-FE543B4B2EDA}" sibTransId="{0B92845F-5232-4BE3-8516-C09A398D7179}"/>
    <dgm:cxn modelId="{3744BBF3-B72C-4808-A7C0-9CF0E23387E9}" srcId="{8D2F2BA1-142D-49C9-8993-F9307C32DD27}" destId="{C579DC23-5783-4456-B598-A3973C8452AF}" srcOrd="2" destOrd="0" parTransId="{479DCD77-E1BB-4FE5-9004-9E0278FCB377}" sibTransId="{677F5206-CE05-4EB0-8A79-52A4471F1348}"/>
    <dgm:cxn modelId="{D24E9993-4DE3-40D9-87AB-8FF7C21224E9}" type="presParOf" srcId="{6A503E02-A462-4885-8F79-C20DD11E5334}" destId="{0B96D189-9794-473E-9E9D-F78181ED11E0}" srcOrd="0" destOrd="0" presId="urn:microsoft.com/office/officeart/2005/8/layout/hierarchy1"/>
    <dgm:cxn modelId="{70BC00EB-35CE-41C3-83A6-EE1828E3264F}" type="presParOf" srcId="{0B96D189-9794-473E-9E9D-F78181ED11E0}" destId="{700834E9-1336-4F56-9686-7E0C30B857C7}" srcOrd="0" destOrd="0" presId="urn:microsoft.com/office/officeart/2005/8/layout/hierarchy1"/>
    <dgm:cxn modelId="{E282E048-327A-4C4D-B7C7-D6155FDC0084}" type="presParOf" srcId="{700834E9-1336-4F56-9686-7E0C30B857C7}" destId="{009F8EEB-FE06-4191-AB50-E9478B13E7C5}" srcOrd="0" destOrd="0" presId="urn:microsoft.com/office/officeart/2005/8/layout/hierarchy1"/>
    <dgm:cxn modelId="{62A13E9E-69E0-407A-93F1-EC22689ED7BC}" type="presParOf" srcId="{700834E9-1336-4F56-9686-7E0C30B857C7}" destId="{40062A15-CEC9-4438-A8D4-EC489A3D499E}" srcOrd="1" destOrd="0" presId="urn:microsoft.com/office/officeart/2005/8/layout/hierarchy1"/>
    <dgm:cxn modelId="{C15DBC40-F716-4043-AD94-7BA81C456D42}" type="presParOf" srcId="{0B96D189-9794-473E-9E9D-F78181ED11E0}" destId="{C3D099E1-84C2-4D86-A21C-B506804981F0}" srcOrd="1" destOrd="0" presId="urn:microsoft.com/office/officeart/2005/8/layout/hierarchy1"/>
    <dgm:cxn modelId="{94257960-6BF3-4D4F-8655-F6FF5804CD30}" type="presParOf" srcId="{6A503E02-A462-4885-8F79-C20DD11E5334}" destId="{9220F396-2EC1-4737-B88F-4EA00D3DC642}" srcOrd="1" destOrd="0" presId="urn:microsoft.com/office/officeart/2005/8/layout/hierarchy1"/>
    <dgm:cxn modelId="{FC78E1C3-EDA4-467F-9C73-CAA756325452}" type="presParOf" srcId="{9220F396-2EC1-4737-B88F-4EA00D3DC642}" destId="{4F9EAAF3-460E-4B74-A9B1-BC9F65A41D13}" srcOrd="0" destOrd="0" presId="urn:microsoft.com/office/officeart/2005/8/layout/hierarchy1"/>
    <dgm:cxn modelId="{67A91C12-3832-4937-ABBE-D6E3277E71B4}" type="presParOf" srcId="{4F9EAAF3-460E-4B74-A9B1-BC9F65A41D13}" destId="{5622C21E-7409-48AE-B7E8-14EC2F7D82F0}" srcOrd="0" destOrd="0" presId="urn:microsoft.com/office/officeart/2005/8/layout/hierarchy1"/>
    <dgm:cxn modelId="{022E5E39-FDC5-4CEB-B228-B784A74C113A}" type="presParOf" srcId="{4F9EAAF3-460E-4B74-A9B1-BC9F65A41D13}" destId="{C0ABE32C-9B4D-4B0D-B400-1DCDE7AA3696}" srcOrd="1" destOrd="0" presId="urn:microsoft.com/office/officeart/2005/8/layout/hierarchy1"/>
    <dgm:cxn modelId="{514CC578-BF5E-4BF1-87E9-85CCD13B9816}" type="presParOf" srcId="{9220F396-2EC1-4737-B88F-4EA00D3DC642}" destId="{72145621-8457-40CB-8B8A-07E44E698E5A}" srcOrd="1" destOrd="0" presId="urn:microsoft.com/office/officeart/2005/8/layout/hierarchy1"/>
    <dgm:cxn modelId="{D2F48A07-538C-44B2-8033-A26C588D3083}" type="presParOf" srcId="{6A503E02-A462-4885-8F79-C20DD11E5334}" destId="{74A4C926-CCF4-4021-A32F-8FB89561C481}" srcOrd="2" destOrd="0" presId="urn:microsoft.com/office/officeart/2005/8/layout/hierarchy1"/>
    <dgm:cxn modelId="{2F9B5A37-0F5F-4682-8444-553AC58160AE}" type="presParOf" srcId="{74A4C926-CCF4-4021-A32F-8FB89561C481}" destId="{82C92963-0BBE-425F-8BCB-59488E4B9735}" srcOrd="0" destOrd="0" presId="urn:microsoft.com/office/officeart/2005/8/layout/hierarchy1"/>
    <dgm:cxn modelId="{C220EC8E-482A-48B0-90B6-3637F6534EC5}" type="presParOf" srcId="{82C92963-0BBE-425F-8BCB-59488E4B9735}" destId="{72FEAF0F-C64B-4CF6-8DFC-AF0493563827}" srcOrd="0" destOrd="0" presId="urn:microsoft.com/office/officeart/2005/8/layout/hierarchy1"/>
    <dgm:cxn modelId="{139E4CAE-FA7F-45D1-8129-02548DD8B567}" type="presParOf" srcId="{82C92963-0BBE-425F-8BCB-59488E4B9735}" destId="{0C64DA0D-1313-4B1D-BF0C-01D0C250F290}" srcOrd="1" destOrd="0" presId="urn:microsoft.com/office/officeart/2005/8/layout/hierarchy1"/>
    <dgm:cxn modelId="{CB29A9E6-B6AB-481C-A660-F6724FDC3923}" type="presParOf" srcId="{74A4C926-CCF4-4021-A32F-8FB89561C481}" destId="{FD449359-7F7A-4E2F-815C-0C6A65AC3ABA}"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13BD8C-A145-4959-B894-F0295ABCFDC8}"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D7869D35-3B19-478B-9987-F0D981E0316B}">
      <dgm:prSet/>
      <dgm:spPr/>
      <dgm:t>
        <a:bodyPr/>
        <a:lstStyle/>
        <a:p>
          <a:r>
            <a:rPr lang="en-GB"/>
            <a:t>Insert query</a:t>
          </a:r>
          <a:endParaRPr lang="en-US"/>
        </a:p>
      </dgm:t>
    </dgm:pt>
    <dgm:pt modelId="{3AA12B0F-0641-43B8-B940-F9BE14CEF727}" type="parTrans" cxnId="{722D0979-E7C6-4505-9101-D8304BAB9930}">
      <dgm:prSet/>
      <dgm:spPr/>
      <dgm:t>
        <a:bodyPr/>
        <a:lstStyle/>
        <a:p>
          <a:endParaRPr lang="en-US"/>
        </a:p>
      </dgm:t>
    </dgm:pt>
    <dgm:pt modelId="{4641BC36-0B06-454C-B7CE-673A07953974}" type="sibTrans" cxnId="{722D0979-E7C6-4505-9101-D8304BAB9930}">
      <dgm:prSet/>
      <dgm:spPr/>
      <dgm:t>
        <a:bodyPr/>
        <a:lstStyle/>
        <a:p>
          <a:endParaRPr lang="en-US"/>
        </a:p>
      </dgm:t>
    </dgm:pt>
    <dgm:pt modelId="{47B1C2CA-F441-42A3-9523-D000FD26F26D}">
      <dgm:prSet/>
      <dgm:spPr/>
      <dgm:t>
        <a:bodyPr/>
        <a:lstStyle/>
        <a:p>
          <a:r>
            <a:rPr lang="en-GB"/>
            <a:t>INSERT INTO GameFact (EventID, StadiumID, RefereeID, GameID, TimeID, DateID, PauseID, HighlightID, GameDuration, GameNumberOfPause, GameTeam, GameInterruption, GameMinuteOfPause, GameDurationOfPause, GameResult) VALUES ()</a:t>
          </a:r>
          <a:endParaRPr lang="en-US"/>
        </a:p>
      </dgm:t>
    </dgm:pt>
    <dgm:pt modelId="{CA10AD47-24B7-4095-8B59-0E6748D4E36A}" type="parTrans" cxnId="{E4BA2140-74F3-4F9C-A64C-B6863CF9851D}">
      <dgm:prSet/>
      <dgm:spPr/>
      <dgm:t>
        <a:bodyPr/>
        <a:lstStyle/>
        <a:p>
          <a:endParaRPr lang="en-US"/>
        </a:p>
      </dgm:t>
    </dgm:pt>
    <dgm:pt modelId="{46336D53-87EE-4FF1-A78C-688D193508DE}" type="sibTrans" cxnId="{E4BA2140-74F3-4F9C-A64C-B6863CF9851D}">
      <dgm:prSet/>
      <dgm:spPr/>
      <dgm:t>
        <a:bodyPr/>
        <a:lstStyle/>
        <a:p>
          <a:endParaRPr lang="en-US"/>
        </a:p>
      </dgm:t>
    </dgm:pt>
    <dgm:pt modelId="{BB790219-41C7-4D91-A9F8-6A9B35E09662}" type="pres">
      <dgm:prSet presAssocID="{8613BD8C-A145-4959-B894-F0295ABCFDC8}" presName="Name0" presStyleCnt="0">
        <dgm:presLayoutVars>
          <dgm:dir/>
          <dgm:animLvl val="lvl"/>
          <dgm:resizeHandles val="exact"/>
        </dgm:presLayoutVars>
      </dgm:prSet>
      <dgm:spPr/>
    </dgm:pt>
    <dgm:pt modelId="{D2D01B26-5338-4C43-84D6-0F7DBE3C7FD3}" type="pres">
      <dgm:prSet presAssocID="{D7869D35-3B19-478B-9987-F0D981E0316B}" presName="boxAndChildren" presStyleCnt="0"/>
      <dgm:spPr/>
    </dgm:pt>
    <dgm:pt modelId="{6FCC5C33-D943-4603-8140-BB907D737096}" type="pres">
      <dgm:prSet presAssocID="{D7869D35-3B19-478B-9987-F0D981E0316B}" presName="parentTextBox" presStyleLbl="node1" presStyleIdx="0" presStyleCnt="1"/>
      <dgm:spPr/>
    </dgm:pt>
    <dgm:pt modelId="{50A5A392-7E78-47BE-A3FA-8233CD1C65AF}" type="pres">
      <dgm:prSet presAssocID="{D7869D35-3B19-478B-9987-F0D981E0316B}" presName="entireBox" presStyleLbl="node1" presStyleIdx="0" presStyleCnt="1"/>
      <dgm:spPr/>
    </dgm:pt>
    <dgm:pt modelId="{31495B4A-C110-4F1D-A290-C4CBD2A0BD82}" type="pres">
      <dgm:prSet presAssocID="{D7869D35-3B19-478B-9987-F0D981E0316B}" presName="descendantBox" presStyleCnt="0"/>
      <dgm:spPr/>
    </dgm:pt>
    <dgm:pt modelId="{D3FBC420-8FC9-45AB-A5BD-ADC57EE0D8BA}" type="pres">
      <dgm:prSet presAssocID="{47B1C2CA-F441-42A3-9523-D000FD26F26D}" presName="childTextBox" presStyleLbl="fgAccFollowNode1" presStyleIdx="0" presStyleCnt="1">
        <dgm:presLayoutVars>
          <dgm:bulletEnabled val="1"/>
        </dgm:presLayoutVars>
      </dgm:prSet>
      <dgm:spPr/>
    </dgm:pt>
  </dgm:ptLst>
  <dgm:cxnLst>
    <dgm:cxn modelId="{1CDBCA22-5039-449F-BDFC-1CF9F5BFF2AE}" type="presOf" srcId="{47B1C2CA-F441-42A3-9523-D000FD26F26D}" destId="{D3FBC420-8FC9-45AB-A5BD-ADC57EE0D8BA}" srcOrd="0" destOrd="0" presId="urn:microsoft.com/office/officeart/2005/8/layout/process4"/>
    <dgm:cxn modelId="{E4BA2140-74F3-4F9C-A64C-B6863CF9851D}" srcId="{D7869D35-3B19-478B-9987-F0D981E0316B}" destId="{47B1C2CA-F441-42A3-9523-D000FD26F26D}" srcOrd="0" destOrd="0" parTransId="{CA10AD47-24B7-4095-8B59-0E6748D4E36A}" sibTransId="{46336D53-87EE-4FF1-A78C-688D193508DE}"/>
    <dgm:cxn modelId="{722D0979-E7C6-4505-9101-D8304BAB9930}" srcId="{8613BD8C-A145-4959-B894-F0295ABCFDC8}" destId="{D7869D35-3B19-478B-9987-F0D981E0316B}" srcOrd="0" destOrd="0" parTransId="{3AA12B0F-0641-43B8-B940-F9BE14CEF727}" sibTransId="{4641BC36-0B06-454C-B7CE-673A07953974}"/>
    <dgm:cxn modelId="{F44E1FB0-6BF3-477D-ABDE-54F7D09E2E7A}" type="presOf" srcId="{8613BD8C-A145-4959-B894-F0295ABCFDC8}" destId="{BB790219-41C7-4D91-A9F8-6A9B35E09662}" srcOrd="0" destOrd="0" presId="urn:microsoft.com/office/officeart/2005/8/layout/process4"/>
    <dgm:cxn modelId="{FA3899DF-3BA9-4DEE-9DED-E765A3FBE347}" type="presOf" srcId="{D7869D35-3B19-478B-9987-F0D981E0316B}" destId="{50A5A392-7E78-47BE-A3FA-8233CD1C65AF}" srcOrd="1" destOrd="0" presId="urn:microsoft.com/office/officeart/2005/8/layout/process4"/>
    <dgm:cxn modelId="{F4BD6EE4-B823-4B9A-A5FD-573B680A0FCD}" type="presOf" srcId="{D7869D35-3B19-478B-9987-F0D981E0316B}" destId="{6FCC5C33-D943-4603-8140-BB907D737096}" srcOrd="0" destOrd="0" presId="urn:microsoft.com/office/officeart/2005/8/layout/process4"/>
    <dgm:cxn modelId="{CAFE7329-E705-49FF-A0EB-0BD2933FEE73}" type="presParOf" srcId="{BB790219-41C7-4D91-A9F8-6A9B35E09662}" destId="{D2D01B26-5338-4C43-84D6-0F7DBE3C7FD3}" srcOrd="0" destOrd="0" presId="urn:microsoft.com/office/officeart/2005/8/layout/process4"/>
    <dgm:cxn modelId="{CF466A81-C9FC-4780-BF9B-D321E48CE1C9}" type="presParOf" srcId="{D2D01B26-5338-4C43-84D6-0F7DBE3C7FD3}" destId="{6FCC5C33-D943-4603-8140-BB907D737096}" srcOrd="0" destOrd="0" presId="urn:microsoft.com/office/officeart/2005/8/layout/process4"/>
    <dgm:cxn modelId="{218C51EA-668C-45FB-A408-31A9C2470D9F}" type="presParOf" srcId="{D2D01B26-5338-4C43-84D6-0F7DBE3C7FD3}" destId="{50A5A392-7E78-47BE-A3FA-8233CD1C65AF}" srcOrd="1" destOrd="0" presId="urn:microsoft.com/office/officeart/2005/8/layout/process4"/>
    <dgm:cxn modelId="{05AD803E-87A4-46C2-B855-DBB3A074FFE1}" type="presParOf" srcId="{D2D01B26-5338-4C43-84D6-0F7DBE3C7FD3}" destId="{31495B4A-C110-4F1D-A290-C4CBD2A0BD82}" srcOrd="2" destOrd="0" presId="urn:microsoft.com/office/officeart/2005/8/layout/process4"/>
    <dgm:cxn modelId="{996461CB-08F0-4087-A86A-03661CCA61D8}" type="presParOf" srcId="{31495B4A-C110-4F1D-A290-C4CBD2A0BD82}" destId="{D3FBC420-8FC9-45AB-A5BD-ADC57EE0D8BA}"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BB113F-3482-4471-9FB5-0F1CF2EF6D2D}">
      <dsp:nvSpPr>
        <dsp:cNvPr id="0" name=""/>
        <dsp:cNvSpPr/>
      </dsp:nvSpPr>
      <dsp:spPr>
        <a:xfrm>
          <a:off x="2473713" y="533699"/>
          <a:ext cx="411734" cy="91440"/>
        </a:xfrm>
        <a:custGeom>
          <a:avLst/>
          <a:gdLst/>
          <a:ahLst/>
          <a:cxnLst/>
          <a:rect l="0" t="0" r="0" b="0"/>
          <a:pathLst>
            <a:path>
              <a:moveTo>
                <a:pt x="0" y="45720"/>
              </a:moveTo>
              <a:lnTo>
                <a:pt x="411734" y="45720"/>
              </a:lnTo>
            </a:path>
          </a:pathLst>
        </a:custGeom>
        <a:noFill/>
        <a:ln w="12700" cap="flat" cmpd="sng" algn="ctr">
          <a:solidFill>
            <a:schemeClr val="accent2">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68522" y="577205"/>
        <a:ext cx="22116" cy="4427"/>
      </dsp:txXfrm>
    </dsp:sp>
    <dsp:sp modelId="{68B23BBA-FE6C-43A5-B1CF-017035012A03}">
      <dsp:nvSpPr>
        <dsp:cNvPr id="0" name=""/>
        <dsp:cNvSpPr/>
      </dsp:nvSpPr>
      <dsp:spPr>
        <a:xfrm>
          <a:off x="552321" y="2462"/>
          <a:ext cx="1923191" cy="1153915"/>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38" tIns="98919" rIns="94238" bIns="98919" numCol="1" spcCol="1270" anchor="ctr" anchorCtr="0">
          <a:noAutofit/>
        </a:bodyPr>
        <a:lstStyle/>
        <a:p>
          <a:pPr marL="0" lvl="0" indent="0" algn="ctr" defTabSz="533400">
            <a:lnSpc>
              <a:spcPct val="90000"/>
            </a:lnSpc>
            <a:spcBef>
              <a:spcPct val="0"/>
            </a:spcBef>
            <a:spcAft>
              <a:spcPct val="35000"/>
            </a:spcAft>
            <a:buNone/>
          </a:pPr>
          <a:r>
            <a:rPr lang="en-GB" sz="1200" kern="1200"/>
            <a:t>To ensure better meta tracking and game balance insights, I produced the following enhancements;</a:t>
          </a:r>
          <a:endParaRPr lang="en-US" sz="1200" kern="1200"/>
        </a:p>
      </dsp:txBody>
      <dsp:txXfrm>
        <a:off x="552321" y="2462"/>
        <a:ext cx="1923191" cy="1153915"/>
      </dsp:txXfrm>
    </dsp:sp>
    <dsp:sp modelId="{D111A8C3-8E21-46EE-AE98-E6AF09558CC6}">
      <dsp:nvSpPr>
        <dsp:cNvPr id="0" name=""/>
        <dsp:cNvSpPr/>
      </dsp:nvSpPr>
      <dsp:spPr>
        <a:xfrm>
          <a:off x="1513917" y="1154577"/>
          <a:ext cx="2365525" cy="411734"/>
        </a:xfrm>
        <a:custGeom>
          <a:avLst/>
          <a:gdLst/>
          <a:ahLst/>
          <a:cxnLst/>
          <a:rect l="0" t="0" r="0" b="0"/>
          <a:pathLst>
            <a:path>
              <a:moveTo>
                <a:pt x="2365525" y="0"/>
              </a:moveTo>
              <a:lnTo>
                <a:pt x="2365525" y="222967"/>
              </a:lnTo>
              <a:lnTo>
                <a:pt x="0" y="222967"/>
              </a:lnTo>
              <a:lnTo>
                <a:pt x="0" y="411734"/>
              </a:lnTo>
            </a:path>
          </a:pathLst>
        </a:custGeom>
        <a:noFill/>
        <a:ln w="12700" cap="flat" cmpd="sng" algn="ctr">
          <a:solidFill>
            <a:schemeClr val="accent3">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36517" y="1358230"/>
        <a:ext cx="120326" cy="4427"/>
      </dsp:txXfrm>
    </dsp:sp>
    <dsp:sp modelId="{4B6B1F66-D98A-40D0-BAE3-51AF2DF60DBB}">
      <dsp:nvSpPr>
        <dsp:cNvPr id="0" name=""/>
        <dsp:cNvSpPr/>
      </dsp:nvSpPr>
      <dsp:spPr>
        <a:xfrm>
          <a:off x="2917847" y="2462"/>
          <a:ext cx="1923191" cy="1153915"/>
        </a:xfrm>
        <a:prstGeom prst="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38" tIns="98919" rIns="94238" bIns="98919" numCol="1" spcCol="1270" anchor="ctr" anchorCtr="0">
          <a:noAutofit/>
        </a:bodyPr>
        <a:lstStyle/>
        <a:p>
          <a:pPr marL="0" lvl="0" indent="0" algn="ctr" defTabSz="533400">
            <a:lnSpc>
              <a:spcPct val="90000"/>
            </a:lnSpc>
            <a:spcBef>
              <a:spcPct val="0"/>
            </a:spcBef>
            <a:spcAft>
              <a:spcPct val="35000"/>
            </a:spcAft>
            <a:buNone/>
          </a:pPr>
          <a:r>
            <a:rPr lang="en-GB" sz="1200" kern="1200"/>
            <a:t>PatchDim to track gameplay adjustments</a:t>
          </a:r>
          <a:endParaRPr lang="en-US" sz="1200" kern="1200"/>
        </a:p>
      </dsp:txBody>
      <dsp:txXfrm>
        <a:off x="2917847" y="2462"/>
        <a:ext cx="1923191" cy="1153915"/>
      </dsp:txXfrm>
    </dsp:sp>
    <dsp:sp modelId="{978428B9-13BC-486C-A03B-AD547EBB03B5}">
      <dsp:nvSpPr>
        <dsp:cNvPr id="0" name=""/>
        <dsp:cNvSpPr/>
      </dsp:nvSpPr>
      <dsp:spPr>
        <a:xfrm>
          <a:off x="2473713" y="2129949"/>
          <a:ext cx="411734" cy="91440"/>
        </a:xfrm>
        <a:custGeom>
          <a:avLst/>
          <a:gdLst/>
          <a:ahLst/>
          <a:cxnLst/>
          <a:rect l="0" t="0" r="0" b="0"/>
          <a:pathLst>
            <a:path>
              <a:moveTo>
                <a:pt x="0" y="45720"/>
              </a:moveTo>
              <a:lnTo>
                <a:pt x="411734" y="45720"/>
              </a:lnTo>
            </a:path>
          </a:pathLst>
        </a:custGeom>
        <a:noFill/>
        <a:ln w="12700" cap="flat" cmpd="sng" algn="ctr">
          <a:solidFill>
            <a:schemeClr val="accent4">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68522" y="2173455"/>
        <a:ext cx="22116" cy="4427"/>
      </dsp:txXfrm>
    </dsp:sp>
    <dsp:sp modelId="{50E2FD85-3B05-450D-8B66-5B216C62590F}">
      <dsp:nvSpPr>
        <dsp:cNvPr id="0" name=""/>
        <dsp:cNvSpPr/>
      </dsp:nvSpPr>
      <dsp:spPr>
        <a:xfrm>
          <a:off x="552321" y="1598711"/>
          <a:ext cx="1923191" cy="1153915"/>
        </a:xfrm>
        <a:prstGeom prst="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38" tIns="98919" rIns="94238" bIns="98919" numCol="1" spcCol="1270" anchor="ctr" anchorCtr="0">
          <a:noAutofit/>
        </a:bodyPr>
        <a:lstStyle/>
        <a:p>
          <a:pPr marL="0" lvl="0" indent="0" algn="ctr" defTabSz="533400">
            <a:lnSpc>
              <a:spcPct val="90000"/>
            </a:lnSpc>
            <a:spcBef>
              <a:spcPct val="0"/>
            </a:spcBef>
            <a:spcAft>
              <a:spcPct val="35000"/>
            </a:spcAft>
            <a:buNone/>
          </a:pPr>
          <a:r>
            <a:rPr lang="en-GB" sz="1200" kern="1200" dirty="0" err="1"/>
            <a:t>ChampionBanRateDim</a:t>
          </a:r>
          <a:r>
            <a:rPr lang="en-GB" sz="1200" kern="1200" dirty="0"/>
            <a:t> to identify different how champions are used</a:t>
          </a:r>
          <a:endParaRPr lang="en-US" sz="1200" kern="1200" dirty="0"/>
        </a:p>
      </dsp:txBody>
      <dsp:txXfrm>
        <a:off x="552321" y="1598711"/>
        <a:ext cx="1923191" cy="1153915"/>
      </dsp:txXfrm>
    </dsp:sp>
    <dsp:sp modelId="{806BE886-79D1-40C4-92B3-5766C5DCFB1A}">
      <dsp:nvSpPr>
        <dsp:cNvPr id="0" name=""/>
        <dsp:cNvSpPr/>
      </dsp:nvSpPr>
      <dsp:spPr>
        <a:xfrm>
          <a:off x="1513917" y="2750826"/>
          <a:ext cx="2365525" cy="411734"/>
        </a:xfrm>
        <a:custGeom>
          <a:avLst/>
          <a:gdLst/>
          <a:ahLst/>
          <a:cxnLst/>
          <a:rect l="0" t="0" r="0" b="0"/>
          <a:pathLst>
            <a:path>
              <a:moveTo>
                <a:pt x="2365525" y="0"/>
              </a:moveTo>
              <a:lnTo>
                <a:pt x="2365525" y="222967"/>
              </a:lnTo>
              <a:lnTo>
                <a:pt x="0" y="222967"/>
              </a:lnTo>
              <a:lnTo>
                <a:pt x="0" y="411734"/>
              </a:lnTo>
            </a:path>
          </a:pathLst>
        </a:custGeom>
        <a:noFill/>
        <a:ln w="12700" cap="flat" cmpd="sng" algn="ctr">
          <a:solidFill>
            <a:schemeClr val="accent5">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36517" y="2954479"/>
        <a:ext cx="120326" cy="4427"/>
      </dsp:txXfrm>
    </dsp:sp>
    <dsp:sp modelId="{62E1D4FE-AD58-4390-8BFD-6410224D107D}">
      <dsp:nvSpPr>
        <dsp:cNvPr id="0" name=""/>
        <dsp:cNvSpPr/>
      </dsp:nvSpPr>
      <dsp:spPr>
        <a:xfrm>
          <a:off x="2917847" y="1598711"/>
          <a:ext cx="1923191" cy="1153915"/>
        </a:xfrm>
        <a:prstGeom prst="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38" tIns="98919" rIns="94238" bIns="98919" numCol="1" spcCol="1270" anchor="ctr" anchorCtr="0">
          <a:noAutofit/>
        </a:bodyPr>
        <a:lstStyle/>
        <a:p>
          <a:pPr marL="0" lvl="0" indent="0" algn="ctr" defTabSz="533400">
            <a:lnSpc>
              <a:spcPct val="90000"/>
            </a:lnSpc>
            <a:spcBef>
              <a:spcPct val="0"/>
            </a:spcBef>
            <a:spcAft>
              <a:spcPct val="35000"/>
            </a:spcAft>
            <a:buNone/>
          </a:pPr>
          <a:r>
            <a:rPr lang="en-GB" sz="1200" kern="1200"/>
            <a:t>MetaImpactFact to quantify how patches affect champion viability in competitive play. </a:t>
          </a:r>
          <a:endParaRPr lang="en-US" sz="1200" kern="1200"/>
        </a:p>
      </dsp:txBody>
      <dsp:txXfrm>
        <a:off x="2917847" y="1598711"/>
        <a:ext cx="1923191" cy="1153915"/>
      </dsp:txXfrm>
    </dsp:sp>
    <dsp:sp modelId="{0A0C6049-6A52-4E04-929B-7BD2CCBAA397}">
      <dsp:nvSpPr>
        <dsp:cNvPr id="0" name=""/>
        <dsp:cNvSpPr/>
      </dsp:nvSpPr>
      <dsp:spPr>
        <a:xfrm>
          <a:off x="552321" y="3194960"/>
          <a:ext cx="1923191" cy="1153915"/>
        </a:xfrm>
        <a:prstGeom prst="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4238" tIns="98919" rIns="94238" bIns="98919" numCol="1" spcCol="1270" anchor="ctr" anchorCtr="0">
          <a:noAutofit/>
        </a:bodyPr>
        <a:lstStyle/>
        <a:p>
          <a:pPr marL="0" lvl="0" indent="0" algn="ctr" defTabSz="533400">
            <a:lnSpc>
              <a:spcPct val="90000"/>
            </a:lnSpc>
            <a:spcBef>
              <a:spcPct val="0"/>
            </a:spcBef>
            <a:spcAft>
              <a:spcPct val="35000"/>
            </a:spcAft>
            <a:buNone/>
          </a:pPr>
          <a:r>
            <a:rPr lang="en-GB" sz="1200" kern="1200"/>
            <a:t>With this, teams can adjust based on meta trends, ensures balanced gameplay and spectators get to enjoy dynamic and evolving strategies</a:t>
          </a:r>
          <a:endParaRPr lang="en-US" sz="1200" kern="1200"/>
        </a:p>
      </dsp:txBody>
      <dsp:txXfrm>
        <a:off x="552321" y="3194960"/>
        <a:ext cx="1923191" cy="11539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45545-B62A-484D-90CC-FE3B7300E845}">
      <dsp:nvSpPr>
        <dsp:cNvPr id="0" name=""/>
        <dsp:cNvSpPr/>
      </dsp:nvSpPr>
      <dsp:spPr>
        <a:xfrm>
          <a:off x="606456" y="0"/>
          <a:ext cx="5453920" cy="5453920"/>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F18B2C7-22C3-422B-8937-E157F6D0EED5}">
      <dsp:nvSpPr>
        <dsp:cNvPr id="0" name=""/>
        <dsp:cNvSpPr/>
      </dsp:nvSpPr>
      <dsp:spPr>
        <a:xfrm>
          <a:off x="1124578" y="518122"/>
          <a:ext cx="2127028" cy="2127028"/>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dirty="0"/>
            <a:t>Using python and the panda library for ETL process. </a:t>
          </a:r>
          <a:endParaRPr lang="en-US" sz="1500" kern="1200" dirty="0"/>
        </a:p>
      </dsp:txBody>
      <dsp:txXfrm>
        <a:off x="1228411" y="621955"/>
        <a:ext cx="1919362" cy="1919362"/>
      </dsp:txXfrm>
    </dsp:sp>
    <dsp:sp modelId="{1D316E3C-A2CC-4E35-8E29-2EBE8958E73B}">
      <dsp:nvSpPr>
        <dsp:cNvPr id="0" name=""/>
        <dsp:cNvSpPr/>
      </dsp:nvSpPr>
      <dsp:spPr>
        <a:xfrm>
          <a:off x="3415225" y="518122"/>
          <a:ext cx="2127028" cy="2127028"/>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a:t>Extracting data from excel and json can be done with pandas.read_excel and pandas.read_json respectively. </a:t>
          </a:r>
          <a:endParaRPr lang="en-US" sz="1500" kern="1200"/>
        </a:p>
      </dsp:txBody>
      <dsp:txXfrm>
        <a:off x="3519058" y="621955"/>
        <a:ext cx="1919362" cy="1919362"/>
      </dsp:txXfrm>
    </dsp:sp>
    <dsp:sp modelId="{47B7AB21-B091-4549-B5E7-869A192D19C5}">
      <dsp:nvSpPr>
        <dsp:cNvPr id="0" name=""/>
        <dsp:cNvSpPr/>
      </dsp:nvSpPr>
      <dsp:spPr>
        <a:xfrm>
          <a:off x="1124578" y="2808768"/>
          <a:ext cx="2127028" cy="2127028"/>
        </a:xfrm>
        <a:prstGeom prst="roundRect">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a:t>These can then be combined into one data frame using the concat function. </a:t>
          </a:r>
          <a:endParaRPr lang="en-US" sz="1500" kern="1200"/>
        </a:p>
      </dsp:txBody>
      <dsp:txXfrm>
        <a:off x="1228411" y="2912601"/>
        <a:ext cx="1919362" cy="1919362"/>
      </dsp:txXfrm>
    </dsp:sp>
    <dsp:sp modelId="{CDBA26E0-62E8-4B0E-979D-8A42220E711B}">
      <dsp:nvSpPr>
        <dsp:cNvPr id="0" name=""/>
        <dsp:cNvSpPr/>
      </dsp:nvSpPr>
      <dsp:spPr>
        <a:xfrm>
          <a:off x="3415225" y="2808768"/>
          <a:ext cx="2127028" cy="2127028"/>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GB" sz="1500" kern="1200"/>
            <a:t>From here on, we can start transforming the data by dropping null values from columns where null values are not expected with the pd.dropna() function. </a:t>
          </a:r>
          <a:endParaRPr lang="en-US" sz="1500" kern="1200"/>
        </a:p>
      </dsp:txBody>
      <dsp:txXfrm>
        <a:off x="3519058" y="2912601"/>
        <a:ext cx="1919362" cy="19193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9F8EEB-FE06-4191-AB50-E9478B13E7C5}">
      <dsp:nvSpPr>
        <dsp:cNvPr id="0" name=""/>
        <dsp:cNvSpPr/>
      </dsp:nvSpPr>
      <dsp:spPr>
        <a:xfrm>
          <a:off x="0" y="740056"/>
          <a:ext cx="3043237" cy="19324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0062A15-CEC9-4438-A8D4-EC489A3D499E}">
      <dsp:nvSpPr>
        <dsp:cNvPr id="0" name=""/>
        <dsp:cNvSpPr/>
      </dsp:nvSpPr>
      <dsp:spPr>
        <a:xfrm>
          <a:off x="338137" y="1061286"/>
          <a:ext cx="3043237" cy="1932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dirty="0"/>
            <a:t>By creating a map with keys as column names and values as their respective data types, we can loop through the data frame and either try convert them to correct data types or skip the record altogether. </a:t>
          </a:r>
          <a:endParaRPr lang="en-US" sz="1700" kern="1200" dirty="0"/>
        </a:p>
      </dsp:txBody>
      <dsp:txXfrm>
        <a:off x="394737" y="1117886"/>
        <a:ext cx="2930037" cy="1819255"/>
      </dsp:txXfrm>
    </dsp:sp>
    <dsp:sp modelId="{5622C21E-7409-48AE-B7E8-14EC2F7D82F0}">
      <dsp:nvSpPr>
        <dsp:cNvPr id="0" name=""/>
        <dsp:cNvSpPr/>
      </dsp:nvSpPr>
      <dsp:spPr>
        <a:xfrm>
          <a:off x="3719512" y="740056"/>
          <a:ext cx="3043237" cy="19324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0ABE32C-9B4D-4B0D-B400-1DCDE7AA3696}">
      <dsp:nvSpPr>
        <dsp:cNvPr id="0" name=""/>
        <dsp:cNvSpPr/>
      </dsp:nvSpPr>
      <dsp:spPr>
        <a:xfrm>
          <a:off x="4057650" y="1061286"/>
          <a:ext cx="3043237" cy="1932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For valid dates, we can cross check with the DateDim and TimeDim to ensure that they exist and only accept those with the year 2024. </a:t>
          </a:r>
          <a:endParaRPr lang="en-US" sz="1700" kern="1200"/>
        </a:p>
      </dsp:txBody>
      <dsp:txXfrm>
        <a:off x="4114250" y="1117886"/>
        <a:ext cx="2930037" cy="1819255"/>
      </dsp:txXfrm>
    </dsp:sp>
    <dsp:sp modelId="{72FEAF0F-C64B-4CF6-8DFC-AF0493563827}">
      <dsp:nvSpPr>
        <dsp:cNvPr id="0" name=""/>
        <dsp:cNvSpPr/>
      </dsp:nvSpPr>
      <dsp:spPr>
        <a:xfrm>
          <a:off x="7439025" y="740056"/>
          <a:ext cx="3043237" cy="1932455"/>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C64DA0D-1313-4B1D-BF0C-01D0C250F290}">
      <dsp:nvSpPr>
        <dsp:cNvPr id="0" name=""/>
        <dsp:cNvSpPr/>
      </dsp:nvSpPr>
      <dsp:spPr>
        <a:xfrm>
          <a:off x="7777162" y="1061286"/>
          <a:ext cx="3043237" cy="1932455"/>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Foreign key validation would be done by running joins and checking whether they exist in the given dimension otherwise drop the record.</a:t>
          </a:r>
          <a:endParaRPr lang="en-US" sz="1700" kern="1200"/>
        </a:p>
      </dsp:txBody>
      <dsp:txXfrm>
        <a:off x="7833762" y="1117886"/>
        <a:ext cx="2930037" cy="18192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A5A392-7E78-47BE-A3FA-8233CD1C65AF}">
      <dsp:nvSpPr>
        <dsp:cNvPr id="0" name=""/>
        <dsp:cNvSpPr/>
      </dsp:nvSpPr>
      <dsp:spPr>
        <a:xfrm>
          <a:off x="0" y="0"/>
          <a:ext cx="10515600" cy="4351338"/>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62280" tIns="462280" rIns="462280" bIns="462280" numCol="1" spcCol="1270" anchor="ctr" anchorCtr="0">
          <a:noAutofit/>
        </a:bodyPr>
        <a:lstStyle/>
        <a:p>
          <a:pPr marL="0" lvl="0" indent="0" algn="ctr" defTabSz="2889250">
            <a:lnSpc>
              <a:spcPct val="90000"/>
            </a:lnSpc>
            <a:spcBef>
              <a:spcPct val="0"/>
            </a:spcBef>
            <a:spcAft>
              <a:spcPct val="35000"/>
            </a:spcAft>
            <a:buNone/>
          </a:pPr>
          <a:r>
            <a:rPr lang="en-GB" sz="6500" kern="1200"/>
            <a:t>Insert query</a:t>
          </a:r>
          <a:endParaRPr lang="en-US" sz="6500" kern="1200"/>
        </a:p>
      </dsp:txBody>
      <dsp:txXfrm>
        <a:off x="0" y="0"/>
        <a:ext cx="10515600" cy="2349722"/>
      </dsp:txXfrm>
    </dsp:sp>
    <dsp:sp modelId="{D3FBC420-8FC9-45AB-A5BD-ADC57EE0D8BA}">
      <dsp:nvSpPr>
        <dsp:cNvPr id="0" name=""/>
        <dsp:cNvSpPr/>
      </dsp:nvSpPr>
      <dsp:spPr>
        <a:xfrm>
          <a:off x="0" y="2262695"/>
          <a:ext cx="10515600" cy="2001615"/>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92024" tIns="34290" rIns="192024" bIns="34290" numCol="1" spcCol="1270" anchor="ctr" anchorCtr="0">
          <a:noAutofit/>
        </a:bodyPr>
        <a:lstStyle/>
        <a:p>
          <a:pPr marL="0" lvl="0" indent="0" algn="ctr" defTabSz="1200150">
            <a:lnSpc>
              <a:spcPct val="90000"/>
            </a:lnSpc>
            <a:spcBef>
              <a:spcPct val="0"/>
            </a:spcBef>
            <a:spcAft>
              <a:spcPct val="35000"/>
            </a:spcAft>
            <a:buNone/>
          </a:pPr>
          <a:r>
            <a:rPr lang="en-GB" sz="2700" kern="1200"/>
            <a:t>INSERT INTO GameFact (EventID, StadiumID, RefereeID, GameID, TimeID, DateID, PauseID, HighlightID, GameDuration, GameNumberOfPause, GameTeam, GameInterruption, GameMinuteOfPause, GameDurationOfPause, GameResult) VALUES ()</a:t>
          </a:r>
          <a:endParaRPr lang="en-US" sz="2700" kern="1200"/>
        </a:p>
      </dsp:txBody>
      <dsp:txXfrm>
        <a:off x="0" y="2262695"/>
        <a:ext cx="10515600" cy="2001615"/>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3979C-1971-84A0-1D42-5C7A25DB438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D5AEAD21-4E97-22F2-FE72-0C53998583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ACE284E-0CB5-A528-7173-9705C83B9671}"/>
              </a:ext>
            </a:extLst>
          </p:cNvPr>
          <p:cNvSpPr>
            <a:spLocks noGrp="1"/>
          </p:cNvSpPr>
          <p:nvPr>
            <p:ph type="dt" sz="half" idx="10"/>
          </p:nvPr>
        </p:nvSpPr>
        <p:spPr/>
        <p:txBody>
          <a:bodyPr/>
          <a:lstStyle/>
          <a:p>
            <a:fld id="{4A985828-C0C7-4328-A696-25AD4772C367}" type="datetimeFigureOut">
              <a:rPr lang="en-GB" smtClean="0"/>
              <a:t>02/04/2025</a:t>
            </a:fld>
            <a:endParaRPr lang="en-GB"/>
          </a:p>
        </p:txBody>
      </p:sp>
      <p:sp>
        <p:nvSpPr>
          <p:cNvPr id="5" name="Footer Placeholder 4">
            <a:extLst>
              <a:ext uri="{FF2B5EF4-FFF2-40B4-BE49-F238E27FC236}">
                <a16:creationId xmlns:a16="http://schemas.microsoft.com/office/drawing/2014/main" id="{76671A40-6408-4C74-3ABA-6C17DD62DAC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E7C10DE-931A-D0E8-B49D-352645CA5072}"/>
              </a:ext>
            </a:extLst>
          </p:cNvPr>
          <p:cNvSpPr>
            <a:spLocks noGrp="1"/>
          </p:cNvSpPr>
          <p:nvPr>
            <p:ph type="sldNum" sz="quarter" idx="12"/>
          </p:nvPr>
        </p:nvSpPr>
        <p:spPr/>
        <p:txBody>
          <a:bodyPr/>
          <a:lstStyle/>
          <a:p>
            <a:fld id="{90DE7B33-230D-4973-8D74-D42D940E7D84}" type="slidenum">
              <a:rPr lang="en-GB" smtClean="0"/>
              <a:t>‹#›</a:t>
            </a:fld>
            <a:endParaRPr lang="en-GB"/>
          </a:p>
        </p:txBody>
      </p:sp>
    </p:spTree>
    <p:extLst>
      <p:ext uri="{BB962C8B-B14F-4D97-AF65-F5344CB8AC3E}">
        <p14:creationId xmlns:p14="http://schemas.microsoft.com/office/powerpoint/2010/main" val="142863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C1639-8584-8AE8-DE0D-11C8DB673AAD}"/>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465613D-7CFE-C11A-E622-E35976DD5F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D2A02D4-6E12-7923-53A1-9A727E03417D}"/>
              </a:ext>
            </a:extLst>
          </p:cNvPr>
          <p:cNvSpPr>
            <a:spLocks noGrp="1"/>
          </p:cNvSpPr>
          <p:nvPr>
            <p:ph type="dt" sz="half" idx="10"/>
          </p:nvPr>
        </p:nvSpPr>
        <p:spPr/>
        <p:txBody>
          <a:bodyPr/>
          <a:lstStyle/>
          <a:p>
            <a:fld id="{4A985828-C0C7-4328-A696-25AD4772C367}" type="datetimeFigureOut">
              <a:rPr lang="en-GB" smtClean="0"/>
              <a:t>02/04/2025</a:t>
            </a:fld>
            <a:endParaRPr lang="en-GB"/>
          </a:p>
        </p:txBody>
      </p:sp>
      <p:sp>
        <p:nvSpPr>
          <p:cNvPr id="5" name="Footer Placeholder 4">
            <a:extLst>
              <a:ext uri="{FF2B5EF4-FFF2-40B4-BE49-F238E27FC236}">
                <a16:creationId xmlns:a16="http://schemas.microsoft.com/office/drawing/2014/main" id="{80C578F4-CA52-E31D-7BC0-687C6A3EA4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192BE78-188F-7D4C-4DA4-92FBE8A6054C}"/>
              </a:ext>
            </a:extLst>
          </p:cNvPr>
          <p:cNvSpPr>
            <a:spLocks noGrp="1"/>
          </p:cNvSpPr>
          <p:nvPr>
            <p:ph type="sldNum" sz="quarter" idx="12"/>
          </p:nvPr>
        </p:nvSpPr>
        <p:spPr/>
        <p:txBody>
          <a:bodyPr/>
          <a:lstStyle/>
          <a:p>
            <a:fld id="{90DE7B33-230D-4973-8D74-D42D940E7D84}" type="slidenum">
              <a:rPr lang="en-GB" smtClean="0"/>
              <a:t>‹#›</a:t>
            </a:fld>
            <a:endParaRPr lang="en-GB"/>
          </a:p>
        </p:txBody>
      </p:sp>
    </p:spTree>
    <p:extLst>
      <p:ext uri="{BB962C8B-B14F-4D97-AF65-F5344CB8AC3E}">
        <p14:creationId xmlns:p14="http://schemas.microsoft.com/office/powerpoint/2010/main" val="1836385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351001-A8E8-7A41-369B-3CC4BFB07A9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6916DFC-A239-6D14-56FC-36A35F4C8E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CFCA412-C1B5-C2AE-D2A4-5DFB2C052A9E}"/>
              </a:ext>
            </a:extLst>
          </p:cNvPr>
          <p:cNvSpPr>
            <a:spLocks noGrp="1"/>
          </p:cNvSpPr>
          <p:nvPr>
            <p:ph type="dt" sz="half" idx="10"/>
          </p:nvPr>
        </p:nvSpPr>
        <p:spPr/>
        <p:txBody>
          <a:bodyPr/>
          <a:lstStyle/>
          <a:p>
            <a:fld id="{4A985828-C0C7-4328-A696-25AD4772C367}" type="datetimeFigureOut">
              <a:rPr lang="en-GB" smtClean="0"/>
              <a:t>02/04/2025</a:t>
            </a:fld>
            <a:endParaRPr lang="en-GB"/>
          </a:p>
        </p:txBody>
      </p:sp>
      <p:sp>
        <p:nvSpPr>
          <p:cNvPr id="5" name="Footer Placeholder 4">
            <a:extLst>
              <a:ext uri="{FF2B5EF4-FFF2-40B4-BE49-F238E27FC236}">
                <a16:creationId xmlns:a16="http://schemas.microsoft.com/office/drawing/2014/main" id="{6CF37A0B-5E9A-AAB2-77CA-4DC24C6732F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38941F0-A7D9-0BDC-7A4D-530D6984BDE0}"/>
              </a:ext>
            </a:extLst>
          </p:cNvPr>
          <p:cNvSpPr>
            <a:spLocks noGrp="1"/>
          </p:cNvSpPr>
          <p:nvPr>
            <p:ph type="sldNum" sz="quarter" idx="12"/>
          </p:nvPr>
        </p:nvSpPr>
        <p:spPr/>
        <p:txBody>
          <a:bodyPr/>
          <a:lstStyle/>
          <a:p>
            <a:fld id="{90DE7B33-230D-4973-8D74-D42D940E7D84}" type="slidenum">
              <a:rPr lang="en-GB" smtClean="0"/>
              <a:t>‹#›</a:t>
            </a:fld>
            <a:endParaRPr lang="en-GB"/>
          </a:p>
        </p:txBody>
      </p:sp>
    </p:spTree>
    <p:extLst>
      <p:ext uri="{BB962C8B-B14F-4D97-AF65-F5344CB8AC3E}">
        <p14:creationId xmlns:p14="http://schemas.microsoft.com/office/powerpoint/2010/main" val="3101454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3681-22FA-3E55-0029-97B84A118F7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4F8B4E8-275B-AAC8-1FA4-55CF35A978B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D0AF55-01A4-4A0D-5D0E-F7901A4F6EC8}"/>
              </a:ext>
            </a:extLst>
          </p:cNvPr>
          <p:cNvSpPr>
            <a:spLocks noGrp="1"/>
          </p:cNvSpPr>
          <p:nvPr>
            <p:ph type="dt" sz="half" idx="10"/>
          </p:nvPr>
        </p:nvSpPr>
        <p:spPr/>
        <p:txBody>
          <a:bodyPr/>
          <a:lstStyle/>
          <a:p>
            <a:fld id="{4A985828-C0C7-4328-A696-25AD4772C367}" type="datetimeFigureOut">
              <a:rPr lang="en-GB" smtClean="0"/>
              <a:t>02/04/2025</a:t>
            </a:fld>
            <a:endParaRPr lang="en-GB"/>
          </a:p>
        </p:txBody>
      </p:sp>
      <p:sp>
        <p:nvSpPr>
          <p:cNvPr id="5" name="Footer Placeholder 4">
            <a:extLst>
              <a:ext uri="{FF2B5EF4-FFF2-40B4-BE49-F238E27FC236}">
                <a16:creationId xmlns:a16="http://schemas.microsoft.com/office/drawing/2014/main" id="{9C58C1E1-853F-EAAD-C2FD-F4703909CFE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A9AE3B4-D105-D1EB-AF65-592FDCCB4A7B}"/>
              </a:ext>
            </a:extLst>
          </p:cNvPr>
          <p:cNvSpPr>
            <a:spLocks noGrp="1"/>
          </p:cNvSpPr>
          <p:nvPr>
            <p:ph type="sldNum" sz="quarter" idx="12"/>
          </p:nvPr>
        </p:nvSpPr>
        <p:spPr/>
        <p:txBody>
          <a:bodyPr/>
          <a:lstStyle/>
          <a:p>
            <a:fld id="{90DE7B33-230D-4973-8D74-D42D940E7D84}" type="slidenum">
              <a:rPr lang="en-GB" smtClean="0"/>
              <a:t>‹#›</a:t>
            </a:fld>
            <a:endParaRPr lang="en-GB"/>
          </a:p>
        </p:txBody>
      </p:sp>
    </p:spTree>
    <p:extLst>
      <p:ext uri="{BB962C8B-B14F-4D97-AF65-F5344CB8AC3E}">
        <p14:creationId xmlns:p14="http://schemas.microsoft.com/office/powerpoint/2010/main" val="428517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1B761-C214-CF57-3242-68126E4834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BB23DEE-7CD5-F4D3-6AF8-A517EDAA93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D368E0B-370E-C5D7-B103-D7E2DF535B0F}"/>
              </a:ext>
            </a:extLst>
          </p:cNvPr>
          <p:cNvSpPr>
            <a:spLocks noGrp="1"/>
          </p:cNvSpPr>
          <p:nvPr>
            <p:ph type="dt" sz="half" idx="10"/>
          </p:nvPr>
        </p:nvSpPr>
        <p:spPr/>
        <p:txBody>
          <a:bodyPr/>
          <a:lstStyle/>
          <a:p>
            <a:fld id="{4A985828-C0C7-4328-A696-25AD4772C367}" type="datetimeFigureOut">
              <a:rPr lang="en-GB" smtClean="0"/>
              <a:t>02/04/2025</a:t>
            </a:fld>
            <a:endParaRPr lang="en-GB"/>
          </a:p>
        </p:txBody>
      </p:sp>
      <p:sp>
        <p:nvSpPr>
          <p:cNvPr id="5" name="Footer Placeholder 4">
            <a:extLst>
              <a:ext uri="{FF2B5EF4-FFF2-40B4-BE49-F238E27FC236}">
                <a16:creationId xmlns:a16="http://schemas.microsoft.com/office/drawing/2014/main" id="{C9F51ED6-B18B-BF80-E193-EE120B0AB05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488026-85A8-0CB1-B886-F0AD2170902E}"/>
              </a:ext>
            </a:extLst>
          </p:cNvPr>
          <p:cNvSpPr>
            <a:spLocks noGrp="1"/>
          </p:cNvSpPr>
          <p:nvPr>
            <p:ph type="sldNum" sz="quarter" idx="12"/>
          </p:nvPr>
        </p:nvSpPr>
        <p:spPr/>
        <p:txBody>
          <a:bodyPr/>
          <a:lstStyle/>
          <a:p>
            <a:fld id="{90DE7B33-230D-4973-8D74-D42D940E7D84}" type="slidenum">
              <a:rPr lang="en-GB" smtClean="0"/>
              <a:t>‹#›</a:t>
            </a:fld>
            <a:endParaRPr lang="en-GB"/>
          </a:p>
        </p:txBody>
      </p:sp>
    </p:spTree>
    <p:extLst>
      <p:ext uri="{BB962C8B-B14F-4D97-AF65-F5344CB8AC3E}">
        <p14:creationId xmlns:p14="http://schemas.microsoft.com/office/powerpoint/2010/main" val="3957626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7BB88-1B72-E785-3629-3BE8681B869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41386FD-8042-9C35-E3C9-7FA5A16F26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D08EFE2-CC2E-A351-0E0F-268BFC3CD2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2E009FE-0BF4-9B3F-9728-4EF51545BBD3}"/>
              </a:ext>
            </a:extLst>
          </p:cNvPr>
          <p:cNvSpPr>
            <a:spLocks noGrp="1"/>
          </p:cNvSpPr>
          <p:nvPr>
            <p:ph type="dt" sz="half" idx="10"/>
          </p:nvPr>
        </p:nvSpPr>
        <p:spPr/>
        <p:txBody>
          <a:bodyPr/>
          <a:lstStyle/>
          <a:p>
            <a:fld id="{4A985828-C0C7-4328-A696-25AD4772C367}" type="datetimeFigureOut">
              <a:rPr lang="en-GB" smtClean="0"/>
              <a:t>02/04/2025</a:t>
            </a:fld>
            <a:endParaRPr lang="en-GB"/>
          </a:p>
        </p:txBody>
      </p:sp>
      <p:sp>
        <p:nvSpPr>
          <p:cNvPr id="6" name="Footer Placeholder 5">
            <a:extLst>
              <a:ext uri="{FF2B5EF4-FFF2-40B4-BE49-F238E27FC236}">
                <a16:creationId xmlns:a16="http://schemas.microsoft.com/office/drawing/2014/main" id="{89654E9B-798F-86ED-43CF-8DF30DE44A7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4B28BE6-BC1C-B74B-E763-2CAFEFA8C63F}"/>
              </a:ext>
            </a:extLst>
          </p:cNvPr>
          <p:cNvSpPr>
            <a:spLocks noGrp="1"/>
          </p:cNvSpPr>
          <p:nvPr>
            <p:ph type="sldNum" sz="quarter" idx="12"/>
          </p:nvPr>
        </p:nvSpPr>
        <p:spPr/>
        <p:txBody>
          <a:bodyPr/>
          <a:lstStyle/>
          <a:p>
            <a:fld id="{90DE7B33-230D-4973-8D74-D42D940E7D84}" type="slidenum">
              <a:rPr lang="en-GB" smtClean="0"/>
              <a:t>‹#›</a:t>
            </a:fld>
            <a:endParaRPr lang="en-GB"/>
          </a:p>
        </p:txBody>
      </p:sp>
    </p:spTree>
    <p:extLst>
      <p:ext uri="{BB962C8B-B14F-4D97-AF65-F5344CB8AC3E}">
        <p14:creationId xmlns:p14="http://schemas.microsoft.com/office/powerpoint/2010/main" val="3855077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69735-9772-D235-6A4D-A03AFFD6408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46D1863-7361-8C3F-E868-C37DC7D372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38E442D-DEFA-7DBA-ED75-89A31F291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C0E2743-63DD-8FB4-C1DE-4A10EC6894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BBECD-4DE3-61F2-1306-91A01F739DA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D249D65-9CEC-C848-E924-5F1E77016279}"/>
              </a:ext>
            </a:extLst>
          </p:cNvPr>
          <p:cNvSpPr>
            <a:spLocks noGrp="1"/>
          </p:cNvSpPr>
          <p:nvPr>
            <p:ph type="dt" sz="half" idx="10"/>
          </p:nvPr>
        </p:nvSpPr>
        <p:spPr/>
        <p:txBody>
          <a:bodyPr/>
          <a:lstStyle/>
          <a:p>
            <a:fld id="{4A985828-C0C7-4328-A696-25AD4772C367}" type="datetimeFigureOut">
              <a:rPr lang="en-GB" smtClean="0"/>
              <a:t>02/04/2025</a:t>
            </a:fld>
            <a:endParaRPr lang="en-GB"/>
          </a:p>
        </p:txBody>
      </p:sp>
      <p:sp>
        <p:nvSpPr>
          <p:cNvPr id="8" name="Footer Placeholder 7">
            <a:extLst>
              <a:ext uri="{FF2B5EF4-FFF2-40B4-BE49-F238E27FC236}">
                <a16:creationId xmlns:a16="http://schemas.microsoft.com/office/drawing/2014/main" id="{9BEF5106-2606-B849-F592-EDAF36B4958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3300441-8A5E-6858-EB95-F70BDF410926}"/>
              </a:ext>
            </a:extLst>
          </p:cNvPr>
          <p:cNvSpPr>
            <a:spLocks noGrp="1"/>
          </p:cNvSpPr>
          <p:nvPr>
            <p:ph type="sldNum" sz="quarter" idx="12"/>
          </p:nvPr>
        </p:nvSpPr>
        <p:spPr/>
        <p:txBody>
          <a:bodyPr/>
          <a:lstStyle/>
          <a:p>
            <a:fld id="{90DE7B33-230D-4973-8D74-D42D940E7D84}" type="slidenum">
              <a:rPr lang="en-GB" smtClean="0"/>
              <a:t>‹#›</a:t>
            </a:fld>
            <a:endParaRPr lang="en-GB"/>
          </a:p>
        </p:txBody>
      </p:sp>
    </p:spTree>
    <p:extLst>
      <p:ext uri="{BB962C8B-B14F-4D97-AF65-F5344CB8AC3E}">
        <p14:creationId xmlns:p14="http://schemas.microsoft.com/office/powerpoint/2010/main" val="3764369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5E017-9D24-5C2D-A05C-52285C7A42D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7E63771-1A4C-7F70-ABEC-B3F2A27C87DC}"/>
              </a:ext>
            </a:extLst>
          </p:cNvPr>
          <p:cNvSpPr>
            <a:spLocks noGrp="1"/>
          </p:cNvSpPr>
          <p:nvPr>
            <p:ph type="dt" sz="half" idx="10"/>
          </p:nvPr>
        </p:nvSpPr>
        <p:spPr/>
        <p:txBody>
          <a:bodyPr/>
          <a:lstStyle/>
          <a:p>
            <a:fld id="{4A985828-C0C7-4328-A696-25AD4772C367}" type="datetimeFigureOut">
              <a:rPr lang="en-GB" smtClean="0"/>
              <a:t>02/04/2025</a:t>
            </a:fld>
            <a:endParaRPr lang="en-GB"/>
          </a:p>
        </p:txBody>
      </p:sp>
      <p:sp>
        <p:nvSpPr>
          <p:cNvPr id="4" name="Footer Placeholder 3">
            <a:extLst>
              <a:ext uri="{FF2B5EF4-FFF2-40B4-BE49-F238E27FC236}">
                <a16:creationId xmlns:a16="http://schemas.microsoft.com/office/drawing/2014/main" id="{1559D3F3-4D61-C1A8-1DF2-C989AC68F97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67BB9A0-ACC6-FCFE-04E8-B8D138E5D7B3}"/>
              </a:ext>
            </a:extLst>
          </p:cNvPr>
          <p:cNvSpPr>
            <a:spLocks noGrp="1"/>
          </p:cNvSpPr>
          <p:nvPr>
            <p:ph type="sldNum" sz="quarter" idx="12"/>
          </p:nvPr>
        </p:nvSpPr>
        <p:spPr/>
        <p:txBody>
          <a:bodyPr/>
          <a:lstStyle/>
          <a:p>
            <a:fld id="{90DE7B33-230D-4973-8D74-D42D940E7D84}" type="slidenum">
              <a:rPr lang="en-GB" smtClean="0"/>
              <a:t>‹#›</a:t>
            </a:fld>
            <a:endParaRPr lang="en-GB"/>
          </a:p>
        </p:txBody>
      </p:sp>
    </p:spTree>
    <p:extLst>
      <p:ext uri="{BB962C8B-B14F-4D97-AF65-F5344CB8AC3E}">
        <p14:creationId xmlns:p14="http://schemas.microsoft.com/office/powerpoint/2010/main" val="2300542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56C9A9E-C37A-99D1-CBEC-3B9CA322D665}"/>
              </a:ext>
            </a:extLst>
          </p:cNvPr>
          <p:cNvSpPr>
            <a:spLocks noGrp="1"/>
          </p:cNvSpPr>
          <p:nvPr>
            <p:ph type="dt" sz="half" idx="10"/>
          </p:nvPr>
        </p:nvSpPr>
        <p:spPr/>
        <p:txBody>
          <a:bodyPr/>
          <a:lstStyle/>
          <a:p>
            <a:fld id="{4A985828-C0C7-4328-A696-25AD4772C367}" type="datetimeFigureOut">
              <a:rPr lang="en-GB" smtClean="0"/>
              <a:t>02/04/2025</a:t>
            </a:fld>
            <a:endParaRPr lang="en-GB"/>
          </a:p>
        </p:txBody>
      </p:sp>
      <p:sp>
        <p:nvSpPr>
          <p:cNvPr id="3" name="Footer Placeholder 2">
            <a:extLst>
              <a:ext uri="{FF2B5EF4-FFF2-40B4-BE49-F238E27FC236}">
                <a16:creationId xmlns:a16="http://schemas.microsoft.com/office/drawing/2014/main" id="{573F5ABE-12A4-2B71-5BD7-CC97F0B4DEE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770D169-98A0-4C68-1BE2-0D33EB917564}"/>
              </a:ext>
            </a:extLst>
          </p:cNvPr>
          <p:cNvSpPr>
            <a:spLocks noGrp="1"/>
          </p:cNvSpPr>
          <p:nvPr>
            <p:ph type="sldNum" sz="quarter" idx="12"/>
          </p:nvPr>
        </p:nvSpPr>
        <p:spPr/>
        <p:txBody>
          <a:bodyPr/>
          <a:lstStyle/>
          <a:p>
            <a:fld id="{90DE7B33-230D-4973-8D74-D42D940E7D84}" type="slidenum">
              <a:rPr lang="en-GB" smtClean="0"/>
              <a:t>‹#›</a:t>
            </a:fld>
            <a:endParaRPr lang="en-GB"/>
          </a:p>
        </p:txBody>
      </p:sp>
    </p:spTree>
    <p:extLst>
      <p:ext uri="{BB962C8B-B14F-4D97-AF65-F5344CB8AC3E}">
        <p14:creationId xmlns:p14="http://schemas.microsoft.com/office/powerpoint/2010/main" val="2372836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5F34A-5FEA-3AB1-A31F-1D6033B5F7F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50576C2-03FC-AA72-2BF8-24DB5A06FD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29E60A9-A0DB-F2E1-D7CE-56DC18BF48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0BB83B4-596F-39A5-ABF9-EEDF6BFBDCE3}"/>
              </a:ext>
            </a:extLst>
          </p:cNvPr>
          <p:cNvSpPr>
            <a:spLocks noGrp="1"/>
          </p:cNvSpPr>
          <p:nvPr>
            <p:ph type="dt" sz="half" idx="10"/>
          </p:nvPr>
        </p:nvSpPr>
        <p:spPr/>
        <p:txBody>
          <a:bodyPr/>
          <a:lstStyle/>
          <a:p>
            <a:fld id="{4A985828-C0C7-4328-A696-25AD4772C367}" type="datetimeFigureOut">
              <a:rPr lang="en-GB" smtClean="0"/>
              <a:t>02/04/2025</a:t>
            </a:fld>
            <a:endParaRPr lang="en-GB"/>
          </a:p>
        </p:txBody>
      </p:sp>
      <p:sp>
        <p:nvSpPr>
          <p:cNvPr id="6" name="Footer Placeholder 5">
            <a:extLst>
              <a:ext uri="{FF2B5EF4-FFF2-40B4-BE49-F238E27FC236}">
                <a16:creationId xmlns:a16="http://schemas.microsoft.com/office/drawing/2014/main" id="{8567C37E-37CE-2204-1926-63D8D00D328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2A70CC5-0915-3105-2147-E298655E1A8F}"/>
              </a:ext>
            </a:extLst>
          </p:cNvPr>
          <p:cNvSpPr>
            <a:spLocks noGrp="1"/>
          </p:cNvSpPr>
          <p:nvPr>
            <p:ph type="sldNum" sz="quarter" idx="12"/>
          </p:nvPr>
        </p:nvSpPr>
        <p:spPr/>
        <p:txBody>
          <a:bodyPr/>
          <a:lstStyle/>
          <a:p>
            <a:fld id="{90DE7B33-230D-4973-8D74-D42D940E7D84}" type="slidenum">
              <a:rPr lang="en-GB" smtClean="0"/>
              <a:t>‹#›</a:t>
            </a:fld>
            <a:endParaRPr lang="en-GB"/>
          </a:p>
        </p:txBody>
      </p:sp>
    </p:spTree>
    <p:extLst>
      <p:ext uri="{BB962C8B-B14F-4D97-AF65-F5344CB8AC3E}">
        <p14:creationId xmlns:p14="http://schemas.microsoft.com/office/powerpoint/2010/main" val="2626105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E50B4-55AC-3D34-411F-B5B20DB291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DFBE525-03E5-D906-BA14-60E297EE84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9549D3A-83EA-6D40-B674-C721DA38E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FF8B4F-8AFD-C25D-AAF8-568B562D58B8}"/>
              </a:ext>
            </a:extLst>
          </p:cNvPr>
          <p:cNvSpPr>
            <a:spLocks noGrp="1"/>
          </p:cNvSpPr>
          <p:nvPr>
            <p:ph type="dt" sz="half" idx="10"/>
          </p:nvPr>
        </p:nvSpPr>
        <p:spPr/>
        <p:txBody>
          <a:bodyPr/>
          <a:lstStyle/>
          <a:p>
            <a:fld id="{4A985828-C0C7-4328-A696-25AD4772C367}" type="datetimeFigureOut">
              <a:rPr lang="en-GB" smtClean="0"/>
              <a:t>02/04/2025</a:t>
            </a:fld>
            <a:endParaRPr lang="en-GB"/>
          </a:p>
        </p:txBody>
      </p:sp>
      <p:sp>
        <p:nvSpPr>
          <p:cNvPr id="6" name="Footer Placeholder 5">
            <a:extLst>
              <a:ext uri="{FF2B5EF4-FFF2-40B4-BE49-F238E27FC236}">
                <a16:creationId xmlns:a16="http://schemas.microsoft.com/office/drawing/2014/main" id="{079F35EE-E6D0-AF30-4C9D-3E48F8BF5A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007DFE-33BA-2016-A1BE-9D3AE578078A}"/>
              </a:ext>
            </a:extLst>
          </p:cNvPr>
          <p:cNvSpPr>
            <a:spLocks noGrp="1"/>
          </p:cNvSpPr>
          <p:nvPr>
            <p:ph type="sldNum" sz="quarter" idx="12"/>
          </p:nvPr>
        </p:nvSpPr>
        <p:spPr/>
        <p:txBody>
          <a:bodyPr/>
          <a:lstStyle/>
          <a:p>
            <a:fld id="{90DE7B33-230D-4973-8D74-D42D940E7D84}" type="slidenum">
              <a:rPr lang="en-GB" smtClean="0"/>
              <a:t>‹#›</a:t>
            </a:fld>
            <a:endParaRPr lang="en-GB"/>
          </a:p>
        </p:txBody>
      </p:sp>
    </p:spTree>
    <p:extLst>
      <p:ext uri="{BB962C8B-B14F-4D97-AF65-F5344CB8AC3E}">
        <p14:creationId xmlns:p14="http://schemas.microsoft.com/office/powerpoint/2010/main" val="458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10371E-6BFB-20A0-E29F-B8D0975BC8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96FC4C1-F5E1-EBFD-7C56-BB036A2864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980F4AE-7041-C877-CB19-A4F63747ED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A985828-C0C7-4328-A696-25AD4772C367}" type="datetimeFigureOut">
              <a:rPr lang="en-GB" smtClean="0"/>
              <a:t>02/04/2025</a:t>
            </a:fld>
            <a:endParaRPr lang="en-GB"/>
          </a:p>
        </p:txBody>
      </p:sp>
      <p:sp>
        <p:nvSpPr>
          <p:cNvPr id="5" name="Footer Placeholder 4">
            <a:extLst>
              <a:ext uri="{FF2B5EF4-FFF2-40B4-BE49-F238E27FC236}">
                <a16:creationId xmlns:a16="http://schemas.microsoft.com/office/drawing/2014/main" id="{EB23C50B-32F8-EE17-0628-DD664ECC2D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CD9E22DA-5968-4F05-A50F-36DAD4CC8F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0DE7B33-230D-4973-8D74-D42D940E7D84}" type="slidenum">
              <a:rPr lang="en-GB" smtClean="0"/>
              <a:t>‹#›</a:t>
            </a:fld>
            <a:endParaRPr lang="en-GB"/>
          </a:p>
        </p:txBody>
      </p:sp>
    </p:spTree>
    <p:extLst>
      <p:ext uri="{BB962C8B-B14F-4D97-AF65-F5344CB8AC3E}">
        <p14:creationId xmlns:p14="http://schemas.microsoft.com/office/powerpoint/2010/main" val="32306757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8.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9.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B7AD9F6-8CE7-4299-8FC6-328F4DCD3F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2291B7B-2CE2-D83F-9426-531DBC4DAA1C}"/>
              </a:ext>
            </a:extLst>
          </p:cNvPr>
          <p:cNvSpPr>
            <a:spLocks noGrp="1"/>
          </p:cNvSpPr>
          <p:nvPr>
            <p:ph type="ctrTitle"/>
          </p:nvPr>
        </p:nvSpPr>
        <p:spPr>
          <a:xfrm>
            <a:off x="5297762" y="640080"/>
            <a:ext cx="6251110" cy="3566160"/>
          </a:xfrm>
        </p:spPr>
        <p:txBody>
          <a:bodyPr anchor="b">
            <a:normAutofit/>
          </a:bodyPr>
          <a:lstStyle/>
          <a:p>
            <a:pPr algn="l"/>
            <a:r>
              <a:rPr lang="en-GB" sz="5400"/>
              <a:t>Tior Games Data Warehouse</a:t>
            </a:r>
          </a:p>
        </p:txBody>
      </p:sp>
      <p:sp>
        <p:nvSpPr>
          <p:cNvPr id="3" name="Subtitle 2">
            <a:extLst>
              <a:ext uri="{FF2B5EF4-FFF2-40B4-BE49-F238E27FC236}">
                <a16:creationId xmlns:a16="http://schemas.microsoft.com/office/drawing/2014/main" id="{19F375BD-9C5A-3A9A-86DD-7020DF96478B}"/>
              </a:ext>
            </a:extLst>
          </p:cNvPr>
          <p:cNvSpPr>
            <a:spLocks noGrp="1"/>
          </p:cNvSpPr>
          <p:nvPr>
            <p:ph type="subTitle" idx="1"/>
          </p:nvPr>
        </p:nvSpPr>
        <p:spPr>
          <a:xfrm>
            <a:off x="5297760" y="4636008"/>
            <a:ext cx="6251111" cy="1572768"/>
          </a:xfrm>
        </p:spPr>
        <p:txBody>
          <a:bodyPr>
            <a:normAutofit/>
          </a:bodyPr>
          <a:lstStyle/>
          <a:p>
            <a:pPr algn="l"/>
            <a:r>
              <a:rPr lang="en-GB" dirty="0"/>
              <a:t>By H.A.M</a:t>
            </a:r>
            <a:endParaRPr lang="en-GB"/>
          </a:p>
        </p:txBody>
      </p:sp>
      <p:pic>
        <p:nvPicPr>
          <p:cNvPr id="5" name="Picture 4">
            <a:extLst>
              <a:ext uri="{FF2B5EF4-FFF2-40B4-BE49-F238E27FC236}">
                <a16:creationId xmlns:a16="http://schemas.microsoft.com/office/drawing/2014/main" id="{F13D90B4-E2B2-1DAD-0A32-83378115E7DD}"/>
              </a:ext>
            </a:extLst>
          </p:cNvPr>
          <p:cNvPicPr>
            <a:picLocks noChangeAspect="1"/>
          </p:cNvPicPr>
          <p:nvPr/>
        </p:nvPicPr>
        <p:blipFill>
          <a:blip r:embed="rId2"/>
          <a:srcRect l="32706" r="29094"/>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1" name="sketchy line">
            <a:extLst>
              <a:ext uri="{FF2B5EF4-FFF2-40B4-BE49-F238E27FC236}">
                <a16:creationId xmlns:a16="http://schemas.microsoft.com/office/drawing/2014/main" id="{F49775AF-8896-43EE-92C6-83497D6DC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4409267"/>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418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9E9630-FB37-853B-E4F3-3178FAC3F225}"/>
              </a:ext>
            </a:extLst>
          </p:cNvPr>
          <p:cNvSpPr>
            <a:spLocks noGrp="1"/>
          </p:cNvSpPr>
          <p:nvPr>
            <p:ph type="title"/>
          </p:nvPr>
        </p:nvSpPr>
        <p:spPr/>
        <p:txBody>
          <a:bodyPr/>
          <a:lstStyle/>
          <a:p>
            <a:r>
              <a:rPr lang="en-GB" dirty="0"/>
              <a:t>T-SQL Queries</a:t>
            </a:r>
          </a:p>
        </p:txBody>
      </p:sp>
      <p:sp>
        <p:nvSpPr>
          <p:cNvPr id="4" name="Text Placeholder 3">
            <a:extLst>
              <a:ext uri="{FF2B5EF4-FFF2-40B4-BE49-F238E27FC236}">
                <a16:creationId xmlns:a16="http://schemas.microsoft.com/office/drawing/2014/main" id="{0ABFE76A-DC5A-1DC2-254A-7D829A428236}"/>
              </a:ext>
            </a:extLst>
          </p:cNvPr>
          <p:cNvSpPr>
            <a:spLocks noGrp="1"/>
          </p:cNvSpPr>
          <p:nvPr>
            <p:ph type="body" idx="1"/>
          </p:nvPr>
        </p:nvSpPr>
        <p:spPr/>
        <p:txBody>
          <a:bodyPr/>
          <a:lstStyle/>
          <a:p>
            <a:r>
              <a:rPr lang="en-GB" dirty="0"/>
              <a:t>Query 1</a:t>
            </a:r>
          </a:p>
        </p:txBody>
      </p:sp>
      <p:sp>
        <p:nvSpPr>
          <p:cNvPr id="5" name="Content Placeholder 4">
            <a:extLst>
              <a:ext uri="{FF2B5EF4-FFF2-40B4-BE49-F238E27FC236}">
                <a16:creationId xmlns:a16="http://schemas.microsoft.com/office/drawing/2014/main" id="{B15F8BB2-7EB6-13ED-4483-9383105033DE}"/>
              </a:ext>
            </a:extLst>
          </p:cNvPr>
          <p:cNvSpPr>
            <a:spLocks noGrp="1"/>
          </p:cNvSpPr>
          <p:nvPr>
            <p:ph sz="half" idx="2"/>
          </p:nvPr>
        </p:nvSpPr>
        <p:spPr/>
        <p:txBody>
          <a:bodyPr>
            <a:normAutofit/>
          </a:bodyPr>
          <a:lstStyle/>
          <a:p>
            <a:r>
              <a:rPr lang="en-GB" sz="2000" dirty="0"/>
              <a:t>This query looks at the total type of merch sold per event location. </a:t>
            </a:r>
          </a:p>
          <a:p>
            <a:r>
              <a:rPr lang="en-GB" sz="2000" dirty="0"/>
              <a:t>Tior games can adjust inventory distribution of the merchandise type to maximise sales. </a:t>
            </a:r>
          </a:p>
          <a:p>
            <a:endParaRPr lang="en-GB" sz="2000" dirty="0"/>
          </a:p>
        </p:txBody>
      </p:sp>
      <p:sp>
        <p:nvSpPr>
          <p:cNvPr id="6" name="Text Placeholder 5">
            <a:extLst>
              <a:ext uri="{FF2B5EF4-FFF2-40B4-BE49-F238E27FC236}">
                <a16:creationId xmlns:a16="http://schemas.microsoft.com/office/drawing/2014/main" id="{0EA7F4C1-97F9-30C6-B221-1604B6260EAB}"/>
              </a:ext>
            </a:extLst>
          </p:cNvPr>
          <p:cNvSpPr>
            <a:spLocks noGrp="1"/>
          </p:cNvSpPr>
          <p:nvPr>
            <p:ph type="body" sz="quarter" idx="3"/>
          </p:nvPr>
        </p:nvSpPr>
        <p:spPr/>
        <p:txBody>
          <a:bodyPr/>
          <a:lstStyle/>
          <a:p>
            <a:r>
              <a:rPr lang="en-GB" dirty="0"/>
              <a:t>Query 2</a:t>
            </a:r>
          </a:p>
        </p:txBody>
      </p:sp>
      <p:sp>
        <p:nvSpPr>
          <p:cNvPr id="7" name="Content Placeholder 6">
            <a:extLst>
              <a:ext uri="{FF2B5EF4-FFF2-40B4-BE49-F238E27FC236}">
                <a16:creationId xmlns:a16="http://schemas.microsoft.com/office/drawing/2014/main" id="{627AA2A6-E856-2706-BFFA-141B90BA60A4}"/>
              </a:ext>
            </a:extLst>
          </p:cNvPr>
          <p:cNvSpPr>
            <a:spLocks noGrp="1"/>
          </p:cNvSpPr>
          <p:nvPr>
            <p:ph sz="quarter" idx="4"/>
          </p:nvPr>
        </p:nvSpPr>
        <p:spPr/>
        <p:txBody>
          <a:bodyPr>
            <a:normAutofit/>
          </a:bodyPr>
          <a:lstStyle/>
          <a:p>
            <a:r>
              <a:rPr lang="en-GB" sz="2000" dirty="0"/>
              <a:t>In the 2</a:t>
            </a:r>
            <a:r>
              <a:rPr lang="en-GB" sz="2000" baseline="30000" dirty="0"/>
              <a:t>nd</a:t>
            </a:r>
            <a:r>
              <a:rPr lang="en-GB" sz="2000" dirty="0"/>
              <a:t> query we look at the average game duration. </a:t>
            </a:r>
          </a:p>
          <a:p>
            <a:r>
              <a:rPr lang="en-GB" sz="2000" dirty="0"/>
              <a:t>This helps in optimising scheduling and spectator engagement.</a:t>
            </a:r>
          </a:p>
          <a:p>
            <a:endParaRPr lang="en-GB" sz="2000" dirty="0"/>
          </a:p>
        </p:txBody>
      </p:sp>
      <p:pic>
        <p:nvPicPr>
          <p:cNvPr id="11" name="Picture 10" descr="A screen shot of a computer&#10;&#10;AI-generated content may be incorrect.">
            <a:extLst>
              <a:ext uri="{FF2B5EF4-FFF2-40B4-BE49-F238E27FC236}">
                <a16:creationId xmlns:a16="http://schemas.microsoft.com/office/drawing/2014/main" id="{034315B8-870D-C195-7138-95D54972AD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058" y="4087505"/>
            <a:ext cx="3724445" cy="2556611"/>
          </a:xfrm>
          <a:prstGeom prst="rect">
            <a:avLst/>
          </a:prstGeom>
        </p:spPr>
      </p:pic>
      <p:pic>
        <p:nvPicPr>
          <p:cNvPr id="13" name="Picture 12" descr="A screen shot of a computer program&#10;&#10;AI-generated content may be incorrect.">
            <a:extLst>
              <a:ext uri="{FF2B5EF4-FFF2-40B4-BE49-F238E27FC236}">
                <a16:creationId xmlns:a16="http://schemas.microsoft.com/office/drawing/2014/main" id="{41E2F11B-CB40-3ED2-2D5D-775A4A5860A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2520" y="3910083"/>
            <a:ext cx="4929737" cy="2091923"/>
          </a:xfrm>
          <a:prstGeom prst="rect">
            <a:avLst/>
          </a:prstGeom>
        </p:spPr>
      </p:pic>
    </p:spTree>
    <p:extLst>
      <p:ext uri="{BB962C8B-B14F-4D97-AF65-F5344CB8AC3E}">
        <p14:creationId xmlns:p14="http://schemas.microsoft.com/office/powerpoint/2010/main" val="374531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0727B-C846-EA71-A0D7-1071517BA990}"/>
              </a:ext>
            </a:extLst>
          </p:cNvPr>
          <p:cNvSpPr>
            <a:spLocks noGrp="1"/>
          </p:cNvSpPr>
          <p:nvPr>
            <p:ph type="title"/>
          </p:nvPr>
        </p:nvSpPr>
        <p:spPr/>
        <p:txBody>
          <a:bodyPr/>
          <a:lstStyle/>
          <a:p>
            <a:r>
              <a:rPr lang="en-GB" dirty="0"/>
              <a:t>T-SQL Queries - </a:t>
            </a:r>
            <a:r>
              <a:rPr lang="en-GB" dirty="0" err="1"/>
              <a:t>cont</a:t>
            </a:r>
            <a:endParaRPr lang="en-GB" dirty="0"/>
          </a:p>
        </p:txBody>
      </p:sp>
      <p:sp>
        <p:nvSpPr>
          <p:cNvPr id="3" name="Text Placeholder 2">
            <a:extLst>
              <a:ext uri="{FF2B5EF4-FFF2-40B4-BE49-F238E27FC236}">
                <a16:creationId xmlns:a16="http://schemas.microsoft.com/office/drawing/2014/main" id="{A244CE50-50FF-D0E8-1282-F685B5DCEE36}"/>
              </a:ext>
            </a:extLst>
          </p:cNvPr>
          <p:cNvSpPr>
            <a:spLocks noGrp="1"/>
          </p:cNvSpPr>
          <p:nvPr>
            <p:ph type="body" idx="1"/>
          </p:nvPr>
        </p:nvSpPr>
        <p:spPr/>
        <p:txBody>
          <a:bodyPr/>
          <a:lstStyle/>
          <a:p>
            <a:r>
              <a:rPr lang="en-GB" dirty="0"/>
              <a:t>Query 3</a:t>
            </a:r>
          </a:p>
        </p:txBody>
      </p:sp>
      <p:sp>
        <p:nvSpPr>
          <p:cNvPr id="4" name="Content Placeholder 3">
            <a:extLst>
              <a:ext uri="{FF2B5EF4-FFF2-40B4-BE49-F238E27FC236}">
                <a16:creationId xmlns:a16="http://schemas.microsoft.com/office/drawing/2014/main" id="{B7C30C3D-6B07-E279-FF6A-1F8A2B2F70C2}"/>
              </a:ext>
            </a:extLst>
          </p:cNvPr>
          <p:cNvSpPr>
            <a:spLocks noGrp="1"/>
          </p:cNvSpPr>
          <p:nvPr>
            <p:ph sz="half" idx="2"/>
          </p:nvPr>
        </p:nvSpPr>
        <p:spPr/>
        <p:txBody>
          <a:bodyPr>
            <a:normAutofit/>
          </a:bodyPr>
          <a:lstStyle/>
          <a:p>
            <a:r>
              <a:rPr lang="en-GB" sz="2000" dirty="0"/>
              <a:t>We go on to explore the net sales by merchandise type. </a:t>
            </a:r>
          </a:p>
          <a:p>
            <a:r>
              <a:rPr lang="en-GB" sz="2000" dirty="0"/>
              <a:t>Tior games could decide to discontinue low-net sale items and focus on high profitable products. </a:t>
            </a:r>
          </a:p>
        </p:txBody>
      </p:sp>
      <p:sp>
        <p:nvSpPr>
          <p:cNvPr id="5" name="Text Placeholder 4">
            <a:extLst>
              <a:ext uri="{FF2B5EF4-FFF2-40B4-BE49-F238E27FC236}">
                <a16:creationId xmlns:a16="http://schemas.microsoft.com/office/drawing/2014/main" id="{D64CF002-7CEE-9920-E87C-909E69A06F89}"/>
              </a:ext>
            </a:extLst>
          </p:cNvPr>
          <p:cNvSpPr>
            <a:spLocks noGrp="1"/>
          </p:cNvSpPr>
          <p:nvPr>
            <p:ph type="body" sz="quarter" idx="3"/>
          </p:nvPr>
        </p:nvSpPr>
        <p:spPr/>
        <p:txBody>
          <a:bodyPr/>
          <a:lstStyle/>
          <a:p>
            <a:r>
              <a:rPr lang="en-GB" dirty="0"/>
              <a:t>Query 4</a:t>
            </a:r>
          </a:p>
        </p:txBody>
      </p:sp>
      <p:sp>
        <p:nvSpPr>
          <p:cNvPr id="6" name="Content Placeholder 5">
            <a:extLst>
              <a:ext uri="{FF2B5EF4-FFF2-40B4-BE49-F238E27FC236}">
                <a16:creationId xmlns:a16="http://schemas.microsoft.com/office/drawing/2014/main" id="{BAD3D15E-3562-A192-6E0E-1812E37AA377}"/>
              </a:ext>
            </a:extLst>
          </p:cNvPr>
          <p:cNvSpPr>
            <a:spLocks noGrp="1"/>
          </p:cNvSpPr>
          <p:nvPr>
            <p:ph sz="quarter" idx="4"/>
          </p:nvPr>
        </p:nvSpPr>
        <p:spPr/>
        <p:txBody>
          <a:bodyPr>
            <a:normAutofit/>
          </a:bodyPr>
          <a:lstStyle/>
          <a:p>
            <a:r>
              <a:rPr lang="en-GB" sz="2000" dirty="0"/>
              <a:t>We get to have a breakdown of ticket refunds.</a:t>
            </a:r>
          </a:p>
          <a:p>
            <a:r>
              <a:rPr lang="en-GB" sz="2000" dirty="0"/>
              <a:t>Prices and policies could be adjusted and perks added to high-refund events. </a:t>
            </a:r>
          </a:p>
          <a:p>
            <a:endParaRPr lang="en-GB" sz="2000" dirty="0"/>
          </a:p>
        </p:txBody>
      </p:sp>
      <p:pic>
        <p:nvPicPr>
          <p:cNvPr id="8" name="Picture 7" descr="A screen shot of a computer&#10;&#10;AI-generated content may be incorrect.">
            <a:extLst>
              <a:ext uri="{FF2B5EF4-FFF2-40B4-BE49-F238E27FC236}">
                <a16:creationId xmlns:a16="http://schemas.microsoft.com/office/drawing/2014/main" id="{DD2F2035-DBAE-5FF0-8CE5-191C70459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7116" y="4190644"/>
            <a:ext cx="3992300" cy="1692210"/>
          </a:xfrm>
          <a:prstGeom prst="rect">
            <a:avLst/>
          </a:prstGeom>
        </p:spPr>
      </p:pic>
      <p:pic>
        <p:nvPicPr>
          <p:cNvPr id="10" name="Picture 9" descr="A screen shot of a computer program&#10;&#10;AI-generated content may be incorrect.">
            <a:extLst>
              <a:ext uri="{FF2B5EF4-FFF2-40B4-BE49-F238E27FC236}">
                <a16:creationId xmlns:a16="http://schemas.microsoft.com/office/drawing/2014/main" id="{1C81618A-B627-9CFA-5FF7-DF872A99E3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3002" y="3883835"/>
            <a:ext cx="3242503" cy="1999019"/>
          </a:xfrm>
          <a:prstGeom prst="rect">
            <a:avLst/>
          </a:prstGeom>
        </p:spPr>
      </p:pic>
    </p:spTree>
    <p:extLst>
      <p:ext uri="{BB962C8B-B14F-4D97-AF65-F5344CB8AC3E}">
        <p14:creationId xmlns:p14="http://schemas.microsoft.com/office/powerpoint/2010/main" val="8487261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AACFF-3014-07B9-6969-8249F4CAA89E}"/>
              </a:ext>
            </a:extLst>
          </p:cNvPr>
          <p:cNvSpPr>
            <a:spLocks noGrp="1"/>
          </p:cNvSpPr>
          <p:nvPr>
            <p:ph type="title"/>
          </p:nvPr>
        </p:nvSpPr>
        <p:spPr/>
        <p:txBody>
          <a:bodyPr/>
          <a:lstStyle/>
          <a:p>
            <a:r>
              <a:rPr lang="en-GB" dirty="0"/>
              <a:t>T-SQL Queries - </a:t>
            </a:r>
            <a:r>
              <a:rPr lang="en-GB" dirty="0" err="1"/>
              <a:t>cont</a:t>
            </a:r>
            <a:endParaRPr lang="en-GB" dirty="0"/>
          </a:p>
        </p:txBody>
      </p:sp>
      <p:sp>
        <p:nvSpPr>
          <p:cNvPr id="3" name="Text Placeholder 2">
            <a:extLst>
              <a:ext uri="{FF2B5EF4-FFF2-40B4-BE49-F238E27FC236}">
                <a16:creationId xmlns:a16="http://schemas.microsoft.com/office/drawing/2014/main" id="{0E24F55B-D02C-7869-3530-D8E5351D7965}"/>
              </a:ext>
            </a:extLst>
          </p:cNvPr>
          <p:cNvSpPr>
            <a:spLocks noGrp="1"/>
          </p:cNvSpPr>
          <p:nvPr>
            <p:ph type="body" idx="1"/>
          </p:nvPr>
        </p:nvSpPr>
        <p:spPr/>
        <p:txBody>
          <a:bodyPr/>
          <a:lstStyle/>
          <a:p>
            <a:r>
              <a:rPr lang="en-GB" dirty="0"/>
              <a:t>Query 5</a:t>
            </a:r>
          </a:p>
        </p:txBody>
      </p:sp>
      <p:sp>
        <p:nvSpPr>
          <p:cNvPr id="4" name="Content Placeholder 3">
            <a:extLst>
              <a:ext uri="{FF2B5EF4-FFF2-40B4-BE49-F238E27FC236}">
                <a16:creationId xmlns:a16="http://schemas.microsoft.com/office/drawing/2014/main" id="{09341685-375D-246B-3E6C-E8C0232E24A4}"/>
              </a:ext>
            </a:extLst>
          </p:cNvPr>
          <p:cNvSpPr>
            <a:spLocks noGrp="1"/>
          </p:cNvSpPr>
          <p:nvPr>
            <p:ph sz="half" idx="2"/>
          </p:nvPr>
        </p:nvSpPr>
        <p:spPr/>
        <p:txBody>
          <a:bodyPr>
            <a:normAutofit/>
          </a:bodyPr>
          <a:lstStyle/>
          <a:p>
            <a:r>
              <a:rPr lang="en-GB" sz="2000" dirty="0"/>
              <a:t>We give a closer look to promotional costs and revenue. </a:t>
            </a:r>
          </a:p>
          <a:p>
            <a:r>
              <a:rPr lang="en-GB" sz="2000" dirty="0"/>
              <a:t>Tior games can see ROI of  promotional efforts and better understand the financial impact.</a:t>
            </a:r>
          </a:p>
          <a:p>
            <a:endParaRPr lang="en-GB" sz="2000" dirty="0"/>
          </a:p>
        </p:txBody>
      </p:sp>
      <p:sp>
        <p:nvSpPr>
          <p:cNvPr id="5" name="Text Placeholder 4">
            <a:extLst>
              <a:ext uri="{FF2B5EF4-FFF2-40B4-BE49-F238E27FC236}">
                <a16:creationId xmlns:a16="http://schemas.microsoft.com/office/drawing/2014/main" id="{56306C6D-B244-6DA4-8660-A102D995AFB7}"/>
              </a:ext>
            </a:extLst>
          </p:cNvPr>
          <p:cNvSpPr>
            <a:spLocks noGrp="1"/>
          </p:cNvSpPr>
          <p:nvPr>
            <p:ph type="body" sz="quarter" idx="3"/>
          </p:nvPr>
        </p:nvSpPr>
        <p:spPr/>
        <p:txBody>
          <a:bodyPr/>
          <a:lstStyle/>
          <a:p>
            <a:r>
              <a:rPr lang="en-GB" dirty="0"/>
              <a:t>Query 6</a:t>
            </a:r>
          </a:p>
        </p:txBody>
      </p:sp>
      <p:sp>
        <p:nvSpPr>
          <p:cNvPr id="6" name="Content Placeholder 5">
            <a:extLst>
              <a:ext uri="{FF2B5EF4-FFF2-40B4-BE49-F238E27FC236}">
                <a16:creationId xmlns:a16="http://schemas.microsoft.com/office/drawing/2014/main" id="{EE7BC475-39FE-DA4B-966A-0AE7DFAFD365}"/>
              </a:ext>
            </a:extLst>
          </p:cNvPr>
          <p:cNvSpPr>
            <a:spLocks noGrp="1"/>
          </p:cNvSpPr>
          <p:nvPr>
            <p:ph sz="quarter" idx="4"/>
          </p:nvPr>
        </p:nvSpPr>
        <p:spPr/>
        <p:txBody>
          <a:bodyPr>
            <a:normAutofit/>
          </a:bodyPr>
          <a:lstStyle/>
          <a:p>
            <a:r>
              <a:rPr lang="en-GB" sz="2000" dirty="0"/>
              <a:t>We get to see the amount of game interruptions by stadium.</a:t>
            </a:r>
          </a:p>
          <a:p>
            <a:r>
              <a:rPr lang="en-GB" sz="2000" dirty="0"/>
              <a:t>We can further investigate if factors like referee decisions, technical pauses could be affecting it. Also, could be a performance evaluation criteria for referees. </a:t>
            </a:r>
          </a:p>
          <a:p>
            <a:endParaRPr lang="en-GB" sz="2000" dirty="0"/>
          </a:p>
        </p:txBody>
      </p:sp>
      <p:pic>
        <p:nvPicPr>
          <p:cNvPr id="10" name="Picture 9" descr="A computer screen shot of a program&#10;&#10;AI-generated content may be incorrect.">
            <a:extLst>
              <a:ext uri="{FF2B5EF4-FFF2-40B4-BE49-F238E27FC236}">
                <a16:creationId xmlns:a16="http://schemas.microsoft.com/office/drawing/2014/main" id="{86575394-F744-8DCF-5155-07F2BCAC65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495" y="4142095"/>
            <a:ext cx="3971943" cy="2230620"/>
          </a:xfrm>
          <a:prstGeom prst="rect">
            <a:avLst/>
          </a:prstGeom>
        </p:spPr>
      </p:pic>
      <p:pic>
        <p:nvPicPr>
          <p:cNvPr id="12" name="Picture 11" descr="A computer screen with white text&#10;&#10;AI-generated content may be incorrect.">
            <a:extLst>
              <a:ext uri="{FF2B5EF4-FFF2-40B4-BE49-F238E27FC236}">
                <a16:creationId xmlns:a16="http://schemas.microsoft.com/office/drawing/2014/main" id="{0FF646A8-A3C8-94BD-E76D-7BD3153E69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39866" y="4577422"/>
            <a:ext cx="3616427" cy="1740910"/>
          </a:xfrm>
          <a:prstGeom prst="rect">
            <a:avLst/>
          </a:prstGeom>
        </p:spPr>
      </p:pic>
    </p:spTree>
    <p:extLst>
      <p:ext uri="{BB962C8B-B14F-4D97-AF65-F5344CB8AC3E}">
        <p14:creationId xmlns:p14="http://schemas.microsoft.com/office/powerpoint/2010/main" val="26488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7" name="Title 6">
            <a:extLst>
              <a:ext uri="{FF2B5EF4-FFF2-40B4-BE49-F238E27FC236}">
                <a16:creationId xmlns:a16="http://schemas.microsoft.com/office/drawing/2014/main" id="{396D23E9-9327-CBD3-59B2-CD5E07EEE14D}"/>
              </a:ext>
            </a:extLst>
          </p:cNvPr>
          <p:cNvSpPr>
            <a:spLocks noGrp="1"/>
          </p:cNvSpPr>
          <p:nvPr>
            <p:ph type="title"/>
          </p:nvPr>
        </p:nvSpPr>
        <p:spPr>
          <a:xfrm>
            <a:off x="838200" y="365125"/>
            <a:ext cx="5393361" cy="1325563"/>
          </a:xfrm>
        </p:spPr>
        <p:txBody>
          <a:bodyPr>
            <a:normAutofit/>
          </a:bodyPr>
          <a:lstStyle/>
          <a:p>
            <a:r>
              <a:rPr lang="en-GB" dirty="0"/>
              <a:t>Schema Enhancements</a:t>
            </a:r>
          </a:p>
        </p:txBody>
      </p:sp>
      <p:pic>
        <p:nvPicPr>
          <p:cNvPr id="11" name="Picture 10">
            <a:extLst>
              <a:ext uri="{FF2B5EF4-FFF2-40B4-BE49-F238E27FC236}">
                <a16:creationId xmlns:a16="http://schemas.microsoft.com/office/drawing/2014/main" id="{4E8A2F69-EE94-1A7B-F5A8-2CD5D1CCC978}"/>
              </a:ext>
            </a:extLst>
          </p:cNvPr>
          <p:cNvPicPr>
            <a:picLocks noChangeAspect="1"/>
          </p:cNvPicPr>
          <p:nvPr/>
        </p:nvPicPr>
        <p:blipFill>
          <a:blip r:embed="rId2"/>
          <a:srcRect l="17561" r="15688"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7"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10" name="Content Placeholder 7">
            <a:extLst>
              <a:ext uri="{FF2B5EF4-FFF2-40B4-BE49-F238E27FC236}">
                <a16:creationId xmlns:a16="http://schemas.microsoft.com/office/drawing/2014/main" id="{962526B4-7177-1A37-2C8A-D4C8E9F9AAEB}"/>
              </a:ext>
            </a:extLst>
          </p:cNvPr>
          <p:cNvGraphicFramePr>
            <a:graphicFrameLocks noGrp="1"/>
          </p:cNvGraphicFramePr>
          <p:nvPr>
            <p:ph idx="1"/>
            <p:extLst>
              <p:ext uri="{D42A27DB-BD31-4B8C-83A1-F6EECF244321}">
                <p14:modId xmlns:p14="http://schemas.microsoft.com/office/powerpoint/2010/main" val="4197224809"/>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45139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5AAD728-BFF2-2B99-7D62-2E699EA51231}"/>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Data Dictionary</a:t>
            </a:r>
          </a:p>
        </p:txBody>
      </p:sp>
      <p:graphicFrame>
        <p:nvGraphicFramePr>
          <p:cNvPr id="4" name="Content Placeholder 3">
            <a:extLst>
              <a:ext uri="{FF2B5EF4-FFF2-40B4-BE49-F238E27FC236}">
                <a16:creationId xmlns:a16="http://schemas.microsoft.com/office/drawing/2014/main" id="{2131CE44-887E-4D0F-507E-B1ECAADC2524}"/>
              </a:ext>
            </a:extLst>
          </p:cNvPr>
          <p:cNvGraphicFramePr>
            <a:graphicFrameLocks noGrp="1"/>
          </p:cNvGraphicFramePr>
          <p:nvPr>
            <p:ph idx="1"/>
            <p:extLst>
              <p:ext uri="{D42A27DB-BD31-4B8C-83A1-F6EECF244321}">
                <p14:modId xmlns:p14="http://schemas.microsoft.com/office/powerpoint/2010/main" val="2591960424"/>
              </p:ext>
            </p:extLst>
          </p:nvPr>
        </p:nvGraphicFramePr>
        <p:xfrm>
          <a:off x="1064972" y="2112579"/>
          <a:ext cx="10085998" cy="4192816"/>
        </p:xfrm>
        <a:graphic>
          <a:graphicData uri="http://schemas.openxmlformats.org/drawingml/2006/table">
            <a:tbl>
              <a:tblPr firstRow="1" bandRow="1">
                <a:tableStyleId>{5C22544A-7EE6-4342-B048-85BDC9FD1C3A}</a:tableStyleId>
              </a:tblPr>
              <a:tblGrid>
                <a:gridCol w="1789242">
                  <a:extLst>
                    <a:ext uri="{9D8B030D-6E8A-4147-A177-3AD203B41FA5}">
                      <a16:colId xmlns:a16="http://schemas.microsoft.com/office/drawing/2014/main" val="484913743"/>
                    </a:ext>
                  </a:extLst>
                </a:gridCol>
                <a:gridCol w="2158551">
                  <a:extLst>
                    <a:ext uri="{9D8B030D-6E8A-4147-A177-3AD203B41FA5}">
                      <a16:colId xmlns:a16="http://schemas.microsoft.com/office/drawing/2014/main" val="1959350760"/>
                    </a:ext>
                  </a:extLst>
                </a:gridCol>
                <a:gridCol w="1459383">
                  <a:extLst>
                    <a:ext uri="{9D8B030D-6E8A-4147-A177-3AD203B41FA5}">
                      <a16:colId xmlns:a16="http://schemas.microsoft.com/office/drawing/2014/main" val="1865416241"/>
                    </a:ext>
                  </a:extLst>
                </a:gridCol>
                <a:gridCol w="1395078">
                  <a:extLst>
                    <a:ext uri="{9D8B030D-6E8A-4147-A177-3AD203B41FA5}">
                      <a16:colId xmlns:a16="http://schemas.microsoft.com/office/drawing/2014/main" val="3008803525"/>
                    </a:ext>
                  </a:extLst>
                </a:gridCol>
                <a:gridCol w="3283744">
                  <a:extLst>
                    <a:ext uri="{9D8B030D-6E8A-4147-A177-3AD203B41FA5}">
                      <a16:colId xmlns:a16="http://schemas.microsoft.com/office/drawing/2014/main" val="172814338"/>
                    </a:ext>
                  </a:extLst>
                </a:gridCol>
              </a:tblGrid>
              <a:tr h="280574">
                <a:tc>
                  <a:txBody>
                    <a:bodyPr/>
                    <a:lstStyle/>
                    <a:p>
                      <a:r>
                        <a:rPr lang="en-GB" sz="1200"/>
                        <a:t>Table </a:t>
                      </a:r>
                    </a:p>
                  </a:txBody>
                  <a:tcPr marL="63451" marR="63451" marT="31726" marB="31726"/>
                </a:tc>
                <a:tc>
                  <a:txBody>
                    <a:bodyPr/>
                    <a:lstStyle/>
                    <a:p>
                      <a:r>
                        <a:rPr lang="en-GB" sz="1200" dirty="0"/>
                        <a:t>Attribute</a:t>
                      </a:r>
                    </a:p>
                  </a:txBody>
                  <a:tcPr marL="63451" marR="63451" marT="31726" marB="31726"/>
                </a:tc>
                <a:tc>
                  <a:txBody>
                    <a:bodyPr/>
                    <a:lstStyle/>
                    <a:p>
                      <a:r>
                        <a:rPr lang="en-GB" sz="1200"/>
                        <a:t>Data Types</a:t>
                      </a:r>
                    </a:p>
                  </a:txBody>
                  <a:tcPr marL="63451" marR="63451" marT="31726" marB="31726"/>
                </a:tc>
                <a:tc>
                  <a:txBody>
                    <a:bodyPr/>
                    <a:lstStyle/>
                    <a:p>
                      <a:r>
                        <a:rPr lang="en-GB" sz="1200"/>
                        <a:t>Identifier</a:t>
                      </a:r>
                    </a:p>
                  </a:txBody>
                  <a:tcPr marL="63451" marR="63451" marT="31726" marB="31726"/>
                </a:tc>
                <a:tc>
                  <a:txBody>
                    <a:bodyPr/>
                    <a:lstStyle/>
                    <a:p>
                      <a:r>
                        <a:rPr lang="en-GB" sz="1200"/>
                        <a:t>Notes</a:t>
                      </a:r>
                    </a:p>
                  </a:txBody>
                  <a:tcPr marL="63451" marR="63451" marT="31726" marB="31726"/>
                </a:tc>
                <a:extLst>
                  <a:ext uri="{0D108BD9-81ED-4DB2-BD59-A6C34878D82A}">
                    <a16:rowId xmlns:a16="http://schemas.microsoft.com/office/drawing/2014/main" val="3221092271"/>
                  </a:ext>
                </a:extLst>
              </a:tr>
              <a:tr h="280574">
                <a:tc>
                  <a:txBody>
                    <a:bodyPr/>
                    <a:lstStyle/>
                    <a:p>
                      <a:r>
                        <a:rPr lang="en-GB" sz="1200"/>
                        <a:t>PatchDim</a:t>
                      </a:r>
                    </a:p>
                  </a:txBody>
                  <a:tcPr marL="63451" marR="63451" marT="31726" marB="31726"/>
                </a:tc>
                <a:tc>
                  <a:txBody>
                    <a:bodyPr/>
                    <a:lstStyle/>
                    <a:p>
                      <a:r>
                        <a:rPr lang="en-GB" sz="1200" dirty="0" err="1"/>
                        <a:t>PatchID</a:t>
                      </a:r>
                      <a:endParaRPr lang="en-GB" sz="1200" dirty="0"/>
                    </a:p>
                  </a:txBody>
                  <a:tcPr marL="63451" marR="63451" marT="31726" marB="31726"/>
                </a:tc>
                <a:tc>
                  <a:txBody>
                    <a:bodyPr/>
                    <a:lstStyle/>
                    <a:p>
                      <a:r>
                        <a:rPr lang="en-GB" sz="1200"/>
                        <a:t>Int </a:t>
                      </a:r>
                    </a:p>
                  </a:txBody>
                  <a:tcPr marL="63451" marR="63451" marT="31726" marB="31726"/>
                </a:tc>
                <a:tc>
                  <a:txBody>
                    <a:bodyPr/>
                    <a:lstStyle/>
                    <a:p>
                      <a:r>
                        <a:rPr lang="en-GB" sz="1200"/>
                        <a:t>PK</a:t>
                      </a:r>
                    </a:p>
                  </a:txBody>
                  <a:tcPr marL="63451" marR="63451" marT="31726" marB="31726"/>
                </a:tc>
                <a:tc>
                  <a:txBody>
                    <a:bodyPr/>
                    <a:lstStyle/>
                    <a:p>
                      <a:r>
                        <a:rPr lang="en-GB" sz="1200" b="0" i="0" kern="1200">
                          <a:solidFill>
                            <a:schemeClr val="dk1"/>
                          </a:solidFill>
                          <a:effectLst/>
                          <a:latin typeface="+mn-lt"/>
                          <a:ea typeface="+mn-ea"/>
                          <a:cs typeface="+mn-cs"/>
                        </a:rPr>
                        <a:t>Unique patch identifier</a:t>
                      </a:r>
                      <a:endParaRPr lang="en-GB" sz="1200"/>
                    </a:p>
                  </a:txBody>
                  <a:tcPr marL="63451" marR="63451" marT="31726" marB="31726"/>
                </a:tc>
                <a:extLst>
                  <a:ext uri="{0D108BD9-81ED-4DB2-BD59-A6C34878D82A}">
                    <a16:rowId xmlns:a16="http://schemas.microsoft.com/office/drawing/2014/main" val="865755243"/>
                  </a:ext>
                </a:extLst>
              </a:tr>
              <a:tr h="280574">
                <a:tc>
                  <a:txBody>
                    <a:bodyPr/>
                    <a:lstStyle/>
                    <a:p>
                      <a:endParaRPr lang="en-GB" sz="1200"/>
                    </a:p>
                  </a:txBody>
                  <a:tcPr marL="63451" marR="63451" marT="31726" marB="31726"/>
                </a:tc>
                <a:tc>
                  <a:txBody>
                    <a:bodyPr/>
                    <a:lstStyle/>
                    <a:p>
                      <a:r>
                        <a:rPr lang="en-GB" sz="1200" b="0" i="0" kern="1200" dirty="0">
                          <a:solidFill>
                            <a:schemeClr val="dk1"/>
                          </a:solidFill>
                          <a:effectLst/>
                          <a:latin typeface="+mn-lt"/>
                          <a:ea typeface="+mn-ea"/>
                          <a:cs typeface="+mn-cs"/>
                        </a:rPr>
                        <a:t>Version</a:t>
                      </a:r>
                      <a:endParaRPr lang="en-GB" sz="1200" dirty="0"/>
                    </a:p>
                  </a:txBody>
                  <a:tcPr marL="63451" marR="63451" marT="31726" marB="31726"/>
                </a:tc>
                <a:tc>
                  <a:txBody>
                    <a:bodyPr/>
                    <a:lstStyle/>
                    <a:p>
                      <a:r>
                        <a:rPr lang="en-GB" sz="1200"/>
                        <a:t>Decimal </a:t>
                      </a:r>
                    </a:p>
                  </a:txBody>
                  <a:tcPr marL="63451" marR="63451" marT="31726" marB="31726"/>
                </a:tc>
                <a:tc>
                  <a:txBody>
                    <a:bodyPr/>
                    <a:lstStyle/>
                    <a:p>
                      <a:endParaRPr lang="en-GB" sz="1200"/>
                    </a:p>
                  </a:txBody>
                  <a:tcPr marL="63451" marR="63451" marT="31726" marB="31726"/>
                </a:tc>
                <a:tc>
                  <a:txBody>
                    <a:bodyPr/>
                    <a:lstStyle/>
                    <a:p>
                      <a:r>
                        <a:rPr lang="en-GB" sz="1200" b="0" i="0" kern="1200">
                          <a:solidFill>
                            <a:schemeClr val="dk1"/>
                          </a:solidFill>
                          <a:effectLst/>
                          <a:latin typeface="+mn-lt"/>
                          <a:ea typeface="+mn-ea"/>
                          <a:cs typeface="+mn-cs"/>
                        </a:rPr>
                        <a:t>Patch number (example, "13.4")</a:t>
                      </a:r>
                      <a:endParaRPr lang="en-GB" sz="1200"/>
                    </a:p>
                  </a:txBody>
                  <a:tcPr marL="63451" marR="63451" marT="31726" marB="31726"/>
                </a:tc>
                <a:extLst>
                  <a:ext uri="{0D108BD9-81ED-4DB2-BD59-A6C34878D82A}">
                    <a16:rowId xmlns:a16="http://schemas.microsoft.com/office/drawing/2014/main" val="1297976570"/>
                  </a:ext>
                </a:extLst>
              </a:tr>
              <a:tr h="280574">
                <a:tc>
                  <a:txBody>
                    <a:bodyPr/>
                    <a:lstStyle/>
                    <a:p>
                      <a:endParaRPr lang="en-GB" sz="1200"/>
                    </a:p>
                  </a:txBody>
                  <a:tcPr marL="63451" marR="63451" marT="31726" marB="31726"/>
                </a:tc>
                <a:tc>
                  <a:txBody>
                    <a:bodyPr/>
                    <a:lstStyle/>
                    <a:p>
                      <a:r>
                        <a:rPr lang="en-GB" sz="1200" dirty="0" err="1"/>
                        <a:t>ReleaseDate</a:t>
                      </a:r>
                      <a:endParaRPr lang="en-GB" sz="1200" dirty="0"/>
                    </a:p>
                  </a:txBody>
                  <a:tcPr marL="63451" marR="63451" marT="31726" marB="31726"/>
                </a:tc>
                <a:tc>
                  <a:txBody>
                    <a:bodyPr/>
                    <a:lstStyle/>
                    <a:p>
                      <a:r>
                        <a:rPr lang="en-GB" sz="1200"/>
                        <a:t>Date</a:t>
                      </a:r>
                    </a:p>
                  </a:txBody>
                  <a:tcPr marL="63451" marR="63451" marT="31726" marB="31726"/>
                </a:tc>
                <a:tc>
                  <a:txBody>
                    <a:bodyPr/>
                    <a:lstStyle/>
                    <a:p>
                      <a:endParaRPr lang="en-GB" sz="1200"/>
                    </a:p>
                  </a:txBody>
                  <a:tcPr marL="63451" marR="63451" marT="31726" marB="31726"/>
                </a:tc>
                <a:tc>
                  <a:txBody>
                    <a:bodyPr/>
                    <a:lstStyle/>
                    <a:p>
                      <a:r>
                        <a:rPr lang="en-GB" sz="1200" b="0" i="0" kern="1200">
                          <a:solidFill>
                            <a:schemeClr val="dk1"/>
                          </a:solidFill>
                          <a:effectLst/>
                          <a:latin typeface="+mn-lt"/>
                          <a:ea typeface="+mn-ea"/>
                          <a:cs typeface="+mn-cs"/>
                        </a:rPr>
                        <a:t>Date the patch went live</a:t>
                      </a:r>
                      <a:endParaRPr lang="en-GB" sz="1200"/>
                    </a:p>
                  </a:txBody>
                  <a:tcPr marL="63451" marR="63451" marT="31726" marB="31726"/>
                </a:tc>
                <a:extLst>
                  <a:ext uri="{0D108BD9-81ED-4DB2-BD59-A6C34878D82A}">
                    <a16:rowId xmlns:a16="http://schemas.microsoft.com/office/drawing/2014/main" val="558328263"/>
                  </a:ext>
                </a:extLst>
              </a:tr>
              <a:tr h="280574">
                <a:tc>
                  <a:txBody>
                    <a:bodyPr/>
                    <a:lstStyle/>
                    <a:p>
                      <a:endParaRPr lang="en-GB" sz="1200"/>
                    </a:p>
                  </a:txBody>
                  <a:tcPr marL="63451" marR="63451" marT="31726" marB="31726"/>
                </a:tc>
                <a:tc>
                  <a:txBody>
                    <a:bodyPr/>
                    <a:lstStyle/>
                    <a:p>
                      <a:r>
                        <a:rPr lang="en-GB" sz="1200" b="0" i="0" kern="1200">
                          <a:solidFill>
                            <a:schemeClr val="dk1"/>
                          </a:solidFill>
                          <a:effectLst/>
                          <a:latin typeface="+mn-lt"/>
                          <a:ea typeface="+mn-ea"/>
                          <a:cs typeface="+mn-cs"/>
                        </a:rPr>
                        <a:t>BalanceChanges</a:t>
                      </a:r>
                      <a:endParaRPr lang="en-GB" sz="1200"/>
                    </a:p>
                  </a:txBody>
                  <a:tcPr marL="63451" marR="63451" marT="31726" marB="31726"/>
                </a:tc>
                <a:tc>
                  <a:txBody>
                    <a:bodyPr/>
                    <a:lstStyle/>
                    <a:p>
                      <a:r>
                        <a:rPr lang="en-GB" sz="1200"/>
                        <a:t>Str</a:t>
                      </a:r>
                    </a:p>
                  </a:txBody>
                  <a:tcPr marL="63451" marR="63451" marT="31726" marB="31726"/>
                </a:tc>
                <a:tc>
                  <a:txBody>
                    <a:bodyPr/>
                    <a:lstStyle/>
                    <a:p>
                      <a:endParaRPr lang="en-GB" sz="1200"/>
                    </a:p>
                  </a:txBody>
                  <a:tcPr marL="63451" marR="63451" marT="31726" marB="31726"/>
                </a:tc>
                <a:tc>
                  <a:txBody>
                    <a:bodyPr/>
                    <a:lstStyle/>
                    <a:p>
                      <a:r>
                        <a:rPr lang="en-GB" sz="1200" b="0" i="0" kern="1200">
                          <a:solidFill>
                            <a:schemeClr val="dk1"/>
                          </a:solidFill>
                          <a:effectLst/>
                          <a:latin typeface="+mn-lt"/>
                          <a:ea typeface="+mn-ea"/>
                          <a:cs typeface="+mn-cs"/>
                        </a:rPr>
                        <a:t>Summary of key gameplay changes</a:t>
                      </a:r>
                      <a:endParaRPr lang="en-GB" sz="1200"/>
                    </a:p>
                  </a:txBody>
                  <a:tcPr marL="63451" marR="63451" marT="31726" marB="31726"/>
                </a:tc>
                <a:extLst>
                  <a:ext uri="{0D108BD9-81ED-4DB2-BD59-A6C34878D82A}">
                    <a16:rowId xmlns:a16="http://schemas.microsoft.com/office/drawing/2014/main" val="948007200"/>
                  </a:ext>
                </a:extLst>
              </a:tr>
              <a:tr h="280574">
                <a:tc>
                  <a:txBody>
                    <a:bodyPr/>
                    <a:lstStyle/>
                    <a:p>
                      <a:r>
                        <a:rPr lang="en-GB" sz="1200" b="0" i="0" kern="1200" dirty="0" err="1">
                          <a:solidFill>
                            <a:schemeClr val="dk1"/>
                          </a:solidFill>
                          <a:effectLst/>
                          <a:latin typeface="+mn-lt"/>
                          <a:ea typeface="+mn-ea"/>
                          <a:cs typeface="+mn-cs"/>
                        </a:rPr>
                        <a:t>ChampionBanRateDim</a:t>
                      </a:r>
                      <a:endParaRPr lang="en-GB" sz="1200" b="0" dirty="0"/>
                    </a:p>
                  </a:txBody>
                  <a:tcPr marL="63451" marR="63451" marT="31726" marB="31726"/>
                </a:tc>
                <a:tc>
                  <a:txBody>
                    <a:bodyPr/>
                    <a:lstStyle/>
                    <a:p>
                      <a:r>
                        <a:rPr lang="en-GB" sz="1200" b="0" i="0" kern="1200">
                          <a:solidFill>
                            <a:schemeClr val="dk1"/>
                          </a:solidFill>
                          <a:effectLst/>
                          <a:latin typeface="+mn-lt"/>
                          <a:ea typeface="+mn-ea"/>
                          <a:cs typeface="+mn-cs"/>
                        </a:rPr>
                        <a:t>BanRateID</a:t>
                      </a:r>
                      <a:endParaRPr lang="en-GB" sz="1200"/>
                    </a:p>
                  </a:txBody>
                  <a:tcPr marL="63451" marR="63451" marT="31726" marB="31726"/>
                </a:tc>
                <a:tc>
                  <a:txBody>
                    <a:bodyPr/>
                    <a:lstStyle/>
                    <a:p>
                      <a:r>
                        <a:rPr lang="en-GB" sz="1200"/>
                        <a:t>Int </a:t>
                      </a:r>
                    </a:p>
                  </a:txBody>
                  <a:tcPr marL="63451" marR="63451" marT="31726" marB="31726"/>
                </a:tc>
                <a:tc>
                  <a:txBody>
                    <a:bodyPr/>
                    <a:lstStyle/>
                    <a:p>
                      <a:r>
                        <a:rPr lang="en-GB" sz="1200"/>
                        <a:t>PK</a:t>
                      </a:r>
                    </a:p>
                  </a:txBody>
                  <a:tcPr marL="63451" marR="63451" marT="31726" marB="31726"/>
                </a:tc>
                <a:tc>
                  <a:txBody>
                    <a:bodyPr/>
                    <a:lstStyle/>
                    <a:p>
                      <a:r>
                        <a:rPr lang="en-GB" sz="1200" b="0" i="0" kern="1200">
                          <a:solidFill>
                            <a:schemeClr val="dk1"/>
                          </a:solidFill>
                          <a:effectLst/>
                          <a:latin typeface="+mn-lt"/>
                          <a:ea typeface="+mn-ea"/>
                          <a:cs typeface="+mn-cs"/>
                        </a:rPr>
                        <a:t>Unique identifier for ban rate records</a:t>
                      </a:r>
                      <a:endParaRPr lang="en-GB" sz="1200"/>
                    </a:p>
                  </a:txBody>
                  <a:tcPr marL="63451" marR="63451" marT="31726" marB="31726"/>
                </a:tc>
                <a:extLst>
                  <a:ext uri="{0D108BD9-81ED-4DB2-BD59-A6C34878D82A}">
                    <a16:rowId xmlns:a16="http://schemas.microsoft.com/office/drawing/2014/main" val="3338511811"/>
                  </a:ext>
                </a:extLst>
              </a:tr>
              <a:tr h="280574">
                <a:tc>
                  <a:txBody>
                    <a:bodyPr/>
                    <a:lstStyle/>
                    <a:p>
                      <a:endParaRPr lang="en-GB" sz="1200"/>
                    </a:p>
                  </a:txBody>
                  <a:tcPr marL="63451" marR="63451" marT="31726" marB="31726"/>
                </a:tc>
                <a:tc>
                  <a:txBody>
                    <a:bodyPr/>
                    <a:lstStyle/>
                    <a:p>
                      <a:r>
                        <a:rPr lang="en-GB" sz="1200" b="0" i="0" kern="1200">
                          <a:solidFill>
                            <a:schemeClr val="dk1"/>
                          </a:solidFill>
                          <a:effectLst/>
                          <a:latin typeface="+mn-lt"/>
                          <a:ea typeface="+mn-ea"/>
                          <a:cs typeface="+mn-cs"/>
                        </a:rPr>
                        <a:t>ChampionKey</a:t>
                      </a:r>
                      <a:endParaRPr lang="en-GB" sz="1200"/>
                    </a:p>
                  </a:txBody>
                  <a:tcPr marL="63451" marR="63451" marT="31726" marB="31726"/>
                </a:tc>
                <a:tc>
                  <a:txBody>
                    <a:bodyPr/>
                    <a:lstStyle/>
                    <a:p>
                      <a:r>
                        <a:rPr lang="en-GB" sz="1200"/>
                        <a:t>Int</a:t>
                      </a:r>
                    </a:p>
                  </a:txBody>
                  <a:tcPr marL="63451" marR="63451" marT="31726" marB="31726"/>
                </a:tc>
                <a:tc>
                  <a:txBody>
                    <a:bodyPr/>
                    <a:lstStyle/>
                    <a:p>
                      <a:r>
                        <a:rPr lang="en-GB" sz="1200"/>
                        <a:t>FK</a:t>
                      </a:r>
                    </a:p>
                  </a:txBody>
                  <a:tcPr marL="63451" marR="63451" marT="31726" marB="31726"/>
                </a:tc>
                <a:tc>
                  <a:txBody>
                    <a:bodyPr/>
                    <a:lstStyle/>
                    <a:p>
                      <a:r>
                        <a:rPr lang="en-GB" sz="1200"/>
                        <a:t>References ChampionDim</a:t>
                      </a:r>
                    </a:p>
                  </a:txBody>
                  <a:tcPr marL="63451" marR="63451" marT="31726" marB="31726"/>
                </a:tc>
                <a:extLst>
                  <a:ext uri="{0D108BD9-81ED-4DB2-BD59-A6C34878D82A}">
                    <a16:rowId xmlns:a16="http://schemas.microsoft.com/office/drawing/2014/main" val="4115349753"/>
                  </a:ext>
                </a:extLst>
              </a:tr>
              <a:tr h="280574">
                <a:tc>
                  <a:txBody>
                    <a:bodyPr/>
                    <a:lstStyle/>
                    <a:p>
                      <a:endParaRPr lang="en-GB" sz="1200"/>
                    </a:p>
                  </a:txBody>
                  <a:tcPr marL="63451" marR="63451" marT="31726" marB="31726"/>
                </a:tc>
                <a:tc>
                  <a:txBody>
                    <a:bodyPr/>
                    <a:lstStyle/>
                    <a:p>
                      <a:r>
                        <a:rPr lang="en-GB" sz="1200" b="0" i="0" kern="1200">
                          <a:solidFill>
                            <a:schemeClr val="dk1"/>
                          </a:solidFill>
                          <a:effectLst/>
                          <a:latin typeface="+mn-lt"/>
                          <a:ea typeface="+mn-ea"/>
                          <a:cs typeface="+mn-cs"/>
                        </a:rPr>
                        <a:t>BanRatePercentage</a:t>
                      </a:r>
                      <a:endParaRPr lang="en-GB" sz="1200"/>
                    </a:p>
                  </a:txBody>
                  <a:tcPr marL="63451" marR="63451" marT="31726" marB="31726"/>
                </a:tc>
                <a:tc>
                  <a:txBody>
                    <a:bodyPr/>
                    <a:lstStyle/>
                    <a:p>
                      <a:r>
                        <a:rPr lang="en-GB" sz="1200"/>
                        <a:t>Int</a:t>
                      </a:r>
                    </a:p>
                  </a:txBody>
                  <a:tcPr marL="63451" marR="63451" marT="31726" marB="31726"/>
                </a:tc>
                <a:tc>
                  <a:txBody>
                    <a:bodyPr/>
                    <a:lstStyle/>
                    <a:p>
                      <a:endParaRPr lang="en-GB" sz="1200"/>
                    </a:p>
                  </a:txBody>
                  <a:tcPr marL="63451" marR="63451" marT="31726" marB="31726"/>
                </a:tc>
                <a:tc>
                  <a:txBody>
                    <a:bodyPr/>
                    <a:lstStyle/>
                    <a:p>
                      <a:r>
                        <a:rPr lang="en-GB" sz="1200" b="0" i="0" kern="1200">
                          <a:solidFill>
                            <a:schemeClr val="dk1"/>
                          </a:solidFill>
                          <a:effectLst/>
                          <a:latin typeface="+mn-lt"/>
                          <a:ea typeface="+mn-ea"/>
                          <a:cs typeface="+mn-cs"/>
                        </a:rPr>
                        <a:t>% of games where the champion was banned</a:t>
                      </a:r>
                      <a:endParaRPr lang="en-GB" sz="1200" b="1"/>
                    </a:p>
                  </a:txBody>
                  <a:tcPr marL="63451" marR="63451" marT="31726" marB="31726"/>
                </a:tc>
                <a:extLst>
                  <a:ext uri="{0D108BD9-81ED-4DB2-BD59-A6C34878D82A}">
                    <a16:rowId xmlns:a16="http://schemas.microsoft.com/office/drawing/2014/main" val="1863120662"/>
                  </a:ext>
                </a:extLst>
              </a:tr>
              <a:tr h="280574">
                <a:tc>
                  <a:txBody>
                    <a:bodyPr/>
                    <a:lstStyle/>
                    <a:p>
                      <a:endParaRPr lang="en-GB" sz="1200"/>
                    </a:p>
                  </a:txBody>
                  <a:tcPr marL="63451" marR="63451" marT="31726" marB="31726"/>
                </a:tc>
                <a:tc>
                  <a:txBody>
                    <a:bodyPr/>
                    <a:lstStyle/>
                    <a:p>
                      <a:r>
                        <a:rPr lang="en-GB" sz="1200" b="0" i="0" kern="1200" dirty="0" err="1">
                          <a:solidFill>
                            <a:schemeClr val="dk1"/>
                          </a:solidFill>
                          <a:effectLst/>
                          <a:latin typeface="+mn-lt"/>
                          <a:ea typeface="+mn-ea"/>
                          <a:cs typeface="+mn-cs"/>
                        </a:rPr>
                        <a:t>PatchKey</a:t>
                      </a:r>
                      <a:endParaRPr lang="en-GB" sz="1200" dirty="0"/>
                    </a:p>
                  </a:txBody>
                  <a:tcPr marL="63451" marR="63451" marT="31726" marB="31726"/>
                </a:tc>
                <a:tc>
                  <a:txBody>
                    <a:bodyPr/>
                    <a:lstStyle/>
                    <a:p>
                      <a:r>
                        <a:rPr lang="en-GB" sz="1200" dirty="0"/>
                        <a:t>Int</a:t>
                      </a:r>
                    </a:p>
                  </a:txBody>
                  <a:tcPr marL="63451" marR="63451" marT="31726" marB="31726"/>
                </a:tc>
                <a:tc>
                  <a:txBody>
                    <a:bodyPr/>
                    <a:lstStyle/>
                    <a:p>
                      <a:r>
                        <a:rPr lang="en-GB" sz="1200"/>
                        <a:t>FK</a:t>
                      </a:r>
                    </a:p>
                  </a:txBody>
                  <a:tcPr marL="63451" marR="63451" marT="31726" marB="31726"/>
                </a:tc>
                <a:tc>
                  <a:txBody>
                    <a:bodyPr/>
                    <a:lstStyle/>
                    <a:p>
                      <a:r>
                        <a:rPr lang="en-GB" sz="1200"/>
                        <a:t>References PatchDim</a:t>
                      </a:r>
                    </a:p>
                  </a:txBody>
                  <a:tcPr marL="63451" marR="63451" marT="31726" marB="31726"/>
                </a:tc>
                <a:extLst>
                  <a:ext uri="{0D108BD9-81ED-4DB2-BD59-A6C34878D82A}">
                    <a16:rowId xmlns:a16="http://schemas.microsoft.com/office/drawing/2014/main" val="3731389858"/>
                  </a:ext>
                </a:extLst>
              </a:tr>
              <a:tr h="333530">
                <a:tc>
                  <a:txBody>
                    <a:bodyPr/>
                    <a:lstStyle/>
                    <a:p>
                      <a:r>
                        <a:rPr lang="en-GB" sz="1200" b="0" i="0" kern="1200">
                          <a:solidFill>
                            <a:schemeClr val="dk1"/>
                          </a:solidFill>
                          <a:effectLst/>
                          <a:latin typeface="+mn-lt"/>
                          <a:ea typeface="+mn-ea"/>
                          <a:cs typeface="+mn-cs"/>
                        </a:rPr>
                        <a:t>MetaImpactFact</a:t>
                      </a:r>
                      <a:endParaRPr lang="en-GB" sz="1200" b="0"/>
                    </a:p>
                  </a:txBody>
                  <a:tcPr marL="63451" marR="63451" marT="31726" marB="31726"/>
                </a:tc>
                <a:tc>
                  <a:txBody>
                    <a:bodyPr/>
                    <a:lstStyle/>
                    <a:p>
                      <a:r>
                        <a:rPr lang="en-GB" sz="1200" b="0" i="0" kern="1200">
                          <a:solidFill>
                            <a:schemeClr val="dk1"/>
                          </a:solidFill>
                          <a:effectLst/>
                          <a:latin typeface="+mn-lt"/>
                          <a:ea typeface="+mn-ea"/>
                          <a:cs typeface="+mn-cs"/>
                        </a:rPr>
                        <a:t>PatchKey</a:t>
                      </a:r>
                      <a:endParaRPr lang="en-GB" sz="1200"/>
                    </a:p>
                  </a:txBody>
                  <a:tcPr marL="63451" marR="63451" marT="31726" marB="31726"/>
                </a:tc>
                <a:tc>
                  <a:txBody>
                    <a:bodyPr/>
                    <a:lstStyle/>
                    <a:p>
                      <a:r>
                        <a:rPr lang="en-GB" sz="1200" dirty="0"/>
                        <a:t>Int</a:t>
                      </a:r>
                    </a:p>
                  </a:txBody>
                  <a:tcPr marL="63451" marR="63451" marT="31726" marB="31726"/>
                </a:tc>
                <a:tc>
                  <a:txBody>
                    <a:bodyPr/>
                    <a:lstStyle/>
                    <a:p>
                      <a:r>
                        <a:rPr lang="en-GB" sz="1200" dirty="0"/>
                        <a:t>PK/FK</a:t>
                      </a:r>
                    </a:p>
                  </a:txBody>
                  <a:tcPr marL="63451" marR="63451" marT="31726" marB="31726"/>
                </a:tc>
                <a:tc>
                  <a:txBody>
                    <a:bodyPr/>
                    <a:lstStyle/>
                    <a:p>
                      <a:r>
                        <a:rPr lang="en-GB" sz="1200" dirty="0"/>
                        <a:t>References </a:t>
                      </a:r>
                      <a:r>
                        <a:rPr lang="en-GB" sz="1200" dirty="0" err="1"/>
                        <a:t>PatchDim</a:t>
                      </a:r>
                      <a:endParaRPr lang="en-GB" sz="1200" dirty="0"/>
                    </a:p>
                  </a:txBody>
                  <a:tcPr marL="63451" marR="63451" marT="31726" marB="31726"/>
                </a:tc>
                <a:extLst>
                  <a:ext uri="{0D108BD9-81ED-4DB2-BD59-A6C34878D82A}">
                    <a16:rowId xmlns:a16="http://schemas.microsoft.com/office/drawing/2014/main" val="2660983687"/>
                  </a:ext>
                </a:extLst>
              </a:tr>
              <a:tr h="333530">
                <a:tc>
                  <a:txBody>
                    <a:bodyPr/>
                    <a:lstStyle/>
                    <a:p>
                      <a:endParaRPr lang="en-GB" sz="1200"/>
                    </a:p>
                  </a:txBody>
                  <a:tcPr marL="63451" marR="63451" marT="31726" marB="31726"/>
                </a:tc>
                <a:tc>
                  <a:txBody>
                    <a:bodyPr/>
                    <a:lstStyle/>
                    <a:p>
                      <a:r>
                        <a:rPr lang="en-GB" sz="1200" b="0" i="0" kern="1200">
                          <a:solidFill>
                            <a:schemeClr val="dk1"/>
                          </a:solidFill>
                          <a:effectLst/>
                          <a:latin typeface="+mn-lt"/>
                          <a:ea typeface="+mn-ea"/>
                          <a:cs typeface="+mn-cs"/>
                        </a:rPr>
                        <a:t>ChampionBanRateKey</a:t>
                      </a:r>
                      <a:endParaRPr lang="en-GB" sz="1200"/>
                    </a:p>
                  </a:txBody>
                  <a:tcPr marL="63451" marR="63451" marT="31726" marB="31726"/>
                </a:tc>
                <a:tc>
                  <a:txBody>
                    <a:bodyPr/>
                    <a:lstStyle/>
                    <a:p>
                      <a:r>
                        <a:rPr lang="en-GB" sz="1200" dirty="0"/>
                        <a:t>Int</a:t>
                      </a:r>
                    </a:p>
                  </a:txBody>
                  <a:tcPr marL="63451" marR="63451" marT="31726" marB="3172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PK/FK</a:t>
                      </a:r>
                    </a:p>
                  </a:txBody>
                  <a:tcPr marL="63451" marR="63451" marT="31726" marB="3172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References </a:t>
                      </a:r>
                      <a:r>
                        <a:rPr lang="en-GB" sz="1200" b="0" i="0" kern="1200" dirty="0" err="1">
                          <a:solidFill>
                            <a:schemeClr val="dk1"/>
                          </a:solidFill>
                          <a:effectLst/>
                          <a:latin typeface="+mn-lt"/>
                          <a:ea typeface="+mn-ea"/>
                          <a:cs typeface="+mn-cs"/>
                        </a:rPr>
                        <a:t>ChampionBanRateDim</a:t>
                      </a:r>
                      <a:endParaRPr lang="en-GB" sz="1200" b="0" dirty="0"/>
                    </a:p>
                  </a:txBody>
                  <a:tcPr marL="63451" marR="63451" marT="31726" marB="31726"/>
                </a:tc>
                <a:extLst>
                  <a:ext uri="{0D108BD9-81ED-4DB2-BD59-A6C34878D82A}">
                    <a16:rowId xmlns:a16="http://schemas.microsoft.com/office/drawing/2014/main" val="3083090186"/>
                  </a:ext>
                </a:extLst>
              </a:tr>
              <a:tr h="333530">
                <a:tc>
                  <a:txBody>
                    <a:bodyPr/>
                    <a:lstStyle/>
                    <a:p>
                      <a:endParaRPr lang="en-GB" sz="1200"/>
                    </a:p>
                  </a:txBody>
                  <a:tcPr marL="63451" marR="63451" marT="31726" marB="31726"/>
                </a:tc>
                <a:tc>
                  <a:txBody>
                    <a:bodyPr/>
                    <a:lstStyle/>
                    <a:p>
                      <a:r>
                        <a:rPr lang="en-GB" sz="1200" b="0" i="0" kern="1200">
                          <a:solidFill>
                            <a:schemeClr val="dk1"/>
                          </a:solidFill>
                          <a:effectLst/>
                          <a:latin typeface="+mn-lt"/>
                          <a:ea typeface="+mn-ea"/>
                          <a:cs typeface="+mn-cs"/>
                        </a:rPr>
                        <a:t>GameKey</a:t>
                      </a:r>
                      <a:endParaRPr lang="en-GB" sz="1200"/>
                    </a:p>
                  </a:txBody>
                  <a:tcPr marL="63451" marR="63451" marT="31726" marB="31726"/>
                </a:tc>
                <a:tc>
                  <a:txBody>
                    <a:bodyPr/>
                    <a:lstStyle/>
                    <a:p>
                      <a:r>
                        <a:rPr lang="en-GB" sz="1200" dirty="0"/>
                        <a:t>Int</a:t>
                      </a:r>
                    </a:p>
                  </a:txBody>
                  <a:tcPr marL="63451" marR="63451" marT="31726" marB="31726"/>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t>PK/FK</a:t>
                      </a:r>
                    </a:p>
                  </a:txBody>
                  <a:tcPr marL="63451" marR="63451" marT="31726" marB="31726"/>
                </a:tc>
                <a:tc>
                  <a:txBody>
                    <a:bodyPr/>
                    <a:lstStyle/>
                    <a:p>
                      <a:r>
                        <a:rPr lang="en-GB" sz="1200" dirty="0"/>
                        <a:t>References </a:t>
                      </a:r>
                      <a:r>
                        <a:rPr lang="en-GB" sz="1200" dirty="0" err="1"/>
                        <a:t>GameDim</a:t>
                      </a:r>
                      <a:endParaRPr lang="en-GB" sz="1200" dirty="0"/>
                    </a:p>
                  </a:txBody>
                  <a:tcPr marL="63451" marR="63451" marT="31726" marB="31726"/>
                </a:tc>
                <a:extLst>
                  <a:ext uri="{0D108BD9-81ED-4DB2-BD59-A6C34878D82A}">
                    <a16:rowId xmlns:a16="http://schemas.microsoft.com/office/drawing/2014/main" val="2203080014"/>
                  </a:ext>
                </a:extLst>
              </a:tr>
              <a:tr h="333530">
                <a:tc>
                  <a:txBody>
                    <a:bodyPr/>
                    <a:lstStyle/>
                    <a:p>
                      <a:endParaRPr lang="en-GB" sz="1200"/>
                    </a:p>
                  </a:txBody>
                  <a:tcPr marL="63451" marR="63451" marT="31726" marB="31726"/>
                </a:tc>
                <a:tc>
                  <a:txBody>
                    <a:bodyPr/>
                    <a:lstStyle/>
                    <a:p>
                      <a:r>
                        <a:rPr lang="en-GB" sz="1200" b="0" i="0" kern="1200">
                          <a:solidFill>
                            <a:schemeClr val="dk1"/>
                          </a:solidFill>
                          <a:effectLst/>
                          <a:latin typeface="+mn-lt"/>
                          <a:ea typeface="+mn-ea"/>
                          <a:cs typeface="+mn-cs"/>
                        </a:rPr>
                        <a:t>WinRateChange</a:t>
                      </a:r>
                      <a:endParaRPr lang="en-GB" sz="1200"/>
                    </a:p>
                  </a:txBody>
                  <a:tcPr marL="63451" marR="63451" marT="31726" marB="31726"/>
                </a:tc>
                <a:tc>
                  <a:txBody>
                    <a:bodyPr/>
                    <a:lstStyle/>
                    <a:p>
                      <a:r>
                        <a:rPr lang="en-GB" sz="1200" dirty="0"/>
                        <a:t>Int</a:t>
                      </a:r>
                    </a:p>
                  </a:txBody>
                  <a:tcPr marL="63451" marR="63451" marT="31726" marB="31726"/>
                </a:tc>
                <a:tc>
                  <a:txBody>
                    <a:bodyPr/>
                    <a:lstStyle/>
                    <a:p>
                      <a:endParaRPr lang="en-GB" sz="1200"/>
                    </a:p>
                  </a:txBody>
                  <a:tcPr marL="63451" marR="63451" marT="31726" marB="31726"/>
                </a:tc>
                <a:tc>
                  <a:txBody>
                    <a:bodyPr/>
                    <a:lstStyle/>
                    <a:p>
                      <a:r>
                        <a:rPr lang="en-GB" sz="1200" b="0" i="0" kern="1200" dirty="0">
                          <a:solidFill>
                            <a:schemeClr val="dk1"/>
                          </a:solidFill>
                          <a:effectLst/>
                          <a:latin typeface="+mn-lt"/>
                          <a:ea typeface="+mn-ea"/>
                          <a:cs typeface="+mn-cs"/>
                        </a:rPr>
                        <a:t>Difference in win rate post-patch (</a:t>
                      </a:r>
                      <a:r>
                        <a:rPr lang="en-GB" sz="1200" b="0" i="0" kern="1200" dirty="0" err="1">
                          <a:solidFill>
                            <a:schemeClr val="dk1"/>
                          </a:solidFill>
                          <a:effectLst/>
                          <a:latin typeface="+mn-lt"/>
                          <a:ea typeface="+mn-ea"/>
                          <a:cs typeface="+mn-cs"/>
                        </a:rPr>
                        <a:t>eg</a:t>
                      </a:r>
                      <a:r>
                        <a:rPr lang="en-GB" sz="1200" b="0" i="0" kern="1200" dirty="0">
                          <a:solidFill>
                            <a:schemeClr val="dk1"/>
                          </a:solidFill>
                          <a:effectLst/>
                          <a:latin typeface="+mn-lt"/>
                          <a:ea typeface="+mn-ea"/>
                          <a:cs typeface="+mn-cs"/>
                        </a:rPr>
                        <a:t> 5)</a:t>
                      </a:r>
                      <a:endParaRPr lang="en-GB" sz="1200" dirty="0"/>
                    </a:p>
                  </a:txBody>
                  <a:tcPr marL="63451" marR="63451" marT="31726" marB="31726"/>
                </a:tc>
                <a:extLst>
                  <a:ext uri="{0D108BD9-81ED-4DB2-BD59-A6C34878D82A}">
                    <a16:rowId xmlns:a16="http://schemas.microsoft.com/office/drawing/2014/main" val="1336921102"/>
                  </a:ext>
                </a:extLst>
              </a:tr>
              <a:tr h="333530">
                <a:tc>
                  <a:txBody>
                    <a:bodyPr/>
                    <a:lstStyle/>
                    <a:p>
                      <a:endParaRPr lang="en-GB" sz="1200"/>
                    </a:p>
                  </a:txBody>
                  <a:tcPr marL="63451" marR="63451" marT="31726" marB="31726"/>
                </a:tc>
                <a:tc>
                  <a:txBody>
                    <a:bodyPr/>
                    <a:lstStyle/>
                    <a:p>
                      <a:r>
                        <a:rPr lang="en-GB" sz="1200" b="0" i="0" kern="1200" dirty="0" err="1">
                          <a:solidFill>
                            <a:schemeClr val="dk1"/>
                          </a:solidFill>
                          <a:effectLst/>
                          <a:latin typeface="+mn-lt"/>
                          <a:ea typeface="+mn-ea"/>
                          <a:cs typeface="+mn-cs"/>
                        </a:rPr>
                        <a:t>PickRateChange</a:t>
                      </a:r>
                      <a:endParaRPr lang="en-GB" sz="1200" dirty="0"/>
                    </a:p>
                  </a:txBody>
                  <a:tcPr marL="63451" marR="63451" marT="31726" marB="31726"/>
                </a:tc>
                <a:tc>
                  <a:txBody>
                    <a:bodyPr/>
                    <a:lstStyle/>
                    <a:p>
                      <a:r>
                        <a:rPr lang="en-GB" sz="1200" dirty="0"/>
                        <a:t>Int</a:t>
                      </a:r>
                    </a:p>
                  </a:txBody>
                  <a:tcPr marL="63451" marR="63451" marT="31726" marB="31726"/>
                </a:tc>
                <a:tc>
                  <a:txBody>
                    <a:bodyPr/>
                    <a:lstStyle/>
                    <a:p>
                      <a:endParaRPr lang="en-GB" sz="1200"/>
                    </a:p>
                  </a:txBody>
                  <a:tcPr marL="63451" marR="63451" marT="31726" marB="31726"/>
                </a:tc>
                <a:tc>
                  <a:txBody>
                    <a:bodyPr/>
                    <a:lstStyle/>
                    <a:p>
                      <a:r>
                        <a:rPr lang="en-GB" sz="1200" b="0" i="0" kern="1200" dirty="0">
                          <a:solidFill>
                            <a:schemeClr val="dk1"/>
                          </a:solidFill>
                          <a:effectLst/>
                          <a:latin typeface="+mn-lt"/>
                          <a:ea typeface="+mn-ea"/>
                          <a:cs typeface="+mn-cs"/>
                        </a:rPr>
                        <a:t>Difference in pick rate post-patch</a:t>
                      </a:r>
                      <a:endParaRPr lang="en-GB" sz="1200" dirty="0"/>
                    </a:p>
                  </a:txBody>
                  <a:tcPr marL="63451" marR="63451" marT="31726" marB="31726"/>
                </a:tc>
                <a:extLst>
                  <a:ext uri="{0D108BD9-81ED-4DB2-BD59-A6C34878D82A}">
                    <a16:rowId xmlns:a16="http://schemas.microsoft.com/office/drawing/2014/main" val="1424403664"/>
                  </a:ext>
                </a:extLst>
              </a:tr>
            </a:tbl>
          </a:graphicData>
        </a:graphic>
      </p:graphicFrame>
    </p:spTree>
    <p:extLst>
      <p:ext uri="{BB962C8B-B14F-4D97-AF65-F5344CB8AC3E}">
        <p14:creationId xmlns:p14="http://schemas.microsoft.com/office/powerpoint/2010/main" val="12620595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AA1DA0-EF20-3BE0-3C19-8AC499FE0E1E}"/>
              </a:ext>
            </a:extLst>
          </p:cNvPr>
          <p:cNvSpPr>
            <a:spLocks noGrp="1"/>
          </p:cNvSpPr>
          <p:nvPr>
            <p:ph type="title"/>
          </p:nvPr>
        </p:nvSpPr>
        <p:spPr>
          <a:xfrm>
            <a:off x="586478" y="1683756"/>
            <a:ext cx="3115265" cy="2396359"/>
          </a:xfrm>
        </p:spPr>
        <p:txBody>
          <a:bodyPr anchor="b">
            <a:normAutofit/>
          </a:bodyPr>
          <a:lstStyle/>
          <a:p>
            <a:pPr algn="r"/>
            <a:r>
              <a:rPr lang="en-GB" sz="4000" dirty="0">
                <a:solidFill>
                  <a:srgbClr val="FFFFFF"/>
                </a:solidFill>
              </a:rPr>
              <a:t>ETL and Data Integration</a:t>
            </a:r>
          </a:p>
        </p:txBody>
      </p:sp>
      <p:graphicFrame>
        <p:nvGraphicFramePr>
          <p:cNvPr id="5" name="Content Placeholder 2">
            <a:extLst>
              <a:ext uri="{FF2B5EF4-FFF2-40B4-BE49-F238E27FC236}">
                <a16:creationId xmlns:a16="http://schemas.microsoft.com/office/drawing/2014/main" id="{64AA8D3A-5AAC-16EB-4474-9AFF720A5989}"/>
              </a:ext>
            </a:extLst>
          </p:cNvPr>
          <p:cNvGraphicFramePr>
            <a:graphicFrameLocks noGrp="1"/>
          </p:cNvGraphicFramePr>
          <p:nvPr>
            <p:ph idx="1"/>
            <p:extLst>
              <p:ext uri="{D42A27DB-BD31-4B8C-83A1-F6EECF244321}">
                <p14:modId xmlns:p14="http://schemas.microsoft.com/office/powerpoint/2010/main" val="2196830566"/>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2724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1" name="Group 10">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2" name="Rectangle 11">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5" name="Freeform: Shape 14">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7" name="Rectangle 16">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EF6EF894-870D-B0E1-E58B-6ECCA4C47B1B}"/>
              </a:ext>
            </a:extLst>
          </p:cNvPr>
          <p:cNvSpPr>
            <a:spLocks noGrp="1"/>
          </p:cNvSpPr>
          <p:nvPr>
            <p:ph type="title"/>
          </p:nvPr>
        </p:nvSpPr>
        <p:spPr>
          <a:xfrm>
            <a:off x="1143000" y="990599"/>
            <a:ext cx="9906000" cy="685800"/>
          </a:xfrm>
        </p:spPr>
        <p:txBody>
          <a:bodyPr anchor="t">
            <a:normAutofit/>
          </a:bodyPr>
          <a:lstStyle/>
          <a:p>
            <a:r>
              <a:rPr lang="en-GB" sz="4000" dirty="0"/>
              <a:t>ETL and Data Integration - </a:t>
            </a:r>
            <a:r>
              <a:rPr lang="en-GB" sz="4000" dirty="0" err="1"/>
              <a:t>cont</a:t>
            </a:r>
            <a:endParaRPr lang="en-GB" sz="4000" dirty="0"/>
          </a:p>
        </p:txBody>
      </p:sp>
      <p:graphicFrame>
        <p:nvGraphicFramePr>
          <p:cNvPr id="5" name="Content Placeholder 2">
            <a:extLst>
              <a:ext uri="{FF2B5EF4-FFF2-40B4-BE49-F238E27FC236}">
                <a16:creationId xmlns:a16="http://schemas.microsoft.com/office/drawing/2014/main" id="{824E1A2B-060F-E600-5DDF-B56DCF16C93F}"/>
              </a:ext>
            </a:extLst>
          </p:cNvPr>
          <p:cNvGraphicFramePr>
            <a:graphicFrameLocks noGrp="1"/>
          </p:cNvGraphicFramePr>
          <p:nvPr>
            <p:ph idx="1"/>
            <p:extLst>
              <p:ext uri="{D42A27DB-BD31-4B8C-83A1-F6EECF244321}">
                <p14:modId xmlns:p14="http://schemas.microsoft.com/office/powerpoint/2010/main" val="341144273"/>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369212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DABC4F8-7E20-36A8-1B37-6E63AE20CF6F}"/>
              </a:ext>
            </a:extLst>
          </p:cNvPr>
          <p:cNvPicPr>
            <a:picLocks noChangeAspect="1"/>
          </p:cNvPicPr>
          <p:nvPr/>
        </p:nvPicPr>
        <p:blipFill>
          <a:blip r:embed="rId2">
            <a:duotone>
              <a:schemeClr val="bg2">
                <a:shade val="45000"/>
                <a:satMod val="135000"/>
              </a:schemeClr>
              <a:prstClr val="white"/>
            </a:duotone>
          </a:blip>
          <a:srcRect t="2500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DE30105-BF6A-79DB-CA88-A4966801607A}"/>
              </a:ext>
            </a:extLst>
          </p:cNvPr>
          <p:cNvSpPr>
            <a:spLocks noGrp="1"/>
          </p:cNvSpPr>
          <p:nvPr>
            <p:ph type="title"/>
          </p:nvPr>
        </p:nvSpPr>
        <p:spPr>
          <a:xfrm>
            <a:off x="838200" y="365125"/>
            <a:ext cx="10515600" cy="1325563"/>
          </a:xfrm>
        </p:spPr>
        <p:txBody>
          <a:bodyPr>
            <a:normAutofit/>
          </a:bodyPr>
          <a:lstStyle/>
          <a:p>
            <a:r>
              <a:rPr lang="en-GB"/>
              <a:t>ETL and Data Integration - </a:t>
            </a:r>
            <a:r>
              <a:rPr lang="en-GB" err="1"/>
              <a:t>cont</a:t>
            </a:r>
            <a:endParaRPr lang="en-GB" dirty="0"/>
          </a:p>
        </p:txBody>
      </p:sp>
      <p:graphicFrame>
        <p:nvGraphicFramePr>
          <p:cNvPr id="5" name="Content Placeholder 2">
            <a:extLst>
              <a:ext uri="{FF2B5EF4-FFF2-40B4-BE49-F238E27FC236}">
                <a16:creationId xmlns:a16="http://schemas.microsoft.com/office/drawing/2014/main" id="{7AF104B9-88E2-4F78-0078-5C04765E9493}"/>
              </a:ext>
            </a:extLst>
          </p:cNvPr>
          <p:cNvGraphicFramePr>
            <a:graphicFrameLocks noGrp="1"/>
          </p:cNvGraphicFramePr>
          <p:nvPr>
            <p:ph idx="1"/>
            <p:extLst>
              <p:ext uri="{D42A27DB-BD31-4B8C-83A1-F6EECF244321}">
                <p14:modId xmlns:p14="http://schemas.microsoft.com/office/powerpoint/2010/main" val="42865414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73568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185</TotalTime>
  <Words>593</Words>
  <Application>Microsoft Office PowerPoint</Application>
  <PresentationFormat>Widescreen</PresentationFormat>
  <Paragraphs>96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Aptos</vt:lpstr>
      <vt:lpstr>Aptos Display</vt:lpstr>
      <vt:lpstr>Arial</vt:lpstr>
      <vt:lpstr>Calibri</vt:lpstr>
      <vt:lpstr>Office Theme</vt:lpstr>
      <vt:lpstr>Tior Games Data Warehouse</vt:lpstr>
      <vt:lpstr>T-SQL Queries</vt:lpstr>
      <vt:lpstr>T-SQL Queries - cont</vt:lpstr>
      <vt:lpstr>T-SQL Queries - cont</vt:lpstr>
      <vt:lpstr>Schema Enhancements</vt:lpstr>
      <vt:lpstr>Data Dictionary</vt:lpstr>
      <vt:lpstr>ETL and Data Integration</vt:lpstr>
      <vt:lpstr>ETL and Data Integration - cont</vt:lpstr>
      <vt:lpstr>ETL and Data Integration - 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Handhwarah Muhumuza</dc:creator>
  <cp:lastModifiedBy>Handhwarah Muhumuza</cp:lastModifiedBy>
  <cp:revision>2</cp:revision>
  <dcterms:created xsi:type="dcterms:W3CDTF">2025-04-02T20:39:34Z</dcterms:created>
  <dcterms:modified xsi:type="dcterms:W3CDTF">2025-04-02T23:45:15Z</dcterms:modified>
</cp:coreProperties>
</file>