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"/>
  </p:notesMasterIdLst>
  <p:handoutMasterIdLst>
    <p:handoutMasterId r:id="rId6"/>
  </p:handoutMasterIdLst>
  <p:sldIdLst>
    <p:sldId id="295" r:id="rId2"/>
    <p:sldId id="298" r:id="rId3"/>
    <p:sldId id="297" r:id="rId4"/>
  </p:sldIdLst>
  <p:sldSz cx="9144000" cy="6858000" type="screen4x3"/>
  <p:notesSz cx="6743700" cy="98758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1A45"/>
    <a:srgbClr val="FF6600"/>
    <a:srgbClr val="CE6EE8"/>
    <a:srgbClr val="931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241" autoAdjust="0"/>
    <p:restoredTop sz="87612" autoAdjust="0"/>
  </p:normalViewPr>
  <p:slideViewPr>
    <p:cSldViewPr>
      <p:cViewPr varScale="1">
        <p:scale>
          <a:sx n="143" d="100"/>
          <a:sy n="143" d="100"/>
        </p:scale>
        <p:origin x="2250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814" y="-126"/>
      </p:cViewPr>
      <p:guideLst>
        <p:guide orient="horz" pos="311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23005" cy="4930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9121" y="1"/>
            <a:ext cx="2923005" cy="4930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A1452-2934-4EE8-A7ED-7C0849909533}" type="datetime4">
              <a:rPr lang="en-US" altLang="ko-KR" smtClean="0"/>
              <a:pPr/>
              <a:t>November 9, 2023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9581"/>
            <a:ext cx="2923005" cy="4946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9121" y="9379581"/>
            <a:ext cx="2923005" cy="4946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50BE4-F89C-4C8E-804E-2A39CCEA40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1320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22270" cy="4937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9870" y="1"/>
            <a:ext cx="2922270" cy="4937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B0321-BA26-4D2D-BF53-BBE86D932346}" type="datetime4">
              <a:rPr lang="en-US" altLang="ko-KR" smtClean="0"/>
              <a:pPr/>
              <a:t>November 9, 2023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75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370" y="4691023"/>
            <a:ext cx="5394960" cy="4444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80333"/>
            <a:ext cx="2922270" cy="4937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9870" y="9380333"/>
            <a:ext cx="2922270" cy="4937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7B099-7A93-4009-AC00-F00094ACD4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6291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3CB0321-BA26-4D2D-BF53-BBE86D932346}" type="datetime4">
              <a:rPr lang="en-US" altLang="ko-KR" smtClean="0"/>
              <a:pPr/>
              <a:t>November 9, 2023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97B099-7A93-4009-AC00-F00094ACD4E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243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3CB0321-BA26-4D2D-BF53-BBE86D932346}" type="datetime4">
              <a:rPr lang="en-US" altLang="ko-KR" smtClean="0"/>
              <a:pPr/>
              <a:t>November 9, 2023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97B099-7A93-4009-AC00-F00094ACD4E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153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3CB0321-BA26-4D2D-BF53-BBE86D932346}" type="datetime4">
              <a:rPr lang="en-US" altLang="ko-KR" smtClean="0"/>
              <a:pPr/>
              <a:t>November 9, 2023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97B099-7A93-4009-AC00-F00094ACD4E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945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BG1_newlogo_tai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42304"/>
            <a:ext cx="9144000" cy="615696"/>
          </a:xfrm>
          <a:prstGeom prst="rect">
            <a:avLst/>
          </a:prstGeom>
        </p:spPr>
      </p:pic>
      <p:pic>
        <p:nvPicPr>
          <p:cNvPr id="13" name="그림 12" descr="BG1_newlogo_12_head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70560"/>
          </a:xfrm>
          <a:prstGeom prst="rect">
            <a:avLst/>
          </a:prstGeom>
        </p:spPr>
      </p:pic>
      <p:pic>
        <p:nvPicPr>
          <p:cNvPr id="15" name="그림 14" descr="BG1_newlogo_12_mid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2204864"/>
            <a:ext cx="9144000" cy="1479804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323528" y="2276873"/>
            <a:ext cx="8458200" cy="122413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HY헤드라인M" pitchFamily="18" charset="-127"/>
                <a:cs typeface="Arial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979712" y="3717032"/>
            <a:ext cx="4953000" cy="1752600"/>
          </a:xfrm>
          <a:prstGeom prst="rect">
            <a:avLst/>
          </a:prstGeom>
        </p:spPr>
        <p:txBody>
          <a:bodyPr anchor="ctr" anchorCtr="0"/>
          <a:lstStyle>
            <a:lvl1pPr marL="64008" indent="0" algn="ctr">
              <a:buNone/>
              <a:defRPr sz="2400">
                <a:solidFill>
                  <a:schemeClr val="tx1"/>
                </a:solidFill>
                <a:latin typeface="Arial" pitchFamily="34" charset="0"/>
                <a:ea typeface="HY헤드라인M" pitchFamily="18" charset="-127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BG2_newlogo_12_tai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34510"/>
            <a:ext cx="9144000" cy="623490"/>
          </a:xfrm>
          <a:prstGeom prst="rect">
            <a:avLst/>
          </a:prstGeom>
        </p:spPr>
      </p:pic>
      <p:pic>
        <p:nvPicPr>
          <p:cNvPr id="11" name="그림 10" descr="BG2_newlogo_12_head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79022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816" y="188640"/>
            <a:ext cx="8229600" cy="57606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spc="-150">
                <a:solidFill>
                  <a:srgbClr val="071A45"/>
                </a:solidFill>
                <a:effectLst>
                  <a:outerShdw blurRad="50800" dir="2700000" algn="tl" rotWithShape="0">
                    <a:schemeClr val="tx1">
                      <a:lumMod val="50000"/>
                      <a:lumOff val="50000"/>
                      <a:alpha val="88000"/>
                    </a:schemeClr>
                  </a:outerShdw>
                </a:effectLst>
                <a:latin typeface="Arial Black" pitchFamily="34" charset="0"/>
                <a:ea typeface="HY헤드라인M" pitchFamily="18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96752"/>
            <a:ext cx="8496944" cy="4680520"/>
          </a:xfrm>
          <a:prstGeom prst="rect">
            <a:avLst/>
          </a:prstGeom>
        </p:spPr>
        <p:txBody>
          <a:bodyPr/>
          <a:lstStyle>
            <a:lvl1pPr>
              <a:buClr>
                <a:srgbClr val="002060"/>
              </a:buClr>
              <a:buFont typeface="Arial" pitchFamily="34" charset="0"/>
              <a:buChar char="•"/>
              <a:defRPr sz="2400" b="0">
                <a:solidFill>
                  <a:schemeClr val="tx1"/>
                </a:solidFill>
                <a:latin typeface="Arial" pitchFamily="34" charset="0"/>
                <a:ea typeface="HY헤드라인M" pitchFamily="18" charset="-127"/>
                <a:cs typeface="Arial" pitchFamily="34" charset="0"/>
              </a:defRPr>
            </a:lvl1pPr>
            <a:lvl2pPr>
              <a:defRPr sz="2100" b="0">
                <a:solidFill>
                  <a:schemeClr val="tx1"/>
                </a:solidFill>
                <a:latin typeface="Arial" pitchFamily="34" charset="0"/>
                <a:ea typeface="HY헤드라인M" pitchFamily="18" charset="-127"/>
                <a:cs typeface="Arial" pitchFamily="34" charset="0"/>
              </a:defRPr>
            </a:lvl2pPr>
            <a:lvl3pPr>
              <a:buClr>
                <a:srgbClr val="00B050"/>
              </a:buClr>
              <a:defRPr sz="2000" b="0">
                <a:solidFill>
                  <a:schemeClr val="tx1"/>
                </a:solidFill>
                <a:latin typeface="Arial" pitchFamily="34" charset="0"/>
                <a:ea typeface="HY헤드라인M" pitchFamily="18" charset="-127"/>
                <a:cs typeface="Arial" pitchFamily="34" charset="0"/>
              </a:defRPr>
            </a:lvl3pPr>
            <a:lvl4pPr>
              <a:buClr>
                <a:schemeClr val="accent6"/>
              </a:buClr>
              <a:buSzPct val="70000"/>
              <a:buFont typeface="Wingdings" pitchFamily="2" charset="2"/>
              <a:buChar char="§"/>
              <a:defRPr sz="1800" b="0">
                <a:solidFill>
                  <a:schemeClr val="tx1"/>
                </a:solidFill>
                <a:latin typeface="Arial" pitchFamily="34" charset="0"/>
                <a:ea typeface="HY헤드라인M" pitchFamily="18" charset="-127"/>
                <a:cs typeface="Arial" pitchFamily="34" charset="0"/>
              </a:defRPr>
            </a:lvl4pPr>
            <a:lvl5pPr>
              <a:buClr>
                <a:schemeClr val="accent1">
                  <a:lumMod val="75000"/>
                </a:schemeClr>
              </a:buClr>
              <a:defRPr sz="1600" b="0">
                <a:solidFill>
                  <a:schemeClr val="tx1"/>
                </a:solidFill>
                <a:latin typeface="Arial" pitchFamily="34" charset="0"/>
                <a:ea typeface="HY헤드라인M" pitchFamily="18" charset="-127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0" name="슬라이드 번호 개체 틀 28"/>
          <p:cNvSpPr txBox="1">
            <a:spLocks/>
          </p:cNvSpPr>
          <p:nvPr userDrawn="1"/>
        </p:nvSpPr>
        <p:spPr>
          <a:xfrm>
            <a:off x="8719280" y="-17656"/>
            <a:ext cx="432048" cy="216024"/>
          </a:xfrm>
          <a:prstGeom prst="rect">
            <a:avLst/>
          </a:prstGeom>
        </p:spPr>
        <p:txBody>
          <a:bodyPr vert="horz" anchor="b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8C711B-079A-464D-BAB2-C267ED632C87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tutorials/beginner/saving_loading_model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08720"/>
            <a:ext cx="8496944" cy="5256584"/>
          </a:xfrm>
        </p:spPr>
        <p:txBody>
          <a:bodyPr/>
          <a:lstStyle/>
          <a:p>
            <a:r>
              <a:rPr lang="en-US" altLang="ko-KR" sz="1800" dirty="0"/>
              <a:t>CNN </a:t>
            </a:r>
            <a:r>
              <a:rPr lang="ko-KR" altLang="en-US" sz="1800" dirty="0"/>
              <a:t>을 통한 </a:t>
            </a:r>
            <a:r>
              <a:rPr lang="en-US" altLang="ko-KR" sz="1800" dirty="0"/>
              <a:t>CIFAR10 Dataset Classifier Model </a:t>
            </a:r>
            <a:r>
              <a:rPr lang="ko-KR" altLang="en-US" sz="1800" dirty="0"/>
              <a:t>만들기</a:t>
            </a:r>
            <a:endParaRPr lang="en-US" altLang="ko-KR" sz="1500" dirty="0"/>
          </a:p>
          <a:p>
            <a:pPr lvl="1"/>
            <a:r>
              <a:rPr lang="en-US" altLang="ko-KR" sz="1500" b="1" dirty="0"/>
              <a:t>Model Structure : </a:t>
            </a:r>
            <a:r>
              <a:rPr lang="ko-KR" altLang="en-US" sz="1500" b="1" dirty="0"/>
              <a:t>아래 조건을 만족하는 </a:t>
            </a:r>
            <a:r>
              <a:rPr lang="en-US" altLang="ko-KR" sz="1500" b="1" dirty="0"/>
              <a:t>5-layer Model </a:t>
            </a:r>
            <a:r>
              <a:rPr lang="ko-KR" altLang="en-US" sz="1500" b="1" dirty="0"/>
              <a:t>을 </a:t>
            </a:r>
            <a:r>
              <a:rPr lang="en-US" altLang="ko-KR" sz="1500" b="1" dirty="0" err="1"/>
              <a:t>Pytorch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로 작성</a:t>
            </a:r>
            <a:endParaRPr lang="en-US" altLang="ko-KR" sz="1500" b="1" dirty="0"/>
          </a:p>
          <a:p>
            <a:pPr lvl="1"/>
            <a:r>
              <a:rPr lang="en-US" altLang="ko-KR" sz="1500" b="1" dirty="0"/>
              <a:t>? </a:t>
            </a:r>
            <a:r>
              <a:rPr lang="ko-KR" altLang="en-US" sz="1500" b="1" dirty="0"/>
              <a:t>부분은 에러가 나지 않는 선에서 자유롭게 설정 </a:t>
            </a:r>
            <a:endParaRPr lang="en-US" altLang="ko-KR" sz="1500" b="1" dirty="0"/>
          </a:p>
          <a:p>
            <a:pPr lvl="1"/>
            <a:r>
              <a:rPr lang="en-US" altLang="ko-KR" sz="1500" b="1" dirty="0"/>
              <a:t>Dense layer</a:t>
            </a:r>
            <a:r>
              <a:rPr lang="ko-KR" altLang="en-US" sz="1500" b="1" dirty="0"/>
              <a:t>의 </a:t>
            </a:r>
            <a:r>
              <a:rPr lang="en-US" altLang="ko-KR" sz="1500" b="1" dirty="0"/>
              <a:t>activation function</a:t>
            </a:r>
            <a:r>
              <a:rPr lang="ko-KR" altLang="en-US" sz="1500" b="1" dirty="0"/>
              <a:t>은 자유</a:t>
            </a:r>
            <a:endParaRPr lang="en-US" altLang="ko-KR" sz="1500" b="1" dirty="0"/>
          </a:p>
          <a:p>
            <a:pPr marL="411480" lvl="1" indent="0">
              <a:buNone/>
            </a:pPr>
            <a:endParaRPr lang="en-US" altLang="ko-KR" sz="12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</p:txBody>
      </p:sp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cs typeface="Arial" charset="0"/>
              </a:rPr>
              <a:t>HW2 : CIFAR10 Classifier with CNN</a:t>
            </a:r>
            <a:endParaRPr lang="ko-KR" altLang="en-US" sz="2800" dirty="0">
              <a:cs typeface="Arial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96EDD8-E940-CA83-6DCE-6C4D5B684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0756"/>
            <a:ext cx="9144000" cy="401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4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08720"/>
            <a:ext cx="8496944" cy="5256584"/>
          </a:xfrm>
        </p:spPr>
        <p:txBody>
          <a:bodyPr/>
          <a:lstStyle/>
          <a:p>
            <a:r>
              <a:rPr lang="ko-KR" altLang="en-US" sz="1800" dirty="0"/>
              <a:t>제한조건</a:t>
            </a:r>
            <a:endParaRPr lang="en-US" altLang="ko-KR" sz="1800" dirty="0"/>
          </a:p>
          <a:p>
            <a:endParaRPr lang="en-US" altLang="ko-KR" sz="1800" dirty="0"/>
          </a:p>
          <a:p>
            <a:pPr lvl="1"/>
            <a:r>
              <a:rPr lang="en-US" altLang="ko-KR" sz="1500" dirty="0"/>
              <a:t>Layer</a:t>
            </a:r>
            <a:r>
              <a:rPr lang="ko-KR" altLang="en-US" sz="1500" dirty="0"/>
              <a:t>의 개수는 앞 장의 그림과 동일하게 설정 </a:t>
            </a:r>
            <a:br>
              <a:rPr lang="en-US" altLang="ko-KR" sz="1500" dirty="0"/>
            </a:br>
            <a:r>
              <a:rPr lang="en-US" altLang="ko-KR" sz="1500" dirty="0"/>
              <a:t>(3</a:t>
            </a:r>
            <a:r>
              <a:rPr lang="ko-KR" altLang="en-US" sz="1500" dirty="0"/>
              <a:t>개의 </a:t>
            </a:r>
            <a:r>
              <a:rPr lang="en-US" altLang="ko-KR" sz="1500" dirty="0"/>
              <a:t>Convolutional layer</a:t>
            </a:r>
            <a:r>
              <a:rPr lang="ko-KR" altLang="en-US" sz="1500" dirty="0"/>
              <a:t>와 </a:t>
            </a:r>
            <a:r>
              <a:rPr lang="en-US" altLang="ko-KR" sz="1500" dirty="0"/>
              <a:t>3</a:t>
            </a:r>
            <a:r>
              <a:rPr lang="ko-KR" altLang="en-US" sz="1500" dirty="0"/>
              <a:t>개의 </a:t>
            </a:r>
            <a:r>
              <a:rPr lang="en-US" altLang="ko-KR" sz="1500" dirty="0"/>
              <a:t>Dense layer)</a:t>
            </a:r>
          </a:p>
          <a:p>
            <a:pPr lvl="1"/>
            <a:endParaRPr lang="en-US" altLang="ko-KR" sz="1500" dirty="0"/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Max-pooling layer</a:t>
            </a:r>
            <a:r>
              <a:rPr lang="ko-KR" altLang="en-US" sz="1600" dirty="0"/>
              <a:t>의 </a:t>
            </a:r>
            <a:r>
              <a:rPr lang="en-US" altLang="ko-KR" sz="1600" dirty="0">
                <a:solidFill>
                  <a:srgbClr val="FF0000"/>
                </a:solidFill>
              </a:rPr>
              <a:t>kernel size </a:t>
            </a:r>
            <a:r>
              <a:rPr lang="ko-KR" altLang="en-US" sz="1600" dirty="0"/>
              <a:t>는 </a:t>
            </a:r>
            <a:r>
              <a:rPr lang="en-US" altLang="ko-KR" sz="1600" dirty="0">
                <a:solidFill>
                  <a:srgbClr val="FF0000"/>
                </a:solidFill>
              </a:rPr>
              <a:t>2 x 2</a:t>
            </a:r>
            <a:r>
              <a:rPr lang="ko-KR" altLang="en-US" sz="1600" dirty="0"/>
              <a:t>로 구성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Optimizer : Adam Optimizer </a:t>
            </a:r>
            <a:r>
              <a:rPr lang="ko-KR" altLang="en-US" sz="1600" dirty="0"/>
              <a:t>사용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Test dataset</a:t>
            </a:r>
            <a:r>
              <a:rPr lang="en-US" altLang="ko-KR" sz="1600" dirty="0"/>
              <a:t> </a:t>
            </a:r>
            <a:r>
              <a:rPr lang="ko-KR" altLang="en-US" sz="1600" dirty="0"/>
              <a:t>에 대한 </a:t>
            </a:r>
            <a:r>
              <a:rPr lang="en-US" altLang="ko-KR" sz="1600" dirty="0"/>
              <a:t>accuracy </a:t>
            </a:r>
            <a:r>
              <a:rPr lang="ko-KR" altLang="en-US" sz="1600" dirty="0"/>
              <a:t>가 </a:t>
            </a:r>
            <a:r>
              <a:rPr lang="en-US" altLang="ko-KR" sz="1600" b="1" dirty="0">
                <a:solidFill>
                  <a:srgbClr val="FF0000"/>
                </a:solidFill>
              </a:rPr>
              <a:t>65%</a:t>
            </a:r>
            <a:r>
              <a:rPr lang="en-US" altLang="ko-KR" sz="1600" dirty="0"/>
              <a:t> </a:t>
            </a:r>
            <a:r>
              <a:rPr lang="ko-KR" altLang="en-US" sz="1600" dirty="0"/>
              <a:t>이상이 되도록 </a:t>
            </a:r>
            <a:r>
              <a:rPr lang="en-US" altLang="ko-KR" sz="1600" dirty="0"/>
              <a:t>Training</a:t>
            </a:r>
          </a:p>
          <a:p>
            <a:pPr lvl="1"/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Epoch, Learning rate, Batch size, weight initialization </a:t>
            </a:r>
            <a:r>
              <a:rPr lang="ko-KR" altLang="en-US" sz="1600" dirty="0"/>
              <a:t>등의 </a:t>
            </a:r>
            <a:r>
              <a:rPr lang="en-US" altLang="ko-KR" sz="1600" dirty="0"/>
              <a:t>hyperparameter </a:t>
            </a:r>
            <a:r>
              <a:rPr lang="ko-KR" altLang="en-US" sz="1600" dirty="0"/>
              <a:t>는 각자 </a:t>
            </a:r>
            <a:r>
              <a:rPr lang="en-US" altLang="ko-KR" sz="1600" dirty="0"/>
              <a:t>tuning</a:t>
            </a:r>
            <a:br>
              <a:rPr lang="en-US" altLang="ko-KR" sz="1600" dirty="0"/>
            </a:b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보고서에 자세히 작성바람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</p:txBody>
      </p:sp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cs typeface="Arial" charset="0"/>
              </a:rPr>
              <a:t>HW2 : CIFAR10 Classifier with CNN</a:t>
            </a:r>
            <a:endParaRPr lang="ko-KR" altLang="en-US" sz="28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46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cs typeface="Arial" charset="0"/>
              </a:rPr>
              <a:t>HW2 : CIFAR10 Classifier with CNN</a:t>
            </a:r>
            <a:endParaRPr lang="ko-KR" altLang="en-US" sz="2800" dirty="0">
              <a:cs typeface="Arial" charset="0"/>
            </a:endParaRPr>
          </a:p>
        </p:txBody>
      </p:sp>
      <p:sp>
        <p:nvSpPr>
          <p:cNvPr id="33" name="내용 개체 틀 2"/>
          <p:cNvSpPr>
            <a:spLocks noGrp="1"/>
          </p:cNvSpPr>
          <p:nvPr>
            <p:ph idx="1"/>
          </p:nvPr>
        </p:nvSpPr>
        <p:spPr>
          <a:xfrm>
            <a:off x="323528" y="794808"/>
            <a:ext cx="8568952" cy="5544616"/>
          </a:xfrm>
        </p:spPr>
        <p:txBody>
          <a:bodyPr/>
          <a:lstStyle/>
          <a:p>
            <a:r>
              <a:rPr lang="ko-KR" altLang="en-US" sz="2000" dirty="0">
                <a:latin typeface="+mj-ea"/>
                <a:ea typeface="+mj-ea"/>
              </a:rPr>
              <a:t>제출 기한 </a:t>
            </a:r>
            <a:endParaRPr lang="en-US" altLang="ko-KR" sz="2000" dirty="0">
              <a:latin typeface="+mj-ea"/>
              <a:ea typeface="+mj-ea"/>
            </a:endParaRPr>
          </a:p>
          <a:p>
            <a:pPr lvl="1"/>
            <a:r>
              <a:rPr lang="en-US" altLang="ko-KR" sz="1600" dirty="0">
                <a:latin typeface="+mj-ea"/>
                <a:ea typeface="+mj-ea"/>
              </a:rPr>
              <a:t>11/19 (</a:t>
            </a:r>
            <a:r>
              <a:rPr lang="ko-KR" altLang="en-US" sz="1600" dirty="0">
                <a:latin typeface="+mj-ea"/>
                <a:ea typeface="+mj-ea"/>
              </a:rPr>
              <a:t>일</a:t>
            </a:r>
            <a:r>
              <a:rPr lang="en-US" altLang="ko-KR" sz="1600" dirty="0">
                <a:latin typeface="+mj-ea"/>
                <a:ea typeface="+mj-ea"/>
              </a:rPr>
              <a:t>) </a:t>
            </a:r>
            <a:r>
              <a:rPr lang="ko-KR" altLang="en-US" sz="1600" dirty="0">
                <a:latin typeface="+mj-ea"/>
                <a:ea typeface="+mj-ea"/>
              </a:rPr>
              <a:t>자정</a:t>
            </a:r>
            <a:endParaRPr lang="en-US" altLang="ko-KR" sz="1600" dirty="0">
              <a:latin typeface="+mj-ea"/>
              <a:ea typeface="+mj-ea"/>
            </a:endParaRPr>
          </a:p>
          <a:p>
            <a:pPr lvl="1"/>
            <a:r>
              <a:rPr lang="ko-KR" altLang="en-US" sz="1600" dirty="0">
                <a:latin typeface="+mj-ea"/>
                <a:ea typeface="+mj-ea"/>
              </a:rPr>
              <a:t>사이버 캠퍼스 과제란을 통해 제출 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400" dirty="0">
                <a:latin typeface="+mj-ea"/>
                <a:ea typeface="+mj-ea"/>
              </a:rPr>
              <a:t>Late</a:t>
            </a:r>
            <a:r>
              <a:rPr lang="ko-KR" altLang="en-US" sz="1400" dirty="0">
                <a:latin typeface="+mj-ea"/>
                <a:ea typeface="+mj-ea"/>
              </a:rPr>
              <a:t>의 경우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하루 당 총점 </a:t>
            </a:r>
            <a:r>
              <a:rPr lang="en-US" altLang="ko-KR" sz="1400" dirty="0">
                <a:latin typeface="+mj-ea"/>
                <a:ea typeface="+mj-ea"/>
              </a:rPr>
              <a:t>10</a:t>
            </a:r>
            <a:r>
              <a:rPr lang="ko-KR" altLang="en-US" sz="1400" dirty="0">
                <a:latin typeface="+mj-ea"/>
                <a:ea typeface="+mj-ea"/>
              </a:rPr>
              <a:t>점에서 </a:t>
            </a:r>
            <a:r>
              <a:rPr lang="en-US" altLang="ko-KR" sz="1400" dirty="0">
                <a:latin typeface="+mj-ea"/>
                <a:ea typeface="+mj-ea"/>
              </a:rPr>
              <a:t>2</a:t>
            </a:r>
            <a:r>
              <a:rPr lang="ko-KR" altLang="en-US" sz="1400" dirty="0">
                <a:latin typeface="+mj-ea"/>
                <a:ea typeface="+mj-ea"/>
              </a:rPr>
              <a:t>점씩 감점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</a:p>
          <a:p>
            <a:pPr lvl="2"/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2000" dirty="0">
                <a:latin typeface="+mj-ea"/>
                <a:ea typeface="+mj-ea"/>
              </a:rPr>
              <a:t>제출 형태 </a:t>
            </a:r>
            <a:r>
              <a:rPr lang="en-US" altLang="ko-KR" sz="2000" dirty="0">
                <a:latin typeface="+mj-ea"/>
                <a:ea typeface="+mj-ea"/>
              </a:rPr>
              <a:t>: HW2_</a:t>
            </a:r>
            <a:r>
              <a:rPr lang="ko-KR" altLang="en-US" sz="2000" dirty="0">
                <a:latin typeface="+mj-ea"/>
                <a:ea typeface="+mj-ea"/>
              </a:rPr>
              <a:t>학번</a:t>
            </a:r>
            <a:r>
              <a:rPr lang="en-US" altLang="ko-KR" sz="2000" dirty="0">
                <a:latin typeface="+mj-ea"/>
                <a:ea typeface="+mj-ea"/>
              </a:rPr>
              <a:t>.zip [</a:t>
            </a:r>
            <a:r>
              <a:rPr lang="ko-KR" altLang="en-US" sz="2000" dirty="0">
                <a:latin typeface="+mj-ea"/>
                <a:ea typeface="+mj-ea"/>
              </a:rPr>
              <a:t>압축 필수</a:t>
            </a:r>
            <a:r>
              <a:rPr lang="en-US" altLang="ko-KR" sz="2000" dirty="0">
                <a:latin typeface="+mj-ea"/>
                <a:ea typeface="+mj-ea"/>
              </a:rPr>
              <a:t>]</a:t>
            </a:r>
          </a:p>
          <a:p>
            <a:pPr marL="411480" lvl="1" indent="0">
              <a:buNone/>
            </a:pPr>
            <a:r>
              <a:rPr lang="en-US" altLang="ko-KR" sz="1800" b="1" dirty="0">
                <a:latin typeface="+mj-ea"/>
                <a:ea typeface="+mj-ea"/>
              </a:rPr>
              <a:t> 1. Train python file : train</a:t>
            </a:r>
            <a:r>
              <a:rPr lang="en-US" altLang="ko-KR" sz="1800" b="1" dirty="0">
                <a:solidFill>
                  <a:srgbClr val="FF0000"/>
                </a:solidFill>
                <a:latin typeface="+mj-ea"/>
                <a:ea typeface="+mj-ea"/>
              </a:rPr>
              <a:t>.py </a:t>
            </a:r>
            <a:r>
              <a:rPr lang="en-US" altLang="ko-KR" sz="1400" b="1" dirty="0">
                <a:latin typeface="+mj-ea"/>
                <a:ea typeface="+mj-ea"/>
              </a:rPr>
              <a:t>(colab</a:t>
            </a:r>
            <a:r>
              <a:rPr lang="ko-KR" altLang="en-US" sz="1400" b="1" dirty="0">
                <a:latin typeface="+mj-ea"/>
                <a:ea typeface="+mj-ea"/>
              </a:rPr>
              <a:t>으로 작성한 경우 </a:t>
            </a:r>
            <a:r>
              <a:rPr lang="en-US" altLang="ko-KR" sz="1400" b="1" dirty="0">
                <a:latin typeface="+mj-ea"/>
                <a:ea typeface="+mj-ea"/>
              </a:rPr>
              <a:t>train.ipynb</a:t>
            </a:r>
            <a:r>
              <a:rPr lang="ko-KR" altLang="en-US" sz="1400" b="1" dirty="0">
                <a:latin typeface="+mj-ea"/>
                <a:ea typeface="+mj-ea"/>
              </a:rPr>
              <a:t>도 함께 제출</a:t>
            </a:r>
            <a:r>
              <a:rPr lang="en-US" altLang="ko-KR" sz="1400" b="1" dirty="0">
                <a:latin typeface="+mj-ea"/>
                <a:ea typeface="+mj-ea"/>
              </a:rPr>
              <a:t>)</a:t>
            </a:r>
          </a:p>
          <a:p>
            <a:pPr lvl="2"/>
            <a:r>
              <a:rPr lang="en-US" altLang="ko-KR" sz="1600" dirty="0">
                <a:latin typeface="+mj-ea"/>
                <a:ea typeface="+mj-ea"/>
              </a:rPr>
              <a:t>Google Colab</a:t>
            </a:r>
            <a:r>
              <a:rPr lang="ko-KR" altLang="en-US" sz="1600" dirty="0">
                <a:latin typeface="+mj-ea"/>
                <a:ea typeface="+mj-ea"/>
              </a:rPr>
              <a:t>으로 작성시 </a:t>
            </a:r>
            <a:r>
              <a:rPr lang="en-US" altLang="ko-KR" sz="1600" dirty="0">
                <a:latin typeface="+mj-ea"/>
                <a:ea typeface="+mj-ea"/>
              </a:rPr>
              <a:t>‘</a:t>
            </a:r>
            <a:r>
              <a:rPr lang="ko-KR" altLang="en-US" sz="1600" dirty="0">
                <a:latin typeface="+mj-ea"/>
                <a:ea typeface="+mj-ea"/>
              </a:rPr>
              <a:t>파일</a:t>
            </a:r>
            <a:r>
              <a:rPr lang="en-US" altLang="ko-KR" sz="1600" dirty="0">
                <a:latin typeface="+mj-ea"/>
                <a:ea typeface="+mj-ea"/>
              </a:rPr>
              <a:t>‘ -&gt; ‘.py</a:t>
            </a:r>
            <a:r>
              <a:rPr lang="ko-KR" altLang="en-US" sz="1600" dirty="0">
                <a:latin typeface="+mj-ea"/>
                <a:ea typeface="+mj-ea"/>
              </a:rPr>
              <a:t> 다운로드</a:t>
            </a:r>
            <a:r>
              <a:rPr lang="en-US" altLang="ko-KR" sz="1600" dirty="0">
                <a:latin typeface="+mj-ea"/>
                <a:ea typeface="+mj-ea"/>
              </a:rPr>
              <a:t>’</a:t>
            </a:r>
            <a:r>
              <a:rPr lang="ko-KR" altLang="en-US" sz="1600" dirty="0">
                <a:latin typeface="+mj-ea"/>
                <a:ea typeface="+mj-ea"/>
              </a:rPr>
              <a:t>로 변환하여 제출</a:t>
            </a:r>
            <a:br>
              <a:rPr lang="en-US" altLang="ko-KR" sz="1600" dirty="0">
                <a:latin typeface="+mj-ea"/>
                <a:ea typeface="+mj-ea"/>
              </a:rPr>
            </a:br>
            <a:r>
              <a:rPr lang="en-US" altLang="ko-KR" sz="1600" dirty="0">
                <a:latin typeface="+mj-ea"/>
                <a:ea typeface="+mj-ea"/>
              </a:rPr>
              <a:t>+ ipynb</a:t>
            </a:r>
            <a:r>
              <a:rPr lang="ko-KR" altLang="en-US" sz="1600" dirty="0">
                <a:latin typeface="+mj-ea"/>
                <a:ea typeface="+mj-ea"/>
              </a:rPr>
              <a:t>파일도 함께 제출</a:t>
            </a:r>
            <a:endParaRPr lang="en-US" altLang="ko-KR" sz="1600" dirty="0">
              <a:latin typeface="+mj-ea"/>
              <a:ea typeface="+mj-ea"/>
            </a:endParaRPr>
          </a:p>
          <a:p>
            <a:pPr marL="411480" lvl="1" indent="0">
              <a:buNone/>
            </a:pPr>
            <a:r>
              <a:rPr lang="en-US" altLang="ko-KR" sz="1800" b="1" dirty="0">
                <a:latin typeface="+mj-ea"/>
                <a:ea typeface="+mj-ea"/>
              </a:rPr>
              <a:t> 2. Saved Model : model</a:t>
            </a:r>
            <a:r>
              <a:rPr lang="en-US" altLang="ko-KR" sz="1800" b="1" dirty="0">
                <a:solidFill>
                  <a:srgbClr val="FF0000"/>
                </a:solidFill>
                <a:latin typeface="+mj-ea"/>
                <a:ea typeface="+mj-ea"/>
              </a:rPr>
              <a:t>.pth</a:t>
            </a:r>
          </a:p>
          <a:p>
            <a:pPr lvl="2"/>
            <a:r>
              <a:rPr lang="ko-KR" altLang="en-US" sz="1600" dirty="0">
                <a:latin typeface="+mj-ea"/>
                <a:ea typeface="+mj-ea"/>
              </a:rPr>
              <a:t>학습된 </a:t>
            </a:r>
            <a:r>
              <a:rPr lang="en-US" altLang="ko-KR" sz="1600" dirty="0">
                <a:latin typeface="+mj-ea"/>
                <a:ea typeface="+mj-ea"/>
              </a:rPr>
              <a:t>Model</a:t>
            </a:r>
            <a:r>
              <a:rPr lang="ko-KR" altLang="en-US" sz="1600" dirty="0">
                <a:latin typeface="+mj-ea"/>
                <a:ea typeface="+mj-ea"/>
              </a:rPr>
              <a:t>을 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en-US" altLang="ko-KR" sz="1600" dirty="0" err="1">
                <a:latin typeface="+mj-ea"/>
                <a:ea typeface="+mj-ea"/>
              </a:rPr>
              <a:t>pth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형식으로 저장</a:t>
            </a:r>
            <a:endParaRPr lang="en-US" altLang="ko-KR" sz="1600" dirty="0">
              <a:latin typeface="+mj-ea"/>
              <a:ea typeface="+mj-ea"/>
            </a:endParaRPr>
          </a:p>
          <a:p>
            <a:pPr marL="411480" lvl="1" indent="0">
              <a:buNone/>
            </a:pPr>
            <a:r>
              <a:rPr lang="en-US" altLang="ko-KR" sz="1800" b="1" dirty="0">
                <a:latin typeface="+mj-ea"/>
                <a:ea typeface="+mj-ea"/>
              </a:rPr>
              <a:t> 3. Test</a:t>
            </a:r>
            <a:r>
              <a:rPr lang="ko-KR" altLang="en-US" sz="1800" b="1" dirty="0">
                <a:latin typeface="+mj-ea"/>
                <a:ea typeface="+mj-ea"/>
              </a:rPr>
              <a:t> </a:t>
            </a:r>
            <a:r>
              <a:rPr lang="en-US" altLang="ko-KR" sz="1800" b="1" dirty="0">
                <a:latin typeface="+mj-ea"/>
                <a:ea typeface="+mj-ea"/>
              </a:rPr>
              <a:t>Python file : test</a:t>
            </a:r>
            <a:r>
              <a:rPr lang="en-US" altLang="ko-KR" sz="1800" b="1" dirty="0">
                <a:solidFill>
                  <a:srgbClr val="FF0000"/>
                </a:solidFill>
                <a:latin typeface="+mj-ea"/>
                <a:ea typeface="+mj-ea"/>
              </a:rPr>
              <a:t>.py</a:t>
            </a:r>
          </a:p>
          <a:p>
            <a:pPr lvl="2"/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번의 </a:t>
            </a:r>
            <a:r>
              <a:rPr lang="en-US" altLang="ko-KR" sz="1600" dirty="0">
                <a:latin typeface="+mj-ea"/>
                <a:ea typeface="+mj-ea"/>
              </a:rPr>
              <a:t>model.pth</a:t>
            </a:r>
            <a:r>
              <a:rPr lang="ko-KR" altLang="en-US" sz="1600" dirty="0">
                <a:latin typeface="+mj-ea"/>
                <a:ea typeface="+mj-ea"/>
              </a:rPr>
              <a:t>를 통해 학습된 </a:t>
            </a:r>
            <a:r>
              <a:rPr lang="en-US" altLang="ko-KR" sz="1600" dirty="0">
                <a:latin typeface="+mj-ea"/>
                <a:ea typeface="+mj-ea"/>
              </a:rPr>
              <a:t>model</a:t>
            </a:r>
            <a:r>
              <a:rPr lang="ko-KR" altLang="en-US" sz="1600" dirty="0">
                <a:latin typeface="+mj-ea"/>
                <a:ea typeface="+mj-ea"/>
              </a:rPr>
              <a:t>의 </a:t>
            </a:r>
            <a:r>
              <a:rPr lang="en-US" altLang="ko-KR" sz="1600" dirty="0">
                <a:latin typeface="+mj-ea"/>
                <a:ea typeface="+mj-ea"/>
              </a:rPr>
              <a:t>parameter</a:t>
            </a:r>
            <a:r>
              <a:rPr lang="ko-KR" altLang="en-US" sz="1600" dirty="0">
                <a:latin typeface="+mj-ea"/>
                <a:ea typeface="+mj-ea"/>
              </a:rPr>
              <a:t>를 불러와 </a:t>
            </a:r>
            <a:br>
              <a:rPr lang="en-US" altLang="ko-KR" sz="1600" dirty="0">
                <a:latin typeface="+mj-ea"/>
                <a:ea typeface="+mj-ea"/>
              </a:rPr>
            </a:br>
            <a:r>
              <a:rPr lang="en-US" altLang="ko-KR" sz="1600" dirty="0">
                <a:latin typeface="+mj-ea"/>
                <a:ea typeface="+mj-ea"/>
              </a:rPr>
              <a:t>train dataset </a:t>
            </a:r>
            <a:r>
              <a:rPr lang="ko-KR" altLang="en-US" sz="1600" dirty="0">
                <a:latin typeface="+mj-ea"/>
                <a:ea typeface="+mj-ea"/>
              </a:rPr>
              <a:t>에 대한 성능 확인</a:t>
            </a:r>
            <a:endParaRPr lang="en-US" altLang="ko-KR" sz="1600" dirty="0">
              <a:latin typeface="+mj-ea"/>
              <a:ea typeface="+mj-ea"/>
            </a:endParaRPr>
          </a:p>
          <a:p>
            <a:pPr lvl="2"/>
            <a:r>
              <a:rPr lang="en-US" altLang="ko-KR" sz="1600" dirty="0">
                <a:latin typeface="+mj-ea"/>
                <a:ea typeface="+mj-ea"/>
              </a:rPr>
              <a:t>Model </a:t>
            </a:r>
            <a:r>
              <a:rPr lang="ko-KR" altLang="en-US" sz="1600" dirty="0">
                <a:latin typeface="+mj-ea"/>
                <a:ea typeface="+mj-ea"/>
              </a:rPr>
              <a:t>저장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불러오기 </a:t>
            </a:r>
            <a:r>
              <a:rPr lang="en-US" altLang="ko-KR" sz="1600" dirty="0">
                <a:latin typeface="+mj-ea"/>
                <a:ea typeface="+mj-ea"/>
                <a:hlinkClick r:id="rId3"/>
              </a:rPr>
              <a:t>[</a:t>
            </a:r>
            <a:r>
              <a:rPr lang="ko-KR" altLang="en-US" sz="1600" dirty="0">
                <a:latin typeface="+mj-ea"/>
                <a:ea typeface="+mj-ea"/>
                <a:hlinkClick r:id="rId3"/>
              </a:rPr>
              <a:t>참고링크</a:t>
            </a:r>
            <a:r>
              <a:rPr lang="en-US" altLang="ko-KR" sz="1600" dirty="0">
                <a:latin typeface="+mj-ea"/>
                <a:ea typeface="+mj-ea"/>
                <a:hlinkClick r:id="rId3"/>
              </a:rPr>
              <a:t>]</a:t>
            </a:r>
            <a:r>
              <a:rPr lang="ko-KR" altLang="en-US" sz="1600" dirty="0">
                <a:latin typeface="+mj-ea"/>
                <a:ea typeface="+mj-ea"/>
                <a:hlinkClick r:id="rId3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: </a:t>
            </a:r>
            <a:r>
              <a:rPr lang="en-US" altLang="ko-KR" sz="1100" dirty="0">
                <a:latin typeface="+mj-ea"/>
                <a:ea typeface="+mj-ea"/>
              </a:rPr>
              <a:t>https://pytorch.org/tutorials/beginner/saving_loading_models.html</a:t>
            </a:r>
          </a:p>
          <a:p>
            <a:pPr marL="411480" lvl="1" indent="0">
              <a:buNone/>
            </a:pPr>
            <a:r>
              <a:rPr lang="en-US" altLang="ko-KR" sz="1800" b="1" dirty="0">
                <a:latin typeface="+mj-ea"/>
                <a:ea typeface="+mj-ea"/>
              </a:rPr>
              <a:t>4. Report : HW2_</a:t>
            </a:r>
            <a:r>
              <a:rPr lang="ko-KR" altLang="en-US" sz="1800" b="1" dirty="0">
                <a:latin typeface="+mj-ea"/>
                <a:ea typeface="+mj-ea"/>
              </a:rPr>
              <a:t>학번</a:t>
            </a:r>
            <a:r>
              <a:rPr lang="en-US" altLang="ko-KR" sz="1800" b="1" dirty="0">
                <a:latin typeface="+mj-ea"/>
                <a:ea typeface="+mj-ea"/>
              </a:rPr>
              <a:t>_</a:t>
            </a:r>
            <a:r>
              <a:rPr lang="ko-KR" altLang="en-US" sz="1800" b="1" dirty="0">
                <a:latin typeface="+mj-ea"/>
                <a:ea typeface="+mj-ea"/>
              </a:rPr>
              <a:t>이름</a:t>
            </a:r>
            <a:r>
              <a:rPr lang="en-US" altLang="ko-KR" sz="1800" b="1" dirty="0">
                <a:latin typeface="+mj-ea"/>
                <a:ea typeface="+mj-ea"/>
              </a:rPr>
              <a:t>.pdf</a:t>
            </a:r>
            <a:endParaRPr lang="en-US" altLang="ko-KR" sz="1600" b="1" dirty="0">
              <a:latin typeface="+mj-ea"/>
              <a:ea typeface="+mj-ea"/>
            </a:endParaRPr>
          </a:p>
          <a:p>
            <a:pPr lvl="2"/>
            <a:r>
              <a:rPr lang="en-US" altLang="ko-KR" sz="1600" dirty="0">
                <a:latin typeface="+mj-ea"/>
                <a:ea typeface="+mj-ea"/>
              </a:rPr>
              <a:t>Learning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Curve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(Error</a:t>
            </a:r>
            <a:r>
              <a:rPr lang="ko-KR" altLang="en-US" sz="1600" dirty="0">
                <a:latin typeface="+mj-ea"/>
                <a:ea typeface="+mj-ea"/>
              </a:rPr>
              <a:t> 감소 그래프</a:t>
            </a:r>
            <a:r>
              <a:rPr lang="en-US" altLang="ko-KR" sz="1600" dirty="0">
                <a:latin typeface="+mj-ea"/>
                <a:ea typeface="+mj-ea"/>
              </a:rPr>
              <a:t>) </a:t>
            </a:r>
            <a:r>
              <a:rPr lang="ko-KR" altLang="en-US" sz="1600" dirty="0">
                <a:latin typeface="+mj-ea"/>
                <a:ea typeface="+mj-ea"/>
              </a:rPr>
              <a:t>포함</a:t>
            </a:r>
            <a:endParaRPr lang="en-US" altLang="ko-KR" sz="1600" dirty="0">
              <a:latin typeface="+mj-ea"/>
              <a:ea typeface="+mj-ea"/>
            </a:endParaRPr>
          </a:p>
          <a:p>
            <a:pPr lvl="2"/>
            <a:r>
              <a:rPr lang="ko-KR" altLang="en-US" sz="1600" dirty="0">
                <a:latin typeface="+mj-ea"/>
                <a:ea typeface="+mj-ea"/>
              </a:rPr>
              <a:t>각 </a:t>
            </a:r>
            <a:r>
              <a:rPr lang="en-US" altLang="ko-KR" sz="1600" dirty="0">
                <a:latin typeface="+mj-ea"/>
                <a:ea typeface="+mj-ea"/>
              </a:rPr>
              <a:t>Layer</a:t>
            </a:r>
            <a:r>
              <a:rPr lang="ko-KR" altLang="en-US" sz="1600" dirty="0">
                <a:latin typeface="+mj-ea"/>
                <a:ea typeface="+mj-ea"/>
              </a:rPr>
              <a:t>를 통과한 시점에서의 </a:t>
            </a:r>
            <a:r>
              <a:rPr lang="en-US" altLang="ko-KR" sz="1600" dirty="0">
                <a:latin typeface="+mj-ea"/>
                <a:ea typeface="+mj-ea"/>
              </a:rPr>
              <a:t>output</a:t>
            </a:r>
            <a:r>
              <a:rPr lang="ko-KR" altLang="en-US" sz="1600" dirty="0">
                <a:latin typeface="+mj-ea"/>
                <a:ea typeface="+mj-ea"/>
              </a:rPr>
              <a:t>의 </a:t>
            </a:r>
            <a:r>
              <a:rPr lang="en-US" altLang="ko-KR" sz="1600" dirty="0">
                <a:latin typeface="+mj-ea"/>
                <a:ea typeface="+mj-ea"/>
              </a:rPr>
              <a:t>shape(size)</a:t>
            </a:r>
            <a:r>
              <a:rPr lang="ko-KR" altLang="en-US" sz="1600" dirty="0">
                <a:latin typeface="+mj-ea"/>
                <a:ea typeface="+mj-ea"/>
              </a:rPr>
              <a:t>를 포함</a:t>
            </a:r>
            <a:endParaRPr lang="en-US" altLang="ko-KR" sz="1600" dirty="0">
              <a:latin typeface="+mj-ea"/>
              <a:ea typeface="+mj-ea"/>
            </a:endParaRPr>
          </a:p>
          <a:p>
            <a:pPr lvl="2"/>
            <a:r>
              <a:rPr lang="en-US" altLang="ko-KR" sz="1600" dirty="0">
                <a:latin typeface="+mn-ea"/>
                <a:ea typeface="+mn-ea"/>
              </a:rPr>
              <a:t>Accuracy</a:t>
            </a:r>
            <a:r>
              <a:rPr lang="ko-KR" altLang="en-US" sz="1600" dirty="0">
                <a:latin typeface="+mn-ea"/>
                <a:ea typeface="+mn-ea"/>
              </a:rPr>
              <a:t>를 올리기 위한 본인의 방법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590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사용자 지정 5">
      <a:dk1>
        <a:sysClr val="windowText" lastClr="000000"/>
      </a:dk1>
      <a:lt1>
        <a:sysClr val="window" lastClr="FFFFFF"/>
      </a:lt1>
      <a:dk2>
        <a:srgbClr val="FFFFFF"/>
      </a:dk2>
      <a:lt2>
        <a:srgbClr val="DEDEDE"/>
      </a:lt2>
      <a:accent1>
        <a:srgbClr val="53548A"/>
      </a:accent1>
      <a:accent2>
        <a:srgbClr val="C00000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33563</TotalTime>
  <Words>318</Words>
  <Application>Microsoft Office PowerPoint</Application>
  <PresentationFormat>화면 슬라이드 쇼(4:3)</PresentationFormat>
  <Paragraphs>41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HY견고딕</vt:lpstr>
      <vt:lpstr>맑은 고딕</vt:lpstr>
      <vt:lpstr>Arial</vt:lpstr>
      <vt:lpstr>Arial Black</vt:lpstr>
      <vt:lpstr>Georgia</vt:lpstr>
      <vt:lpstr>Wingdings</vt:lpstr>
      <vt:lpstr>Wingdings 2</vt:lpstr>
      <vt:lpstr>도시</vt:lpstr>
      <vt:lpstr>HW2 : CIFAR10 Classifier with CNN</vt:lpstr>
      <vt:lpstr>HW2 : CIFAR10 Classifier with CNN</vt:lpstr>
      <vt:lpstr>HW2 : CIFAR10 Classifier with CNN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김민욱</dc:creator>
  <cp:lastModifiedBy>연진 김</cp:lastModifiedBy>
  <cp:revision>1244</cp:revision>
  <cp:lastPrinted>2019-11-25T11:23:40Z</cp:lastPrinted>
  <dcterms:created xsi:type="dcterms:W3CDTF">2010-07-23T08:16:11Z</dcterms:created>
  <dcterms:modified xsi:type="dcterms:W3CDTF">2023-11-08T18:56:15Z</dcterms:modified>
</cp:coreProperties>
</file>