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4"/>
  </p:notesMasterIdLst>
  <p:handoutMasterIdLst>
    <p:handoutMasterId r:id="rId5"/>
  </p:handoutMasterIdLst>
  <p:sldIdLst>
    <p:sldId id="295" r:id="rId2"/>
    <p:sldId id="298" r:id="rId3"/>
  </p:sldIdLst>
  <p:sldSz cx="9144000" cy="6858000" type="screen4x3"/>
  <p:notesSz cx="6743700" cy="98758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1A45"/>
    <a:srgbClr val="FF6600"/>
    <a:srgbClr val="CE6EE8"/>
    <a:srgbClr val="931D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6" autoAdjust="0"/>
    <p:restoredTop sz="87612" autoAdjust="0"/>
  </p:normalViewPr>
  <p:slideViewPr>
    <p:cSldViewPr>
      <p:cViewPr varScale="1">
        <p:scale>
          <a:sx n="101" d="100"/>
          <a:sy n="101" d="100"/>
        </p:scale>
        <p:origin x="171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2814" y="-126"/>
      </p:cViewPr>
      <p:guideLst>
        <p:guide orient="horz" pos="3110"/>
        <p:guide pos="21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23005" cy="4930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9121" y="1"/>
            <a:ext cx="2923005" cy="4930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7A1452-2934-4EE8-A7ED-7C0849909533}" type="datetime4">
              <a:rPr lang="en-US" altLang="ko-KR" smtClean="0"/>
              <a:pPr/>
              <a:t>November 28, 2023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9581"/>
            <a:ext cx="2923005" cy="4946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9121" y="9379581"/>
            <a:ext cx="2923005" cy="4946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50BE4-F89C-4C8E-804E-2A39CCEA40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1320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22270" cy="4937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9870" y="1"/>
            <a:ext cx="2922270" cy="4937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CB0321-BA26-4D2D-BF53-BBE86D932346}" type="datetime4">
              <a:rPr lang="en-US" altLang="ko-KR" smtClean="0"/>
              <a:pPr/>
              <a:t>November 28, 2023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75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4370" y="4691023"/>
            <a:ext cx="5394960" cy="4444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80333"/>
            <a:ext cx="2922270" cy="4937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9870" y="9380333"/>
            <a:ext cx="2922270" cy="4937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7B099-7A93-4009-AC00-F00094ACD4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62916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3CB0321-BA26-4D2D-BF53-BBE86D932346}" type="datetime4">
              <a:rPr lang="en-US" altLang="ko-KR" smtClean="0"/>
              <a:pPr/>
              <a:t>November 28, 2023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97B099-7A93-4009-AC00-F00094ACD4E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243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3CB0321-BA26-4D2D-BF53-BBE86D932346}" type="datetime4">
              <a:rPr lang="en-US" altLang="ko-KR" smtClean="0"/>
              <a:pPr/>
              <a:t>November 28, 2023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97B099-7A93-4009-AC00-F00094ACD4E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945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BG1_newlogo_tai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42304"/>
            <a:ext cx="9144000" cy="615696"/>
          </a:xfrm>
          <a:prstGeom prst="rect">
            <a:avLst/>
          </a:prstGeom>
        </p:spPr>
      </p:pic>
      <p:pic>
        <p:nvPicPr>
          <p:cNvPr id="13" name="그림 12" descr="BG1_newlogo_12_head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70560"/>
          </a:xfrm>
          <a:prstGeom prst="rect">
            <a:avLst/>
          </a:prstGeom>
        </p:spPr>
      </p:pic>
      <p:pic>
        <p:nvPicPr>
          <p:cNvPr id="15" name="그림 14" descr="BG1_newlogo_12_mid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2204864"/>
            <a:ext cx="9144000" cy="1479804"/>
          </a:xfrm>
          <a:prstGeom prst="rect">
            <a:avLst/>
          </a:prstGeom>
        </p:spPr>
      </p:pic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323528" y="2276873"/>
            <a:ext cx="8458200" cy="122413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HY헤드라인M" pitchFamily="18" charset="-127"/>
                <a:cs typeface="Arial" pitchFamily="34" charset="0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979712" y="3717032"/>
            <a:ext cx="4953000" cy="1752600"/>
          </a:xfrm>
          <a:prstGeom prst="rect">
            <a:avLst/>
          </a:prstGeom>
        </p:spPr>
        <p:txBody>
          <a:bodyPr anchor="ctr" anchorCtr="0"/>
          <a:lstStyle>
            <a:lvl1pPr marL="64008" indent="0" algn="ctr">
              <a:buNone/>
              <a:defRPr sz="2400">
                <a:solidFill>
                  <a:schemeClr val="tx1"/>
                </a:solidFill>
                <a:latin typeface="Arial" pitchFamily="34" charset="0"/>
                <a:ea typeface="HY헤드라인M" pitchFamily="18" charset="-127"/>
                <a:cs typeface="Arial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dirty="0"/>
              <a:t>마스터 부제목 스타일 편집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BG2_newlogo_12_tai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34510"/>
            <a:ext cx="9144000" cy="623490"/>
          </a:xfrm>
          <a:prstGeom prst="rect">
            <a:avLst/>
          </a:prstGeom>
        </p:spPr>
      </p:pic>
      <p:pic>
        <p:nvPicPr>
          <p:cNvPr id="11" name="그림 10" descr="BG2_newlogo_12_head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79022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816" y="188640"/>
            <a:ext cx="8229600" cy="57606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spc="-150">
                <a:solidFill>
                  <a:srgbClr val="071A45"/>
                </a:solidFill>
                <a:effectLst>
                  <a:outerShdw blurRad="50800" dir="2700000" algn="tl" rotWithShape="0">
                    <a:schemeClr val="tx1">
                      <a:lumMod val="50000"/>
                      <a:lumOff val="50000"/>
                      <a:alpha val="88000"/>
                    </a:schemeClr>
                  </a:outerShdw>
                </a:effectLst>
                <a:latin typeface="Arial Black" pitchFamily="34" charset="0"/>
                <a:ea typeface="HY헤드라인M" pitchFamily="18" charset="-127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96752"/>
            <a:ext cx="8496944" cy="4680520"/>
          </a:xfrm>
          <a:prstGeom prst="rect">
            <a:avLst/>
          </a:prstGeom>
        </p:spPr>
        <p:txBody>
          <a:bodyPr/>
          <a:lstStyle>
            <a:lvl1pPr>
              <a:buClr>
                <a:srgbClr val="002060"/>
              </a:buClr>
              <a:buFont typeface="Arial" pitchFamily="34" charset="0"/>
              <a:buChar char="•"/>
              <a:defRPr sz="2400" b="0">
                <a:solidFill>
                  <a:schemeClr val="tx1"/>
                </a:solidFill>
                <a:latin typeface="Arial" pitchFamily="34" charset="0"/>
                <a:ea typeface="HY헤드라인M" pitchFamily="18" charset="-127"/>
                <a:cs typeface="Arial" pitchFamily="34" charset="0"/>
              </a:defRPr>
            </a:lvl1pPr>
            <a:lvl2pPr>
              <a:defRPr sz="2100" b="0">
                <a:solidFill>
                  <a:schemeClr val="tx1"/>
                </a:solidFill>
                <a:latin typeface="Arial" pitchFamily="34" charset="0"/>
                <a:ea typeface="HY헤드라인M" pitchFamily="18" charset="-127"/>
                <a:cs typeface="Arial" pitchFamily="34" charset="0"/>
              </a:defRPr>
            </a:lvl2pPr>
            <a:lvl3pPr>
              <a:buClr>
                <a:srgbClr val="00B050"/>
              </a:buClr>
              <a:defRPr sz="2000" b="0">
                <a:solidFill>
                  <a:schemeClr val="tx1"/>
                </a:solidFill>
                <a:latin typeface="Arial" pitchFamily="34" charset="0"/>
                <a:ea typeface="HY헤드라인M" pitchFamily="18" charset="-127"/>
                <a:cs typeface="Arial" pitchFamily="34" charset="0"/>
              </a:defRPr>
            </a:lvl3pPr>
            <a:lvl4pPr>
              <a:buClr>
                <a:schemeClr val="accent6"/>
              </a:buClr>
              <a:buSzPct val="70000"/>
              <a:buFont typeface="Wingdings" pitchFamily="2" charset="2"/>
              <a:buChar char="§"/>
              <a:defRPr sz="1800" b="0">
                <a:solidFill>
                  <a:schemeClr val="tx1"/>
                </a:solidFill>
                <a:latin typeface="Arial" pitchFamily="34" charset="0"/>
                <a:ea typeface="HY헤드라인M" pitchFamily="18" charset="-127"/>
                <a:cs typeface="Arial" pitchFamily="34" charset="0"/>
              </a:defRPr>
            </a:lvl4pPr>
            <a:lvl5pPr>
              <a:buClr>
                <a:schemeClr val="accent1">
                  <a:lumMod val="75000"/>
                </a:schemeClr>
              </a:buClr>
              <a:defRPr sz="1600" b="0">
                <a:solidFill>
                  <a:schemeClr val="tx1"/>
                </a:solidFill>
                <a:latin typeface="Arial" pitchFamily="34" charset="0"/>
                <a:ea typeface="HY헤드라인M" pitchFamily="18" charset="-127"/>
                <a:cs typeface="Arial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10" name="슬라이드 번호 개체 틀 28"/>
          <p:cNvSpPr txBox="1">
            <a:spLocks/>
          </p:cNvSpPr>
          <p:nvPr userDrawn="1"/>
        </p:nvSpPr>
        <p:spPr>
          <a:xfrm>
            <a:off x="8719280" y="-17656"/>
            <a:ext cx="432048" cy="216024"/>
          </a:xfrm>
          <a:prstGeom prst="rect">
            <a:avLst/>
          </a:prstGeom>
        </p:spPr>
        <p:txBody>
          <a:bodyPr vert="horz" anchor="b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8C711B-079A-464D-BAB2-C267ED632C87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908720"/>
            <a:ext cx="8496944" cy="5544616"/>
          </a:xfrm>
        </p:spPr>
        <p:txBody>
          <a:bodyPr/>
          <a:lstStyle/>
          <a:p>
            <a:r>
              <a:rPr lang="ko-KR" altLang="en-US" sz="1800" dirty="0"/>
              <a:t>개요 </a:t>
            </a:r>
            <a:r>
              <a:rPr lang="en-US" altLang="ko-KR" sz="1800" dirty="0"/>
              <a:t>: Fashion-MNIST Classifier using CRNN</a:t>
            </a:r>
          </a:p>
          <a:p>
            <a:pPr lvl="1"/>
            <a:endParaRPr lang="en-US" altLang="ko-KR" sz="1500" dirty="0"/>
          </a:p>
          <a:p>
            <a:pPr lvl="1"/>
            <a:r>
              <a:rPr lang="en-US" altLang="ko-KR" sz="1500" b="1" dirty="0"/>
              <a:t>Model</a:t>
            </a:r>
          </a:p>
          <a:p>
            <a:pPr lvl="2"/>
            <a:r>
              <a:rPr lang="en-US" altLang="ko-KR" sz="1400" dirty="0"/>
              <a:t>CRNN</a:t>
            </a:r>
          </a:p>
          <a:p>
            <a:pPr lvl="3"/>
            <a:r>
              <a:rPr lang="en-US" altLang="ko-KR" sz="1200" dirty="0"/>
              <a:t>CNN</a:t>
            </a:r>
            <a:r>
              <a:rPr lang="ko-KR" altLang="en-US" sz="1200" dirty="0"/>
              <a:t>을 통해 나온 </a:t>
            </a:r>
            <a:r>
              <a:rPr lang="en-US" altLang="ko-KR" sz="1200" dirty="0"/>
              <a:t>output feature</a:t>
            </a:r>
            <a:r>
              <a:rPr lang="ko-KR" altLang="en-US" sz="1200" dirty="0"/>
              <a:t>를 </a:t>
            </a:r>
            <a:r>
              <a:rPr lang="en-US" altLang="ko-KR" sz="1200" dirty="0"/>
              <a:t>RNN</a:t>
            </a:r>
            <a:r>
              <a:rPr lang="ko-KR" altLang="en-US" sz="1200" dirty="0"/>
              <a:t>의 </a:t>
            </a:r>
            <a:r>
              <a:rPr lang="en-US" altLang="ko-KR" sz="1200" dirty="0"/>
              <a:t>input</a:t>
            </a:r>
            <a:r>
              <a:rPr lang="ko-KR" altLang="en-US" sz="1200" dirty="0"/>
              <a:t>으로 활용하는 방법으로</a:t>
            </a:r>
            <a:br>
              <a:rPr lang="en-US" altLang="ko-KR" sz="1200" dirty="0"/>
            </a:br>
            <a:r>
              <a:rPr lang="en-US" altLang="ko-KR" sz="1200" dirty="0"/>
              <a:t>CNN, RNN</a:t>
            </a:r>
            <a:r>
              <a:rPr lang="ko-KR" altLang="en-US" sz="1200" dirty="0"/>
              <a:t>을 모두 사용해 학습하는 모델</a:t>
            </a:r>
            <a:endParaRPr lang="en-US" altLang="ko-KR" sz="1200" dirty="0"/>
          </a:p>
          <a:p>
            <a:pPr marL="704088" lvl="2" indent="0">
              <a:buNone/>
            </a:pP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500" dirty="0">
                <a:highlight>
                  <a:srgbClr val="FFFF00"/>
                </a:highlight>
              </a:rPr>
              <a:t>dataset </a:t>
            </a:r>
            <a:r>
              <a:rPr lang="ko-KR" altLang="en-US" sz="1500" dirty="0">
                <a:highlight>
                  <a:srgbClr val="FFFF00"/>
                </a:highlight>
              </a:rPr>
              <a:t>을 </a:t>
            </a:r>
            <a:r>
              <a:rPr lang="en-US" altLang="ko-KR" sz="1500" dirty="0">
                <a:highlight>
                  <a:srgbClr val="FFFF00"/>
                </a:highlight>
              </a:rPr>
              <a:t>download </a:t>
            </a:r>
            <a:r>
              <a:rPr lang="ko-KR" altLang="en-US" sz="1500" dirty="0">
                <a:highlight>
                  <a:srgbClr val="FFFF00"/>
                </a:highlight>
              </a:rPr>
              <a:t>후</a:t>
            </a:r>
            <a:r>
              <a:rPr lang="en-US" altLang="ko-KR" sz="1500" dirty="0">
                <a:highlight>
                  <a:srgbClr val="FFFF00"/>
                </a:highlight>
              </a:rPr>
              <a:t>, train dataset, valid dataset, test dataset </a:t>
            </a:r>
            <a:r>
              <a:rPr lang="ko-KR" altLang="en-US" sz="1500" dirty="0">
                <a:highlight>
                  <a:srgbClr val="FFFF00"/>
                </a:highlight>
              </a:rPr>
              <a:t>으로 </a:t>
            </a:r>
            <a:r>
              <a:rPr lang="en-US" altLang="ko-KR" sz="1500" dirty="0">
                <a:highlight>
                  <a:srgbClr val="FFFF00"/>
                </a:highlight>
              </a:rPr>
              <a:t>split </a:t>
            </a:r>
            <a:r>
              <a:rPr lang="ko-KR" altLang="en-US" sz="1500" dirty="0">
                <a:highlight>
                  <a:srgbClr val="FFFF00"/>
                </a:highlight>
              </a:rPr>
              <a:t>하여 사용</a:t>
            </a:r>
            <a:endParaRPr lang="en-US" altLang="ko-KR" sz="1500" dirty="0">
              <a:highlight>
                <a:srgbClr val="FFFF00"/>
              </a:highlight>
            </a:endParaRPr>
          </a:p>
          <a:p>
            <a:pPr lvl="2">
              <a:lnSpc>
                <a:spcPct val="150000"/>
              </a:lnSpc>
            </a:pPr>
            <a:r>
              <a:rPr lang="ko-KR" altLang="en-US" sz="1400" dirty="0"/>
              <a:t>매 </a:t>
            </a:r>
            <a:r>
              <a:rPr lang="en-US" altLang="ko-KR" sz="1400" dirty="0"/>
              <a:t>epoch </a:t>
            </a:r>
            <a:r>
              <a:rPr lang="ko-KR" altLang="en-US" sz="1400" dirty="0"/>
              <a:t>마다 </a:t>
            </a:r>
            <a:r>
              <a:rPr lang="en-US" altLang="ko-KR" sz="1400" dirty="0"/>
              <a:t>valid dataset </a:t>
            </a:r>
            <a:r>
              <a:rPr lang="ko-KR" altLang="en-US" sz="1400" dirty="0"/>
              <a:t>에 대한 성능 </a:t>
            </a:r>
            <a:r>
              <a:rPr lang="en-US" altLang="ko-KR" sz="1400" dirty="0"/>
              <a:t>(loss / accuracy) </a:t>
            </a:r>
            <a:r>
              <a:rPr lang="ko-KR" altLang="en-US" sz="1400" dirty="0"/>
              <a:t>를 측정하고</a:t>
            </a:r>
            <a:br>
              <a:rPr lang="en-US" altLang="ko-KR" sz="1400" dirty="0"/>
            </a:br>
            <a:r>
              <a:rPr lang="ko-KR" altLang="en-US" sz="1400" dirty="0"/>
              <a:t>이 값을 토대로 </a:t>
            </a:r>
            <a:r>
              <a:rPr lang="en-US" altLang="ko-KR" sz="1400" dirty="0"/>
              <a:t>best model </a:t>
            </a:r>
            <a:r>
              <a:rPr lang="ko-KR" altLang="en-US" sz="1400" dirty="0"/>
              <a:t>을 결정하여 </a:t>
            </a:r>
            <a:r>
              <a:rPr lang="en-US" altLang="ko-KR" sz="1400" dirty="0" err="1"/>
              <a:t>torch.save</a:t>
            </a:r>
            <a:r>
              <a:rPr lang="en-US" altLang="ko-KR" sz="1400" dirty="0"/>
              <a:t>() </a:t>
            </a:r>
            <a:r>
              <a:rPr lang="ko-KR" altLang="en-US" sz="1400" dirty="0"/>
              <a:t>로 저장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500" dirty="0"/>
              <a:t>Model Hyperparameter</a:t>
            </a:r>
            <a:r>
              <a:rPr lang="ko-KR" altLang="en-US" sz="1500" dirty="0"/>
              <a:t> 자유롭게 조정 가능</a:t>
            </a:r>
            <a:endParaRPr lang="en-US" altLang="ko-KR" sz="1500" dirty="0"/>
          </a:p>
          <a:p>
            <a:pPr lvl="1">
              <a:lnSpc>
                <a:spcPct val="150000"/>
              </a:lnSpc>
            </a:pPr>
            <a:r>
              <a:rPr lang="en-US" altLang="ko-KR" sz="1500" dirty="0"/>
              <a:t>Test</a:t>
            </a:r>
            <a:r>
              <a:rPr lang="ko-KR" altLang="en-US" sz="1500" dirty="0"/>
              <a:t>시</a:t>
            </a:r>
            <a:r>
              <a:rPr lang="en-US" altLang="ko-KR" sz="1500" dirty="0"/>
              <a:t> </a:t>
            </a:r>
            <a:r>
              <a:rPr lang="ko-KR" altLang="en-US" sz="1500" dirty="0"/>
              <a:t>앞서 </a:t>
            </a:r>
            <a:r>
              <a:rPr lang="en-US" altLang="ko-KR" sz="1500" dirty="0"/>
              <a:t>best model </a:t>
            </a:r>
            <a:r>
              <a:rPr lang="ko-KR" altLang="en-US" sz="1500" dirty="0"/>
              <a:t>로 저장한 모델을 불러와서 최종 </a:t>
            </a:r>
            <a:r>
              <a:rPr lang="en-US" altLang="ko-KR" sz="1500" dirty="0"/>
              <a:t>Test set Accuracy</a:t>
            </a:r>
            <a:r>
              <a:rPr lang="ko-KR" altLang="en-US" sz="1500" dirty="0"/>
              <a:t> 계산 및 출력</a:t>
            </a:r>
            <a:br>
              <a:rPr lang="en-US" altLang="ko-KR" sz="1500" dirty="0"/>
            </a:br>
            <a:r>
              <a:rPr lang="en-US" altLang="ko-KR" sz="1500" b="1" dirty="0">
                <a:solidFill>
                  <a:srgbClr val="FF0000"/>
                </a:solidFill>
              </a:rPr>
              <a:t>Test</a:t>
            </a:r>
            <a:r>
              <a:rPr lang="ko-KR" altLang="en-US" sz="1500" b="1" dirty="0">
                <a:solidFill>
                  <a:srgbClr val="FF0000"/>
                </a:solidFill>
              </a:rPr>
              <a:t> </a:t>
            </a:r>
            <a:r>
              <a:rPr lang="en-US" altLang="ko-KR" sz="1500" b="1" dirty="0">
                <a:solidFill>
                  <a:srgbClr val="FF0000"/>
                </a:solidFill>
              </a:rPr>
              <a:t>Accuracy</a:t>
            </a:r>
            <a:r>
              <a:rPr lang="ko-KR" altLang="en-US" sz="1500" b="1" dirty="0">
                <a:solidFill>
                  <a:srgbClr val="FF0000"/>
                </a:solidFill>
              </a:rPr>
              <a:t> </a:t>
            </a:r>
            <a:r>
              <a:rPr lang="en-US" altLang="ko-KR" sz="1500" b="1" dirty="0">
                <a:solidFill>
                  <a:srgbClr val="FF0000"/>
                </a:solidFill>
              </a:rPr>
              <a:t>88%</a:t>
            </a:r>
            <a:r>
              <a:rPr lang="ko-KR" altLang="en-US" sz="1500" b="1" dirty="0">
                <a:solidFill>
                  <a:srgbClr val="FF0000"/>
                </a:solidFill>
              </a:rPr>
              <a:t> 이상이 되도록 학습 진행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>
                <a:cs typeface="Arial" charset="0"/>
              </a:rPr>
              <a:t>HW3 : Fashion-MNIST CRNN</a:t>
            </a:r>
            <a:r>
              <a:rPr lang="ko-KR" altLang="en-US" sz="2800" dirty="0">
                <a:cs typeface="Arial" charset="0"/>
              </a:rPr>
              <a:t> </a:t>
            </a:r>
            <a:r>
              <a:rPr lang="en-US" altLang="ko-KR" sz="2800" dirty="0">
                <a:cs typeface="Arial" charset="0"/>
              </a:rPr>
              <a:t>Classifier</a:t>
            </a:r>
            <a:endParaRPr lang="ko-KR" altLang="en-US" sz="2900" dirty="0">
              <a:cs typeface="Arial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A07024-FD6D-6760-5353-60F4DF4B8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752" y="404664"/>
            <a:ext cx="1885857" cy="215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2DB966-9FDA-3F38-AB28-3B9C9B94C38B}"/>
              </a:ext>
            </a:extLst>
          </p:cNvPr>
          <p:cNvSpPr txBox="1"/>
          <p:nvPr/>
        </p:nvSpPr>
        <p:spPr>
          <a:xfrm>
            <a:off x="723827" y="4941168"/>
            <a:ext cx="8021179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제한 사항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buAutoNum type="arabicParenR"/>
            </a:pP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Conv2d layer </a:t>
            </a:r>
            <a:r>
              <a: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최소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개 이상 사용</a:t>
            </a:r>
            <a:endParaRPr lang="en-US" altLang="ko-K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arenR"/>
            </a:pP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  <a:r>
              <a: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은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LSTM, GRU</a:t>
            </a:r>
            <a:r>
              <a: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로 대체 가능</a:t>
            </a:r>
            <a:endParaRPr lang="en-US" altLang="ko-K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arenR"/>
            </a:pP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  <a:r>
              <a: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에서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 RNN</a:t>
            </a:r>
            <a:r>
              <a: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으로 연결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시에 </a:t>
            </a:r>
            <a:r>
              <a:rPr lang="en-US" altLang="ko-K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nn.Embedding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대신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reshape </a:t>
            </a:r>
            <a:r>
              <a: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사용</a:t>
            </a:r>
            <a:b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예시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x = </a:t>
            </a:r>
            <a:r>
              <a:rPr lang="en-US" altLang="ko-K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x.reshape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x.size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(0), -1, RNN </a:t>
            </a:r>
            <a:r>
              <a:rPr lang="en-US" altLang="ko-K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input_size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buAutoNum type="arabicParenR"/>
            </a:pP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Data split</a:t>
            </a:r>
            <a:r>
              <a: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시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, train data</a:t>
            </a:r>
            <a:r>
              <a: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에서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valid data</a:t>
            </a:r>
            <a:r>
              <a: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를 분리하여 학습 진행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비율 자유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ko-KR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1D1632-1032-2069-2589-64EC3D1BAA99}"/>
              </a:ext>
            </a:extLst>
          </p:cNvPr>
          <p:cNvSpPr txBox="1"/>
          <p:nvPr/>
        </p:nvSpPr>
        <p:spPr>
          <a:xfrm>
            <a:off x="6905683" y="2554628"/>
            <a:ext cx="18858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+mj-ea"/>
                <a:ea typeface="+mj-ea"/>
              </a:rPr>
              <a:t>CRNN </a:t>
            </a:r>
            <a:r>
              <a:rPr lang="ko-KR" altLang="en-US" sz="1400" dirty="0">
                <a:latin typeface="+mj-ea"/>
                <a:ea typeface="+mj-ea"/>
              </a:rPr>
              <a:t>구조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96143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>
                <a:cs typeface="Arial" charset="0"/>
              </a:rPr>
              <a:t>HW3 : Fashion-MNIST CRNN</a:t>
            </a:r>
            <a:r>
              <a:rPr lang="ko-KR" altLang="en-US" sz="2800" dirty="0">
                <a:cs typeface="Arial" charset="0"/>
              </a:rPr>
              <a:t> </a:t>
            </a:r>
            <a:r>
              <a:rPr lang="en-US" altLang="ko-KR" sz="2800">
                <a:cs typeface="Arial" charset="0"/>
              </a:rPr>
              <a:t>Classifier</a:t>
            </a:r>
            <a:endParaRPr lang="ko-KR" altLang="en-US" sz="2800" dirty="0">
              <a:cs typeface="Arial" charset="0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DA94E54-00A9-466C-885E-06184B03C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49" y="1196975"/>
            <a:ext cx="8632481" cy="4679950"/>
          </a:xfrm>
        </p:spPr>
        <p:txBody>
          <a:bodyPr/>
          <a:lstStyle/>
          <a:p>
            <a:r>
              <a:rPr lang="ko-KR" altLang="en-US" sz="2000" dirty="0">
                <a:latin typeface="+mj-ea"/>
                <a:ea typeface="+mj-ea"/>
              </a:rPr>
              <a:t>제출 기한 </a:t>
            </a:r>
            <a:endParaRPr lang="en-US" altLang="ko-KR" sz="2000" dirty="0">
              <a:latin typeface="+mj-ea"/>
              <a:ea typeface="+mj-ea"/>
            </a:endParaRPr>
          </a:p>
          <a:p>
            <a:pPr lvl="1"/>
            <a:r>
              <a:rPr lang="en-US" altLang="ko-KR" sz="1600" dirty="0">
                <a:latin typeface="+mj-ea"/>
                <a:ea typeface="+mj-ea"/>
              </a:rPr>
              <a:t>12/10 (</a:t>
            </a:r>
            <a:r>
              <a:rPr lang="ko-KR" altLang="en-US" sz="1600" dirty="0">
                <a:latin typeface="+mj-ea"/>
                <a:ea typeface="+mj-ea"/>
              </a:rPr>
              <a:t>일</a:t>
            </a:r>
            <a:r>
              <a:rPr lang="en-US" altLang="ko-KR" sz="1600" dirty="0">
                <a:latin typeface="+mj-ea"/>
                <a:ea typeface="+mj-ea"/>
              </a:rPr>
              <a:t>) 23:59</a:t>
            </a:r>
          </a:p>
          <a:p>
            <a:pPr lvl="1"/>
            <a:r>
              <a:rPr lang="ko-KR" altLang="en-US" sz="1600" dirty="0">
                <a:latin typeface="+mj-ea"/>
                <a:ea typeface="+mj-ea"/>
              </a:rPr>
              <a:t>사이버 캠퍼스 </a:t>
            </a:r>
            <a:r>
              <a:rPr lang="ko-KR" altLang="en-US" sz="1600" dirty="0" err="1">
                <a:latin typeface="+mj-ea"/>
                <a:ea typeface="+mj-ea"/>
              </a:rPr>
              <a:t>과제란을</a:t>
            </a:r>
            <a:r>
              <a:rPr lang="ko-KR" altLang="en-US" sz="1600" dirty="0">
                <a:latin typeface="+mj-ea"/>
                <a:ea typeface="+mj-ea"/>
              </a:rPr>
              <a:t> 통해 제출</a:t>
            </a:r>
            <a:endParaRPr lang="en-US" altLang="ko-KR" sz="1600" dirty="0">
              <a:latin typeface="+mj-ea"/>
              <a:ea typeface="+mj-ea"/>
            </a:endParaRPr>
          </a:p>
          <a:p>
            <a:pPr lvl="1"/>
            <a:r>
              <a:rPr lang="en-US" altLang="ko-KR" sz="1600" dirty="0">
                <a:latin typeface="+mj-ea"/>
                <a:ea typeface="+mj-ea"/>
              </a:rPr>
              <a:t>Late </a:t>
            </a:r>
            <a:r>
              <a:rPr lang="ko-KR" altLang="en-US" sz="1600" dirty="0">
                <a:latin typeface="+mj-ea"/>
                <a:ea typeface="+mj-ea"/>
              </a:rPr>
              <a:t>의 경우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하루 당 총점 </a:t>
            </a:r>
            <a:r>
              <a:rPr lang="en-US" altLang="ko-KR" sz="1600" dirty="0">
                <a:latin typeface="+mj-ea"/>
                <a:ea typeface="+mj-ea"/>
              </a:rPr>
              <a:t>10</a:t>
            </a:r>
            <a:r>
              <a:rPr lang="ko-KR" altLang="en-US" sz="1600" dirty="0">
                <a:latin typeface="+mj-ea"/>
                <a:ea typeface="+mj-ea"/>
              </a:rPr>
              <a:t>점에서 </a:t>
            </a:r>
            <a:r>
              <a:rPr lang="en-US" altLang="ko-KR" sz="1600" dirty="0">
                <a:latin typeface="+mj-ea"/>
                <a:ea typeface="+mj-ea"/>
              </a:rPr>
              <a:t>2</a:t>
            </a:r>
            <a:r>
              <a:rPr lang="ko-KR" altLang="en-US" sz="1600" dirty="0" err="1">
                <a:latin typeface="+mj-ea"/>
                <a:ea typeface="+mj-ea"/>
              </a:rPr>
              <a:t>점씩</a:t>
            </a:r>
            <a:r>
              <a:rPr lang="ko-KR" altLang="en-US" sz="1600" dirty="0">
                <a:latin typeface="+mj-ea"/>
                <a:ea typeface="+mj-ea"/>
              </a:rPr>
              <a:t> 감점</a:t>
            </a:r>
            <a:endParaRPr lang="en-US" altLang="ko-KR" sz="1600" dirty="0">
              <a:latin typeface="+mj-ea"/>
              <a:ea typeface="+mj-ea"/>
            </a:endParaRPr>
          </a:p>
          <a:p>
            <a:pPr lvl="2"/>
            <a:endParaRPr lang="en-US" altLang="ko-KR" sz="1600" dirty="0">
              <a:latin typeface="+mj-ea"/>
              <a:ea typeface="+mj-ea"/>
            </a:endParaRPr>
          </a:p>
          <a:p>
            <a:r>
              <a:rPr lang="ko-KR" altLang="en-US" sz="2000" dirty="0">
                <a:latin typeface="+mj-ea"/>
                <a:ea typeface="+mj-ea"/>
              </a:rPr>
              <a:t>제출 형태 </a:t>
            </a:r>
            <a:r>
              <a:rPr lang="en-US" altLang="ko-KR" sz="2000" dirty="0">
                <a:latin typeface="+mj-ea"/>
                <a:ea typeface="+mj-ea"/>
              </a:rPr>
              <a:t>: HW3_</a:t>
            </a:r>
            <a:r>
              <a:rPr lang="ko-KR" altLang="en-US" sz="2000" dirty="0">
                <a:latin typeface="+mj-ea"/>
                <a:ea typeface="+mj-ea"/>
              </a:rPr>
              <a:t>학번</a:t>
            </a:r>
            <a:r>
              <a:rPr lang="en-US" altLang="ko-KR" sz="2000" dirty="0">
                <a:latin typeface="+mj-ea"/>
                <a:ea typeface="+mj-ea"/>
              </a:rPr>
              <a:t>.zip</a:t>
            </a:r>
          </a:p>
          <a:p>
            <a:pPr marL="411480" lvl="1" indent="0">
              <a:buNone/>
            </a:pPr>
            <a:r>
              <a:rPr lang="en-US" altLang="ko-KR" sz="1800" b="1" dirty="0">
                <a:latin typeface="+mj-ea"/>
                <a:ea typeface="+mj-ea"/>
              </a:rPr>
              <a:t> 1. Train / Test python file : train</a:t>
            </a:r>
            <a:r>
              <a:rPr lang="en-US" altLang="ko-KR" sz="1800" b="1" dirty="0">
                <a:solidFill>
                  <a:srgbClr val="FF0000"/>
                </a:solidFill>
                <a:latin typeface="+mj-ea"/>
                <a:ea typeface="+mj-ea"/>
              </a:rPr>
              <a:t>.py  </a:t>
            </a:r>
            <a:r>
              <a:rPr lang="en-US" altLang="ko-KR" sz="1800" b="1" dirty="0">
                <a:latin typeface="+mj-ea"/>
                <a:ea typeface="+mj-ea"/>
              </a:rPr>
              <a:t>&amp; test</a:t>
            </a:r>
            <a:r>
              <a:rPr lang="en-US" altLang="ko-KR" sz="1800" b="1" dirty="0">
                <a:solidFill>
                  <a:srgbClr val="FF0000"/>
                </a:solidFill>
                <a:latin typeface="+mj-ea"/>
                <a:ea typeface="+mj-ea"/>
              </a:rPr>
              <a:t>.py </a:t>
            </a:r>
          </a:p>
          <a:p>
            <a:pPr marL="704088" lvl="2" indent="0">
              <a:buNone/>
            </a:pPr>
            <a:r>
              <a:rPr lang="en-US" altLang="ko-KR" sz="1600" dirty="0">
                <a:latin typeface="+mj-ea"/>
                <a:ea typeface="+mj-ea"/>
              </a:rPr>
              <a:t> </a:t>
            </a:r>
          </a:p>
          <a:p>
            <a:pPr marL="411480" lvl="1" indent="0">
              <a:buNone/>
            </a:pPr>
            <a:r>
              <a:rPr lang="en-US" altLang="ko-KR" sz="1800" b="1" dirty="0">
                <a:latin typeface="+mj-ea"/>
                <a:ea typeface="+mj-ea"/>
              </a:rPr>
              <a:t> 2. Saved Model : </a:t>
            </a:r>
            <a:r>
              <a:rPr lang="en-US" altLang="ko-KR" sz="1800" b="1" dirty="0" err="1">
                <a:latin typeface="+mj-ea"/>
                <a:ea typeface="+mj-ea"/>
              </a:rPr>
              <a:t>crnn</a:t>
            </a:r>
            <a:r>
              <a:rPr lang="en-US" altLang="ko-KR" sz="1800" b="1" dirty="0">
                <a:latin typeface="+mj-ea"/>
                <a:ea typeface="+mj-ea"/>
              </a:rPr>
              <a:t>_</a:t>
            </a:r>
            <a:r>
              <a:rPr lang="ko-KR" altLang="en-US" sz="1800" b="1" dirty="0">
                <a:latin typeface="+mj-ea"/>
                <a:ea typeface="+mj-ea"/>
              </a:rPr>
              <a:t>학번</a:t>
            </a:r>
            <a:r>
              <a:rPr lang="en-US" altLang="ko-KR" sz="18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en-US" altLang="ko-KR" sz="1800" b="1" dirty="0" err="1">
                <a:solidFill>
                  <a:srgbClr val="FF0000"/>
                </a:solidFill>
                <a:latin typeface="+mj-ea"/>
                <a:ea typeface="+mj-ea"/>
              </a:rPr>
              <a:t>pth</a:t>
            </a:r>
            <a:endParaRPr lang="en-US" altLang="ko-KR" sz="18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 lvl="2"/>
            <a:r>
              <a:rPr lang="ko-KR" altLang="en-US" sz="1600" dirty="0">
                <a:latin typeface="+mj-ea"/>
                <a:ea typeface="+mj-ea"/>
              </a:rPr>
              <a:t>학습된 </a:t>
            </a:r>
            <a:r>
              <a:rPr lang="en-US" altLang="ko-KR" sz="1600" dirty="0">
                <a:latin typeface="+mj-ea"/>
                <a:ea typeface="+mj-ea"/>
              </a:rPr>
              <a:t>Model </a:t>
            </a:r>
            <a:r>
              <a:rPr lang="ko-KR" altLang="en-US" sz="1600" dirty="0">
                <a:latin typeface="+mj-ea"/>
                <a:ea typeface="+mj-ea"/>
              </a:rPr>
              <a:t>을 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r>
              <a:rPr lang="en-US" altLang="ko-KR" sz="1600" dirty="0" err="1">
                <a:latin typeface="+mj-ea"/>
                <a:ea typeface="+mj-ea"/>
              </a:rPr>
              <a:t>pth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형식으로 저장</a:t>
            </a:r>
            <a:endParaRPr lang="en-US" altLang="ko-KR" sz="1600" dirty="0">
              <a:latin typeface="+mj-ea"/>
              <a:ea typeface="+mj-ea"/>
            </a:endParaRPr>
          </a:p>
          <a:p>
            <a:pPr lvl="2"/>
            <a:endParaRPr lang="en-US" altLang="ko-KR" sz="1600" dirty="0">
              <a:latin typeface="+mj-ea"/>
              <a:ea typeface="+mj-ea"/>
            </a:endParaRPr>
          </a:p>
          <a:p>
            <a:pPr marL="411480" lvl="1" indent="0">
              <a:buNone/>
            </a:pPr>
            <a:r>
              <a:rPr lang="en-US" altLang="ko-KR" sz="1800" b="1" dirty="0">
                <a:latin typeface="+mj-ea"/>
                <a:ea typeface="+mj-ea"/>
              </a:rPr>
              <a:t> 3. Report : HW3_</a:t>
            </a:r>
            <a:r>
              <a:rPr lang="ko-KR" altLang="en-US" sz="1800" b="1" dirty="0">
                <a:latin typeface="+mj-ea"/>
                <a:ea typeface="+mj-ea"/>
              </a:rPr>
              <a:t>학번</a:t>
            </a:r>
            <a:r>
              <a:rPr lang="en-US" altLang="ko-KR" sz="1800" b="1" dirty="0">
                <a:latin typeface="+mj-ea"/>
                <a:ea typeface="+mj-ea"/>
              </a:rPr>
              <a:t>.pdf</a:t>
            </a:r>
            <a:endParaRPr lang="en-US" altLang="ko-KR" sz="1600" b="1" dirty="0">
              <a:latin typeface="+mj-ea"/>
              <a:ea typeface="+mj-ea"/>
            </a:endParaRPr>
          </a:p>
          <a:p>
            <a:pPr lvl="2"/>
            <a:r>
              <a:rPr lang="en-US" altLang="ko-KR" sz="1600" dirty="0">
                <a:latin typeface="+mj-ea"/>
                <a:ea typeface="+mj-ea"/>
              </a:rPr>
              <a:t>Fashion-MNIST </a:t>
            </a:r>
            <a:r>
              <a:rPr lang="ko-KR" altLang="en-US" sz="1600" dirty="0">
                <a:latin typeface="+mj-ea"/>
                <a:ea typeface="+mj-ea"/>
              </a:rPr>
              <a:t>데이터셋 분석 </a:t>
            </a:r>
            <a:br>
              <a:rPr lang="en-US" altLang="ko-KR" sz="1600" dirty="0">
                <a:latin typeface="+mj-ea"/>
                <a:ea typeface="+mj-ea"/>
              </a:rPr>
            </a:br>
            <a:r>
              <a:rPr lang="en-US" altLang="ko-KR" sz="1400" dirty="0">
                <a:latin typeface="+mj-ea"/>
                <a:ea typeface="+mj-ea"/>
              </a:rPr>
              <a:t>(image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shape, class</a:t>
            </a:r>
            <a:r>
              <a:rPr lang="ko-KR" altLang="en-US" sz="1400" dirty="0">
                <a:latin typeface="+mj-ea"/>
                <a:ea typeface="+mj-ea"/>
              </a:rPr>
              <a:t>별 </a:t>
            </a:r>
            <a:r>
              <a:rPr lang="en-US" altLang="ko-KR" sz="1400" dirty="0">
                <a:latin typeface="+mj-ea"/>
                <a:ea typeface="+mj-ea"/>
              </a:rPr>
              <a:t>sample image plot,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train valid test data</a:t>
            </a:r>
            <a:r>
              <a:rPr lang="ko-KR" altLang="en-US" sz="1400" dirty="0">
                <a:latin typeface="+mj-ea"/>
                <a:ea typeface="+mj-ea"/>
              </a:rPr>
              <a:t>의 개수 등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</a:p>
          <a:p>
            <a:pPr lvl="2"/>
            <a:r>
              <a:rPr lang="en-US" altLang="ko-KR" sz="1600" dirty="0">
                <a:latin typeface="+mj-ea"/>
                <a:ea typeface="+mj-ea"/>
              </a:rPr>
              <a:t>Model</a:t>
            </a:r>
            <a:r>
              <a:rPr lang="ko-KR" altLang="en-US" sz="1600" dirty="0">
                <a:latin typeface="+mj-ea"/>
                <a:ea typeface="+mj-ea"/>
              </a:rPr>
              <a:t>의 </a:t>
            </a:r>
            <a:r>
              <a:rPr lang="en-US" altLang="ko-KR" sz="1600" dirty="0">
                <a:latin typeface="+mj-ea"/>
                <a:ea typeface="+mj-ea"/>
              </a:rPr>
              <a:t>Learning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Curve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(Valid loss(accuracy) vs epoch) </a:t>
            </a:r>
            <a:r>
              <a:rPr lang="ko-KR" altLang="en-US" sz="1600" dirty="0">
                <a:latin typeface="+mj-ea"/>
                <a:ea typeface="+mj-ea"/>
              </a:rPr>
              <a:t>포함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752916F-2830-224A-BEFB-BA68BFE4B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748" y="787971"/>
            <a:ext cx="4189850" cy="113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7732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사용자 지정 5">
      <a:dk1>
        <a:sysClr val="windowText" lastClr="000000"/>
      </a:dk1>
      <a:lt1>
        <a:sysClr val="window" lastClr="FFFFFF"/>
      </a:lt1>
      <a:dk2>
        <a:srgbClr val="FFFFFF"/>
      </a:dk2>
      <a:lt2>
        <a:srgbClr val="DEDEDE"/>
      </a:lt2>
      <a:accent1>
        <a:srgbClr val="53548A"/>
      </a:accent1>
      <a:accent2>
        <a:srgbClr val="C00000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34658</TotalTime>
  <Words>304</Words>
  <Application>Microsoft Office PowerPoint</Application>
  <PresentationFormat>화면 슬라이드 쇼(4:3)</PresentationFormat>
  <Paragraphs>36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0" baseType="lpstr">
      <vt:lpstr>HY견고딕</vt:lpstr>
      <vt:lpstr>맑은 고딕</vt:lpstr>
      <vt:lpstr>Arial</vt:lpstr>
      <vt:lpstr>Arial Black</vt:lpstr>
      <vt:lpstr>Georgia</vt:lpstr>
      <vt:lpstr>Wingdings</vt:lpstr>
      <vt:lpstr>Wingdings 2</vt:lpstr>
      <vt:lpstr>도시</vt:lpstr>
      <vt:lpstr>HW3 : Fashion-MNIST CRNN Classifier</vt:lpstr>
      <vt:lpstr>HW3 : Fashion-MNIST CRNN Classifier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김민욱</dc:creator>
  <cp:lastModifiedBy>김연진</cp:lastModifiedBy>
  <cp:revision>1260</cp:revision>
  <cp:lastPrinted>2019-11-25T11:23:40Z</cp:lastPrinted>
  <dcterms:created xsi:type="dcterms:W3CDTF">2010-07-23T08:16:11Z</dcterms:created>
  <dcterms:modified xsi:type="dcterms:W3CDTF">2023-11-28T12:49:49Z</dcterms:modified>
</cp:coreProperties>
</file>