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3" r:id="rId15"/>
  </p:sldMasterIdLst>
  <p:sldIdLst>
    <p:sldId id="272" r:id="rId17"/>
    <p:sldId id="275" r:id="rId18"/>
    <p:sldId id="285" r:id="rId19"/>
    <p:sldId id="292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페이지" id="{1DD34755-4BC0-4A7A-B1EC-4781E333928E}">
          <p14:sldIdLst>
            <p14:sldId id="272"/>
          </p14:sldIdLst>
        </p14:section>
        <p14:section name="목차" id="{42155C19-AA18-47F7-A003-C5832B88AEDD}">
          <p14:sldIdLst>
            <p14:sldId id="275"/>
            <p14:sldId id="285"/>
            <p14:sldId id="292"/>
          </p14:sldIdLst>
        </p14:section>
        <p14:section name="본문 페이지" id="{E29A1E5F-8AE8-4184-8B70-08721B4B5FC2}">
          <p14:sldIdLst>
            <p14:sldId id="284"/>
          </p14:sldIdLst>
        </p14:section>
      </p14:sectionLst>
    </p:ext>
  </p:extLst>
  <p:embeddedFontLst>
    <p:embeddedFont>
      <p:font typeface="맑은 고딕" panose="020B0503020000020004" pitchFamily="50" charset="-127">
        <p:regular r:id="rId2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92929"/>
    <a:srgbClr val="0984BC"/>
    <a:srgbClr val="FFFFFF"/>
    <a:srgbClr val="2E2E2E"/>
    <a:srgbClr val="A6A6A6"/>
    <a:srgbClr val="212121"/>
    <a:srgbClr val="3A3A3A"/>
    <a:srgbClr val="5D5D5D"/>
    <a:srgbClr val="353738"/>
    <a:srgbClr val="FCE2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33ECF66E-6CED-47EA-B242-502C9AE61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86171" y="-1019082"/>
            <a:ext cx="7185335" cy="61037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63845DC6-9CDD-4C92-9894-D967F43192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39178" y="-2224427"/>
            <a:ext cx="5889506" cy="660815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73A9C8F1-977B-46FF-B437-E84815A49D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571" y="4060581"/>
            <a:ext cx="5202029" cy="490782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ED470D7-9640-47C8-96EC-9AD43CB1BCC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524" y="263234"/>
            <a:ext cx="1574213" cy="4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DF0B-24D9-4152-BA0C-7205CBD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2263A-59C6-49E4-82E6-3946C46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732A2-BB65-47F7-A868-3D34BCB4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561BA-97A3-4CD9-BDE2-2B6380D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16119-147E-4528-9F7E-19A2D3B9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6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8D320-977C-4148-81C2-7CD6D5A7F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C021D-EA5B-4D03-BC97-845C265E0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D4890-B251-461D-9898-059FE857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2E6BA-DA61-40B2-A97B-AC2A4A0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34B74-04BC-40D2-8E71-52E5FA5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D9ACBBB-0ADA-4ED2-8B65-6FF93F448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21698" y="-1083790"/>
            <a:ext cx="7652943" cy="657019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F760CBD-E0B2-490F-BC2A-F8BFD96A9D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63868" y="-2368883"/>
            <a:ext cx="6339626" cy="71132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F05B4EF1-6404-4D9F-AFC8-FEFC98ECA4A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2208" y="4090206"/>
            <a:ext cx="5091193" cy="480325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EB5E3DD4-3203-4259-B9E3-EF8BE3627F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524" y="263234"/>
            <a:ext cx="1574213" cy="4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FEF2E487-8451-4C3F-9053-968BEDA99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2789" y="235528"/>
            <a:ext cx="2956091" cy="72649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1BEEF67-A317-4C2B-8A38-F2459452FD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222" y="427296"/>
            <a:ext cx="1125682" cy="34538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17FD235-0A8F-45CA-92B6-FA2A9C7677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658897"/>
            <a:ext cx="12192000" cy="2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80CB5-EEBA-459C-84A3-653048A4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D689-F58A-4C4E-9A74-1922A8806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449EB-809E-44EF-A3CD-68D250081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EAD17-72C0-4AB3-BF15-66DEF981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61D0D-6192-41C6-A376-D718D251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C7BA7-9B6F-47FB-BB08-347B9C4B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3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B985F-364A-4130-AF7D-B431072A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5F434-106E-4261-9A9B-FDFDA318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A6691-93FF-4B79-B467-D1F964A0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F4FCF-F4E7-43A5-ABF5-CF610D2B8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F7440D-26E6-44EE-9EAE-C431DC9F5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08923E-8422-478F-9153-13D723F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3A2F8-54A1-4463-B8FE-68AC921B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5A1089-4FFB-425F-BA4A-414BB9BE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81BD5-FDE9-47AF-8C98-84D325E6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F8A6D-47EB-4A04-A6F5-6E0936C4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B89817-3D6B-43C4-A8D1-8DB6D2FA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8CA42-8A53-4089-BA1D-DA64BEA8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759249-ED81-48C4-858D-63DD1284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74E73-D1C0-49C8-9138-F981C7EE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75241-173D-4D44-A9BD-35C3C757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DEA20-F7CD-4493-B344-E1FAD67F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6F84F-88AC-4E29-B647-724FD3B5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B2F42-94A3-4E91-A388-C38E740E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C384-FEC8-4C70-AE77-74167DEF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3EEC9-E4C3-4FBA-9690-1CE9F46A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42527-7E28-4803-B03F-5309F9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5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3B42-975B-48D5-8737-50725227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C849D-7DE7-4F2A-85DE-3C7503C59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41BDF-14A8-40C6-9BCE-FD11103F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9773A-5FC3-40DF-9E5B-C3DB9C8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BC8-0D74-4D00-B001-AF8C443B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A2B37-5119-45BD-BC72-81DE01DE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E473E-96A2-486E-AB83-20F55DA3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1769E-9696-45B5-814E-1B3EC33F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347F0-DC3C-497A-909B-F3018FB89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1F3-B062-4F54-A240-8E1FC858FED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6390C-D097-49B8-9597-76815C15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A4670-C265-472A-8AF5-43FA49FA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4405-8384-4EB4-B807-D379B22C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6.svg"></Relationship><Relationship Id="rId2" Type="http://schemas.openxmlformats.org/officeDocument/2006/relationships/image" Target="../media/image15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16.sv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8.svg"></Relationship><Relationship Id="rId2" Type="http://schemas.openxmlformats.org/officeDocument/2006/relationships/image" Target="../media/image17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6.svg"></Relationship><Relationship Id="rId2" Type="http://schemas.openxmlformats.org/officeDocument/2006/relationships/image" Target="../media/image15.png"></Relationship><Relationship Id="rId5" Type="http://schemas.openxmlformats.org/officeDocument/2006/relationships/image" Target="../media/image112.svg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78AB3A39-3C4C-44ED-B60F-CAEF0CCE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975" y="4912995"/>
            <a:ext cx="7058025" cy="66040"/>
          </a:xfrm>
          <a:prstGeom prst="rect">
            <a:avLst/>
          </a:prstGeom>
        </p:spPr>
      </p:pic>
      <p:sp>
        <p:nvSpPr>
          <p:cNvPr id="9" name="TextBox 8"/>
          <p:cNvSpPr txBox="1">
            <a:spLocks/>
          </p:cNvSpPr>
          <p:nvPr/>
        </p:nvSpPr>
        <p:spPr>
          <a:xfrm rot="0">
            <a:off x="8474710" y="5104765"/>
            <a:ext cx="277241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20191611</a:t>
            </a:r>
            <a:r>
              <a:rPr lang="ko-KR" altLang="en-US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유종선</a:t>
            </a:r>
            <a:r>
              <a:rPr lang="en-US" alt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33C84-06B6-4B7B-97D8-6CC2D3EDBC91}"/>
              </a:ext>
            </a:extLst>
          </p:cNvPr>
          <p:cNvSpPr txBox="1"/>
          <p:nvPr/>
        </p:nvSpPr>
        <p:spPr>
          <a:xfrm>
            <a:off x="5037455" y="2295525"/>
            <a:ext cx="6311900" cy="24911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7800" spc="-140" b="1">
                <a:solidFill>
                  <a:srgbClr val="0984BC"/>
                </a:solidFill>
                <a:latin typeface="맑은 고딕" charset="0"/>
                <a:ea typeface="맑은 고딕" charset="0"/>
                <a:cs typeface="Arial" charset="0"/>
              </a:rPr>
              <a:t>PJ:</a:t>
            </a:r>
            <a:r>
              <a:rPr lang="ko-KR" altLang="en-US" sz="7800" spc="-140" b="1">
                <a:solidFill>
                  <a:srgbClr val="0984BC"/>
                </a:solidFill>
                <a:latin typeface="맑은 고딕" charset="0"/>
                <a:ea typeface="맑은 고딕" charset="0"/>
                <a:cs typeface="Arial" charset="0"/>
              </a:rPr>
              <a:t> Blind</a:t>
            </a:r>
            <a:endParaRPr lang="ko-KR" altLang="en-US" sz="7800" b="1">
              <a:solidFill>
                <a:srgbClr val="0984BC"/>
              </a:solidFill>
              <a:latin typeface="맑은 고딕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en-US" sz="7800" spc="-140" b="1">
                <a:solidFill>
                  <a:srgbClr val="0984BC"/>
                </a:solidFill>
                <a:latin typeface="맑은 고딕" charset="0"/>
                <a:ea typeface="맑은 고딕" charset="0"/>
                <a:cs typeface="Arial" charset="0"/>
              </a:rPr>
              <a:t>Auction</a:t>
            </a:r>
            <a:endParaRPr lang="ko-KR" altLang="en-US" sz="7800" b="1">
              <a:solidFill>
                <a:srgbClr val="0984BC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ABFB7-F503-4CFD-965C-5A6B643BFF16}"/>
              </a:ext>
            </a:extLst>
          </p:cNvPr>
          <p:cNvSpPr txBox="1"/>
          <p:nvPr/>
        </p:nvSpPr>
        <p:spPr>
          <a:xfrm>
            <a:off x="544195" y="5244465"/>
            <a:ext cx="3815080" cy="49212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spcBef>
                <a:spcPts val="400"/>
              </a:spcBef>
              <a:buFontTx/>
              <a:buNone/>
            </a:pPr>
            <a:endParaRPr lang="ko-KR" altLang="en-US" sz="2600" b="1">
              <a:solidFill>
                <a:srgbClr val="0984B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5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 rot="0">
            <a:off x="428625" y="813435"/>
            <a:ext cx="5366385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800" b="1">
                <a:solidFill>
                  <a:srgbClr val="0984BC"/>
                </a:solidFill>
                <a:latin typeface="맑은 고딕" charset="0"/>
                <a:ea typeface="맑은 고딕" charset="0"/>
                <a:cs typeface="Arial" charset="0"/>
              </a:rPr>
              <a:t>실행과정</a:t>
            </a:r>
            <a:endParaRPr lang="ko-KR" altLang="en-US" sz="4800" b="1">
              <a:solidFill>
                <a:srgbClr val="0984BC"/>
              </a:solidFill>
              <a:ea typeface="맑은 고딕" charset="0"/>
              <a:cs typeface="Aria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427355" y="1645285"/>
            <a:ext cx="11598910" cy="5814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Init by 배포자 -&gt; 경매시작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     </a:t>
            </a:r>
            <a:endParaRPr lang="ko-KR" altLang="en-US" sz="3100" b="1">
              <a:solidFill>
                <a:srgbClr val="353738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Bidding start -&gt; 입찰자는 각자의 입찰금액과 </a:t>
            </a: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비밀번호를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hash한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값을 bidding 한다. (제출한다) + 예치금 전송</a:t>
            </a:r>
            <a:endParaRPr lang="ko-KR" altLang="en-US" sz="3100" b="1">
              <a:solidFill>
                <a:srgbClr val="353738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Reveal 단계 -&gt; 입찰자들은 비밀번호와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입찰금액을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제출해서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자신의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입찰금액을 공개함과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동시에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hashed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value가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같은지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확인한다.</a:t>
            </a:r>
            <a:r>
              <a:rPr lang="ko-KR" altLang="en-US" sz="3100" b="1">
                <a:solidFill>
                  <a:srgbClr val="353738"/>
                </a:solidFill>
                <a:ea typeface="맑은 고딕" charset="0"/>
              </a:rPr>
              <a:t> 예치금 - bidding 금액을 돌려받는다.  </a:t>
            </a:r>
            <a:endParaRPr lang="ko-KR" altLang="en-US" sz="3100" b="1">
              <a:solidFill>
                <a:srgbClr val="353738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4.</a:t>
            </a:r>
            <a:r>
              <a:rPr lang="en-US" altLang="ko-KR" sz="3100" b="1">
                <a:solidFill>
                  <a:srgbClr val="353738"/>
                </a:solidFill>
                <a:ea typeface="맑은 고딕" charset="0"/>
              </a:rPr>
              <a:t>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Done 단계 -&gt; 최고입찰가를 배포자(beneficiary)에게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전송한다.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 입찰에 실패한 입찰자들은 bidding 금액을 돌려 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받는다.</a:t>
            </a:r>
            <a:r>
              <a:rPr lang="ko-KR" altLang="en-US" sz="3100" b="1">
                <a:solidFill>
                  <a:srgbClr val="353738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100" b="1">
              <a:solidFill>
                <a:srgbClr val="353738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3100" b="1">
              <a:solidFill>
                <a:srgbClr val="353738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3100" b="1">
              <a:solidFill>
                <a:srgbClr val="353738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100" i="1" b="1">
                <a:solidFill>
                  <a:srgbClr val="353738"/>
                </a:solidFill>
                <a:ea typeface="맑은 고딕" charset="0"/>
              </a:rPr>
              <a:t>     </a:t>
            </a:r>
            <a:endParaRPr lang="ko-KR" altLang="en-US" sz="3100" i="1" b="1">
              <a:solidFill>
                <a:srgbClr val="353738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4168775" y="1062990"/>
            <a:ext cx="10994390" cy="43053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1.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Account 1 : 배포자 = Beneficiary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	초기 ether 100 -&gt; 125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2.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Account 2 : 20이더 입찰, 30이더 예치 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	초기 ether 100 -&gt; 70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-&gt; 80 -&gt; 100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3.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Account 3 : 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15이더 입찰, 20이더 예치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	초기 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ether 100 -&gt; 80 -&gt; 85 -&gt; 100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4.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Account 4 : 25</a:t>
            </a: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이더 입찰, 50이더 예치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altLang="ko-KR" sz="23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	초기 ether 100 -&gt; 50 -&gt; 75</a:t>
            </a:r>
            <a:endParaRPr lang="ko-KR" altLang="en-US" sz="23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000" b="1">
              <a:solidFill>
                <a:srgbClr val="353738"/>
              </a:solidFill>
              <a:latin typeface="+mj-ea"/>
              <a:ea typeface="+mj-ea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2000" b="1">
              <a:solidFill>
                <a:srgbClr val="353738"/>
              </a:solidFill>
              <a:latin typeface="맑은 고딕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2000" b="1">
              <a:solidFill>
                <a:srgbClr val="353738"/>
              </a:solidFill>
              <a:latin typeface="맑은 고딕" charset="0"/>
              <a:ea typeface="맑은 고딕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0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-&gt;</a:t>
            </a:r>
            <a:r>
              <a:rPr lang="ko-KR" altLang="en-US" sz="3000" b="1">
                <a:solidFill>
                  <a:srgbClr val="353738"/>
                </a:solidFill>
                <a:latin typeface="맑은 고딕" charset="0"/>
                <a:ea typeface="맑은 고딕" charset="0"/>
                <a:cs typeface="+mn-cs"/>
              </a:rPr>
              <a:t> 입찰금</a:t>
            </a:r>
            <a:r>
              <a:rPr lang="ko-KR" altLang="en-US" sz="3000" b="1">
                <a:solidFill>
                  <a:srgbClr val="353738"/>
                </a:solidFill>
                <a:latin typeface="+mj-ea"/>
                <a:ea typeface="+mj-ea"/>
                <a:cs typeface="+mn-cs"/>
              </a:rPr>
              <a:t> : 25이더(by account 4)</a:t>
            </a:r>
            <a:endParaRPr lang="ko-KR" altLang="en-US" sz="3000" b="1">
              <a:solidFill>
                <a:srgbClr val="353738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5E365B7-C18E-46B2-817B-AB8377F3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6105" y="3990340"/>
            <a:ext cx="7795895" cy="1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89890" y="833120"/>
            <a:ext cx="10842625" cy="57543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Account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2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입찰가(20)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&amp;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비밀번호(0x2000000000000000000000000000000000000000000000000000000000000000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Hashed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value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-&gt;0x60ba2a76256b7bcc6d87ecd1daa6c86d3f9f523dabc2b62fce23a855827d3b34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Account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3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입찰가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(15)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&amp;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비밀번호(0x3000000000000000000000000000000000000000000000000000000000000000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Hashed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value -&gt;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0x6d1398db48523741d7bb318bc28753d822649b160c6845f33cc9be8c91ac5f95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Account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4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입찰가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(25)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&amp;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비밀번호(0x4000000000000000000000000000000000000000000000000000000000000000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buFontTx/>
              <a:buNone/>
            </a:pP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Hashed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value -&gt; </a:t>
            </a:r>
            <a:r>
              <a:rPr lang="ko-KR" altLang="en-US" sz="2200" spc="-14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0x316fbe5d6e22ee1c2688a69ade16d5b611a532b1d70b8fd4c65b9bc783e70e2d</a:t>
            </a:r>
            <a:endParaRPr lang="ko-KR" altLang="en-US" sz="22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78AB3A39-3C4C-44ED-B60F-CAEF0CCE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975" y="4912995"/>
            <a:ext cx="7058025" cy="66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33C84-06B6-4B7B-97D8-6CC2D3EDBC91}"/>
              </a:ext>
            </a:extLst>
          </p:cNvPr>
          <p:cNvSpPr txBox="1"/>
          <p:nvPr/>
        </p:nvSpPr>
        <p:spPr>
          <a:xfrm>
            <a:off x="4972685" y="3557270"/>
            <a:ext cx="5889625" cy="129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00" b="1" dirty="0">
                <a:solidFill>
                  <a:srgbClr val="0984B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7800" b="1" dirty="0">
                <a:solidFill>
                  <a:srgbClr val="0984B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!</a:t>
            </a:r>
            <a:endParaRPr lang="ko-KR" altLang="en-US" sz="7800" b="1" dirty="0">
              <a:solidFill>
                <a:srgbClr val="0984B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10088-0AA2-49A6-A3CD-BDDE6B9790BF}"/>
              </a:ext>
            </a:extLst>
          </p:cNvPr>
          <p:cNvSpPr/>
          <p:nvPr/>
        </p:nvSpPr>
        <p:spPr>
          <a:xfrm>
            <a:off x="847090" y="5298440"/>
            <a:ext cx="1212215" cy="47688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5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E-ail</a:t>
            </a: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3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69</Paragraphs>
  <Words>161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SYNAM</dc:creator>
  <cp:lastModifiedBy>유종선</cp:lastModifiedBy>
  <dc:title>PowerPoint 프레젠테이션</dc:title>
  <dcterms:modified xsi:type="dcterms:W3CDTF">2021-08-30T07:26:46Z</dcterms:modified>
</cp:coreProperties>
</file>