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723" r:id="rId2"/>
    <p:sldId id="739" r:id="rId3"/>
    <p:sldId id="716" r:id="rId4"/>
    <p:sldId id="730" r:id="rId5"/>
    <p:sldId id="717" r:id="rId6"/>
    <p:sldId id="743" r:id="rId7"/>
    <p:sldId id="738" r:id="rId8"/>
    <p:sldId id="732" r:id="rId9"/>
    <p:sldId id="731" r:id="rId10"/>
    <p:sldId id="740" r:id="rId11"/>
    <p:sldId id="775" r:id="rId12"/>
    <p:sldId id="747" r:id="rId13"/>
    <p:sldId id="724" r:id="rId14"/>
    <p:sldId id="748" r:id="rId15"/>
    <p:sldId id="737" r:id="rId16"/>
    <p:sldId id="726" r:id="rId17"/>
    <p:sldId id="727" r:id="rId18"/>
    <p:sldId id="729" r:id="rId19"/>
    <p:sldId id="744" r:id="rId20"/>
    <p:sldId id="774" r:id="rId21"/>
    <p:sldId id="741" r:id="rId22"/>
    <p:sldId id="763" r:id="rId23"/>
    <p:sldId id="766" r:id="rId24"/>
    <p:sldId id="767" r:id="rId25"/>
    <p:sldId id="768" r:id="rId26"/>
    <p:sldId id="769" r:id="rId27"/>
    <p:sldId id="749" r:id="rId28"/>
    <p:sldId id="750" r:id="rId29"/>
    <p:sldId id="754" r:id="rId30"/>
    <p:sldId id="759" r:id="rId31"/>
    <p:sldId id="751" r:id="rId32"/>
    <p:sldId id="770" r:id="rId33"/>
    <p:sldId id="758" r:id="rId34"/>
    <p:sldId id="752" r:id="rId35"/>
    <p:sldId id="771" r:id="rId36"/>
    <p:sldId id="757" r:id="rId37"/>
    <p:sldId id="773" r:id="rId38"/>
    <p:sldId id="760" r:id="rId39"/>
    <p:sldId id="745" r:id="rId40"/>
    <p:sldId id="753" r:id="rId41"/>
    <p:sldId id="725" r:id="rId42"/>
    <p:sldId id="718" r:id="rId43"/>
    <p:sldId id="734" r:id="rId44"/>
    <p:sldId id="761" r:id="rId45"/>
    <p:sldId id="762" r:id="rId46"/>
    <p:sldId id="74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A9B3E4-3FDF-4BE8-B1B7-DA5B95C880E3}" v="204" dt="2023-12-11T03:53:30.0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471" autoAdjust="0"/>
    <p:restoredTop sz="95794"/>
  </p:normalViewPr>
  <p:slideViewPr>
    <p:cSldViewPr snapToGrid="0">
      <p:cViewPr varScale="1">
        <p:scale>
          <a:sx n="69" d="100"/>
          <a:sy n="69"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hyperlink" Target="https://www.kaggle.com/datasets/saurabhshahane/predict-ovarian-cancer"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1" Type="http://schemas.openxmlformats.org/officeDocument/2006/relationships/hyperlink" Target="https://www.kaggle.com/datasets/saurabhshahane/predict-ovarian-cancer"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E78023-E29F-49E7-998C-E95EBB83B901}"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F42C7B6E-5E70-4EB0-8767-95681CCA6425}">
      <dgm:prSet/>
      <dgm:spPr/>
      <dgm:t>
        <a:bodyPr/>
        <a:lstStyle/>
        <a:p>
          <a:r>
            <a:rPr lang="en-US" dirty="0"/>
            <a:t>The original Ovarian Cancer Dataset has 349 observations and 50 variables of potential algorithmic value, this number excludes the Patient ID.</a:t>
          </a:r>
        </a:p>
        <a:p>
          <a:r>
            <a:rPr lang="en-US" dirty="0"/>
            <a:t>The Cleaned Dataset was sourced from </a:t>
          </a:r>
          <a:r>
            <a:rPr lang="en-US" dirty="0">
              <a:solidFill>
                <a:schemeClr val="accent2"/>
              </a:solidFill>
              <a:hlinkClick xmlns:r="http://schemas.openxmlformats.org/officeDocument/2006/relationships" r:id="rId1">
                <a:extLst>
                  <a:ext uri="{A12FA001-AC4F-418D-AE19-62706E023703}">
                    <ahyp:hlinkClr xmlns:ahyp="http://schemas.microsoft.com/office/drawing/2018/hyperlinkcolor" val="tx"/>
                  </a:ext>
                </a:extLst>
              </a:hlinkClick>
            </a:rPr>
            <a:t>Kaggle</a:t>
          </a:r>
          <a:r>
            <a:rPr lang="en-US" dirty="0"/>
            <a:t>, but this data was originally used in other research and consist of clinical data from 349 Chinese patients at the Third Affiliated Hospital of Soochow University. See the Lu et al. study.</a:t>
          </a:r>
        </a:p>
      </dgm:t>
    </dgm:pt>
    <dgm:pt modelId="{D3BAE9D7-213A-4C8F-8BBB-505B9F314466}" type="parTrans" cxnId="{EE4D30C5-74F6-499A-8217-9E1E31317125}">
      <dgm:prSet/>
      <dgm:spPr/>
      <dgm:t>
        <a:bodyPr/>
        <a:lstStyle/>
        <a:p>
          <a:endParaRPr lang="en-US"/>
        </a:p>
      </dgm:t>
    </dgm:pt>
    <dgm:pt modelId="{0EB1BF4F-D901-423D-8A46-F6C93BCF2AE9}" type="sibTrans" cxnId="{EE4D30C5-74F6-499A-8217-9E1E31317125}">
      <dgm:prSet/>
      <dgm:spPr/>
      <dgm:t>
        <a:bodyPr/>
        <a:lstStyle/>
        <a:p>
          <a:endParaRPr lang="en-US"/>
        </a:p>
      </dgm:t>
    </dgm:pt>
    <dgm:pt modelId="{79127416-85F7-42F3-B3B3-4BC559B107E1}">
      <dgm:prSet/>
      <dgm:spPr/>
      <dgm:t>
        <a:bodyPr/>
        <a:lstStyle/>
        <a:p>
          <a:r>
            <a:rPr lang="en-US" dirty="0"/>
            <a:t>The cleaned data set is comprised of 235 patients’ data collected between July 2011 and July 2017 with 50 variables including Age, Menopause (Y/N), TYPE, HE4 and CA125, among other biomarkers found in blood or serum samples, like CA72-4, which was the final variable and only biomarker excluded from the cleaned dataset, leaving 49 final variables to consider as biomarker features of interest.</a:t>
          </a:r>
        </a:p>
      </dgm:t>
    </dgm:pt>
    <dgm:pt modelId="{788E4B8E-74EA-4BA3-838D-4FFC9DFA2571}" type="parTrans" cxnId="{201509F8-B02C-486D-B760-15557D34ED0B}">
      <dgm:prSet/>
      <dgm:spPr/>
      <dgm:t>
        <a:bodyPr/>
        <a:lstStyle/>
        <a:p>
          <a:endParaRPr lang="en-US"/>
        </a:p>
      </dgm:t>
    </dgm:pt>
    <dgm:pt modelId="{A0DE05BD-C5E3-44BE-B02E-B2DB4C047E0F}" type="sibTrans" cxnId="{201509F8-B02C-486D-B760-15557D34ED0B}">
      <dgm:prSet/>
      <dgm:spPr/>
      <dgm:t>
        <a:bodyPr/>
        <a:lstStyle/>
        <a:p>
          <a:endParaRPr lang="en-US"/>
        </a:p>
      </dgm:t>
    </dgm:pt>
    <dgm:pt modelId="{6F51A000-E204-4A7C-8528-93F87A904419}">
      <dgm:prSet/>
      <dgm:spPr/>
      <dgm:t>
        <a:bodyPr/>
        <a:lstStyle/>
        <a:p>
          <a:r>
            <a:rPr lang="en-US" dirty="0"/>
            <a:t>This dataset includes the following initial biomarker features of interest:</a:t>
          </a:r>
        </a:p>
        <a:p>
          <a:r>
            <a:rPr lang="en-US" dirty="0"/>
            <a:t>Age | CA-125 | HE4| ALP | Ca | Menopause | MCH | MCV</a:t>
          </a:r>
        </a:p>
      </dgm:t>
    </dgm:pt>
    <dgm:pt modelId="{4AAA8922-A92B-400B-A04C-BE174A9B94E3}" type="parTrans" cxnId="{82566050-ECED-4328-9BE8-885F6B08FB4D}">
      <dgm:prSet/>
      <dgm:spPr/>
      <dgm:t>
        <a:bodyPr/>
        <a:lstStyle/>
        <a:p>
          <a:endParaRPr lang="en-US"/>
        </a:p>
      </dgm:t>
    </dgm:pt>
    <dgm:pt modelId="{70613D80-9057-46E0-BA86-782D46B2A062}" type="sibTrans" cxnId="{82566050-ECED-4328-9BE8-885F6B08FB4D}">
      <dgm:prSet/>
      <dgm:spPr/>
      <dgm:t>
        <a:bodyPr/>
        <a:lstStyle/>
        <a:p>
          <a:endParaRPr lang="en-US"/>
        </a:p>
      </dgm:t>
    </dgm:pt>
    <dgm:pt modelId="{80ABCF74-BFDC-4D1C-A837-1EB72F691DC6}">
      <dgm:prSet custT="1"/>
      <dgm:spPr/>
      <dgm:t>
        <a:bodyPr/>
        <a:lstStyle/>
        <a:p>
          <a:pPr algn="ctr"/>
          <a:endParaRPr lang="en-US" sz="1200" dirty="0"/>
        </a:p>
      </dgm:t>
    </dgm:pt>
    <dgm:pt modelId="{D20D2C41-72EF-4429-9877-13B26C1BAA43}" type="parTrans" cxnId="{ACF57063-9257-4ABB-A11F-69B5E8910B62}">
      <dgm:prSet/>
      <dgm:spPr/>
      <dgm:t>
        <a:bodyPr/>
        <a:lstStyle/>
        <a:p>
          <a:endParaRPr lang="en-US"/>
        </a:p>
      </dgm:t>
    </dgm:pt>
    <dgm:pt modelId="{12DE805B-C739-4753-9A15-7D8D2DC6C468}" type="sibTrans" cxnId="{ACF57063-9257-4ABB-A11F-69B5E8910B62}">
      <dgm:prSet/>
      <dgm:spPr/>
      <dgm:t>
        <a:bodyPr/>
        <a:lstStyle/>
        <a:p>
          <a:endParaRPr lang="en-US"/>
        </a:p>
      </dgm:t>
    </dgm:pt>
    <dgm:pt modelId="{4AED54B4-DA0F-45EA-9132-F3F740F82F87}">
      <dgm:prSet custT="1"/>
      <dgm:spPr/>
      <dgm:t>
        <a:bodyPr/>
        <a:lstStyle/>
        <a:p>
          <a:pPr algn="l"/>
          <a:r>
            <a:rPr lang="en-US" sz="1200" dirty="0"/>
            <a:t>Exploratory Data Analysis was performed to study the relationships between biomarkers before proceeding to setting up the algorithms and performing machine learning.</a:t>
          </a:r>
        </a:p>
      </dgm:t>
    </dgm:pt>
    <dgm:pt modelId="{02924206-C1DD-4341-BEB3-008FC4423690}" type="parTrans" cxnId="{E2C9FEAB-0D8D-4BCE-AF0A-66D972507947}">
      <dgm:prSet/>
      <dgm:spPr/>
      <dgm:t>
        <a:bodyPr/>
        <a:lstStyle/>
        <a:p>
          <a:endParaRPr lang="en-US"/>
        </a:p>
      </dgm:t>
    </dgm:pt>
    <dgm:pt modelId="{1698B519-5DD9-4235-96F6-1A3636A8411F}" type="sibTrans" cxnId="{E2C9FEAB-0D8D-4BCE-AF0A-66D972507947}">
      <dgm:prSet/>
      <dgm:spPr/>
      <dgm:t>
        <a:bodyPr/>
        <a:lstStyle/>
        <a:p>
          <a:endParaRPr lang="en-US"/>
        </a:p>
      </dgm:t>
    </dgm:pt>
    <dgm:pt modelId="{70BF6627-1AA5-42B4-ACB3-E0BCCB9405CE}">
      <dgm:prSet custT="1"/>
      <dgm:spPr/>
      <dgm:t>
        <a:bodyPr/>
        <a:lstStyle/>
        <a:p>
          <a:pPr algn="l"/>
          <a:r>
            <a:rPr lang="en-US" sz="1200" dirty="0" err="1"/>
            <a:t>mRMR</a:t>
          </a:r>
          <a:r>
            <a:rPr lang="en-US" sz="1200" dirty="0"/>
            <a:t> was deployed for additional feature selection and SVM, KNN, and Decision Tree models were deployed for prediction with KNN  performing the best with the highest accuracy.</a:t>
          </a:r>
        </a:p>
      </dgm:t>
    </dgm:pt>
    <dgm:pt modelId="{52D5CF49-7C37-46B0-AB4F-3E845A66202D}" type="parTrans" cxnId="{E5E8B414-7B01-4A47-A7C9-E9A6E5486756}">
      <dgm:prSet/>
      <dgm:spPr/>
      <dgm:t>
        <a:bodyPr/>
        <a:lstStyle/>
        <a:p>
          <a:endParaRPr lang="en-US"/>
        </a:p>
      </dgm:t>
    </dgm:pt>
    <dgm:pt modelId="{AAAB405A-22BB-4670-AEF3-E1141DD3A1AA}" type="sibTrans" cxnId="{E5E8B414-7B01-4A47-A7C9-E9A6E5486756}">
      <dgm:prSet/>
      <dgm:spPr/>
      <dgm:t>
        <a:bodyPr/>
        <a:lstStyle/>
        <a:p>
          <a:endParaRPr lang="en-US"/>
        </a:p>
      </dgm:t>
    </dgm:pt>
    <dgm:pt modelId="{0ABE8F1A-3175-46D4-858B-6ABD0F497FB1}" type="pres">
      <dgm:prSet presAssocID="{32E78023-E29F-49E7-998C-E95EBB83B901}" presName="diagram" presStyleCnt="0">
        <dgm:presLayoutVars>
          <dgm:dir/>
          <dgm:resizeHandles val="exact"/>
        </dgm:presLayoutVars>
      </dgm:prSet>
      <dgm:spPr/>
    </dgm:pt>
    <dgm:pt modelId="{361DE08D-7DD4-40DC-BB49-AB38F84ADF48}" type="pres">
      <dgm:prSet presAssocID="{F42C7B6E-5E70-4EB0-8767-95681CCA6425}" presName="node" presStyleLbl="node1" presStyleIdx="0" presStyleCnt="4">
        <dgm:presLayoutVars>
          <dgm:bulletEnabled val="1"/>
        </dgm:presLayoutVars>
      </dgm:prSet>
      <dgm:spPr/>
    </dgm:pt>
    <dgm:pt modelId="{37DDCFC4-0A7E-4B80-AABC-CD1BF6088F27}" type="pres">
      <dgm:prSet presAssocID="{0EB1BF4F-D901-423D-8A46-F6C93BCF2AE9}" presName="sibTrans" presStyleCnt="0"/>
      <dgm:spPr/>
    </dgm:pt>
    <dgm:pt modelId="{404049E9-ED9D-49A2-A6D1-4D9DE6581772}" type="pres">
      <dgm:prSet presAssocID="{79127416-85F7-42F3-B3B3-4BC559B107E1}" presName="node" presStyleLbl="node1" presStyleIdx="1" presStyleCnt="4">
        <dgm:presLayoutVars>
          <dgm:bulletEnabled val="1"/>
        </dgm:presLayoutVars>
      </dgm:prSet>
      <dgm:spPr/>
    </dgm:pt>
    <dgm:pt modelId="{A90AFEC0-D0EC-456D-9C7B-FECE9A655CCB}" type="pres">
      <dgm:prSet presAssocID="{A0DE05BD-C5E3-44BE-B02E-B2DB4C047E0F}" presName="sibTrans" presStyleCnt="0"/>
      <dgm:spPr/>
    </dgm:pt>
    <dgm:pt modelId="{1257A725-AEC0-4C88-97C9-25B28CF7E5EA}" type="pres">
      <dgm:prSet presAssocID="{6F51A000-E204-4A7C-8528-93F87A904419}" presName="node" presStyleLbl="node1" presStyleIdx="2" presStyleCnt="4">
        <dgm:presLayoutVars>
          <dgm:bulletEnabled val="1"/>
        </dgm:presLayoutVars>
      </dgm:prSet>
      <dgm:spPr/>
    </dgm:pt>
    <dgm:pt modelId="{92B6BBFD-BBC3-426C-8187-F0CD71C63231}" type="pres">
      <dgm:prSet presAssocID="{70613D80-9057-46E0-BA86-782D46B2A062}" presName="sibTrans" presStyleCnt="0"/>
      <dgm:spPr/>
    </dgm:pt>
    <dgm:pt modelId="{54D46E81-503A-4F22-AED9-CE48EB9531CB}" type="pres">
      <dgm:prSet presAssocID="{80ABCF74-BFDC-4D1C-A837-1EB72F691DC6}" presName="node" presStyleLbl="node1" presStyleIdx="3" presStyleCnt="4">
        <dgm:presLayoutVars>
          <dgm:bulletEnabled val="1"/>
        </dgm:presLayoutVars>
      </dgm:prSet>
      <dgm:spPr/>
    </dgm:pt>
  </dgm:ptLst>
  <dgm:cxnLst>
    <dgm:cxn modelId="{D8EE6907-6DC3-4840-BF39-1A797B315D9C}" type="presOf" srcId="{80ABCF74-BFDC-4D1C-A837-1EB72F691DC6}" destId="{54D46E81-503A-4F22-AED9-CE48EB9531CB}" srcOrd="0" destOrd="0" presId="urn:microsoft.com/office/officeart/2005/8/layout/default"/>
    <dgm:cxn modelId="{E5E8B414-7B01-4A47-A7C9-E9A6E5486756}" srcId="{80ABCF74-BFDC-4D1C-A837-1EB72F691DC6}" destId="{70BF6627-1AA5-42B4-ACB3-E0BCCB9405CE}" srcOrd="1" destOrd="0" parTransId="{52D5CF49-7C37-46B0-AB4F-3E845A66202D}" sibTransId="{AAAB405A-22BB-4670-AEF3-E1141DD3A1AA}"/>
    <dgm:cxn modelId="{6EFB4216-C2D6-45C9-88CE-7C3038C2493E}" type="presOf" srcId="{79127416-85F7-42F3-B3B3-4BC559B107E1}" destId="{404049E9-ED9D-49A2-A6D1-4D9DE6581772}" srcOrd="0" destOrd="0" presId="urn:microsoft.com/office/officeart/2005/8/layout/default"/>
    <dgm:cxn modelId="{49F64726-FD36-46A5-BE7E-5029E5EB6E4B}" type="presOf" srcId="{4AED54B4-DA0F-45EA-9132-F3F740F82F87}" destId="{54D46E81-503A-4F22-AED9-CE48EB9531CB}" srcOrd="0" destOrd="1" presId="urn:microsoft.com/office/officeart/2005/8/layout/default"/>
    <dgm:cxn modelId="{3FCA5431-FDCE-4953-AE5A-38310BE6FA41}" type="presOf" srcId="{32E78023-E29F-49E7-998C-E95EBB83B901}" destId="{0ABE8F1A-3175-46D4-858B-6ABD0F497FB1}" srcOrd="0" destOrd="0" presId="urn:microsoft.com/office/officeart/2005/8/layout/default"/>
    <dgm:cxn modelId="{ACF57063-9257-4ABB-A11F-69B5E8910B62}" srcId="{32E78023-E29F-49E7-998C-E95EBB83B901}" destId="{80ABCF74-BFDC-4D1C-A837-1EB72F691DC6}" srcOrd="3" destOrd="0" parTransId="{D20D2C41-72EF-4429-9877-13B26C1BAA43}" sibTransId="{12DE805B-C739-4753-9A15-7D8D2DC6C468}"/>
    <dgm:cxn modelId="{1AAFED6C-1BCD-4175-9121-82C0B21353B3}" type="presOf" srcId="{6F51A000-E204-4A7C-8528-93F87A904419}" destId="{1257A725-AEC0-4C88-97C9-25B28CF7E5EA}" srcOrd="0" destOrd="0" presId="urn:microsoft.com/office/officeart/2005/8/layout/default"/>
    <dgm:cxn modelId="{82566050-ECED-4328-9BE8-885F6B08FB4D}" srcId="{32E78023-E29F-49E7-998C-E95EBB83B901}" destId="{6F51A000-E204-4A7C-8528-93F87A904419}" srcOrd="2" destOrd="0" parTransId="{4AAA8922-A92B-400B-A04C-BE174A9B94E3}" sibTransId="{70613D80-9057-46E0-BA86-782D46B2A062}"/>
    <dgm:cxn modelId="{02A7F798-4082-4ECE-9DC5-92EDCC71E36D}" type="presOf" srcId="{F42C7B6E-5E70-4EB0-8767-95681CCA6425}" destId="{361DE08D-7DD4-40DC-BB49-AB38F84ADF48}" srcOrd="0" destOrd="0" presId="urn:microsoft.com/office/officeart/2005/8/layout/default"/>
    <dgm:cxn modelId="{E2C9FEAB-0D8D-4BCE-AF0A-66D972507947}" srcId="{80ABCF74-BFDC-4D1C-A837-1EB72F691DC6}" destId="{4AED54B4-DA0F-45EA-9132-F3F740F82F87}" srcOrd="0" destOrd="0" parTransId="{02924206-C1DD-4341-BEB3-008FC4423690}" sibTransId="{1698B519-5DD9-4235-96F6-1A3636A8411F}"/>
    <dgm:cxn modelId="{EE4D30C5-74F6-499A-8217-9E1E31317125}" srcId="{32E78023-E29F-49E7-998C-E95EBB83B901}" destId="{F42C7B6E-5E70-4EB0-8767-95681CCA6425}" srcOrd="0" destOrd="0" parTransId="{D3BAE9D7-213A-4C8F-8BBB-505B9F314466}" sibTransId="{0EB1BF4F-D901-423D-8A46-F6C93BCF2AE9}"/>
    <dgm:cxn modelId="{44DFBDE8-FCFB-4C35-A76F-291F18CC4342}" type="presOf" srcId="{70BF6627-1AA5-42B4-ACB3-E0BCCB9405CE}" destId="{54D46E81-503A-4F22-AED9-CE48EB9531CB}" srcOrd="0" destOrd="2" presId="urn:microsoft.com/office/officeart/2005/8/layout/default"/>
    <dgm:cxn modelId="{201509F8-B02C-486D-B760-15557D34ED0B}" srcId="{32E78023-E29F-49E7-998C-E95EBB83B901}" destId="{79127416-85F7-42F3-B3B3-4BC559B107E1}" srcOrd="1" destOrd="0" parTransId="{788E4B8E-74EA-4BA3-838D-4FFC9DFA2571}" sibTransId="{A0DE05BD-C5E3-44BE-B02E-B2DB4C047E0F}"/>
    <dgm:cxn modelId="{C312AB39-2DCD-4900-B925-EA5120C4B2AD}" type="presParOf" srcId="{0ABE8F1A-3175-46D4-858B-6ABD0F497FB1}" destId="{361DE08D-7DD4-40DC-BB49-AB38F84ADF48}" srcOrd="0" destOrd="0" presId="urn:microsoft.com/office/officeart/2005/8/layout/default"/>
    <dgm:cxn modelId="{E2CC6720-B366-45B7-949F-800BC9BCBBEC}" type="presParOf" srcId="{0ABE8F1A-3175-46D4-858B-6ABD0F497FB1}" destId="{37DDCFC4-0A7E-4B80-AABC-CD1BF6088F27}" srcOrd="1" destOrd="0" presId="urn:microsoft.com/office/officeart/2005/8/layout/default"/>
    <dgm:cxn modelId="{F5AE146C-B0C8-4452-B720-51531553489D}" type="presParOf" srcId="{0ABE8F1A-3175-46D4-858B-6ABD0F497FB1}" destId="{404049E9-ED9D-49A2-A6D1-4D9DE6581772}" srcOrd="2" destOrd="0" presId="urn:microsoft.com/office/officeart/2005/8/layout/default"/>
    <dgm:cxn modelId="{B4F53876-53B9-46E5-8881-85350874D4EA}" type="presParOf" srcId="{0ABE8F1A-3175-46D4-858B-6ABD0F497FB1}" destId="{A90AFEC0-D0EC-456D-9C7B-FECE9A655CCB}" srcOrd="3" destOrd="0" presId="urn:microsoft.com/office/officeart/2005/8/layout/default"/>
    <dgm:cxn modelId="{A35C3EEA-541F-4C7B-BAC7-A84BCE6280F7}" type="presParOf" srcId="{0ABE8F1A-3175-46D4-858B-6ABD0F497FB1}" destId="{1257A725-AEC0-4C88-97C9-25B28CF7E5EA}" srcOrd="4" destOrd="0" presId="urn:microsoft.com/office/officeart/2005/8/layout/default"/>
    <dgm:cxn modelId="{2B2B8636-3E28-4FB5-AA68-41F39A8378A6}" type="presParOf" srcId="{0ABE8F1A-3175-46D4-858B-6ABD0F497FB1}" destId="{92B6BBFD-BBC3-426C-8187-F0CD71C63231}" srcOrd="5" destOrd="0" presId="urn:microsoft.com/office/officeart/2005/8/layout/default"/>
    <dgm:cxn modelId="{0D0A229D-1B13-49CC-A46A-676182A93FBB}" type="presParOf" srcId="{0ABE8F1A-3175-46D4-858B-6ABD0F497FB1}" destId="{54D46E81-503A-4F22-AED9-CE48EB9531CB}"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E0E852-56BA-49C8-A853-CF37DBA9EF4C}" type="doc">
      <dgm:prSet loTypeId="urn:microsoft.com/office/officeart/2018/5/layout/IconLeaf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A4054624-DE83-4622-84A2-4308444A29EF}">
      <dgm:prSet/>
      <dgm:spPr/>
      <dgm:t>
        <a:bodyPr/>
        <a:lstStyle/>
        <a:p>
          <a:pPr>
            <a:lnSpc>
              <a:spcPct val="100000"/>
            </a:lnSpc>
            <a:defRPr cap="all"/>
          </a:pPr>
          <a:r>
            <a:rPr lang="en-US" dirty="0">
              <a:latin typeface="Times New Roman" panose="02020603050405020304" pitchFamily="18" charset="0"/>
              <a:cs typeface="Times New Roman" panose="02020603050405020304" pitchFamily="18" charset="0"/>
            </a:rPr>
            <a:t>KNN or K Nearest Neighbor is a simpler machine learning algorithm than SVM but still more sophisticated than decision trees.</a:t>
          </a:r>
        </a:p>
      </dgm:t>
    </dgm:pt>
    <dgm:pt modelId="{F730448B-ABC3-4375-B5BE-FC7646DCC4F0}" type="parTrans" cxnId="{324984C6-1D0D-4F58-B8DE-0F923F315621}">
      <dgm:prSet/>
      <dgm:spPr/>
      <dgm:t>
        <a:bodyPr/>
        <a:lstStyle/>
        <a:p>
          <a:endParaRPr lang="en-US"/>
        </a:p>
      </dgm:t>
    </dgm:pt>
    <dgm:pt modelId="{9C05BA75-EFF4-4919-B6AA-D6AC390AEB14}" type="sibTrans" cxnId="{324984C6-1D0D-4F58-B8DE-0F923F315621}">
      <dgm:prSet/>
      <dgm:spPr/>
      <dgm:t>
        <a:bodyPr/>
        <a:lstStyle/>
        <a:p>
          <a:endParaRPr lang="en-US"/>
        </a:p>
      </dgm:t>
    </dgm:pt>
    <dgm:pt modelId="{7F5AB5D4-4E9C-4F66-ABAD-6F978541EFC5}">
      <dgm:prSet/>
      <dgm:spPr/>
      <dgm:t>
        <a:bodyPr/>
        <a:lstStyle/>
        <a:p>
          <a:pPr>
            <a:lnSpc>
              <a:spcPct val="100000"/>
            </a:lnSpc>
            <a:defRPr cap="all"/>
          </a:pPr>
          <a:r>
            <a:rPr lang="en-US" dirty="0">
              <a:latin typeface="Times New Roman" panose="02020603050405020304" pitchFamily="18" charset="0"/>
              <a:cs typeface="Times New Roman" panose="02020603050405020304" pitchFamily="18" charset="0"/>
            </a:rPr>
            <a:t>KNN classifies data points based on its similarity with how its neighbor or earlier stored data points are classified. </a:t>
          </a:r>
        </a:p>
      </dgm:t>
    </dgm:pt>
    <dgm:pt modelId="{BCB461FF-26BE-4234-88BC-CEAF261B9CA2}" type="parTrans" cxnId="{DE70BE78-A844-46C9-98E7-CB0C846DB5C5}">
      <dgm:prSet/>
      <dgm:spPr/>
      <dgm:t>
        <a:bodyPr/>
        <a:lstStyle/>
        <a:p>
          <a:endParaRPr lang="en-US"/>
        </a:p>
      </dgm:t>
    </dgm:pt>
    <dgm:pt modelId="{020A34A3-F649-4A4F-B5E4-6199CD6732DD}" type="sibTrans" cxnId="{DE70BE78-A844-46C9-98E7-CB0C846DB5C5}">
      <dgm:prSet/>
      <dgm:spPr/>
      <dgm:t>
        <a:bodyPr/>
        <a:lstStyle/>
        <a:p>
          <a:endParaRPr lang="en-US"/>
        </a:p>
      </dgm:t>
    </dgm:pt>
    <dgm:pt modelId="{FE42ACFE-A789-4244-A794-616F30D0FEE1}">
      <dgm:prSet/>
      <dgm:spPr/>
      <dgm:t>
        <a:bodyPr/>
        <a:lstStyle/>
        <a:p>
          <a:pPr>
            <a:lnSpc>
              <a:spcPct val="100000"/>
            </a:lnSpc>
            <a:defRPr cap="all"/>
          </a:pPr>
          <a:r>
            <a:rPr lang="en-US" dirty="0">
              <a:latin typeface="Times New Roman" panose="02020603050405020304" pitchFamily="18" charset="0"/>
              <a:cs typeface="Times New Roman" panose="02020603050405020304" pitchFamily="18" charset="0"/>
            </a:rPr>
            <a:t>KNN works well for labeled, small datasets. The K represents the number of nearest neighbors used to classify new data points.</a:t>
          </a:r>
        </a:p>
      </dgm:t>
    </dgm:pt>
    <dgm:pt modelId="{55FE9E3A-2D6F-492D-BE69-C7A0F0271A16}" type="parTrans" cxnId="{CC962348-B79E-45D3-BB9A-47BC0948AA38}">
      <dgm:prSet/>
      <dgm:spPr/>
      <dgm:t>
        <a:bodyPr/>
        <a:lstStyle/>
        <a:p>
          <a:endParaRPr lang="en-US"/>
        </a:p>
      </dgm:t>
    </dgm:pt>
    <dgm:pt modelId="{78B0B1AA-4C70-4426-BA54-969FEEE026A5}" type="sibTrans" cxnId="{CC962348-B79E-45D3-BB9A-47BC0948AA38}">
      <dgm:prSet/>
      <dgm:spPr/>
      <dgm:t>
        <a:bodyPr/>
        <a:lstStyle/>
        <a:p>
          <a:endParaRPr lang="en-US"/>
        </a:p>
      </dgm:t>
    </dgm:pt>
    <dgm:pt modelId="{90EA6968-2F50-476F-AB52-2E6EEE87B4ED}">
      <dgm:prSet/>
      <dgm:spPr/>
      <dgm:t>
        <a:bodyPr/>
        <a:lstStyle/>
        <a:p>
          <a:pPr>
            <a:lnSpc>
              <a:spcPct val="100000"/>
            </a:lnSpc>
            <a:defRPr cap="all"/>
          </a:pPr>
          <a:r>
            <a:rPr lang="en-US" dirty="0">
              <a:latin typeface="Times New Roman" panose="02020603050405020304" pitchFamily="18" charset="0"/>
              <a:cs typeface="Times New Roman" panose="02020603050405020304" pitchFamily="18" charset="0"/>
            </a:rPr>
            <a:t>Adjusting the value of K is a function of parameter tuning; using the square root of the target testing data, K could be identified as 9. </a:t>
          </a:r>
        </a:p>
      </dgm:t>
    </dgm:pt>
    <dgm:pt modelId="{515AC70A-64DE-4572-A1E7-3B6A2CED5E97}" type="parTrans" cxnId="{6C42C419-8F90-4553-A6EC-69CDB477E2A2}">
      <dgm:prSet/>
      <dgm:spPr/>
      <dgm:t>
        <a:bodyPr/>
        <a:lstStyle/>
        <a:p>
          <a:endParaRPr lang="en-US"/>
        </a:p>
      </dgm:t>
    </dgm:pt>
    <dgm:pt modelId="{3DF58128-50B9-4E08-81FC-2E5F1D9F322C}" type="sibTrans" cxnId="{6C42C419-8F90-4553-A6EC-69CDB477E2A2}">
      <dgm:prSet/>
      <dgm:spPr/>
      <dgm:t>
        <a:bodyPr/>
        <a:lstStyle/>
        <a:p>
          <a:endParaRPr lang="en-US"/>
        </a:p>
      </dgm:t>
    </dgm:pt>
    <dgm:pt modelId="{81D12C9E-8231-4381-B41E-9DD989B17D84}" type="pres">
      <dgm:prSet presAssocID="{2BE0E852-56BA-49C8-A853-CF37DBA9EF4C}" presName="root" presStyleCnt="0">
        <dgm:presLayoutVars>
          <dgm:dir/>
          <dgm:resizeHandles val="exact"/>
        </dgm:presLayoutVars>
      </dgm:prSet>
      <dgm:spPr/>
    </dgm:pt>
    <dgm:pt modelId="{9F11DD42-B980-413F-AE14-AC80BE23C13D}" type="pres">
      <dgm:prSet presAssocID="{A4054624-DE83-4622-84A2-4308444A29EF}" presName="compNode" presStyleCnt="0"/>
      <dgm:spPr/>
    </dgm:pt>
    <dgm:pt modelId="{A2FD1CA8-60B2-451F-9890-39DDD7478ACC}" type="pres">
      <dgm:prSet presAssocID="{A4054624-DE83-4622-84A2-4308444A29EF}" presName="iconBgRect" presStyleLbl="bgShp" presStyleIdx="0" presStyleCnt="4"/>
      <dgm:spPr>
        <a:prstGeom prst="round2DiagRect">
          <a:avLst>
            <a:gd name="adj1" fmla="val 29727"/>
            <a:gd name="adj2" fmla="val 0"/>
          </a:avLst>
        </a:prstGeom>
      </dgm:spPr>
    </dgm:pt>
    <dgm:pt modelId="{02237046-9138-48CC-938F-4340C4E884B6}" type="pres">
      <dgm:prSet presAssocID="{A4054624-DE83-4622-84A2-4308444A29E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0C5ECEA-B636-4A98-BA10-9F6A73B87A13}" type="pres">
      <dgm:prSet presAssocID="{A4054624-DE83-4622-84A2-4308444A29EF}" presName="spaceRect" presStyleCnt="0"/>
      <dgm:spPr/>
    </dgm:pt>
    <dgm:pt modelId="{1C602C6A-F1F8-4EB5-9480-2042B52C4597}" type="pres">
      <dgm:prSet presAssocID="{A4054624-DE83-4622-84A2-4308444A29EF}" presName="textRect" presStyleLbl="revTx" presStyleIdx="0" presStyleCnt="4">
        <dgm:presLayoutVars>
          <dgm:chMax val="1"/>
          <dgm:chPref val="1"/>
        </dgm:presLayoutVars>
      </dgm:prSet>
      <dgm:spPr/>
    </dgm:pt>
    <dgm:pt modelId="{930002EB-6072-4095-9CCE-78242B1AF40F}" type="pres">
      <dgm:prSet presAssocID="{9C05BA75-EFF4-4919-B6AA-D6AC390AEB14}" presName="sibTrans" presStyleCnt="0"/>
      <dgm:spPr/>
    </dgm:pt>
    <dgm:pt modelId="{E46687BC-3235-426E-9BA0-35798330B202}" type="pres">
      <dgm:prSet presAssocID="{7F5AB5D4-4E9C-4F66-ABAD-6F978541EFC5}" presName="compNode" presStyleCnt="0"/>
      <dgm:spPr/>
    </dgm:pt>
    <dgm:pt modelId="{723580A0-46C3-4A89-B801-A223C66DC4E3}" type="pres">
      <dgm:prSet presAssocID="{7F5AB5D4-4E9C-4F66-ABAD-6F978541EFC5}" presName="iconBgRect" presStyleLbl="bgShp" presStyleIdx="1" presStyleCnt="4"/>
      <dgm:spPr>
        <a:prstGeom prst="round2DiagRect">
          <a:avLst>
            <a:gd name="adj1" fmla="val 29727"/>
            <a:gd name="adj2" fmla="val 0"/>
          </a:avLst>
        </a:prstGeom>
      </dgm:spPr>
    </dgm:pt>
    <dgm:pt modelId="{7ADD78D8-1A01-45EB-8861-56E6B0C41C0F}" type="pres">
      <dgm:prSet presAssocID="{7F5AB5D4-4E9C-4F66-ABAD-6F978541EFC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75CCC312-6FA0-47BB-84E4-8CD3A6A2C76A}" type="pres">
      <dgm:prSet presAssocID="{7F5AB5D4-4E9C-4F66-ABAD-6F978541EFC5}" presName="spaceRect" presStyleCnt="0"/>
      <dgm:spPr/>
    </dgm:pt>
    <dgm:pt modelId="{316514A1-16A2-47FD-AF80-44267CC11124}" type="pres">
      <dgm:prSet presAssocID="{7F5AB5D4-4E9C-4F66-ABAD-6F978541EFC5}" presName="textRect" presStyleLbl="revTx" presStyleIdx="1" presStyleCnt="4">
        <dgm:presLayoutVars>
          <dgm:chMax val="1"/>
          <dgm:chPref val="1"/>
        </dgm:presLayoutVars>
      </dgm:prSet>
      <dgm:spPr/>
    </dgm:pt>
    <dgm:pt modelId="{E7102539-D41A-4107-AE4F-9E117C7E9AA4}" type="pres">
      <dgm:prSet presAssocID="{020A34A3-F649-4A4F-B5E4-6199CD6732DD}" presName="sibTrans" presStyleCnt="0"/>
      <dgm:spPr/>
    </dgm:pt>
    <dgm:pt modelId="{6F7624D7-DE0C-4BBB-88E4-F0215A84D11E}" type="pres">
      <dgm:prSet presAssocID="{FE42ACFE-A789-4244-A794-616F30D0FEE1}" presName="compNode" presStyleCnt="0"/>
      <dgm:spPr/>
    </dgm:pt>
    <dgm:pt modelId="{B75F006B-1784-4736-964E-99D2B0D14B08}" type="pres">
      <dgm:prSet presAssocID="{FE42ACFE-A789-4244-A794-616F30D0FEE1}" presName="iconBgRect" presStyleLbl="bgShp" presStyleIdx="2" presStyleCnt="4"/>
      <dgm:spPr>
        <a:prstGeom prst="round2DiagRect">
          <a:avLst>
            <a:gd name="adj1" fmla="val 29727"/>
            <a:gd name="adj2" fmla="val 0"/>
          </a:avLst>
        </a:prstGeom>
      </dgm:spPr>
    </dgm:pt>
    <dgm:pt modelId="{AD6171FA-CD16-4807-868A-72CD0C5A67FB}" type="pres">
      <dgm:prSet presAssocID="{FE42ACFE-A789-4244-A794-616F30D0FEE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EBC4CE76-B2B4-4A58-9286-890583BE9CEE}" type="pres">
      <dgm:prSet presAssocID="{FE42ACFE-A789-4244-A794-616F30D0FEE1}" presName="spaceRect" presStyleCnt="0"/>
      <dgm:spPr/>
    </dgm:pt>
    <dgm:pt modelId="{21479A27-F0F1-49A9-881E-9C92C3A934CC}" type="pres">
      <dgm:prSet presAssocID="{FE42ACFE-A789-4244-A794-616F30D0FEE1}" presName="textRect" presStyleLbl="revTx" presStyleIdx="2" presStyleCnt="4">
        <dgm:presLayoutVars>
          <dgm:chMax val="1"/>
          <dgm:chPref val="1"/>
        </dgm:presLayoutVars>
      </dgm:prSet>
      <dgm:spPr/>
    </dgm:pt>
    <dgm:pt modelId="{3B4BDE49-F6C6-4C1F-A6E8-3AA23E244BE4}" type="pres">
      <dgm:prSet presAssocID="{78B0B1AA-4C70-4426-BA54-969FEEE026A5}" presName="sibTrans" presStyleCnt="0"/>
      <dgm:spPr/>
    </dgm:pt>
    <dgm:pt modelId="{A7CED770-9E3A-497A-8733-35715C326FCF}" type="pres">
      <dgm:prSet presAssocID="{90EA6968-2F50-476F-AB52-2E6EEE87B4ED}" presName="compNode" presStyleCnt="0"/>
      <dgm:spPr/>
    </dgm:pt>
    <dgm:pt modelId="{99E95EA8-C596-41E0-818A-990D913DEAAC}" type="pres">
      <dgm:prSet presAssocID="{90EA6968-2F50-476F-AB52-2E6EEE87B4ED}" presName="iconBgRect" presStyleLbl="bgShp" presStyleIdx="3" presStyleCnt="4"/>
      <dgm:spPr>
        <a:prstGeom prst="round2DiagRect">
          <a:avLst>
            <a:gd name="adj1" fmla="val 29727"/>
            <a:gd name="adj2" fmla="val 0"/>
          </a:avLst>
        </a:prstGeom>
      </dgm:spPr>
    </dgm:pt>
    <dgm:pt modelId="{2C3A0FB0-F66D-4B9D-B17B-D6BC1F3752EE}" type="pres">
      <dgm:prSet presAssocID="{90EA6968-2F50-476F-AB52-2E6EEE87B4E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2DDB88F9-D24E-4C97-82AF-3B05D7D805BD}" type="pres">
      <dgm:prSet presAssocID="{90EA6968-2F50-476F-AB52-2E6EEE87B4ED}" presName="spaceRect" presStyleCnt="0"/>
      <dgm:spPr/>
    </dgm:pt>
    <dgm:pt modelId="{E8E319EC-19DD-49F9-9289-811EE2A69520}" type="pres">
      <dgm:prSet presAssocID="{90EA6968-2F50-476F-AB52-2E6EEE87B4ED}" presName="textRect" presStyleLbl="revTx" presStyleIdx="3" presStyleCnt="4">
        <dgm:presLayoutVars>
          <dgm:chMax val="1"/>
          <dgm:chPref val="1"/>
        </dgm:presLayoutVars>
      </dgm:prSet>
      <dgm:spPr/>
    </dgm:pt>
  </dgm:ptLst>
  <dgm:cxnLst>
    <dgm:cxn modelId="{6C42C419-8F90-4553-A6EC-69CDB477E2A2}" srcId="{2BE0E852-56BA-49C8-A853-CF37DBA9EF4C}" destId="{90EA6968-2F50-476F-AB52-2E6EEE87B4ED}" srcOrd="3" destOrd="0" parTransId="{515AC70A-64DE-4572-A1E7-3B6A2CED5E97}" sibTransId="{3DF58128-50B9-4E08-81FC-2E5F1D9F322C}"/>
    <dgm:cxn modelId="{68ABCC28-9ABF-4402-84F0-3EE0D01E51F7}" type="presOf" srcId="{90EA6968-2F50-476F-AB52-2E6EEE87B4ED}" destId="{E8E319EC-19DD-49F9-9289-811EE2A69520}" srcOrd="0" destOrd="0" presId="urn:microsoft.com/office/officeart/2018/5/layout/IconLeafLabelList"/>
    <dgm:cxn modelId="{15042E36-52CC-4A95-AFC6-DC062AC4324B}" type="presOf" srcId="{A4054624-DE83-4622-84A2-4308444A29EF}" destId="{1C602C6A-F1F8-4EB5-9480-2042B52C4597}" srcOrd="0" destOrd="0" presId="urn:microsoft.com/office/officeart/2018/5/layout/IconLeafLabelList"/>
    <dgm:cxn modelId="{9915DD60-5728-48F3-B346-2A48CC57E355}" type="presOf" srcId="{7F5AB5D4-4E9C-4F66-ABAD-6F978541EFC5}" destId="{316514A1-16A2-47FD-AF80-44267CC11124}" srcOrd="0" destOrd="0" presId="urn:microsoft.com/office/officeart/2018/5/layout/IconLeafLabelList"/>
    <dgm:cxn modelId="{C5DF8643-2896-40F4-B4DA-904652387509}" type="presOf" srcId="{FE42ACFE-A789-4244-A794-616F30D0FEE1}" destId="{21479A27-F0F1-49A9-881E-9C92C3A934CC}" srcOrd="0" destOrd="0" presId="urn:microsoft.com/office/officeart/2018/5/layout/IconLeafLabelList"/>
    <dgm:cxn modelId="{CC962348-B79E-45D3-BB9A-47BC0948AA38}" srcId="{2BE0E852-56BA-49C8-A853-CF37DBA9EF4C}" destId="{FE42ACFE-A789-4244-A794-616F30D0FEE1}" srcOrd="2" destOrd="0" parTransId="{55FE9E3A-2D6F-492D-BE69-C7A0F0271A16}" sibTransId="{78B0B1AA-4C70-4426-BA54-969FEEE026A5}"/>
    <dgm:cxn modelId="{DE70BE78-A844-46C9-98E7-CB0C846DB5C5}" srcId="{2BE0E852-56BA-49C8-A853-CF37DBA9EF4C}" destId="{7F5AB5D4-4E9C-4F66-ABAD-6F978541EFC5}" srcOrd="1" destOrd="0" parTransId="{BCB461FF-26BE-4234-88BC-CEAF261B9CA2}" sibTransId="{020A34A3-F649-4A4F-B5E4-6199CD6732DD}"/>
    <dgm:cxn modelId="{324984C6-1D0D-4F58-B8DE-0F923F315621}" srcId="{2BE0E852-56BA-49C8-A853-CF37DBA9EF4C}" destId="{A4054624-DE83-4622-84A2-4308444A29EF}" srcOrd="0" destOrd="0" parTransId="{F730448B-ABC3-4375-B5BE-FC7646DCC4F0}" sibTransId="{9C05BA75-EFF4-4919-B6AA-D6AC390AEB14}"/>
    <dgm:cxn modelId="{3D4E13EC-C832-466E-BB7D-E8B0E7F0C388}" type="presOf" srcId="{2BE0E852-56BA-49C8-A853-CF37DBA9EF4C}" destId="{81D12C9E-8231-4381-B41E-9DD989B17D84}" srcOrd="0" destOrd="0" presId="urn:microsoft.com/office/officeart/2018/5/layout/IconLeafLabelList"/>
    <dgm:cxn modelId="{8D186B44-BC42-44AE-AEDE-263FAAFE708C}" type="presParOf" srcId="{81D12C9E-8231-4381-B41E-9DD989B17D84}" destId="{9F11DD42-B980-413F-AE14-AC80BE23C13D}" srcOrd="0" destOrd="0" presId="urn:microsoft.com/office/officeart/2018/5/layout/IconLeafLabelList"/>
    <dgm:cxn modelId="{390A102B-8A93-4521-8826-4FAA14EDEF6E}" type="presParOf" srcId="{9F11DD42-B980-413F-AE14-AC80BE23C13D}" destId="{A2FD1CA8-60B2-451F-9890-39DDD7478ACC}" srcOrd="0" destOrd="0" presId="urn:microsoft.com/office/officeart/2018/5/layout/IconLeafLabelList"/>
    <dgm:cxn modelId="{FA8D671B-8AB3-4E7F-BEC4-948913E97EC0}" type="presParOf" srcId="{9F11DD42-B980-413F-AE14-AC80BE23C13D}" destId="{02237046-9138-48CC-938F-4340C4E884B6}" srcOrd="1" destOrd="0" presId="urn:microsoft.com/office/officeart/2018/5/layout/IconLeafLabelList"/>
    <dgm:cxn modelId="{948A411B-9D4F-4207-8873-009DE21F2C8C}" type="presParOf" srcId="{9F11DD42-B980-413F-AE14-AC80BE23C13D}" destId="{E0C5ECEA-B636-4A98-BA10-9F6A73B87A13}" srcOrd="2" destOrd="0" presId="urn:microsoft.com/office/officeart/2018/5/layout/IconLeafLabelList"/>
    <dgm:cxn modelId="{54EC4DEA-4273-4CB4-A099-3D2499B0F755}" type="presParOf" srcId="{9F11DD42-B980-413F-AE14-AC80BE23C13D}" destId="{1C602C6A-F1F8-4EB5-9480-2042B52C4597}" srcOrd="3" destOrd="0" presId="urn:microsoft.com/office/officeart/2018/5/layout/IconLeafLabelList"/>
    <dgm:cxn modelId="{51F4E585-EB75-42A7-B69D-0C474D0F8D1E}" type="presParOf" srcId="{81D12C9E-8231-4381-B41E-9DD989B17D84}" destId="{930002EB-6072-4095-9CCE-78242B1AF40F}" srcOrd="1" destOrd="0" presId="urn:microsoft.com/office/officeart/2018/5/layout/IconLeafLabelList"/>
    <dgm:cxn modelId="{569138B9-5EFE-4534-AD52-FC1B28CBA3A6}" type="presParOf" srcId="{81D12C9E-8231-4381-B41E-9DD989B17D84}" destId="{E46687BC-3235-426E-9BA0-35798330B202}" srcOrd="2" destOrd="0" presId="urn:microsoft.com/office/officeart/2018/5/layout/IconLeafLabelList"/>
    <dgm:cxn modelId="{3D697E58-C338-496C-A3E9-58A2CACEDB5D}" type="presParOf" srcId="{E46687BC-3235-426E-9BA0-35798330B202}" destId="{723580A0-46C3-4A89-B801-A223C66DC4E3}" srcOrd="0" destOrd="0" presId="urn:microsoft.com/office/officeart/2018/5/layout/IconLeafLabelList"/>
    <dgm:cxn modelId="{35467895-029C-484F-920F-F487B80EDDA1}" type="presParOf" srcId="{E46687BC-3235-426E-9BA0-35798330B202}" destId="{7ADD78D8-1A01-45EB-8861-56E6B0C41C0F}" srcOrd="1" destOrd="0" presId="urn:microsoft.com/office/officeart/2018/5/layout/IconLeafLabelList"/>
    <dgm:cxn modelId="{E8C82157-1D4F-4E12-BAB6-E1CA6538A320}" type="presParOf" srcId="{E46687BC-3235-426E-9BA0-35798330B202}" destId="{75CCC312-6FA0-47BB-84E4-8CD3A6A2C76A}" srcOrd="2" destOrd="0" presId="urn:microsoft.com/office/officeart/2018/5/layout/IconLeafLabelList"/>
    <dgm:cxn modelId="{C308552F-381B-4CF2-BD73-017F77594CC6}" type="presParOf" srcId="{E46687BC-3235-426E-9BA0-35798330B202}" destId="{316514A1-16A2-47FD-AF80-44267CC11124}" srcOrd="3" destOrd="0" presId="urn:microsoft.com/office/officeart/2018/5/layout/IconLeafLabelList"/>
    <dgm:cxn modelId="{7B139C63-511F-4F95-9A3C-BE7E6A5BCAD2}" type="presParOf" srcId="{81D12C9E-8231-4381-B41E-9DD989B17D84}" destId="{E7102539-D41A-4107-AE4F-9E117C7E9AA4}" srcOrd="3" destOrd="0" presId="urn:microsoft.com/office/officeart/2018/5/layout/IconLeafLabelList"/>
    <dgm:cxn modelId="{3B26814F-F72E-41AE-BF55-F1144672866A}" type="presParOf" srcId="{81D12C9E-8231-4381-B41E-9DD989B17D84}" destId="{6F7624D7-DE0C-4BBB-88E4-F0215A84D11E}" srcOrd="4" destOrd="0" presId="urn:microsoft.com/office/officeart/2018/5/layout/IconLeafLabelList"/>
    <dgm:cxn modelId="{8A2D83F1-E138-469C-BE82-E50FA4D47213}" type="presParOf" srcId="{6F7624D7-DE0C-4BBB-88E4-F0215A84D11E}" destId="{B75F006B-1784-4736-964E-99D2B0D14B08}" srcOrd="0" destOrd="0" presId="urn:microsoft.com/office/officeart/2018/5/layout/IconLeafLabelList"/>
    <dgm:cxn modelId="{7D855B9F-75FF-4B84-BD04-07651627E3BF}" type="presParOf" srcId="{6F7624D7-DE0C-4BBB-88E4-F0215A84D11E}" destId="{AD6171FA-CD16-4807-868A-72CD0C5A67FB}" srcOrd="1" destOrd="0" presId="urn:microsoft.com/office/officeart/2018/5/layout/IconLeafLabelList"/>
    <dgm:cxn modelId="{294F7D3C-2D47-449C-B753-A5AC878946EA}" type="presParOf" srcId="{6F7624D7-DE0C-4BBB-88E4-F0215A84D11E}" destId="{EBC4CE76-B2B4-4A58-9286-890583BE9CEE}" srcOrd="2" destOrd="0" presId="urn:microsoft.com/office/officeart/2018/5/layout/IconLeafLabelList"/>
    <dgm:cxn modelId="{DA81F6E7-DF33-467C-82DA-739A16E49F51}" type="presParOf" srcId="{6F7624D7-DE0C-4BBB-88E4-F0215A84D11E}" destId="{21479A27-F0F1-49A9-881E-9C92C3A934CC}" srcOrd="3" destOrd="0" presId="urn:microsoft.com/office/officeart/2018/5/layout/IconLeafLabelList"/>
    <dgm:cxn modelId="{E7C3087D-CDCA-483F-8DEB-EBD1D15CBB58}" type="presParOf" srcId="{81D12C9E-8231-4381-B41E-9DD989B17D84}" destId="{3B4BDE49-F6C6-4C1F-A6E8-3AA23E244BE4}" srcOrd="5" destOrd="0" presId="urn:microsoft.com/office/officeart/2018/5/layout/IconLeafLabelList"/>
    <dgm:cxn modelId="{CD0CB2FA-6B45-462A-8B8C-250EFB0010F3}" type="presParOf" srcId="{81D12C9E-8231-4381-B41E-9DD989B17D84}" destId="{A7CED770-9E3A-497A-8733-35715C326FCF}" srcOrd="6" destOrd="0" presId="urn:microsoft.com/office/officeart/2018/5/layout/IconLeafLabelList"/>
    <dgm:cxn modelId="{2EFE519F-8927-4735-AC81-44248BB20FCC}" type="presParOf" srcId="{A7CED770-9E3A-497A-8733-35715C326FCF}" destId="{99E95EA8-C596-41E0-818A-990D913DEAAC}" srcOrd="0" destOrd="0" presId="urn:microsoft.com/office/officeart/2018/5/layout/IconLeafLabelList"/>
    <dgm:cxn modelId="{60973913-2BD9-48EB-89A0-193DBCE41D1D}" type="presParOf" srcId="{A7CED770-9E3A-497A-8733-35715C326FCF}" destId="{2C3A0FB0-F66D-4B9D-B17B-D6BC1F3752EE}" srcOrd="1" destOrd="0" presId="urn:microsoft.com/office/officeart/2018/5/layout/IconLeafLabelList"/>
    <dgm:cxn modelId="{0E165B2D-25AD-47C7-89BB-A26F277137EB}" type="presParOf" srcId="{A7CED770-9E3A-497A-8733-35715C326FCF}" destId="{2DDB88F9-D24E-4C97-82AF-3B05D7D805BD}" srcOrd="2" destOrd="0" presId="urn:microsoft.com/office/officeart/2018/5/layout/IconLeafLabelList"/>
    <dgm:cxn modelId="{CA349E9D-2497-46BF-970F-DA20415C1790}" type="presParOf" srcId="{A7CED770-9E3A-497A-8733-35715C326FCF}" destId="{E8E319EC-19DD-49F9-9289-811EE2A69520}"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DE08D-7DD4-40DC-BB49-AB38F84ADF48}">
      <dsp:nvSpPr>
        <dsp:cNvPr id="0" name=""/>
        <dsp:cNvSpPr/>
      </dsp:nvSpPr>
      <dsp:spPr>
        <a:xfrm>
          <a:off x="1748064" y="2975"/>
          <a:ext cx="3342605" cy="20055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The original Ovarian Cancer Dataset has 349 observations and 50 variables of potential algorithmic value, this number excludes the Patient ID.</a:t>
          </a:r>
        </a:p>
        <a:p>
          <a:pPr marL="0" lvl="0" indent="0" algn="ctr" defTabSz="577850">
            <a:lnSpc>
              <a:spcPct val="90000"/>
            </a:lnSpc>
            <a:spcBef>
              <a:spcPct val="0"/>
            </a:spcBef>
            <a:spcAft>
              <a:spcPct val="35000"/>
            </a:spcAft>
            <a:buNone/>
          </a:pPr>
          <a:r>
            <a:rPr lang="en-US" sz="1300" kern="1200" dirty="0"/>
            <a:t>The Cleaned Dataset was sourced from </a:t>
          </a:r>
          <a:r>
            <a:rPr lang="en-US" sz="1300" kern="1200" dirty="0">
              <a:solidFill>
                <a:schemeClr val="accent2"/>
              </a:solidFill>
              <a:hlinkClick xmlns:r="http://schemas.openxmlformats.org/officeDocument/2006/relationships" r:id="rId1">
                <a:extLst>
                  <a:ext uri="{A12FA001-AC4F-418D-AE19-62706E023703}">
                    <ahyp:hlinkClr xmlns:ahyp="http://schemas.microsoft.com/office/drawing/2018/hyperlinkcolor" val="tx"/>
                  </a:ext>
                </a:extLst>
              </a:hlinkClick>
            </a:rPr>
            <a:t>Kaggle</a:t>
          </a:r>
          <a:r>
            <a:rPr lang="en-US" sz="1300" kern="1200" dirty="0"/>
            <a:t>, but this data was originally used in other research and consist of clinical data from 349 Chinese patients at the Third Affiliated Hospital of Soochow University. See the Lu et al. study.</a:t>
          </a:r>
        </a:p>
      </dsp:txBody>
      <dsp:txXfrm>
        <a:off x="1748064" y="2975"/>
        <a:ext cx="3342605" cy="2005563"/>
      </dsp:txXfrm>
    </dsp:sp>
    <dsp:sp modelId="{404049E9-ED9D-49A2-A6D1-4D9DE6581772}">
      <dsp:nvSpPr>
        <dsp:cNvPr id="0" name=""/>
        <dsp:cNvSpPr/>
      </dsp:nvSpPr>
      <dsp:spPr>
        <a:xfrm>
          <a:off x="5424930" y="2975"/>
          <a:ext cx="3342605" cy="20055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The cleaned data set is comprised of 235 patients’ data collected between July 2011 and July 2017 with 50 variables including Age, Menopause (Y/N), TYPE, HE4 and CA125, among other biomarkers found in blood or serum samples, like CA72-4, which was the final variable and only biomarker excluded from the cleaned dataset, leaving 49 final variables to consider as biomarker features of interest.</a:t>
          </a:r>
        </a:p>
      </dsp:txBody>
      <dsp:txXfrm>
        <a:off x="5424930" y="2975"/>
        <a:ext cx="3342605" cy="2005563"/>
      </dsp:txXfrm>
    </dsp:sp>
    <dsp:sp modelId="{1257A725-AEC0-4C88-97C9-25B28CF7E5EA}">
      <dsp:nvSpPr>
        <dsp:cNvPr id="0" name=""/>
        <dsp:cNvSpPr/>
      </dsp:nvSpPr>
      <dsp:spPr>
        <a:xfrm>
          <a:off x="1748064" y="2342799"/>
          <a:ext cx="3342605" cy="20055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This dataset includes the following initial biomarker features of interest:</a:t>
          </a:r>
        </a:p>
        <a:p>
          <a:pPr marL="0" lvl="0" indent="0" algn="ctr" defTabSz="577850">
            <a:lnSpc>
              <a:spcPct val="90000"/>
            </a:lnSpc>
            <a:spcBef>
              <a:spcPct val="0"/>
            </a:spcBef>
            <a:spcAft>
              <a:spcPct val="35000"/>
            </a:spcAft>
            <a:buNone/>
          </a:pPr>
          <a:r>
            <a:rPr lang="en-US" sz="1300" kern="1200" dirty="0"/>
            <a:t>Age | CA-125 | HE4| ALP | Ca | Menopause | MCH | MCV</a:t>
          </a:r>
        </a:p>
      </dsp:txBody>
      <dsp:txXfrm>
        <a:off x="1748064" y="2342799"/>
        <a:ext cx="3342605" cy="2005563"/>
      </dsp:txXfrm>
    </dsp:sp>
    <dsp:sp modelId="{54D46E81-503A-4F22-AED9-CE48EB9531CB}">
      <dsp:nvSpPr>
        <dsp:cNvPr id="0" name=""/>
        <dsp:cNvSpPr/>
      </dsp:nvSpPr>
      <dsp:spPr>
        <a:xfrm>
          <a:off x="5424930" y="2342799"/>
          <a:ext cx="3342605" cy="20055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endParaRPr lang="en-US" sz="1200" kern="1200" dirty="0"/>
        </a:p>
        <a:p>
          <a:pPr marL="114300" lvl="1" indent="-114300" algn="l" defTabSz="533400">
            <a:lnSpc>
              <a:spcPct val="90000"/>
            </a:lnSpc>
            <a:spcBef>
              <a:spcPct val="0"/>
            </a:spcBef>
            <a:spcAft>
              <a:spcPct val="15000"/>
            </a:spcAft>
            <a:buChar char="•"/>
          </a:pPr>
          <a:r>
            <a:rPr lang="en-US" sz="1200" kern="1200" dirty="0"/>
            <a:t>Exploratory Data Analysis was performed to study the relationships between biomarkers before proceeding to setting up the algorithms and performing machine learning.</a:t>
          </a:r>
        </a:p>
        <a:p>
          <a:pPr marL="114300" lvl="1" indent="-114300" algn="l" defTabSz="533400">
            <a:lnSpc>
              <a:spcPct val="90000"/>
            </a:lnSpc>
            <a:spcBef>
              <a:spcPct val="0"/>
            </a:spcBef>
            <a:spcAft>
              <a:spcPct val="15000"/>
            </a:spcAft>
            <a:buChar char="•"/>
          </a:pPr>
          <a:r>
            <a:rPr lang="en-US" sz="1200" kern="1200" dirty="0" err="1"/>
            <a:t>mRMR</a:t>
          </a:r>
          <a:r>
            <a:rPr lang="en-US" sz="1200" kern="1200" dirty="0"/>
            <a:t> was deployed for additional feature selection and SVM, KNN, and Decision Tree models were deployed for prediction with KNN  performing the best with the highest accuracy.</a:t>
          </a:r>
        </a:p>
      </dsp:txBody>
      <dsp:txXfrm>
        <a:off x="5424930" y="2342799"/>
        <a:ext cx="3342605" cy="2005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D1CA8-60B2-451F-9890-39DDD7478ACC}">
      <dsp:nvSpPr>
        <dsp:cNvPr id="0" name=""/>
        <dsp:cNvSpPr/>
      </dsp:nvSpPr>
      <dsp:spPr>
        <a:xfrm>
          <a:off x="235185" y="854839"/>
          <a:ext cx="731285" cy="73128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237046-9138-48CC-938F-4340C4E884B6}">
      <dsp:nvSpPr>
        <dsp:cNvPr id="0" name=""/>
        <dsp:cNvSpPr/>
      </dsp:nvSpPr>
      <dsp:spPr>
        <a:xfrm>
          <a:off x="391033" y="1010687"/>
          <a:ext cx="419589" cy="4195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602C6A-F1F8-4EB5-9480-2042B52C4597}">
      <dsp:nvSpPr>
        <dsp:cNvPr id="0" name=""/>
        <dsp:cNvSpPr/>
      </dsp:nvSpPr>
      <dsp:spPr>
        <a:xfrm>
          <a:off x="1414" y="1813902"/>
          <a:ext cx="1198828" cy="86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KNN or K Nearest Neighbor is a simpler machine learning algorithm than SVM but still more sophisticated than decision trees.</a:t>
          </a:r>
        </a:p>
      </dsp:txBody>
      <dsp:txXfrm>
        <a:off x="1414" y="1813902"/>
        <a:ext cx="1198828" cy="866340"/>
      </dsp:txXfrm>
    </dsp:sp>
    <dsp:sp modelId="{723580A0-46C3-4A89-B801-A223C66DC4E3}">
      <dsp:nvSpPr>
        <dsp:cNvPr id="0" name=""/>
        <dsp:cNvSpPr/>
      </dsp:nvSpPr>
      <dsp:spPr>
        <a:xfrm>
          <a:off x="1643808" y="854839"/>
          <a:ext cx="731285" cy="73128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DD78D8-1A01-45EB-8861-56E6B0C41C0F}">
      <dsp:nvSpPr>
        <dsp:cNvPr id="0" name=""/>
        <dsp:cNvSpPr/>
      </dsp:nvSpPr>
      <dsp:spPr>
        <a:xfrm>
          <a:off x="1799656" y="1010687"/>
          <a:ext cx="419589" cy="4195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6514A1-16A2-47FD-AF80-44267CC11124}">
      <dsp:nvSpPr>
        <dsp:cNvPr id="0" name=""/>
        <dsp:cNvSpPr/>
      </dsp:nvSpPr>
      <dsp:spPr>
        <a:xfrm>
          <a:off x="1410037" y="1813902"/>
          <a:ext cx="1198828" cy="86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KNN classifies data points based on its similarity with how its neighbor or earlier stored data points are classified. </a:t>
          </a:r>
        </a:p>
      </dsp:txBody>
      <dsp:txXfrm>
        <a:off x="1410037" y="1813902"/>
        <a:ext cx="1198828" cy="866340"/>
      </dsp:txXfrm>
    </dsp:sp>
    <dsp:sp modelId="{B75F006B-1784-4736-964E-99D2B0D14B08}">
      <dsp:nvSpPr>
        <dsp:cNvPr id="0" name=""/>
        <dsp:cNvSpPr/>
      </dsp:nvSpPr>
      <dsp:spPr>
        <a:xfrm>
          <a:off x="3052431" y="854839"/>
          <a:ext cx="731285" cy="73128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6171FA-CD16-4807-868A-72CD0C5A67FB}">
      <dsp:nvSpPr>
        <dsp:cNvPr id="0" name=""/>
        <dsp:cNvSpPr/>
      </dsp:nvSpPr>
      <dsp:spPr>
        <a:xfrm>
          <a:off x="3208279" y="1010687"/>
          <a:ext cx="419589" cy="4195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479A27-F0F1-49A9-881E-9C92C3A934CC}">
      <dsp:nvSpPr>
        <dsp:cNvPr id="0" name=""/>
        <dsp:cNvSpPr/>
      </dsp:nvSpPr>
      <dsp:spPr>
        <a:xfrm>
          <a:off x="2818660" y="1813902"/>
          <a:ext cx="1198828" cy="86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KNN works well for labeled, small datasets. The K represents the number of nearest neighbors used to classify new data points.</a:t>
          </a:r>
        </a:p>
      </dsp:txBody>
      <dsp:txXfrm>
        <a:off x="2818660" y="1813902"/>
        <a:ext cx="1198828" cy="866340"/>
      </dsp:txXfrm>
    </dsp:sp>
    <dsp:sp modelId="{99E95EA8-C596-41E0-818A-990D913DEAAC}">
      <dsp:nvSpPr>
        <dsp:cNvPr id="0" name=""/>
        <dsp:cNvSpPr/>
      </dsp:nvSpPr>
      <dsp:spPr>
        <a:xfrm>
          <a:off x="4461054" y="854839"/>
          <a:ext cx="731285" cy="73128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3A0FB0-F66D-4B9D-B17B-D6BC1F3752EE}">
      <dsp:nvSpPr>
        <dsp:cNvPr id="0" name=""/>
        <dsp:cNvSpPr/>
      </dsp:nvSpPr>
      <dsp:spPr>
        <a:xfrm>
          <a:off x="4616902" y="1010687"/>
          <a:ext cx="419589" cy="4195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E319EC-19DD-49F9-9289-811EE2A69520}">
      <dsp:nvSpPr>
        <dsp:cNvPr id="0" name=""/>
        <dsp:cNvSpPr/>
      </dsp:nvSpPr>
      <dsp:spPr>
        <a:xfrm>
          <a:off x="4227283" y="1813902"/>
          <a:ext cx="1198828" cy="86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Adjusting the value of K is a function of parameter tuning; using the square root of the target testing data, K could be identified as 9. </a:t>
          </a:r>
        </a:p>
      </dsp:txBody>
      <dsp:txXfrm>
        <a:off x="4227283" y="1813902"/>
        <a:ext cx="1198828" cy="8663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AE1B8C-3047-41E1-BAC5-BC586BD3135D}" type="datetimeFigureOut">
              <a:rPr lang="en-US" smtClean="0"/>
              <a:t>12/11/2023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007BF-F7C4-4C31-B113-7A31683A5A9B}" type="slidenum">
              <a:rPr lang="en-US" smtClean="0"/>
              <a:t>‹#›</a:t>
            </a:fld>
            <a:endParaRPr lang="en-US"/>
          </a:p>
        </p:txBody>
      </p:sp>
    </p:spTree>
    <p:extLst>
      <p:ext uri="{BB962C8B-B14F-4D97-AF65-F5344CB8AC3E}">
        <p14:creationId xmlns:p14="http://schemas.microsoft.com/office/powerpoint/2010/main" val="78047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CE39-E385-50C9-001E-AAF1B28008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3D7C96-8287-D9C7-AB47-3905C025C8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A7F153-FB4D-6485-C9C1-EF470321F5B5}"/>
              </a:ext>
            </a:extLst>
          </p:cNvPr>
          <p:cNvSpPr>
            <a:spLocks noGrp="1"/>
          </p:cNvSpPr>
          <p:nvPr>
            <p:ph type="dt" sz="half" idx="10"/>
          </p:nvPr>
        </p:nvSpPr>
        <p:spPr/>
        <p:txBody>
          <a:bodyPr/>
          <a:lstStyle/>
          <a:p>
            <a:fld id="{DDDB0EC1-16E6-374F-A427-8CB55A1C6D2B}" type="datetimeFigureOut">
              <a:rPr lang="en-US" smtClean="0"/>
              <a:t>12/11/2023</a:t>
            </a:fld>
            <a:endParaRPr lang="en-US"/>
          </a:p>
        </p:txBody>
      </p:sp>
      <p:sp>
        <p:nvSpPr>
          <p:cNvPr id="5" name="Footer Placeholder 4">
            <a:extLst>
              <a:ext uri="{FF2B5EF4-FFF2-40B4-BE49-F238E27FC236}">
                <a16:creationId xmlns:a16="http://schemas.microsoft.com/office/drawing/2014/main" id="{C246CD82-3451-8F7F-767A-6F6023663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57827-4649-6112-B78B-C697B7D189E5}"/>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159794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78D45-E092-2A1F-9AD3-D5A713BB31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F18860-9998-19C5-C0B4-DA0AE127A8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B59F99-F2BD-62D7-2A61-923776C95DB1}"/>
              </a:ext>
            </a:extLst>
          </p:cNvPr>
          <p:cNvSpPr>
            <a:spLocks noGrp="1"/>
          </p:cNvSpPr>
          <p:nvPr>
            <p:ph type="dt" sz="half" idx="10"/>
          </p:nvPr>
        </p:nvSpPr>
        <p:spPr/>
        <p:txBody>
          <a:bodyPr/>
          <a:lstStyle/>
          <a:p>
            <a:fld id="{DDDB0EC1-16E6-374F-A427-8CB55A1C6D2B}" type="datetimeFigureOut">
              <a:rPr lang="en-US" smtClean="0"/>
              <a:t>12/11/2023</a:t>
            </a:fld>
            <a:endParaRPr lang="en-US"/>
          </a:p>
        </p:txBody>
      </p:sp>
      <p:sp>
        <p:nvSpPr>
          <p:cNvPr id="5" name="Footer Placeholder 4">
            <a:extLst>
              <a:ext uri="{FF2B5EF4-FFF2-40B4-BE49-F238E27FC236}">
                <a16:creationId xmlns:a16="http://schemas.microsoft.com/office/drawing/2014/main" id="{1E4F575F-378A-0EAC-F981-FB44A0DC2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FEB40-C767-5CC5-7558-A412D7C435A4}"/>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2012387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AE96D1-FEF2-FE25-66BF-C49D965617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BE8BBF-1711-B72D-00A8-013C954B7F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FAC5B-EFA1-38D3-00E9-83ECD8CC797D}"/>
              </a:ext>
            </a:extLst>
          </p:cNvPr>
          <p:cNvSpPr>
            <a:spLocks noGrp="1"/>
          </p:cNvSpPr>
          <p:nvPr>
            <p:ph type="dt" sz="half" idx="10"/>
          </p:nvPr>
        </p:nvSpPr>
        <p:spPr/>
        <p:txBody>
          <a:bodyPr/>
          <a:lstStyle/>
          <a:p>
            <a:fld id="{DDDB0EC1-16E6-374F-A427-8CB55A1C6D2B}" type="datetimeFigureOut">
              <a:rPr lang="en-US" smtClean="0"/>
              <a:t>12/11/2023</a:t>
            </a:fld>
            <a:endParaRPr lang="en-US"/>
          </a:p>
        </p:txBody>
      </p:sp>
      <p:sp>
        <p:nvSpPr>
          <p:cNvPr id="5" name="Footer Placeholder 4">
            <a:extLst>
              <a:ext uri="{FF2B5EF4-FFF2-40B4-BE49-F238E27FC236}">
                <a16:creationId xmlns:a16="http://schemas.microsoft.com/office/drawing/2014/main" id="{D7BF61BA-AF53-D7A1-2BCD-EFB93E634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A1396-038B-088F-EB22-D269984A459B}"/>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3300791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1AE5-26EF-0D7D-C640-A1371336D8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101C01-1CBD-4015-9030-74783F117E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9A467-376C-31D0-33F5-B696F93F219E}"/>
              </a:ext>
            </a:extLst>
          </p:cNvPr>
          <p:cNvSpPr>
            <a:spLocks noGrp="1"/>
          </p:cNvSpPr>
          <p:nvPr>
            <p:ph type="dt" sz="half" idx="10"/>
          </p:nvPr>
        </p:nvSpPr>
        <p:spPr/>
        <p:txBody>
          <a:bodyPr/>
          <a:lstStyle/>
          <a:p>
            <a:fld id="{DDDB0EC1-16E6-374F-A427-8CB55A1C6D2B}" type="datetimeFigureOut">
              <a:rPr lang="en-US" smtClean="0"/>
              <a:t>12/11/2023</a:t>
            </a:fld>
            <a:endParaRPr lang="en-US"/>
          </a:p>
        </p:txBody>
      </p:sp>
      <p:sp>
        <p:nvSpPr>
          <p:cNvPr id="5" name="Footer Placeholder 4">
            <a:extLst>
              <a:ext uri="{FF2B5EF4-FFF2-40B4-BE49-F238E27FC236}">
                <a16:creationId xmlns:a16="http://schemas.microsoft.com/office/drawing/2014/main" id="{F202222A-8727-54FE-80B0-BBFBF8C4E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AA310-089A-4F15-A5ED-5B0A45E8350C}"/>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4233065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1F53-9B80-B741-9924-7F68AFF228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B74671-1C2F-9E9E-1643-ADF576B661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38BFF5-C1DC-DF09-91C4-7BF8B009829C}"/>
              </a:ext>
            </a:extLst>
          </p:cNvPr>
          <p:cNvSpPr>
            <a:spLocks noGrp="1"/>
          </p:cNvSpPr>
          <p:nvPr>
            <p:ph type="dt" sz="half" idx="10"/>
          </p:nvPr>
        </p:nvSpPr>
        <p:spPr/>
        <p:txBody>
          <a:bodyPr/>
          <a:lstStyle/>
          <a:p>
            <a:fld id="{DDDB0EC1-16E6-374F-A427-8CB55A1C6D2B}" type="datetimeFigureOut">
              <a:rPr lang="en-US" smtClean="0"/>
              <a:t>12/11/2023</a:t>
            </a:fld>
            <a:endParaRPr lang="en-US"/>
          </a:p>
        </p:txBody>
      </p:sp>
      <p:sp>
        <p:nvSpPr>
          <p:cNvPr id="5" name="Footer Placeholder 4">
            <a:extLst>
              <a:ext uri="{FF2B5EF4-FFF2-40B4-BE49-F238E27FC236}">
                <a16:creationId xmlns:a16="http://schemas.microsoft.com/office/drawing/2014/main" id="{36FEF590-F4CB-F9E4-7F82-308BCB213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02E9B8-8B1F-22F9-6CF6-6460992B4746}"/>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16323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EBAF-10BC-C266-52E9-257E9298C5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DE6D1C-D2B7-FF4E-219D-5FC8225213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59CAFB-485E-EC16-EC3D-97A1B66A11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B20440-B45F-B4DE-4CF3-DB2E1EF0A4B5}"/>
              </a:ext>
            </a:extLst>
          </p:cNvPr>
          <p:cNvSpPr>
            <a:spLocks noGrp="1"/>
          </p:cNvSpPr>
          <p:nvPr>
            <p:ph type="dt" sz="half" idx="10"/>
          </p:nvPr>
        </p:nvSpPr>
        <p:spPr/>
        <p:txBody>
          <a:bodyPr/>
          <a:lstStyle/>
          <a:p>
            <a:fld id="{DDDB0EC1-16E6-374F-A427-8CB55A1C6D2B}" type="datetimeFigureOut">
              <a:rPr lang="en-US" smtClean="0"/>
              <a:t>12/11/2023</a:t>
            </a:fld>
            <a:endParaRPr lang="en-US"/>
          </a:p>
        </p:txBody>
      </p:sp>
      <p:sp>
        <p:nvSpPr>
          <p:cNvPr id="6" name="Footer Placeholder 5">
            <a:extLst>
              <a:ext uri="{FF2B5EF4-FFF2-40B4-BE49-F238E27FC236}">
                <a16:creationId xmlns:a16="http://schemas.microsoft.com/office/drawing/2014/main" id="{411BFDDC-3E4D-7EF9-F593-B73446E1BE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C50C48-C9B8-A48D-B19C-20A41101CB29}"/>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3378691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FAEE-DB7A-6D02-3FA6-CCA162CA61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9E2D1D-F5EC-E2F7-2EF7-0194E5850A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CB16CA-11C8-C8CC-BAF4-FB53604C18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1D4044-0079-030A-93D2-E7C9D223F3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CFC84F-8040-2043-8626-95B36EDDA4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D7F7F2-9F28-8B02-1B12-5A33B431DE24}"/>
              </a:ext>
            </a:extLst>
          </p:cNvPr>
          <p:cNvSpPr>
            <a:spLocks noGrp="1"/>
          </p:cNvSpPr>
          <p:nvPr>
            <p:ph type="dt" sz="half" idx="10"/>
          </p:nvPr>
        </p:nvSpPr>
        <p:spPr/>
        <p:txBody>
          <a:bodyPr/>
          <a:lstStyle/>
          <a:p>
            <a:fld id="{DDDB0EC1-16E6-374F-A427-8CB55A1C6D2B}" type="datetimeFigureOut">
              <a:rPr lang="en-US" smtClean="0"/>
              <a:t>12/11/2023</a:t>
            </a:fld>
            <a:endParaRPr lang="en-US"/>
          </a:p>
        </p:txBody>
      </p:sp>
      <p:sp>
        <p:nvSpPr>
          <p:cNvPr id="8" name="Footer Placeholder 7">
            <a:extLst>
              <a:ext uri="{FF2B5EF4-FFF2-40B4-BE49-F238E27FC236}">
                <a16:creationId xmlns:a16="http://schemas.microsoft.com/office/drawing/2014/main" id="{56560B94-9865-F85A-15B6-FDF767169D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5AD66E-37FE-D5C0-E9CF-8E6A90899DBF}"/>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409137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8709-BFE3-D7BB-D7B3-6A93358F57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046B98-C320-9942-4F79-3BFC51FBBC42}"/>
              </a:ext>
            </a:extLst>
          </p:cNvPr>
          <p:cNvSpPr>
            <a:spLocks noGrp="1"/>
          </p:cNvSpPr>
          <p:nvPr>
            <p:ph type="dt" sz="half" idx="10"/>
          </p:nvPr>
        </p:nvSpPr>
        <p:spPr/>
        <p:txBody>
          <a:bodyPr/>
          <a:lstStyle/>
          <a:p>
            <a:fld id="{DDDB0EC1-16E6-374F-A427-8CB55A1C6D2B}" type="datetimeFigureOut">
              <a:rPr lang="en-US" smtClean="0"/>
              <a:t>12/11/2023</a:t>
            </a:fld>
            <a:endParaRPr lang="en-US"/>
          </a:p>
        </p:txBody>
      </p:sp>
      <p:sp>
        <p:nvSpPr>
          <p:cNvPr id="4" name="Footer Placeholder 3">
            <a:extLst>
              <a:ext uri="{FF2B5EF4-FFF2-40B4-BE49-F238E27FC236}">
                <a16:creationId xmlns:a16="http://schemas.microsoft.com/office/drawing/2014/main" id="{608389B6-65BC-0221-5CD6-B2A187B37D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DEDFDF-6CA3-90AB-9B6B-E532F8124613}"/>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36284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ADCA30-0823-A82D-32DD-F24A44C806C1}"/>
              </a:ext>
            </a:extLst>
          </p:cNvPr>
          <p:cNvSpPr>
            <a:spLocks noGrp="1"/>
          </p:cNvSpPr>
          <p:nvPr>
            <p:ph type="dt" sz="half" idx="10"/>
          </p:nvPr>
        </p:nvSpPr>
        <p:spPr/>
        <p:txBody>
          <a:bodyPr/>
          <a:lstStyle/>
          <a:p>
            <a:fld id="{DDDB0EC1-16E6-374F-A427-8CB55A1C6D2B}" type="datetimeFigureOut">
              <a:rPr lang="en-US" smtClean="0"/>
              <a:t>12/11/2023</a:t>
            </a:fld>
            <a:endParaRPr lang="en-US"/>
          </a:p>
        </p:txBody>
      </p:sp>
      <p:sp>
        <p:nvSpPr>
          <p:cNvPr id="3" name="Footer Placeholder 2">
            <a:extLst>
              <a:ext uri="{FF2B5EF4-FFF2-40B4-BE49-F238E27FC236}">
                <a16:creationId xmlns:a16="http://schemas.microsoft.com/office/drawing/2014/main" id="{2E1BF76C-60F2-46F1-52E5-066BF4104A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DCBC24-8ACA-ED00-D249-7E194656DCEE}"/>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3785203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3530-41FA-5D4B-D6A4-F5E2AFE946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F752C3-F1F2-8878-F4AC-FD92161C9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90E0B3-0F09-B4EF-0919-A32D31CAD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A55FD3-AC87-CD7C-99ED-AAC1F186D842}"/>
              </a:ext>
            </a:extLst>
          </p:cNvPr>
          <p:cNvSpPr>
            <a:spLocks noGrp="1"/>
          </p:cNvSpPr>
          <p:nvPr>
            <p:ph type="dt" sz="half" idx="10"/>
          </p:nvPr>
        </p:nvSpPr>
        <p:spPr/>
        <p:txBody>
          <a:bodyPr/>
          <a:lstStyle/>
          <a:p>
            <a:fld id="{DDDB0EC1-16E6-374F-A427-8CB55A1C6D2B}" type="datetimeFigureOut">
              <a:rPr lang="en-US" smtClean="0"/>
              <a:t>12/11/2023</a:t>
            </a:fld>
            <a:endParaRPr lang="en-US"/>
          </a:p>
        </p:txBody>
      </p:sp>
      <p:sp>
        <p:nvSpPr>
          <p:cNvPr id="6" name="Footer Placeholder 5">
            <a:extLst>
              <a:ext uri="{FF2B5EF4-FFF2-40B4-BE49-F238E27FC236}">
                <a16:creationId xmlns:a16="http://schemas.microsoft.com/office/drawing/2014/main" id="{91E4B915-5DED-99AB-EFD1-7534C7949B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1644B5-DA91-DC45-808E-98AF430FB36C}"/>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2190620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2B0EF-5998-993A-F4F2-7593C3046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2F9F86-C0BC-8A18-B4B2-8BCD9D2F04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7A3E65-2868-545D-A185-AAFDFD69B2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B3A30D-33D6-AD04-A091-67AC1AFEE50C}"/>
              </a:ext>
            </a:extLst>
          </p:cNvPr>
          <p:cNvSpPr>
            <a:spLocks noGrp="1"/>
          </p:cNvSpPr>
          <p:nvPr>
            <p:ph type="dt" sz="half" idx="10"/>
          </p:nvPr>
        </p:nvSpPr>
        <p:spPr/>
        <p:txBody>
          <a:bodyPr/>
          <a:lstStyle/>
          <a:p>
            <a:fld id="{DDDB0EC1-16E6-374F-A427-8CB55A1C6D2B}" type="datetimeFigureOut">
              <a:rPr lang="en-US" smtClean="0"/>
              <a:t>12/11/2023</a:t>
            </a:fld>
            <a:endParaRPr lang="en-US"/>
          </a:p>
        </p:txBody>
      </p:sp>
      <p:sp>
        <p:nvSpPr>
          <p:cNvPr id="6" name="Footer Placeholder 5">
            <a:extLst>
              <a:ext uri="{FF2B5EF4-FFF2-40B4-BE49-F238E27FC236}">
                <a16:creationId xmlns:a16="http://schemas.microsoft.com/office/drawing/2014/main" id="{37C63303-90C8-7F8F-E294-42BFF311F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37A62D-9CE3-1AD5-64CB-D85BB9463AC6}"/>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4039155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AD4D73-A61F-BE86-7F21-7818E0253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4EEFAA-267D-5747-AB2A-978F09E218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846AC-2583-54E9-788C-7D68B9C4B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B0EC1-16E6-374F-A427-8CB55A1C6D2B}" type="datetimeFigureOut">
              <a:rPr lang="en-US" smtClean="0"/>
              <a:t>12/11/2023</a:t>
            </a:fld>
            <a:endParaRPr lang="en-US"/>
          </a:p>
        </p:txBody>
      </p:sp>
      <p:sp>
        <p:nvSpPr>
          <p:cNvPr id="5" name="Footer Placeholder 4">
            <a:extLst>
              <a:ext uri="{FF2B5EF4-FFF2-40B4-BE49-F238E27FC236}">
                <a16:creationId xmlns:a16="http://schemas.microsoft.com/office/drawing/2014/main" id="{A470F208-334A-289D-FAF2-74D46163D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F45E3B-1D8A-7409-CC04-21131D4132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34AEEA-2793-974A-85AF-4E47122A7C7B}" type="slidenum">
              <a:rPr lang="en-US" smtClean="0"/>
              <a:t>‹#›</a:t>
            </a:fld>
            <a:endParaRPr lang="en-US"/>
          </a:p>
        </p:txBody>
      </p:sp>
    </p:spTree>
    <p:extLst>
      <p:ext uri="{BB962C8B-B14F-4D97-AF65-F5344CB8AC3E}">
        <p14:creationId xmlns:p14="http://schemas.microsoft.com/office/powerpoint/2010/main" val="4014178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ctrTitle"/>
          </p:nvPr>
        </p:nvSpPr>
        <p:spPr>
          <a:xfrm>
            <a:off x="1524001" y="581189"/>
            <a:ext cx="9050692" cy="2387600"/>
          </a:xfrm>
        </p:spPr>
        <p:txBody>
          <a:bodyPr>
            <a:normAutofit/>
          </a:bodyPr>
          <a:lstStyle/>
          <a:p>
            <a:r>
              <a:rPr lang="en-US" sz="4800" b="1" dirty="0">
                <a:solidFill>
                  <a:srgbClr val="6C1A42"/>
                </a:solidFill>
                <a:latin typeface="Arial" panose="020B0604020202020204" pitchFamily="34" charset="0"/>
                <a:cs typeface="Arial" panose="020B0604020202020204" pitchFamily="34" charset="0"/>
              </a:rPr>
              <a:t>Ovarian Cancer Detection with Multi-Biomarker </a:t>
            </a:r>
            <a:br>
              <a:rPr lang="en-US" sz="4800" b="1" dirty="0">
                <a:solidFill>
                  <a:srgbClr val="6C1A42"/>
                </a:solidFill>
                <a:latin typeface="Arial" panose="020B0604020202020204" pitchFamily="34" charset="0"/>
                <a:cs typeface="Arial" panose="020B0604020202020204" pitchFamily="34" charset="0"/>
              </a:rPr>
            </a:br>
            <a:r>
              <a:rPr lang="en-US" sz="4800" b="1" dirty="0">
                <a:solidFill>
                  <a:srgbClr val="6C1A42"/>
                </a:solidFill>
                <a:latin typeface="Arial" panose="020B0604020202020204" pitchFamily="34" charset="0"/>
                <a:cs typeface="Arial" panose="020B0604020202020204" pitchFamily="34" charset="0"/>
              </a:rPr>
              <a:t>Predictive Modeling</a:t>
            </a:r>
          </a:p>
        </p:txBody>
      </p:sp>
      <p:sp>
        <p:nvSpPr>
          <p:cNvPr id="3" name="Subtitle 2">
            <a:extLst>
              <a:ext uri="{FF2B5EF4-FFF2-40B4-BE49-F238E27FC236}">
                <a16:creationId xmlns:a16="http://schemas.microsoft.com/office/drawing/2014/main" id="{33C9BB00-801A-C44D-A795-111AF09AB34C}"/>
              </a:ext>
            </a:extLst>
          </p:cNvPr>
          <p:cNvSpPr>
            <a:spLocks noGrp="1"/>
          </p:cNvSpPr>
          <p:nvPr>
            <p:ph type="subTitle" idx="1"/>
          </p:nvPr>
        </p:nvSpPr>
        <p:spPr>
          <a:xfrm>
            <a:off x="1524000" y="3322945"/>
            <a:ext cx="9144000" cy="2228769"/>
          </a:xfrm>
        </p:spPr>
        <p:txBody>
          <a:bodyPr>
            <a:normAutofit/>
          </a:bodyPr>
          <a:lstStyle/>
          <a:p>
            <a:r>
              <a:rPr lang="en-US" sz="3200" b="1" dirty="0">
                <a:latin typeface="Arial" panose="020B0604020202020204" pitchFamily="34" charset="0"/>
                <a:cs typeface="Arial" panose="020B0604020202020204" pitchFamily="34" charset="0"/>
              </a:rPr>
              <a:t>Andrea Hannah</a:t>
            </a:r>
          </a:p>
          <a:p>
            <a:r>
              <a:rPr lang="en-US" sz="3200" b="1" dirty="0">
                <a:latin typeface="Arial" panose="020B0604020202020204" pitchFamily="34" charset="0"/>
                <a:cs typeface="Arial" panose="020B0604020202020204" pitchFamily="34" charset="0"/>
              </a:rPr>
              <a:t>December 4, 2023</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7728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Project Pipeline</a:t>
            </a:r>
          </a:p>
        </p:txBody>
      </p:sp>
    </p:spTree>
    <p:extLst>
      <p:ext uri="{BB962C8B-B14F-4D97-AF65-F5344CB8AC3E}">
        <p14:creationId xmlns:p14="http://schemas.microsoft.com/office/powerpoint/2010/main" val="226190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9" name="Rectangle 3088">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0" name="Rectangle 3089">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Rectangle 3090">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2" name="Rectangle 3091">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699714" y="5490971"/>
            <a:ext cx="6962072" cy="1159200"/>
          </a:xfrm>
        </p:spPr>
        <p:txBody>
          <a:bodyPr vert="horz" lIns="91440" tIns="45720" rIns="91440" bIns="45720" rtlCol="0" anchor="ctr">
            <a:normAutofit/>
          </a:bodyPr>
          <a:lstStyle/>
          <a:p>
            <a:r>
              <a:rPr lang="en-US" sz="4000" kern="1200" dirty="0">
                <a:solidFill>
                  <a:srgbClr val="FFFFFF"/>
                </a:solidFill>
                <a:latin typeface="Times New Roman" panose="02020603050405020304" pitchFamily="18" charset="0"/>
                <a:cs typeface="Times New Roman" panose="02020603050405020304" pitchFamily="18" charset="0"/>
              </a:rPr>
              <a:t>Project Pipeline</a:t>
            </a:r>
          </a:p>
        </p:txBody>
      </p:sp>
      <p:pic>
        <p:nvPicPr>
          <p:cNvPr id="3074" name="Picture 2">
            <a:extLst>
              <a:ext uri="{FF2B5EF4-FFF2-40B4-BE49-F238E27FC236}">
                <a16:creationId xmlns:a16="http://schemas.microsoft.com/office/drawing/2014/main" id="{D3E70EEA-04A5-9A5E-DD0C-67F04B93D5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8535" y="1191967"/>
            <a:ext cx="11327549" cy="29168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8277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635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Data Gathering</a:t>
            </a:r>
          </a:p>
        </p:txBody>
      </p:sp>
    </p:spTree>
    <p:extLst>
      <p:ext uri="{BB962C8B-B14F-4D97-AF65-F5344CB8AC3E}">
        <p14:creationId xmlns:p14="http://schemas.microsoft.com/office/powerpoint/2010/main" val="3927519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38200" y="365125"/>
            <a:ext cx="10515600" cy="1325563"/>
          </a:xfrm>
        </p:spPr>
        <p:txBody>
          <a:bodyPr>
            <a:normAutofit/>
          </a:bodyPr>
          <a:lstStyle/>
          <a:p>
            <a:r>
              <a:rPr lang="en-US" b="0" i="0" dirty="0">
                <a:effectLst/>
                <a:latin typeface="Times New Roman" panose="02020603050405020304" pitchFamily="18" charset="0"/>
                <a:cs typeface="Times New Roman" panose="02020603050405020304" pitchFamily="18" charset="0"/>
              </a:rPr>
              <a:t>Data Gathering</a:t>
            </a:r>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24" name="Content Placeholder 2">
            <a:extLst>
              <a:ext uri="{FF2B5EF4-FFF2-40B4-BE49-F238E27FC236}">
                <a16:creationId xmlns:a16="http://schemas.microsoft.com/office/drawing/2014/main" id="{4C2AA3FD-3E8D-843E-335F-C1B95DAC1729}"/>
              </a:ext>
            </a:extLst>
          </p:cNvPr>
          <p:cNvGraphicFramePr>
            <a:graphicFrameLocks noGrp="1"/>
          </p:cNvGraphicFramePr>
          <p:nvPr>
            <p:ph idx="1"/>
            <p:extLst>
              <p:ext uri="{D42A27DB-BD31-4B8C-83A1-F6EECF244321}">
                <p14:modId xmlns:p14="http://schemas.microsoft.com/office/powerpoint/2010/main" val="36721216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79491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9" name="Rectangle 68">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660042" y="2945176"/>
            <a:ext cx="2878688" cy="2757975"/>
          </a:xfrm>
        </p:spPr>
        <p:txBody>
          <a:bodyPr vert="horz" lIns="91440" tIns="45720" rIns="91440" bIns="45720" rtlCol="0" anchor="t">
            <a:normAutofit/>
          </a:bodyPr>
          <a:lstStyle/>
          <a:p>
            <a:r>
              <a:rPr lang="en-US" sz="4000" b="0" i="0" dirty="0">
                <a:solidFill>
                  <a:srgbClr val="FFFFFF"/>
                </a:solidFill>
                <a:effectLst/>
              </a:rPr>
              <a:t>View of Original Collected Variables</a:t>
            </a:r>
            <a:endParaRPr lang="en-US" sz="4000" dirty="0">
              <a:solidFill>
                <a:srgbClr val="FFFFFF"/>
              </a:solidFill>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graphicFrame>
        <p:nvGraphicFramePr>
          <p:cNvPr id="17" name="Table 16">
            <a:extLst>
              <a:ext uri="{FF2B5EF4-FFF2-40B4-BE49-F238E27FC236}">
                <a16:creationId xmlns:a16="http://schemas.microsoft.com/office/drawing/2014/main" id="{758E0FEC-656D-7438-AEF1-318048113A21}"/>
              </a:ext>
            </a:extLst>
          </p:cNvPr>
          <p:cNvGraphicFramePr>
            <a:graphicFrameLocks noGrp="1"/>
          </p:cNvGraphicFramePr>
          <p:nvPr>
            <p:extLst>
              <p:ext uri="{D42A27DB-BD31-4B8C-83A1-F6EECF244321}">
                <p14:modId xmlns:p14="http://schemas.microsoft.com/office/powerpoint/2010/main" val="1981971612"/>
              </p:ext>
            </p:extLst>
          </p:nvPr>
        </p:nvGraphicFramePr>
        <p:xfrm>
          <a:off x="7554014" y="769508"/>
          <a:ext cx="3057354" cy="4993805"/>
        </p:xfrm>
        <a:graphic>
          <a:graphicData uri="http://schemas.openxmlformats.org/drawingml/2006/table">
            <a:tbl>
              <a:tblPr/>
              <a:tblGrid>
                <a:gridCol w="379207">
                  <a:extLst>
                    <a:ext uri="{9D8B030D-6E8A-4147-A177-3AD203B41FA5}">
                      <a16:colId xmlns:a16="http://schemas.microsoft.com/office/drawing/2014/main" val="3760217946"/>
                    </a:ext>
                  </a:extLst>
                </a:gridCol>
                <a:gridCol w="722863">
                  <a:extLst>
                    <a:ext uri="{9D8B030D-6E8A-4147-A177-3AD203B41FA5}">
                      <a16:colId xmlns:a16="http://schemas.microsoft.com/office/drawing/2014/main" val="3934703084"/>
                    </a:ext>
                  </a:extLst>
                </a:gridCol>
                <a:gridCol w="1955284">
                  <a:extLst>
                    <a:ext uri="{9D8B030D-6E8A-4147-A177-3AD203B41FA5}">
                      <a16:colId xmlns:a16="http://schemas.microsoft.com/office/drawing/2014/main" val="857806758"/>
                    </a:ext>
                  </a:extLst>
                </a:gridCol>
              </a:tblGrid>
              <a:tr h="185199">
                <a:tc>
                  <a:txBody>
                    <a:bodyPr/>
                    <a:lstStyle/>
                    <a:p>
                      <a:pPr algn="ctr" fontAlgn="b"/>
                      <a:r>
                        <a:rPr lang="en-US" sz="1000" b="1" i="0" u="none" strike="noStrike">
                          <a:solidFill>
                            <a:srgbClr val="FFFFFF"/>
                          </a:solidFill>
                          <a:effectLst/>
                          <a:latin typeface="Calibri" panose="020F0502020204030204" pitchFamily="34" charset="0"/>
                        </a:rPr>
                        <a:t>Index</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dirty="0">
                          <a:solidFill>
                            <a:srgbClr val="000000"/>
                          </a:solidFill>
                          <a:effectLst/>
                          <a:latin typeface="Calibri" panose="020F0502020204030204" pitchFamily="34" charset="0"/>
                        </a:rPr>
                        <a:t>Variable</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Description</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5143582"/>
                  </a:ext>
                </a:extLst>
              </a:tr>
              <a:tr h="176380">
                <a:tc>
                  <a:txBody>
                    <a:bodyPr/>
                    <a:lstStyle/>
                    <a:p>
                      <a:pPr algn="ctr" fontAlgn="b"/>
                      <a:r>
                        <a:rPr lang="en-US" sz="1000" b="1" i="0" u="none" strike="noStrike" dirty="0">
                          <a:solidFill>
                            <a:srgbClr val="FFFFFF"/>
                          </a:solidFill>
                          <a:effectLst/>
                          <a:latin typeface="Calibri" panose="020F0502020204030204" pitchFamily="34" charset="0"/>
                        </a:rPr>
                        <a:t>26</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dirty="0">
                          <a:solidFill>
                            <a:srgbClr val="000000"/>
                          </a:solidFill>
                          <a:effectLst/>
                          <a:latin typeface="Calibri" panose="020F0502020204030204" pitchFamily="34" charset="0"/>
                        </a:rPr>
                        <a:t>HE4</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Human Epididymis Protein 4</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166183"/>
                  </a:ext>
                </a:extLst>
              </a:tr>
              <a:tr h="176380">
                <a:tc>
                  <a:txBody>
                    <a:bodyPr/>
                    <a:lstStyle/>
                    <a:p>
                      <a:pPr algn="ctr" fontAlgn="b"/>
                      <a:r>
                        <a:rPr lang="en-US" sz="1000" b="1" i="0" u="none" strike="noStrike">
                          <a:solidFill>
                            <a:srgbClr val="FFFFFF"/>
                          </a:solidFill>
                          <a:effectLst/>
                          <a:latin typeface="Calibri" panose="020F0502020204030204" pitchFamily="34" charset="0"/>
                        </a:rPr>
                        <a:t>27</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dirty="0">
                          <a:solidFill>
                            <a:srgbClr val="000000"/>
                          </a:solidFill>
                          <a:effectLst/>
                          <a:latin typeface="Calibri" panose="020F0502020204030204" pitchFamily="34" charset="0"/>
                        </a:rPr>
                        <a:t>HGB</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Hemoglobin</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9354798"/>
                  </a:ext>
                </a:extLst>
              </a:tr>
              <a:tr h="176380">
                <a:tc>
                  <a:txBody>
                    <a:bodyPr/>
                    <a:lstStyle/>
                    <a:p>
                      <a:pPr algn="ctr" fontAlgn="b"/>
                      <a:r>
                        <a:rPr lang="en-US" sz="1000" b="1" i="0" u="none" strike="noStrike">
                          <a:solidFill>
                            <a:srgbClr val="FFFFFF"/>
                          </a:solidFill>
                          <a:effectLst/>
                          <a:latin typeface="Calibri" panose="020F0502020204030204" pitchFamily="34" charset="0"/>
                        </a:rPr>
                        <a:t>28</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IBIL</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Indirect Bilirubin</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1784487"/>
                  </a:ext>
                </a:extLst>
              </a:tr>
              <a:tr h="176380">
                <a:tc>
                  <a:txBody>
                    <a:bodyPr/>
                    <a:lstStyle/>
                    <a:p>
                      <a:pPr algn="ctr" fontAlgn="b"/>
                      <a:r>
                        <a:rPr lang="en-US" sz="1000" b="1" i="0" u="none" strike="noStrike">
                          <a:solidFill>
                            <a:srgbClr val="FFFFFF"/>
                          </a:solidFill>
                          <a:effectLst/>
                          <a:latin typeface="Calibri" panose="020F0502020204030204" pitchFamily="34" charset="0"/>
                        </a:rPr>
                        <a:t>29</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K</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Potassium or Kalium</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6412607"/>
                  </a:ext>
                </a:extLst>
              </a:tr>
              <a:tr h="176380">
                <a:tc>
                  <a:txBody>
                    <a:bodyPr/>
                    <a:lstStyle/>
                    <a:p>
                      <a:pPr algn="ctr" fontAlgn="b"/>
                      <a:r>
                        <a:rPr lang="en-US" sz="1000" b="1" i="0" u="none" strike="noStrike">
                          <a:solidFill>
                            <a:srgbClr val="FFFFFF"/>
                          </a:solidFill>
                          <a:effectLst/>
                          <a:latin typeface="Calibri" panose="020F0502020204030204" pitchFamily="34" charset="0"/>
                        </a:rPr>
                        <a:t>30</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LYM#</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Lymphocyte Count</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1721829"/>
                  </a:ext>
                </a:extLst>
              </a:tr>
              <a:tr h="176380">
                <a:tc>
                  <a:txBody>
                    <a:bodyPr/>
                    <a:lstStyle/>
                    <a:p>
                      <a:pPr algn="ctr" fontAlgn="b"/>
                      <a:r>
                        <a:rPr lang="en-US" sz="1000" b="1" i="0" u="none" strike="noStrike">
                          <a:solidFill>
                            <a:srgbClr val="FFFFFF"/>
                          </a:solidFill>
                          <a:effectLst/>
                          <a:latin typeface="Calibri" panose="020F0502020204030204" pitchFamily="34" charset="0"/>
                        </a:rPr>
                        <a:t>31</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LYM%</a:t>
                      </a:r>
                      <a:endParaRPr lang="en-US" sz="1000" b="1" i="0" u="none" strike="noStrike" dirty="0">
                        <a:solidFill>
                          <a:srgbClr val="000000"/>
                        </a:solidFill>
                        <a:effectLst/>
                        <a:latin typeface="Calibri" panose="020F0502020204030204" pitchFamily="34" charset="0"/>
                      </a:endParaRP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Lymphocyte Ratio</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8900612"/>
                  </a:ext>
                </a:extLst>
              </a:tr>
              <a:tr h="176380">
                <a:tc>
                  <a:txBody>
                    <a:bodyPr/>
                    <a:lstStyle/>
                    <a:p>
                      <a:pPr algn="ctr" fontAlgn="b"/>
                      <a:r>
                        <a:rPr lang="en-US" sz="1000" b="1" i="0" u="none" strike="noStrike">
                          <a:solidFill>
                            <a:srgbClr val="FFFFFF"/>
                          </a:solidFill>
                          <a:effectLst/>
                          <a:latin typeface="Calibri" panose="020F0502020204030204" pitchFamily="34" charset="0"/>
                        </a:rPr>
                        <a:t>32</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MCH</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Mean Corpuscular Hemoglobin</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1512110"/>
                  </a:ext>
                </a:extLst>
              </a:tr>
              <a:tr h="176380">
                <a:tc>
                  <a:txBody>
                    <a:bodyPr/>
                    <a:lstStyle/>
                    <a:p>
                      <a:pPr algn="ctr" fontAlgn="b"/>
                      <a:r>
                        <a:rPr lang="en-US" sz="1000" b="1" i="0" u="none" strike="noStrike">
                          <a:solidFill>
                            <a:srgbClr val="FFFFFF"/>
                          </a:solidFill>
                          <a:effectLst/>
                          <a:latin typeface="Calibri" panose="020F0502020204030204" pitchFamily="34" charset="0"/>
                        </a:rPr>
                        <a:t>33</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MCV</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Mean Corpuscular Volume</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1072522"/>
                  </a:ext>
                </a:extLst>
              </a:tr>
              <a:tr h="176380">
                <a:tc>
                  <a:txBody>
                    <a:bodyPr/>
                    <a:lstStyle/>
                    <a:p>
                      <a:pPr algn="ctr" fontAlgn="b"/>
                      <a:r>
                        <a:rPr lang="en-US" sz="1000" b="1" i="0" u="none" strike="noStrike">
                          <a:solidFill>
                            <a:srgbClr val="FFFFFF"/>
                          </a:solidFill>
                          <a:effectLst/>
                          <a:latin typeface="Calibri" panose="020F0502020204030204" pitchFamily="34" charset="0"/>
                        </a:rPr>
                        <a:t>34</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Menopause</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State of Menopause</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5342479"/>
                  </a:ext>
                </a:extLst>
              </a:tr>
              <a:tr h="176380">
                <a:tc>
                  <a:txBody>
                    <a:bodyPr/>
                    <a:lstStyle/>
                    <a:p>
                      <a:pPr algn="ctr" fontAlgn="b"/>
                      <a:r>
                        <a:rPr lang="en-US" sz="1000" b="1" i="0" u="none" strike="noStrike">
                          <a:solidFill>
                            <a:srgbClr val="FFFFFF"/>
                          </a:solidFill>
                          <a:effectLst/>
                          <a:latin typeface="Calibri" panose="020F0502020204030204" pitchFamily="34" charset="0"/>
                        </a:rPr>
                        <a:t>35</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Mg</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Magnesium</a:t>
                      </a:r>
                      <a:endParaRPr lang="en-US" sz="1000" b="1" i="0" u="none" strike="noStrike" dirty="0">
                        <a:solidFill>
                          <a:srgbClr val="000000"/>
                        </a:solidFill>
                        <a:effectLst/>
                        <a:latin typeface="Calibri" panose="020F0502020204030204" pitchFamily="34" charset="0"/>
                      </a:endParaRP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4378803"/>
                  </a:ext>
                </a:extLst>
              </a:tr>
              <a:tr h="176380">
                <a:tc>
                  <a:txBody>
                    <a:bodyPr/>
                    <a:lstStyle/>
                    <a:p>
                      <a:pPr algn="ctr" fontAlgn="b"/>
                      <a:r>
                        <a:rPr lang="en-US" sz="1000" b="1" i="0" u="none" strike="noStrike">
                          <a:solidFill>
                            <a:srgbClr val="FFFFFF"/>
                          </a:solidFill>
                          <a:effectLst/>
                          <a:latin typeface="Calibri" panose="020F0502020204030204" pitchFamily="34" charset="0"/>
                        </a:rPr>
                        <a:t>36</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MONO#</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Mononuclear Cell Count</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3894148"/>
                  </a:ext>
                </a:extLst>
              </a:tr>
              <a:tr h="176380">
                <a:tc>
                  <a:txBody>
                    <a:bodyPr/>
                    <a:lstStyle/>
                    <a:p>
                      <a:pPr algn="ctr" fontAlgn="b"/>
                      <a:r>
                        <a:rPr lang="en-US" sz="1000" b="1" i="0" u="none" strike="noStrike">
                          <a:solidFill>
                            <a:srgbClr val="FFFFFF"/>
                          </a:solidFill>
                          <a:effectLst/>
                          <a:latin typeface="Calibri" panose="020F0502020204030204" pitchFamily="34" charset="0"/>
                        </a:rPr>
                        <a:t>37</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dirty="0">
                          <a:solidFill>
                            <a:srgbClr val="000000"/>
                          </a:solidFill>
                          <a:effectLst/>
                          <a:latin typeface="Calibri" panose="020F0502020204030204" pitchFamily="34" charset="0"/>
                        </a:rPr>
                        <a:t>MONO%</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Monocyte Ratio</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6333176"/>
                  </a:ext>
                </a:extLst>
              </a:tr>
              <a:tr h="176380">
                <a:tc>
                  <a:txBody>
                    <a:bodyPr/>
                    <a:lstStyle/>
                    <a:p>
                      <a:pPr algn="ctr" fontAlgn="b"/>
                      <a:r>
                        <a:rPr lang="en-US" sz="1000" b="1" i="0" u="none" strike="noStrike">
                          <a:solidFill>
                            <a:srgbClr val="FFFFFF"/>
                          </a:solidFill>
                          <a:effectLst/>
                          <a:latin typeface="Calibri" panose="020F0502020204030204" pitchFamily="34" charset="0"/>
                        </a:rPr>
                        <a:t>38</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dirty="0">
                          <a:solidFill>
                            <a:srgbClr val="000000"/>
                          </a:solidFill>
                          <a:effectLst/>
                          <a:latin typeface="Calibri" panose="020F0502020204030204" pitchFamily="34" charset="0"/>
                        </a:rPr>
                        <a:t>MPV</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Mean Platelet Volume</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5210441"/>
                  </a:ext>
                </a:extLst>
              </a:tr>
              <a:tr h="176380">
                <a:tc>
                  <a:txBody>
                    <a:bodyPr/>
                    <a:lstStyle/>
                    <a:p>
                      <a:pPr algn="ctr" fontAlgn="b"/>
                      <a:r>
                        <a:rPr lang="en-US" sz="1000" b="1" i="0" u="none" strike="noStrike">
                          <a:solidFill>
                            <a:srgbClr val="FFFFFF"/>
                          </a:solidFill>
                          <a:effectLst/>
                          <a:latin typeface="Calibri" panose="020F0502020204030204" pitchFamily="34" charset="0"/>
                        </a:rPr>
                        <a:t>39</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dirty="0">
                          <a:solidFill>
                            <a:srgbClr val="000000"/>
                          </a:solidFill>
                          <a:effectLst/>
                          <a:latin typeface="Calibri" panose="020F0502020204030204" pitchFamily="34" charset="0"/>
                        </a:rPr>
                        <a:t>Na</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Sodium or Natrium</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952498"/>
                  </a:ext>
                </a:extLst>
              </a:tr>
              <a:tr h="176380">
                <a:tc>
                  <a:txBody>
                    <a:bodyPr/>
                    <a:lstStyle/>
                    <a:p>
                      <a:pPr algn="ctr" fontAlgn="b"/>
                      <a:r>
                        <a:rPr lang="en-US" sz="1000" b="1" i="0" u="none" strike="noStrike">
                          <a:solidFill>
                            <a:srgbClr val="FFFFFF"/>
                          </a:solidFill>
                          <a:effectLst/>
                          <a:latin typeface="Calibri" panose="020F0502020204030204" pitchFamily="34" charset="0"/>
                        </a:rPr>
                        <a:t>40</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dirty="0">
                          <a:solidFill>
                            <a:srgbClr val="000000"/>
                          </a:solidFill>
                          <a:effectLst/>
                          <a:latin typeface="Calibri" panose="020F0502020204030204" pitchFamily="34" charset="0"/>
                        </a:rPr>
                        <a:t>NEU</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Neutrophil Ratio</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7676943"/>
                  </a:ext>
                </a:extLst>
              </a:tr>
              <a:tr h="318928">
                <a:tc>
                  <a:txBody>
                    <a:bodyPr/>
                    <a:lstStyle/>
                    <a:p>
                      <a:pPr algn="ctr" fontAlgn="b"/>
                      <a:r>
                        <a:rPr lang="en-US" sz="1000" b="1" i="0" u="none" strike="noStrike">
                          <a:solidFill>
                            <a:srgbClr val="FFFFFF"/>
                          </a:solidFill>
                          <a:effectLst/>
                          <a:latin typeface="Calibri" panose="020F0502020204030204" pitchFamily="34" charset="0"/>
                        </a:rPr>
                        <a:t>41</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dirty="0">
                          <a:solidFill>
                            <a:srgbClr val="000000"/>
                          </a:solidFill>
                          <a:effectLst/>
                          <a:latin typeface="Calibri" panose="020F0502020204030204" pitchFamily="34" charset="0"/>
                        </a:rPr>
                        <a:t>PATIENT ID</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Patient ID </a:t>
                      </a:r>
                    </a:p>
                    <a:p>
                      <a:pPr algn="ctr" fontAlgn="b"/>
                      <a:r>
                        <a:rPr lang="en-US" sz="1000" b="1" i="0" u="none" strike="noStrike" dirty="0">
                          <a:solidFill>
                            <a:srgbClr val="000000"/>
                          </a:solidFill>
                          <a:effectLst/>
                          <a:latin typeface="Calibri" panose="020F0502020204030204" pitchFamily="34" charset="0"/>
                        </a:rPr>
                        <a:t>(removed from cleaned dataset)</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2702016"/>
                  </a:ext>
                </a:extLst>
              </a:tr>
              <a:tr h="176380">
                <a:tc>
                  <a:txBody>
                    <a:bodyPr/>
                    <a:lstStyle/>
                    <a:p>
                      <a:pPr algn="ctr" fontAlgn="b"/>
                      <a:r>
                        <a:rPr lang="en-US" sz="1000" b="1" i="0" u="none" strike="noStrike">
                          <a:solidFill>
                            <a:srgbClr val="FFFFFF"/>
                          </a:solidFill>
                          <a:effectLst/>
                          <a:latin typeface="Calibri" panose="020F0502020204030204" pitchFamily="34" charset="0"/>
                        </a:rPr>
                        <a:t>42</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dirty="0">
                          <a:solidFill>
                            <a:srgbClr val="000000"/>
                          </a:solidFill>
                          <a:effectLst/>
                          <a:latin typeface="Calibri" panose="020F0502020204030204" pitchFamily="34" charset="0"/>
                        </a:rPr>
                        <a:t>PCT</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err="1">
                          <a:solidFill>
                            <a:srgbClr val="000000"/>
                          </a:solidFill>
                          <a:effectLst/>
                          <a:latin typeface="Calibri" panose="020F0502020204030204" pitchFamily="34" charset="0"/>
                        </a:rPr>
                        <a:t>Thrombocytocrit</a:t>
                      </a:r>
                      <a:r>
                        <a:rPr lang="en-US" sz="1000" b="1" i="0" u="none" strike="noStrike" dirty="0">
                          <a:solidFill>
                            <a:srgbClr val="000000"/>
                          </a:solidFill>
                          <a:effectLst/>
                          <a:latin typeface="Calibri" panose="020F0502020204030204" pitchFamily="34" charset="0"/>
                        </a:rPr>
                        <a:t> or </a:t>
                      </a:r>
                      <a:r>
                        <a:rPr lang="en-US" sz="1000" b="1" i="0" u="none" strike="noStrike" dirty="0" err="1">
                          <a:solidFill>
                            <a:srgbClr val="000000"/>
                          </a:solidFill>
                          <a:effectLst/>
                          <a:latin typeface="Calibri" panose="020F0502020204030204" pitchFamily="34" charset="0"/>
                        </a:rPr>
                        <a:t>Plateletcrit</a:t>
                      </a:r>
                      <a:endParaRPr lang="en-US" sz="1000" b="1" i="0" u="none" strike="noStrike" dirty="0">
                        <a:solidFill>
                          <a:srgbClr val="000000"/>
                        </a:solidFill>
                        <a:effectLst/>
                        <a:latin typeface="Calibri" panose="020F0502020204030204" pitchFamily="34" charset="0"/>
                      </a:endParaRP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5988511"/>
                  </a:ext>
                </a:extLst>
              </a:tr>
              <a:tr h="230101">
                <a:tc>
                  <a:txBody>
                    <a:bodyPr/>
                    <a:lstStyle/>
                    <a:p>
                      <a:pPr algn="ctr" fontAlgn="b"/>
                      <a:r>
                        <a:rPr lang="en-US" sz="1000" b="1" i="0" u="none" strike="noStrike">
                          <a:solidFill>
                            <a:srgbClr val="FFFFFF"/>
                          </a:solidFill>
                          <a:effectLst/>
                          <a:latin typeface="Calibri" panose="020F0502020204030204" pitchFamily="34" charset="0"/>
                        </a:rPr>
                        <a:t>43</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dirty="0">
                          <a:solidFill>
                            <a:srgbClr val="000000"/>
                          </a:solidFill>
                          <a:effectLst/>
                          <a:latin typeface="Calibri" panose="020F0502020204030204" pitchFamily="34" charset="0"/>
                        </a:rPr>
                        <a:t>PDW</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Platelet Distribution Width</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505580"/>
                  </a:ext>
                </a:extLst>
              </a:tr>
              <a:tr h="176380">
                <a:tc>
                  <a:txBody>
                    <a:bodyPr/>
                    <a:lstStyle/>
                    <a:p>
                      <a:pPr algn="ctr" fontAlgn="b"/>
                      <a:r>
                        <a:rPr lang="en-US" sz="1000" b="1" i="0" u="none" strike="noStrike">
                          <a:solidFill>
                            <a:srgbClr val="FFFFFF"/>
                          </a:solidFill>
                          <a:effectLst/>
                          <a:latin typeface="Calibri" panose="020F0502020204030204" pitchFamily="34" charset="0"/>
                        </a:rPr>
                        <a:t>44</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dirty="0">
                          <a:solidFill>
                            <a:srgbClr val="000000"/>
                          </a:solidFill>
                          <a:effectLst/>
                          <a:latin typeface="Calibri" panose="020F0502020204030204" pitchFamily="34" charset="0"/>
                        </a:rPr>
                        <a:t>PHOS</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Phosphorus</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4735386"/>
                  </a:ext>
                </a:extLst>
              </a:tr>
              <a:tr h="176380">
                <a:tc>
                  <a:txBody>
                    <a:bodyPr/>
                    <a:lstStyle/>
                    <a:p>
                      <a:pPr algn="ctr" fontAlgn="b"/>
                      <a:r>
                        <a:rPr lang="en-US" sz="1000" b="1" i="0" u="none" strike="noStrike">
                          <a:solidFill>
                            <a:srgbClr val="FFFFFF"/>
                          </a:solidFill>
                          <a:effectLst/>
                          <a:latin typeface="Calibri" panose="020F0502020204030204" pitchFamily="34" charset="0"/>
                        </a:rPr>
                        <a:t>45</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dirty="0">
                          <a:solidFill>
                            <a:srgbClr val="000000"/>
                          </a:solidFill>
                          <a:effectLst/>
                          <a:latin typeface="Calibri" panose="020F0502020204030204" pitchFamily="34" charset="0"/>
                        </a:rPr>
                        <a:t>PLT</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Platelet Count</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5033080"/>
                  </a:ext>
                </a:extLst>
              </a:tr>
              <a:tr h="176380">
                <a:tc>
                  <a:txBody>
                    <a:bodyPr/>
                    <a:lstStyle/>
                    <a:p>
                      <a:pPr algn="ctr" fontAlgn="b"/>
                      <a:r>
                        <a:rPr lang="en-US" sz="1000" b="1" i="0" u="none" strike="noStrike">
                          <a:solidFill>
                            <a:srgbClr val="FFFFFF"/>
                          </a:solidFill>
                          <a:effectLst/>
                          <a:latin typeface="Calibri" panose="020F0502020204030204" pitchFamily="34" charset="0"/>
                        </a:rPr>
                        <a:t>46</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dirty="0">
                          <a:solidFill>
                            <a:srgbClr val="000000"/>
                          </a:solidFill>
                          <a:effectLst/>
                          <a:latin typeface="Calibri" panose="020F0502020204030204" pitchFamily="34" charset="0"/>
                        </a:rPr>
                        <a:t>RBC</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Red Blood Cell Count</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2222588"/>
                  </a:ext>
                </a:extLst>
              </a:tr>
              <a:tr h="176380">
                <a:tc>
                  <a:txBody>
                    <a:bodyPr/>
                    <a:lstStyle/>
                    <a:p>
                      <a:pPr algn="ctr" fontAlgn="b"/>
                      <a:r>
                        <a:rPr lang="en-US" sz="1000" b="1" i="0" u="none" strike="noStrike">
                          <a:solidFill>
                            <a:srgbClr val="FFFFFF"/>
                          </a:solidFill>
                          <a:effectLst/>
                          <a:latin typeface="Calibri" panose="020F0502020204030204" pitchFamily="34" charset="0"/>
                        </a:rPr>
                        <a:t>47</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dirty="0">
                          <a:solidFill>
                            <a:srgbClr val="000000"/>
                          </a:solidFill>
                          <a:effectLst/>
                          <a:latin typeface="Calibri" panose="020F0502020204030204" pitchFamily="34" charset="0"/>
                        </a:rPr>
                        <a:t>RDW</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Red Blood Cell Distribution Width</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56141"/>
                  </a:ext>
                </a:extLst>
              </a:tr>
              <a:tr h="176380">
                <a:tc>
                  <a:txBody>
                    <a:bodyPr/>
                    <a:lstStyle/>
                    <a:p>
                      <a:pPr algn="ctr" fontAlgn="b"/>
                      <a:r>
                        <a:rPr lang="en-US" sz="1000" b="1" i="0" u="none" strike="noStrike">
                          <a:solidFill>
                            <a:srgbClr val="FFFFFF"/>
                          </a:solidFill>
                          <a:effectLst/>
                          <a:latin typeface="Calibri" panose="020F0502020204030204" pitchFamily="34" charset="0"/>
                        </a:rPr>
                        <a:t>48</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dirty="0">
                          <a:solidFill>
                            <a:srgbClr val="000000"/>
                          </a:solidFill>
                          <a:effectLst/>
                          <a:latin typeface="Calibri" panose="020F0502020204030204" pitchFamily="34" charset="0"/>
                        </a:rPr>
                        <a:t>TBIL</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Total Bilirubin</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7686694"/>
                  </a:ext>
                </a:extLst>
              </a:tr>
              <a:tr h="185199">
                <a:tc>
                  <a:txBody>
                    <a:bodyPr/>
                    <a:lstStyle/>
                    <a:p>
                      <a:pPr algn="ctr" fontAlgn="b"/>
                      <a:r>
                        <a:rPr lang="en-US" sz="1000" b="1" i="0" u="none" strike="noStrike">
                          <a:solidFill>
                            <a:srgbClr val="FFFFFF"/>
                          </a:solidFill>
                          <a:effectLst/>
                          <a:latin typeface="Calibri" panose="020F0502020204030204" pitchFamily="34" charset="0"/>
                        </a:rPr>
                        <a:t>49</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dirty="0">
                          <a:solidFill>
                            <a:srgbClr val="000000"/>
                          </a:solidFill>
                          <a:effectLst/>
                          <a:latin typeface="Calibri" panose="020F0502020204030204" pitchFamily="34" charset="0"/>
                        </a:rPr>
                        <a:t>TP</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Total Protein</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3925322"/>
                  </a:ext>
                </a:extLst>
              </a:tr>
              <a:tr h="185199">
                <a:tc>
                  <a:txBody>
                    <a:bodyPr/>
                    <a:lstStyle/>
                    <a:p>
                      <a:pPr algn="ctr" fontAlgn="b"/>
                      <a:r>
                        <a:rPr lang="en-US" sz="1000" b="1" i="0" u="none" strike="noStrike" dirty="0">
                          <a:solidFill>
                            <a:srgbClr val="FFFFFF"/>
                          </a:solidFill>
                          <a:effectLst/>
                          <a:latin typeface="Calibri" panose="020F0502020204030204" pitchFamily="34" charset="0"/>
                        </a:rPr>
                        <a:t>50</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dirty="0">
                          <a:solidFill>
                            <a:srgbClr val="000000"/>
                          </a:solidFill>
                          <a:effectLst/>
                          <a:latin typeface="Calibri" panose="020F0502020204030204" pitchFamily="34" charset="0"/>
                        </a:rPr>
                        <a:t>TYPE</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Benign or Malignant</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9678110"/>
                  </a:ext>
                </a:extLst>
              </a:tr>
              <a:tr h="185199">
                <a:tc>
                  <a:txBody>
                    <a:bodyPr/>
                    <a:lstStyle/>
                    <a:p>
                      <a:pPr algn="ctr" fontAlgn="b"/>
                      <a:r>
                        <a:rPr lang="en-US" sz="1000" b="1" i="0" u="none" strike="noStrike" dirty="0">
                          <a:solidFill>
                            <a:srgbClr val="FFFFFF"/>
                          </a:solidFill>
                          <a:effectLst/>
                          <a:latin typeface="Calibri" panose="020F0502020204030204" pitchFamily="34" charset="0"/>
                        </a:rPr>
                        <a:t>51</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000" b="1" i="0" u="none" strike="noStrike" dirty="0">
                          <a:solidFill>
                            <a:srgbClr val="000000"/>
                          </a:solidFill>
                          <a:effectLst/>
                          <a:latin typeface="Calibri" panose="020F0502020204030204" pitchFamily="34" charset="0"/>
                        </a:rPr>
                        <a:t>UA</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Uric Acid</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3825101"/>
                  </a:ext>
                </a:extLst>
              </a:tr>
            </a:tbl>
          </a:graphicData>
        </a:graphic>
      </p:graphicFrame>
      <p:graphicFrame>
        <p:nvGraphicFramePr>
          <p:cNvPr id="18" name="Table 17">
            <a:extLst>
              <a:ext uri="{FF2B5EF4-FFF2-40B4-BE49-F238E27FC236}">
                <a16:creationId xmlns:a16="http://schemas.microsoft.com/office/drawing/2014/main" id="{9410B937-5CB3-C160-8483-4CEA77BB1834}"/>
              </a:ext>
            </a:extLst>
          </p:cNvPr>
          <p:cNvGraphicFramePr>
            <a:graphicFrameLocks noGrp="1"/>
          </p:cNvGraphicFramePr>
          <p:nvPr>
            <p:extLst>
              <p:ext uri="{D42A27DB-BD31-4B8C-83A1-F6EECF244321}">
                <p14:modId xmlns:p14="http://schemas.microsoft.com/office/powerpoint/2010/main" val="1477960584"/>
              </p:ext>
            </p:extLst>
          </p:nvPr>
        </p:nvGraphicFramePr>
        <p:xfrm>
          <a:off x="4637987" y="769507"/>
          <a:ext cx="2916028" cy="4993809"/>
        </p:xfrm>
        <a:graphic>
          <a:graphicData uri="http://schemas.openxmlformats.org/drawingml/2006/table">
            <a:tbl>
              <a:tblPr/>
              <a:tblGrid>
                <a:gridCol w="367374">
                  <a:extLst>
                    <a:ext uri="{9D8B030D-6E8A-4147-A177-3AD203B41FA5}">
                      <a16:colId xmlns:a16="http://schemas.microsoft.com/office/drawing/2014/main" val="2379187539"/>
                    </a:ext>
                  </a:extLst>
                </a:gridCol>
                <a:gridCol w="700306">
                  <a:extLst>
                    <a:ext uri="{9D8B030D-6E8A-4147-A177-3AD203B41FA5}">
                      <a16:colId xmlns:a16="http://schemas.microsoft.com/office/drawing/2014/main" val="3891695286"/>
                    </a:ext>
                  </a:extLst>
                </a:gridCol>
                <a:gridCol w="1848348">
                  <a:extLst>
                    <a:ext uri="{9D8B030D-6E8A-4147-A177-3AD203B41FA5}">
                      <a16:colId xmlns:a16="http://schemas.microsoft.com/office/drawing/2014/main" val="3518075224"/>
                    </a:ext>
                  </a:extLst>
                </a:gridCol>
              </a:tblGrid>
              <a:tr h="176853">
                <a:tc>
                  <a:txBody>
                    <a:bodyPr/>
                    <a:lstStyle/>
                    <a:p>
                      <a:pPr algn="ctr" fontAlgn="ctr"/>
                      <a:r>
                        <a:rPr lang="en-US" sz="1000" b="1" i="0" u="none" strike="noStrike">
                          <a:solidFill>
                            <a:srgbClr val="FFFFFF"/>
                          </a:solidFill>
                          <a:effectLst/>
                          <a:latin typeface="Calibri" panose="020F0502020204030204" pitchFamily="34" charset="0"/>
                        </a:rPr>
                        <a:t>Index</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dirty="0">
                          <a:solidFill>
                            <a:srgbClr val="000000"/>
                          </a:solidFill>
                          <a:effectLst/>
                          <a:latin typeface="Calibri" panose="020F0502020204030204" pitchFamily="34" charset="0"/>
                        </a:rPr>
                        <a:t>Variable</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Description</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5717553"/>
                  </a:ext>
                </a:extLst>
              </a:tr>
              <a:tr h="168432">
                <a:tc>
                  <a:txBody>
                    <a:bodyPr/>
                    <a:lstStyle/>
                    <a:p>
                      <a:pPr algn="ctr" fontAlgn="ctr"/>
                      <a:r>
                        <a:rPr lang="en-US" sz="1000" b="1" i="0" u="none" strike="noStrike">
                          <a:solidFill>
                            <a:srgbClr val="FFFFFF"/>
                          </a:solidFill>
                          <a:effectLst/>
                          <a:latin typeface="Calibri" panose="020F0502020204030204" pitchFamily="34" charset="0"/>
                        </a:rPr>
                        <a:t>1</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dirty="0">
                          <a:solidFill>
                            <a:srgbClr val="000000"/>
                          </a:solidFill>
                          <a:effectLst/>
                          <a:latin typeface="Calibri" panose="020F0502020204030204" pitchFamily="34" charset="0"/>
                        </a:rPr>
                        <a:t>AFP</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Alpha-fetoprotein</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3790182"/>
                  </a:ext>
                </a:extLst>
              </a:tr>
              <a:tr h="168432">
                <a:tc>
                  <a:txBody>
                    <a:bodyPr/>
                    <a:lstStyle/>
                    <a:p>
                      <a:pPr algn="ctr" fontAlgn="ctr"/>
                      <a:r>
                        <a:rPr lang="en-US" sz="1000" b="1" i="0" u="none" strike="noStrike">
                          <a:solidFill>
                            <a:srgbClr val="FFFFFF"/>
                          </a:solidFill>
                          <a:effectLst/>
                          <a:latin typeface="Calibri" panose="020F0502020204030204" pitchFamily="34" charset="0"/>
                        </a:rPr>
                        <a:t>2</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dirty="0">
                          <a:solidFill>
                            <a:srgbClr val="000000"/>
                          </a:solidFill>
                          <a:effectLst/>
                          <a:latin typeface="Calibri" panose="020F0502020204030204" pitchFamily="34" charset="0"/>
                        </a:rPr>
                        <a:t>AG</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Anion Gap</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5972265"/>
                  </a:ext>
                </a:extLst>
              </a:tr>
              <a:tr h="168432">
                <a:tc>
                  <a:txBody>
                    <a:bodyPr/>
                    <a:lstStyle/>
                    <a:p>
                      <a:pPr algn="ctr" fontAlgn="ctr"/>
                      <a:r>
                        <a:rPr lang="en-US" sz="1000" b="1" i="0" u="none" strike="noStrike">
                          <a:solidFill>
                            <a:srgbClr val="FFFFFF"/>
                          </a:solidFill>
                          <a:effectLst/>
                          <a:latin typeface="Calibri" panose="020F0502020204030204" pitchFamily="34" charset="0"/>
                        </a:rPr>
                        <a:t>3</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dirty="0">
                          <a:solidFill>
                            <a:srgbClr val="000000"/>
                          </a:solidFill>
                          <a:effectLst/>
                          <a:latin typeface="Calibri" panose="020F0502020204030204" pitchFamily="34" charset="0"/>
                        </a:rPr>
                        <a:t>Age</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Age</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7980941"/>
                  </a:ext>
                </a:extLst>
              </a:tr>
              <a:tr h="168432">
                <a:tc>
                  <a:txBody>
                    <a:bodyPr/>
                    <a:lstStyle/>
                    <a:p>
                      <a:pPr algn="ctr" fontAlgn="ctr"/>
                      <a:r>
                        <a:rPr lang="en-US" sz="1000" b="1" i="0" u="none" strike="noStrike">
                          <a:solidFill>
                            <a:srgbClr val="FFFFFF"/>
                          </a:solidFill>
                          <a:effectLst/>
                          <a:latin typeface="Calibri" panose="020F0502020204030204" pitchFamily="34" charset="0"/>
                        </a:rPr>
                        <a:t>4</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dirty="0">
                          <a:solidFill>
                            <a:srgbClr val="000000"/>
                          </a:solidFill>
                          <a:effectLst/>
                          <a:latin typeface="Calibri" panose="020F0502020204030204" pitchFamily="34" charset="0"/>
                        </a:rPr>
                        <a:t>ALB</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Albumin</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9654484"/>
                  </a:ext>
                </a:extLst>
              </a:tr>
              <a:tr h="168432">
                <a:tc>
                  <a:txBody>
                    <a:bodyPr/>
                    <a:lstStyle/>
                    <a:p>
                      <a:pPr algn="ctr" fontAlgn="ctr"/>
                      <a:r>
                        <a:rPr lang="en-US" sz="1000" b="1" i="0" u="none" strike="noStrike">
                          <a:solidFill>
                            <a:srgbClr val="FFFFFF"/>
                          </a:solidFill>
                          <a:effectLst/>
                          <a:latin typeface="Calibri" panose="020F0502020204030204" pitchFamily="34" charset="0"/>
                        </a:rPr>
                        <a:t>5</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dirty="0">
                          <a:solidFill>
                            <a:srgbClr val="000000"/>
                          </a:solidFill>
                          <a:effectLst/>
                          <a:latin typeface="Calibri" panose="020F0502020204030204" pitchFamily="34" charset="0"/>
                        </a:rPr>
                        <a:t>ALP</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Alkaline Phosphatase</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1296799"/>
                  </a:ext>
                </a:extLst>
              </a:tr>
              <a:tr h="168432">
                <a:tc>
                  <a:txBody>
                    <a:bodyPr/>
                    <a:lstStyle/>
                    <a:p>
                      <a:pPr algn="ctr" fontAlgn="ctr"/>
                      <a:r>
                        <a:rPr lang="en-US" sz="1000" b="1" i="0" u="none" strike="noStrike">
                          <a:solidFill>
                            <a:srgbClr val="FFFFFF"/>
                          </a:solidFill>
                          <a:effectLst/>
                          <a:latin typeface="Calibri" panose="020F0502020204030204" pitchFamily="34" charset="0"/>
                        </a:rPr>
                        <a:t>6</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ALT</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Alanine Aminotransferase</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4092335"/>
                  </a:ext>
                </a:extLst>
              </a:tr>
              <a:tr h="168432">
                <a:tc>
                  <a:txBody>
                    <a:bodyPr/>
                    <a:lstStyle/>
                    <a:p>
                      <a:pPr algn="ctr" fontAlgn="ctr"/>
                      <a:r>
                        <a:rPr lang="en-US" sz="1000" b="1" i="0" u="none" strike="noStrike">
                          <a:solidFill>
                            <a:srgbClr val="FFFFFF"/>
                          </a:solidFill>
                          <a:effectLst/>
                          <a:latin typeface="Calibri" panose="020F0502020204030204" pitchFamily="34" charset="0"/>
                        </a:rPr>
                        <a:t>7</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AST</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Aspartate Aminotransferase</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218409"/>
                  </a:ext>
                </a:extLst>
              </a:tr>
              <a:tr h="168432">
                <a:tc>
                  <a:txBody>
                    <a:bodyPr/>
                    <a:lstStyle/>
                    <a:p>
                      <a:pPr algn="ctr" fontAlgn="ctr"/>
                      <a:r>
                        <a:rPr lang="en-US" sz="1000" b="1" i="0" u="none" strike="noStrike">
                          <a:solidFill>
                            <a:srgbClr val="FFFFFF"/>
                          </a:solidFill>
                          <a:effectLst/>
                          <a:latin typeface="Calibri" panose="020F0502020204030204" pitchFamily="34" charset="0"/>
                        </a:rPr>
                        <a:t>8</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BASO#</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Basophil Cell Count</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5256914"/>
                  </a:ext>
                </a:extLst>
              </a:tr>
              <a:tr h="168432">
                <a:tc>
                  <a:txBody>
                    <a:bodyPr/>
                    <a:lstStyle/>
                    <a:p>
                      <a:pPr algn="ctr" fontAlgn="ctr"/>
                      <a:r>
                        <a:rPr lang="en-US" sz="1000" b="1" i="0" u="none" strike="noStrike">
                          <a:solidFill>
                            <a:srgbClr val="FFFFFF"/>
                          </a:solidFill>
                          <a:effectLst/>
                          <a:latin typeface="Calibri" panose="020F0502020204030204" pitchFamily="34" charset="0"/>
                        </a:rPr>
                        <a:t>9</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BASO%</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Basophil Cell Ratio</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3960193"/>
                  </a:ext>
                </a:extLst>
              </a:tr>
              <a:tr h="168432">
                <a:tc>
                  <a:txBody>
                    <a:bodyPr/>
                    <a:lstStyle/>
                    <a:p>
                      <a:pPr algn="ctr" fontAlgn="ctr"/>
                      <a:r>
                        <a:rPr lang="en-US" sz="1000" b="1" i="0" u="none" strike="noStrike">
                          <a:solidFill>
                            <a:srgbClr val="FFFFFF"/>
                          </a:solidFill>
                          <a:effectLst/>
                          <a:latin typeface="Calibri" panose="020F0502020204030204" pitchFamily="34" charset="0"/>
                        </a:rPr>
                        <a:t>10</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BUN</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Blood Urea Nitrogen</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6718003"/>
                  </a:ext>
                </a:extLst>
              </a:tr>
              <a:tr h="168432">
                <a:tc>
                  <a:txBody>
                    <a:bodyPr/>
                    <a:lstStyle/>
                    <a:p>
                      <a:pPr algn="ctr" fontAlgn="ctr"/>
                      <a:r>
                        <a:rPr lang="en-US" sz="1000" b="1" i="0" u="none" strike="noStrike">
                          <a:solidFill>
                            <a:srgbClr val="FFFFFF"/>
                          </a:solidFill>
                          <a:effectLst/>
                          <a:latin typeface="Calibri" panose="020F0502020204030204" pitchFamily="34" charset="0"/>
                        </a:rPr>
                        <a:t>11</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Ca</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Calcium</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1237688"/>
                  </a:ext>
                </a:extLst>
              </a:tr>
              <a:tr h="316355">
                <a:tc>
                  <a:txBody>
                    <a:bodyPr/>
                    <a:lstStyle/>
                    <a:p>
                      <a:pPr algn="ctr" fontAlgn="ctr"/>
                      <a:r>
                        <a:rPr lang="en-US" sz="1000" b="1" i="0" u="none" strike="noStrike">
                          <a:solidFill>
                            <a:srgbClr val="FFFFFF"/>
                          </a:solidFill>
                          <a:effectLst/>
                          <a:latin typeface="Calibri" panose="020F0502020204030204" pitchFamily="34" charset="0"/>
                        </a:rPr>
                        <a:t>12</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CA125</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Carbohydrate Antigen 125 or Cancer Antigen 125</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7942591"/>
                  </a:ext>
                </a:extLst>
              </a:tr>
              <a:tr h="316355">
                <a:tc>
                  <a:txBody>
                    <a:bodyPr/>
                    <a:lstStyle/>
                    <a:p>
                      <a:pPr algn="ctr" fontAlgn="ctr"/>
                      <a:r>
                        <a:rPr lang="en-US" sz="1000" b="1" i="0" u="none" strike="noStrike">
                          <a:solidFill>
                            <a:srgbClr val="FFFFFF"/>
                          </a:solidFill>
                          <a:effectLst/>
                          <a:latin typeface="Calibri" panose="020F0502020204030204" pitchFamily="34" charset="0"/>
                        </a:rPr>
                        <a:t>13</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dirty="0">
                          <a:solidFill>
                            <a:srgbClr val="000000"/>
                          </a:solidFill>
                          <a:effectLst/>
                          <a:latin typeface="Calibri" panose="020F0502020204030204" pitchFamily="34" charset="0"/>
                        </a:rPr>
                        <a:t>CA19-9</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Carbohydrate antigen 19-9 or Cancer Antigen 19-9</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7865949"/>
                  </a:ext>
                </a:extLst>
              </a:tr>
              <a:tr h="470321">
                <a:tc>
                  <a:txBody>
                    <a:bodyPr/>
                    <a:lstStyle/>
                    <a:p>
                      <a:pPr algn="ctr" fontAlgn="ctr"/>
                      <a:r>
                        <a:rPr lang="en-US" sz="1000" b="1" i="0" u="none" strike="noStrike">
                          <a:solidFill>
                            <a:srgbClr val="FFFFFF"/>
                          </a:solidFill>
                          <a:effectLst/>
                          <a:latin typeface="Calibri" panose="020F0502020204030204" pitchFamily="34" charset="0"/>
                        </a:rPr>
                        <a:t>14</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dirty="0">
                          <a:solidFill>
                            <a:srgbClr val="000000"/>
                          </a:solidFill>
                          <a:effectLst/>
                          <a:latin typeface="Calibri" panose="020F0502020204030204" pitchFamily="34" charset="0"/>
                        </a:rPr>
                        <a:t>CA72-4</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Carbohydrate Antigen 72-4 or Cancer Antigen 72-4 </a:t>
                      </a:r>
                    </a:p>
                    <a:p>
                      <a:pPr algn="ctr" fontAlgn="ctr"/>
                      <a:r>
                        <a:rPr lang="en-US" sz="1000" b="1" i="0" u="none" strike="noStrike" dirty="0">
                          <a:solidFill>
                            <a:srgbClr val="000000"/>
                          </a:solidFill>
                          <a:effectLst/>
                          <a:latin typeface="Calibri" panose="020F0502020204030204" pitchFamily="34" charset="0"/>
                        </a:rPr>
                        <a:t>(removed from cleaned dataset)</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2874651"/>
                  </a:ext>
                </a:extLst>
              </a:tr>
              <a:tr h="168432">
                <a:tc>
                  <a:txBody>
                    <a:bodyPr/>
                    <a:lstStyle/>
                    <a:p>
                      <a:pPr algn="ctr" fontAlgn="ctr"/>
                      <a:r>
                        <a:rPr lang="en-US" sz="1000" b="1" i="0" u="none" strike="noStrike" dirty="0">
                          <a:solidFill>
                            <a:srgbClr val="FFFFFF"/>
                          </a:solidFill>
                          <a:effectLst/>
                          <a:latin typeface="Calibri" panose="020F0502020204030204" pitchFamily="34" charset="0"/>
                        </a:rPr>
                        <a:t>15</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dirty="0">
                          <a:solidFill>
                            <a:srgbClr val="000000"/>
                          </a:solidFill>
                          <a:effectLst/>
                          <a:latin typeface="Calibri" panose="020F0502020204030204" pitchFamily="34" charset="0"/>
                        </a:rPr>
                        <a:t>CEA</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Carcinoembryonic Antigen</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2615523"/>
                  </a:ext>
                </a:extLst>
              </a:tr>
              <a:tr h="168432">
                <a:tc>
                  <a:txBody>
                    <a:bodyPr/>
                    <a:lstStyle/>
                    <a:p>
                      <a:pPr algn="ctr" fontAlgn="ctr"/>
                      <a:r>
                        <a:rPr lang="en-US" sz="1000" b="1" i="0" u="none" strike="noStrike">
                          <a:solidFill>
                            <a:srgbClr val="FFFFFF"/>
                          </a:solidFill>
                          <a:effectLst/>
                          <a:latin typeface="Calibri" panose="020F0502020204030204" pitchFamily="34" charset="0"/>
                        </a:rPr>
                        <a:t>16</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dirty="0">
                          <a:solidFill>
                            <a:srgbClr val="000000"/>
                          </a:solidFill>
                          <a:effectLst/>
                          <a:latin typeface="Calibri" panose="020F0502020204030204" pitchFamily="34" charset="0"/>
                        </a:rPr>
                        <a:t>CL</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Chlorine</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5465475"/>
                  </a:ext>
                </a:extLst>
              </a:tr>
              <a:tr h="168432">
                <a:tc>
                  <a:txBody>
                    <a:bodyPr/>
                    <a:lstStyle/>
                    <a:p>
                      <a:pPr algn="ctr" fontAlgn="ctr"/>
                      <a:r>
                        <a:rPr lang="en-US" sz="1000" b="1" i="0" u="none" strike="noStrike">
                          <a:solidFill>
                            <a:srgbClr val="FFFFFF"/>
                          </a:solidFill>
                          <a:effectLst/>
                          <a:latin typeface="Calibri" panose="020F0502020204030204" pitchFamily="34" charset="0"/>
                        </a:rPr>
                        <a:t>17</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CO2CP</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Carbon Dioxide-Combining Power</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4593560"/>
                  </a:ext>
                </a:extLst>
              </a:tr>
              <a:tr h="168432">
                <a:tc>
                  <a:txBody>
                    <a:bodyPr/>
                    <a:lstStyle/>
                    <a:p>
                      <a:pPr algn="ctr" fontAlgn="ctr"/>
                      <a:r>
                        <a:rPr lang="en-US" sz="1000" b="1" i="0" u="none" strike="noStrike">
                          <a:solidFill>
                            <a:srgbClr val="FFFFFF"/>
                          </a:solidFill>
                          <a:effectLst/>
                          <a:latin typeface="Calibri" panose="020F0502020204030204" pitchFamily="34" charset="0"/>
                        </a:rPr>
                        <a:t>18</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dirty="0">
                          <a:solidFill>
                            <a:srgbClr val="000000"/>
                          </a:solidFill>
                          <a:effectLst/>
                          <a:latin typeface="Calibri" panose="020F0502020204030204" pitchFamily="34" charset="0"/>
                        </a:rPr>
                        <a:t>CREA</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Creatinine</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3576249"/>
                  </a:ext>
                </a:extLst>
              </a:tr>
              <a:tr h="168432">
                <a:tc>
                  <a:txBody>
                    <a:bodyPr/>
                    <a:lstStyle/>
                    <a:p>
                      <a:pPr algn="ctr" fontAlgn="ctr"/>
                      <a:r>
                        <a:rPr lang="en-US" sz="1000" b="1" i="0" u="none" strike="noStrike">
                          <a:solidFill>
                            <a:srgbClr val="FFFFFF"/>
                          </a:solidFill>
                          <a:effectLst/>
                          <a:latin typeface="Calibri" panose="020F0502020204030204" pitchFamily="34" charset="0"/>
                        </a:rPr>
                        <a:t>19</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DBIL</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Direct Bilirubin</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5103702"/>
                  </a:ext>
                </a:extLst>
              </a:tr>
              <a:tr h="168432">
                <a:tc>
                  <a:txBody>
                    <a:bodyPr/>
                    <a:lstStyle/>
                    <a:p>
                      <a:pPr algn="ctr" fontAlgn="ctr"/>
                      <a:r>
                        <a:rPr lang="en-US" sz="1000" b="1" i="0" u="none" strike="noStrike">
                          <a:solidFill>
                            <a:srgbClr val="FFFFFF"/>
                          </a:solidFill>
                          <a:effectLst/>
                          <a:latin typeface="Calibri" panose="020F0502020204030204" pitchFamily="34" charset="0"/>
                        </a:rPr>
                        <a:t>20</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EO#</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Eosinophil Count</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2373161"/>
                  </a:ext>
                </a:extLst>
              </a:tr>
              <a:tr h="168432">
                <a:tc>
                  <a:txBody>
                    <a:bodyPr/>
                    <a:lstStyle/>
                    <a:p>
                      <a:pPr algn="ctr" fontAlgn="ctr"/>
                      <a:r>
                        <a:rPr lang="en-US" sz="1000" b="1" i="0" u="none" strike="noStrike">
                          <a:solidFill>
                            <a:srgbClr val="FFFFFF"/>
                          </a:solidFill>
                          <a:effectLst/>
                          <a:latin typeface="Calibri" panose="020F0502020204030204" pitchFamily="34" charset="0"/>
                        </a:rPr>
                        <a:t>21</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EO%</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Eosinophil Ratio</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6027644"/>
                  </a:ext>
                </a:extLst>
              </a:tr>
              <a:tr h="168432">
                <a:tc>
                  <a:txBody>
                    <a:bodyPr/>
                    <a:lstStyle/>
                    <a:p>
                      <a:pPr algn="ctr" fontAlgn="ctr"/>
                      <a:r>
                        <a:rPr lang="en-US" sz="1000" b="1" i="0" u="none" strike="noStrike">
                          <a:solidFill>
                            <a:srgbClr val="FFFFFF"/>
                          </a:solidFill>
                          <a:effectLst/>
                          <a:latin typeface="Calibri" panose="020F0502020204030204" pitchFamily="34" charset="0"/>
                        </a:rPr>
                        <a:t>22</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GGT</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Gamma-Glutamyl Transferase</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2068789"/>
                  </a:ext>
                </a:extLst>
              </a:tr>
              <a:tr h="168432">
                <a:tc>
                  <a:txBody>
                    <a:bodyPr/>
                    <a:lstStyle/>
                    <a:p>
                      <a:pPr algn="ctr" fontAlgn="ctr"/>
                      <a:r>
                        <a:rPr lang="en-US" sz="1000" b="1" i="0" u="none" strike="noStrike">
                          <a:solidFill>
                            <a:srgbClr val="FFFFFF"/>
                          </a:solidFill>
                          <a:effectLst/>
                          <a:latin typeface="Calibri" panose="020F0502020204030204" pitchFamily="34" charset="0"/>
                        </a:rPr>
                        <a:t>23</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GLO</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Globulin</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0259117"/>
                  </a:ext>
                </a:extLst>
              </a:tr>
              <a:tr h="168432">
                <a:tc>
                  <a:txBody>
                    <a:bodyPr/>
                    <a:lstStyle/>
                    <a:p>
                      <a:pPr algn="ctr" fontAlgn="ctr"/>
                      <a:r>
                        <a:rPr lang="en-US" sz="1000" b="1" i="0" u="none" strike="noStrike">
                          <a:solidFill>
                            <a:srgbClr val="FFFFFF"/>
                          </a:solidFill>
                          <a:effectLst/>
                          <a:latin typeface="Calibri" panose="020F0502020204030204" pitchFamily="34" charset="0"/>
                        </a:rPr>
                        <a:t>24</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dirty="0">
                          <a:solidFill>
                            <a:srgbClr val="000000"/>
                          </a:solidFill>
                          <a:effectLst/>
                          <a:latin typeface="Calibri" panose="020F0502020204030204" pitchFamily="34" charset="0"/>
                        </a:rPr>
                        <a:t>GLU</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Glucose</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4812975"/>
                  </a:ext>
                </a:extLst>
              </a:tr>
              <a:tr h="176853">
                <a:tc>
                  <a:txBody>
                    <a:bodyPr/>
                    <a:lstStyle/>
                    <a:p>
                      <a:pPr algn="ctr" fontAlgn="ctr"/>
                      <a:r>
                        <a:rPr lang="en-US" sz="1000" b="1" i="0" u="none" strike="noStrike">
                          <a:solidFill>
                            <a:srgbClr val="FFFFFF"/>
                          </a:solidFill>
                          <a:effectLst/>
                          <a:latin typeface="Calibri" panose="020F0502020204030204" pitchFamily="34" charset="0"/>
                        </a:rPr>
                        <a:t>25</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HCT</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Hematocrit</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2760791"/>
                  </a:ext>
                </a:extLst>
              </a:tr>
            </a:tbl>
          </a:graphicData>
        </a:graphic>
      </p:graphicFrame>
    </p:spTree>
    <p:extLst>
      <p:ext uri="{BB962C8B-B14F-4D97-AF65-F5344CB8AC3E}">
        <p14:creationId xmlns:p14="http://schemas.microsoft.com/office/powerpoint/2010/main" val="3008885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Preliminary Data Analysis</a:t>
            </a:r>
          </a:p>
        </p:txBody>
      </p:sp>
    </p:spTree>
    <p:extLst>
      <p:ext uri="{BB962C8B-B14F-4D97-AF65-F5344CB8AC3E}">
        <p14:creationId xmlns:p14="http://schemas.microsoft.com/office/powerpoint/2010/main" val="208198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1" name="Freeform: Shape 411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0" i="0" kern="1200" dirty="0">
                <a:solidFill>
                  <a:srgbClr val="FFFFFF"/>
                </a:solidFill>
                <a:effectLst/>
                <a:latin typeface="Times New Roman" panose="02020603050405020304" pitchFamily="18" charset="0"/>
                <a:cs typeface="Times New Roman" panose="02020603050405020304" pitchFamily="18" charset="0"/>
              </a:rPr>
              <a:t>Heatmap</a:t>
            </a:r>
            <a:endParaRPr lang="en-US" sz="4000" kern="1200" dirty="0">
              <a:solidFill>
                <a:srgbClr val="FFFFFF"/>
              </a:solidFill>
              <a:latin typeface="Times New Roman" panose="02020603050405020304" pitchFamily="18" charset="0"/>
              <a:cs typeface="Times New Roman" panose="02020603050405020304" pitchFamily="18" charset="0"/>
            </a:endParaRPr>
          </a:p>
        </p:txBody>
      </p:sp>
      <p:pic>
        <p:nvPicPr>
          <p:cNvPr id="4098" name="Picture 2" descr="A chart of different colors&#10;&#10;Description automatically generated with medium confidence">
            <a:extLst>
              <a:ext uri="{FF2B5EF4-FFF2-40B4-BE49-F238E27FC236}">
                <a16:creationId xmlns:a16="http://schemas.microsoft.com/office/drawing/2014/main" id="{0E2B1CAB-9769-9FE2-A8D2-DA82D97C76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02428" y="909020"/>
            <a:ext cx="7225748" cy="503995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descr="A yellow circle with a yellow circle with a yellow circle with a yellow circle with a yellow circle with a red circle with a yellow circle with a yellow circle with a yellow circle with a yellow circle&#10;&#10;Description automatically generated">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198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Times New Roman" panose="02020603050405020304" pitchFamily="18" charset="0"/>
                <a:cs typeface="Times New Roman" panose="02020603050405020304" pitchFamily="18" charset="0"/>
              </a:rPr>
              <a:t>Scatterplot 1 </a:t>
            </a:r>
            <a:r>
              <a:rPr lang="en-US" kern="1200">
                <a:solidFill>
                  <a:schemeClr val="tx1"/>
                </a:solidFill>
                <a:latin typeface="Times New Roman" panose="02020603050405020304" pitchFamily="18" charset="0"/>
                <a:cs typeface="Times New Roman" panose="02020603050405020304" pitchFamily="18" charset="0"/>
              </a:rPr>
              <a:t>Example</a:t>
            </a:r>
            <a:endParaRPr lang="en-US" kern="1200" dirty="0">
              <a:solidFill>
                <a:schemeClr val="tx1"/>
              </a:solidFill>
              <a:latin typeface="Times New Roman" panose="02020603050405020304" pitchFamily="18" charset="0"/>
              <a:cs typeface="Times New Roman" panose="02020603050405020304" pitchFamily="18" charset="0"/>
            </a:endParaRPr>
          </a:p>
        </p:txBody>
      </p:sp>
      <p:sp>
        <p:nvSpPr>
          <p:cNvPr id="4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4294967295"/>
          </p:nvPr>
        </p:nvSpPr>
        <p:spPr>
          <a:xfrm>
            <a:off x="4654295" y="502920"/>
            <a:ext cx="6894576" cy="1463040"/>
          </a:xfrm>
        </p:spPr>
        <p:txBody>
          <a:bodyPr vert="horz" lIns="91440" tIns="45720" rIns="91440" bIns="45720" rtlCol="0" anchor="ctr">
            <a:normAutofit/>
          </a:bodyPr>
          <a:lstStyle/>
          <a:p>
            <a:pPr>
              <a:spcBef>
                <a:spcPts val="0"/>
              </a:spcBef>
              <a:spcAft>
                <a:spcPts val="600"/>
              </a:spcAft>
            </a:pPr>
            <a:r>
              <a:rPr lang="en-US" sz="2200" dirty="0">
                <a:latin typeface="Times New Roman" panose="02020603050405020304" pitchFamily="18" charset="0"/>
                <a:cs typeface="Times New Roman" panose="02020603050405020304" pitchFamily="18" charset="0"/>
              </a:rPr>
              <a:t>Examining relationship between ALP and CA125 levels.</a:t>
            </a:r>
          </a:p>
          <a:p>
            <a:pPr>
              <a:spcBef>
                <a:spcPts val="0"/>
              </a:spcBef>
              <a:spcAft>
                <a:spcPts val="600"/>
              </a:spcAft>
            </a:pPr>
            <a:r>
              <a:rPr lang="en-US" sz="2200" dirty="0">
                <a:latin typeface="Times New Roman" panose="02020603050405020304" pitchFamily="18" charset="0"/>
                <a:cs typeface="Times New Roman" panose="02020603050405020304" pitchFamily="18" charset="0"/>
              </a:rPr>
              <a:t>Higher Alkaline Phosphatase (ALP) levels are associated with higher CA125 levels of risk.</a:t>
            </a: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pic>
        <p:nvPicPr>
          <p:cNvPr id="9" name="Google Shape;120;p23">
            <a:extLst>
              <a:ext uri="{FF2B5EF4-FFF2-40B4-BE49-F238E27FC236}">
                <a16:creationId xmlns:a16="http://schemas.microsoft.com/office/drawing/2014/main" id="{924AB858-5508-99A1-2F15-D0F3AF7CD0D7}"/>
              </a:ext>
            </a:extLst>
          </p:cNvPr>
          <p:cNvPicPr preferRelativeResize="0"/>
          <p:nvPr/>
        </p:nvPicPr>
        <p:blipFill>
          <a:blip r:embed="rId4"/>
          <a:stretch>
            <a:fillRect/>
          </a:stretch>
        </p:blipFill>
        <p:spPr>
          <a:xfrm>
            <a:off x="1927342" y="2636988"/>
            <a:ext cx="8871810" cy="3592081"/>
          </a:xfrm>
          <a:prstGeom prst="rect">
            <a:avLst/>
          </a:prstGeom>
          <a:noFill/>
        </p:spPr>
      </p:pic>
    </p:spTree>
    <p:extLst>
      <p:ext uri="{BB962C8B-B14F-4D97-AF65-F5344CB8AC3E}">
        <p14:creationId xmlns:p14="http://schemas.microsoft.com/office/powerpoint/2010/main" val="2279234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kern="1200" dirty="0">
                <a:solidFill>
                  <a:schemeClr val="tx1"/>
                </a:solidFill>
                <a:latin typeface="Times New Roman" panose="02020603050405020304" pitchFamily="18" charset="0"/>
                <a:cs typeface="Times New Roman" panose="02020603050405020304" pitchFamily="18" charset="0"/>
              </a:rPr>
              <a:t>Scatterplot</a:t>
            </a:r>
            <a:r>
              <a:rPr lang="en-US" sz="4800" kern="1200" dirty="0">
                <a:solidFill>
                  <a:schemeClr val="tx1"/>
                </a:solidFill>
                <a:latin typeface="Times New Roman" panose="02020603050405020304" pitchFamily="18" charset="0"/>
                <a:cs typeface="Times New Roman" panose="02020603050405020304" pitchFamily="18" charset="0"/>
              </a:rPr>
              <a:t> 2 </a:t>
            </a:r>
            <a:r>
              <a:rPr lang="en-US" kern="1200" dirty="0">
                <a:solidFill>
                  <a:schemeClr val="tx1"/>
                </a:solidFill>
                <a:latin typeface="Times New Roman" panose="02020603050405020304" pitchFamily="18" charset="0"/>
                <a:cs typeface="Times New Roman" panose="02020603050405020304" pitchFamily="18" charset="0"/>
              </a:rPr>
              <a:t>Example</a:t>
            </a:r>
          </a:p>
        </p:txBody>
      </p:sp>
      <p:sp>
        <p:nvSpPr>
          <p:cNvPr id="5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4294967295"/>
          </p:nvPr>
        </p:nvSpPr>
        <p:spPr>
          <a:xfrm>
            <a:off x="4654295" y="502920"/>
            <a:ext cx="6894576" cy="1463040"/>
          </a:xfrm>
        </p:spPr>
        <p:txBody>
          <a:bodyPr vert="horz" lIns="91440" tIns="45720" rIns="91440" bIns="45720" rtlCol="0" anchor="ctr">
            <a:normAutofit fontScale="92500" lnSpcReduction="10000"/>
          </a:bodyPr>
          <a:lstStyle/>
          <a:p>
            <a:pPr>
              <a:spcBef>
                <a:spcPts val="0"/>
              </a:spcBef>
              <a:spcAft>
                <a:spcPts val="600"/>
              </a:spcAft>
            </a:pPr>
            <a:r>
              <a:rPr lang="en-US" sz="2200" dirty="0">
                <a:latin typeface="Times New Roman" panose="02020603050405020304" pitchFamily="18" charset="0"/>
                <a:cs typeface="Times New Roman" panose="02020603050405020304" pitchFamily="18" charset="0"/>
              </a:rPr>
              <a:t>Examining relationship between HE4 and CA125 levels.</a:t>
            </a:r>
          </a:p>
          <a:p>
            <a:pPr>
              <a:spcBef>
                <a:spcPts val="0"/>
              </a:spcBef>
              <a:spcAft>
                <a:spcPts val="600"/>
              </a:spcAft>
            </a:pPr>
            <a:r>
              <a:rPr lang="en-US" sz="2200" dirty="0">
                <a:latin typeface="Times New Roman" panose="02020603050405020304" pitchFamily="18" charset="0"/>
                <a:cs typeface="Times New Roman" panose="02020603050405020304" pitchFamily="18" charset="0"/>
              </a:rPr>
              <a:t>Higher Human Epididymis 4 (HE4) protein levels are not supported as related with higher CA125 levels of risk with this dataset. Instead, lower HE4 levels are associated with higher CA125 levels.</a:t>
            </a:r>
          </a:p>
        </p:txBody>
      </p:sp>
      <p:pic>
        <p:nvPicPr>
          <p:cNvPr id="6" name="Picture 5" descr="Chart, scatter chart&#10;&#10;Description automatically generated">
            <a:extLst>
              <a:ext uri="{FF2B5EF4-FFF2-40B4-BE49-F238E27FC236}">
                <a16:creationId xmlns:a16="http://schemas.microsoft.com/office/drawing/2014/main" id="{0FF25B92-533D-0AE3-8F76-FAFE1EB5B3BD}"/>
              </a:ext>
            </a:extLst>
          </p:cNvPr>
          <p:cNvPicPr>
            <a:picLocks noChangeAspect="1"/>
          </p:cNvPicPr>
          <p:nvPr/>
        </p:nvPicPr>
        <p:blipFill>
          <a:blip r:embed="rId2"/>
          <a:stretch>
            <a:fillRect/>
          </a:stretch>
        </p:blipFill>
        <p:spPr>
          <a:xfrm>
            <a:off x="1786261" y="2290936"/>
            <a:ext cx="8607285" cy="3959352"/>
          </a:xfrm>
          <a:prstGeom prst="rect">
            <a:avLst/>
          </a:prstGeom>
        </p:spPr>
      </p:pic>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0739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6">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8">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41246" y="673770"/>
            <a:ext cx="3644489" cy="2414488"/>
          </a:xfrm>
        </p:spPr>
        <p:txBody>
          <a:bodyPr vert="horz" lIns="91440" tIns="45720" rIns="91440" bIns="45720" rtlCol="0" anchor="t">
            <a:normAutofit/>
          </a:bodyPr>
          <a:lstStyle/>
          <a:p>
            <a:r>
              <a:rPr lang="en-US" kern="1200" dirty="0">
                <a:solidFill>
                  <a:srgbClr val="FFFFFF"/>
                </a:solidFill>
                <a:latin typeface="Times New Roman" panose="02020603050405020304" pitchFamily="18" charset="0"/>
                <a:cs typeface="Times New Roman" panose="02020603050405020304" pitchFamily="18" charset="0"/>
              </a:rPr>
              <a:t>Scatterplot Results Summary</a:t>
            </a: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6095999" y="882315"/>
            <a:ext cx="5254754" cy="5294647"/>
          </a:xfrm>
        </p:spPr>
        <p:txBody>
          <a:bodyPr vert="horz" lIns="91440" tIns="45720" rIns="91440" bIns="45720" rtlCol="0">
            <a:normAutofit fontScale="92500" lnSpcReduction="10000"/>
          </a:bodyPr>
          <a:lstStyle/>
          <a:p>
            <a:pPr marL="0" indent="0">
              <a:spcBef>
                <a:spcPts val="0"/>
              </a:spcBef>
              <a:spcAft>
                <a:spcPts val="600"/>
              </a:spcAft>
              <a:buNone/>
            </a:pPr>
            <a:r>
              <a:rPr lang="en-US" sz="2200" dirty="0">
                <a:latin typeface="Times New Roman" panose="02020603050405020304" pitchFamily="18" charset="0"/>
                <a:cs typeface="Times New Roman" panose="02020603050405020304" pitchFamily="18" charset="0"/>
              </a:rPr>
              <a:t>Using the Scatterplot visualization method, we see the relationship between variables. The preliminary visualization results indicated the following about the dataset:</a:t>
            </a:r>
          </a:p>
          <a:p>
            <a:pPr marL="0" indent="0">
              <a:spcBef>
                <a:spcPts val="0"/>
              </a:spcBef>
              <a:spcAft>
                <a:spcPts val="600"/>
              </a:spcAft>
              <a:buNone/>
            </a:pPr>
            <a:endParaRPr lang="en-US" sz="2200" dirty="0">
              <a:latin typeface="Times New Roman" panose="02020603050405020304" pitchFamily="18" charset="0"/>
              <a:cs typeface="Times New Roman" panose="02020603050405020304" pitchFamily="18" charset="0"/>
            </a:endParaRPr>
          </a:p>
          <a:p>
            <a:pPr marL="914400" lvl="1" indent="-457200">
              <a:spcBef>
                <a:spcPts val="0"/>
              </a:spcBef>
              <a:spcAft>
                <a:spcPts val="600"/>
              </a:spcAft>
              <a:buFont typeface="+mj-lt"/>
              <a:buAutoNum type="arabicPeriod"/>
            </a:pPr>
            <a:r>
              <a:rPr lang="en-US" sz="2200" dirty="0">
                <a:latin typeface="Times New Roman" panose="02020603050405020304" pitchFamily="18" charset="0"/>
                <a:cs typeface="Times New Roman" panose="02020603050405020304" pitchFamily="18" charset="0"/>
              </a:rPr>
              <a:t>Higher Calcium levels are associated with higher CA125 levels of risk.</a:t>
            </a:r>
          </a:p>
          <a:p>
            <a:pPr marL="914400" lvl="1" indent="-457200">
              <a:spcBef>
                <a:spcPts val="0"/>
              </a:spcBef>
              <a:spcAft>
                <a:spcPts val="600"/>
              </a:spcAft>
              <a:buFont typeface="+mj-lt"/>
              <a:buAutoNum type="arabicPeriod"/>
            </a:pPr>
            <a:r>
              <a:rPr lang="en-US" sz="2200" dirty="0">
                <a:latin typeface="Times New Roman" panose="02020603050405020304" pitchFamily="18" charset="0"/>
                <a:cs typeface="Times New Roman" panose="02020603050405020304" pitchFamily="18" charset="0"/>
              </a:rPr>
              <a:t>Higher ALP levels are associated with higher CA125 levels of risk.</a:t>
            </a:r>
          </a:p>
          <a:p>
            <a:pPr marL="914400" lvl="1" indent="-457200">
              <a:spcBef>
                <a:spcPts val="0"/>
              </a:spcBef>
              <a:spcAft>
                <a:spcPts val="600"/>
              </a:spcAft>
              <a:buFont typeface="+mj-lt"/>
              <a:buAutoNum type="arabicPeriod"/>
            </a:pPr>
            <a:r>
              <a:rPr lang="en-US" sz="2200" dirty="0">
                <a:latin typeface="Times New Roman" panose="02020603050405020304" pitchFamily="18" charset="0"/>
                <a:cs typeface="Times New Roman" panose="02020603050405020304" pitchFamily="18" charset="0"/>
              </a:rPr>
              <a:t>Higher HE4 levels are not supported as related with higher CA125 levels of risk with this dataset. Instead, lower HE4 levels are.</a:t>
            </a:r>
          </a:p>
          <a:p>
            <a:pPr marL="914400" lvl="1" indent="-457200">
              <a:spcBef>
                <a:spcPts val="0"/>
              </a:spcBef>
              <a:spcAft>
                <a:spcPts val="600"/>
              </a:spcAft>
              <a:buFont typeface="+mj-lt"/>
              <a:buAutoNum type="arabicPeriod"/>
            </a:pPr>
            <a:r>
              <a:rPr lang="en-US" sz="2200" dirty="0">
                <a:latin typeface="Times New Roman" panose="02020603050405020304" pitchFamily="18" charset="0"/>
                <a:cs typeface="Times New Roman" panose="02020603050405020304" pitchFamily="18" charset="0"/>
              </a:rPr>
              <a:t>As expected, menopause and age correlate with higher CA125 levels, but will these associations and those above be present in our </a:t>
            </a:r>
            <a:r>
              <a:rPr lang="en-US" sz="2200" dirty="0" err="1">
                <a:latin typeface="Times New Roman" panose="02020603050405020304" pitchFamily="18" charset="0"/>
                <a:cs typeface="Times New Roman" panose="02020603050405020304" pitchFamily="18" charset="0"/>
              </a:rPr>
              <a:t>mRMR</a:t>
            </a:r>
            <a:r>
              <a:rPr lang="en-US" sz="2200" dirty="0">
                <a:latin typeface="Times New Roman" panose="02020603050405020304" pitchFamily="18" charset="0"/>
                <a:cs typeface="Times New Roman" panose="02020603050405020304" pitchFamily="18" charset="0"/>
              </a:rPr>
              <a:t> feature selections for our target variable, Ovarian Cancer status?</a:t>
            </a: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700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26411"/>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Introduction to Subject</a:t>
            </a:r>
          </a:p>
        </p:txBody>
      </p:sp>
      <p:sp>
        <p:nvSpPr>
          <p:cNvPr id="4" name="Text Placeholder 3">
            <a:extLst>
              <a:ext uri="{FF2B5EF4-FFF2-40B4-BE49-F238E27FC236}">
                <a16:creationId xmlns:a16="http://schemas.microsoft.com/office/drawing/2014/main" id="{6A89B008-7347-7929-593E-CE9216C520CD}"/>
              </a:ext>
            </a:extLst>
          </p:cNvPr>
          <p:cNvSpPr>
            <a:spLocks noGrp="1"/>
          </p:cNvSpPr>
          <p:nvPr>
            <p:ph type="body" idx="1"/>
          </p:nvPr>
        </p:nvSpPr>
        <p:spPr/>
        <p:txBody>
          <a:bodyPr/>
          <a:lstStyle/>
          <a:p>
            <a:r>
              <a:rPr lang="en-US" dirty="0"/>
              <a:t>Ovarian Cancer</a:t>
            </a:r>
          </a:p>
        </p:txBody>
      </p:sp>
    </p:spTree>
    <p:extLst>
      <p:ext uri="{BB962C8B-B14F-4D97-AF65-F5344CB8AC3E}">
        <p14:creationId xmlns:p14="http://schemas.microsoft.com/office/powerpoint/2010/main" val="1052586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Preprocessing and Feature Selection</a:t>
            </a:r>
          </a:p>
        </p:txBody>
      </p:sp>
    </p:spTree>
    <p:extLst>
      <p:ext uri="{BB962C8B-B14F-4D97-AF65-F5344CB8AC3E}">
        <p14:creationId xmlns:p14="http://schemas.microsoft.com/office/powerpoint/2010/main" val="3288514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38200" y="556995"/>
            <a:ext cx="10515600" cy="1133693"/>
          </a:xfrm>
        </p:spPr>
        <p:txBody>
          <a:bodyPr>
            <a:normAutofit/>
          </a:bodyPr>
          <a:lstStyle/>
          <a:p>
            <a:r>
              <a:rPr lang="en-US" sz="5200" dirty="0">
                <a:latin typeface="Times New Roman" panose="02020603050405020304" pitchFamily="18" charset="0"/>
                <a:cs typeface="Times New Roman" panose="02020603050405020304" pitchFamily="18" charset="0"/>
              </a:rPr>
              <a:t>Preprocessing and Feature Selection</a:t>
            </a: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DE966616-CE16-D9B0-98B8-80482B1C781B}"/>
              </a:ext>
            </a:extLst>
          </p:cNvPr>
          <p:cNvSpPr>
            <a:spLocks noGrp="1"/>
          </p:cNvSpPr>
          <p:nvPr>
            <p:ph idx="1"/>
          </p:nvPr>
        </p:nvSpPr>
        <p:spPr>
          <a:xfrm>
            <a:off x="449451" y="1825624"/>
            <a:ext cx="11322791" cy="4575061"/>
          </a:xfrm>
        </p:spPr>
        <p:txBody>
          <a:bodyPr numCol="2">
            <a:normAutofit fontScale="92500" lnSpcReduction="20000"/>
          </a:bodyPr>
          <a:lstStyle/>
          <a:p>
            <a:r>
              <a:rPr lang="en-US" dirty="0">
                <a:latin typeface="Times New Roman" panose="02020603050405020304" pitchFamily="18" charset="0"/>
                <a:cs typeface="Times New Roman" panose="02020603050405020304" pitchFamily="18" charset="0"/>
              </a:rPr>
              <a:t>The data was already clean, but as part of preprocessing, risk levels were applied to 'CA-125', where measures above 35 U/ml (units per milliliter) were considered higher risk as unhealthy or indicative of cancer or some other condition and levels below that measure, were considered healthy or lower risk.</a:t>
            </a:r>
          </a:p>
          <a:p>
            <a:r>
              <a:rPr lang="en-US" dirty="0" err="1">
                <a:latin typeface="Times New Roman" panose="02020603050405020304" pitchFamily="18" charset="0"/>
                <a:cs typeface="Times New Roman" panose="02020603050405020304" pitchFamily="18" charset="0"/>
              </a:rPr>
              <a:t>mRMR</a:t>
            </a:r>
            <a:r>
              <a:rPr lang="en-US" dirty="0">
                <a:latin typeface="Times New Roman" panose="02020603050405020304" pitchFamily="18" charset="0"/>
                <a:cs typeface="Times New Roman" panose="02020603050405020304" pitchFamily="18" charset="0"/>
              </a:rPr>
              <a:t> was used to narrow down the biomarker features to the top 10 selections:</a:t>
            </a:r>
          </a:p>
          <a:p>
            <a:pPr lvl="1"/>
            <a:r>
              <a:rPr lang="en-US" dirty="0">
                <a:latin typeface="Times New Roman" panose="02020603050405020304" pitchFamily="18" charset="0"/>
                <a:cs typeface="Times New Roman" panose="02020603050405020304" pitchFamily="18" charset="0"/>
              </a:rPr>
              <a:t>'Age', 'CREA', 'LYM%', 'AST', 'CA125', 'PDW', 'Menopause', 'NEU', 'CEA', and 'LYM#'. </a:t>
            </a:r>
          </a:p>
          <a:p>
            <a:r>
              <a:rPr lang="en-US" dirty="0">
                <a:latin typeface="Times New Roman" panose="02020603050405020304" pitchFamily="18" charset="0"/>
                <a:cs typeface="Times New Roman" panose="02020603050405020304" pitchFamily="18" charset="0"/>
              </a:rPr>
              <a:t>From this, we see that 'ALP', 'HE4', and 'Ca' are not in the top features defining the X-variable(s) for the first set of predictive models.</a:t>
            </a:r>
          </a:p>
          <a:p>
            <a:r>
              <a:rPr lang="en-US" dirty="0">
                <a:latin typeface="Times New Roman" panose="02020603050405020304" pitchFamily="18" charset="0"/>
                <a:cs typeface="Times New Roman" panose="02020603050405020304" pitchFamily="18" charset="0"/>
              </a:rPr>
              <a:t>In the second set of chosen features, some of which are supported by the literature, defining X for the predictive models, we include: 'CA125', 'RBC', 'ALP', 'PCT', 'NEU', 'PLT', 'HE4', 'Age', 'Ca', 'Menopause’.</a:t>
            </a:r>
          </a:p>
          <a:p>
            <a:r>
              <a:rPr lang="en-US" dirty="0">
                <a:latin typeface="Times New Roman" panose="02020603050405020304" pitchFamily="18" charset="0"/>
                <a:cs typeface="Times New Roman" panose="02020603050405020304" pitchFamily="18" charset="0"/>
              </a:rPr>
              <a:t>CA125 alone serves as the third chosen feature selected, defining X for the predictive models.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326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Machine Learning Models</a:t>
            </a:r>
          </a:p>
        </p:txBody>
      </p:sp>
    </p:spTree>
    <p:extLst>
      <p:ext uri="{BB962C8B-B14F-4D97-AF65-F5344CB8AC3E}">
        <p14:creationId xmlns:p14="http://schemas.microsoft.com/office/powerpoint/2010/main" val="3528439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1" name="Rectangle 109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kern="1200">
                <a:latin typeface="Times New Roman" panose="02020603050405020304" pitchFamily="18" charset="0"/>
                <a:cs typeface="Times New Roman" panose="02020603050405020304" pitchFamily="18" charset="0"/>
              </a:rPr>
              <a:t>SVM – Support Vector Machine</a:t>
            </a:r>
          </a:p>
        </p:txBody>
      </p:sp>
      <p:sp>
        <p:nvSpPr>
          <p:cNvPr id="5" name="Content Placeholder 4">
            <a:extLst>
              <a:ext uri="{FF2B5EF4-FFF2-40B4-BE49-F238E27FC236}">
                <a16:creationId xmlns:a16="http://schemas.microsoft.com/office/drawing/2014/main" id="{5494991F-2569-1E15-1498-1FE503A0C3B9}"/>
              </a:ext>
            </a:extLst>
          </p:cNvPr>
          <p:cNvSpPr>
            <a:spLocks noGrp="1"/>
          </p:cNvSpPr>
          <p:nvPr>
            <p:ph idx="1"/>
          </p:nvPr>
        </p:nvSpPr>
        <p:spPr>
          <a:xfrm>
            <a:off x="1136397" y="2418408"/>
            <a:ext cx="4959603" cy="3522569"/>
          </a:xfrm>
        </p:spPr>
        <p:txBody>
          <a:bodyPr anchor="t">
            <a:normAutofit fontScale="92500" lnSpcReduction="10000"/>
          </a:bodyPr>
          <a:lstStyle/>
          <a:p>
            <a:r>
              <a:rPr lang="en-US" sz="1800" dirty="0">
                <a:latin typeface="Times New Roman" panose="02020603050405020304" pitchFamily="18" charset="0"/>
                <a:cs typeface="Times New Roman" panose="02020603050405020304" pitchFamily="18" charset="0"/>
              </a:rPr>
              <a:t>SVM or Support Vector Machine is a linear classification and regression algorithm that creates a line or a hyperplane between data of two classes. </a:t>
            </a:r>
          </a:p>
          <a:p>
            <a:r>
              <a:rPr lang="en-US" sz="1800" dirty="0">
                <a:latin typeface="Times New Roman" panose="02020603050405020304" pitchFamily="18" charset="0"/>
                <a:cs typeface="Times New Roman" panose="02020603050405020304" pitchFamily="18" charset="0"/>
              </a:rPr>
              <a:t>The SVM takes the labeled Ovarian Cancer dataset as an input and the output produces a line that separates where the points are closest to the line from both classes when possible. </a:t>
            </a:r>
          </a:p>
          <a:p>
            <a:r>
              <a:rPr lang="en-US" sz="1800" dirty="0">
                <a:latin typeface="Times New Roman" panose="02020603050405020304" pitchFamily="18" charset="0"/>
                <a:cs typeface="Times New Roman" panose="02020603050405020304" pitchFamily="18" charset="0"/>
              </a:rPr>
              <a:t>Then the distance between the line and support vectors are computed as margin, which are maximized for the optimal hyperplane. This creates a decision boundary, where the separation of the two classes is at its widest.</a:t>
            </a:r>
          </a:p>
          <a:p>
            <a:r>
              <a:rPr lang="en-US" sz="1800" dirty="0">
                <a:latin typeface="Times New Roman" panose="02020603050405020304" pitchFamily="18" charset="0"/>
                <a:cs typeface="Times New Roman" panose="02020603050405020304" pitchFamily="18" charset="0"/>
              </a:rPr>
              <a:t>Image source: https://analyticsarora.com/8-unique-machine-learning-interview-questions-on-svm/</a:t>
            </a:r>
          </a:p>
        </p:txBody>
      </p:sp>
      <p:pic>
        <p:nvPicPr>
          <p:cNvPr id="1026" name="Picture 2" descr="16 Unique Machine Learning Interview Questions on SVM">
            <a:extLst>
              <a:ext uri="{FF2B5EF4-FFF2-40B4-BE49-F238E27FC236}">
                <a16:creationId xmlns:a16="http://schemas.microsoft.com/office/drawing/2014/main" id="{E15CF800-61B2-FE02-B162-99C34C839F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2442" y="1271738"/>
            <a:ext cx="5201023" cy="3900767"/>
          </a:xfrm>
          <a:prstGeom prst="rect">
            <a:avLst/>
          </a:prstGeom>
          <a:noFill/>
          <a:extLst>
            <a:ext uri="{909E8E84-426E-40DD-AFC4-6F175D3DCCD1}">
              <a14:hiddenFill xmlns:a14="http://schemas.microsoft.com/office/drawing/2010/main">
                <a:solidFill>
                  <a:srgbClr val="FFFFFF"/>
                </a:solidFill>
              </a14:hiddenFill>
            </a:ext>
          </a:extLst>
        </p:spPr>
      </p:pic>
      <p:sp>
        <p:nvSpPr>
          <p:cNvPr id="1093" name="Rectangle 109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5" name="Rectangle 109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4511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1136398" y="502021"/>
            <a:ext cx="5427525" cy="1667997"/>
          </a:xfrm>
        </p:spPr>
        <p:txBody>
          <a:bodyPr vert="horz" lIns="91440" tIns="45720" rIns="91440" bIns="45720" rtlCol="0" anchor="b">
            <a:normAutofit/>
          </a:bodyPr>
          <a:lstStyle/>
          <a:p>
            <a:r>
              <a:rPr lang="en-US" sz="4000">
                <a:latin typeface="Times New Roman" panose="02020603050405020304" pitchFamily="18" charset="0"/>
                <a:cs typeface="Times New Roman" panose="02020603050405020304" pitchFamily="18" charset="0"/>
              </a:rPr>
              <a:t>KNN – K Nearest Neighbors</a:t>
            </a:r>
            <a:endParaRPr lang="en-US" sz="4000" kern="1200">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12" name="Content Placeholder 4">
            <a:extLst>
              <a:ext uri="{FF2B5EF4-FFF2-40B4-BE49-F238E27FC236}">
                <a16:creationId xmlns:a16="http://schemas.microsoft.com/office/drawing/2014/main" id="{E1436363-8FE3-A2FD-46FA-4F6EF5D47524}"/>
              </a:ext>
            </a:extLst>
          </p:cNvPr>
          <p:cNvGraphicFramePr>
            <a:graphicFrameLocks noGrp="1"/>
          </p:cNvGraphicFramePr>
          <p:nvPr>
            <p:ph idx="1"/>
            <p:extLst>
              <p:ext uri="{D42A27DB-BD31-4B8C-83A1-F6EECF244321}">
                <p14:modId xmlns:p14="http://schemas.microsoft.com/office/powerpoint/2010/main" val="201745909"/>
              </p:ext>
            </p:extLst>
          </p:nvPr>
        </p:nvGraphicFramePr>
        <p:xfrm>
          <a:off x="1136398" y="2405467"/>
          <a:ext cx="5427526" cy="35350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19DE4498-CCDA-1F24-08A0-9E8621381267}"/>
              </a:ext>
            </a:extLst>
          </p:cNvPr>
          <p:cNvSpPr txBox="1"/>
          <p:nvPr/>
        </p:nvSpPr>
        <p:spPr>
          <a:xfrm>
            <a:off x="7297615" y="5940550"/>
            <a:ext cx="3716690" cy="430887"/>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Image source: https://towardsdatascience.com/knn-visualization-in-just-13-lines-of-code-32820d72c6b6</a:t>
            </a:r>
          </a:p>
        </p:txBody>
      </p:sp>
      <p:pic>
        <p:nvPicPr>
          <p:cNvPr id="11" name="Picture 10">
            <a:extLst>
              <a:ext uri="{FF2B5EF4-FFF2-40B4-BE49-F238E27FC236}">
                <a16:creationId xmlns:a16="http://schemas.microsoft.com/office/drawing/2014/main" id="{41A14699-7324-11C3-4218-03D6E7AD6246}"/>
              </a:ext>
            </a:extLst>
          </p:cNvPr>
          <p:cNvPicPr>
            <a:picLocks noChangeAspect="1"/>
          </p:cNvPicPr>
          <p:nvPr/>
        </p:nvPicPr>
        <p:blipFill>
          <a:blip r:embed="rId9"/>
          <a:stretch>
            <a:fillRect/>
          </a:stretch>
        </p:blipFill>
        <p:spPr>
          <a:xfrm>
            <a:off x="6773225" y="689351"/>
            <a:ext cx="5209472" cy="4744495"/>
          </a:xfrm>
          <a:prstGeom prst="rect">
            <a:avLst/>
          </a:prstGeom>
        </p:spPr>
      </p:pic>
    </p:spTree>
    <p:extLst>
      <p:ext uri="{BB962C8B-B14F-4D97-AF65-F5344CB8AC3E}">
        <p14:creationId xmlns:p14="http://schemas.microsoft.com/office/powerpoint/2010/main" val="2717982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Decision Trees</a:t>
            </a:r>
            <a:endParaRPr lang="en-US" kern="12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90C9869-2DF1-531D-D456-EE0B918782BA}"/>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Decision trees use a tree-like flowchart model of decisions and the corresponding possible consequences.  A decision tree consists of three types of nodes:  </a:t>
            </a:r>
          </a:p>
          <a:p>
            <a:pPr marL="971550" lvl="1" indent="-514350">
              <a:buFont typeface="+mj-lt"/>
              <a:buAutoNum type="arabicPeriod"/>
            </a:pPr>
            <a:r>
              <a:rPr lang="en-US" dirty="0">
                <a:latin typeface="Times New Roman" panose="02020603050405020304" pitchFamily="18" charset="0"/>
                <a:cs typeface="Times New Roman" panose="02020603050405020304" pitchFamily="18" charset="0"/>
              </a:rPr>
              <a:t>Root Node - represents the feature all other nodes split from</a:t>
            </a:r>
          </a:p>
          <a:p>
            <a:pPr marL="971550" lvl="1" indent="-514350">
              <a:buFont typeface="+mj-lt"/>
              <a:buAutoNum type="arabicPeriod"/>
            </a:pPr>
            <a:r>
              <a:rPr lang="en-US" dirty="0">
                <a:latin typeface="Times New Roman" panose="02020603050405020304" pitchFamily="18" charset="0"/>
                <a:cs typeface="Times New Roman" panose="02020603050405020304" pitchFamily="18" charset="0"/>
              </a:rPr>
              <a:t>Decision Nodes - represent a test on a feature or attribute for a decision to be made on. As the tree depth increases, the loss entropy should decrease, and the information gain should increase until we end up with a pure leaf or end node</a:t>
            </a:r>
          </a:p>
          <a:p>
            <a:pPr marL="971550" lvl="1" indent="-514350">
              <a:buFont typeface="+mj-lt"/>
              <a:buAutoNum type="arabicPeriod"/>
            </a:pPr>
            <a:r>
              <a:rPr lang="en-US" dirty="0">
                <a:latin typeface="Times New Roman" panose="02020603050405020304" pitchFamily="18" charset="0"/>
                <a:cs typeface="Times New Roman" panose="02020603050405020304" pitchFamily="18" charset="0"/>
              </a:rPr>
              <a:t>Leaf/End Nodes - represents the outcome with reduced uncertainty</a:t>
            </a:r>
          </a:p>
          <a:p>
            <a:r>
              <a:rPr lang="en-US" dirty="0">
                <a:latin typeface="Times New Roman" panose="02020603050405020304" pitchFamily="18" charset="0"/>
                <a:cs typeface="Times New Roman" panose="02020603050405020304" pitchFamily="18" charset="0"/>
              </a:rPr>
              <a:t>It is advantageous to use decision trees because they are easily interpretable and understandable after a brief explanation. However, a disadvantage is that model calculation can become complex if many values are uncertain. Since our data has no missing values, there is little to no uncertainty to impact decision trees as a selected model. Accuracy of the decision tree model is increased when the depth increases.</a:t>
            </a:r>
          </a:p>
          <a:p>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9305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vert="horz" lIns="91440" tIns="45720" rIns="91440" bIns="45720" rtlCol="0" anchor="ctr">
            <a:normAutofit/>
          </a:bodyPr>
          <a:lstStyle/>
          <a:p>
            <a:r>
              <a:rPr lang="en-US" kern="1200" dirty="0">
                <a:solidFill>
                  <a:schemeClr val="tx1"/>
                </a:solidFill>
                <a:latin typeface="Times New Roman" panose="02020603050405020304" pitchFamily="18" charset="0"/>
                <a:cs typeface="Times New Roman" panose="02020603050405020304" pitchFamily="18" charset="0"/>
              </a:rPr>
              <a:t>Machine Learning Model Comparisons</a:t>
            </a:r>
          </a:p>
        </p:txBody>
      </p:sp>
      <p:sp>
        <p:nvSpPr>
          <p:cNvPr id="5" name="Content Placeholder 4">
            <a:extLst>
              <a:ext uri="{FF2B5EF4-FFF2-40B4-BE49-F238E27FC236}">
                <a16:creationId xmlns:a16="http://schemas.microsoft.com/office/drawing/2014/main" id="{190C9869-2DF1-531D-D456-EE0B918782BA}"/>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Support Vector Machine</a:t>
            </a:r>
          </a:p>
          <a:p>
            <a:pPr lvl="1"/>
            <a:r>
              <a:rPr lang="en-US" dirty="0">
                <a:latin typeface="Times New Roman" panose="02020603050405020304" pitchFamily="18" charset="0"/>
                <a:cs typeface="Times New Roman" panose="02020603050405020304" pitchFamily="18" charset="0"/>
              </a:rPr>
              <a:t>Lower computation power needed</a:t>
            </a:r>
          </a:p>
          <a:p>
            <a:pPr lvl="1"/>
            <a:r>
              <a:rPr lang="en-US" dirty="0">
                <a:latin typeface="Times New Roman" panose="02020603050405020304" pitchFamily="18" charset="0"/>
                <a:cs typeface="Times New Roman" panose="02020603050405020304" pitchFamily="18" charset="0"/>
              </a:rPr>
              <a:t>High accuracy</a:t>
            </a:r>
          </a:p>
          <a:p>
            <a:pPr lvl="1"/>
            <a:r>
              <a:rPr lang="en-US" dirty="0">
                <a:latin typeface="Times New Roman" panose="02020603050405020304" pitchFamily="18" charset="0"/>
                <a:cs typeface="Times New Roman" panose="02020603050405020304" pitchFamily="18" charset="0"/>
              </a:rPr>
              <a:t>Works for classification and regression problems, but very popular with classification</a:t>
            </a:r>
          </a:p>
          <a:p>
            <a:r>
              <a:rPr lang="en-US" dirty="0">
                <a:latin typeface="Times New Roman" panose="02020603050405020304" pitchFamily="18" charset="0"/>
                <a:cs typeface="Times New Roman" panose="02020603050405020304" pitchFamily="18" charset="0"/>
              </a:rPr>
              <a:t>K Nearest Neighbor</a:t>
            </a:r>
          </a:p>
          <a:p>
            <a:pPr lvl="1"/>
            <a:r>
              <a:rPr lang="en-US" dirty="0">
                <a:latin typeface="Times New Roman" panose="02020603050405020304" pitchFamily="18" charset="0"/>
                <a:cs typeface="Times New Roman" panose="02020603050405020304" pitchFamily="18" charset="0"/>
              </a:rPr>
              <a:t>Ease of interpretation</a:t>
            </a:r>
          </a:p>
          <a:p>
            <a:pPr lvl="1"/>
            <a:r>
              <a:rPr lang="en-US" dirty="0">
                <a:latin typeface="Times New Roman" panose="02020603050405020304" pitchFamily="18" charset="0"/>
                <a:cs typeface="Times New Roman" panose="02020603050405020304" pitchFamily="18" charset="0"/>
              </a:rPr>
              <a:t>Low calculation time</a:t>
            </a:r>
          </a:p>
          <a:p>
            <a:pPr lvl="1"/>
            <a:r>
              <a:rPr lang="en-US" dirty="0">
                <a:latin typeface="Times New Roman" panose="02020603050405020304" pitchFamily="18" charset="0"/>
                <a:cs typeface="Times New Roman" panose="02020603050405020304" pitchFamily="18" charset="0"/>
              </a:rPr>
              <a:t>Works for classification and regression problems, and can have very effective predictive power</a:t>
            </a:r>
          </a:p>
          <a:p>
            <a:r>
              <a:rPr lang="en-US" dirty="0">
                <a:latin typeface="Times New Roman" panose="02020603050405020304" pitchFamily="18" charset="0"/>
                <a:cs typeface="Times New Roman" panose="02020603050405020304" pitchFamily="18" charset="0"/>
              </a:rPr>
              <a:t>Decision Trees Classifier</a:t>
            </a:r>
          </a:p>
          <a:p>
            <a:pPr lvl="1"/>
            <a:r>
              <a:rPr lang="en-US" dirty="0">
                <a:latin typeface="Times New Roman" panose="02020603050405020304" pitchFamily="18" charset="0"/>
                <a:cs typeface="Times New Roman" panose="02020603050405020304" pitchFamily="18" charset="0"/>
              </a:rPr>
              <a:t>A single decision tree has faster computation</a:t>
            </a:r>
          </a:p>
          <a:p>
            <a:pPr lvl="1"/>
            <a:r>
              <a:rPr lang="en-US" dirty="0">
                <a:latin typeface="Times New Roman" panose="02020603050405020304" pitchFamily="18" charset="0"/>
                <a:cs typeface="Times New Roman" panose="02020603050405020304" pitchFamily="18" charset="0"/>
              </a:rPr>
              <a:t>Uses rules to predict from input that is a dataset with features</a:t>
            </a:r>
          </a:p>
          <a:p>
            <a:pPr lvl="1"/>
            <a:r>
              <a:rPr lang="en-US" dirty="0">
                <a:latin typeface="Times New Roman" panose="02020603050405020304" pitchFamily="18" charset="0"/>
                <a:cs typeface="Times New Roman" panose="02020603050405020304" pitchFamily="18" charset="0"/>
              </a:rPr>
              <a:t>May experience overfitting if maximum depth is reached.</a:t>
            </a:r>
          </a:p>
          <a:p>
            <a:r>
              <a:rPr lang="en-US" dirty="0">
                <a:latin typeface="Times New Roman" panose="02020603050405020304" pitchFamily="18" charset="0"/>
                <a:cs typeface="Times New Roman" panose="02020603050405020304" pitchFamily="18" charset="0"/>
              </a:rPr>
              <a:t>Note, the test-split is based on a 70/30 ratio for the dataset, and the evaluation of model performance will primarily focus on the Accuracy metric.</a:t>
            </a: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1608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Machine Learning Method Results</a:t>
            </a:r>
          </a:p>
        </p:txBody>
      </p:sp>
    </p:spTree>
    <p:extLst>
      <p:ext uri="{BB962C8B-B14F-4D97-AF65-F5344CB8AC3E}">
        <p14:creationId xmlns:p14="http://schemas.microsoft.com/office/powerpoint/2010/main" val="1255079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28675" y="494414"/>
            <a:ext cx="10534650" cy="1714111"/>
          </a:xfrm>
        </p:spPr>
        <p:txBody>
          <a:bodyPr vert="horz" lIns="91440" tIns="45720" rIns="91440" bIns="45720" rtlCol="0" anchor="b">
            <a:normAutofit fontScale="90000"/>
          </a:bodyPr>
          <a:lstStyle/>
          <a:p>
            <a:pPr algn="ctr"/>
            <a:r>
              <a:rPr lang="en-US" sz="3600" kern="1200" dirty="0">
                <a:solidFill>
                  <a:schemeClr val="tx1"/>
                </a:solidFill>
                <a:latin typeface="Times New Roman" panose="02020603050405020304" pitchFamily="18" charset="0"/>
                <a:cs typeface="Times New Roman" panose="02020603050405020304" pitchFamily="18" charset="0"/>
              </a:rPr>
              <a:t>SVM</a:t>
            </a:r>
            <a:br>
              <a:rPr lang="en-US" sz="3600" kern="1200" dirty="0">
                <a:solidFill>
                  <a:schemeClr val="tx1"/>
                </a:solidFill>
                <a:latin typeface="Times New Roman" panose="02020603050405020304" pitchFamily="18" charset="0"/>
                <a:cs typeface="Times New Roman" panose="02020603050405020304" pitchFamily="18" charset="0"/>
              </a:rPr>
            </a:br>
            <a:r>
              <a:rPr lang="en-US" sz="3600" dirty="0" err="1">
                <a:latin typeface="Times New Roman" panose="02020603050405020304" pitchFamily="18" charset="0"/>
                <a:cs typeface="Times New Roman" panose="02020603050405020304" pitchFamily="18" charset="0"/>
              </a:rPr>
              <a:t>mRMR</a:t>
            </a:r>
            <a:r>
              <a:rPr lang="en-US" sz="3600" kern="1200" dirty="0">
                <a:solidFill>
                  <a:schemeClr val="tx1"/>
                </a:solidFill>
                <a:latin typeface="Times New Roman" panose="02020603050405020304" pitchFamily="18" charset="0"/>
                <a:cs typeface="Times New Roman" panose="02020603050405020304" pitchFamily="18" charset="0"/>
              </a:rPr>
              <a:t> w/CA-125 Biomarkers:</a:t>
            </a:r>
            <a:br>
              <a:rPr lang="en-US" sz="3600" kern="1200" dirty="0">
                <a:solidFill>
                  <a:schemeClr val="tx1"/>
                </a:solidFill>
                <a:latin typeface="Times New Roman" panose="02020603050405020304" pitchFamily="18" charset="0"/>
                <a:cs typeface="Times New Roman" panose="02020603050405020304" pitchFamily="18" charset="0"/>
              </a:rPr>
            </a:br>
            <a:r>
              <a:rPr lang="en-US" sz="3600" kern="1200" dirty="0">
                <a:solidFill>
                  <a:schemeClr val="tx1"/>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'Age', 'CREA', 'LYM%', 'AST', 'CA125', 'PDW', 'Menopause', 'NEU', 'CEA', and 'LYM#’ </a:t>
            </a:r>
            <a:br>
              <a:rPr lang="en-US" sz="2000" dirty="0">
                <a:latin typeface="Times New Roman" panose="02020603050405020304" pitchFamily="18" charset="0"/>
                <a:cs typeface="Times New Roman" panose="02020603050405020304" pitchFamily="18" charset="0"/>
              </a:rPr>
            </a:br>
            <a:endParaRPr lang="en-US" sz="3600" kern="1200" dirty="0">
              <a:solidFill>
                <a:schemeClr val="tx1"/>
              </a:solidFill>
              <a:latin typeface="Times New Roman" panose="02020603050405020304" pitchFamily="18" charset="0"/>
              <a:cs typeface="Times New Roman" panose="02020603050405020304" pitchFamily="18" charset="0"/>
            </a:endParaRPr>
          </a:p>
        </p:txBody>
      </p:sp>
      <p:pic>
        <p:nvPicPr>
          <p:cNvPr id="3" name="Content Placeholder 2" descr="A table with numbers and text&#10;&#10;Description automatically generated">
            <a:extLst>
              <a:ext uri="{FF2B5EF4-FFF2-40B4-BE49-F238E27FC236}">
                <a16:creationId xmlns:a16="http://schemas.microsoft.com/office/drawing/2014/main" id="{D1B8EFEE-C2B2-D1C4-7954-D99330AD547F}"/>
              </a:ext>
            </a:extLst>
          </p:cNvPr>
          <p:cNvPicPr>
            <a:picLocks noGrp="1" noChangeAspect="1"/>
          </p:cNvPicPr>
          <p:nvPr>
            <p:ph idx="1"/>
          </p:nvPr>
        </p:nvPicPr>
        <p:blipFill>
          <a:blip r:embed="rId2"/>
          <a:stretch>
            <a:fillRect/>
          </a:stretch>
        </p:blipFill>
        <p:spPr>
          <a:xfrm>
            <a:off x="723900" y="2380895"/>
            <a:ext cx="10744200" cy="3894772"/>
          </a:xfrm>
          <a:prstGeom prst="rect">
            <a:avLst/>
          </a:prstGeom>
        </p:spPr>
      </p:pic>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96362"/>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1968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28675" y="494414"/>
            <a:ext cx="10534650" cy="1714111"/>
          </a:xfrm>
        </p:spPr>
        <p:txBody>
          <a:bodyPr vert="horz" lIns="91440" tIns="45720" rIns="91440" bIns="45720" rtlCol="0" anchor="b">
            <a:normAutofit fontScale="90000"/>
          </a:bodyPr>
          <a:lstStyle/>
          <a:p>
            <a:pPr algn="ctr"/>
            <a:r>
              <a:rPr lang="en-US" sz="3600" kern="1200" dirty="0">
                <a:solidFill>
                  <a:schemeClr val="tx1"/>
                </a:solidFill>
                <a:latin typeface="Times New Roman" panose="02020603050405020304" pitchFamily="18" charset="0"/>
                <a:cs typeface="Times New Roman" panose="02020603050405020304" pitchFamily="18" charset="0"/>
              </a:rPr>
              <a:t>SVM</a:t>
            </a:r>
            <a:br>
              <a:rPr lang="en-US" sz="3600" kern="1200" dirty="0">
                <a:solidFill>
                  <a:schemeClr val="tx1"/>
                </a:solidFill>
                <a:latin typeface="Times New Roman" panose="02020603050405020304" pitchFamily="18" charset="0"/>
                <a:cs typeface="Times New Roman" panose="02020603050405020304" pitchFamily="18" charset="0"/>
              </a:rPr>
            </a:br>
            <a:r>
              <a:rPr lang="en-US" sz="3600" kern="1200" dirty="0">
                <a:solidFill>
                  <a:schemeClr val="tx1"/>
                </a:solidFill>
                <a:latin typeface="Times New Roman" panose="02020603050405020304" pitchFamily="18" charset="0"/>
                <a:cs typeface="Times New Roman" panose="02020603050405020304" pitchFamily="18" charset="0"/>
              </a:rPr>
              <a:t>Lit Biomarkers:</a:t>
            </a:r>
            <a:br>
              <a:rPr lang="en-US" sz="3600" kern="1200" dirty="0">
                <a:solidFill>
                  <a:schemeClr val="tx1"/>
                </a:solidFill>
                <a:latin typeface="Times New Roman" panose="02020603050405020304" pitchFamily="18" charset="0"/>
                <a:cs typeface="Times New Roman" panose="02020603050405020304" pitchFamily="18" charset="0"/>
              </a:rPr>
            </a:br>
            <a:r>
              <a:rPr lang="en-US" sz="3600" kern="1200" dirty="0">
                <a:solidFill>
                  <a:schemeClr val="tx1"/>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'CA125', 'RBC', 'ALP', 'PCT', 'NEU', 'PLT', 'HE4', 'Age', 'Ca', 'Menopause’</a:t>
            </a:r>
            <a:br>
              <a:rPr lang="en-US" sz="2000" dirty="0">
                <a:latin typeface="Times New Roman" panose="02020603050405020304" pitchFamily="18" charset="0"/>
                <a:cs typeface="Times New Roman" panose="02020603050405020304" pitchFamily="18" charset="0"/>
              </a:rPr>
            </a:br>
            <a:endParaRPr lang="en-US" sz="3600" kern="1200"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96362"/>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pic>
        <p:nvPicPr>
          <p:cNvPr id="9" name="Content Placeholder 8">
            <a:extLst>
              <a:ext uri="{FF2B5EF4-FFF2-40B4-BE49-F238E27FC236}">
                <a16:creationId xmlns:a16="http://schemas.microsoft.com/office/drawing/2014/main" id="{D76F2B68-725D-08C3-7B4A-F67A989CBCC7}"/>
              </a:ext>
            </a:extLst>
          </p:cNvPr>
          <p:cNvPicPr>
            <a:picLocks noGrp="1" noChangeAspect="1"/>
          </p:cNvPicPr>
          <p:nvPr>
            <p:ph idx="1"/>
          </p:nvPr>
        </p:nvPicPr>
        <p:blipFill>
          <a:blip r:embed="rId4"/>
          <a:stretch>
            <a:fillRect/>
          </a:stretch>
        </p:blipFill>
        <p:spPr>
          <a:xfrm>
            <a:off x="1080654" y="2172254"/>
            <a:ext cx="9842319" cy="3589384"/>
          </a:xfrm>
        </p:spPr>
      </p:pic>
    </p:spTree>
    <p:extLst>
      <p:ext uri="{BB962C8B-B14F-4D97-AF65-F5344CB8AC3E}">
        <p14:creationId xmlns:p14="http://schemas.microsoft.com/office/powerpoint/2010/main" val="161883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Research 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p:txBody>
          <a:bodyPr>
            <a:noAutofit/>
          </a:bodyPr>
          <a:lstStyle/>
          <a:p>
            <a:pPr>
              <a:buSzPct val="100000"/>
            </a:pPr>
            <a:r>
              <a:rPr lang="en-US" sz="1600" dirty="0">
                <a:latin typeface="Times New Roman" panose="02020603050405020304" pitchFamily="18" charset="0"/>
                <a:cs typeface="Times New Roman" panose="02020603050405020304" pitchFamily="18" charset="0"/>
              </a:rPr>
              <a:t>Goal: The goal of this study is to identify biomarkers and other factors that effectively predict Ovarian Cancer to improve early diagnosis screening. </a:t>
            </a:r>
          </a:p>
          <a:p>
            <a:pPr>
              <a:buSzPct val="100000"/>
            </a:pPr>
            <a:r>
              <a:rPr lang="en-US" sz="1600" b="0" i="0" dirty="0">
                <a:effectLst/>
                <a:latin typeface="Times New Roman" panose="02020603050405020304" pitchFamily="18" charset="0"/>
                <a:cs typeface="Times New Roman" panose="02020603050405020304" pitchFamily="18" charset="0"/>
              </a:rPr>
              <a:t>Ovarian Cancer is a group of diseases that originate in the ovaries, in the fallopian tubes, or peritoneum. Ovaries produce estrogen and progesterone hormones in females, as well as reproductive eggs. </a:t>
            </a:r>
          </a:p>
          <a:p>
            <a:pPr>
              <a:buSzPct val="100000"/>
            </a:pPr>
            <a:r>
              <a:rPr lang="en-US" sz="1600" b="0" i="0" dirty="0">
                <a:effectLst/>
                <a:latin typeface="Times New Roman" panose="02020603050405020304" pitchFamily="18" charset="0"/>
                <a:cs typeface="Times New Roman" panose="02020603050405020304" pitchFamily="18" charset="0"/>
              </a:rPr>
              <a:t>Ovarian </a:t>
            </a:r>
            <a:r>
              <a:rPr lang="en-US" sz="1600" dirty="0">
                <a:latin typeface="Times New Roman" panose="02020603050405020304" pitchFamily="18" charset="0"/>
                <a:cs typeface="Times New Roman" panose="02020603050405020304" pitchFamily="18" charset="0"/>
              </a:rPr>
              <a:t>Ca</a:t>
            </a:r>
            <a:r>
              <a:rPr lang="en-US" sz="1600" b="0" i="0" dirty="0">
                <a:effectLst/>
                <a:latin typeface="Times New Roman" panose="02020603050405020304" pitchFamily="18" charset="0"/>
                <a:cs typeface="Times New Roman" panose="02020603050405020304" pitchFamily="18" charset="0"/>
              </a:rPr>
              <a:t>ncer is best treated at its earliest stages before becoming aggressive, as it is the fifth deadliest cancer to women and the deadliest cancer of the female reproductive system.. </a:t>
            </a:r>
          </a:p>
          <a:p>
            <a:pPr>
              <a:buSzPct val="100000"/>
            </a:pPr>
            <a:r>
              <a:rPr lang="en-US" sz="1600" b="0" i="0" dirty="0">
                <a:effectLst/>
                <a:latin typeface="Times New Roman" panose="02020603050405020304" pitchFamily="18" charset="0"/>
                <a:cs typeface="Times New Roman" panose="02020603050405020304" pitchFamily="18" charset="0"/>
              </a:rPr>
              <a:t>Therefore, early screening and diagnosis is key in successfully treating the disease, curing, or entering</a:t>
            </a:r>
            <a:br>
              <a:rPr lang="en-US" sz="1600" dirty="0">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remission.</a:t>
            </a:r>
          </a:p>
          <a:p>
            <a:pPr>
              <a:buSzPct val="100000"/>
            </a:pPr>
            <a:r>
              <a:rPr lang="en-US" sz="1600" dirty="0">
                <a:latin typeface="Times New Roman" panose="02020603050405020304" pitchFamily="18" charset="0"/>
                <a:cs typeface="Times New Roman" panose="02020603050405020304" pitchFamily="18" charset="0"/>
              </a:rPr>
              <a:t>Presently, Ovarian Cancer is screened through two primary methods:</a:t>
            </a:r>
          </a:p>
          <a:p>
            <a:pPr marL="800100" lvl="1" indent="-342900">
              <a:buSzPct val="100000"/>
              <a:buFont typeface="+mj-lt"/>
              <a:buAutoNum type="arabicPeriod"/>
            </a:pPr>
            <a:r>
              <a:rPr lang="en-US" sz="1600" dirty="0">
                <a:latin typeface="Times New Roman" panose="02020603050405020304" pitchFamily="18" charset="0"/>
                <a:cs typeface="Times New Roman" panose="02020603050405020304" pitchFamily="18" charset="0"/>
              </a:rPr>
              <a:t>TVUS (transvaginal ultrasound) is a test using sound waves to look at the uterus, fallopian tubes, and ovaries. It can find a mass, but it can't tell if that mass is malignant (cancerous) or benign (non-cancerous). When it is used for screening, most of the masses found are not cancerous.</a:t>
            </a:r>
          </a:p>
          <a:p>
            <a:pPr marL="800100" lvl="1" indent="-342900">
              <a:buSzPct val="100000"/>
              <a:buFont typeface="+mj-lt"/>
              <a:buAutoNum type="arabicPeriod"/>
            </a:pPr>
            <a:r>
              <a:rPr lang="en-US" sz="1600" dirty="0">
                <a:latin typeface="Times New Roman" panose="02020603050405020304" pitchFamily="18" charset="0"/>
                <a:cs typeface="Times New Roman" panose="02020603050405020304" pitchFamily="18" charset="0"/>
              </a:rPr>
              <a:t>The CA-125 blood test measures the amount of a protein called CA-125 in the blood. Many women with ovarian cancer have high levels of CA-125. This test can be useful as a tumor marker to determine if treatment is working in women known to have Ovarian Cancer, because a high CA-125 level, which is above 35 U/ml, often decreases if treatment is working. The normal CA-125 range is 0-35 U/ml. The CA-125 blood test is less invasive.</a:t>
            </a:r>
          </a:p>
        </p:txBody>
      </p:sp>
    </p:spTree>
    <p:extLst>
      <p:ext uri="{BB962C8B-B14F-4D97-AF65-F5344CB8AC3E}">
        <p14:creationId xmlns:p14="http://schemas.microsoft.com/office/powerpoint/2010/main" val="3784174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2565965" y="292440"/>
            <a:ext cx="7416068" cy="1616203"/>
          </a:xfrm>
        </p:spPr>
        <p:txBody>
          <a:bodyPr vert="horz" lIns="91440" tIns="45720" rIns="91440" bIns="45720" rtlCol="0" anchor="ctr">
            <a:normAutofit/>
          </a:bodyPr>
          <a:lstStyle/>
          <a:p>
            <a:pPr algn="ctr"/>
            <a:r>
              <a:rPr lang="en-US" sz="3600" kern="1200" dirty="0">
                <a:latin typeface="Times New Roman" panose="02020603050405020304" pitchFamily="18" charset="0"/>
                <a:cs typeface="Times New Roman" panose="02020603050405020304" pitchFamily="18" charset="0"/>
              </a:rPr>
              <a:t>SVM</a:t>
            </a:r>
            <a:br>
              <a:rPr lang="en-US" sz="3600" kern="1200" dirty="0">
                <a:latin typeface="Times New Roman" panose="02020603050405020304" pitchFamily="18" charset="0"/>
                <a:cs typeface="Times New Roman" panose="02020603050405020304" pitchFamily="18" charset="0"/>
              </a:rPr>
            </a:br>
            <a:r>
              <a:rPr lang="en-US" sz="3600" kern="1200" dirty="0" err="1">
                <a:latin typeface="Times New Roman" panose="02020603050405020304" pitchFamily="18" charset="0"/>
                <a:cs typeface="Times New Roman" panose="02020603050405020304" pitchFamily="18" charset="0"/>
              </a:rPr>
              <a:t>mRMR</a:t>
            </a:r>
            <a:r>
              <a:rPr lang="en-US" sz="3600" kern="12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w/o CA-125 </a:t>
            </a:r>
            <a:r>
              <a:rPr lang="en-US" sz="3600" kern="1200" dirty="0">
                <a:latin typeface="Times New Roman" panose="02020603050405020304" pitchFamily="18" charset="0"/>
                <a:cs typeface="Times New Roman" panose="02020603050405020304" pitchFamily="18" charset="0"/>
              </a:rPr>
              <a:t>Biomarkers:</a:t>
            </a:r>
            <a:br>
              <a:rPr lang="en-US" sz="2200" kern="1200" dirty="0">
                <a:latin typeface="Times New Roman" panose="02020603050405020304" pitchFamily="18" charset="0"/>
                <a:cs typeface="Times New Roman" panose="02020603050405020304" pitchFamily="18" charset="0"/>
              </a:rPr>
            </a:br>
            <a:r>
              <a:rPr lang="en-US" sz="1700" kern="1200" dirty="0">
                <a:latin typeface="Times New Roman" panose="02020603050405020304" pitchFamily="18" charset="0"/>
                <a:cs typeface="Times New Roman" panose="02020603050405020304" pitchFamily="18" charset="0"/>
              </a:rPr>
              <a:t>'Age', 'CREA', 'LYM%', 'AST', 'Menopause', 'PDW', 'NEU', 'HE4', 'LYM#', 'PCT’</a:t>
            </a:r>
          </a:p>
        </p:txBody>
      </p:sp>
      <p:grpSp>
        <p:nvGrpSpPr>
          <p:cNvPr id="15" name="Group 14">
            <a:extLst>
              <a:ext uri="{FF2B5EF4-FFF2-40B4-BE49-F238E27FC236}">
                <a16:creationId xmlns:a16="http://schemas.microsoft.com/office/drawing/2014/main" id="{117ED9EE-380C-224B-8619-61C6C01B1B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6" name="Rectangle 15">
              <a:extLst>
                <a:ext uri="{FF2B5EF4-FFF2-40B4-BE49-F238E27FC236}">
                  <a16:creationId xmlns:a16="http://schemas.microsoft.com/office/drawing/2014/main" id="{CBEA0657-2676-EBD0-330D-2DE1D716D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ABD4BE5-70D5-796C-F818-10F0570E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96362"/>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6" name="Content Placeholder 5">
            <a:extLst>
              <a:ext uri="{FF2B5EF4-FFF2-40B4-BE49-F238E27FC236}">
                <a16:creationId xmlns:a16="http://schemas.microsoft.com/office/drawing/2014/main" id="{DDD4B540-9B30-91A6-3B5A-6B477381C9AB}"/>
              </a:ext>
            </a:extLst>
          </p:cNvPr>
          <p:cNvGraphicFramePr>
            <a:graphicFrameLocks noGrp="1"/>
          </p:cNvGraphicFramePr>
          <p:nvPr>
            <p:ph idx="1"/>
            <p:extLst>
              <p:ext uri="{D42A27DB-BD31-4B8C-83A1-F6EECF244321}">
                <p14:modId xmlns:p14="http://schemas.microsoft.com/office/powerpoint/2010/main" val="2876851955"/>
              </p:ext>
            </p:extLst>
          </p:nvPr>
        </p:nvGraphicFramePr>
        <p:xfrm>
          <a:off x="936732" y="2295392"/>
          <a:ext cx="10318536" cy="3290513"/>
        </p:xfrm>
        <a:graphic>
          <a:graphicData uri="http://schemas.openxmlformats.org/drawingml/2006/table">
            <a:tbl>
              <a:tblPr/>
              <a:tblGrid>
                <a:gridCol w="2212682">
                  <a:extLst>
                    <a:ext uri="{9D8B030D-6E8A-4147-A177-3AD203B41FA5}">
                      <a16:colId xmlns:a16="http://schemas.microsoft.com/office/drawing/2014/main" val="1342688910"/>
                    </a:ext>
                  </a:extLst>
                </a:gridCol>
                <a:gridCol w="2212682">
                  <a:extLst>
                    <a:ext uri="{9D8B030D-6E8A-4147-A177-3AD203B41FA5}">
                      <a16:colId xmlns:a16="http://schemas.microsoft.com/office/drawing/2014/main" val="1003642197"/>
                    </a:ext>
                  </a:extLst>
                </a:gridCol>
                <a:gridCol w="1883414">
                  <a:extLst>
                    <a:ext uri="{9D8B030D-6E8A-4147-A177-3AD203B41FA5}">
                      <a16:colId xmlns:a16="http://schemas.microsoft.com/office/drawing/2014/main" val="3073946998"/>
                    </a:ext>
                  </a:extLst>
                </a:gridCol>
                <a:gridCol w="1883414">
                  <a:extLst>
                    <a:ext uri="{9D8B030D-6E8A-4147-A177-3AD203B41FA5}">
                      <a16:colId xmlns:a16="http://schemas.microsoft.com/office/drawing/2014/main" val="1836514725"/>
                    </a:ext>
                  </a:extLst>
                </a:gridCol>
                <a:gridCol w="2126344">
                  <a:extLst>
                    <a:ext uri="{9D8B030D-6E8A-4147-A177-3AD203B41FA5}">
                      <a16:colId xmlns:a16="http://schemas.microsoft.com/office/drawing/2014/main" val="2624002612"/>
                    </a:ext>
                  </a:extLst>
                </a:gridCol>
              </a:tblGrid>
              <a:tr h="751712">
                <a:tc rowSpan="2">
                  <a:txBody>
                    <a:bodyPr/>
                    <a:lstStyle/>
                    <a:p>
                      <a:pPr marL="0" marR="0" algn="ctr" fontAlgn="t">
                        <a:lnSpc>
                          <a:spcPct val="115000"/>
                        </a:lnSpc>
                        <a:spcBef>
                          <a:spcPts val="0"/>
                        </a:spcBef>
                        <a:spcAft>
                          <a:spcPts val="0"/>
                        </a:spcAft>
                      </a:pPr>
                      <a:r>
                        <a:rPr lang="en-US" sz="21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Name of Classifier = SVM-</a:t>
                      </a:r>
                      <a:r>
                        <a:rPr lang="en-US" sz="2100" b="1" i="0" u="none" strike="noStrike" kern="100" dirty="0" err="1">
                          <a:solidFill>
                            <a:srgbClr val="FFFFFF"/>
                          </a:solidFill>
                          <a:effectLst/>
                          <a:latin typeface="Arial" panose="020B0604020202020204" pitchFamily="34" charset="0"/>
                          <a:ea typeface="Arial" panose="020B0604020202020204" pitchFamily="34" charset="0"/>
                          <a:cs typeface="Times New Roman" panose="02020603050405020304" pitchFamily="18" charset="0"/>
                        </a:rPr>
                        <a:t>mRMR</a:t>
                      </a:r>
                      <a:r>
                        <a:rPr lang="en-US" sz="21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no ca125</a:t>
                      </a:r>
                      <a:endParaRPr lang="en-US" sz="2700" b="0" i="0" u="none" strike="noStrike" dirty="0">
                        <a:effectLst/>
                        <a:latin typeface="Arial" panose="020B0604020202020204" pitchFamily="34" charset="0"/>
                      </a:endParaRPr>
                    </a:p>
                  </a:txBody>
                  <a:tcPr marL="136784" marR="136784" marT="68392" marB="68392">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0B6374"/>
                    </a:solidFill>
                  </a:tcPr>
                </a:tc>
                <a:tc gridSpan="4">
                  <a:txBody>
                    <a:bodyPr/>
                    <a:lstStyle/>
                    <a:p>
                      <a:pPr marL="0" marR="0" algn="ctr" fontAlgn="t">
                        <a:lnSpc>
                          <a:spcPct val="115000"/>
                        </a:lnSpc>
                        <a:spcBef>
                          <a:spcPts val="0"/>
                        </a:spcBef>
                        <a:spcAft>
                          <a:spcPts val="0"/>
                        </a:spcAft>
                      </a:pPr>
                      <a:r>
                        <a:rPr lang="en-US" sz="24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Evaluation Parameter</a:t>
                      </a:r>
                      <a:endParaRPr lang="en-US" sz="2700" b="0" i="0" u="none" strike="noStrike" dirty="0">
                        <a:effectLst/>
                        <a:latin typeface="Arial" panose="020B0604020202020204" pitchFamily="34" charset="0"/>
                      </a:endParaRPr>
                    </a:p>
                  </a:txBody>
                  <a:tcPr marL="136784" marR="136784" marT="68392" marB="68392">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8DD8D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62939987"/>
                  </a:ext>
                </a:extLst>
              </a:tr>
              <a:tr h="878615">
                <a:tc vMerge="1">
                  <a:txBody>
                    <a:bodyPr/>
                    <a:lstStyle/>
                    <a:p>
                      <a:endParaRPr lang="en-US"/>
                    </a:p>
                  </a:txBody>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Accuracy </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Precision</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Recall </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F1-measure</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extLst>
                  <a:ext uri="{0D108BD9-81ED-4DB2-BD59-A6C34878D82A}">
                    <a16:rowId xmlns:a16="http://schemas.microsoft.com/office/drawing/2014/main" val="1006466472"/>
                  </a:ext>
                </a:extLst>
              </a:tr>
              <a:tr h="830093">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0.87</a:t>
                      </a:r>
                      <a:endParaRPr lang="en-US" sz="2700" b="0" i="0" u="none" strike="noStrike" dirty="0">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0.90</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0.88</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0.89</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020020124"/>
                  </a:ext>
                </a:extLst>
              </a:tr>
              <a:tr h="830093">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1</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0.87</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0.83</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0.86</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0.84</a:t>
                      </a:r>
                      <a:endParaRPr lang="en-US" sz="2700" b="0" i="0" u="none" strike="noStrike" dirty="0">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036976229"/>
                  </a:ext>
                </a:extLst>
              </a:tr>
            </a:tbl>
          </a:graphicData>
        </a:graphic>
      </p:graphicFrame>
    </p:spTree>
    <p:extLst>
      <p:ext uri="{BB962C8B-B14F-4D97-AF65-F5344CB8AC3E}">
        <p14:creationId xmlns:p14="http://schemas.microsoft.com/office/powerpoint/2010/main" val="4196675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28675" y="494414"/>
            <a:ext cx="10534650" cy="1589092"/>
          </a:xfrm>
        </p:spPr>
        <p:txBody>
          <a:bodyPr vert="horz" lIns="91440" tIns="45720" rIns="91440" bIns="45720" rtlCol="0" anchor="b">
            <a:normAutofit fontScale="90000"/>
          </a:bodyPr>
          <a:lstStyle/>
          <a:p>
            <a:pPr algn="ctr"/>
            <a:r>
              <a:rPr lang="en-US" sz="3600" kern="1200" dirty="0">
                <a:solidFill>
                  <a:schemeClr val="tx1"/>
                </a:solidFill>
                <a:latin typeface="Times New Roman" panose="02020603050405020304" pitchFamily="18" charset="0"/>
                <a:cs typeface="Times New Roman" panose="02020603050405020304" pitchFamily="18" charset="0"/>
              </a:rPr>
              <a:t>KNN 1</a:t>
            </a:r>
            <a:br>
              <a:rPr lang="en-US" sz="3600" kern="1200" dirty="0">
                <a:solidFill>
                  <a:schemeClr val="tx1"/>
                </a:solidFill>
                <a:latin typeface="Times New Roman" panose="02020603050405020304" pitchFamily="18" charset="0"/>
                <a:cs typeface="Times New Roman" panose="02020603050405020304" pitchFamily="18" charset="0"/>
              </a:rPr>
            </a:br>
            <a:r>
              <a:rPr lang="en-US" sz="3600" kern="1200" dirty="0" err="1">
                <a:solidFill>
                  <a:schemeClr val="tx1"/>
                </a:solidFill>
                <a:latin typeface="Times New Roman" panose="02020603050405020304" pitchFamily="18" charset="0"/>
                <a:cs typeface="Times New Roman" panose="02020603050405020304" pitchFamily="18" charset="0"/>
              </a:rPr>
              <a:t>mRMR</a:t>
            </a:r>
            <a:r>
              <a:rPr lang="en-US" sz="3600" kern="1200" dirty="0">
                <a:solidFill>
                  <a:schemeClr val="tx1"/>
                </a:solidFill>
                <a:latin typeface="Times New Roman" panose="02020603050405020304" pitchFamily="18" charset="0"/>
                <a:cs typeface="Times New Roman" panose="02020603050405020304" pitchFamily="18" charset="0"/>
              </a:rPr>
              <a:t> w/CA-125 Biomarkers:</a:t>
            </a:r>
            <a:br>
              <a:rPr lang="en-US" sz="3600" kern="1200" dirty="0">
                <a:solidFill>
                  <a:schemeClr val="tx1"/>
                </a:solidFill>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'Age', 'CREA', 'LYM%', 'AST', 'CA125', 'PDW', 'Menopause', 'NEU', 'CEA', and 'LYM#'</a:t>
            </a:r>
            <a:br>
              <a:rPr lang="en-US" sz="2000" dirty="0">
                <a:latin typeface="Times New Roman" panose="02020603050405020304" pitchFamily="18" charset="0"/>
                <a:cs typeface="Times New Roman" panose="02020603050405020304" pitchFamily="18" charset="0"/>
              </a:rPr>
            </a:br>
            <a:endParaRPr lang="en-US" sz="3600" kern="1200"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2940D854-64D5-BFBC-D070-047D0753C752}"/>
              </a:ext>
            </a:extLst>
          </p:cNvPr>
          <p:cNvPicPr>
            <a:picLocks noChangeAspect="1"/>
          </p:cNvPicPr>
          <p:nvPr/>
        </p:nvPicPr>
        <p:blipFill>
          <a:blip r:embed="rId4"/>
          <a:stretch>
            <a:fillRect/>
          </a:stretch>
        </p:blipFill>
        <p:spPr>
          <a:xfrm>
            <a:off x="558543" y="1966053"/>
            <a:ext cx="10655155" cy="3899726"/>
          </a:xfrm>
          <a:prstGeom prst="rect">
            <a:avLst/>
          </a:prstGeom>
        </p:spPr>
      </p:pic>
    </p:spTree>
    <p:extLst>
      <p:ext uri="{BB962C8B-B14F-4D97-AF65-F5344CB8AC3E}">
        <p14:creationId xmlns:p14="http://schemas.microsoft.com/office/powerpoint/2010/main" val="2220122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1966680" y="593433"/>
            <a:ext cx="8267333" cy="1038763"/>
          </a:xfrm>
        </p:spPr>
        <p:txBody>
          <a:bodyPr vert="horz" lIns="91440" tIns="45720" rIns="91440" bIns="45720" rtlCol="0" anchor="ctr">
            <a:normAutofit fontScale="90000"/>
          </a:bodyPr>
          <a:lstStyle/>
          <a:p>
            <a:pPr algn="ctr"/>
            <a:r>
              <a:rPr lang="en-US" sz="3600" kern="1200" dirty="0">
                <a:latin typeface="Times New Roman" panose="02020603050405020304" pitchFamily="18" charset="0"/>
                <a:cs typeface="Times New Roman" panose="02020603050405020304" pitchFamily="18" charset="0"/>
              </a:rPr>
              <a:t>KNN 2</a:t>
            </a:r>
            <a:br>
              <a:rPr lang="en-US" sz="3600" kern="1200" dirty="0">
                <a:latin typeface="Times New Roman" panose="02020603050405020304" pitchFamily="18" charset="0"/>
                <a:cs typeface="Times New Roman" panose="02020603050405020304" pitchFamily="18" charset="0"/>
              </a:rPr>
            </a:br>
            <a:r>
              <a:rPr lang="en-US" sz="3600" kern="1200" dirty="0">
                <a:latin typeface="Times New Roman" panose="02020603050405020304" pitchFamily="18" charset="0"/>
                <a:cs typeface="Times New Roman" panose="02020603050405020304" pitchFamily="18" charset="0"/>
              </a:rPr>
              <a:t>Lit Biomarkers:</a:t>
            </a:r>
            <a:br>
              <a:rPr lang="en-US" sz="3600" kern="12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'CA125', 'RBC', 'ALP', 'PCT', 'NEU', 'PLT', 'HE4', 'Age', 'Ca', 'Menopause</a:t>
            </a:r>
            <a:r>
              <a:rPr lang="en-US" sz="1600" dirty="0">
                <a:latin typeface="Times New Roman" panose="02020603050405020304" pitchFamily="18" charset="0"/>
                <a:cs typeface="Times New Roman" panose="02020603050405020304" pitchFamily="18" charset="0"/>
              </a:rPr>
              <a:t>'</a:t>
            </a:r>
            <a:endParaRPr lang="en-US" sz="1500" kern="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13" name="Content Placeholder 12">
            <a:extLst>
              <a:ext uri="{FF2B5EF4-FFF2-40B4-BE49-F238E27FC236}">
                <a16:creationId xmlns:a16="http://schemas.microsoft.com/office/drawing/2014/main" id="{06927C3B-73AF-7F88-E15E-51A7AAEDE928}"/>
              </a:ext>
            </a:extLst>
          </p:cNvPr>
          <p:cNvGraphicFramePr>
            <a:graphicFrameLocks noGrp="1"/>
          </p:cNvGraphicFramePr>
          <p:nvPr>
            <p:ph idx="1"/>
            <p:extLst>
              <p:ext uri="{D42A27DB-BD31-4B8C-83A1-F6EECF244321}">
                <p14:modId xmlns:p14="http://schemas.microsoft.com/office/powerpoint/2010/main" val="1360076374"/>
              </p:ext>
            </p:extLst>
          </p:nvPr>
        </p:nvGraphicFramePr>
        <p:xfrm>
          <a:off x="838200" y="2564479"/>
          <a:ext cx="10515603" cy="3334692"/>
        </p:xfrm>
        <a:graphic>
          <a:graphicData uri="http://schemas.openxmlformats.org/drawingml/2006/table">
            <a:tbl>
              <a:tblPr firstRow="1" bandRow="1"/>
              <a:tblGrid>
                <a:gridCol w="2254940">
                  <a:extLst>
                    <a:ext uri="{9D8B030D-6E8A-4147-A177-3AD203B41FA5}">
                      <a16:colId xmlns:a16="http://schemas.microsoft.com/office/drawing/2014/main" val="256561913"/>
                    </a:ext>
                  </a:extLst>
                </a:gridCol>
                <a:gridCol w="2254940">
                  <a:extLst>
                    <a:ext uri="{9D8B030D-6E8A-4147-A177-3AD203B41FA5}">
                      <a16:colId xmlns:a16="http://schemas.microsoft.com/office/drawing/2014/main" val="2079477555"/>
                    </a:ext>
                  </a:extLst>
                </a:gridCol>
                <a:gridCol w="1919385">
                  <a:extLst>
                    <a:ext uri="{9D8B030D-6E8A-4147-A177-3AD203B41FA5}">
                      <a16:colId xmlns:a16="http://schemas.microsoft.com/office/drawing/2014/main" val="1077746497"/>
                    </a:ext>
                  </a:extLst>
                </a:gridCol>
                <a:gridCol w="1919385">
                  <a:extLst>
                    <a:ext uri="{9D8B030D-6E8A-4147-A177-3AD203B41FA5}">
                      <a16:colId xmlns:a16="http://schemas.microsoft.com/office/drawing/2014/main" val="974107524"/>
                    </a:ext>
                  </a:extLst>
                </a:gridCol>
                <a:gridCol w="2166953">
                  <a:extLst>
                    <a:ext uri="{9D8B030D-6E8A-4147-A177-3AD203B41FA5}">
                      <a16:colId xmlns:a16="http://schemas.microsoft.com/office/drawing/2014/main" val="1820712268"/>
                    </a:ext>
                  </a:extLst>
                </a:gridCol>
              </a:tblGrid>
              <a:tr h="773018">
                <a:tc rowSpan="2">
                  <a:txBody>
                    <a:bodyPr/>
                    <a:lstStyle/>
                    <a:p>
                      <a:pPr marL="0" marR="0" algn="ctr" fontAlgn="t">
                        <a:lnSpc>
                          <a:spcPct val="115000"/>
                        </a:lnSpc>
                        <a:spcBef>
                          <a:spcPts val="0"/>
                        </a:spcBef>
                        <a:spcAft>
                          <a:spcPts val="0"/>
                        </a:spcAft>
                      </a:pPr>
                      <a:r>
                        <a:rPr lang="en-US" sz="21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Name of Classifier = KNN </a:t>
                      </a:r>
                      <a:endParaRPr lang="en-US" sz="2700" b="0" i="0" u="none" strike="noStrike" dirty="0">
                        <a:effectLst/>
                        <a:latin typeface="Arial" panose="020B0604020202020204" pitchFamily="34" charset="0"/>
                      </a:endParaRPr>
                    </a:p>
                  </a:txBody>
                  <a:tcPr marL="136738" marR="136738" marT="68368" marB="6836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0B6374"/>
                    </a:solidFill>
                  </a:tcPr>
                </a:tc>
                <a:tc gridSpan="4">
                  <a:txBody>
                    <a:bodyPr/>
                    <a:lstStyle/>
                    <a:p>
                      <a:pPr marL="0" marR="0" algn="ctr" fontAlgn="t">
                        <a:lnSpc>
                          <a:spcPct val="115000"/>
                        </a:lnSpc>
                        <a:spcBef>
                          <a:spcPts val="0"/>
                        </a:spcBef>
                        <a:spcAft>
                          <a:spcPts val="0"/>
                        </a:spcAft>
                      </a:pPr>
                      <a:r>
                        <a:rPr lang="en-US" sz="24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Evaluation Parameter</a:t>
                      </a:r>
                      <a:endParaRPr lang="en-US" sz="2700" b="0" i="0" u="none" strike="noStrike" dirty="0">
                        <a:effectLst/>
                        <a:latin typeface="Arial" panose="020B0604020202020204" pitchFamily="34" charset="0"/>
                      </a:endParaRPr>
                    </a:p>
                  </a:txBody>
                  <a:tcPr marL="136738" marR="136738" marT="68368" marB="6836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8DD8D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96761032"/>
                  </a:ext>
                </a:extLst>
              </a:tr>
              <a:tr h="902160">
                <a:tc vMerge="1">
                  <a:txBody>
                    <a:bodyPr/>
                    <a:lstStyle/>
                    <a:p>
                      <a:endParaRPr lang="en-US"/>
                    </a:p>
                  </a:txBody>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Accuracy </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Precision</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Recall </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F1-measure</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extLst>
                  <a:ext uri="{0D108BD9-81ED-4DB2-BD59-A6C34878D82A}">
                    <a16:rowId xmlns:a16="http://schemas.microsoft.com/office/drawing/2014/main" val="4031700619"/>
                  </a:ext>
                </a:extLst>
              </a:tr>
              <a:tr h="829757">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0.77</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cs typeface="Times New Roman" panose="02020603050405020304" pitchFamily="18" charset="0"/>
                        </a:rPr>
                        <a:t>0.81</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0.81</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0.81</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362403285"/>
                  </a:ext>
                </a:extLst>
              </a:tr>
              <a:tr h="829757">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1</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0.77</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0.71</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cs typeface="Times New Roman" panose="02020603050405020304" pitchFamily="18" charset="0"/>
                        </a:rPr>
                        <a:t>0.71</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0.71</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470728102"/>
                  </a:ext>
                </a:extLst>
              </a:tr>
            </a:tbl>
          </a:graphicData>
        </a:graphic>
      </p:graphicFrame>
    </p:spTree>
    <p:extLst>
      <p:ext uri="{BB962C8B-B14F-4D97-AF65-F5344CB8AC3E}">
        <p14:creationId xmlns:p14="http://schemas.microsoft.com/office/powerpoint/2010/main" val="442409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1966680" y="593433"/>
            <a:ext cx="8267333" cy="1038763"/>
          </a:xfrm>
        </p:spPr>
        <p:txBody>
          <a:bodyPr vert="horz" lIns="91440" tIns="45720" rIns="91440" bIns="45720" rtlCol="0" anchor="ctr">
            <a:normAutofit fontScale="90000"/>
          </a:bodyPr>
          <a:lstStyle/>
          <a:p>
            <a:pPr algn="ctr"/>
            <a:r>
              <a:rPr lang="en-US" sz="3600" kern="1200" dirty="0">
                <a:latin typeface="Times New Roman" panose="02020603050405020304" pitchFamily="18" charset="0"/>
                <a:cs typeface="Times New Roman" panose="02020603050405020304" pitchFamily="18" charset="0"/>
              </a:rPr>
              <a:t>KNN 3</a:t>
            </a:r>
            <a:br>
              <a:rPr lang="en-US" sz="3600" kern="1200" dirty="0">
                <a:latin typeface="Times New Roman" panose="02020603050405020304" pitchFamily="18" charset="0"/>
                <a:cs typeface="Times New Roman" panose="02020603050405020304" pitchFamily="18" charset="0"/>
              </a:rPr>
            </a:br>
            <a:r>
              <a:rPr lang="en-US" sz="3600" kern="1200" dirty="0" err="1">
                <a:latin typeface="Times New Roman" panose="02020603050405020304" pitchFamily="18" charset="0"/>
                <a:cs typeface="Times New Roman" panose="02020603050405020304" pitchFamily="18" charset="0"/>
              </a:rPr>
              <a:t>mRMR</a:t>
            </a:r>
            <a:r>
              <a:rPr lang="en-US" sz="3600" kern="12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w/o CA-125 </a:t>
            </a:r>
            <a:r>
              <a:rPr lang="en-US" sz="3600" kern="1200" dirty="0">
                <a:latin typeface="Times New Roman" panose="02020603050405020304" pitchFamily="18" charset="0"/>
                <a:cs typeface="Times New Roman" panose="02020603050405020304" pitchFamily="18" charset="0"/>
              </a:rPr>
              <a:t>Biomarkers:</a:t>
            </a:r>
            <a:br>
              <a:rPr lang="en-US" sz="3600" kern="12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'Age', 'CREA', 'LYM%', 'AST', 'Menopause', 'PDW', 'NEU', 'HE4', 'LYM#', 'PCT</a:t>
            </a:r>
            <a:r>
              <a:rPr lang="en-US" sz="1600" dirty="0">
                <a:latin typeface="Times New Roman" panose="02020603050405020304" pitchFamily="18" charset="0"/>
                <a:cs typeface="Times New Roman" panose="02020603050405020304" pitchFamily="18" charset="0"/>
              </a:rPr>
              <a:t>'</a:t>
            </a:r>
            <a:br>
              <a:rPr lang="en-US" sz="1500" dirty="0">
                <a:latin typeface="Times New Roman" panose="02020603050405020304" pitchFamily="18" charset="0"/>
                <a:cs typeface="Times New Roman" panose="02020603050405020304" pitchFamily="18" charset="0"/>
              </a:rPr>
            </a:br>
            <a:endParaRPr lang="en-US" sz="1500" kern="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13" name="Content Placeholder 12">
            <a:extLst>
              <a:ext uri="{FF2B5EF4-FFF2-40B4-BE49-F238E27FC236}">
                <a16:creationId xmlns:a16="http://schemas.microsoft.com/office/drawing/2014/main" id="{06927C3B-73AF-7F88-E15E-51A7AAEDE928}"/>
              </a:ext>
            </a:extLst>
          </p:cNvPr>
          <p:cNvGraphicFramePr>
            <a:graphicFrameLocks noGrp="1"/>
          </p:cNvGraphicFramePr>
          <p:nvPr>
            <p:ph idx="1"/>
            <p:extLst>
              <p:ext uri="{D42A27DB-BD31-4B8C-83A1-F6EECF244321}">
                <p14:modId xmlns:p14="http://schemas.microsoft.com/office/powerpoint/2010/main" val="1982260722"/>
              </p:ext>
            </p:extLst>
          </p:nvPr>
        </p:nvGraphicFramePr>
        <p:xfrm>
          <a:off x="838200" y="2564479"/>
          <a:ext cx="10515603" cy="3334692"/>
        </p:xfrm>
        <a:graphic>
          <a:graphicData uri="http://schemas.openxmlformats.org/drawingml/2006/table">
            <a:tbl>
              <a:tblPr firstRow="1" bandRow="1"/>
              <a:tblGrid>
                <a:gridCol w="2254940">
                  <a:extLst>
                    <a:ext uri="{9D8B030D-6E8A-4147-A177-3AD203B41FA5}">
                      <a16:colId xmlns:a16="http://schemas.microsoft.com/office/drawing/2014/main" val="256561913"/>
                    </a:ext>
                  </a:extLst>
                </a:gridCol>
                <a:gridCol w="2254940">
                  <a:extLst>
                    <a:ext uri="{9D8B030D-6E8A-4147-A177-3AD203B41FA5}">
                      <a16:colId xmlns:a16="http://schemas.microsoft.com/office/drawing/2014/main" val="2079477555"/>
                    </a:ext>
                  </a:extLst>
                </a:gridCol>
                <a:gridCol w="1919385">
                  <a:extLst>
                    <a:ext uri="{9D8B030D-6E8A-4147-A177-3AD203B41FA5}">
                      <a16:colId xmlns:a16="http://schemas.microsoft.com/office/drawing/2014/main" val="1077746497"/>
                    </a:ext>
                  </a:extLst>
                </a:gridCol>
                <a:gridCol w="1919385">
                  <a:extLst>
                    <a:ext uri="{9D8B030D-6E8A-4147-A177-3AD203B41FA5}">
                      <a16:colId xmlns:a16="http://schemas.microsoft.com/office/drawing/2014/main" val="974107524"/>
                    </a:ext>
                  </a:extLst>
                </a:gridCol>
                <a:gridCol w="2166953">
                  <a:extLst>
                    <a:ext uri="{9D8B030D-6E8A-4147-A177-3AD203B41FA5}">
                      <a16:colId xmlns:a16="http://schemas.microsoft.com/office/drawing/2014/main" val="1820712268"/>
                    </a:ext>
                  </a:extLst>
                </a:gridCol>
              </a:tblGrid>
              <a:tr h="773018">
                <a:tc rowSpan="2">
                  <a:txBody>
                    <a:bodyPr/>
                    <a:lstStyle/>
                    <a:p>
                      <a:pPr marL="0" marR="0" algn="ctr" fontAlgn="t">
                        <a:lnSpc>
                          <a:spcPct val="115000"/>
                        </a:lnSpc>
                        <a:spcBef>
                          <a:spcPts val="0"/>
                        </a:spcBef>
                        <a:spcAft>
                          <a:spcPts val="0"/>
                        </a:spcAft>
                      </a:pPr>
                      <a:r>
                        <a:rPr lang="en-US" sz="21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Name of Classifier = KNN</a:t>
                      </a:r>
                      <a:endParaRPr lang="en-US" sz="2700" b="0" i="0" u="none" strike="noStrike" dirty="0">
                        <a:effectLst/>
                        <a:latin typeface="Arial" panose="020B0604020202020204" pitchFamily="34" charset="0"/>
                      </a:endParaRPr>
                    </a:p>
                  </a:txBody>
                  <a:tcPr marL="136738" marR="136738" marT="68368" marB="6836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0B6374"/>
                    </a:solidFill>
                  </a:tcPr>
                </a:tc>
                <a:tc gridSpan="4">
                  <a:txBody>
                    <a:bodyPr/>
                    <a:lstStyle/>
                    <a:p>
                      <a:pPr marL="0" marR="0" algn="ctr" fontAlgn="t">
                        <a:lnSpc>
                          <a:spcPct val="115000"/>
                        </a:lnSpc>
                        <a:spcBef>
                          <a:spcPts val="0"/>
                        </a:spcBef>
                        <a:spcAft>
                          <a:spcPts val="0"/>
                        </a:spcAft>
                      </a:pPr>
                      <a:r>
                        <a:rPr lang="en-US" sz="2400" b="1" i="0" u="none" strike="noStrike" kern="100">
                          <a:solidFill>
                            <a:srgbClr val="FFFFFF"/>
                          </a:solidFill>
                          <a:effectLst/>
                          <a:latin typeface="Arial" panose="020B0604020202020204" pitchFamily="34" charset="0"/>
                          <a:ea typeface="Arial" panose="020B0604020202020204" pitchFamily="34" charset="0"/>
                          <a:cs typeface="Times New Roman" panose="02020603050405020304" pitchFamily="18" charset="0"/>
                        </a:rPr>
                        <a:t>Evaluation Parameter</a:t>
                      </a:r>
                      <a:endParaRPr lang="en-US" sz="2700" b="0" i="0" u="none" strike="noStrike">
                        <a:effectLst/>
                        <a:latin typeface="Arial" panose="020B0604020202020204" pitchFamily="34" charset="0"/>
                      </a:endParaRPr>
                    </a:p>
                  </a:txBody>
                  <a:tcPr marL="136738" marR="136738" marT="68368" marB="6836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8DD8D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96761032"/>
                  </a:ext>
                </a:extLst>
              </a:tr>
              <a:tr h="902160">
                <a:tc vMerge="1">
                  <a:txBody>
                    <a:bodyPr/>
                    <a:lstStyle/>
                    <a:p>
                      <a:endParaRPr lang="en-US"/>
                    </a:p>
                  </a:txBody>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Accuracy </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Precision</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Recall </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F1-measure</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extLst>
                  <a:ext uri="{0D108BD9-81ED-4DB2-BD59-A6C34878D82A}">
                    <a16:rowId xmlns:a16="http://schemas.microsoft.com/office/drawing/2014/main" val="4031700619"/>
                  </a:ext>
                </a:extLst>
              </a:tr>
              <a:tr h="829757">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0.90</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1.00</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0.84</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0.91</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362403285"/>
                  </a:ext>
                </a:extLst>
              </a:tr>
              <a:tr h="829757">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1</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0.90</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0.80</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1.00</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0.89</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470728102"/>
                  </a:ext>
                </a:extLst>
              </a:tr>
            </a:tbl>
          </a:graphicData>
        </a:graphic>
      </p:graphicFrame>
    </p:spTree>
    <p:extLst>
      <p:ext uri="{BB962C8B-B14F-4D97-AF65-F5344CB8AC3E}">
        <p14:creationId xmlns:p14="http://schemas.microsoft.com/office/powerpoint/2010/main" val="3183955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28675" y="494414"/>
            <a:ext cx="10534650" cy="1589092"/>
          </a:xfrm>
        </p:spPr>
        <p:txBody>
          <a:bodyPr vert="horz" lIns="91440" tIns="45720" rIns="91440" bIns="45720" rtlCol="0" anchor="b">
            <a:normAutofit fontScale="90000"/>
          </a:bodyPr>
          <a:lstStyle/>
          <a:p>
            <a:pPr algn="ctr"/>
            <a:r>
              <a:rPr lang="en-US" sz="3600" kern="1200" dirty="0">
                <a:solidFill>
                  <a:schemeClr val="tx1"/>
                </a:solidFill>
                <a:latin typeface="Times New Roman" panose="02020603050405020304" pitchFamily="18" charset="0"/>
                <a:cs typeface="Times New Roman" panose="02020603050405020304" pitchFamily="18" charset="0"/>
              </a:rPr>
              <a:t>Decision Tree 1</a:t>
            </a:r>
            <a:br>
              <a:rPr lang="en-US" sz="3600" kern="1200" dirty="0">
                <a:solidFill>
                  <a:schemeClr val="tx1"/>
                </a:solidFill>
                <a:latin typeface="Times New Roman" panose="02020603050405020304" pitchFamily="18" charset="0"/>
                <a:cs typeface="Times New Roman" panose="02020603050405020304" pitchFamily="18" charset="0"/>
              </a:rPr>
            </a:br>
            <a:r>
              <a:rPr lang="en-US" sz="3600" kern="1200" dirty="0" err="1">
                <a:solidFill>
                  <a:schemeClr val="tx1"/>
                </a:solidFill>
                <a:latin typeface="Times New Roman" panose="02020603050405020304" pitchFamily="18" charset="0"/>
                <a:cs typeface="Times New Roman" panose="02020603050405020304" pitchFamily="18" charset="0"/>
              </a:rPr>
              <a:t>mRMR</a:t>
            </a:r>
            <a:r>
              <a:rPr lang="en-US" sz="3600" kern="1200" dirty="0">
                <a:solidFill>
                  <a:schemeClr val="tx1"/>
                </a:solidFill>
                <a:latin typeface="Times New Roman" panose="02020603050405020304" pitchFamily="18" charset="0"/>
                <a:cs typeface="Times New Roman" panose="02020603050405020304" pitchFamily="18" charset="0"/>
              </a:rPr>
              <a:t> w/CA-125 Biomarkers:</a:t>
            </a:r>
            <a:br>
              <a:rPr lang="en-US" sz="3600" kern="1200" dirty="0">
                <a:solidFill>
                  <a:schemeClr val="tx1"/>
                </a:solidFill>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'Age', 'CREA', 'LYM%', 'AST', 'CA125', 'PDW', 'Menopause', 'NEU', 'CEA', and 'LYM#' </a:t>
            </a:r>
            <a:br>
              <a:rPr lang="en-US" sz="2000" dirty="0">
                <a:latin typeface="Times New Roman" panose="02020603050405020304" pitchFamily="18" charset="0"/>
                <a:cs typeface="Times New Roman" panose="02020603050405020304" pitchFamily="18" charset="0"/>
              </a:rPr>
            </a:br>
            <a:endParaRPr lang="en-US" sz="3600" kern="1200" dirty="0">
              <a:solidFill>
                <a:schemeClr val="tx1"/>
              </a:solidFill>
              <a:latin typeface="Times New Roman" panose="02020603050405020304" pitchFamily="18" charset="0"/>
              <a:cs typeface="Times New Roman" panose="02020603050405020304" pitchFamily="18" charset="0"/>
            </a:endParaRPr>
          </a:p>
        </p:txBody>
      </p:sp>
      <p:pic>
        <p:nvPicPr>
          <p:cNvPr id="3" name="Content Placeholder 2" descr="A table with numbers and text&#10;&#10;Description automatically generated">
            <a:extLst>
              <a:ext uri="{FF2B5EF4-FFF2-40B4-BE49-F238E27FC236}">
                <a16:creationId xmlns:a16="http://schemas.microsoft.com/office/drawing/2014/main" id="{EBA1779E-3FF9-8EA4-A524-4CFE0DF6FF62}"/>
              </a:ext>
            </a:extLst>
          </p:cNvPr>
          <p:cNvPicPr>
            <a:picLocks noGrp="1" noChangeAspect="1"/>
          </p:cNvPicPr>
          <p:nvPr>
            <p:ph idx="1"/>
          </p:nvPr>
        </p:nvPicPr>
        <p:blipFill>
          <a:blip r:embed="rId2"/>
          <a:stretch>
            <a:fillRect/>
          </a:stretch>
        </p:blipFill>
        <p:spPr>
          <a:xfrm>
            <a:off x="911069" y="2360636"/>
            <a:ext cx="10167611" cy="3711177"/>
          </a:xfrm>
          <a:prstGeom prst="rect">
            <a:avLst/>
          </a:prstGeom>
        </p:spPr>
      </p:pic>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1132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38200" y="557188"/>
            <a:ext cx="10515600" cy="1133499"/>
          </a:xfrm>
        </p:spPr>
        <p:txBody>
          <a:bodyPr vert="horz" lIns="91440" tIns="45720" rIns="91440" bIns="45720" rtlCol="0">
            <a:normAutofit fontScale="90000"/>
          </a:bodyPr>
          <a:lstStyle/>
          <a:p>
            <a:pPr algn="ctr"/>
            <a:r>
              <a:rPr lang="en-US" sz="3600" kern="1200" dirty="0">
                <a:latin typeface="Times New Roman" panose="02020603050405020304" pitchFamily="18" charset="0"/>
                <a:cs typeface="Times New Roman" panose="02020603050405020304" pitchFamily="18" charset="0"/>
              </a:rPr>
              <a:t>Decision Tree 2</a:t>
            </a:r>
            <a:br>
              <a:rPr lang="en-US" sz="3600" kern="1200" dirty="0">
                <a:latin typeface="Times New Roman" panose="02020603050405020304" pitchFamily="18" charset="0"/>
                <a:cs typeface="Times New Roman" panose="02020603050405020304" pitchFamily="18" charset="0"/>
              </a:rPr>
            </a:br>
            <a:r>
              <a:rPr lang="en-US" sz="3600" kern="1200" dirty="0">
                <a:latin typeface="Times New Roman" panose="02020603050405020304" pitchFamily="18" charset="0"/>
                <a:cs typeface="Times New Roman" panose="02020603050405020304" pitchFamily="18" charset="0"/>
              </a:rPr>
              <a:t>Lit Biomarkers:</a:t>
            </a:r>
            <a:br>
              <a:rPr lang="en-US" sz="1700" kern="12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'CA125', 'RBC', 'ALP', 'PCT', 'NEU', 'PLT', 'HE4', 'Age', 'Ca', 'Menopause'</a:t>
            </a:r>
            <a:endParaRPr lang="en-US" sz="2200" kern="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descr="A yellow circle with a yellow circle with a yellow circle with a yellow circle with a yellow circle with a red circle with a yellow circle with a yellow circle with a yellow circle with a yellow circle&#10;&#10;Description automatically generated">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16" name="Content Placeholder 15">
            <a:extLst>
              <a:ext uri="{FF2B5EF4-FFF2-40B4-BE49-F238E27FC236}">
                <a16:creationId xmlns:a16="http://schemas.microsoft.com/office/drawing/2014/main" id="{4B27259B-2C43-4EB0-38E9-13BF9F40FC5A}"/>
              </a:ext>
            </a:extLst>
          </p:cNvPr>
          <p:cNvGraphicFramePr>
            <a:graphicFrameLocks noGrp="1"/>
          </p:cNvGraphicFramePr>
          <p:nvPr>
            <p:ph idx="1"/>
            <p:extLst>
              <p:ext uri="{D42A27DB-BD31-4B8C-83A1-F6EECF244321}">
                <p14:modId xmlns:p14="http://schemas.microsoft.com/office/powerpoint/2010/main" val="276120690"/>
              </p:ext>
            </p:extLst>
          </p:nvPr>
        </p:nvGraphicFramePr>
        <p:xfrm>
          <a:off x="1277398" y="2096491"/>
          <a:ext cx="9637207" cy="3817165"/>
        </p:xfrm>
        <a:graphic>
          <a:graphicData uri="http://schemas.openxmlformats.org/drawingml/2006/table">
            <a:tbl>
              <a:tblPr/>
              <a:tblGrid>
                <a:gridCol w="2065116">
                  <a:extLst>
                    <a:ext uri="{9D8B030D-6E8A-4147-A177-3AD203B41FA5}">
                      <a16:colId xmlns:a16="http://schemas.microsoft.com/office/drawing/2014/main" val="1440553821"/>
                    </a:ext>
                  </a:extLst>
                </a:gridCol>
                <a:gridCol w="2101262">
                  <a:extLst>
                    <a:ext uri="{9D8B030D-6E8A-4147-A177-3AD203B41FA5}">
                      <a16:colId xmlns:a16="http://schemas.microsoft.com/office/drawing/2014/main" val="2963673871"/>
                    </a:ext>
                  </a:extLst>
                </a:gridCol>
                <a:gridCol w="2009585">
                  <a:extLst>
                    <a:ext uri="{9D8B030D-6E8A-4147-A177-3AD203B41FA5}">
                      <a16:colId xmlns:a16="http://schemas.microsoft.com/office/drawing/2014/main" val="2182352508"/>
                    </a:ext>
                  </a:extLst>
                </a:gridCol>
                <a:gridCol w="1582628">
                  <a:extLst>
                    <a:ext uri="{9D8B030D-6E8A-4147-A177-3AD203B41FA5}">
                      <a16:colId xmlns:a16="http://schemas.microsoft.com/office/drawing/2014/main" val="3597300156"/>
                    </a:ext>
                  </a:extLst>
                </a:gridCol>
                <a:gridCol w="1878616">
                  <a:extLst>
                    <a:ext uri="{9D8B030D-6E8A-4147-A177-3AD203B41FA5}">
                      <a16:colId xmlns:a16="http://schemas.microsoft.com/office/drawing/2014/main" val="1132935543"/>
                    </a:ext>
                  </a:extLst>
                </a:gridCol>
              </a:tblGrid>
              <a:tr h="673913">
                <a:tc rowSpan="2">
                  <a:txBody>
                    <a:bodyPr/>
                    <a:lstStyle/>
                    <a:p>
                      <a:pPr marL="0" marR="0" algn="ctr" fontAlgn="t">
                        <a:lnSpc>
                          <a:spcPct val="115000"/>
                        </a:lnSpc>
                        <a:spcBef>
                          <a:spcPts val="0"/>
                        </a:spcBef>
                        <a:spcAft>
                          <a:spcPts val="0"/>
                        </a:spcAft>
                      </a:pPr>
                      <a:r>
                        <a:rPr lang="en-US" sz="23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Name of Classifier = Decision Tree,</a:t>
                      </a:r>
                      <a:endParaRPr lang="en-US" sz="3000" b="0" i="0" u="none" strike="noStrike" dirty="0">
                        <a:effectLst/>
                        <a:latin typeface="Arial" panose="020B0604020202020204" pitchFamily="34" charset="0"/>
                      </a:endParaRPr>
                    </a:p>
                  </a:txBody>
                  <a:tcPr marL="150876" marR="150876" marT="75438" marB="7543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0B6374"/>
                    </a:solidFill>
                  </a:tcPr>
                </a:tc>
                <a:tc gridSpan="4">
                  <a:txBody>
                    <a:bodyPr/>
                    <a:lstStyle/>
                    <a:p>
                      <a:pPr marL="0" marR="0" algn="ctr" fontAlgn="t">
                        <a:lnSpc>
                          <a:spcPct val="115000"/>
                        </a:lnSpc>
                        <a:spcBef>
                          <a:spcPts val="0"/>
                        </a:spcBef>
                        <a:spcAft>
                          <a:spcPts val="0"/>
                        </a:spcAft>
                      </a:pPr>
                      <a:r>
                        <a:rPr lang="en-US" sz="2600" b="1" i="0" u="none" strike="noStrike" kern="100">
                          <a:solidFill>
                            <a:srgbClr val="FFFFFF"/>
                          </a:solidFill>
                          <a:effectLst/>
                          <a:latin typeface="Arial" panose="020B0604020202020204" pitchFamily="34" charset="0"/>
                          <a:ea typeface="Arial" panose="020B0604020202020204" pitchFamily="34" charset="0"/>
                          <a:cs typeface="Times New Roman" panose="02020603050405020304" pitchFamily="18" charset="0"/>
                        </a:rPr>
                        <a:t>Evaluation Parameter</a:t>
                      </a:r>
                      <a:endParaRPr lang="en-US" sz="3000" b="0" i="0" u="none" strike="noStrike">
                        <a:effectLst/>
                        <a:latin typeface="Arial" panose="020B0604020202020204" pitchFamily="34" charset="0"/>
                      </a:endParaRPr>
                    </a:p>
                  </a:txBody>
                  <a:tcPr marL="150876" marR="150876" marT="75438" marB="7543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8DD8D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66830674"/>
                  </a:ext>
                </a:extLst>
              </a:tr>
              <a:tr h="1279094">
                <a:tc vMerge="1">
                  <a:txBody>
                    <a:bodyPr/>
                    <a:lstStyle/>
                    <a:p>
                      <a:endParaRPr lang="en-US"/>
                    </a:p>
                  </a:txBody>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Accuracy </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Precision</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Recall </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F1-measure</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extLst>
                  <a:ext uri="{0D108BD9-81ED-4DB2-BD59-A6C34878D82A}">
                    <a16:rowId xmlns:a16="http://schemas.microsoft.com/office/drawing/2014/main" val="1744214789"/>
                  </a:ext>
                </a:extLst>
              </a:tr>
              <a:tr h="932079">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0.75</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0.78</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0.81</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0.78</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715726135"/>
                  </a:ext>
                </a:extLst>
              </a:tr>
              <a:tr h="932079">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1</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0.75</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0.69</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0.64</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0.65</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223529458"/>
                  </a:ext>
                </a:extLst>
              </a:tr>
            </a:tbl>
          </a:graphicData>
        </a:graphic>
      </p:graphicFrame>
    </p:spTree>
    <p:extLst>
      <p:ext uri="{BB962C8B-B14F-4D97-AF65-F5344CB8AC3E}">
        <p14:creationId xmlns:p14="http://schemas.microsoft.com/office/powerpoint/2010/main" val="2822507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38200" y="557188"/>
            <a:ext cx="10515600" cy="1133499"/>
          </a:xfrm>
        </p:spPr>
        <p:txBody>
          <a:bodyPr vert="horz" lIns="91440" tIns="45720" rIns="91440" bIns="45720" rtlCol="0">
            <a:normAutofit fontScale="90000"/>
          </a:bodyPr>
          <a:lstStyle/>
          <a:p>
            <a:pPr algn="ctr"/>
            <a:r>
              <a:rPr lang="en-US" sz="3600" kern="1200" dirty="0">
                <a:latin typeface="Times New Roman" panose="02020603050405020304" pitchFamily="18" charset="0"/>
                <a:cs typeface="Times New Roman" panose="02020603050405020304" pitchFamily="18" charset="0"/>
              </a:rPr>
              <a:t>Decision Tree 3</a:t>
            </a:r>
            <a:br>
              <a:rPr lang="en-US" sz="3600" kern="1200" dirty="0">
                <a:latin typeface="Times New Roman" panose="02020603050405020304" pitchFamily="18" charset="0"/>
                <a:cs typeface="Times New Roman" panose="02020603050405020304" pitchFamily="18" charset="0"/>
              </a:rPr>
            </a:br>
            <a:r>
              <a:rPr lang="en-US" sz="3600" kern="1200" dirty="0" err="1">
                <a:latin typeface="Times New Roman" panose="02020603050405020304" pitchFamily="18" charset="0"/>
                <a:cs typeface="Times New Roman" panose="02020603050405020304" pitchFamily="18" charset="0"/>
              </a:rPr>
              <a:t>mRMR</a:t>
            </a:r>
            <a:r>
              <a:rPr lang="en-US" sz="3600" kern="12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w/o CA-125 </a:t>
            </a:r>
            <a:r>
              <a:rPr lang="en-US" sz="3600" kern="1200" dirty="0">
                <a:latin typeface="Times New Roman" panose="02020603050405020304" pitchFamily="18" charset="0"/>
                <a:cs typeface="Times New Roman" panose="02020603050405020304" pitchFamily="18" charset="0"/>
              </a:rPr>
              <a:t>Biomarkers:</a:t>
            </a:r>
            <a:br>
              <a:rPr lang="en-US" sz="1700" kern="1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'Age', 'CREA', 'LYM%', 'AST', 'Menopause', 'PDW', 'NEU', 'HE4', 'LYM#', 'PCT</a:t>
            </a:r>
            <a:r>
              <a:rPr lang="en-US" sz="2400" dirty="0">
                <a:latin typeface="Times New Roman" panose="02020603050405020304" pitchFamily="18" charset="0"/>
                <a:cs typeface="Times New Roman" panose="02020603050405020304" pitchFamily="18" charset="0"/>
              </a:rPr>
              <a:t>'</a:t>
            </a:r>
            <a:br>
              <a:rPr lang="en-US" sz="2200" dirty="0">
                <a:latin typeface="Times New Roman" panose="02020603050405020304" pitchFamily="18" charset="0"/>
                <a:cs typeface="Times New Roman" panose="02020603050405020304" pitchFamily="18" charset="0"/>
              </a:rPr>
            </a:br>
            <a:endParaRPr lang="en-US" sz="2200" kern="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descr="A yellow circle with a yellow circle with a yellow circle with a yellow circle with a yellow circle with a red circle with a yellow circle with a yellow circle with a yellow circle with a yellow circle&#10;&#10;Description automatically generated">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16" name="Content Placeholder 15">
            <a:extLst>
              <a:ext uri="{FF2B5EF4-FFF2-40B4-BE49-F238E27FC236}">
                <a16:creationId xmlns:a16="http://schemas.microsoft.com/office/drawing/2014/main" id="{4B27259B-2C43-4EB0-38E9-13BF9F40FC5A}"/>
              </a:ext>
            </a:extLst>
          </p:cNvPr>
          <p:cNvGraphicFramePr>
            <a:graphicFrameLocks noGrp="1"/>
          </p:cNvGraphicFramePr>
          <p:nvPr>
            <p:ph idx="1"/>
            <p:extLst>
              <p:ext uri="{D42A27DB-BD31-4B8C-83A1-F6EECF244321}">
                <p14:modId xmlns:p14="http://schemas.microsoft.com/office/powerpoint/2010/main" val="3356275449"/>
              </p:ext>
            </p:extLst>
          </p:nvPr>
        </p:nvGraphicFramePr>
        <p:xfrm>
          <a:off x="1277398" y="2096491"/>
          <a:ext cx="9637207" cy="3817165"/>
        </p:xfrm>
        <a:graphic>
          <a:graphicData uri="http://schemas.openxmlformats.org/drawingml/2006/table">
            <a:tbl>
              <a:tblPr/>
              <a:tblGrid>
                <a:gridCol w="2065116">
                  <a:extLst>
                    <a:ext uri="{9D8B030D-6E8A-4147-A177-3AD203B41FA5}">
                      <a16:colId xmlns:a16="http://schemas.microsoft.com/office/drawing/2014/main" val="1440553821"/>
                    </a:ext>
                  </a:extLst>
                </a:gridCol>
                <a:gridCol w="2101262">
                  <a:extLst>
                    <a:ext uri="{9D8B030D-6E8A-4147-A177-3AD203B41FA5}">
                      <a16:colId xmlns:a16="http://schemas.microsoft.com/office/drawing/2014/main" val="2963673871"/>
                    </a:ext>
                  </a:extLst>
                </a:gridCol>
                <a:gridCol w="2009585">
                  <a:extLst>
                    <a:ext uri="{9D8B030D-6E8A-4147-A177-3AD203B41FA5}">
                      <a16:colId xmlns:a16="http://schemas.microsoft.com/office/drawing/2014/main" val="2182352508"/>
                    </a:ext>
                  </a:extLst>
                </a:gridCol>
                <a:gridCol w="1582628">
                  <a:extLst>
                    <a:ext uri="{9D8B030D-6E8A-4147-A177-3AD203B41FA5}">
                      <a16:colId xmlns:a16="http://schemas.microsoft.com/office/drawing/2014/main" val="3597300156"/>
                    </a:ext>
                  </a:extLst>
                </a:gridCol>
                <a:gridCol w="1878616">
                  <a:extLst>
                    <a:ext uri="{9D8B030D-6E8A-4147-A177-3AD203B41FA5}">
                      <a16:colId xmlns:a16="http://schemas.microsoft.com/office/drawing/2014/main" val="1132935543"/>
                    </a:ext>
                  </a:extLst>
                </a:gridCol>
              </a:tblGrid>
              <a:tr h="673913">
                <a:tc rowSpan="2">
                  <a:txBody>
                    <a:bodyPr/>
                    <a:lstStyle/>
                    <a:p>
                      <a:pPr marL="0" marR="0" algn="ctr" fontAlgn="t">
                        <a:lnSpc>
                          <a:spcPct val="115000"/>
                        </a:lnSpc>
                        <a:spcBef>
                          <a:spcPts val="0"/>
                        </a:spcBef>
                        <a:spcAft>
                          <a:spcPts val="0"/>
                        </a:spcAft>
                      </a:pPr>
                      <a:r>
                        <a:rPr lang="en-US" sz="23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Name of Classifier = Decision Tree</a:t>
                      </a:r>
                      <a:endParaRPr lang="en-US" sz="3000" b="0" i="0" u="none" strike="noStrike" dirty="0">
                        <a:effectLst/>
                        <a:latin typeface="Arial" panose="020B0604020202020204" pitchFamily="34" charset="0"/>
                      </a:endParaRPr>
                    </a:p>
                  </a:txBody>
                  <a:tcPr marL="150876" marR="150876" marT="75438" marB="7543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0B6374"/>
                    </a:solidFill>
                  </a:tcPr>
                </a:tc>
                <a:tc gridSpan="4">
                  <a:txBody>
                    <a:bodyPr/>
                    <a:lstStyle/>
                    <a:p>
                      <a:pPr marL="0" marR="0" algn="ctr" fontAlgn="t">
                        <a:lnSpc>
                          <a:spcPct val="115000"/>
                        </a:lnSpc>
                        <a:spcBef>
                          <a:spcPts val="0"/>
                        </a:spcBef>
                        <a:spcAft>
                          <a:spcPts val="0"/>
                        </a:spcAft>
                      </a:pPr>
                      <a:r>
                        <a:rPr lang="en-US" sz="2600" b="1" i="0" u="none" strike="noStrike" kern="100">
                          <a:solidFill>
                            <a:srgbClr val="FFFFFF"/>
                          </a:solidFill>
                          <a:effectLst/>
                          <a:latin typeface="Arial" panose="020B0604020202020204" pitchFamily="34" charset="0"/>
                          <a:ea typeface="Arial" panose="020B0604020202020204" pitchFamily="34" charset="0"/>
                          <a:cs typeface="Times New Roman" panose="02020603050405020304" pitchFamily="18" charset="0"/>
                        </a:rPr>
                        <a:t>Evaluation Parameter</a:t>
                      </a:r>
                      <a:endParaRPr lang="en-US" sz="3000" b="0" i="0" u="none" strike="noStrike">
                        <a:effectLst/>
                        <a:latin typeface="Arial" panose="020B0604020202020204" pitchFamily="34" charset="0"/>
                      </a:endParaRPr>
                    </a:p>
                  </a:txBody>
                  <a:tcPr marL="150876" marR="150876" marT="75438" marB="7543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8DD8D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66830674"/>
                  </a:ext>
                </a:extLst>
              </a:tr>
              <a:tr h="1279094">
                <a:tc vMerge="1">
                  <a:txBody>
                    <a:bodyPr/>
                    <a:lstStyle/>
                    <a:p>
                      <a:endParaRPr lang="en-US"/>
                    </a:p>
                  </a:txBody>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Accuracy </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Precision</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Recall </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F1-measure</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extLst>
                  <a:ext uri="{0D108BD9-81ED-4DB2-BD59-A6C34878D82A}">
                    <a16:rowId xmlns:a16="http://schemas.microsoft.com/office/drawing/2014/main" val="1744214789"/>
                  </a:ext>
                </a:extLst>
              </a:tr>
              <a:tr h="932079">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0.73</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0.77</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0.79</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0.78</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715726135"/>
                  </a:ext>
                </a:extLst>
              </a:tr>
              <a:tr h="932079">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1</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0.73</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0.67</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0.64</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0.65</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223529458"/>
                  </a:ext>
                </a:extLst>
              </a:tr>
            </a:tbl>
          </a:graphicData>
        </a:graphic>
      </p:graphicFrame>
    </p:spTree>
    <p:extLst>
      <p:ext uri="{BB962C8B-B14F-4D97-AF65-F5344CB8AC3E}">
        <p14:creationId xmlns:p14="http://schemas.microsoft.com/office/powerpoint/2010/main" val="2694433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5" name="Rectangle 209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96" name="Rectangle 209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7" name="Rectangle 209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8" name="Rectangle 209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4" name="Rectangle 2093">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AE55B-C5AC-6D1B-AA73-47EF313DB957}"/>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dirty="0">
                <a:solidFill>
                  <a:srgbClr val="FFFFFF"/>
                </a:solidFill>
                <a:latin typeface="Times New Roman" panose="02020603050405020304" pitchFamily="18" charset="0"/>
                <a:cs typeface="Times New Roman" panose="02020603050405020304" pitchFamily="18" charset="0"/>
              </a:rPr>
              <a:t>KNN and SVM  AUC-ROC comparison</a:t>
            </a:r>
          </a:p>
        </p:txBody>
      </p:sp>
      <p:pic>
        <p:nvPicPr>
          <p:cNvPr id="5" name="Picture 4">
            <a:extLst>
              <a:ext uri="{FF2B5EF4-FFF2-40B4-BE49-F238E27FC236}">
                <a16:creationId xmlns:a16="http://schemas.microsoft.com/office/drawing/2014/main" id="{4C06A4C9-FE26-AA88-BB15-97E7E394BB4E}"/>
              </a:ext>
            </a:extLst>
          </p:cNvPr>
          <p:cNvPicPr>
            <a:picLocks noChangeAspect="1"/>
          </p:cNvPicPr>
          <p:nvPr/>
        </p:nvPicPr>
        <p:blipFill>
          <a:blip r:embed="rId2"/>
          <a:stretch>
            <a:fillRect/>
          </a:stretch>
        </p:blipFill>
        <p:spPr>
          <a:xfrm>
            <a:off x="6292411" y="2218308"/>
            <a:ext cx="4997289" cy="3997831"/>
          </a:xfrm>
          <a:prstGeom prst="rect">
            <a:avLst/>
          </a:prstGeom>
        </p:spPr>
      </p:pic>
      <p:pic>
        <p:nvPicPr>
          <p:cNvPr id="10" name="Picture 9">
            <a:extLst>
              <a:ext uri="{FF2B5EF4-FFF2-40B4-BE49-F238E27FC236}">
                <a16:creationId xmlns:a16="http://schemas.microsoft.com/office/drawing/2014/main" id="{F911781E-1E0A-7B96-F199-9559542E6AB9}"/>
              </a:ext>
            </a:extLst>
          </p:cNvPr>
          <p:cNvPicPr>
            <a:picLocks noChangeAspect="1"/>
          </p:cNvPicPr>
          <p:nvPr/>
        </p:nvPicPr>
        <p:blipFill>
          <a:blip r:embed="rId3"/>
          <a:stretch>
            <a:fillRect/>
          </a:stretch>
        </p:blipFill>
        <p:spPr>
          <a:xfrm>
            <a:off x="699714" y="1938943"/>
            <a:ext cx="5591908" cy="4277196"/>
          </a:xfrm>
          <a:prstGeom prst="rect">
            <a:avLst/>
          </a:prstGeom>
        </p:spPr>
      </p:pic>
    </p:spTree>
    <p:extLst>
      <p:ext uri="{BB962C8B-B14F-4D97-AF65-F5344CB8AC3E}">
        <p14:creationId xmlns:p14="http://schemas.microsoft.com/office/powerpoint/2010/main" val="148302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402D39E6-A95D-6B46-0732-2833ABA1C14F}"/>
              </a:ext>
            </a:extLst>
          </p:cNvPr>
          <p:cNvGraphicFramePr>
            <a:graphicFrameLocks noGrp="1"/>
          </p:cNvGraphicFramePr>
          <p:nvPr>
            <p:extLst>
              <p:ext uri="{D42A27DB-BD31-4B8C-83A1-F6EECF244321}">
                <p14:modId xmlns:p14="http://schemas.microsoft.com/office/powerpoint/2010/main" val="455542120"/>
              </p:ext>
            </p:extLst>
          </p:nvPr>
        </p:nvGraphicFramePr>
        <p:xfrm>
          <a:off x="1157288" y="2147888"/>
          <a:ext cx="4903788" cy="4837430"/>
        </p:xfrm>
        <a:graphic>
          <a:graphicData uri="http://schemas.openxmlformats.org/drawingml/2006/table">
            <a:tbl>
              <a:tblPr>
                <a:tableStyleId>{5C22544A-7EE6-4342-B048-85BDC9FD1C3A}</a:tableStyleId>
              </a:tblPr>
              <a:tblGrid>
                <a:gridCol w="817298">
                  <a:extLst>
                    <a:ext uri="{9D8B030D-6E8A-4147-A177-3AD203B41FA5}">
                      <a16:colId xmlns:a16="http://schemas.microsoft.com/office/drawing/2014/main" val="2857085560"/>
                    </a:ext>
                  </a:extLst>
                </a:gridCol>
                <a:gridCol w="817298">
                  <a:extLst>
                    <a:ext uri="{9D8B030D-6E8A-4147-A177-3AD203B41FA5}">
                      <a16:colId xmlns:a16="http://schemas.microsoft.com/office/drawing/2014/main" val="3442928802"/>
                    </a:ext>
                  </a:extLst>
                </a:gridCol>
                <a:gridCol w="817298">
                  <a:extLst>
                    <a:ext uri="{9D8B030D-6E8A-4147-A177-3AD203B41FA5}">
                      <a16:colId xmlns:a16="http://schemas.microsoft.com/office/drawing/2014/main" val="3066855519"/>
                    </a:ext>
                  </a:extLst>
                </a:gridCol>
                <a:gridCol w="817298">
                  <a:extLst>
                    <a:ext uri="{9D8B030D-6E8A-4147-A177-3AD203B41FA5}">
                      <a16:colId xmlns:a16="http://schemas.microsoft.com/office/drawing/2014/main" val="82897501"/>
                    </a:ext>
                  </a:extLst>
                </a:gridCol>
                <a:gridCol w="817298">
                  <a:extLst>
                    <a:ext uri="{9D8B030D-6E8A-4147-A177-3AD203B41FA5}">
                      <a16:colId xmlns:a16="http://schemas.microsoft.com/office/drawing/2014/main" val="1064661827"/>
                    </a:ext>
                  </a:extLst>
                </a:gridCol>
                <a:gridCol w="817298">
                  <a:extLst>
                    <a:ext uri="{9D8B030D-6E8A-4147-A177-3AD203B41FA5}">
                      <a16:colId xmlns:a16="http://schemas.microsoft.com/office/drawing/2014/main" val="4237453902"/>
                    </a:ext>
                  </a:extLst>
                </a:gridCol>
              </a:tblGrid>
              <a:tr h="372110">
                <a:tc>
                  <a:txBody>
                    <a:bodyPr/>
                    <a:lstStyle/>
                    <a:p>
                      <a:pPr algn="ctr" fontAlgn="b"/>
                      <a:r>
                        <a:rPr lang="en-US" sz="1400" b="1" u="none" strike="noStrike" dirty="0">
                          <a:effectLst/>
                        </a:rPr>
                        <a:t>Model</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b="1" u="none" strike="noStrike">
                          <a:effectLst/>
                        </a:rPr>
                        <a:t>Accuracy</a:t>
                      </a:r>
                      <a:endParaRPr lang="en-US" sz="1400" b="1"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b="1" u="none" strike="noStrike">
                          <a:effectLst/>
                        </a:rPr>
                        <a:t>Precision</a:t>
                      </a:r>
                      <a:endParaRPr lang="en-US" sz="1400" b="1"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b="1" u="none" strike="noStrike">
                          <a:effectLst/>
                        </a:rPr>
                        <a:t>Recall</a:t>
                      </a:r>
                      <a:endParaRPr lang="en-US" sz="1400" b="1"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b="1" u="none" strike="noStrike">
                          <a:effectLst/>
                        </a:rPr>
                        <a:t>F-1 score</a:t>
                      </a:r>
                      <a:endParaRPr lang="en-US" sz="1400" b="1"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b="1" u="none" strike="noStrike" dirty="0">
                          <a:effectLst/>
                        </a:rPr>
                        <a:t>Rank</a:t>
                      </a:r>
                      <a:endParaRPr lang="en-US" sz="1400" b="1" i="0" u="none" strike="noStrike" dirty="0">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1403622738"/>
                  </a:ext>
                </a:extLst>
              </a:tr>
              <a:tr h="372110">
                <a:tc>
                  <a:txBody>
                    <a:bodyPr/>
                    <a:lstStyle/>
                    <a:p>
                      <a:pPr algn="ctr" fontAlgn="b"/>
                      <a:r>
                        <a:rPr lang="en-US" sz="1400" b="1" u="none" strike="noStrike" dirty="0">
                          <a:effectLst/>
                        </a:rPr>
                        <a:t>SVM 1</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79%</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69%</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86%</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76%</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659032720"/>
                  </a:ext>
                </a:extLst>
              </a:tr>
              <a:tr h="372110">
                <a:tc>
                  <a:txBody>
                    <a:bodyPr/>
                    <a:lstStyle/>
                    <a:p>
                      <a:pPr algn="ctr" fontAlgn="b"/>
                      <a:r>
                        <a:rPr lang="en-US" sz="1400" b="1" u="none" strike="noStrike" dirty="0">
                          <a:effectLst/>
                        </a:rPr>
                        <a:t>SVM 2</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86%</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75%</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96%</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74%</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2607627364"/>
                  </a:ext>
                </a:extLst>
              </a:tr>
              <a:tr h="372110">
                <a:tc>
                  <a:txBody>
                    <a:bodyPr/>
                    <a:lstStyle/>
                    <a:p>
                      <a:pPr algn="ctr" fontAlgn="b"/>
                      <a:r>
                        <a:rPr lang="en-US" sz="1400" b="1" u="none" strike="noStrike" dirty="0">
                          <a:effectLst/>
                        </a:rPr>
                        <a:t>SVM 3</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87%</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83%</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86%</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84%</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175606835"/>
                  </a:ext>
                </a:extLst>
              </a:tr>
              <a:tr h="372110">
                <a:tc>
                  <a:txBody>
                    <a:bodyPr/>
                    <a:lstStyle/>
                    <a:p>
                      <a:pPr algn="ctr" fontAlgn="b"/>
                      <a:r>
                        <a:rPr lang="en-US" sz="1400" b="1" u="none" strike="noStrike" dirty="0">
                          <a:effectLst/>
                        </a:rPr>
                        <a:t>KNN 1</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77%</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69%</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79%</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73%</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4025905160"/>
                  </a:ext>
                </a:extLst>
              </a:tr>
              <a:tr h="372110">
                <a:tc>
                  <a:txBody>
                    <a:bodyPr/>
                    <a:lstStyle/>
                    <a:p>
                      <a:pPr algn="ctr" fontAlgn="b"/>
                      <a:r>
                        <a:rPr lang="en-US" sz="1400" b="1" u="none" strike="noStrike" dirty="0">
                          <a:effectLst/>
                        </a:rPr>
                        <a:t>KNN 2</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77%</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71%</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71%</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71%</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1067687102"/>
                  </a:ext>
                </a:extLst>
              </a:tr>
              <a:tr h="372110">
                <a:tc>
                  <a:txBody>
                    <a:bodyPr/>
                    <a:lstStyle/>
                    <a:p>
                      <a:pPr algn="ctr" fontAlgn="b"/>
                      <a:r>
                        <a:rPr lang="en-US" sz="1400" b="1" u="none" strike="noStrike" dirty="0">
                          <a:effectLst/>
                        </a:rPr>
                        <a:t>KNN 3</a:t>
                      </a:r>
                      <a:endParaRPr lang="en-US" sz="1400" b="1" i="0" u="none" strike="noStrike" dirty="0">
                        <a:solidFill>
                          <a:srgbClr val="000000"/>
                        </a:solidFill>
                        <a:effectLst/>
                        <a:latin typeface="Calibri" panose="020F0502020204030204" pitchFamily="34" charset="0"/>
                      </a:endParaRPr>
                    </a:p>
                  </a:txBody>
                  <a:tcPr marL="12383" marR="12383" marT="12383" marB="0" anchor="b">
                    <a:solidFill>
                      <a:schemeClr val="accent6">
                        <a:lumMod val="40000"/>
                        <a:lumOff val="60000"/>
                      </a:schemeClr>
                    </a:solidFill>
                  </a:tcPr>
                </a:tc>
                <a:tc>
                  <a:txBody>
                    <a:bodyPr/>
                    <a:lstStyle/>
                    <a:p>
                      <a:pPr algn="ctr" fontAlgn="b"/>
                      <a:r>
                        <a:rPr lang="en-US" sz="1400" b="1" u="none" strike="noStrike" dirty="0">
                          <a:effectLst/>
                        </a:rPr>
                        <a:t>90%</a:t>
                      </a:r>
                      <a:endParaRPr lang="en-US" sz="1400" b="1" i="0" u="none" strike="noStrike" dirty="0">
                        <a:solidFill>
                          <a:srgbClr val="000000"/>
                        </a:solidFill>
                        <a:effectLst/>
                        <a:latin typeface="Calibri" panose="020F0502020204030204" pitchFamily="34" charset="0"/>
                      </a:endParaRPr>
                    </a:p>
                  </a:txBody>
                  <a:tcPr marL="12383" marR="12383" marT="12383" marB="0" anchor="b">
                    <a:solidFill>
                      <a:schemeClr val="accent6">
                        <a:lumMod val="40000"/>
                        <a:lumOff val="60000"/>
                      </a:schemeClr>
                    </a:solidFill>
                  </a:tcPr>
                </a:tc>
                <a:tc>
                  <a:txBody>
                    <a:bodyPr/>
                    <a:lstStyle/>
                    <a:p>
                      <a:pPr algn="ctr" fontAlgn="b"/>
                      <a:r>
                        <a:rPr lang="en-US" sz="1400" b="1" u="none" strike="noStrike" dirty="0">
                          <a:effectLst/>
                        </a:rPr>
                        <a:t>80%</a:t>
                      </a:r>
                      <a:endParaRPr lang="en-US" sz="1400" b="1" i="0" u="none" strike="noStrike" dirty="0">
                        <a:solidFill>
                          <a:srgbClr val="000000"/>
                        </a:solidFill>
                        <a:effectLst/>
                        <a:latin typeface="Calibri" panose="020F0502020204030204" pitchFamily="34" charset="0"/>
                      </a:endParaRPr>
                    </a:p>
                  </a:txBody>
                  <a:tcPr marL="12383" marR="12383" marT="12383" marB="0" anchor="b">
                    <a:solidFill>
                      <a:schemeClr val="accent6">
                        <a:lumMod val="40000"/>
                        <a:lumOff val="60000"/>
                      </a:schemeClr>
                    </a:solidFill>
                  </a:tcPr>
                </a:tc>
                <a:tc>
                  <a:txBody>
                    <a:bodyPr/>
                    <a:lstStyle/>
                    <a:p>
                      <a:pPr algn="ctr" fontAlgn="b"/>
                      <a:r>
                        <a:rPr lang="en-US" sz="1400" b="1" u="none" strike="noStrike" dirty="0">
                          <a:effectLst/>
                        </a:rPr>
                        <a:t>100%</a:t>
                      </a:r>
                      <a:endParaRPr lang="en-US" sz="1400" b="1" i="0" u="none" strike="noStrike" dirty="0">
                        <a:solidFill>
                          <a:srgbClr val="000000"/>
                        </a:solidFill>
                        <a:effectLst/>
                        <a:latin typeface="Calibri" panose="020F0502020204030204" pitchFamily="34" charset="0"/>
                      </a:endParaRPr>
                    </a:p>
                  </a:txBody>
                  <a:tcPr marL="12383" marR="12383" marT="12383" marB="0" anchor="b">
                    <a:solidFill>
                      <a:schemeClr val="accent6">
                        <a:lumMod val="40000"/>
                        <a:lumOff val="60000"/>
                      </a:schemeClr>
                    </a:solidFill>
                  </a:tcPr>
                </a:tc>
                <a:tc>
                  <a:txBody>
                    <a:bodyPr/>
                    <a:lstStyle/>
                    <a:p>
                      <a:pPr algn="ctr" fontAlgn="b"/>
                      <a:r>
                        <a:rPr lang="en-US" sz="1400" b="1" u="none" strike="noStrike" dirty="0">
                          <a:effectLst/>
                        </a:rPr>
                        <a:t>89%</a:t>
                      </a:r>
                      <a:endParaRPr lang="en-US" sz="1400" b="1" i="0" u="none" strike="noStrike" dirty="0">
                        <a:solidFill>
                          <a:srgbClr val="000000"/>
                        </a:solidFill>
                        <a:effectLst/>
                        <a:latin typeface="Calibri" panose="020F0502020204030204" pitchFamily="34" charset="0"/>
                      </a:endParaRPr>
                    </a:p>
                  </a:txBody>
                  <a:tcPr marL="12383" marR="12383" marT="12383" marB="0" anchor="b">
                    <a:solidFill>
                      <a:schemeClr val="accent6">
                        <a:lumMod val="40000"/>
                        <a:lumOff val="60000"/>
                      </a:schemeClr>
                    </a:solidFill>
                  </a:tcPr>
                </a:tc>
                <a:tc>
                  <a:txBody>
                    <a:bodyPr/>
                    <a:lstStyle/>
                    <a:p>
                      <a:pPr algn="ctr" fontAlgn="b"/>
                      <a:r>
                        <a:rPr lang="en-US" sz="1400" b="1" u="none" strike="noStrike" dirty="0">
                          <a:effectLst/>
                        </a:rPr>
                        <a:t>1</a:t>
                      </a:r>
                      <a:endParaRPr lang="en-US" sz="1400" b="1" i="0" u="none" strike="noStrike" dirty="0">
                        <a:solidFill>
                          <a:srgbClr val="000000"/>
                        </a:solidFill>
                        <a:effectLst/>
                        <a:latin typeface="Calibri" panose="020F0502020204030204" pitchFamily="34" charset="0"/>
                      </a:endParaRPr>
                    </a:p>
                  </a:txBody>
                  <a:tcPr marL="12383" marR="12383" marT="12383" marB="0" anchor="b">
                    <a:solidFill>
                      <a:schemeClr val="accent6">
                        <a:lumMod val="40000"/>
                        <a:lumOff val="60000"/>
                      </a:schemeClr>
                    </a:solidFill>
                  </a:tcPr>
                </a:tc>
                <a:extLst>
                  <a:ext uri="{0D108BD9-81ED-4DB2-BD59-A6C34878D82A}">
                    <a16:rowId xmlns:a16="http://schemas.microsoft.com/office/drawing/2014/main" val="1304833885"/>
                  </a:ext>
                </a:extLst>
              </a:tr>
              <a:tr h="372110">
                <a:tc>
                  <a:txBody>
                    <a:bodyPr/>
                    <a:lstStyle/>
                    <a:p>
                      <a:pPr algn="ctr" fontAlgn="b"/>
                      <a:r>
                        <a:rPr lang="en-US" sz="1400" b="1" u="none" strike="noStrike" dirty="0">
                          <a:effectLst/>
                        </a:rPr>
                        <a:t>DT     1</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69%</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62%</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54%</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58%</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dirty="0">
                          <a:effectLst/>
                        </a:rPr>
                        <a:t>9</a:t>
                      </a:r>
                      <a:endParaRPr lang="en-US" sz="1400" b="0" i="0" u="none" strike="noStrike" dirty="0">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384397795"/>
                  </a:ext>
                </a:extLst>
              </a:tr>
              <a:tr h="372110">
                <a:tc>
                  <a:txBody>
                    <a:bodyPr/>
                    <a:lstStyle/>
                    <a:p>
                      <a:pPr algn="ctr" fontAlgn="b"/>
                      <a:r>
                        <a:rPr lang="en-US" sz="1400" b="1" u="none" strike="noStrike" dirty="0">
                          <a:effectLst/>
                        </a:rPr>
                        <a:t>DT     2</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75%</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69%</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64%</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67%</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a:t>
                      </a:r>
                      <a:endParaRPr lang="en-US" sz="1400" b="0" i="0" u="none" strike="noStrike">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2929117814"/>
                  </a:ext>
                </a:extLst>
              </a:tr>
              <a:tr h="372110">
                <a:tc>
                  <a:txBody>
                    <a:bodyPr/>
                    <a:lstStyle/>
                    <a:p>
                      <a:pPr algn="ctr" fontAlgn="b"/>
                      <a:r>
                        <a:rPr lang="en-US" sz="1400" b="1" u="none" strike="noStrike" dirty="0">
                          <a:effectLst/>
                        </a:rPr>
                        <a:t>DT     3</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dirty="0">
                          <a:effectLst/>
                        </a:rPr>
                        <a:t>73%</a:t>
                      </a:r>
                      <a:endParaRPr lang="en-US" sz="1400" b="0"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67%</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dirty="0">
                          <a:effectLst/>
                        </a:rPr>
                        <a:t>64%</a:t>
                      </a:r>
                      <a:endParaRPr lang="en-US" sz="1400" b="0"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dirty="0">
                          <a:effectLst/>
                        </a:rPr>
                        <a:t>65%</a:t>
                      </a:r>
                      <a:endParaRPr lang="en-US" sz="1400" b="0"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dirty="0">
                          <a:effectLst/>
                        </a:rPr>
                        <a:t>8</a:t>
                      </a:r>
                    </a:p>
                  </a:txBody>
                  <a:tcPr marL="12383" marR="12383" marT="12383" marB="0" anchor="b"/>
                </a:tc>
                <a:extLst>
                  <a:ext uri="{0D108BD9-81ED-4DB2-BD59-A6C34878D82A}">
                    <a16:rowId xmlns:a16="http://schemas.microsoft.com/office/drawing/2014/main" val="2845197722"/>
                  </a:ext>
                </a:extLst>
              </a:tr>
              <a:tr h="372110">
                <a:tc>
                  <a:txBody>
                    <a:bodyPr/>
                    <a:lstStyle/>
                    <a:p>
                      <a:pPr algn="ctr" fontAlgn="b"/>
                      <a:r>
                        <a:rPr lang="en-US" sz="1400" b="1" i="0" u="none" strike="noStrike" dirty="0">
                          <a:solidFill>
                            <a:srgbClr val="000000"/>
                          </a:solidFill>
                          <a:effectLst/>
                          <a:latin typeface="Calibri" panose="020F0502020204030204" pitchFamily="34" charset="0"/>
                        </a:rPr>
                        <a:t>SVM-TEST</a:t>
                      </a:r>
                    </a:p>
                  </a:txBody>
                  <a:tcPr marL="12383" marR="12383" marT="12383" marB="0" anchor="b"/>
                </a:tc>
                <a:tc>
                  <a:txBody>
                    <a:bodyPr/>
                    <a:lstStyle/>
                    <a:p>
                      <a:pPr algn="ctr" fontAlgn="b"/>
                      <a:r>
                        <a:rPr lang="en-US" sz="1400" b="0" i="0" u="none" strike="noStrike" dirty="0">
                          <a:solidFill>
                            <a:srgbClr val="000000"/>
                          </a:solidFill>
                          <a:effectLst/>
                          <a:latin typeface="Calibri" panose="020F0502020204030204" pitchFamily="34" charset="0"/>
                        </a:rPr>
                        <a:t>73%</a:t>
                      </a:r>
                    </a:p>
                  </a:txBody>
                  <a:tcPr marL="12383" marR="12383" marT="12383"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endParaRPr lang="en-US" sz="1400" u="none" strike="noStrike" dirty="0">
                        <a:effectLst/>
                      </a:endParaRPr>
                    </a:p>
                  </a:txBody>
                  <a:tcPr marL="12383" marR="12383" marT="12383" marB="0" anchor="b"/>
                </a:tc>
                <a:extLst>
                  <a:ext uri="{0D108BD9-81ED-4DB2-BD59-A6C34878D82A}">
                    <a16:rowId xmlns:a16="http://schemas.microsoft.com/office/drawing/2014/main" val="2510149666"/>
                  </a:ext>
                </a:extLst>
              </a:tr>
              <a:tr h="372110">
                <a:tc>
                  <a:txBody>
                    <a:bodyPr/>
                    <a:lstStyle/>
                    <a:p>
                      <a:pPr algn="ctr" fontAlgn="b"/>
                      <a:r>
                        <a:rPr lang="en-US" sz="1400" b="1" i="0" u="none" strike="noStrike" dirty="0">
                          <a:solidFill>
                            <a:srgbClr val="000000"/>
                          </a:solidFill>
                          <a:effectLst/>
                          <a:latin typeface="Calibri" panose="020F0502020204030204" pitchFamily="34" charset="0"/>
                        </a:rPr>
                        <a:t>KNN-TEST</a:t>
                      </a:r>
                    </a:p>
                  </a:txBody>
                  <a:tcPr marL="12383" marR="12383" marT="12383" marB="0" anchor="b"/>
                </a:tc>
                <a:tc>
                  <a:txBody>
                    <a:bodyPr/>
                    <a:lstStyle/>
                    <a:p>
                      <a:pPr algn="ctr" fontAlgn="b"/>
                      <a:r>
                        <a:rPr lang="en-US" sz="1400" b="0" i="0" u="none" strike="noStrike" dirty="0">
                          <a:solidFill>
                            <a:srgbClr val="000000"/>
                          </a:solidFill>
                          <a:effectLst/>
                          <a:latin typeface="Calibri" panose="020F0502020204030204" pitchFamily="34" charset="0"/>
                        </a:rPr>
                        <a:t>65%</a:t>
                      </a:r>
                    </a:p>
                  </a:txBody>
                  <a:tcPr marL="12383" marR="12383" marT="12383"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endParaRPr lang="en-US" sz="1400" u="none" strike="noStrike" dirty="0">
                        <a:effectLst/>
                      </a:endParaRPr>
                    </a:p>
                  </a:txBody>
                  <a:tcPr marL="12383" marR="12383" marT="12383" marB="0" anchor="b"/>
                </a:tc>
                <a:extLst>
                  <a:ext uri="{0D108BD9-81ED-4DB2-BD59-A6C34878D82A}">
                    <a16:rowId xmlns:a16="http://schemas.microsoft.com/office/drawing/2014/main" val="681760959"/>
                  </a:ext>
                </a:extLst>
              </a:tr>
              <a:tr h="372110">
                <a:tc>
                  <a:txBody>
                    <a:bodyPr/>
                    <a:lstStyle/>
                    <a:p>
                      <a:pPr algn="ctr" fontAlgn="b"/>
                      <a:r>
                        <a:rPr lang="en-US" sz="1400" b="1" i="0" u="none" strike="noStrike" dirty="0">
                          <a:solidFill>
                            <a:srgbClr val="000000"/>
                          </a:solidFill>
                          <a:effectLst/>
                          <a:latin typeface="Calibri" panose="020F0502020204030204" pitchFamily="34" charset="0"/>
                        </a:rPr>
                        <a:t>DT-TEST</a:t>
                      </a:r>
                    </a:p>
                  </a:txBody>
                  <a:tcPr marL="12383" marR="12383" marT="12383" marB="0" anchor="b"/>
                </a:tc>
                <a:tc>
                  <a:txBody>
                    <a:bodyPr/>
                    <a:lstStyle/>
                    <a:p>
                      <a:pPr algn="ctr" fontAlgn="b"/>
                      <a:r>
                        <a:rPr lang="en-US" sz="1400" b="0" i="0" u="none" strike="noStrike" dirty="0">
                          <a:solidFill>
                            <a:srgbClr val="000000"/>
                          </a:solidFill>
                          <a:effectLst/>
                          <a:latin typeface="Calibri" panose="020F0502020204030204" pitchFamily="34" charset="0"/>
                        </a:rPr>
                        <a:t>69%</a:t>
                      </a:r>
                    </a:p>
                  </a:txBody>
                  <a:tcPr marL="12383" marR="12383" marT="12383"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endParaRPr lang="en-US" sz="1400" u="none" strike="noStrike" dirty="0">
                        <a:effectLst/>
                      </a:endParaRPr>
                    </a:p>
                  </a:txBody>
                  <a:tcPr marL="12383" marR="12383" marT="12383" marB="0" anchor="b"/>
                </a:tc>
                <a:extLst>
                  <a:ext uri="{0D108BD9-81ED-4DB2-BD59-A6C34878D82A}">
                    <a16:rowId xmlns:a16="http://schemas.microsoft.com/office/drawing/2014/main" val="3546453257"/>
                  </a:ext>
                </a:extLst>
              </a:tr>
            </a:tbl>
          </a:graphicData>
        </a:graphic>
      </p:graphicFrame>
      <p:graphicFrame>
        <p:nvGraphicFramePr>
          <p:cNvPr id="3" name="Table 2">
            <a:extLst>
              <a:ext uri="{FF2B5EF4-FFF2-40B4-BE49-F238E27FC236}">
                <a16:creationId xmlns:a16="http://schemas.microsoft.com/office/drawing/2014/main" id="{689FCDBC-F227-B11E-9A1F-FB2822182E74}"/>
              </a:ext>
            </a:extLst>
          </p:cNvPr>
          <p:cNvGraphicFramePr>
            <a:graphicFrameLocks noGrp="1"/>
          </p:cNvGraphicFramePr>
          <p:nvPr>
            <p:extLst>
              <p:ext uri="{D42A27DB-BD31-4B8C-83A1-F6EECF244321}">
                <p14:modId xmlns:p14="http://schemas.microsoft.com/office/powerpoint/2010/main" val="2439771766"/>
              </p:ext>
            </p:extLst>
          </p:nvPr>
        </p:nvGraphicFramePr>
        <p:xfrm>
          <a:off x="6127750" y="2147888"/>
          <a:ext cx="4903788" cy="3721099"/>
        </p:xfrm>
        <a:graphic>
          <a:graphicData uri="http://schemas.openxmlformats.org/drawingml/2006/table">
            <a:tbl>
              <a:tblPr>
                <a:tableStyleId>{5C22544A-7EE6-4342-B048-85BDC9FD1C3A}</a:tableStyleId>
              </a:tblPr>
              <a:tblGrid>
                <a:gridCol w="4903788">
                  <a:extLst>
                    <a:ext uri="{9D8B030D-6E8A-4147-A177-3AD203B41FA5}">
                      <a16:colId xmlns:a16="http://schemas.microsoft.com/office/drawing/2014/main" val="3434118597"/>
                    </a:ext>
                  </a:extLst>
                </a:gridCol>
              </a:tblGrid>
              <a:tr h="392099">
                <a:tc>
                  <a:txBody>
                    <a:bodyPr/>
                    <a:lstStyle/>
                    <a:p>
                      <a:pPr algn="l" fontAlgn="b"/>
                      <a:r>
                        <a:rPr lang="en-US" sz="2000" b="1" u="none" strike="noStrike" dirty="0">
                          <a:effectLst/>
                        </a:rPr>
                        <a:t>Model Key by Features Extraction Method</a:t>
                      </a:r>
                      <a:endParaRPr lang="en-US" sz="2000" b="1" i="0" u="none" strike="noStrike" dirty="0">
                        <a:solidFill>
                          <a:srgbClr val="000000"/>
                        </a:solidFill>
                        <a:effectLst/>
                        <a:latin typeface="Calibri" panose="020F0502020204030204" pitchFamily="34" charset="0"/>
                      </a:endParaRPr>
                    </a:p>
                  </a:txBody>
                  <a:tcPr marL="16910" marR="16910" marT="16910" marB="0" anchor="b"/>
                </a:tc>
                <a:extLst>
                  <a:ext uri="{0D108BD9-81ED-4DB2-BD59-A6C34878D82A}">
                    <a16:rowId xmlns:a16="http://schemas.microsoft.com/office/drawing/2014/main" val="1797469610"/>
                  </a:ext>
                </a:extLst>
              </a:tr>
              <a:tr h="1007157">
                <a:tc>
                  <a:txBody>
                    <a:bodyPr/>
                    <a:lstStyle/>
                    <a:p>
                      <a:pPr algn="l" fontAlgn="t"/>
                      <a:r>
                        <a:rPr lang="en-US" sz="2000" u="none" strike="noStrike" dirty="0">
                          <a:effectLst/>
                        </a:rPr>
                        <a:t>1: mRMR selected features - 'Age', 'CREA', 'LYM%', 'AST', 'CA125', 'PDW', 'Menopause', 'NEU', 'CEA', and 'LYM#’</a:t>
                      </a:r>
                      <a:endParaRPr lang="en-US" sz="2000" b="0" i="0" u="none" strike="noStrike" dirty="0">
                        <a:solidFill>
                          <a:srgbClr val="000000"/>
                        </a:solidFill>
                        <a:effectLst/>
                        <a:latin typeface="Calibri" panose="020F0502020204030204" pitchFamily="34" charset="0"/>
                      </a:endParaRPr>
                    </a:p>
                  </a:txBody>
                  <a:tcPr marL="16910" marR="16910" marT="16910" marB="0"/>
                </a:tc>
                <a:extLst>
                  <a:ext uri="{0D108BD9-81ED-4DB2-BD59-A6C34878D82A}">
                    <a16:rowId xmlns:a16="http://schemas.microsoft.com/office/drawing/2014/main" val="1094765301"/>
                  </a:ext>
                </a:extLst>
              </a:tr>
              <a:tr h="1007157">
                <a:tc>
                  <a:txBody>
                    <a:bodyPr/>
                    <a:lstStyle/>
                    <a:p>
                      <a:pPr algn="l" fontAlgn="b"/>
                      <a:r>
                        <a:rPr lang="en-US" sz="2000" u="none" strike="noStrike" dirty="0">
                          <a:effectLst/>
                        </a:rPr>
                        <a:t>2: Literature supported features – 'CA125', 'RBC', 'ALP', 'PCT', 'NEU', 'PLT', 'HE4', 'Age', 'Ca', 'Menopause</a:t>
                      </a:r>
                    </a:p>
                  </a:txBody>
                  <a:tcPr marL="16910" marR="16910" marT="16910" marB="0" anchor="b"/>
                </a:tc>
                <a:extLst>
                  <a:ext uri="{0D108BD9-81ED-4DB2-BD59-A6C34878D82A}">
                    <a16:rowId xmlns:a16="http://schemas.microsoft.com/office/drawing/2014/main" val="387292121"/>
                  </a:ext>
                </a:extLst>
              </a:tr>
              <a:tr h="131468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000" u="none" strike="noStrike" dirty="0">
                          <a:effectLst/>
                        </a:rPr>
                        <a:t>3: </a:t>
                      </a:r>
                      <a:r>
                        <a:rPr lang="en-US" sz="2000" u="none" strike="noStrike" dirty="0" err="1">
                          <a:effectLst/>
                        </a:rPr>
                        <a:t>mRMR</a:t>
                      </a:r>
                      <a:r>
                        <a:rPr lang="en-US" sz="2000" u="none" strike="noStrike" dirty="0">
                          <a:effectLst/>
                        </a:rPr>
                        <a:t> selected features excluding 'CA125' - 'Age', 'CREA', 'LYM%', 'AST', 'Menopause', 'PDW', 'NEU', 'HE4', 'LYM#', 'PCT’</a:t>
                      </a:r>
                      <a:endParaRPr lang="en-US" sz="2000" b="0" i="0" u="none" strike="noStrike" dirty="0">
                        <a:solidFill>
                          <a:srgbClr val="000000"/>
                        </a:solidFill>
                        <a:effectLst/>
                        <a:latin typeface="Calibri" panose="020F050202020403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endParaRPr lang="en-US" sz="2000" b="0" i="0" u="none" strike="noStrike" dirty="0">
                        <a:solidFill>
                          <a:srgbClr val="000000"/>
                        </a:solidFill>
                        <a:effectLst/>
                        <a:latin typeface="Calibri" panose="020F0502020204030204" pitchFamily="34" charset="0"/>
                      </a:endParaRPr>
                    </a:p>
                  </a:txBody>
                  <a:tcPr marL="16910" marR="16910" marT="16910" marB="0" anchor="b"/>
                </a:tc>
                <a:extLst>
                  <a:ext uri="{0D108BD9-81ED-4DB2-BD59-A6C34878D82A}">
                    <a16:rowId xmlns:a16="http://schemas.microsoft.com/office/drawing/2014/main" val="2021813988"/>
                  </a:ext>
                </a:extLst>
              </a:tr>
            </a:tbl>
          </a:graphicData>
        </a:graphic>
      </p:graphicFrame>
      <p:sp>
        <p:nvSpPr>
          <p:cNvPr id="2" name="Title 1">
            <a:extLst>
              <a:ext uri="{FF2B5EF4-FFF2-40B4-BE49-F238E27FC236}">
                <a16:creationId xmlns:a16="http://schemas.microsoft.com/office/drawing/2014/main" id="{329AE55B-C5AC-6D1B-AA73-47EF313DB957}"/>
              </a:ext>
            </a:extLst>
          </p:cNvPr>
          <p:cNvSpPr>
            <a:spLocks noGrp="1"/>
          </p:cNvSpPr>
          <p:nvPr>
            <p:ph type="title"/>
          </p:nvPr>
        </p:nvSpPr>
        <p:spPr>
          <a:xfrm>
            <a:off x="838200" y="326230"/>
            <a:ext cx="10515600" cy="1325563"/>
          </a:xfrm>
        </p:spPr>
        <p:txBody>
          <a:bodyPr>
            <a:normAutofit/>
          </a:bodyPr>
          <a:lstStyle/>
          <a:p>
            <a:r>
              <a:rPr lang="en-US" dirty="0">
                <a:latin typeface="Times New Roman" panose="02020603050405020304" pitchFamily="18" charset="0"/>
                <a:cs typeface="Times New Roman" panose="02020603050405020304" pitchFamily="18" charset="0"/>
              </a:rPr>
              <a:t>Summary view of results</a:t>
            </a:r>
          </a:p>
        </p:txBody>
      </p:sp>
    </p:spTree>
    <p:extLst>
      <p:ext uri="{BB962C8B-B14F-4D97-AF65-F5344CB8AC3E}">
        <p14:creationId xmlns:p14="http://schemas.microsoft.com/office/powerpoint/2010/main" val="2385218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Conclusions &amp; Future Study</a:t>
            </a:r>
          </a:p>
        </p:txBody>
      </p:sp>
    </p:spTree>
    <p:extLst>
      <p:ext uri="{BB962C8B-B14F-4D97-AF65-F5344CB8AC3E}">
        <p14:creationId xmlns:p14="http://schemas.microsoft.com/office/powerpoint/2010/main" val="310894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dirty="0">
                <a:solidFill>
                  <a:srgbClr val="000000"/>
                </a:solidFill>
                <a:latin typeface="Times New Roman" panose="02020603050405020304" pitchFamily="18" charset="0"/>
                <a:cs typeface="Times New Roman" panose="02020603050405020304" pitchFamily="18" charset="0"/>
              </a:rPr>
              <a:t>Research Importance</a:t>
            </a:r>
            <a:endParaRPr lang="en-US"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C1BB0B6-0840-68A2-D83F-981B2D02B729}"/>
              </a:ext>
            </a:extLst>
          </p:cNvPr>
          <p:cNvSpPr>
            <a:spLocks noGrp="1"/>
          </p:cNvSpPr>
          <p:nvPr>
            <p:ph idx="1"/>
          </p:nvPr>
        </p:nvSpPr>
        <p:spPr/>
        <p:txBody>
          <a:bodyPr>
            <a:norm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The CA-125 blood test measures the amount of the protein, Cancer Antigen – 125 in the blood. Many women with ovarian cancer do, in fact, have high levels of CA-125. This test can be useful as a tumor marker to help guide treatment in women known to have Ovarian Cancer, because a high level will often decrease if cancer treatment is working.</a:t>
            </a:r>
          </a:p>
          <a:p>
            <a:pPr marL="457200" lvl="0" indent="-310832" algn="l" rtl="0">
              <a:spcBef>
                <a:spcPts val="1200"/>
              </a:spcBef>
              <a:spcAft>
                <a:spcPts val="0"/>
              </a:spcAft>
              <a:buSzPct val="100000"/>
              <a:buChar char="●"/>
            </a:pPr>
            <a:r>
              <a:rPr lang="en-US" sz="2400" dirty="0">
                <a:latin typeface="Times New Roman" panose="02020603050405020304" pitchFamily="18" charset="0"/>
                <a:cs typeface="Times New Roman" panose="02020603050405020304" pitchFamily="18" charset="0"/>
              </a:rPr>
              <a:t>Note, checking CA-125 levels has not been found to be as useful as a screening test for Ovarian Cancer because high levels of CA-125 is more often caused by common conditions such as endometriosis and pelvic inflammatory disease, and not everyone who has Ovarian Cancer has a high CA-125 level.</a:t>
            </a:r>
          </a:p>
          <a:p>
            <a:pPr marL="457200" lvl="0" indent="-310832" algn="l" rtl="0">
              <a:spcBef>
                <a:spcPts val="0"/>
              </a:spcBef>
              <a:spcAft>
                <a:spcPts val="0"/>
              </a:spcAft>
              <a:buSzPct val="100000"/>
              <a:buChar char="●"/>
            </a:pPr>
            <a:r>
              <a:rPr lang="en-US" sz="2400" dirty="0">
                <a:latin typeface="Times New Roman" panose="02020603050405020304" pitchFamily="18" charset="0"/>
                <a:cs typeface="Times New Roman" panose="02020603050405020304" pitchFamily="18" charset="0"/>
              </a:rPr>
              <a:t>Therefore, other biomarkers may perform better than CA-125 when screening for Ovarian Cancer.</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995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387928" y="365125"/>
            <a:ext cx="3144982" cy="1325563"/>
          </a:xfrm>
        </p:spPr>
        <p:txBody>
          <a:bodyPr/>
          <a:lstStyle/>
          <a:p>
            <a:pPr algn="ctr"/>
            <a:r>
              <a:rPr lang="en-US" b="0" i="0">
                <a:solidFill>
                  <a:srgbClr val="000000"/>
                </a:solidFill>
                <a:effectLst/>
                <a:latin typeface="Times New Roman" panose="02020603050405020304" pitchFamily="18" charset="0"/>
                <a:cs typeface="Times New Roman" panose="02020603050405020304" pitchFamily="18" charset="0"/>
              </a:rPr>
              <a:t>Conclusions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838200" y="2506660"/>
            <a:ext cx="10515600" cy="4013319"/>
          </a:xfrm>
        </p:spPr>
        <p:txBody>
          <a:bodyPr>
            <a:normAutofit fontScale="92500" lnSpcReduction="10000"/>
          </a:bodyPr>
          <a:lstStyle/>
          <a:p>
            <a:r>
              <a:rPr lang="en-US" sz="1400" dirty="0">
                <a:latin typeface="Times New Roman" panose="02020603050405020304" pitchFamily="18" charset="0"/>
                <a:cs typeface="Times New Roman" panose="02020603050405020304" pitchFamily="18" charset="0"/>
              </a:rPr>
              <a:t>This work produced 10 features beneficial in predicting Ovarian Cancer using </a:t>
            </a:r>
            <a:r>
              <a:rPr lang="en-US" sz="1400" dirty="0" err="1">
                <a:latin typeface="Times New Roman" panose="02020603050405020304" pitchFamily="18" charset="0"/>
                <a:cs typeface="Times New Roman" panose="02020603050405020304" pitchFamily="18" charset="0"/>
              </a:rPr>
              <a:t>mRMR</a:t>
            </a:r>
            <a:r>
              <a:rPr lang="en-US" sz="1400" dirty="0">
                <a:latin typeface="Times New Roman" panose="02020603050405020304" pitchFamily="18" charset="0"/>
                <a:cs typeface="Times New Roman" panose="02020603050405020304" pitchFamily="18" charset="0"/>
              </a:rPr>
              <a:t>, and those include: 'Age', 'CREA', 'LYM%', 'AST', 'CA125', 'PDW', 'Menopause', 'NEU', 'CEA', and 'LYM#’. </a:t>
            </a:r>
          </a:p>
          <a:p>
            <a:r>
              <a:rPr lang="en-US" sz="1400" dirty="0">
                <a:latin typeface="Times New Roman" panose="02020603050405020304" pitchFamily="18" charset="0"/>
                <a:cs typeface="Times New Roman" panose="02020603050405020304" pitchFamily="18" charset="0"/>
              </a:rPr>
              <a:t>The best performing model with these selected biomarker features from the original biomarker selection is SVM at 79% overall accuracy and the worst performing was Decision Trees at 69% overall accuracy.</a:t>
            </a:r>
          </a:p>
          <a:p>
            <a:r>
              <a:rPr lang="en-US" sz="1400" dirty="0">
                <a:latin typeface="Times New Roman" panose="02020603050405020304" pitchFamily="18" charset="0"/>
                <a:cs typeface="Times New Roman" panose="02020603050405020304" pitchFamily="18" charset="0"/>
              </a:rPr>
              <a:t>For the second set of biomarkers, SVM was the best performing predictive model using features: 'CA125', 'RBC', 'ALP', 'PCT', 'NEU', 'PLT', 'HE4', 'Age', 'Ca', 'Menopause’. SVM and Decision Trees model using these features performed better at 86% and 75% overall accuracy, than the MRMR selected features for their counterpart models. </a:t>
            </a:r>
          </a:p>
          <a:p>
            <a:r>
              <a:rPr lang="en-US" sz="1400" dirty="0">
                <a:latin typeface="Times New Roman" panose="02020603050405020304" pitchFamily="18" charset="0"/>
                <a:cs typeface="Times New Roman" panose="02020603050405020304" pitchFamily="18" charset="0"/>
              </a:rPr>
              <a:t>For the third set of biomarkers, Accuracy for </a:t>
            </a:r>
            <a:r>
              <a:rPr lang="en-US" sz="1400" dirty="0" err="1">
                <a:latin typeface="Times New Roman" panose="02020603050405020304" pitchFamily="18" charset="0"/>
                <a:cs typeface="Times New Roman" panose="02020603050405020304" pitchFamily="18" charset="0"/>
              </a:rPr>
              <a:t>mRMR</a:t>
            </a:r>
            <a:r>
              <a:rPr lang="en-US" sz="1400" dirty="0">
                <a:latin typeface="Times New Roman" panose="02020603050405020304" pitchFamily="18" charset="0"/>
                <a:cs typeface="Times New Roman" panose="02020603050405020304" pitchFamily="18" charset="0"/>
              </a:rPr>
              <a:t> selected features excluding CA-125 (['Age', 'CREA', 'LYM%', 'AST', 'Menopause', 'PDW', 'NEU', 'HE4', 'LYM#', 'PCT’]) which ends up also excluding CEA and replaces the two variables with HE4 and PCT, shows SVM performance is 87%, KNN is 90%, and Decision Trees is 73%. KNN is the better performing model for variables selected by </a:t>
            </a:r>
            <a:r>
              <a:rPr lang="en-US" sz="1400" dirty="0" err="1">
                <a:latin typeface="Times New Roman" panose="02020603050405020304" pitchFamily="18" charset="0"/>
                <a:cs typeface="Times New Roman" panose="02020603050405020304" pitchFamily="18" charset="0"/>
              </a:rPr>
              <a:t>mRMR</a:t>
            </a:r>
            <a:r>
              <a:rPr lang="en-US" sz="1400" dirty="0">
                <a:latin typeface="Times New Roman" panose="02020603050405020304" pitchFamily="18" charset="0"/>
                <a:cs typeface="Times New Roman" panose="02020603050405020304" pitchFamily="18" charset="0"/>
              </a:rPr>
              <a:t> with targeted exclusion of CA-125.</a:t>
            </a:r>
          </a:p>
          <a:p>
            <a:r>
              <a:rPr lang="en-US" sz="1400" dirty="0">
                <a:highlight>
                  <a:srgbClr val="FFFF00"/>
                </a:highlight>
                <a:latin typeface="Times New Roman" panose="02020603050405020304" pitchFamily="18" charset="0"/>
                <a:cs typeface="Times New Roman" panose="02020603050405020304" pitchFamily="18" charset="0"/>
              </a:rPr>
              <a:t>Finally, model accuracy for CA-125 alone shows performance for SVM is 73%, KNN is 65%, and Decision Trees is 69%. </a:t>
            </a:r>
            <a:r>
              <a:rPr lang="en-US" sz="1400" dirty="0">
                <a:latin typeface="Times New Roman" panose="02020603050405020304" pitchFamily="18" charset="0"/>
                <a:cs typeface="Times New Roman" panose="02020603050405020304" pitchFamily="18" charset="0"/>
              </a:rPr>
              <a:t>SVM is the better performing model when the only variable is CA-125. SVM, KNN, and DT for this singular variable practiced in clinics are outperformed by their counterparts for </a:t>
            </a:r>
            <a:r>
              <a:rPr lang="en-US" sz="1400" dirty="0" err="1">
                <a:latin typeface="Times New Roman" panose="02020603050405020304" pitchFamily="18" charset="0"/>
                <a:cs typeface="Times New Roman" panose="02020603050405020304" pitchFamily="18" charset="0"/>
              </a:rPr>
              <a:t>mRMR</a:t>
            </a:r>
            <a:r>
              <a:rPr lang="en-US" sz="1400" dirty="0">
                <a:latin typeface="Times New Roman" panose="02020603050405020304" pitchFamily="18" charset="0"/>
                <a:cs typeface="Times New Roman" panose="02020603050405020304" pitchFamily="18" charset="0"/>
              </a:rPr>
              <a:t> selected features excluding CA-125 for accuracy.</a:t>
            </a:r>
          </a:p>
          <a:p>
            <a:r>
              <a:rPr lang="en-US" sz="1400" dirty="0">
                <a:latin typeface="Times New Roman" panose="02020603050405020304" pitchFamily="18" charset="0"/>
                <a:cs typeface="Times New Roman" panose="02020603050405020304" pitchFamily="18" charset="0"/>
              </a:rPr>
              <a:t>Decision Trees only performed better with CA-125 included in the variable/feature selection from previous model runs but given that SVM and then KNN appear to be the more superior performing models throughout the entirety of the model runs for the most part, the </a:t>
            </a:r>
            <a:r>
              <a:rPr lang="en-US" sz="1400" dirty="0" err="1">
                <a:latin typeface="Times New Roman" panose="02020603050405020304" pitchFamily="18" charset="0"/>
                <a:cs typeface="Times New Roman" panose="02020603050405020304" pitchFamily="18" charset="0"/>
              </a:rPr>
              <a:t>mRMR</a:t>
            </a:r>
            <a:r>
              <a:rPr lang="en-US" sz="1400" dirty="0">
                <a:latin typeface="Times New Roman" panose="02020603050405020304" pitchFamily="18" charset="0"/>
                <a:cs typeface="Times New Roman" panose="02020603050405020304" pitchFamily="18" charset="0"/>
              </a:rPr>
              <a:t> selected features SVM and KNN models that exclude CA-125 are the best model and feature selection combination presented. Thus, the model results support the use of a multi-biomarker approach to perform early diagnosis of Ovarian Cancer rather than relying on CA-125 alone. </a:t>
            </a:r>
          </a:p>
          <a:p>
            <a:r>
              <a:rPr lang="en-US" sz="1400" dirty="0">
                <a:latin typeface="Times New Roman" panose="02020603050405020304" pitchFamily="18" charset="0"/>
                <a:cs typeface="Times New Roman" panose="02020603050405020304" pitchFamily="18" charset="0"/>
              </a:rPr>
              <a:t>A larger dataset is required to focus on postmenopausal women as a subset of the data, and this could yield varied results in the </a:t>
            </a:r>
            <a:r>
              <a:rPr lang="en-US" sz="1400" dirty="0" err="1">
                <a:latin typeface="Times New Roman" panose="02020603050405020304" pitchFamily="18" charset="0"/>
                <a:cs typeface="Times New Roman" panose="02020603050405020304" pitchFamily="18" charset="0"/>
              </a:rPr>
              <a:t>mRMR</a:t>
            </a:r>
            <a:r>
              <a:rPr lang="en-US" sz="1400" dirty="0">
                <a:latin typeface="Times New Roman" panose="02020603050405020304" pitchFamily="18" charset="0"/>
                <a:cs typeface="Times New Roman" panose="02020603050405020304" pitchFamily="18" charset="0"/>
              </a:rPr>
              <a:t> feature selection process.</a:t>
            </a:r>
          </a:p>
        </p:txBody>
      </p:sp>
      <p:pic>
        <p:nvPicPr>
          <p:cNvPr id="6" name="Picture 5">
            <a:extLst>
              <a:ext uri="{FF2B5EF4-FFF2-40B4-BE49-F238E27FC236}">
                <a16:creationId xmlns:a16="http://schemas.microsoft.com/office/drawing/2014/main" id="{9038F5A6-ECE9-BF6E-9A9D-2251B8ED11EC}"/>
              </a:ext>
            </a:extLst>
          </p:cNvPr>
          <p:cNvPicPr>
            <a:picLocks noChangeAspect="1"/>
          </p:cNvPicPr>
          <p:nvPr/>
        </p:nvPicPr>
        <p:blipFill>
          <a:blip r:embed="rId4"/>
          <a:stretch>
            <a:fillRect/>
          </a:stretch>
        </p:blipFill>
        <p:spPr>
          <a:xfrm>
            <a:off x="4121727" y="283402"/>
            <a:ext cx="5521037" cy="2205474"/>
          </a:xfrm>
          <a:prstGeom prst="rect">
            <a:avLst/>
          </a:prstGeom>
        </p:spPr>
      </p:pic>
    </p:spTree>
    <p:extLst>
      <p:ext uri="{BB962C8B-B14F-4D97-AF65-F5344CB8AC3E}">
        <p14:creationId xmlns:p14="http://schemas.microsoft.com/office/powerpoint/2010/main" val="2202552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Missing Variables for Future Study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838200" y="1847584"/>
            <a:ext cx="10515600" cy="4351338"/>
          </a:xfrm>
        </p:spPr>
        <p:txBody>
          <a:bodyPr>
            <a:normAutofit fontScale="92500" lnSpcReduction="20000"/>
          </a:bodyPr>
          <a:lstStyle/>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Racial identification</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Number of pregnancies</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Number of c-sections</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Status of other gynecologic or reproductive system conditions</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Weight (BMI, obesity)</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Inherited factors</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Diet and Nutrition (calcium intake, vitamin D)</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Lifestyle (sun exposure, exercise)</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Stress factors</a:t>
            </a:r>
          </a:p>
          <a:p>
            <a:pPr marL="457200" lvl="0" indent="0" algn="l" rtl="0">
              <a:spcBef>
                <a:spcPts val="1200"/>
              </a:spcBef>
              <a:spcAft>
                <a:spcPts val="1200"/>
              </a:spcAft>
              <a:buNone/>
            </a:pPr>
            <a:r>
              <a:rPr lang="en-US" dirty="0">
                <a:latin typeface="Times New Roman" panose="02020603050405020304" pitchFamily="18" charset="0"/>
                <a:cs typeface="Times New Roman" panose="02020603050405020304" pitchFamily="18" charset="0"/>
              </a:rPr>
              <a:t>These missing social and environmental factors and others are features which could improve research and help with eliminating disparities in clinical practice for those with known factors that contribute to poor health outcomes. Additional datasets with these attributes can be analyzed for future study.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720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Future Study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838200" y="1847584"/>
            <a:ext cx="10515600" cy="4351338"/>
          </a:xfrm>
        </p:spPr>
        <p:txBody>
          <a:bodyPr>
            <a:noAutofit/>
          </a:bodyPr>
          <a:lstStyle/>
          <a:p>
            <a:pPr marL="501015" lvl="0" indent="-342900" algn="l" rtl="0">
              <a:lnSpc>
                <a:spcPct val="115000"/>
              </a:lnSpc>
              <a:spcBef>
                <a:spcPts val="0"/>
              </a:spcBef>
              <a:spcAft>
                <a:spcPts val="0"/>
              </a:spcAft>
              <a:buSzPct val="100000"/>
              <a:buFont typeface="+mj-lt"/>
              <a:buAutoNum type="arabicPeriod"/>
            </a:pPr>
            <a:r>
              <a:rPr lang="en-US" sz="1600" dirty="0">
                <a:latin typeface="Times New Roman" panose="02020603050405020304" pitchFamily="18" charset="0"/>
                <a:cs typeface="Times New Roman" panose="02020603050405020304" pitchFamily="18" charset="0"/>
              </a:rPr>
              <a:t>Rather than solely relying on CA-125-only test for early diagnosis and screening, implementing the use of a multi-biomarker screener in clinical environments could help eliminate disparities in screening/diagnosis, treatment, and survival rates for Ovarian Cancer patients of targeted populations.</a:t>
            </a:r>
          </a:p>
          <a:p>
            <a:pPr marL="501015" lvl="0" indent="-342900" algn="l" rtl="0">
              <a:lnSpc>
                <a:spcPct val="115000"/>
              </a:lnSpc>
              <a:spcBef>
                <a:spcPts val="0"/>
              </a:spcBef>
              <a:spcAft>
                <a:spcPts val="0"/>
              </a:spcAft>
              <a:buSzPct val="100000"/>
              <a:buFont typeface="+mj-lt"/>
              <a:buAutoNum type="arabicPeriod"/>
            </a:pPr>
            <a:r>
              <a:rPr lang="en-US" sz="1600" dirty="0">
                <a:latin typeface="Times New Roman" panose="02020603050405020304" pitchFamily="18" charset="0"/>
                <a:cs typeface="Times New Roman" panose="02020603050405020304" pitchFamily="18" charset="0"/>
              </a:rPr>
              <a:t>A future study would be to supplement additional work to be done on screening biomarkers for patients based on racial and environmental characteristics but to eventually analyze and predict comorbidities in order to predict the composition of the wholistic care team of specialists (heart-renal-metabolic, etc.) needed that may be required for particular cancer patients to improve survival rates by starting with a larger dataset requested from the National Cancer Institute or create one in-house by adding a data sharing clause in patient forms.</a:t>
            </a:r>
          </a:p>
          <a:p>
            <a:pPr marL="501015" lvl="0" indent="-342900" algn="l" rtl="0">
              <a:lnSpc>
                <a:spcPct val="115000"/>
              </a:lnSpc>
              <a:spcBef>
                <a:spcPts val="0"/>
              </a:spcBef>
              <a:spcAft>
                <a:spcPts val="0"/>
              </a:spcAft>
              <a:buSzPct val="100000"/>
              <a:buFont typeface="+mj-lt"/>
              <a:buAutoNum type="arabicPeriod"/>
            </a:pPr>
            <a:r>
              <a:rPr lang="en-US" sz="1600" dirty="0">
                <a:latin typeface="Times New Roman" panose="02020603050405020304" pitchFamily="18" charset="0"/>
                <a:cs typeface="Times New Roman" panose="02020603050405020304" pitchFamily="18" charset="0"/>
              </a:rPr>
              <a:t>An in-house study at a historical African American and Black-serving institution, like Meharry makes sense, given that 5-year relative survival rate for Ovarian Cancer increased from 33% to 48% among non-Hispanic women of European ancestry but decreased from 44% to 41% in African American women. The need is there.</a:t>
            </a:r>
          </a:p>
          <a:p>
            <a:pPr marL="914400" lvl="1" indent="-299085">
              <a:lnSpc>
                <a:spcPct val="115000"/>
              </a:lnSpc>
              <a:spcBef>
                <a:spcPts val="0"/>
              </a:spcBef>
              <a:buSzPct val="100000"/>
              <a:buChar char="●"/>
            </a:pPr>
            <a:r>
              <a:rPr lang="en-US" sz="1600" dirty="0">
                <a:latin typeface="Times New Roman" panose="02020603050405020304" pitchFamily="18" charset="0"/>
                <a:cs typeface="Times New Roman" panose="02020603050405020304" pitchFamily="18" charset="0"/>
              </a:rPr>
              <a:t>The study might best be served as a joint collaboration between Meharry Institutes: the Center for Advanced Scientific Computing and Innovation, the Center of Women’s Health, and eventually the Center of Health Policy, since there are disparities in ovarian screening and treatment costs under Medicaid. Alternatively, a study could be established at another institution sharing a mandate for improved equity in African American health.</a:t>
            </a:r>
          </a:p>
          <a:p>
            <a:pPr marL="0" indent="0">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788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Literature References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838200" y="1847584"/>
            <a:ext cx="10515600" cy="4351338"/>
          </a:xfrm>
        </p:spPr>
        <p:txBody>
          <a:bodyPr>
            <a:noAutofit/>
          </a:bodyPr>
          <a:lstStyle/>
          <a:p>
            <a:pPr marL="0" indent="0">
              <a:buNone/>
            </a:pPr>
            <a:r>
              <a:rPr lang="en-US" sz="1700" dirty="0">
                <a:latin typeface="Times New Roman" panose="02020603050405020304" pitchFamily="18" charset="0"/>
                <a:cs typeface="Times New Roman" panose="02020603050405020304" pitchFamily="18" charset="0"/>
              </a:rPr>
              <a:t>Lu, M., Fan, Z., Xu, B., Chen, L., Zheng, X., Li, J., ... &amp; Jiang, J. (2020). Using machine learning to predict ovarian cancer. International Journal of Medical Informatics, 141, 104195. https://www.sciencedirect.com/science/article/abs/pii/S1386505620302781</a:t>
            </a: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r>
              <a:rPr lang="en-US" sz="1700" dirty="0" err="1">
                <a:latin typeface="Times New Roman" panose="02020603050405020304" pitchFamily="18" charset="0"/>
                <a:cs typeface="Times New Roman" panose="02020603050405020304" pitchFamily="18" charset="0"/>
              </a:rPr>
              <a:t>Taleb</a:t>
            </a:r>
            <a:r>
              <a:rPr lang="en-US" sz="1700" dirty="0">
                <a:latin typeface="Times New Roman" panose="02020603050405020304" pitchFamily="18" charset="0"/>
                <a:cs typeface="Times New Roman" panose="02020603050405020304" pitchFamily="18" charset="0"/>
              </a:rPr>
              <a:t>, N., Mehmood, S., Zubair, M., Naseer, I., Mago, B., &amp; Nasir, M. U. (2022, February). Ovary cancer diagnosing empowered with machine learning. In 2022 International Conference on Business Analytics for Technology and Security (ICBATS) (pp. 1-6). IEEE. https://ieeexplore.ieee.org/abstract/document/9759010/</a:t>
            </a:r>
          </a:p>
          <a:p>
            <a:pPr marL="0" indent="0">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557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Acknowledgements</a:t>
            </a:r>
          </a:p>
        </p:txBody>
      </p:sp>
    </p:spTree>
    <p:extLst>
      <p:ext uri="{BB962C8B-B14F-4D97-AF65-F5344CB8AC3E}">
        <p14:creationId xmlns:p14="http://schemas.microsoft.com/office/powerpoint/2010/main" val="2884436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a:xfrm>
            <a:off x="838200" y="723900"/>
            <a:ext cx="10515600" cy="4838700"/>
          </a:xfrm>
        </p:spPr>
        <p:txBody>
          <a:bodyPr>
            <a:noAutofit/>
          </a:bodyPr>
          <a:lstStyle/>
          <a:p>
            <a:pPr algn="ct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r>
              <a:rPr lang="en-US" sz="3200" b="1" u="sng" dirty="0">
                <a:solidFill>
                  <a:srgbClr val="6C1A42"/>
                </a:solidFill>
                <a:latin typeface="Times New Roman" panose="02020603050405020304" pitchFamily="18" charset="0"/>
                <a:cs typeface="Times New Roman" panose="02020603050405020304" pitchFamily="18" charset="0"/>
              </a:rPr>
              <a:t>Acknowledgements</a:t>
            </a: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r>
              <a:rPr lang="en-US" sz="3200" b="1" dirty="0">
                <a:solidFill>
                  <a:srgbClr val="6C1A42"/>
                </a:solidFill>
                <a:latin typeface="Times New Roman" panose="02020603050405020304" pitchFamily="18" charset="0"/>
                <a:cs typeface="Times New Roman" panose="02020603050405020304" pitchFamily="18" charset="0"/>
              </a:rPr>
              <a:t>I dedicate this work to my mother. </a:t>
            </a:r>
            <a:br>
              <a:rPr lang="en-US" sz="3200" b="1" dirty="0">
                <a:solidFill>
                  <a:srgbClr val="6C1A42"/>
                </a:solidFill>
                <a:latin typeface="Times New Roman" panose="02020603050405020304" pitchFamily="18" charset="0"/>
                <a:cs typeface="Times New Roman" panose="02020603050405020304" pitchFamily="18" charset="0"/>
              </a:rPr>
            </a:br>
            <a:r>
              <a:rPr lang="en-US" sz="3200" b="1" dirty="0">
                <a:solidFill>
                  <a:srgbClr val="6C1A42"/>
                </a:solidFill>
                <a:latin typeface="Times New Roman" panose="02020603050405020304" pitchFamily="18" charset="0"/>
                <a:cs typeface="Times New Roman" panose="02020603050405020304" pitchFamily="18" charset="0"/>
              </a:rPr>
              <a:t>I am grateful for your lifetime of enduring love and support.  </a:t>
            </a: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r>
              <a:rPr lang="en-US" sz="3200" b="1" dirty="0">
                <a:solidFill>
                  <a:srgbClr val="6C1A42"/>
                </a:solidFill>
                <a:latin typeface="Times New Roman" panose="02020603050405020304" pitchFamily="18" charset="0"/>
                <a:cs typeface="Times New Roman" panose="02020603050405020304" pitchFamily="18" charset="0"/>
              </a:rPr>
              <a:t>My mother, grandmother, and daughter are my greatest inspirations, and it is to them that I dedicate my program completion in Biomedical Data Science at Meharry.</a:t>
            </a: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r>
              <a:rPr lang="en-US" sz="3200" b="1" dirty="0">
                <a:solidFill>
                  <a:srgbClr val="6C1A42"/>
                </a:solidFill>
                <a:latin typeface="Times New Roman" panose="02020603050405020304" pitchFamily="18" charset="0"/>
                <a:cs typeface="Times New Roman" panose="02020603050405020304" pitchFamily="18" charset="0"/>
              </a:rPr>
              <a:t>I also thank my extended family, the professors at MMC-SACS, and everyone who supported me along the way. </a:t>
            </a:r>
          </a:p>
        </p:txBody>
      </p:sp>
    </p:spTree>
    <p:extLst>
      <p:ext uri="{BB962C8B-B14F-4D97-AF65-F5344CB8AC3E}">
        <p14:creationId xmlns:p14="http://schemas.microsoft.com/office/powerpoint/2010/main" val="676245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Thank you for listening.</a:t>
            </a:r>
            <a:br>
              <a:rPr lang="en-US" sz="4800" b="1" dirty="0">
                <a:solidFill>
                  <a:srgbClr val="6C1A42"/>
                </a:solidFill>
                <a:latin typeface="Arial" panose="020B0604020202020204" pitchFamily="34" charset="0"/>
                <a:cs typeface="Arial" panose="020B0604020202020204" pitchFamily="34" charset="0"/>
              </a:rPr>
            </a:br>
            <a:r>
              <a:rPr lang="en-US" sz="4800" b="1" dirty="0">
                <a:solidFill>
                  <a:srgbClr val="6C1A42"/>
                </a:solidFill>
                <a:latin typeface="Arial" panose="020B0604020202020204" pitchFamily="34" charset="0"/>
                <a:cs typeface="Arial" panose="020B0604020202020204" pitchFamily="34" charset="0"/>
              </a:rPr>
              <a:t>Are there any Questions?</a:t>
            </a:r>
          </a:p>
        </p:txBody>
      </p:sp>
    </p:spTree>
    <p:extLst>
      <p:ext uri="{BB962C8B-B14F-4D97-AF65-F5344CB8AC3E}">
        <p14:creationId xmlns:p14="http://schemas.microsoft.com/office/powerpoint/2010/main" val="149023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9344FEB-F8D2-E67E-A5D5-BAAD3C684B40}"/>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kern="1200" dirty="0">
                <a:solidFill>
                  <a:schemeClr val="tx1"/>
                </a:solidFill>
                <a:latin typeface="Times New Roman" panose="02020603050405020304" pitchFamily="18" charset="0"/>
                <a:cs typeface="Times New Roman" panose="02020603050405020304" pitchFamily="18" charset="0"/>
              </a:rPr>
              <a:t>Objectives</a:t>
            </a:r>
          </a:p>
        </p:txBody>
      </p:sp>
      <p:sp>
        <p:nvSpPr>
          <p:cNvPr id="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E256C3-2458-2D4F-06E5-A83AEA237E80}"/>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sym typeface="Roboto"/>
              </a:rPr>
              <a:t>Determine the best predictive biomarkers in a dataset for women then use machine learning to help predict Ovarian Cancer risk. </a:t>
            </a:r>
          </a:p>
          <a:p>
            <a:pPr indent="-228600">
              <a:lnSpc>
                <a:spcPct val="90000"/>
              </a:lnSpc>
              <a:spcAft>
                <a:spcPts val="6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sym typeface="Roboto"/>
              </a:rPr>
              <a:t>Help increase early detection to improve survivor outcomes for marginalized populations.</a:t>
            </a:r>
          </a:p>
          <a:p>
            <a:pPr>
              <a:lnSpc>
                <a:spcPct val="90000"/>
              </a:lnSpc>
              <a:spcAft>
                <a:spcPts val="600"/>
              </a:spcAft>
            </a:pPr>
            <a:r>
              <a:rPr lang="en-US" sz="1050" dirty="0">
                <a:latin typeface="Times New Roman" panose="02020603050405020304" pitchFamily="18" charset="0"/>
                <a:cs typeface="Times New Roman" panose="02020603050405020304" pitchFamily="18" charset="0"/>
                <a:sym typeface="Roboto"/>
              </a:rPr>
              <a:t>Image Source: https://advancedovariancancer.net/diagnosis/stages</a:t>
            </a:r>
          </a:p>
          <a:p>
            <a:pPr indent="-228600">
              <a:lnSpc>
                <a:spcPct val="90000"/>
              </a:lnSpc>
              <a:spcAft>
                <a:spcPts val="6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pic>
        <p:nvPicPr>
          <p:cNvPr id="6" name="Google Shape;85;p17">
            <a:extLst>
              <a:ext uri="{FF2B5EF4-FFF2-40B4-BE49-F238E27FC236}">
                <a16:creationId xmlns:a16="http://schemas.microsoft.com/office/drawing/2014/main" id="{8F9BDEC2-416A-7F9C-6228-E765E19E93D0}"/>
              </a:ext>
            </a:extLst>
          </p:cNvPr>
          <p:cNvPicPr preferRelativeResize="0"/>
          <p:nvPr/>
        </p:nvPicPr>
        <p:blipFill rotWithShape="1">
          <a:blip r:embed="rId2"/>
          <a:srcRect r="-1122" b="13859"/>
          <a:stretch/>
        </p:blipFill>
        <p:spPr>
          <a:xfrm>
            <a:off x="4832208" y="640080"/>
            <a:ext cx="6547896" cy="5577840"/>
          </a:xfrm>
          <a:prstGeom prst="rect">
            <a:avLst/>
          </a:prstGeom>
          <a:noFill/>
        </p:spPr>
      </p:pic>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63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rotWithShape="1">
          <a:blip r:embed="rId2"/>
          <a:srcRect/>
          <a:stretch/>
        </p:blipFill>
        <p:spPr>
          <a:xfrm>
            <a:off x="0" y="0"/>
            <a:ext cx="12192000" cy="6857999"/>
          </a:xfrm>
          <a:prstGeom prst="rect">
            <a:avLst/>
          </a:prstGeom>
        </p:spPr>
      </p:pic>
      <p:sp useBgFill="1">
        <p:nvSpPr>
          <p:cNvPr id="14" name="Freeform: Shape 13">
            <a:extLst>
              <a:ext uri="{FF2B5EF4-FFF2-40B4-BE49-F238E27FC236}">
                <a16:creationId xmlns:a16="http://schemas.microsoft.com/office/drawing/2014/main" id="{1BF4DD63-CE83-4A2A-994E-8598C22E6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9" y="1498601"/>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a:xfrm>
            <a:off x="1287462" y="2037441"/>
            <a:ext cx="4391024" cy="707886"/>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Hypothesis</a:t>
            </a:r>
          </a:p>
        </p:txBody>
      </p:sp>
      <p:sp>
        <p:nvSpPr>
          <p:cNvPr id="3" name="Content Placeholder 2">
            <a:extLst>
              <a:ext uri="{FF2B5EF4-FFF2-40B4-BE49-F238E27FC236}">
                <a16:creationId xmlns:a16="http://schemas.microsoft.com/office/drawing/2014/main" id="{FB05FB40-1820-5295-29D9-C3882023F75B}"/>
              </a:ext>
            </a:extLst>
          </p:cNvPr>
          <p:cNvSpPr>
            <a:spLocks noGrp="1"/>
          </p:cNvSpPr>
          <p:nvPr>
            <p:ph idx="1"/>
          </p:nvPr>
        </p:nvSpPr>
        <p:spPr>
          <a:xfrm>
            <a:off x="1287463" y="2926800"/>
            <a:ext cx="4391024" cy="2291086"/>
          </a:xfrm>
        </p:spPr>
        <p:txBody>
          <a:bodyPr>
            <a:normAutofit/>
          </a:bodyPr>
          <a:lstStyle/>
          <a:p>
            <a:r>
              <a:rPr lang="en-US" sz="2400" dirty="0">
                <a:solidFill>
                  <a:schemeClr val="bg1">
                    <a:alpha val="80000"/>
                  </a:schemeClr>
                </a:solidFill>
                <a:latin typeface="Times New Roman" panose="02020603050405020304" pitchFamily="18" charset="0"/>
                <a:cs typeface="Times New Roman" panose="02020603050405020304" pitchFamily="18" charset="0"/>
              </a:rPr>
              <a:t>Multi-biomarker prediction is more effective than using CA-125 alone to predict Ovarian Cancer in women.</a:t>
            </a:r>
          </a:p>
        </p:txBody>
      </p:sp>
      <p:sp>
        <p:nvSpPr>
          <p:cNvPr id="15" name="Freeform: Shape 14">
            <a:extLst>
              <a:ext uri="{FF2B5EF4-FFF2-40B4-BE49-F238E27FC236}">
                <a16:creationId xmlns:a16="http://schemas.microsoft.com/office/drawing/2014/main" id="{127393A7-D6DA-410B-8699-AA56B57B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EC44C88-69E3-42EE-86E8-9B45F712B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4621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Review of Related Literature</a:t>
            </a:r>
          </a:p>
        </p:txBody>
      </p:sp>
    </p:spTree>
    <p:extLst>
      <p:ext uri="{BB962C8B-B14F-4D97-AF65-F5344CB8AC3E}">
        <p14:creationId xmlns:p14="http://schemas.microsoft.com/office/powerpoint/2010/main" val="148312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78540" y="268941"/>
            <a:ext cx="10476847" cy="1421747"/>
          </a:xfrm>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Previous Research Findings</a:t>
            </a:r>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1FFF2EF-22F2-4A80-E85E-C2401D4CDBCF}"/>
              </a:ext>
            </a:extLst>
          </p:cNvPr>
          <p:cNvSpPr>
            <a:spLocks noGrp="1"/>
          </p:cNvSpPr>
          <p:nvPr>
            <p:ph type="body" idx="1"/>
          </p:nvPr>
        </p:nvSpPr>
        <p:spPr/>
        <p:txBody>
          <a:bodyPr/>
          <a:lstStyle/>
          <a:p>
            <a:r>
              <a:rPr lang="en-US" dirty="0"/>
              <a:t>Lu Study: Decision Tree Machine Learning Model</a:t>
            </a: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sz="half" idx="2"/>
          </p:nvPr>
        </p:nvSpPr>
        <p:spPr/>
        <p:txBody>
          <a:bodyPr>
            <a:noAutofit/>
          </a:bodyPr>
          <a:lstStyle/>
          <a:p>
            <a:pPr marL="443865" indent="-285750">
              <a:lnSpc>
                <a:spcPct val="115000"/>
              </a:lnSpc>
              <a:spcBef>
                <a:spcPts val="1200"/>
              </a:spcBef>
              <a:buSzPct val="100000"/>
            </a:pPr>
            <a:r>
              <a:rPr lang="en-US" sz="1350" dirty="0">
                <a:latin typeface="Times New Roman" panose="02020603050405020304" pitchFamily="18" charset="0"/>
                <a:cs typeface="Times New Roman" panose="02020603050405020304" pitchFamily="18" charset="0"/>
              </a:rPr>
              <a:t>Study was based on 349 Chinese patients to predict Ovarian Cancer (OC) or Benign Ovarian Tumors (BOT).</a:t>
            </a:r>
          </a:p>
          <a:p>
            <a:pPr marL="443865" indent="-285750">
              <a:lnSpc>
                <a:spcPct val="115000"/>
              </a:lnSpc>
              <a:spcBef>
                <a:spcPts val="1200"/>
              </a:spcBef>
              <a:buSzPct val="100000"/>
            </a:pPr>
            <a:r>
              <a:rPr lang="en-US" sz="1350" dirty="0">
                <a:latin typeface="Times New Roman" panose="02020603050405020304" pitchFamily="18" charset="0"/>
                <a:cs typeface="Times New Roman" panose="02020603050405020304" pitchFamily="18" charset="0"/>
              </a:rPr>
              <a:t>Minimum Redundancy – Maximum Relevance (</a:t>
            </a:r>
            <a:r>
              <a:rPr lang="en-US" sz="1350" dirty="0" err="1">
                <a:latin typeface="Times New Roman" panose="02020603050405020304" pitchFamily="18" charset="0"/>
                <a:cs typeface="Times New Roman" panose="02020603050405020304" pitchFamily="18" charset="0"/>
              </a:rPr>
              <a:t>mRMR</a:t>
            </a:r>
            <a:r>
              <a:rPr lang="en-US" sz="1350" dirty="0">
                <a:latin typeface="Times New Roman" panose="02020603050405020304" pitchFamily="18" charset="0"/>
                <a:cs typeface="Times New Roman" panose="02020603050405020304" pitchFamily="18" charset="0"/>
              </a:rPr>
              <a:t>) feature selection method was applied on the 235 patients’ data (89 BOT and 146 OC) to select the most relevant features.</a:t>
            </a:r>
          </a:p>
          <a:p>
            <a:pPr marL="443865" indent="-285750">
              <a:lnSpc>
                <a:spcPct val="115000"/>
              </a:lnSpc>
              <a:spcBef>
                <a:spcPts val="1200"/>
              </a:spcBef>
              <a:buSzPct val="100000"/>
            </a:pPr>
            <a:r>
              <a:rPr lang="en-US" sz="1350" dirty="0">
                <a:latin typeface="Times New Roman" panose="02020603050405020304" pitchFamily="18" charset="0"/>
                <a:cs typeface="Times New Roman" panose="02020603050405020304" pitchFamily="18" charset="0"/>
              </a:rPr>
              <a:t>Eight notable features were selected by </a:t>
            </a:r>
            <a:r>
              <a:rPr lang="en-US" sz="1350" dirty="0" err="1">
                <a:latin typeface="Times New Roman" panose="02020603050405020304" pitchFamily="18" charset="0"/>
                <a:cs typeface="Times New Roman" panose="02020603050405020304" pitchFamily="18" charset="0"/>
              </a:rPr>
              <a:t>mRMR</a:t>
            </a:r>
            <a:r>
              <a:rPr lang="en-US" sz="1350" dirty="0">
                <a:latin typeface="Times New Roman" panose="02020603050405020304" pitchFamily="18" charset="0"/>
                <a:cs typeface="Times New Roman" panose="02020603050405020304" pitchFamily="18" charset="0"/>
              </a:rPr>
              <a:t>, with  two identified as the top features by the decision tree model: human epididymis protein 4 (HE4) and carcinoembryonic+ antigen (CEA), which is a valuable marker for Ovarian Cancer prediction in patients with low HE4. </a:t>
            </a:r>
          </a:p>
          <a:p>
            <a:pPr marL="443865" indent="-285750">
              <a:lnSpc>
                <a:spcPct val="115000"/>
              </a:lnSpc>
              <a:spcBef>
                <a:spcPts val="1200"/>
              </a:spcBef>
              <a:buSzPct val="100000"/>
            </a:pPr>
            <a:r>
              <a:rPr lang="en-US" sz="1350" dirty="0">
                <a:latin typeface="Times New Roman" panose="02020603050405020304" pitchFamily="18" charset="0"/>
                <a:cs typeface="Times New Roman" panose="02020603050405020304" pitchFamily="18" charset="0"/>
              </a:rPr>
              <a:t>Decision Tree model was constructed and tested on the rest of the 114 patients (89 BOT and 25 OC). The results were compared with the predictions produced by using the Risk of Ovarian Malignancy Algorithm (ROMA) and logistic regression model.</a:t>
            </a:r>
          </a:p>
          <a:p>
            <a:pPr marL="0" indent="0">
              <a:buNone/>
            </a:pPr>
            <a:endParaRPr lang="en-US" sz="135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07F4DC7A-A350-A2F8-2DF7-4344502C64DA}"/>
              </a:ext>
            </a:extLst>
          </p:cNvPr>
          <p:cNvSpPr>
            <a:spLocks noGrp="1"/>
          </p:cNvSpPr>
          <p:nvPr>
            <p:ph type="body" sz="quarter" idx="3"/>
          </p:nvPr>
        </p:nvSpPr>
        <p:spPr/>
        <p:txBody>
          <a:bodyPr/>
          <a:lstStyle/>
          <a:p>
            <a:r>
              <a:rPr lang="en-US" dirty="0" err="1"/>
              <a:t>Taleb</a:t>
            </a:r>
            <a:r>
              <a:rPr lang="en-US" dirty="0"/>
              <a:t> Study: SVM vs. KNN Machine Learning Models</a:t>
            </a:r>
          </a:p>
        </p:txBody>
      </p:sp>
      <p:sp>
        <p:nvSpPr>
          <p:cNvPr id="8" name="Content Placeholder 7">
            <a:extLst>
              <a:ext uri="{FF2B5EF4-FFF2-40B4-BE49-F238E27FC236}">
                <a16:creationId xmlns:a16="http://schemas.microsoft.com/office/drawing/2014/main" id="{AE765A02-A8A4-4217-8A7C-A3D32AE10D7C}"/>
              </a:ext>
            </a:extLst>
          </p:cNvPr>
          <p:cNvSpPr>
            <a:spLocks noGrp="1"/>
          </p:cNvSpPr>
          <p:nvPr>
            <p:ph sz="quarter" idx="4"/>
          </p:nvPr>
        </p:nvSpPr>
        <p:spPr/>
        <p:txBody>
          <a:bodyPr>
            <a:noAutofit/>
          </a:bodyPr>
          <a:lstStyle/>
          <a:p>
            <a:r>
              <a:rPr lang="en-US" sz="1350" dirty="0">
                <a:latin typeface="Times New Roman" panose="02020603050405020304" pitchFamily="18" charset="0"/>
                <a:cs typeface="Times New Roman" panose="02020603050405020304" pitchFamily="18" charset="0"/>
              </a:rPr>
              <a:t>Machine Learning has demonstrated that it is capable of better identifying ovarian cancer and its stages. </a:t>
            </a:r>
          </a:p>
          <a:p>
            <a:r>
              <a:rPr lang="en-US" sz="1350" dirty="0">
                <a:latin typeface="Times New Roman" panose="02020603050405020304" pitchFamily="18" charset="0"/>
                <a:cs typeface="Times New Roman" panose="02020603050405020304" pitchFamily="18" charset="0"/>
              </a:rPr>
              <a:t>However, most modern research studies on Ovarian Cancer use a single classification model, leading to poor performance in diagnosis.</a:t>
            </a:r>
          </a:p>
          <a:p>
            <a:r>
              <a:rPr lang="en-US" sz="1350" dirty="0">
                <a:latin typeface="Times New Roman" panose="02020603050405020304" pitchFamily="18" charset="0"/>
                <a:cs typeface="Times New Roman" panose="02020603050405020304" pitchFamily="18" charset="0"/>
              </a:rPr>
              <a:t>More sophisticated Machine Learning algorithms, Support vector machine (SVM) and K-Nearest Neighbor (KNN), are employed in this study.</a:t>
            </a:r>
          </a:p>
          <a:p>
            <a:r>
              <a:rPr lang="en-US" sz="1350" dirty="0">
                <a:latin typeface="Times New Roman" panose="02020603050405020304" pitchFamily="18" charset="0"/>
                <a:cs typeface="Times New Roman" panose="02020603050405020304" pitchFamily="18" charset="0"/>
              </a:rPr>
              <a:t>SVM outperformed KNN in both training and validation performance and achieved an accuracy of 98.1% &amp; 97.16% for training and validation, respectively. </a:t>
            </a:r>
          </a:p>
          <a:p>
            <a:r>
              <a:rPr lang="en-US" sz="1350" dirty="0">
                <a:latin typeface="Times New Roman" panose="02020603050405020304" pitchFamily="18" charset="0"/>
                <a:cs typeface="Times New Roman" panose="02020603050405020304" pitchFamily="18" charset="0"/>
              </a:rPr>
              <a:t>If used in medical diagnosis systems, the proposed model can significantly improve the accuracy of Ovarian Cancer detection leading to effective treatment and an increase in patient survival rates.</a:t>
            </a:r>
          </a:p>
        </p:txBody>
      </p:sp>
    </p:spTree>
    <p:extLst>
      <p:ext uri="{BB962C8B-B14F-4D97-AF65-F5344CB8AC3E}">
        <p14:creationId xmlns:p14="http://schemas.microsoft.com/office/powerpoint/2010/main" val="2883772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1" name="Rectangle 100">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660042" y="2945176"/>
            <a:ext cx="2878688" cy="2757975"/>
          </a:xfrm>
        </p:spPr>
        <p:txBody>
          <a:bodyPr vert="horz" lIns="91440" tIns="45720" rIns="91440" bIns="45720" rtlCol="0" anchor="t">
            <a:normAutofit/>
          </a:bodyPr>
          <a:lstStyle/>
          <a:p>
            <a:r>
              <a:rPr lang="en-US" sz="4000" b="0" i="0">
                <a:solidFill>
                  <a:srgbClr val="FFFFFF"/>
                </a:solidFill>
                <a:effectLst/>
              </a:rPr>
              <a:t>View of the Literature</a:t>
            </a:r>
            <a:endParaRPr lang="en-US" sz="4000">
              <a:solidFill>
                <a:srgbClr val="FFFFFF"/>
              </a:solidFill>
            </a:endParaRPr>
          </a:p>
        </p:txBody>
      </p:sp>
      <p:pic>
        <p:nvPicPr>
          <p:cNvPr id="9" name="Picture 8" descr="A paper with text on it&#10;&#10;Description automatically generated">
            <a:extLst>
              <a:ext uri="{FF2B5EF4-FFF2-40B4-BE49-F238E27FC236}">
                <a16:creationId xmlns:a16="http://schemas.microsoft.com/office/drawing/2014/main" id="{7BAB04E0-4433-F197-9CDB-0946CEBB2BA9}"/>
              </a:ext>
            </a:extLst>
          </p:cNvPr>
          <p:cNvPicPr>
            <a:picLocks noChangeAspect="1"/>
          </p:cNvPicPr>
          <p:nvPr/>
        </p:nvPicPr>
        <p:blipFill>
          <a:blip r:embed="rId2"/>
          <a:stretch>
            <a:fillRect/>
          </a:stretch>
        </p:blipFill>
        <p:spPr>
          <a:xfrm>
            <a:off x="4090823" y="1424154"/>
            <a:ext cx="4023407" cy="4217962"/>
          </a:xfrm>
          <a:prstGeom prst="rect">
            <a:avLst/>
          </a:prstGeom>
        </p:spPr>
      </p:pic>
      <p:pic>
        <p:nvPicPr>
          <p:cNvPr id="6" name="Picture 5" descr="A screenshot of a web page&#10;&#10;Description automatically generated">
            <a:extLst>
              <a:ext uri="{FF2B5EF4-FFF2-40B4-BE49-F238E27FC236}">
                <a16:creationId xmlns:a16="http://schemas.microsoft.com/office/drawing/2014/main" id="{87360E05-2E74-5350-05E1-DE9F13787B51}"/>
              </a:ext>
            </a:extLst>
          </p:cNvPr>
          <p:cNvPicPr>
            <a:picLocks noChangeAspect="1"/>
          </p:cNvPicPr>
          <p:nvPr/>
        </p:nvPicPr>
        <p:blipFill>
          <a:blip r:embed="rId3"/>
          <a:stretch>
            <a:fillRect/>
          </a:stretch>
        </p:blipFill>
        <p:spPr>
          <a:xfrm>
            <a:off x="8266414" y="1484017"/>
            <a:ext cx="3505828" cy="4225568"/>
          </a:xfrm>
          <a:prstGeom prst="rect">
            <a:avLst/>
          </a:prstGeom>
        </p:spPr>
      </p:pic>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4"/>
          <a:stretch>
            <a:fillRect/>
          </a:stretch>
        </p:blipFill>
        <p:spPr>
          <a:xfrm>
            <a:off x="0" y="6400686"/>
            <a:ext cx="12192000" cy="457314"/>
          </a:xfrm>
          <a:prstGeom prst="rect">
            <a:avLst/>
          </a:prstGeom>
        </p:spPr>
      </p:pic>
      <p:pic>
        <p:nvPicPr>
          <p:cNvPr id="4" name="Picture 3" descr="A yellow circle with a yellow circle with a yellow circle with a yellow circle with a yellow circle with a red circle with a yellow circle with a yellow circle with a yellow circle with a yellow circle&#10;&#10;Description automatically generated">
            <a:extLst>
              <a:ext uri="{FF2B5EF4-FFF2-40B4-BE49-F238E27FC236}">
                <a16:creationId xmlns:a16="http://schemas.microsoft.com/office/drawing/2014/main" id="{F8B7FDCA-32EA-4256-9275-29B616E2F535}"/>
              </a:ext>
            </a:extLst>
          </p:cNvPr>
          <p:cNvPicPr>
            <a:picLocks noChangeAspect="1"/>
          </p:cNvPicPr>
          <p:nvPr/>
        </p:nvPicPr>
        <p:blipFill>
          <a:blip r:embed="rId5"/>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4595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2856</TotalTime>
  <Words>3797</Words>
  <Application>Microsoft Office PowerPoint</Application>
  <PresentationFormat>Widescreen</PresentationFormat>
  <Paragraphs>720</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Times New Roman</vt:lpstr>
      <vt:lpstr>Wingdings</vt:lpstr>
      <vt:lpstr>Office Theme</vt:lpstr>
      <vt:lpstr>Ovarian Cancer Detection with Multi-Biomarker  Predictive Modeling</vt:lpstr>
      <vt:lpstr>Introduction to Subject</vt:lpstr>
      <vt:lpstr>Research Introduction</vt:lpstr>
      <vt:lpstr>Research Importance</vt:lpstr>
      <vt:lpstr>Objectives</vt:lpstr>
      <vt:lpstr>Hypothesis</vt:lpstr>
      <vt:lpstr>Review of Related Literature</vt:lpstr>
      <vt:lpstr>Previous Research Findings</vt:lpstr>
      <vt:lpstr>View of the Literature</vt:lpstr>
      <vt:lpstr>Project Pipeline</vt:lpstr>
      <vt:lpstr>Project Pipeline</vt:lpstr>
      <vt:lpstr>Data Gathering</vt:lpstr>
      <vt:lpstr>Data Gathering</vt:lpstr>
      <vt:lpstr>View of Original Collected Variables</vt:lpstr>
      <vt:lpstr>Preliminary Data Analysis</vt:lpstr>
      <vt:lpstr>Heatmap</vt:lpstr>
      <vt:lpstr>Scatterplot 1 Example</vt:lpstr>
      <vt:lpstr>Scatterplot 2 Example</vt:lpstr>
      <vt:lpstr>Scatterplot Results Summary</vt:lpstr>
      <vt:lpstr>Preprocessing and Feature Selection</vt:lpstr>
      <vt:lpstr>Preprocessing and Feature Selection</vt:lpstr>
      <vt:lpstr>Machine Learning Models</vt:lpstr>
      <vt:lpstr>SVM – Support Vector Machine</vt:lpstr>
      <vt:lpstr>KNN – K Nearest Neighbors</vt:lpstr>
      <vt:lpstr>Decision Trees</vt:lpstr>
      <vt:lpstr>Machine Learning Model Comparisons</vt:lpstr>
      <vt:lpstr>Machine Learning Method Results</vt:lpstr>
      <vt:lpstr>SVM mRMR w/CA-125 Biomarkers:  'Age', 'CREA', 'LYM%', 'AST', 'CA125', 'PDW', 'Menopause', 'NEU', 'CEA', and 'LYM#’  </vt:lpstr>
      <vt:lpstr>SVM Lit Biomarkers:  'CA125', 'RBC', 'ALP', 'PCT', 'NEU', 'PLT', 'HE4', 'Age', 'Ca', 'Menopause’ </vt:lpstr>
      <vt:lpstr>SVM mRMR w/o CA-125 Biomarkers: 'Age', 'CREA', 'LYM%', 'AST', 'Menopause', 'PDW', 'NEU', 'HE4', 'LYM#', 'PCT’</vt:lpstr>
      <vt:lpstr>KNN 1 mRMR w/CA-125 Biomarkers: 'Age', 'CREA', 'LYM%', 'AST', 'CA125', 'PDW', 'Menopause', 'NEU', 'CEA', and 'LYM#' </vt:lpstr>
      <vt:lpstr>KNN 2 Lit Biomarkers: 'CA125', 'RBC', 'ALP', 'PCT', 'NEU', 'PLT', 'HE4', 'Age', 'Ca', 'Menopause'</vt:lpstr>
      <vt:lpstr>KNN 3 mRMR w/o CA-125 Biomarkers: 'Age', 'CREA', 'LYM%', 'AST', 'Menopause', 'PDW', 'NEU', 'HE4', 'LYM#', 'PCT' </vt:lpstr>
      <vt:lpstr>Decision Tree 1 mRMR w/CA-125 Biomarkers: 'Age', 'CREA', 'LYM%', 'AST', 'CA125', 'PDW', 'Menopause', 'NEU', 'CEA', and 'LYM#'  </vt:lpstr>
      <vt:lpstr>Decision Tree 2 Lit Biomarkers: 'CA125', 'RBC', 'ALP', 'PCT', 'NEU', 'PLT', 'HE4', 'Age', 'Ca', 'Menopause'</vt:lpstr>
      <vt:lpstr>Decision Tree 3 mRMR w/o CA-125 Biomarkers: 'Age', 'CREA', 'LYM%', 'AST', 'Menopause', 'PDW', 'NEU', 'HE4', 'LYM#', 'PCT' </vt:lpstr>
      <vt:lpstr>KNN and SVM  AUC-ROC comparison</vt:lpstr>
      <vt:lpstr>Summary view of results</vt:lpstr>
      <vt:lpstr>Conclusions &amp; Future Study</vt:lpstr>
      <vt:lpstr>Conclusions</vt:lpstr>
      <vt:lpstr>Missing Variables for Future Study</vt:lpstr>
      <vt:lpstr>Future Study</vt:lpstr>
      <vt:lpstr>Literature References</vt:lpstr>
      <vt:lpstr>Acknowledgements</vt:lpstr>
      <vt:lpstr>                Acknowledgements  I dedicate this work to my mother.  I am grateful for your lifetime of enduring love and support.    My mother, grandmother, and daughter are my greatest inspirations, and it is to them that I dedicate my program completion in Biomedical Data Science at Meharry.  I also thank my extended family, the professors at MMC-SACS, and everyone who supported me along the way. </vt:lpstr>
      <vt:lpstr>Thank you for listening. Are there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Amazing Data Science Ethics Heros</dc:title>
  <dc:creator>Todd Gary</dc:creator>
  <cp:lastModifiedBy>A H</cp:lastModifiedBy>
  <cp:revision>16</cp:revision>
  <dcterms:created xsi:type="dcterms:W3CDTF">2023-05-23T01:14:11Z</dcterms:created>
  <dcterms:modified xsi:type="dcterms:W3CDTF">2023-12-11T06:03:12Z</dcterms:modified>
</cp:coreProperties>
</file>