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769" r:id="rId2"/>
    <p:sldId id="760" r:id="rId3"/>
    <p:sldId id="739" r:id="rId4"/>
    <p:sldId id="716" r:id="rId5"/>
    <p:sldId id="717" r:id="rId6"/>
    <p:sldId id="738" r:id="rId7"/>
    <p:sldId id="761" r:id="rId8"/>
    <p:sldId id="762" r:id="rId9"/>
    <p:sldId id="747" r:id="rId10"/>
    <p:sldId id="748" r:id="rId11"/>
    <p:sldId id="729" r:id="rId12"/>
    <p:sldId id="737" r:id="rId13"/>
    <p:sldId id="763" r:id="rId14"/>
    <p:sldId id="764" r:id="rId15"/>
    <p:sldId id="766" r:id="rId16"/>
    <p:sldId id="768" r:id="rId17"/>
    <p:sldId id="740" r:id="rId18"/>
    <p:sldId id="725" r:id="rId19"/>
    <p:sldId id="745" r:id="rId20"/>
    <p:sldId id="753" r:id="rId21"/>
    <p:sldId id="773" r:id="rId22"/>
    <p:sldId id="772" r:id="rId23"/>
    <p:sldId id="770" r:id="rId24"/>
    <p:sldId id="7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511"/>
    <p:restoredTop sz="95794"/>
  </p:normalViewPr>
  <p:slideViewPr>
    <p:cSldViewPr snapToGrid="0">
      <p:cViewPr varScale="1">
        <p:scale>
          <a:sx n="54" d="100"/>
          <a:sy n="54" d="100"/>
        </p:scale>
        <p:origin x="7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7A25B-05BB-4436-92B1-8D695B26C63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0964DB95-6F94-4979-9D72-413729F80070}">
      <dgm:prSet/>
      <dgm:spPr/>
      <dgm:t>
        <a:bodyPr/>
        <a:lstStyle/>
        <a:p>
          <a:r>
            <a:rPr lang="en-US"/>
            <a:t>Introduction</a:t>
          </a:r>
        </a:p>
      </dgm:t>
    </dgm:pt>
    <dgm:pt modelId="{71084DA4-7051-40E5-8264-5DD8A8234147}" type="parTrans" cxnId="{6562D464-90FF-4227-A7A2-DA6EF676EAB0}">
      <dgm:prSet/>
      <dgm:spPr/>
      <dgm:t>
        <a:bodyPr/>
        <a:lstStyle/>
        <a:p>
          <a:endParaRPr lang="en-US"/>
        </a:p>
      </dgm:t>
    </dgm:pt>
    <dgm:pt modelId="{2D7BCE8D-474D-43CE-92BB-DEFDBB45F970}" type="sibTrans" cxnId="{6562D464-90FF-4227-A7A2-DA6EF676EAB0}">
      <dgm:prSet/>
      <dgm:spPr/>
      <dgm:t>
        <a:bodyPr/>
        <a:lstStyle/>
        <a:p>
          <a:endParaRPr lang="en-US"/>
        </a:p>
      </dgm:t>
    </dgm:pt>
    <dgm:pt modelId="{0C65151F-9838-4FC5-A4B2-ECFA329DD653}">
      <dgm:prSet/>
      <dgm:spPr/>
      <dgm:t>
        <a:bodyPr/>
        <a:lstStyle/>
        <a:p>
          <a:r>
            <a:rPr lang="en-US" dirty="0"/>
            <a:t>Prior Related Work</a:t>
          </a:r>
        </a:p>
      </dgm:t>
    </dgm:pt>
    <dgm:pt modelId="{E07A47A9-599C-4517-A9BB-E194A35864B8}" type="parTrans" cxnId="{6A709C7F-65EB-4DDA-967F-D8662D2370A0}">
      <dgm:prSet/>
      <dgm:spPr/>
      <dgm:t>
        <a:bodyPr/>
        <a:lstStyle/>
        <a:p>
          <a:endParaRPr lang="en-US"/>
        </a:p>
      </dgm:t>
    </dgm:pt>
    <dgm:pt modelId="{3E6778F0-D26A-4677-994F-4A54981BDF0A}" type="sibTrans" cxnId="{6A709C7F-65EB-4DDA-967F-D8662D2370A0}">
      <dgm:prSet/>
      <dgm:spPr/>
      <dgm:t>
        <a:bodyPr/>
        <a:lstStyle/>
        <a:p>
          <a:endParaRPr lang="en-US"/>
        </a:p>
      </dgm:t>
    </dgm:pt>
    <dgm:pt modelId="{559E0F92-4601-414E-99BD-07A2B2F2194F}">
      <dgm:prSet/>
      <dgm:spPr/>
      <dgm:t>
        <a:bodyPr/>
        <a:lstStyle/>
        <a:p>
          <a:r>
            <a:rPr lang="en-US"/>
            <a:t>Methods</a:t>
          </a:r>
        </a:p>
      </dgm:t>
    </dgm:pt>
    <dgm:pt modelId="{9660C62C-97DE-4E56-AC10-918A1EC26C3C}" type="parTrans" cxnId="{AC61FBA4-B5CC-4029-9990-8446051A9765}">
      <dgm:prSet/>
      <dgm:spPr/>
      <dgm:t>
        <a:bodyPr/>
        <a:lstStyle/>
        <a:p>
          <a:endParaRPr lang="en-US"/>
        </a:p>
      </dgm:t>
    </dgm:pt>
    <dgm:pt modelId="{B9FF97E0-7066-4059-A236-B1BE704E9AB8}" type="sibTrans" cxnId="{AC61FBA4-B5CC-4029-9990-8446051A9765}">
      <dgm:prSet/>
      <dgm:spPr/>
      <dgm:t>
        <a:bodyPr/>
        <a:lstStyle/>
        <a:p>
          <a:endParaRPr lang="en-US"/>
        </a:p>
      </dgm:t>
    </dgm:pt>
    <dgm:pt modelId="{9B5979E9-A756-4A5F-B0C3-6BF666457A9A}">
      <dgm:prSet/>
      <dgm:spPr/>
      <dgm:t>
        <a:bodyPr/>
        <a:lstStyle/>
        <a:p>
          <a:r>
            <a:rPr lang="en-US"/>
            <a:t>Results</a:t>
          </a:r>
        </a:p>
      </dgm:t>
    </dgm:pt>
    <dgm:pt modelId="{B919D765-27E1-4ACD-BD6F-ABDD82FB89DF}" type="parTrans" cxnId="{7CD8DA5D-3364-426F-88F6-332F3F4F1D12}">
      <dgm:prSet/>
      <dgm:spPr/>
      <dgm:t>
        <a:bodyPr/>
        <a:lstStyle/>
        <a:p>
          <a:endParaRPr lang="en-US"/>
        </a:p>
      </dgm:t>
    </dgm:pt>
    <dgm:pt modelId="{7ED8DE25-60F0-4CEC-8AD1-8495B8233213}" type="sibTrans" cxnId="{7CD8DA5D-3364-426F-88F6-332F3F4F1D12}">
      <dgm:prSet/>
      <dgm:spPr/>
      <dgm:t>
        <a:bodyPr/>
        <a:lstStyle/>
        <a:p>
          <a:endParaRPr lang="en-US"/>
        </a:p>
      </dgm:t>
    </dgm:pt>
    <dgm:pt modelId="{B48ABD33-1F7D-41A4-98FC-03ECF4473CE2}">
      <dgm:prSet/>
      <dgm:spPr/>
      <dgm:t>
        <a:bodyPr/>
        <a:lstStyle/>
        <a:p>
          <a:r>
            <a:rPr lang="en-US"/>
            <a:t>Limitation</a:t>
          </a:r>
        </a:p>
      </dgm:t>
    </dgm:pt>
    <dgm:pt modelId="{E9734CD2-B88F-4542-96F0-56FDF4A28648}" type="parTrans" cxnId="{FC2805D8-50AC-4451-95C0-163669ED310A}">
      <dgm:prSet/>
      <dgm:spPr/>
      <dgm:t>
        <a:bodyPr/>
        <a:lstStyle/>
        <a:p>
          <a:endParaRPr lang="en-US"/>
        </a:p>
      </dgm:t>
    </dgm:pt>
    <dgm:pt modelId="{78A58673-B4E0-486B-876B-1A38383C5328}" type="sibTrans" cxnId="{FC2805D8-50AC-4451-95C0-163669ED310A}">
      <dgm:prSet/>
      <dgm:spPr/>
      <dgm:t>
        <a:bodyPr/>
        <a:lstStyle/>
        <a:p>
          <a:endParaRPr lang="en-US"/>
        </a:p>
      </dgm:t>
    </dgm:pt>
    <dgm:pt modelId="{6F2057BB-C56D-4239-BAFD-37BE3F35F68D}">
      <dgm:prSet/>
      <dgm:spPr/>
      <dgm:t>
        <a:bodyPr/>
        <a:lstStyle/>
        <a:p>
          <a:r>
            <a:rPr lang="en-US"/>
            <a:t>Conclusion</a:t>
          </a:r>
        </a:p>
      </dgm:t>
    </dgm:pt>
    <dgm:pt modelId="{92036E94-6CA3-4440-B5E4-25B11F127188}" type="parTrans" cxnId="{B7F16A1D-9562-4EA8-A57A-685CE02579DE}">
      <dgm:prSet/>
      <dgm:spPr/>
      <dgm:t>
        <a:bodyPr/>
        <a:lstStyle/>
        <a:p>
          <a:endParaRPr lang="en-US"/>
        </a:p>
      </dgm:t>
    </dgm:pt>
    <dgm:pt modelId="{1A760A00-3F88-4894-B077-40C585087923}" type="sibTrans" cxnId="{B7F16A1D-9562-4EA8-A57A-685CE02579DE}">
      <dgm:prSet/>
      <dgm:spPr/>
      <dgm:t>
        <a:bodyPr/>
        <a:lstStyle/>
        <a:p>
          <a:endParaRPr lang="en-US"/>
        </a:p>
      </dgm:t>
    </dgm:pt>
    <dgm:pt modelId="{C8FA10B9-0E97-4016-9FAC-29FC59BF8B77}" type="pres">
      <dgm:prSet presAssocID="{CAD7A25B-05BB-4436-92B1-8D695B26C63D}" presName="diagram" presStyleCnt="0">
        <dgm:presLayoutVars>
          <dgm:dir/>
          <dgm:resizeHandles val="exact"/>
        </dgm:presLayoutVars>
      </dgm:prSet>
      <dgm:spPr/>
    </dgm:pt>
    <dgm:pt modelId="{1F2DBF14-5691-4090-87D8-B68C81D2258B}" type="pres">
      <dgm:prSet presAssocID="{0964DB95-6F94-4979-9D72-413729F80070}" presName="node" presStyleLbl="node1" presStyleIdx="0" presStyleCnt="6">
        <dgm:presLayoutVars>
          <dgm:bulletEnabled val="1"/>
        </dgm:presLayoutVars>
      </dgm:prSet>
      <dgm:spPr/>
    </dgm:pt>
    <dgm:pt modelId="{CF85358A-9D60-4E58-806F-5852ED309247}" type="pres">
      <dgm:prSet presAssocID="{2D7BCE8D-474D-43CE-92BB-DEFDBB45F970}" presName="sibTrans" presStyleCnt="0"/>
      <dgm:spPr/>
    </dgm:pt>
    <dgm:pt modelId="{7AE909F6-D4E1-44EF-B06E-2A98641B3122}" type="pres">
      <dgm:prSet presAssocID="{0C65151F-9838-4FC5-A4B2-ECFA329DD653}" presName="node" presStyleLbl="node1" presStyleIdx="1" presStyleCnt="6">
        <dgm:presLayoutVars>
          <dgm:bulletEnabled val="1"/>
        </dgm:presLayoutVars>
      </dgm:prSet>
      <dgm:spPr/>
    </dgm:pt>
    <dgm:pt modelId="{38656532-A9B2-4257-A1B6-04442D964D65}" type="pres">
      <dgm:prSet presAssocID="{3E6778F0-D26A-4677-994F-4A54981BDF0A}" presName="sibTrans" presStyleCnt="0"/>
      <dgm:spPr/>
    </dgm:pt>
    <dgm:pt modelId="{4EA5EB2C-1047-48AA-B7CC-2D10525A8FBA}" type="pres">
      <dgm:prSet presAssocID="{559E0F92-4601-414E-99BD-07A2B2F2194F}" presName="node" presStyleLbl="node1" presStyleIdx="2" presStyleCnt="6">
        <dgm:presLayoutVars>
          <dgm:bulletEnabled val="1"/>
        </dgm:presLayoutVars>
      </dgm:prSet>
      <dgm:spPr/>
    </dgm:pt>
    <dgm:pt modelId="{86AE5D8E-D4F0-49E1-B56C-F58911FDCC5D}" type="pres">
      <dgm:prSet presAssocID="{B9FF97E0-7066-4059-A236-B1BE704E9AB8}" presName="sibTrans" presStyleCnt="0"/>
      <dgm:spPr/>
    </dgm:pt>
    <dgm:pt modelId="{29601336-A92C-41AD-A158-8BC397C81074}" type="pres">
      <dgm:prSet presAssocID="{9B5979E9-A756-4A5F-B0C3-6BF666457A9A}" presName="node" presStyleLbl="node1" presStyleIdx="3" presStyleCnt="6">
        <dgm:presLayoutVars>
          <dgm:bulletEnabled val="1"/>
        </dgm:presLayoutVars>
      </dgm:prSet>
      <dgm:spPr/>
    </dgm:pt>
    <dgm:pt modelId="{A82AB42C-FF43-4830-9AC6-9DAAE95935CC}" type="pres">
      <dgm:prSet presAssocID="{7ED8DE25-60F0-4CEC-8AD1-8495B8233213}" presName="sibTrans" presStyleCnt="0"/>
      <dgm:spPr/>
    </dgm:pt>
    <dgm:pt modelId="{22FA8F97-9C7E-452E-A958-9606F207629E}" type="pres">
      <dgm:prSet presAssocID="{B48ABD33-1F7D-41A4-98FC-03ECF4473CE2}" presName="node" presStyleLbl="node1" presStyleIdx="4" presStyleCnt="6">
        <dgm:presLayoutVars>
          <dgm:bulletEnabled val="1"/>
        </dgm:presLayoutVars>
      </dgm:prSet>
      <dgm:spPr/>
    </dgm:pt>
    <dgm:pt modelId="{4F5AD188-21AA-4DD0-8D7F-DAAA21106A4A}" type="pres">
      <dgm:prSet presAssocID="{78A58673-B4E0-486B-876B-1A38383C5328}" presName="sibTrans" presStyleCnt="0"/>
      <dgm:spPr/>
    </dgm:pt>
    <dgm:pt modelId="{335DD9E3-94B8-458F-98CD-9D1FE937E6FD}" type="pres">
      <dgm:prSet presAssocID="{6F2057BB-C56D-4239-BAFD-37BE3F35F68D}" presName="node" presStyleLbl="node1" presStyleIdx="5" presStyleCnt="6">
        <dgm:presLayoutVars>
          <dgm:bulletEnabled val="1"/>
        </dgm:presLayoutVars>
      </dgm:prSet>
      <dgm:spPr/>
    </dgm:pt>
  </dgm:ptLst>
  <dgm:cxnLst>
    <dgm:cxn modelId="{B7F16A1D-9562-4EA8-A57A-685CE02579DE}" srcId="{CAD7A25B-05BB-4436-92B1-8D695B26C63D}" destId="{6F2057BB-C56D-4239-BAFD-37BE3F35F68D}" srcOrd="5" destOrd="0" parTransId="{92036E94-6CA3-4440-B5E4-25B11F127188}" sibTransId="{1A760A00-3F88-4894-B077-40C585087923}"/>
    <dgm:cxn modelId="{0C266122-167A-4FF0-8B3E-D8AC69B2DA33}" type="presOf" srcId="{0C65151F-9838-4FC5-A4B2-ECFA329DD653}" destId="{7AE909F6-D4E1-44EF-B06E-2A98641B3122}" srcOrd="0" destOrd="0" presId="urn:microsoft.com/office/officeart/2005/8/layout/default"/>
    <dgm:cxn modelId="{26548F2E-F5A3-46F6-BD7D-C4971124BD6F}" type="presOf" srcId="{0964DB95-6F94-4979-9D72-413729F80070}" destId="{1F2DBF14-5691-4090-87D8-B68C81D2258B}" srcOrd="0" destOrd="0" presId="urn:microsoft.com/office/officeart/2005/8/layout/default"/>
    <dgm:cxn modelId="{C3203433-DC0C-4A0C-86F3-4E865C347451}" type="presOf" srcId="{9B5979E9-A756-4A5F-B0C3-6BF666457A9A}" destId="{29601336-A92C-41AD-A158-8BC397C81074}" srcOrd="0" destOrd="0" presId="urn:microsoft.com/office/officeart/2005/8/layout/default"/>
    <dgm:cxn modelId="{7CD8DA5D-3364-426F-88F6-332F3F4F1D12}" srcId="{CAD7A25B-05BB-4436-92B1-8D695B26C63D}" destId="{9B5979E9-A756-4A5F-B0C3-6BF666457A9A}" srcOrd="3" destOrd="0" parTransId="{B919D765-27E1-4ACD-BD6F-ABDD82FB89DF}" sibTransId="{7ED8DE25-60F0-4CEC-8AD1-8495B8233213}"/>
    <dgm:cxn modelId="{6562D464-90FF-4227-A7A2-DA6EF676EAB0}" srcId="{CAD7A25B-05BB-4436-92B1-8D695B26C63D}" destId="{0964DB95-6F94-4979-9D72-413729F80070}" srcOrd="0" destOrd="0" parTransId="{71084DA4-7051-40E5-8264-5DD8A8234147}" sibTransId="{2D7BCE8D-474D-43CE-92BB-DEFDBB45F970}"/>
    <dgm:cxn modelId="{1C98F667-4A0B-46B8-8C14-0EB9FD9A8881}" type="presOf" srcId="{CAD7A25B-05BB-4436-92B1-8D695B26C63D}" destId="{C8FA10B9-0E97-4016-9FAC-29FC59BF8B77}" srcOrd="0" destOrd="0" presId="urn:microsoft.com/office/officeart/2005/8/layout/default"/>
    <dgm:cxn modelId="{6A709C7F-65EB-4DDA-967F-D8662D2370A0}" srcId="{CAD7A25B-05BB-4436-92B1-8D695B26C63D}" destId="{0C65151F-9838-4FC5-A4B2-ECFA329DD653}" srcOrd="1" destOrd="0" parTransId="{E07A47A9-599C-4517-A9BB-E194A35864B8}" sibTransId="{3E6778F0-D26A-4677-994F-4A54981BDF0A}"/>
    <dgm:cxn modelId="{6E16B988-76A7-425D-8C8A-2DBF10562D90}" type="presOf" srcId="{559E0F92-4601-414E-99BD-07A2B2F2194F}" destId="{4EA5EB2C-1047-48AA-B7CC-2D10525A8FBA}" srcOrd="0" destOrd="0" presId="urn:microsoft.com/office/officeart/2005/8/layout/default"/>
    <dgm:cxn modelId="{AC61FBA4-B5CC-4029-9990-8446051A9765}" srcId="{CAD7A25B-05BB-4436-92B1-8D695B26C63D}" destId="{559E0F92-4601-414E-99BD-07A2B2F2194F}" srcOrd="2" destOrd="0" parTransId="{9660C62C-97DE-4E56-AC10-918A1EC26C3C}" sibTransId="{B9FF97E0-7066-4059-A236-B1BE704E9AB8}"/>
    <dgm:cxn modelId="{300097A8-092B-44AF-9859-36E4D62BDC2D}" type="presOf" srcId="{6F2057BB-C56D-4239-BAFD-37BE3F35F68D}" destId="{335DD9E3-94B8-458F-98CD-9D1FE937E6FD}" srcOrd="0" destOrd="0" presId="urn:microsoft.com/office/officeart/2005/8/layout/default"/>
    <dgm:cxn modelId="{FC2805D8-50AC-4451-95C0-163669ED310A}" srcId="{CAD7A25B-05BB-4436-92B1-8D695B26C63D}" destId="{B48ABD33-1F7D-41A4-98FC-03ECF4473CE2}" srcOrd="4" destOrd="0" parTransId="{E9734CD2-B88F-4542-96F0-56FDF4A28648}" sibTransId="{78A58673-B4E0-486B-876B-1A38383C5328}"/>
    <dgm:cxn modelId="{DD0683EF-6144-4373-82BB-FE733DB15750}" type="presOf" srcId="{B48ABD33-1F7D-41A4-98FC-03ECF4473CE2}" destId="{22FA8F97-9C7E-452E-A958-9606F207629E}" srcOrd="0" destOrd="0" presId="urn:microsoft.com/office/officeart/2005/8/layout/default"/>
    <dgm:cxn modelId="{1D757326-6A3C-4EA5-87DC-3407B8FD88DC}" type="presParOf" srcId="{C8FA10B9-0E97-4016-9FAC-29FC59BF8B77}" destId="{1F2DBF14-5691-4090-87D8-B68C81D2258B}" srcOrd="0" destOrd="0" presId="urn:microsoft.com/office/officeart/2005/8/layout/default"/>
    <dgm:cxn modelId="{6BB18464-B920-4776-BABA-2BFB86C3A61F}" type="presParOf" srcId="{C8FA10B9-0E97-4016-9FAC-29FC59BF8B77}" destId="{CF85358A-9D60-4E58-806F-5852ED309247}" srcOrd="1" destOrd="0" presId="urn:microsoft.com/office/officeart/2005/8/layout/default"/>
    <dgm:cxn modelId="{028A22B0-AD3D-4D00-B5D8-A8AAE941222E}" type="presParOf" srcId="{C8FA10B9-0E97-4016-9FAC-29FC59BF8B77}" destId="{7AE909F6-D4E1-44EF-B06E-2A98641B3122}" srcOrd="2" destOrd="0" presId="urn:microsoft.com/office/officeart/2005/8/layout/default"/>
    <dgm:cxn modelId="{AE88661D-6F28-421A-8D70-B89721DC6A78}" type="presParOf" srcId="{C8FA10B9-0E97-4016-9FAC-29FC59BF8B77}" destId="{38656532-A9B2-4257-A1B6-04442D964D65}" srcOrd="3" destOrd="0" presId="urn:microsoft.com/office/officeart/2005/8/layout/default"/>
    <dgm:cxn modelId="{1B595F92-3E2C-425C-98BC-377A7FFB6C61}" type="presParOf" srcId="{C8FA10B9-0E97-4016-9FAC-29FC59BF8B77}" destId="{4EA5EB2C-1047-48AA-B7CC-2D10525A8FBA}" srcOrd="4" destOrd="0" presId="urn:microsoft.com/office/officeart/2005/8/layout/default"/>
    <dgm:cxn modelId="{98460962-B71C-4D3F-9786-65111B9FDDA1}" type="presParOf" srcId="{C8FA10B9-0E97-4016-9FAC-29FC59BF8B77}" destId="{86AE5D8E-D4F0-49E1-B56C-F58911FDCC5D}" srcOrd="5" destOrd="0" presId="urn:microsoft.com/office/officeart/2005/8/layout/default"/>
    <dgm:cxn modelId="{4E159305-B719-45AD-A1FD-93AF3CCF1629}" type="presParOf" srcId="{C8FA10B9-0E97-4016-9FAC-29FC59BF8B77}" destId="{29601336-A92C-41AD-A158-8BC397C81074}" srcOrd="6" destOrd="0" presId="urn:microsoft.com/office/officeart/2005/8/layout/default"/>
    <dgm:cxn modelId="{15475DDC-9110-4F1B-9119-7AA452FDB82D}" type="presParOf" srcId="{C8FA10B9-0E97-4016-9FAC-29FC59BF8B77}" destId="{A82AB42C-FF43-4830-9AC6-9DAAE95935CC}" srcOrd="7" destOrd="0" presId="urn:microsoft.com/office/officeart/2005/8/layout/default"/>
    <dgm:cxn modelId="{896D8851-A037-48CD-B1ED-3FA44F726F75}" type="presParOf" srcId="{C8FA10B9-0E97-4016-9FAC-29FC59BF8B77}" destId="{22FA8F97-9C7E-452E-A958-9606F207629E}" srcOrd="8" destOrd="0" presId="urn:microsoft.com/office/officeart/2005/8/layout/default"/>
    <dgm:cxn modelId="{7428BCF1-AB67-4813-8639-D7C5BF0E722C}" type="presParOf" srcId="{C8FA10B9-0E97-4016-9FAC-29FC59BF8B77}" destId="{4F5AD188-21AA-4DD0-8D7F-DAAA21106A4A}" srcOrd="9" destOrd="0" presId="urn:microsoft.com/office/officeart/2005/8/layout/default"/>
    <dgm:cxn modelId="{D7CBD0F9-5ECB-4716-98E3-DF3F8809EEF0}" type="presParOf" srcId="{C8FA10B9-0E97-4016-9FAC-29FC59BF8B77}" destId="{335DD9E3-94B8-458F-98CD-9D1FE937E6F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5A8FE5-D2AB-4ED6-BCF1-EB40F9A8C57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4CC2B21-85C6-4BFD-9455-8681F71FBF62}">
      <dgm:prSet/>
      <dgm:spPr/>
      <dgm:t>
        <a:bodyPr/>
        <a:lstStyle/>
        <a:p>
          <a:r>
            <a:rPr lang="en-US" dirty="0"/>
            <a:t>Goal: The goal of this research is to identify the sentiments of Twitter Users around the political and humanitarian climate for Ukraine and Palestine. </a:t>
          </a:r>
        </a:p>
      </dgm:t>
    </dgm:pt>
    <dgm:pt modelId="{0C6B6F82-5982-46B8-96D1-55DAA77B756A}" type="parTrans" cxnId="{EFDCD5B1-F80E-4D36-9C0E-ECEA1A8B43C9}">
      <dgm:prSet/>
      <dgm:spPr/>
      <dgm:t>
        <a:bodyPr/>
        <a:lstStyle/>
        <a:p>
          <a:endParaRPr lang="en-US"/>
        </a:p>
      </dgm:t>
    </dgm:pt>
    <dgm:pt modelId="{86EB0323-FD41-4330-A50E-649851BE973F}" type="sibTrans" cxnId="{EFDCD5B1-F80E-4D36-9C0E-ECEA1A8B43C9}">
      <dgm:prSet/>
      <dgm:spPr/>
      <dgm:t>
        <a:bodyPr/>
        <a:lstStyle/>
        <a:p>
          <a:endParaRPr lang="en-US"/>
        </a:p>
      </dgm:t>
    </dgm:pt>
    <dgm:pt modelId="{7388EEC9-20ED-467A-B7DA-DBD5171D3D0B}">
      <dgm:prSet/>
      <dgm:spPr/>
      <dgm:t>
        <a:bodyPr/>
        <a:lstStyle/>
        <a:p>
          <a:r>
            <a:rPr lang="en-US" b="0" i="0" dirty="0"/>
            <a:t>Russia invaded Ukraine on February 20, 2014 in response to NATO’s courtship of Ukraine as a potential member, to deter its waning influence in the </a:t>
          </a:r>
          <a:r>
            <a:rPr lang="en-US" dirty="0"/>
            <a:t>geopolitical region.</a:t>
          </a:r>
        </a:p>
      </dgm:t>
    </dgm:pt>
    <dgm:pt modelId="{38194C46-7F19-41E7-87A6-216D79BB51BA}" type="parTrans" cxnId="{F1068CF2-6E0C-49C3-B46A-C2886CC5A1A3}">
      <dgm:prSet/>
      <dgm:spPr/>
      <dgm:t>
        <a:bodyPr/>
        <a:lstStyle/>
        <a:p>
          <a:endParaRPr lang="en-US"/>
        </a:p>
      </dgm:t>
    </dgm:pt>
    <dgm:pt modelId="{484814E4-35FC-43AC-8924-92E6BFE52BAF}" type="sibTrans" cxnId="{F1068CF2-6E0C-49C3-B46A-C2886CC5A1A3}">
      <dgm:prSet/>
      <dgm:spPr/>
      <dgm:t>
        <a:bodyPr/>
        <a:lstStyle/>
        <a:p>
          <a:endParaRPr lang="en-US"/>
        </a:p>
      </dgm:t>
    </dgm:pt>
    <dgm:pt modelId="{52F66349-753A-4E50-BF46-F54714AB95BF}">
      <dgm:prSet/>
      <dgm:spPr/>
      <dgm:t>
        <a:bodyPr/>
        <a:lstStyle/>
        <a:p>
          <a:r>
            <a:rPr lang="en-US" b="0" i="0"/>
            <a:t>This study uses data from the X social media platform from April 2018  as a show case to conduct emotional health analysis and stressor extraction during this disaster event leveraging natural language processing (NLP) and transfer learning techniques.</a:t>
          </a:r>
          <a:endParaRPr lang="en-US"/>
        </a:p>
      </dgm:t>
    </dgm:pt>
    <dgm:pt modelId="{1AF9144B-2878-4025-995B-439AE0275CAE}" type="parTrans" cxnId="{0FD410F0-72E1-4338-8F64-64A5854E2EB1}">
      <dgm:prSet/>
      <dgm:spPr/>
      <dgm:t>
        <a:bodyPr/>
        <a:lstStyle/>
        <a:p>
          <a:endParaRPr lang="en-US"/>
        </a:p>
      </dgm:t>
    </dgm:pt>
    <dgm:pt modelId="{BAF95FCD-B74B-4680-AD6C-12F395537C5A}" type="sibTrans" cxnId="{0FD410F0-72E1-4338-8F64-64A5854E2EB1}">
      <dgm:prSet/>
      <dgm:spPr/>
      <dgm:t>
        <a:bodyPr/>
        <a:lstStyle/>
        <a:p>
          <a:endParaRPr lang="en-US"/>
        </a:p>
      </dgm:t>
    </dgm:pt>
    <dgm:pt modelId="{6EDCE3DD-EBB2-44B5-A597-4BFA046C8376}">
      <dgm:prSet/>
      <dgm:spPr/>
      <dgm:t>
        <a:bodyPr/>
        <a:lstStyle/>
        <a:p>
          <a:r>
            <a:rPr lang="en-US" b="0" i="0"/>
            <a:t>The emotion prediction algorithm employs EmoRoBERTa-based model to analyze emotion behind each tweet, while the stressor extraction mechanism leverages Latent Dirichlet Allocation (LDA) topic modeling for identification of topics, thus, enabling climate change related stressors extraction through the identified topics and the important terms represented in each topic.</a:t>
          </a:r>
          <a:endParaRPr lang="en-US"/>
        </a:p>
      </dgm:t>
    </dgm:pt>
    <dgm:pt modelId="{5C81983A-05B9-40AC-A384-1E937A8CA4EF}" type="parTrans" cxnId="{7B4E699F-4FDB-48E3-AF48-2B11FD1C30C2}">
      <dgm:prSet/>
      <dgm:spPr/>
      <dgm:t>
        <a:bodyPr/>
        <a:lstStyle/>
        <a:p>
          <a:endParaRPr lang="en-US"/>
        </a:p>
      </dgm:t>
    </dgm:pt>
    <dgm:pt modelId="{F1B13E1F-A4BD-4D4C-A367-E80356C2B80D}" type="sibTrans" cxnId="{7B4E699F-4FDB-48E3-AF48-2B11FD1C30C2}">
      <dgm:prSet/>
      <dgm:spPr/>
      <dgm:t>
        <a:bodyPr/>
        <a:lstStyle/>
        <a:p>
          <a:endParaRPr lang="en-US"/>
        </a:p>
      </dgm:t>
    </dgm:pt>
    <dgm:pt modelId="{D3D97137-59FF-4CA7-83F6-0F8ABE0CC701}" type="pres">
      <dgm:prSet presAssocID="{625A8FE5-D2AB-4ED6-BCF1-EB40F9A8C577}" presName="linear" presStyleCnt="0">
        <dgm:presLayoutVars>
          <dgm:animLvl val="lvl"/>
          <dgm:resizeHandles val="exact"/>
        </dgm:presLayoutVars>
      </dgm:prSet>
      <dgm:spPr/>
    </dgm:pt>
    <dgm:pt modelId="{73911304-025F-4413-A489-FAA39BA27F0A}" type="pres">
      <dgm:prSet presAssocID="{04CC2B21-85C6-4BFD-9455-8681F71FBF62}" presName="parentText" presStyleLbl="node1" presStyleIdx="0" presStyleCnt="4">
        <dgm:presLayoutVars>
          <dgm:chMax val="0"/>
          <dgm:bulletEnabled val="1"/>
        </dgm:presLayoutVars>
      </dgm:prSet>
      <dgm:spPr/>
    </dgm:pt>
    <dgm:pt modelId="{634DAB0D-18AA-4D6F-A1F2-E6B341A25A5E}" type="pres">
      <dgm:prSet presAssocID="{86EB0323-FD41-4330-A50E-649851BE973F}" presName="spacer" presStyleCnt="0"/>
      <dgm:spPr/>
    </dgm:pt>
    <dgm:pt modelId="{A5550428-60E0-4E4E-9E78-A64C4BF6B505}" type="pres">
      <dgm:prSet presAssocID="{7388EEC9-20ED-467A-B7DA-DBD5171D3D0B}" presName="parentText" presStyleLbl="node1" presStyleIdx="1" presStyleCnt="4">
        <dgm:presLayoutVars>
          <dgm:chMax val="0"/>
          <dgm:bulletEnabled val="1"/>
        </dgm:presLayoutVars>
      </dgm:prSet>
      <dgm:spPr/>
    </dgm:pt>
    <dgm:pt modelId="{2A43C013-0EAA-492F-A2BA-F02BF4F2F270}" type="pres">
      <dgm:prSet presAssocID="{484814E4-35FC-43AC-8924-92E6BFE52BAF}" presName="spacer" presStyleCnt="0"/>
      <dgm:spPr/>
    </dgm:pt>
    <dgm:pt modelId="{AFB89B4B-ABF7-4B71-9D93-2F3FD0538D12}" type="pres">
      <dgm:prSet presAssocID="{52F66349-753A-4E50-BF46-F54714AB95BF}" presName="parentText" presStyleLbl="node1" presStyleIdx="2" presStyleCnt="4">
        <dgm:presLayoutVars>
          <dgm:chMax val="0"/>
          <dgm:bulletEnabled val="1"/>
        </dgm:presLayoutVars>
      </dgm:prSet>
      <dgm:spPr/>
    </dgm:pt>
    <dgm:pt modelId="{E6DE8F08-142D-4D32-9F9A-F20A105480A2}" type="pres">
      <dgm:prSet presAssocID="{BAF95FCD-B74B-4680-AD6C-12F395537C5A}" presName="spacer" presStyleCnt="0"/>
      <dgm:spPr/>
    </dgm:pt>
    <dgm:pt modelId="{D9D57D57-8E8F-4817-9D74-F5F63A0C7653}" type="pres">
      <dgm:prSet presAssocID="{6EDCE3DD-EBB2-44B5-A597-4BFA046C8376}" presName="parentText" presStyleLbl="node1" presStyleIdx="3" presStyleCnt="4">
        <dgm:presLayoutVars>
          <dgm:chMax val="0"/>
          <dgm:bulletEnabled val="1"/>
        </dgm:presLayoutVars>
      </dgm:prSet>
      <dgm:spPr/>
    </dgm:pt>
  </dgm:ptLst>
  <dgm:cxnLst>
    <dgm:cxn modelId="{A2711C1F-5FA6-460A-8B1E-E3644EFFCE16}" type="presOf" srcId="{04CC2B21-85C6-4BFD-9455-8681F71FBF62}" destId="{73911304-025F-4413-A489-FAA39BA27F0A}" srcOrd="0" destOrd="0" presId="urn:microsoft.com/office/officeart/2005/8/layout/vList2"/>
    <dgm:cxn modelId="{6922486C-44AB-48A5-B721-EFCE7595A552}" type="presOf" srcId="{625A8FE5-D2AB-4ED6-BCF1-EB40F9A8C577}" destId="{D3D97137-59FF-4CA7-83F6-0F8ABE0CC701}" srcOrd="0" destOrd="0" presId="urn:microsoft.com/office/officeart/2005/8/layout/vList2"/>
    <dgm:cxn modelId="{467A7A4C-06C5-496C-9C07-36B52F961672}" type="presOf" srcId="{52F66349-753A-4E50-BF46-F54714AB95BF}" destId="{AFB89B4B-ABF7-4B71-9D93-2F3FD0538D12}" srcOrd="0" destOrd="0" presId="urn:microsoft.com/office/officeart/2005/8/layout/vList2"/>
    <dgm:cxn modelId="{EF9B8D92-9B6B-4526-83DB-B951977577F9}" type="presOf" srcId="{7388EEC9-20ED-467A-B7DA-DBD5171D3D0B}" destId="{A5550428-60E0-4E4E-9E78-A64C4BF6B505}" srcOrd="0" destOrd="0" presId="urn:microsoft.com/office/officeart/2005/8/layout/vList2"/>
    <dgm:cxn modelId="{7B4E699F-4FDB-48E3-AF48-2B11FD1C30C2}" srcId="{625A8FE5-D2AB-4ED6-BCF1-EB40F9A8C577}" destId="{6EDCE3DD-EBB2-44B5-A597-4BFA046C8376}" srcOrd="3" destOrd="0" parTransId="{5C81983A-05B9-40AC-A384-1E937A8CA4EF}" sibTransId="{F1B13E1F-A4BD-4D4C-A367-E80356C2B80D}"/>
    <dgm:cxn modelId="{EFDCD5B1-F80E-4D36-9C0E-ECEA1A8B43C9}" srcId="{625A8FE5-D2AB-4ED6-BCF1-EB40F9A8C577}" destId="{04CC2B21-85C6-4BFD-9455-8681F71FBF62}" srcOrd="0" destOrd="0" parTransId="{0C6B6F82-5982-46B8-96D1-55DAA77B756A}" sibTransId="{86EB0323-FD41-4330-A50E-649851BE973F}"/>
    <dgm:cxn modelId="{AA66C1D3-8F99-4DC1-A6BE-DF8B60BE636C}" type="presOf" srcId="{6EDCE3DD-EBB2-44B5-A597-4BFA046C8376}" destId="{D9D57D57-8E8F-4817-9D74-F5F63A0C7653}" srcOrd="0" destOrd="0" presId="urn:microsoft.com/office/officeart/2005/8/layout/vList2"/>
    <dgm:cxn modelId="{0FD410F0-72E1-4338-8F64-64A5854E2EB1}" srcId="{625A8FE5-D2AB-4ED6-BCF1-EB40F9A8C577}" destId="{52F66349-753A-4E50-BF46-F54714AB95BF}" srcOrd="2" destOrd="0" parTransId="{1AF9144B-2878-4025-995B-439AE0275CAE}" sibTransId="{BAF95FCD-B74B-4680-AD6C-12F395537C5A}"/>
    <dgm:cxn modelId="{F1068CF2-6E0C-49C3-B46A-C2886CC5A1A3}" srcId="{625A8FE5-D2AB-4ED6-BCF1-EB40F9A8C577}" destId="{7388EEC9-20ED-467A-B7DA-DBD5171D3D0B}" srcOrd="1" destOrd="0" parTransId="{38194C46-7F19-41E7-87A6-216D79BB51BA}" sibTransId="{484814E4-35FC-43AC-8924-92E6BFE52BAF}"/>
    <dgm:cxn modelId="{1E729CE5-88AB-4A8D-BC37-8C37C6DA386B}" type="presParOf" srcId="{D3D97137-59FF-4CA7-83F6-0F8ABE0CC701}" destId="{73911304-025F-4413-A489-FAA39BA27F0A}" srcOrd="0" destOrd="0" presId="urn:microsoft.com/office/officeart/2005/8/layout/vList2"/>
    <dgm:cxn modelId="{598B54EB-EBA8-4709-BAD6-69921D3C891C}" type="presParOf" srcId="{D3D97137-59FF-4CA7-83F6-0F8ABE0CC701}" destId="{634DAB0D-18AA-4D6F-A1F2-E6B341A25A5E}" srcOrd="1" destOrd="0" presId="urn:microsoft.com/office/officeart/2005/8/layout/vList2"/>
    <dgm:cxn modelId="{A1A08BE8-FF8D-4C52-98B4-AD8C585BF5DC}" type="presParOf" srcId="{D3D97137-59FF-4CA7-83F6-0F8ABE0CC701}" destId="{A5550428-60E0-4E4E-9E78-A64C4BF6B505}" srcOrd="2" destOrd="0" presId="urn:microsoft.com/office/officeart/2005/8/layout/vList2"/>
    <dgm:cxn modelId="{3B3FAC5A-3EAA-4B86-9203-DD5902F82AB1}" type="presParOf" srcId="{D3D97137-59FF-4CA7-83F6-0F8ABE0CC701}" destId="{2A43C013-0EAA-492F-A2BA-F02BF4F2F270}" srcOrd="3" destOrd="0" presId="urn:microsoft.com/office/officeart/2005/8/layout/vList2"/>
    <dgm:cxn modelId="{6DB47FA6-D0E5-40FC-83C1-48F7A6B281C6}" type="presParOf" srcId="{D3D97137-59FF-4CA7-83F6-0F8ABE0CC701}" destId="{AFB89B4B-ABF7-4B71-9D93-2F3FD0538D12}" srcOrd="4" destOrd="0" presId="urn:microsoft.com/office/officeart/2005/8/layout/vList2"/>
    <dgm:cxn modelId="{F8C75F8E-6091-4F5A-9619-358CA351304C}" type="presParOf" srcId="{D3D97137-59FF-4CA7-83F6-0F8ABE0CC701}" destId="{E6DE8F08-142D-4D32-9F9A-F20A105480A2}" srcOrd="5" destOrd="0" presId="urn:microsoft.com/office/officeart/2005/8/layout/vList2"/>
    <dgm:cxn modelId="{50C2F92B-1E12-47C1-9631-EE5B5C60AB12}" type="presParOf" srcId="{D3D97137-59FF-4CA7-83F6-0F8ABE0CC701}" destId="{D9D57D57-8E8F-4817-9D74-F5F63A0C7653}"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AC7D71-A917-4CC8-B825-876D5F88521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5CEC4B5-21E0-4E43-8BCD-BC4A5C503F8D}">
      <dgm:prSet/>
      <dgm:spPr/>
      <dgm:t>
        <a:bodyPr/>
        <a:lstStyle/>
        <a:p>
          <a:r>
            <a:rPr lang="en-US"/>
            <a:t>Determine the emotion health stressors related to Palestine and Ukraine focused tweets.</a:t>
          </a:r>
        </a:p>
      </dgm:t>
    </dgm:pt>
    <dgm:pt modelId="{C1B905E0-5465-419F-9689-5E5993BEA888}" type="parTrans" cxnId="{0E9DAA6D-904E-4BF5-9AB3-4AE26204DC12}">
      <dgm:prSet/>
      <dgm:spPr/>
      <dgm:t>
        <a:bodyPr/>
        <a:lstStyle/>
        <a:p>
          <a:endParaRPr lang="en-US"/>
        </a:p>
      </dgm:t>
    </dgm:pt>
    <dgm:pt modelId="{B66DA329-973B-4BCB-A6E0-3FA4990CA280}" type="sibTrans" cxnId="{0E9DAA6D-904E-4BF5-9AB3-4AE26204DC12}">
      <dgm:prSet/>
      <dgm:spPr/>
      <dgm:t>
        <a:bodyPr/>
        <a:lstStyle/>
        <a:p>
          <a:endParaRPr lang="en-US"/>
        </a:p>
      </dgm:t>
    </dgm:pt>
    <dgm:pt modelId="{36196199-38A2-4278-ADB4-FDAFDDB0F257}">
      <dgm:prSet/>
      <dgm:spPr/>
      <dgm:t>
        <a:bodyPr/>
        <a:lstStyle/>
        <a:p>
          <a:r>
            <a:rPr lang="en-US"/>
            <a:t>Provide an eventual comparative analysis on sentiments felt about the two countries.</a:t>
          </a:r>
        </a:p>
      </dgm:t>
    </dgm:pt>
    <dgm:pt modelId="{4B1BF22E-721E-4247-BC95-C33C8939972B}" type="parTrans" cxnId="{3CFCAB06-2FA4-4715-B570-0742AD896898}">
      <dgm:prSet/>
      <dgm:spPr/>
      <dgm:t>
        <a:bodyPr/>
        <a:lstStyle/>
        <a:p>
          <a:endParaRPr lang="en-US"/>
        </a:p>
      </dgm:t>
    </dgm:pt>
    <dgm:pt modelId="{25E2839F-FF5F-414F-96A8-2B4F2B3EDD6B}" type="sibTrans" cxnId="{3CFCAB06-2FA4-4715-B570-0742AD896898}">
      <dgm:prSet/>
      <dgm:spPr/>
      <dgm:t>
        <a:bodyPr/>
        <a:lstStyle/>
        <a:p>
          <a:endParaRPr lang="en-US"/>
        </a:p>
      </dgm:t>
    </dgm:pt>
    <dgm:pt modelId="{06170E01-4B3A-4D4B-AF28-65D5B1304531}" type="pres">
      <dgm:prSet presAssocID="{F6AC7D71-A917-4CC8-B825-876D5F885215}" presName="linear" presStyleCnt="0">
        <dgm:presLayoutVars>
          <dgm:animLvl val="lvl"/>
          <dgm:resizeHandles val="exact"/>
        </dgm:presLayoutVars>
      </dgm:prSet>
      <dgm:spPr/>
    </dgm:pt>
    <dgm:pt modelId="{2C6EAE46-915F-4C6A-B8A5-A4A5B04F639C}" type="pres">
      <dgm:prSet presAssocID="{65CEC4B5-21E0-4E43-8BCD-BC4A5C503F8D}" presName="parentText" presStyleLbl="node1" presStyleIdx="0" presStyleCnt="2">
        <dgm:presLayoutVars>
          <dgm:chMax val="0"/>
          <dgm:bulletEnabled val="1"/>
        </dgm:presLayoutVars>
      </dgm:prSet>
      <dgm:spPr/>
    </dgm:pt>
    <dgm:pt modelId="{CFDF7559-E10E-461D-B386-9A4A7D62533B}" type="pres">
      <dgm:prSet presAssocID="{B66DA329-973B-4BCB-A6E0-3FA4990CA280}" presName="spacer" presStyleCnt="0"/>
      <dgm:spPr/>
    </dgm:pt>
    <dgm:pt modelId="{ACC89E3A-48CB-449D-934E-683F0536472B}" type="pres">
      <dgm:prSet presAssocID="{36196199-38A2-4278-ADB4-FDAFDDB0F257}" presName="parentText" presStyleLbl="node1" presStyleIdx="1" presStyleCnt="2">
        <dgm:presLayoutVars>
          <dgm:chMax val="0"/>
          <dgm:bulletEnabled val="1"/>
        </dgm:presLayoutVars>
      </dgm:prSet>
      <dgm:spPr/>
    </dgm:pt>
  </dgm:ptLst>
  <dgm:cxnLst>
    <dgm:cxn modelId="{3CFCAB06-2FA4-4715-B570-0742AD896898}" srcId="{F6AC7D71-A917-4CC8-B825-876D5F885215}" destId="{36196199-38A2-4278-ADB4-FDAFDDB0F257}" srcOrd="1" destOrd="0" parTransId="{4B1BF22E-721E-4247-BC95-C33C8939972B}" sibTransId="{25E2839F-FF5F-414F-96A8-2B4F2B3EDD6B}"/>
    <dgm:cxn modelId="{FC70C05C-6CE0-481A-93A4-05CCA8FFBE9D}" type="presOf" srcId="{65CEC4B5-21E0-4E43-8BCD-BC4A5C503F8D}" destId="{2C6EAE46-915F-4C6A-B8A5-A4A5B04F639C}" srcOrd="0" destOrd="0" presId="urn:microsoft.com/office/officeart/2005/8/layout/vList2"/>
    <dgm:cxn modelId="{3AB0A34C-5A4A-43C6-8132-840EFD070BAB}" type="presOf" srcId="{F6AC7D71-A917-4CC8-B825-876D5F885215}" destId="{06170E01-4B3A-4D4B-AF28-65D5B1304531}" srcOrd="0" destOrd="0" presId="urn:microsoft.com/office/officeart/2005/8/layout/vList2"/>
    <dgm:cxn modelId="{0E9DAA6D-904E-4BF5-9AB3-4AE26204DC12}" srcId="{F6AC7D71-A917-4CC8-B825-876D5F885215}" destId="{65CEC4B5-21E0-4E43-8BCD-BC4A5C503F8D}" srcOrd="0" destOrd="0" parTransId="{C1B905E0-5465-419F-9689-5E5993BEA888}" sibTransId="{B66DA329-973B-4BCB-A6E0-3FA4990CA280}"/>
    <dgm:cxn modelId="{8C4EB1D3-7E61-43D6-9D68-52943870C68F}" type="presOf" srcId="{36196199-38A2-4278-ADB4-FDAFDDB0F257}" destId="{ACC89E3A-48CB-449D-934E-683F0536472B}" srcOrd="0" destOrd="0" presId="urn:microsoft.com/office/officeart/2005/8/layout/vList2"/>
    <dgm:cxn modelId="{32302400-0E8A-4DE2-A68A-0A8AB7C48BA5}" type="presParOf" srcId="{06170E01-4B3A-4D4B-AF28-65D5B1304531}" destId="{2C6EAE46-915F-4C6A-B8A5-A4A5B04F639C}" srcOrd="0" destOrd="0" presId="urn:microsoft.com/office/officeart/2005/8/layout/vList2"/>
    <dgm:cxn modelId="{88613999-12CA-4EE0-BEC1-6092A52B873F}" type="presParOf" srcId="{06170E01-4B3A-4D4B-AF28-65D5B1304531}" destId="{CFDF7559-E10E-461D-B386-9A4A7D62533B}" srcOrd="1" destOrd="0" presId="urn:microsoft.com/office/officeart/2005/8/layout/vList2"/>
    <dgm:cxn modelId="{8B951124-FBED-4ACF-AACE-C8377A5DE9FA}" type="presParOf" srcId="{06170E01-4B3A-4D4B-AF28-65D5B1304531}" destId="{ACC89E3A-48CB-449D-934E-683F0536472B}"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57A0AA-B32E-474B-8E3D-561DC2661AD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AE428B-ED24-4578-AE1C-A35F541557F8}">
      <dgm:prSet/>
      <dgm:spPr/>
      <dgm:t>
        <a:bodyPr/>
        <a:lstStyle/>
        <a:p>
          <a:r>
            <a:rPr lang="en-US"/>
            <a:t>Topic modeling creates a way to see patterns and create useful structures from an otherwise unstructured collection of documents.</a:t>
          </a:r>
        </a:p>
      </dgm:t>
    </dgm:pt>
    <dgm:pt modelId="{49698021-D00B-4414-B9C1-AC99861B92DF}" type="parTrans" cxnId="{719B48C3-670C-422D-B025-E1DE2C884256}">
      <dgm:prSet/>
      <dgm:spPr/>
      <dgm:t>
        <a:bodyPr/>
        <a:lstStyle/>
        <a:p>
          <a:endParaRPr lang="en-US"/>
        </a:p>
      </dgm:t>
    </dgm:pt>
    <dgm:pt modelId="{624A0272-4417-4E88-98D0-2CF733D43825}" type="sibTrans" cxnId="{719B48C3-670C-422D-B025-E1DE2C884256}">
      <dgm:prSet/>
      <dgm:spPr/>
      <dgm:t>
        <a:bodyPr/>
        <a:lstStyle/>
        <a:p>
          <a:endParaRPr lang="en-US"/>
        </a:p>
      </dgm:t>
    </dgm:pt>
    <dgm:pt modelId="{8961217D-EBDE-4E84-97BF-FD69B8E4AFA8}">
      <dgm:prSet/>
      <dgm:spPr/>
      <dgm:t>
        <a:bodyPr/>
        <a:lstStyle/>
        <a:p>
          <a:r>
            <a:rPr lang="en-US" dirty="0"/>
            <a:t>Topic modeling can create an interdisciplinary pathway between social and computational sciences. This study is inspired from previous research o both current events on Hurricane Harvey using the NLP techniques discussed.</a:t>
          </a:r>
        </a:p>
      </dgm:t>
    </dgm:pt>
    <dgm:pt modelId="{DAB6325A-D146-4B41-B7F7-CD035984221F}" type="parTrans" cxnId="{15C9FACB-A7A2-4F37-9A5B-191F7CBB1CF2}">
      <dgm:prSet/>
      <dgm:spPr/>
      <dgm:t>
        <a:bodyPr/>
        <a:lstStyle/>
        <a:p>
          <a:endParaRPr lang="en-US"/>
        </a:p>
      </dgm:t>
    </dgm:pt>
    <dgm:pt modelId="{2E4B3529-31CD-4D3C-8449-47EFF9C54582}" type="sibTrans" cxnId="{15C9FACB-A7A2-4F37-9A5B-191F7CBB1CF2}">
      <dgm:prSet/>
      <dgm:spPr/>
      <dgm:t>
        <a:bodyPr/>
        <a:lstStyle/>
        <a:p>
          <a:endParaRPr lang="en-US"/>
        </a:p>
      </dgm:t>
    </dgm:pt>
    <dgm:pt modelId="{DF6E8BB3-DE60-425A-AE8B-E4A39EAD1221}">
      <dgm:prSet/>
      <dgm:spPr/>
      <dgm:t>
        <a:bodyPr/>
        <a:lstStyle/>
        <a:p>
          <a:r>
            <a:rPr lang="en-US" dirty="0"/>
            <a:t>Topic models are probabilistic techniques to uncover the underlying semantic structures of a corpus based on hierarchical Bayesian analysis of the texts, which may include email, scientific abstracts, newspaper archives, etc. </a:t>
          </a:r>
        </a:p>
      </dgm:t>
    </dgm:pt>
    <dgm:pt modelId="{9C726F15-0861-426F-8C73-D75FC9A05A70}" type="parTrans" cxnId="{2A5581D0-6F48-4230-A7E7-F1FF65EF3762}">
      <dgm:prSet/>
      <dgm:spPr/>
      <dgm:t>
        <a:bodyPr/>
        <a:lstStyle/>
        <a:p>
          <a:endParaRPr lang="en-US"/>
        </a:p>
      </dgm:t>
    </dgm:pt>
    <dgm:pt modelId="{73D255F5-5DAB-42DF-BB31-7843F600F800}" type="sibTrans" cxnId="{2A5581D0-6F48-4230-A7E7-F1FF65EF3762}">
      <dgm:prSet/>
      <dgm:spPr/>
      <dgm:t>
        <a:bodyPr/>
        <a:lstStyle/>
        <a:p>
          <a:endParaRPr lang="en-US"/>
        </a:p>
      </dgm:t>
    </dgm:pt>
    <dgm:pt modelId="{B827805E-DEE0-42A0-B1AD-E0ABC3C8166E}" type="pres">
      <dgm:prSet presAssocID="{3057A0AA-B32E-474B-8E3D-561DC2661AD7}" presName="root" presStyleCnt="0">
        <dgm:presLayoutVars>
          <dgm:dir/>
          <dgm:resizeHandles val="exact"/>
        </dgm:presLayoutVars>
      </dgm:prSet>
      <dgm:spPr/>
    </dgm:pt>
    <dgm:pt modelId="{43D349EF-B250-4747-8DCF-0F0ABFD57FE5}" type="pres">
      <dgm:prSet presAssocID="{DCAE428B-ED24-4578-AE1C-A35F541557F8}" presName="compNode" presStyleCnt="0"/>
      <dgm:spPr/>
    </dgm:pt>
    <dgm:pt modelId="{CD55B4BC-2002-4A4F-B18D-2A64930B2547}" type="pres">
      <dgm:prSet presAssocID="{DCAE428B-ED24-4578-AE1C-A35F541557F8}" presName="bgRect" presStyleLbl="bgShp" presStyleIdx="0" presStyleCnt="3"/>
      <dgm:spPr/>
    </dgm:pt>
    <dgm:pt modelId="{BF7D53D1-6AC4-4B13-9443-60107A2B5A5B}" type="pres">
      <dgm:prSet presAssocID="{DCAE428B-ED24-4578-AE1C-A35F541557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93B3BC8-0069-41B2-8825-220C59EE279B}" type="pres">
      <dgm:prSet presAssocID="{DCAE428B-ED24-4578-AE1C-A35F541557F8}" presName="spaceRect" presStyleCnt="0"/>
      <dgm:spPr/>
    </dgm:pt>
    <dgm:pt modelId="{A63B5588-292E-483C-98DF-BA0F6EC474E5}" type="pres">
      <dgm:prSet presAssocID="{DCAE428B-ED24-4578-AE1C-A35F541557F8}" presName="parTx" presStyleLbl="revTx" presStyleIdx="0" presStyleCnt="3">
        <dgm:presLayoutVars>
          <dgm:chMax val="0"/>
          <dgm:chPref val="0"/>
        </dgm:presLayoutVars>
      </dgm:prSet>
      <dgm:spPr/>
    </dgm:pt>
    <dgm:pt modelId="{151B9412-A341-4F28-9AAE-09D7AC9F2E66}" type="pres">
      <dgm:prSet presAssocID="{624A0272-4417-4E88-98D0-2CF733D43825}" presName="sibTrans" presStyleCnt="0"/>
      <dgm:spPr/>
    </dgm:pt>
    <dgm:pt modelId="{34587ED2-3C2A-4429-A072-6CE4808E28E1}" type="pres">
      <dgm:prSet presAssocID="{8961217D-EBDE-4E84-97BF-FD69B8E4AFA8}" presName="compNode" presStyleCnt="0"/>
      <dgm:spPr/>
    </dgm:pt>
    <dgm:pt modelId="{559D95A5-512D-4555-8F4C-D31C294B9F5D}" type="pres">
      <dgm:prSet presAssocID="{8961217D-EBDE-4E84-97BF-FD69B8E4AFA8}" presName="bgRect" presStyleLbl="bgShp" presStyleIdx="1" presStyleCnt="3"/>
      <dgm:spPr/>
    </dgm:pt>
    <dgm:pt modelId="{99E2AFA2-2335-41D2-87DF-45462318F6A3}" type="pres">
      <dgm:prSet presAssocID="{8961217D-EBDE-4E84-97BF-FD69B8E4AF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85DB3DE1-BACB-4B84-A439-540AD3A9B0B8}" type="pres">
      <dgm:prSet presAssocID="{8961217D-EBDE-4E84-97BF-FD69B8E4AFA8}" presName="spaceRect" presStyleCnt="0"/>
      <dgm:spPr/>
    </dgm:pt>
    <dgm:pt modelId="{77799BF2-7BA1-4B8E-A41E-5380E079685B}" type="pres">
      <dgm:prSet presAssocID="{8961217D-EBDE-4E84-97BF-FD69B8E4AFA8}" presName="parTx" presStyleLbl="revTx" presStyleIdx="1" presStyleCnt="3">
        <dgm:presLayoutVars>
          <dgm:chMax val="0"/>
          <dgm:chPref val="0"/>
        </dgm:presLayoutVars>
      </dgm:prSet>
      <dgm:spPr/>
    </dgm:pt>
    <dgm:pt modelId="{BB6419AB-27E4-48F3-8C1B-86346AD0818A}" type="pres">
      <dgm:prSet presAssocID="{2E4B3529-31CD-4D3C-8449-47EFF9C54582}" presName="sibTrans" presStyleCnt="0"/>
      <dgm:spPr/>
    </dgm:pt>
    <dgm:pt modelId="{D03BC188-3229-4914-B17F-33A99C91840D}" type="pres">
      <dgm:prSet presAssocID="{DF6E8BB3-DE60-425A-AE8B-E4A39EAD1221}" presName="compNode" presStyleCnt="0"/>
      <dgm:spPr/>
    </dgm:pt>
    <dgm:pt modelId="{5FE571B1-D666-4F9C-9502-ECD5BF75D529}" type="pres">
      <dgm:prSet presAssocID="{DF6E8BB3-DE60-425A-AE8B-E4A39EAD1221}" presName="bgRect" presStyleLbl="bgShp" presStyleIdx="2" presStyleCnt="3"/>
      <dgm:spPr/>
    </dgm:pt>
    <dgm:pt modelId="{A6FC36A7-C8A5-443F-86E1-B1DBC00B093F}" type="pres">
      <dgm:prSet presAssocID="{DF6E8BB3-DE60-425A-AE8B-E4A39EAD12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ABAC24E-298C-4F08-A6E6-CFF15D59FBA7}" type="pres">
      <dgm:prSet presAssocID="{DF6E8BB3-DE60-425A-AE8B-E4A39EAD1221}" presName="spaceRect" presStyleCnt="0"/>
      <dgm:spPr/>
    </dgm:pt>
    <dgm:pt modelId="{A2B0E8F9-9835-4CAF-95B4-3E3906E0ABA5}" type="pres">
      <dgm:prSet presAssocID="{DF6E8BB3-DE60-425A-AE8B-E4A39EAD1221}" presName="parTx" presStyleLbl="revTx" presStyleIdx="2" presStyleCnt="3">
        <dgm:presLayoutVars>
          <dgm:chMax val="0"/>
          <dgm:chPref val="0"/>
        </dgm:presLayoutVars>
      </dgm:prSet>
      <dgm:spPr/>
    </dgm:pt>
  </dgm:ptLst>
  <dgm:cxnLst>
    <dgm:cxn modelId="{EF71EC2D-48A7-4B89-A5B7-9CE2B56FA194}" type="presOf" srcId="{8961217D-EBDE-4E84-97BF-FD69B8E4AFA8}" destId="{77799BF2-7BA1-4B8E-A41E-5380E079685B}" srcOrd="0" destOrd="0" presId="urn:microsoft.com/office/officeart/2018/2/layout/IconVerticalSolidList"/>
    <dgm:cxn modelId="{560C219E-4EA9-4373-A24A-14D4BC33DB83}" type="presOf" srcId="{DCAE428B-ED24-4578-AE1C-A35F541557F8}" destId="{A63B5588-292E-483C-98DF-BA0F6EC474E5}" srcOrd="0" destOrd="0" presId="urn:microsoft.com/office/officeart/2018/2/layout/IconVerticalSolidList"/>
    <dgm:cxn modelId="{8A0F89A6-5E37-4873-8B19-E7BF324318AF}" type="presOf" srcId="{3057A0AA-B32E-474B-8E3D-561DC2661AD7}" destId="{B827805E-DEE0-42A0-B1AD-E0ABC3C8166E}" srcOrd="0" destOrd="0" presId="urn:microsoft.com/office/officeart/2018/2/layout/IconVerticalSolidList"/>
    <dgm:cxn modelId="{719B48C3-670C-422D-B025-E1DE2C884256}" srcId="{3057A0AA-B32E-474B-8E3D-561DC2661AD7}" destId="{DCAE428B-ED24-4578-AE1C-A35F541557F8}" srcOrd="0" destOrd="0" parTransId="{49698021-D00B-4414-B9C1-AC99861B92DF}" sibTransId="{624A0272-4417-4E88-98D0-2CF733D43825}"/>
    <dgm:cxn modelId="{15C9FACB-A7A2-4F37-9A5B-191F7CBB1CF2}" srcId="{3057A0AA-B32E-474B-8E3D-561DC2661AD7}" destId="{8961217D-EBDE-4E84-97BF-FD69B8E4AFA8}" srcOrd="1" destOrd="0" parTransId="{DAB6325A-D146-4B41-B7F7-CD035984221F}" sibTransId="{2E4B3529-31CD-4D3C-8449-47EFF9C54582}"/>
    <dgm:cxn modelId="{2A5581D0-6F48-4230-A7E7-F1FF65EF3762}" srcId="{3057A0AA-B32E-474B-8E3D-561DC2661AD7}" destId="{DF6E8BB3-DE60-425A-AE8B-E4A39EAD1221}" srcOrd="2" destOrd="0" parTransId="{9C726F15-0861-426F-8C73-D75FC9A05A70}" sibTransId="{73D255F5-5DAB-42DF-BB31-7843F600F800}"/>
    <dgm:cxn modelId="{62A6BEF2-7F99-4A35-B026-DBAE6D4B7DC4}" type="presOf" srcId="{DF6E8BB3-DE60-425A-AE8B-E4A39EAD1221}" destId="{A2B0E8F9-9835-4CAF-95B4-3E3906E0ABA5}" srcOrd="0" destOrd="0" presId="urn:microsoft.com/office/officeart/2018/2/layout/IconVerticalSolidList"/>
    <dgm:cxn modelId="{C4847B7B-D309-46DF-A797-F08B10F18ED4}" type="presParOf" srcId="{B827805E-DEE0-42A0-B1AD-E0ABC3C8166E}" destId="{43D349EF-B250-4747-8DCF-0F0ABFD57FE5}" srcOrd="0" destOrd="0" presId="urn:microsoft.com/office/officeart/2018/2/layout/IconVerticalSolidList"/>
    <dgm:cxn modelId="{BF79F050-BC73-4E57-B4EC-E688EF004C28}" type="presParOf" srcId="{43D349EF-B250-4747-8DCF-0F0ABFD57FE5}" destId="{CD55B4BC-2002-4A4F-B18D-2A64930B2547}" srcOrd="0" destOrd="0" presId="urn:microsoft.com/office/officeart/2018/2/layout/IconVerticalSolidList"/>
    <dgm:cxn modelId="{4B7C81BE-FB65-4233-B1F7-F608E12EF273}" type="presParOf" srcId="{43D349EF-B250-4747-8DCF-0F0ABFD57FE5}" destId="{BF7D53D1-6AC4-4B13-9443-60107A2B5A5B}" srcOrd="1" destOrd="0" presId="urn:microsoft.com/office/officeart/2018/2/layout/IconVerticalSolidList"/>
    <dgm:cxn modelId="{2113BF1F-3C47-4DC0-B9D5-E9FDE58CDE1B}" type="presParOf" srcId="{43D349EF-B250-4747-8DCF-0F0ABFD57FE5}" destId="{B93B3BC8-0069-41B2-8825-220C59EE279B}" srcOrd="2" destOrd="0" presId="urn:microsoft.com/office/officeart/2018/2/layout/IconVerticalSolidList"/>
    <dgm:cxn modelId="{51CA43FF-8918-4A7C-B4D7-C96B90B69E10}" type="presParOf" srcId="{43D349EF-B250-4747-8DCF-0F0ABFD57FE5}" destId="{A63B5588-292E-483C-98DF-BA0F6EC474E5}" srcOrd="3" destOrd="0" presId="urn:microsoft.com/office/officeart/2018/2/layout/IconVerticalSolidList"/>
    <dgm:cxn modelId="{3ACE87D1-7459-4C04-8B49-BF9D886451CF}" type="presParOf" srcId="{B827805E-DEE0-42A0-B1AD-E0ABC3C8166E}" destId="{151B9412-A341-4F28-9AAE-09D7AC9F2E66}" srcOrd="1" destOrd="0" presId="urn:microsoft.com/office/officeart/2018/2/layout/IconVerticalSolidList"/>
    <dgm:cxn modelId="{2224E211-A72D-43CF-97E0-F3CE344CEC37}" type="presParOf" srcId="{B827805E-DEE0-42A0-B1AD-E0ABC3C8166E}" destId="{34587ED2-3C2A-4429-A072-6CE4808E28E1}" srcOrd="2" destOrd="0" presId="urn:microsoft.com/office/officeart/2018/2/layout/IconVerticalSolidList"/>
    <dgm:cxn modelId="{A377E1E8-7F31-4386-832C-C2824EBC85F1}" type="presParOf" srcId="{34587ED2-3C2A-4429-A072-6CE4808E28E1}" destId="{559D95A5-512D-4555-8F4C-D31C294B9F5D}" srcOrd="0" destOrd="0" presId="urn:microsoft.com/office/officeart/2018/2/layout/IconVerticalSolidList"/>
    <dgm:cxn modelId="{98DD7A13-0AFC-46C3-A70E-4E97A95AC0B5}" type="presParOf" srcId="{34587ED2-3C2A-4429-A072-6CE4808E28E1}" destId="{99E2AFA2-2335-41D2-87DF-45462318F6A3}" srcOrd="1" destOrd="0" presId="urn:microsoft.com/office/officeart/2018/2/layout/IconVerticalSolidList"/>
    <dgm:cxn modelId="{4AE34EC9-29D2-469A-A27C-CBD6161CD1C1}" type="presParOf" srcId="{34587ED2-3C2A-4429-A072-6CE4808E28E1}" destId="{85DB3DE1-BACB-4B84-A439-540AD3A9B0B8}" srcOrd="2" destOrd="0" presId="urn:microsoft.com/office/officeart/2018/2/layout/IconVerticalSolidList"/>
    <dgm:cxn modelId="{FF35CEFA-FFD2-447D-A35C-8FD3765C0016}" type="presParOf" srcId="{34587ED2-3C2A-4429-A072-6CE4808E28E1}" destId="{77799BF2-7BA1-4B8E-A41E-5380E079685B}" srcOrd="3" destOrd="0" presId="urn:microsoft.com/office/officeart/2018/2/layout/IconVerticalSolidList"/>
    <dgm:cxn modelId="{110FE0B1-D4EC-4086-946D-CD95BBD2AAEB}" type="presParOf" srcId="{B827805E-DEE0-42A0-B1AD-E0ABC3C8166E}" destId="{BB6419AB-27E4-48F3-8C1B-86346AD0818A}" srcOrd="3" destOrd="0" presId="urn:microsoft.com/office/officeart/2018/2/layout/IconVerticalSolidList"/>
    <dgm:cxn modelId="{42870B8F-D8F1-4B90-974B-157804D33DC0}" type="presParOf" srcId="{B827805E-DEE0-42A0-B1AD-E0ABC3C8166E}" destId="{D03BC188-3229-4914-B17F-33A99C91840D}" srcOrd="4" destOrd="0" presId="urn:microsoft.com/office/officeart/2018/2/layout/IconVerticalSolidList"/>
    <dgm:cxn modelId="{2708B9AF-B207-4FFE-B433-9277AB68127C}" type="presParOf" srcId="{D03BC188-3229-4914-B17F-33A99C91840D}" destId="{5FE571B1-D666-4F9C-9502-ECD5BF75D529}" srcOrd="0" destOrd="0" presId="urn:microsoft.com/office/officeart/2018/2/layout/IconVerticalSolidList"/>
    <dgm:cxn modelId="{F09108FD-8004-4FAF-803E-FC7D3F8B31A8}" type="presParOf" srcId="{D03BC188-3229-4914-B17F-33A99C91840D}" destId="{A6FC36A7-C8A5-443F-86E1-B1DBC00B093F}" srcOrd="1" destOrd="0" presId="urn:microsoft.com/office/officeart/2018/2/layout/IconVerticalSolidList"/>
    <dgm:cxn modelId="{23333B5A-AE62-468D-9029-8E5FCF820A07}" type="presParOf" srcId="{D03BC188-3229-4914-B17F-33A99C91840D}" destId="{FABAC24E-298C-4F08-A6E6-CFF15D59FBA7}" srcOrd="2" destOrd="0" presId="urn:microsoft.com/office/officeart/2018/2/layout/IconVerticalSolidList"/>
    <dgm:cxn modelId="{704848D8-4895-4345-A3FF-4D8ECEE9BB60}" type="presParOf" srcId="{D03BC188-3229-4914-B17F-33A99C91840D}" destId="{A2B0E8F9-9835-4CAF-95B4-3E3906E0ABA5}"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650D81-5914-4411-B476-CFC89774FA2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D8B667A-1656-482D-803E-40B0E1F76D08}">
      <dgm:prSet/>
      <dgm:spPr/>
      <dgm:t>
        <a:bodyPr/>
        <a:lstStyle/>
        <a:p>
          <a:r>
            <a:rPr lang="en-US"/>
            <a:t>Social media are defined by the group of Internet-based applications that build on the ideological and technological foundations of Web 2.0, and that allow the creation and exchange of user-generated or shared content. </a:t>
          </a:r>
        </a:p>
      </dgm:t>
    </dgm:pt>
    <dgm:pt modelId="{41F20A57-6FE2-47AE-BCFA-14FC158CA4E3}" type="parTrans" cxnId="{AF261250-0ED8-4AB4-8996-7177072AE9AB}">
      <dgm:prSet/>
      <dgm:spPr/>
      <dgm:t>
        <a:bodyPr/>
        <a:lstStyle/>
        <a:p>
          <a:endParaRPr lang="en-US"/>
        </a:p>
      </dgm:t>
    </dgm:pt>
    <dgm:pt modelId="{0DE3A778-44A5-4085-898B-27524269E296}" type="sibTrans" cxnId="{AF261250-0ED8-4AB4-8996-7177072AE9AB}">
      <dgm:prSet/>
      <dgm:spPr/>
      <dgm:t>
        <a:bodyPr/>
        <a:lstStyle/>
        <a:p>
          <a:endParaRPr lang="en-US"/>
        </a:p>
      </dgm:t>
    </dgm:pt>
    <dgm:pt modelId="{CE19F54D-2D06-4610-8253-F13F8F83111D}">
      <dgm:prSet/>
      <dgm:spPr/>
      <dgm:t>
        <a:bodyPr/>
        <a:lstStyle/>
        <a:p>
          <a:r>
            <a:rPr lang="en-US"/>
            <a:t>The term “social media” refers to Internet-based applications, such as TikTok, Instagram, Reddit, Twitter/X, Flickr, Facebook, and YouTube, that enable people to communicate and share resources and information.</a:t>
          </a:r>
        </a:p>
      </dgm:t>
    </dgm:pt>
    <dgm:pt modelId="{F3EC0BF9-85A4-4654-94D6-6F49EADA253E}" type="parTrans" cxnId="{F54C5C6A-8E85-4FA9-AC88-6F6472BB3D40}">
      <dgm:prSet/>
      <dgm:spPr/>
      <dgm:t>
        <a:bodyPr/>
        <a:lstStyle/>
        <a:p>
          <a:endParaRPr lang="en-US"/>
        </a:p>
      </dgm:t>
    </dgm:pt>
    <dgm:pt modelId="{71FCBB77-5638-4BBF-A746-4095B2DB4EEB}" type="sibTrans" cxnId="{F54C5C6A-8E85-4FA9-AC88-6F6472BB3D40}">
      <dgm:prSet/>
      <dgm:spPr/>
      <dgm:t>
        <a:bodyPr/>
        <a:lstStyle/>
        <a:p>
          <a:endParaRPr lang="en-US"/>
        </a:p>
      </dgm:t>
    </dgm:pt>
    <dgm:pt modelId="{26EEA64B-366E-4940-A0D3-CA1EAFF17197}">
      <dgm:prSet/>
      <dgm:spPr/>
      <dgm:t>
        <a:bodyPr/>
        <a:lstStyle/>
        <a:p>
          <a:r>
            <a:rPr lang="en-US"/>
            <a:t>Twitter or now, X, is one of the most used social media platforms, is a social network and a microblogging service that allows users to write small pieces of text or messages known as tweets, through which users can interact with each other and express their ideas.</a:t>
          </a:r>
        </a:p>
      </dgm:t>
    </dgm:pt>
    <dgm:pt modelId="{A6B17073-DB93-49F4-9B66-A69EB9194E3B}" type="parTrans" cxnId="{78348BC6-0028-40C0-AE68-A3E5C9B5B3A2}">
      <dgm:prSet/>
      <dgm:spPr/>
      <dgm:t>
        <a:bodyPr/>
        <a:lstStyle/>
        <a:p>
          <a:endParaRPr lang="en-US"/>
        </a:p>
      </dgm:t>
    </dgm:pt>
    <dgm:pt modelId="{A6E8C5FE-6C63-4240-BD9F-7DFF52A4EEE3}" type="sibTrans" cxnId="{78348BC6-0028-40C0-AE68-A3E5C9B5B3A2}">
      <dgm:prSet/>
      <dgm:spPr/>
      <dgm:t>
        <a:bodyPr/>
        <a:lstStyle/>
        <a:p>
          <a:endParaRPr lang="en-US"/>
        </a:p>
      </dgm:t>
    </dgm:pt>
    <dgm:pt modelId="{76AB671D-AC47-4C86-9B65-31FC406FD780}" type="pres">
      <dgm:prSet presAssocID="{A3650D81-5914-4411-B476-CFC89774FA2C}" presName="outerComposite" presStyleCnt="0">
        <dgm:presLayoutVars>
          <dgm:chMax val="5"/>
          <dgm:dir/>
          <dgm:resizeHandles val="exact"/>
        </dgm:presLayoutVars>
      </dgm:prSet>
      <dgm:spPr/>
    </dgm:pt>
    <dgm:pt modelId="{AE1799D2-950A-410B-ABBE-2F6268EC6C54}" type="pres">
      <dgm:prSet presAssocID="{A3650D81-5914-4411-B476-CFC89774FA2C}" presName="dummyMaxCanvas" presStyleCnt="0">
        <dgm:presLayoutVars/>
      </dgm:prSet>
      <dgm:spPr/>
    </dgm:pt>
    <dgm:pt modelId="{59BAD029-39A7-49D3-8661-33F0914C78BB}" type="pres">
      <dgm:prSet presAssocID="{A3650D81-5914-4411-B476-CFC89774FA2C}" presName="ThreeNodes_1" presStyleLbl="node1" presStyleIdx="0" presStyleCnt="3">
        <dgm:presLayoutVars>
          <dgm:bulletEnabled val="1"/>
        </dgm:presLayoutVars>
      </dgm:prSet>
      <dgm:spPr/>
    </dgm:pt>
    <dgm:pt modelId="{CFF76C37-2CCD-4624-BA6F-909F456FB137}" type="pres">
      <dgm:prSet presAssocID="{A3650D81-5914-4411-B476-CFC89774FA2C}" presName="ThreeNodes_2" presStyleLbl="node1" presStyleIdx="1" presStyleCnt="3">
        <dgm:presLayoutVars>
          <dgm:bulletEnabled val="1"/>
        </dgm:presLayoutVars>
      </dgm:prSet>
      <dgm:spPr/>
    </dgm:pt>
    <dgm:pt modelId="{2DDC6527-C2A0-4071-9029-2DB19F9E6494}" type="pres">
      <dgm:prSet presAssocID="{A3650D81-5914-4411-B476-CFC89774FA2C}" presName="ThreeNodes_3" presStyleLbl="node1" presStyleIdx="2" presStyleCnt="3">
        <dgm:presLayoutVars>
          <dgm:bulletEnabled val="1"/>
        </dgm:presLayoutVars>
      </dgm:prSet>
      <dgm:spPr/>
    </dgm:pt>
    <dgm:pt modelId="{A2C06C2A-DCED-440C-942E-4520819CE13E}" type="pres">
      <dgm:prSet presAssocID="{A3650D81-5914-4411-B476-CFC89774FA2C}" presName="ThreeConn_1-2" presStyleLbl="fgAccFollowNode1" presStyleIdx="0" presStyleCnt="2">
        <dgm:presLayoutVars>
          <dgm:bulletEnabled val="1"/>
        </dgm:presLayoutVars>
      </dgm:prSet>
      <dgm:spPr/>
    </dgm:pt>
    <dgm:pt modelId="{DFE5EC5B-DD09-4FFE-9EF2-2D2AE3BF40EB}" type="pres">
      <dgm:prSet presAssocID="{A3650D81-5914-4411-B476-CFC89774FA2C}" presName="ThreeConn_2-3" presStyleLbl="fgAccFollowNode1" presStyleIdx="1" presStyleCnt="2">
        <dgm:presLayoutVars>
          <dgm:bulletEnabled val="1"/>
        </dgm:presLayoutVars>
      </dgm:prSet>
      <dgm:spPr/>
    </dgm:pt>
    <dgm:pt modelId="{7EBEC38B-5293-48D6-9B04-C64D0E12B02F}" type="pres">
      <dgm:prSet presAssocID="{A3650D81-5914-4411-B476-CFC89774FA2C}" presName="ThreeNodes_1_text" presStyleLbl="node1" presStyleIdx="2" presStyleCnt="3">
        <dgm:presLayoutVars>
          <dgm:bulletEnabled val="1"/>
        </dgm:presLayoutVars>
      </dgm:prSet>
      <dgm:spPr/>
    </dgm:pt>
    <dgm:pt modelId="{7F7EA8F7-5E9A-4F0E-8DC4-19FB10952B06}" type="pres">
      <dgm:prSet presAssocID="{A3650D81-5914-4411-B476-CFC89774FA2C}" presName="ThreeNodes_2_text" presStyleLbl="node1" presStyleIdx="2" presStyleCnt="3">
        <dgm:presLayoutVars>
          <dgm:bulletEnabled val="1"/>
        </dgm:presLayoutVars>
      </dgm:prSet>
      <dgm:spPr/>
    </dgm:pt>
    <dgm:pt modelId="{90883E36-D2D3-4255-A54B-A50926B076F7}" type="pres">
      <dgm:prSet presAssocID="{A3650D81-5914-4411-B476-CFC89774FA2C}" presName="ThreeNodes_3_text" presStyleLbl="node1" presStyleIdx="2" presStyleCnt="3">
        <dgm:presLayoutVars>
          <dgm:bulletEnabled val="1"/>
        </dgm:presLayoutVars>
      </dgm:prSet>
      <dgm:spPr/>
    </dgm:pt>
  </dgm:ptLst>
  <dgm:cxnLst>
    <dgm:cxn modelId="{93C20C0E-9D03-425C-8CEE-0BB377A9399A}" type="presOf" srcId="{CE19F54D-2D06-4610-8253-F13F8F83111D}" destId="{7F7EA8F7-5E9A-4F0E-8DC4-19FB10952B06}" srcOrd="1" destOrd="0" presId="urn:microsoft.com/office/officeart/2005/8/layout/vProcess5"/>
    <dgm:cxn modelId="{901FD22C-0F14-4A25-B277-EFEEB8DB1E88}" type="presOf" srcId="{DD8B667A-1656-482D-803E-40B0E1F76D08}" destId="{59BAD029-39A7-49D3-8661-33F0914C78BB}" srcOrd="0" destOrd="0" presId="urn:microsoft.com/office/officeart/2005/8/layout/vProcess5"/>
    <dgm:cxn modelId="{DB123746-33A5-4317-90C7-E53914F3BBDC}" type="presOf" srcId="{A3650D81-5914-4411-B476-CFC89774FA2C}" destId="{76AB671D-AC47-4C86-9B65-31FC406FD780}" srcOrd="0" destOrd="0" presId="urn:microsoft.com/office/officeart/2005/8/layout/vProcess5"/>
    <dgm:cxn modelId="{DF322A68-2B67-4AE8-8E72-73E66EBAC4AD}" type="presOf" srcId="{DD8B667A-1656-482D-803E-40B0E1F76D08}" destId="{7EBEC38B-5293-48D6-9B04-C64D0E12B02F}" srcOrd="1" destOrd="0" presId="urn:microsoft.com/office/officeart/2005/8/layout/vProcess5"/>
    <dgm:cxn modelId="{E8BCAC49-9531-4205-89C3-C525ED568BA3}" type="presOf" srcId="{26EEA64B-366E-4940-A0D3-CA1EAFF17197}" destId="{2DDC6527-C2A0-4071-9029-2DB19F9E6494}" srcOrd="0" destOrd="0" presId="urn:microsoft.com/office/officeart/2005/8/layout/vProcess5"/>
    <dgm:cxn modelId="{F54C5C6A-8E85-4FA9-AC88-6F6472BB3D40}" srcId="{A3650D81-5914-4411-B476-CFC89774FA2C}" destId="{CE19F54D-2D06-4610-8253-F13F8F83111D}" srcOrd="1" destOrd="0" parTransId="{F3EC0BF9-85A4-4654-94D6-6F49EADA253E}" sibTransId="{71FCBB77-5638-4BBF-A746-4095B2DB4EEB}"/>
    <dgm:cxn modelId="{8115DF6E-B5A8-4DC4-A8D9-FA77D5097E1F}" type="presOf" srcId="{0DE3A778-44A5-4085-898B-27524269E296}" destId="{A2C06C2A-DCED-440C-942E-4520819CE13E}" srcOrd="0" destOrd="0" presId="urn:microsoft.com/office/officeart/2005/8/layout/vProcess5"/>
    <dgm:cxn modelId="{AF261250-0ED8-4AB4-8996-7177072AE9AB}" srcId="{A3650D81-5914-4411-B476-CFC89774FA2C}" destId="{DD8B667A-1656-482D-803E-40B0E1F76D08}" srcOrd="0" destOrd="0" parTransId="{41F20A57-6FE2-47AE-BCFA-14FC158CA4E3}" sibTransId="{0DE3A778-44A5-4085-898B-27524269E296}"/>
    <dgm:cxn modelId="{D8C101AE-FBF6-4723-8273-B1145DBA5D38}" type="presOf" srcId="{26EEA64B-366E-4940-A0D3-CA1EAFF17197}" destId="{90883E36-D2D3-4255-A54B-A50926B076F7}" srcOrd="1" destOrd="0" presId="urn:microsoft.com/office/officeart/2005/8/layout/vProcess5"/>
    <dgm:cxn modelId="{C4303DB8-F7D3-46B7-8098-AAC4D9A96669}" type="presOf" srcId="{CE19F54D-2D06-4610-8253-F13F8F83111D}" destId="{CFF76C37-2CCD-4624-BA6F-909F456FB137}" srcOrd="0" destOrd="0" presId="urn:microsoft.com/office/officeart/2005/8/layout/vProcess5"/>
    <dgm:cxn modelId="{78348BC6-0028-40C0-AE68-A3E5C9B5B3A2}" srcId="{A3650D81-5914-4411-B476-CFC89774FA2C}" destId="{26EEA64B-366E-4940-A0D3-CA1EAFF17197}" srcOrd="2" destOrd="0" parTransId="{A6B17073-DB93-49F4-9B66-A69EB9194E3B}" sibTransId="{A6E8C5FE-6C63-4240-BD9F-7DFF52A4EEE3}"/>
    <dgm:cxn modelId="{2A5C21E2-50C3-4212-B056-A7E47DA8E441}" type="presOf" srcId="{71FCBB77-5638-4BBF-A746-4095B2DB4EEB}" destId="{DFE5EC5B-DD09-4FFE-9EF2-2D2AE3BF40EB}" srcOrd="0" destOrd="0" presId="urn:microsoft.com/office/officeart/2005/8/layout/vProcess5"/>
    <dgm:cxn modelId="{2CFE0AA1-8928-4F5F-BB0E-D923856F9D69}" type="presParOf" srcId="{76AB671D-AC47-4C86-9B65-31FC406FD780}" destId="{AE1799D2-950A-410B-ABBE-2F6268EC6C54}" srcOrd="0" destOrd="0" presId="urn:microsoft.com/office/officeart/2005/8/layout/vProcess5"/>
    <dgm:cxn modelId="{32280C69-52C9-426B-B2C8-A0335F809606}" type="presParOf" srcId="{76AB671D-AC47-4C86-9B65-31FC406FD780}" destId="{59BAD029-39A7-49D3-8661-33F0914C78BB}" srcOrd="1" destOrd="0" presId="urn:microsoft.com/office/officeart/2005/8/layout/vProcess5"/>
    <dgm:cxn modelId="{90C8A534-C73D-4E67-B15B-995DF47DABEF}" type="presParOf" srcId="{76AB671D-AC47-4C86-9B65-31FC406FD780}" destId="{CFF76C37-2CCD-4624-BA6F-909F456FB137}" srcOrd="2" destOrd="0" presId="urn:microsoft.com/office/officeart/2005/8/layout/vProcess5"/>
    <dgm:cxn modelId="{0550D596-7BE0-4A67-A495-E0D51C83FE05}" type="presParOf" srcId="{76AB671D-AC47-4C86-9B65-31FC406FD780}" destId="{2DDC6527-C2A0-4071-9029-2DB19F9E6494}" srcOrd="3" destOrd="0" presId="urn:microsoft.com/office/officeart/2005/8/layout/vProcess5"/>
    <dgm:cxn modelId="{858DE237-3A37-40BD-91FE-AE281A6B5ED9}" type="presParOf" srcId="{76AB671D-AC47-4C86-9B65-31FC406FD780}" destId="{A2C06C2A-DCED-440C-942E-4520819CE13E}" srcOrd="4" destOrd="0" presId="urn:microsoft.com/office/officeart/2005/8/layout/vProcess5"/>
    <dgm:cxn modelId="{A12F00BF-CAAB-4F6C-B7C0-0BE5D5767E80}" type="presParOf" srcId="{76AB671D-AC47-4C86-9B65-31FC406FD780}" destId="{DFE5EC5B-DD09-4FFE-9EF2-2D2AE3BF40EB}" srcOrd="5" destOrd="0" presId="urn:microsoft.com/office/officeart/2005/8/layout/vProcess5"/>
    <dgm:cxn modelId="{BAD0DC45-AFD7-4BB2-8012-81221E21219D}" type="presParOf" srcId="{76AB671D-AC47-4C86-9B65-31FC406FD780}" destId="{7EBEC38B-5293-48D6-9B04-C64D0E12B02F}" srcOrd="6" destOrd="0" presId="urn:microsoft.com/office/officeart/2005/8/layout/vProcess5"/>
    <dgm:cxn modelId="{4B9FBBE4-6EB4-4FAE-BC1A-02EFEFB87FE1}" type="presParOf" srcId="{76AB671D-AC47-4C86-9B65-31FC406FD780}" destId="{7F7EA8F7-5E9A-4F0E-8DC4-19FB10952B06}" srcOrd="7" destOrd="0" presId="urn:microsoft.com/office/officeart/2005/8/layout/vProcess5"/>
    <dgm:cxn modelId="{28AFC9B6-D795-4CDF-8A6B-948F39C76BD3}" type="presParOf" srcId="{76AB671D-AC47-4C86-9B65-31FC406FD780}" destId="{90883E36-D2D3-4255-A54B-A50926B076F7}"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6905EA-6CAF-469F-B094-0AC5174E64D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D10222A-2616-45E0-B314-3F670019CF98}">
      <dgm:prSet/>
      <dgm:spPr/>
      <dgm:t>
        <a:bodyPr/>
        <a:lstStyle/>
        <a:p>
          <a:r>
            <a:rPr lang="en-US"/>
            <a:t>Tweet Data Extraction</a:t>
          </a:r>
        </a:p>
      </dgm:t>
    </dgm:pt>
    <dgm:pt modelId="{482D194D-AC1C-4E48-9EC5-7F48F30725A5}" type="parTrans" cxnId="{6C48F0ED-7C99-409C-92A6-D39BAFDCF2C8}">
      <dgm:prSet/>
      <dgm:spPr/>
      <dgm:t>
        <a:bodyPr/>
        <a:lstStyle/>
        <a:p>
          <a:endParaRPr lang="en-US"/>
        </a:p>
      </dgm:t>
    </dgm:pt>
    <dgm:pt modelId="{1366E8C3-A23B-49C6-96EE-5C2C09DF0F18}" type="sibTrans" cxnId="{6C48F0ED-7C99-409C-92A6-D39BAFDCF2C8}">
      <dgm:prSet/>
      <dgm:spPr/>
      <dgm:t>
        <a:bodyPr/>
        <a:lstStyle/>
        <a:p>
          <a:endParaRPr lang="en-US"/>
        </a:p>
      </dgm:t>
    </dgm:pt>
    <dgm:pt modelId="{636228AB-FA21-4F15-8E73-DDE8B6B7B0BF}">
      <dgm:prSet/>
      <dgm:spPr/>
      <dgm:t>
        <a:bodyPr/>
        <a:lstStyle/>
        <a:p>
          <a:r>
            <a:rPr lang="en-US" dirty="0"/>
            <a:t>Data Cleaning  and Divide Ukraine Data (3860 tweets) and Palestine Data (3530 tweets)</a:t>
          </a:r>
        </a:p>
      </dgm:t>
    </dgm:pt>
    <dgm:pt modelId="{0529E2DE-552A-472C-ACC2-2073051874E3}" type="parTrans" cxnId="{29465F35-5F59-46F8-A5AA-0C1CEA0A1DDF}">
      <dgm:prSet/>
      <dgm:spPr/>
      <dgm:t>
        <a:bodyPr/>
        <a:lstStyle/>
        <a:p>
          <a:endParaRPr lang="en-US"/>
        </a:p>
      </dgm:t>
    </dgm:pt>
    <dgm:pt modelId="{CD7644E0-7352-47FA-BDA2-C73C1565CFE6}" type="sibTrans" cxnId="{29465F35-5F59-46F8-A5AA-0C1CEA0A1DDF}">
      <dgm:prSet/>
      <dgm:spPr/>
      <dgm:t>
        <a:bodyPr/>
        <a:lstStyle/>
        <a:p>
          <a:endParaRPr lang="en-US"/>
        </a:p>
      </dgm:t>
    </dgm:pt>
    <dgm:pt modelId="{CF96C5F5-D82D-4022-A5A2-E7B5852EF5E4}">
      <dgm:prSet/>
      <dgm:spPr/>
      <dgm:t>
        <a:bodyPr/>
        <a:lstStyle/>
        <a:p>
          <a:r>
            <a:rPr lang="en-US"/>
            <a:t>Conduct Emotion Prediction using EmoRoBerta</a:t>
          </a:r>
        </a:p>
      </dgm:t>
    </dgm:pt>
    <dgm:pt modelId="{9A3C9E0D-CA1F-445C-B445-B2CEB48F6769}" type="parTrans" cxnId="{99F2DCB1-120A-4E8C-966F-BE04A1837CAA}">
      <dgm:prSet/>
      <dgm:spPr/>
      <dgm:t>
        <a:bodyPr/>
        <a:lstStyle/>
        <a:p>
          <a:endParaRPr lang="en-US"/>
        </a:p>
      </dgm:t>
    </dgm:pt>
    <dgm:pt modelId="{CCF42B88-D84E-48F7-9B84-6F21804291BF}" type="sibTrans" cxnId="{99F2DCB1-120A-4E8C-966F-BE04A1837CAA}">
      <dgm:prSet/>
      <dgm:spPr/>
      <dgm:t>
        <a:bodyPr/>
        <a:lstStyle/>
        <a:p>
          <a:endParaRPr lang="en-US"/>
        </a:p>
      </dgm:t>
    </dgm:pt>
    <dgm:pt modelId="{CE2CF436-8292-405B-B42D-A8421CEFC5A2}">
      <dgm:prSet/>
      <dgm:spPr/>
      <dgm:t>
        <a:bodyPr/>
        <a:lstStyle/>
        <a:p>
          <a:r>
            <a:rPr lang="en-US"/>
            <a:t>Token Featurization using TF-IDF</a:t>
          </a:r>
        </a:p>
      </dgm:t>
    </dgm:pt>
    <dgm:pt modelId="{DCFEE6C9-1125-48A0-831E-D46AF868CC2B}" type="parTrans" cxnId="{C333FFD1-B3C8-4CDD-8E35-EFBAED4ED5A4}">
      <dgm:prSet/>
      <dgm:spPr/>
      <dgm:t>
        <a:bodyPr/>
        <a:lstStyle/>
        <a:p>
          <a:endParaRPr lang="en-US"/>
        </a:p>
      </dgm:t>
    </dgm:pt>
    <dgm:pt modelId="{458EA066-1394-4567-9378-F59BF78546ED}" type="sibTrans" cxnId="{C333FFD1-B3C8-4CDD-8E35-EFBAED4ED5A4}">
      <dgm:prSet/>
      <dgm:spPr/>
      <dgm:t>
        <a:bodyPr/>
        <a:lstStyle/>
        <a:p>
          <a:endParaRPr lang="en-US"/>
        </a:p>
      </dgm:t>
    </dgm:pt>
    <dgm:pt modelId="{35222710-42F4-4D88-B7A8-D8FD14A8F624}">
      <dgm:prSet/>
      <dgm:spPr/>
      <dgm:t>
        <a:bodyPr/>
        <a:lstStyle/>
        <a:p>
          <a:r>
            <a:rPr lang="en-US"/>
            <a:t>LDA Topic Modelling and modify unwanted words to refine Model</a:t>
          </a:r>
        </a:p>
      </dgm:t>
    </dgm:pt>
    <dgm:pt modelId="{B17474A7-D5BE-4746-A4C9-7C1F54C15880}" type="parTrans" cxnId="{CF5F21ED-BA99-44E4-890C-0B987B965CEF}">
      <dgm:prSet/>
      <dgm:spPr/>
      <dgm:t>
        <a:bodyPr/>
        <a:lstStyle/>
        <a:p>
          <a:endParaRPr lang="en-US"/>
        </a:p>
      </dgm:t>
    </dgm:pt>
    <dgm:pt modelId="{3D044334-5A2D-4616-9003-2F552C171AD6}" type="sibTrans" cxnId="{CF5F21ED-BA99-44E4-890C-0B987B965CEF}">
      <dgm:prSet/>
      <dgm:spPr/>
      <dgm:t>
        <a:bodyPr/>
        <a:lstStyle/>
        <a:p>
          <a:endParaRPr lang="en-US"/>
        </a:p>
      </dgm:t>
    </dgm:pt>
    <dgm:pt modelId="{F9335BBF-ACBB-4696-99E9-4D4D1E1EDF76}">
      <dgm:prSet/>
      <dgm:spPr/>
      <dgm:t>
        <a:bodyPr/>
        <a:lstStyle/>
        <a:p>
          <a:r>
            <a:rPr lang="en-US"/>
            <a:t>Evaluate Topics</a:t>
          </a:r>
        </a:p>
      </dgm:t>
    </dgm:pt>
    <dgm:pt modelId="{C1BE963C-4CFE-42B5-ACA9-0F3A14C4B228}" type="parTrans" cxnId="{0D1E286D-7868-4881-A29B-81978ECF90F8}">
      <dgm:prSet/>
      <dgm:spPr/>
      <dgm:t>
        <a:bodyPr/>
        <a:lstStyle/>
        <a:p>
          <a:endParaRPr lang="en-US"/>
        </a:p>
      </dgm:t>
    </dgm:pt>
    <dgm:pt modelId="{52E77567-E117-461B-B46D-13E0EBB4556E}" type="sibTrans" cxnId="{0D1E286D-7868-4881-A29B-81978ECF90F8}">
      <dgm:prSet/>
      <dgm:spPr/>
      <dgm:t>
        <a:bodyPr/>
        <a:lstStyle/>
        <a:p>
          <a:endParaRPr lang="en-US"/>
        </a:p>
      </dgm:t>
    </dgm:pt>
    <dgm:pt modelId="{37CC20F0-5CB4-4926-9700-672D3F7C1C0A}">
      <dgm:prSet/>
      <dgm:spPr/>
      <dgm:t>
        <a:bodyPr/>
        <a:lstStyle/>
        <a:p>
          <a:r>
            <a:rPr lang="en-US"/>
            <a:t>Extract Stressors from Topics</a:t>
          </a:r>
        </a:p>
      </dgm:t>
    </dgm:pt>
    <dgm:pt modelId="{F5B142AB-4EF7-4B57-ACD0-E6173769CF3D}" type="parTrans" cxnId="{97723AE3-4255-4F2F-85CD-423899353AF3}">
      <dgm:prSet/>
      <dgm:spPr/>
      <dgm:t>
        <a:bodyPr/>
        <a:lstStyle/>
        <a:p>
          <a:endParaRPr lang="en-US"/>
        </a:p>
      </dgm:t>
    </dgm:pt>
    <dgm:pt modelId="{892805DD-E922-4491-AAE1-A4F680FF5FBE}" type="sibTrans" cxnId="{97723AE3-4255-4F2F-85CD-423899353AF3}">
      <dgm:prSet/>
      <dgm:spPr/>
      <dgm:t>
        <a:bodyPr/>
        <a:lstStyle/>
        <a:p>
          <a:endParaRPr lang="en-US"/>
        </a:p>
      </dgm:t>
    </dgm:pt>
    <dgm:pt modelId="{07E4DA78-D942-4AE0-BC82-180D8A380E1E}">
      <dgm:prSet/>
      <dgm:spPr/>
      <dgm:t>
        <a:bodyPr/>
        <a:lstStyle/>
        <a:p>
          <a:r>
            <a:rPr lang="en-US"/>
            <a:t>Generate Supporting Visualizations including WordCloud</a:t>
          </a:r>
        </a:p>
      </dgm:t>
    </dgm:pt>
    <dgm:pt modelId="{8653D093-A980-4CE9-96C9-DA7E93FD34B8}" type="parTrans" cxnId="{A4768832-2269-441F-A264-337819E81DA6}">
      <dgm:prSet/>
      <dgm:spPr/>
      <dgm:t>
        <a:bodyPr/>
        <a:lstStyle/>
        <a:p>
          <a:endParaRPr lang="en-US"/>
        </a:p>
      </dgm:t>
    </dgm:pt>
    <dgm:pt modelId="{43F255C3-689C-4F10-9728-506A6C725E9C}" type="sibTrans" cxnId="{A4768832-2269-441F-A264-337819E81DA6}">
      <dgm:prSet/>
      <dgm:spPr/>
      <dgm:t>
        <a:bodyPr/>
        <a:lstStyle/>
        <a:p>
          <a:endParaRPr lang="en-US"/>
        </a:p>
      </dgm:t>
    </dgm:pt>
    <dgm:pt modelId="{6A6505BE-FED5-4505-80AD-425DAF81A2BA}" type="pres">
      <dgm:prSet presAssocID="{8E6905EA-6CAF-469F-B094-0AC5174E64DC}" presName="diagram" presStyleCnt="0">
        <dgm:presLayoutVars>
          <dgm:dir/>
          <dgm:resizeHandles val="exact"/>
        </dgm:presLayoutVars>
      </dgm:prSet>
      <dgm:spPr/>
    </dgm:pt>
    <dgm:pt modelId="{C7F053F5-6B59-4E4C-8AC6-D993FB684C97}" type="pres">
      <dgm:prSet presAssocID="{FD10222A-2616-45E0-B314-3F670019CF98}" presName="node" presStyleLbl="node1" presStyleIdx="0" presStyleCnt="8">
        <dgm:presLayoutVars>
          <dgm:bulletEnabled val="1"/>
        </dgm:presLayoutVars>
      </dgm:prSet>
      <dgm:spPr/>
    </dgm:pt>
    <dgm:pt modelId="{CDDB3B76-41C3-46AD-AFD8-67E8D589449B}" type="pres">
      <dgm:prSet presAssocID="{1366E8C3-A23B-49C6-96EE-5C2C09DF0F18}" presName="sibTrans" presStyleCnt="0"/>
      <dgm:spPr/>
    </dgm:pt>
    <dgm:pt modelId="{0CF91121-6F85-4C83-BB9E-1E417015395A}" type="pres">
      <dgm:prSet presAssocID="{636228AB-FA21-4F15-8E73-DDE8B6B7B0BF}" presName="node" presStyleLbl="node1" presStyleIdx="1" presStyleCnt="8">
        <dgm:presLayoutVars>
          <dgm:bulletEnabled val="1"/>
        </dgm:presLayoutVars>
      </dgm:prSet>
      <dgm:spPr/>
    </dgm:pt>
    <dgm:pt modelId="{04480E7F-95CA-4695-9232-CF2A4C4F57FC}" type="pres">
      <dgm:prSet presAssocID="{CD7644E0-7352-47FA-BDA2-C73C1565CFE6}" presName="sibTrans" presStyleCnt="0"/>
      <dgm:spPr/>
    </dgm:pt>
    <dgm:pt modelId="{FBAC9EAB-3FBA-47E7-B2CD-A6DF7776D34F}" type="pres">
      <dgm:prSet presAssocID="{CF96C5F5-D82D-4022-A5A2-E7B5852EF5E4}" presName="node" presStyleLbl="node1" presStyleIdx="2" presStyleCnt="8">
        <dgm:presLayoutVars>
          <dgm:bulletEnabled val="1"/>
        </dgm:presLayoutVars>
      </dgm:prSet>
      <dgm:spPr/>
    </dgm:pt>
    <dgm:pt modelId="{A8EBCFC6-B037-4C1F-BF29-258FFBE1962E}" type="pres">
      <dgm:prSet presAssocID="{CCF42B88-D84E-48F7-9B84-6F21804291BF}" presName="sibTrans" presStyleCnt="0"/>
      <dgm:spPr/>
    </dgm:pt>
    <dgm:pt modelId="{E9938225-6247-47EE-8D6B-3905DD7D9FF4}" type="pres">
      <dgm:prSet presAssocID="{CE2CF436-8292-405B-B42D-A8421CEFC5A2}" presName="node" presStyleLbl="node1" presStyleIdx="3" presStyleCnt="8">
        <dgm:presLayoutVars>
          <dgm:bulletEnabled val="1"/>
        </dgm:presLayoutVars>
      </dgm:prSet>
      <dgm:spPr/>
    </dgm:pt>
    <dgm:pt modelId="{ED84FF41-1800-4AE1-9E0B-FB2D27927149}" type="pres">
      <dgm:prSet presAssocID="{458EA066-1394-4567-9378-F59BF78546ED}" presName="sibTrans" presStyleCnt="0"/>
      <dgm:spPr/>
    </dgm:pt>
    <dgm:pt modelId="{965EFE38-1B61-4662-A651-712AA5E72079}" type="pres">
      <dgm:prSet presAssocID="{35222710-42F4-4D88-B7A8-D8FD14A8F624}" presName="node" presStyleLbl="node1" presStyleIdx="4" presStyleCnt="8">
        <dgm:presLayoutVars>
          <dgm:bulletEnabled val="1"/>
        </dgm:presLayoutVars>
      </dgm:prSet>
      <dgm:spPr/>
    </dgm:pt>
    <dgm:pt modelId="{0A36F4BB-E811-4929-9BFE-0D86F2773D51}" type="pres">
      <dgm:prSet presAssocID="{3D044334-5A2D-4616-9003-2F552C171AD6}" presName="sibTrans" presStyleCnt="0"/>
      <dgm:spPr/>
    </dgm:pt>
    <dgm:pt modelId="{8379F48A-1F1D-41EA-BE93-1A6EA127019F}" type="pres">
      <dgm:prSet presAssocID="{F9335BBF-ACBB-4696-99E9-4D4D1E1EDF76}" presName="node" presStyleLbl="node1" presStyleIdx="5" presStyleCnt="8">
        <dgm:presLayoutVars>
          <dgm:bulletEnabled val="1"/>
        </dgm:presLayoutVars>
      </dgm:prSet>
      <dgm:spPr/>
    </dgm:pt>
    <dgm:pt modelId="{0D8290DC-3153-4FF8-8C8F-87C11F68C05C}" type="pres">
      <dgm:prSet presAssocID="{52E77567-E117-461B-B46D-13E0EBB4556E}" presName="sibTrans" presStyleCnt="0"/>
      <dgm:spPr/>
    </dgm:pt>
    <dgm:pt modelId="{B9FDABE2-26F6-4664-BBCA-3DF5AA81A628}" type="pres">
      <dgm:prSet presAssocID="{37CC20F0-5CB4-4926-9700-672D3F7C1C0A}" presName="node" presStyleLbl="node1" presStyleIdx="6" presStyleCnt="8">
        <dgm:presLayoutVars>
          <dgm:bulletEnabled val="1"/>
        </dgm:presLayoutVars>
      </dgm:prSet>
      <dgm:spPr/>
    </dgm:pt>
    <dgm:pt modelId="{4DE6D444-1402-4DB1-A19E-191186230453}" type="pres">
      <dgm:prSet presAssocID="{892805DD-E922-4491-AAE1-A4F680FF5FBE}" presName="sibTrans" presStyleCnt="0"/>
      <dgm:spPr/>
    </dgm:pt>
    <dgm:pt modelId="{E74966B0-9FCB-4AE5-A11E-2674533852CD}" type="pres">
      <dgm:prSet presAssocID="{07E4DA78-D942-4AE0-BC82-180D8A380E1E}" presName="node" presStyleLbl="node1" presStyleIdx="7" presStyleCnt="8">
        <dgm:presLayoutVars>
          <dgm:bulletEnabled val="1"/>
        </dgm:presLayoutVars>
      </dgm:prSet>
      <dgm:spPr/>
    </dgm:pt>
  </dgm:ptLst>
  <dgm:cxnLst>
    <dgm:cxn modelId="{223C1A02-CA42-45C3-A2A5-92CE74B8AAB2}" type="presOf" srcId="{CE2CF436-8292-405B-B42D-A8421CEFC5A2}" destId="{E9938225-6247-47EE-8D6B-3905DD7D9FF4}" srcOrd="0" destOrd="0" presId="urn:microsoft.com/office/officeart/2005/8/layout/default"/>
    <dgm:cxn modelId="{AE39CE26-8090-46A6-9D00-ACD2E3EECED9}" type="presOf" srcId="{636228AB-FA21-4F15-8E73-DDE8B6B7B0BF}" destId="{0CF91121-6F85-4C83-BB9E-1E417015395A}" srcOrd="0" destOrd="0" presId="urn:microsoft.com/office/officeart/2005/8/layout/default"/>
    <dgm:cxn modelId="{A4768832-2269-441F-A264-337819E81DA6}" srcId="{8E6905EA-6CAF-469F-B094-0AC5174E64DC}" destId="{07E4DA78-D942-4AE0-BC82-180D8A380E1E}" srcOrd="7" destOrd="0" parTransId="{8653D093-A980-4CE9-96C9-DA7E93FD34B8}" sibTransId="{43F255C3-689C-4F10-9728-506A6C725E9C}"/>
    <dgm:cxn modelId="{29465F35-5F59-46F8-A5AA-0C1CEA0A1DDF}" srcId="{8E6905EA-6CAF-469F-B094-0AC5174E64DC}" destId="{636228AB-FA21-4F15-8E73-DDE8B6B7B0BF}" srcOrd="1" destOrd="0" parTransId="{0529E2DE-552A-472C-ACC2-2073051874E3}" sibTransId="{CD7644E0-7352-47FA-BDA2-C73C1565CFE6}"/>
    <dgm:cxn modelId="{33ADF25F-AF08-4B1C-8FB5-FED04FDE5807}" type="presOf" srcId="{35222710-42F4-4D88-B7A8-D8FD14A8F624}" destId="{965EFE38-1B61-4662-A651-712AA5E72079}" srcOrd="0" destOrd="0" presId="urn:microsoft.com/office/officeart/2005/8/layout/default"/>
    <dgm:cxn modelId="{F8D36744-699B-43EC-8F1E-345647FB0130}" type="presOf" srcId="{07E4DA78-D942-4AE0-BC82-180D8A380E1E}" destId="{E74966B0-9FCB-4AE5-A11E-2674533852CD}" srcOrd="0" destOrd="0" presId="urn:microsoft.com/office/officeart/2005/8/layout/default"/>
    <dgm:cxn modelId="{0D1E286D-7868-4881-A29B-81978ECF90F8}" srcId="{8E6905EA-6CAF-469F-B094-0AC5174E64DC}" destId="{F9335BBF-ACBB-4696-99E9-4D4D1E1EDF76}" srcOrd="5" destOrd="0" parTransId="{C1BE963C-4CFE-42B5-ACA9-0F3A14C4B228}" sibTransId="{52E77567-E117-461B-B46D-13E0EBB4556E}"/>
    <dgm:cxn modelId="{379CEE74-18B8-4A23-8104-72AC5C3C6634}" type="presOf" srcId="{F9335BBF-ACBB-4696-99E9-4D4D1E1EDF76}" destId="{8379F48A-1F1D-41EA-BE93-1A6EA127019F}" srcOrd="0" destOrd="0" presId="urn:microsoft.com/office/officeart/2005/8/layout/default"/>
    <dgm:cxn modelId="{9B585379-1611-46D9-9ED0-F8470CB0A57D}" type="presOf" srcId="{FD10222A-2616-45E0-B314-3F670019CF98}" destId="{C7F053F5-6B59-4E4C-8AC6-D993FB684C97}" srcOrd="0" destOrd="0" presId="urn:microsoft.com/office/officeart/2005/8/layout/default"/>
    <dgm:cxn modelId="{44B4AAA5-823D-4B93-835E-35F271DB2CEC}" type="presOf" srcId="{37CC20F0-5CB4-4926-9700-672D3F7C1C0A}" destId="{B9FDABE2-26F6-4664-BBCA-3DF5AA81A628}" srcOrd="0" destOrd="0" presId="urn:microsoft.com/office/officeart/2005/8/layout/default"/>
    <dgm:cxn modelId="{99F2DCB1-120A-4E8C-966F-BE04A1837CAA}" srcId="{8E6905EA-6CAF-469F-B094-0AC5174E64DC}" destId="{CF96C5F5-D82D-4022-A5A2-E7B5852EF5E4}" srcOrd="2" destOrd="0" parTransId="{9A3C9E0D-CA1F-445C-B445-B2CEB48F6769}" sibTransId="{CCF42B88-D84E-48F7-9B84-6F21804291BF}"/>
    <dgm:cxn modelId="{F5AC3FB7-5564-400F-AC98-9A4DA6483311}" type="presOf" srcId="{CF96C5F5-D82D-4022-A5A2-E7B5852EF5E4}" destId="{FBAC9EAB-3FBA-47E7-B2CD-A6DF7776D34F}" srcOrd="0" destOrd="0" presId="urn:microsoft.com/office/officeart/2005/8/layout/default"/>
    <dgm:cxn modelId="{C333FFD1-B3C8-4CDD-8E35-EFBAED4ED5A4}" srcId="{8E6905EA-6CAF-469F-B094-0AC5174E64DC}" destId="{CE2CF436-8292-405B-B42D-A8421CEFC5A2}" srcOrd="3" destOrd="0" parTransId="{DCFEE6C9-1125-48A0-831E-D46AF868CC2B}" sibTransId="{458EA066-1394-4567-9378-F59BF78546ED}"/>
    <dgm:cxn modelId="{D38C25DD-7FE9-4D93-96F3-243C7068487C}" type="presOf" srcId="{8E6905EA-6CAF-469F-B094-0AC5174E64DC}" destId="{6A6505BE-FED5-4505-80AD-425DAF81A2BA}" srcOrd="0" destOrd="0" presId="urn:microsoft.com/office/officeart/2005/8/layout/default"/>
    <dgm:cxn modelId="{97723AE3-4255-4F2F-85CD-423899353AF3}" srcId="{8E6905EA-6CAF-469F-B094-0AC5174E64DC}" destId="{37CC20F0-5CB4-4926-9700-672D3F7C1C0A}" srcOrd="6" destOrd="0" parTransId="{F5B142AB-4EF7-4B57-ACD0-E6173769CF3D}" sibTransId="{892805DD-E922-4491-AAE1-A4F680FF5FBE}"/>
    <dgm:cxn modelId="{CF5F21ED-BA99-44E4-890C-0B987B965CEF}" srcId="{8E6905EA-6CAF-469F-B094-0AC5174E64DC}" destId="{35222710-42F4-4D88-B7A8-D8FD14A8F624}" srcOrd="4" destOrd="0" parTransId="{B17474A7-D5BE-4746-A4C9-7C1F54C15880}" sibTransId="{3D044334-5A2D-4616-9003-2F552C171AD6}"/>
    <dgm:cxn modelId="{6C48F0ED-7C99-409C-92A6-D39BAFDCF2C8}" srcId="{8E6905EA-6CAF-469F-B094-0AC5174E64DC}" destId="{FD10222A-2616-45E0-B314-3F670019CF98}" srcOrd="0" destOrd="0" parTransId="{482D194D-AC1C-4E48-9EC5-7F48F30725A5}" sibTransId="{1366E8C3-A23B-49C6-96EE-5C2C09DF0F18}"/>
    <dgm:cxn modelId="{D5C9C875-3E40-4732-AE69-42FA8C546A14}" type="presParOf" srcId="{6A6505BE-FED5-4505-80AD-425DAF81A2BA}" destId="{C7F053F5-6B59-4E4C-8AC6-D993FB684C97}" srcOrd="0" destOrd="0" presId="urn:microsoft.com/office/officeart/2005/8/layout/default"/>
    <dgm:cxn modelId="{53A34165-7ED5-48D4-AE2D-B50E4CF994C7}" type="presParOf" srcId="{6A6505BE-FED5-4505-80AD-425DAF81A2BA}" destId="{CDDB3B76-41C3-46AD-AFD8-67E8D589449B}" srcOrd="1" destOrd="0" presId="urn:microsoft.com/office/officeart/2005/8/layout/default"/>
    <dgm:cxn modelId="{71D5AF27-D8E0-4388-A493-015D530166AF}" type="presParOf" srcId="{6A6505BE-FED5-4505-80AD-425DAF81A2BA}" destId="{0CF91121-6F85-4C83-BB9E-1E417015395A}" srcOrd="2" destOrd="0" presId="urn:microsoft.com/office/officeart/2005/8/layout/default"/>
    <dgm:cxn modelId="{C38FB1B9-C8D8-41F4-ABB2-1D2231FD9E87}" type="presParOf" srcId="{6A6505BE-FED5-4505-80AD-425DAF81A2BA}" destId="{04480E7F-95CA-4695-9232-CF2A4C4F57FC}" srcOrd="3" destOrd="0" presId="urn:microsoft.com/office/officeart/2005/8/layout/default"/>
    <dgm:cxn modelId="{4C5990DE-BB0E-4D04-89E4-9ECC0D16767A}" type="presParOf" srcId="{6A6505BE-FED5-4505-80AD-425DAF81A2BA}" destId="{FBAC9EAB-3FBA-47E7-B2CD-A6DF7776D34F}" srcOrd="4" destOrd="0" presId="urn:microsoft.com/office/officeart/2005/8/layout/default"/>
    <dgm:cxn modelId="{E451CE41-BD32-4D75-A7FF-77EA44398B51}" type="presParOf" srcId="{6A6505BE-FED5-4505-80AD-425DAF81A2BA}" destId="{A8EBCFC6-B037-4C1F-BF29-258FFBE1962E}" srcOrd="5" destOrd="0" presId="urn:microsoft.com/office/officeart/2005/8/layout/default"/>
    <dgm:cxn modelId="{3CEFDED8-E9E7-4A53-A426-776D0540FA90}" type="presParOf" srcId="{6A6505BE-FED5-4505-80AD-425DAF81A2BA}" destId="{E9938225-6247-47EE-8D6B-3905DD7D9FF4}" srcOrd="6" destOrd="0" presId="urn:microsoft.com/office/officeart/2005/8/layout/default"/>
    <dgm:cxn modelId="{0AE7892A-2562-455E-B6EB-17084FA3F620}" type="presParOf" srcId="{6A6505BE-FED5-4505-80AD-425DAF81A2BA}" destId="{ED84FF41-1800-4AE1-9E0B-FB2D27927149}" srcOrd="7" destOrd="0" presId="urn:microsoft.com/office/officeart/2005/8/layout/default"/>
    <dgm:cxn modelId="{A9E8FEF4-7F69-4A03-82BC-DA156D5EEC18}" type="presParOf" srcId="{6A6505BE-FED5-4505-80AD-425DAF81A2BA}" destId="{965EFE38-1B61-4662-A651-712AA5E72079}" srcOrd="8" destOrd="0" presId="urn:microsoft.com/office/officeart/2005/8/layout/default"/>
    <dgm:cxn modelId="{90DDAC1A-5D5A-4068-AC92-2B8D29242BF9}" type="presParOf" srcId="{6A6505BE-FED5-4505-80AD-425DAF81A2BA}" destId="{0A36F4BB-E811-4929-9BFE-0D86F2773D51}" srcOrd="9" destOrd="0" presId="urn:microsoft.com/office/officeart/2005/8/layout/default"/>
    <dgm:cxn modelId="{5B12E1B4-CAFE-4BBB-B6DC-C7BCCCD96E99}" type="presParOf" srcId="{6A6505BE-FED5-4505-80AD-425DAF81A2BA}" destId="{8379F48A-1F1D-41EA-BE93-1A6EA127019F}" srcOrd="10" destOrd="0" presId="urn:microsoft.com/office/officeart/2005/8/layout/default"/>
    <dgm:cxn modelId="{9AD1583C-CEDC-4E6A-BD83-53B0A64BCF82}" type="presParOf" srcId="{6A6505BE-FED5-4505-80AD-425DAF81A2BA}" destId="{0D8290DC-3153-4FF8-8C8F-87C11F68C05C}" srcOrd="11" destOrd="0" presId="urn:microsoft.com/office/officeart/2005/8/layout/default"/>
    <dgm:cxn modelId="{91839AED-C6B5-4E7B-AE5E-892578F2EE1A}" type="presParOf" srcId="{6A6505BE-FED5-4505-80AD-425DAF81A2BA}" destId="{B9FDABE2-26F6-4664-BBCA-3DF5AA81A628}" srcOrd="12" destOrd="0" presId="urn:microsoft.com/office/officeart/2005/8/layout/default"/>
    <dgm:cxn modelId="{A5CBDCF8-52A0-4DFF-A421-86A12D3767DE}" type="presParOf" srcId="{6A6505BE-FED5-4505-80AD-425DAF81A2BA}" destId="{4DE6D444-1402-4DB1-A19E-191186230453}" srcOrd="13" destOrd="0" presId="urn:microsoft.com/office/officeart/2005/8/layout/default"/>
    <dgm:cxn modelId="{EDDF2A22-17E9-47C8-B764-87E5E5E0704C}" type="presParOf" srcId="{6A6505BE-FED5-4505-80AD-425DAF81A2BA}" destId="{E74966B0-9FCB-4AE5-A11E-2674533852CD}" srcOrd="1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DBF14-5691-4090-87D8-B68C81D2258B}">
      <dsp:nvSpPr>
        <dsp:cNvPr id="0" name=""/>
        <dsp:cNvSpPr/>
      </dsp:nvSpPr>
      <dsp:spPr>
        <a:xfrm>
          <a:off x="225102" y="2172"/>
          <a:ext cx="2860678" cy="171640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Introduction</a:t>
          </a:r>
        </a:p>
      </dsp:txBody>
      <dsp:txXfrm>
        <a:off x="225102" y="2172"/>
        <a:ext cx="2860678" cy="1716406"/>
      </dsp:txXfrm>
    </dsp:sp>
    <dsp:sp modelId="{7AE909F6-D4E1-44EF-B06E-2A98641B3122}">
      <dsp:nvSpPr>
        <dsp:cNvPr id="0" name=""/>
        <dsp:cNvSpPr/>
      </dsp:nvSpPr>
      <dsp:spPr>
        <a:xfrm>
          <a:off x="3371848" y="2172"/>
          <a:ext cx="2860678" cy="1716406"/>
        </a:xfrm>
        <a:prstGeom prst="rect">
          <a:avLst/>
        </a:prstGeom>
        <a:solidFill>
          <a:schemeClr val="accent2">
            <a:hueOff val="-678595"/>
            <a:satOff val="2237"/>
            <a:lumOff val="2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Prior Related Work</a:t>
          </a:r>
        </a:p>
      </dsp:txBody>
      <dsp:txXfrm>
        <a:off x="3371848" y="2172"/>
        <a:ext cx="2860678" cy="1716406"/>
      </dsp:txXfrm>
    </dsp:sp>
    <dsp:sp modelId="{4EA5EB2C-1047-48AA-B7CC-2D10525A8FBA}">
      <dsp:nvSpPr>
        <dsp:cNvPr id="0" name=""/>
        <dsp:cNvSpPr/>
      </dsp:nvSpPr>
      <dsp:spPr>
        <a:xfrm>
          <a:off x="6518594" y="2172"/>
          <a:ext cx="2860678" cy="1716406"/>
        </a:xfrm>
        <a:prstGeom prst="rect">
          <a:avLst/>
        </a:prstGeom>
        <a:solidFill>
          <a:schemeClr val="accent2">
            <a:hueOff val="-1357190"/>
            <a:satOff val="4474"/>
            <a:lumOff val="4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Methods</a:t>
          </a:r>
        </a:p>
      </dsp:txBody>
      <dsp:txXfrm>
        <a:off x="6518594" y="2172"/>
        <a:ext cx="2860678" cy="1716406"/>
      </dsp:txXfrm>
    </dsp:sp>
    <dsp:sp modelId="{29601336-A92C-41AD-A158-8BC397C81074}">
      <dsp:nvSpPr>
        <dsp:cNvPr id="0" name=""/>
        <dsp:cNvSpPr/>
      </dsp:nvSpPr>
      <dsp:spPr>
        <a:xfrm>
          <a:off x="225102" y="2004647"/>
          <a:ext cx="2860678" cy="1716406"/>
        </a:xfrm>
        <a:prstGeom prst="rect">
          <a:avLst/>
        </a:prstGeom>
        <a:solidFill>
          <a:schemeClr val="accent2">
            <a:hueOff val="-2035785"/>
            <a:satOff val="6711"/>
            <a:lumOff val="7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Results</a:t>
          </a:r>
        </a:p>
      </dsp:txBody>
      <dsp:txXfrm>
        <a:off x="225102" y="2004647"/>
        <a:ext cx="2860678" cy="1716406"/>
      </dsp:txXfrm>
    </dsp:sp>
    <dsp:sp modelId="{22FA8F97-9C7E-452E-A958-9606F207629E}">
      <dsp:nvSpPr>
        <dsp:cNvPr id="0" name=""/>
        <dsp:cNvSpPr/>
      </dsp:nvSpPr>
      <dsp:spPr>
        <a:xfrm>
          <a:off x="3371848" y="2004647"/>
          <a:ext cx="2860678" cy="1716406"/>
        </a:xfrm>
        <a:prstGeom prst="rect">
          <a:avLst/>
        </a:prstGeom>
        <a:solidFill>
          <a:schemeClr val="accent2">
            <a:hueOff val="-2714380"/>
            <a:satOff val="8948"/>
            <a:lumOff val="9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Limitation</a:t>
          </a:r>
        </a:p>
      </dsp:txBody>
      <dsp:txXfrm>
        <a:off x="3371848" y="2004647"/>
        <a:ext cx="2860678" cy="1716406"/>
      </dsp:txXfrm>
    </dsp:sp>
    <dsp:sp modelId="{335DD9E3-94B8-458F-98CD-9D1FE937E6FD}">
      <dsp:nvSpPr>
        <dsp:cNvPr id="0" name=""/>
        <dsp:cNvSpPr/>
      </dsp:nvSpPr>
      <dsp:spPr>
        <a:xfrm>
          <a:off x="6518594" y="2004647"/>
          <a:ext cx="2860678" cy="1716406"/>
        </a:xfrm>
        <a:prstGeom prst="rect">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Conclusion</a:t>
          </a:r>
        </a:p>
      </dsp:txBody>
      <dsp:txXfrm>
        <a:off x="6518594" y="2004647"/>
        <a:ext cx="2860678" cy="1716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11304-025F-4413-A489-FAA39BA27F0A}">
      <dsp:nvSpPr>
        <dsp:cNvPr id="0" name=""/>
        <dsp:cNvSpPr/>
      </dsp:nvSpPr>
      <dsp:spPr>
        <a:xfrm>
          <a:off x="0" y="105653"/>
          <a:ext cx="5913437" cy="1078365"/>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Goal: The goal of this research is to identify the sentiments of Twitter Users around the political and humanitarian climate for Ukraine and Palestine. </a:t>
          </a:r>
        </a:p>
      </dsp:txBody>
      <dsp:txXfrm>
        <a:off x="52641" y="158294"/>
        <a:ext cx="5808155" cy="973083"/>
      </dsp:txXfrm>
    </dsp:sp>
    <dsp:sp modelId="{A5550428-60E0-4E4E-9E78-A64C4BF6B505}">
      <dsp:nvSpPr>
        <dsp:cNvPr id="0" name=""/>
        <dsp:cNvSpPr/>
      </dsp:nvSpPr>
      <dsp:spPr>
        <a:xfrm>
          <a:off x="0" y="1221458"/>
          <a:ext cx="5913437" cy="1078365"/>
        </a:xfrm>
        <a:prstGeom prst="roundRect">
          <a:avLst/>
        </a:prstGeom>
        <a:gradFill rotWithShape="0">
          <a:gsLst>
            <a:gs pos="0">
              <a:schemeClr val="accent2">
                <a:hueOff val="-1130992"/>
                <a:satOff val="3728"/>
                <a:lumOff val="3987"/>
                <a:alphaOff val="0"/>
                <a:tint val="98000"/>
                <a:satMod val="110000"/>
                <a:lumMod val="104000"/>
              </a:schemeClr>
            </a:gs>
            <a:gs pos="69000">
              <a:schemeClr val="accent2">
                <a:hueOff val="-1130992"/>
                <a:satOff val="3728"/>
                <a:lumOff val="3987"/>
                <a:alphaOff val="0"/>
                <a:shade val="88000"/>
                <a:satMod val="130000"/>
                <a:lumMod val="92000"/>
              </a:schemeClr>
            </a:gs>
            <a:gs pos="100000">
              <a:schemeClr val="accent2">
                <a:hueOff val="-1130992"/>
                <a:satOff val="3728"/>
                <a:lumOff val="398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Russia invaded Ukraine on February 20, 2014 in response to NATO’s courtship of Ukraine as a potential member, to deter its waning influence in the </a:t>
          </a:r>
          <a:r>
            <a:rPr lang="en-US" sz="1300" kern="1200" dirty="0"/>
            <a:t>geopolitical region.</a:t>
          </a:r>
        </a:p>
      </dsp:txBody>
      <dsp:txXfrm>
        <a:off x="52641" y="1274099"/>
        <a:ext cx="5808155" cy="973083"/>
      </dsp:txXfrm>
    </dsp:sp>
    <dsp:sp modelId="{AFB89B4B-ABF7-4B71-9D93-2F3FD0538D12}">
      <dsp:nvSpPr>
        <dsp:cNvPr id="0" name=""/>
        <dsp:cNvSpPr/>
      </dsp:nvSpPr>
      <dsp:spPr>
        <a:xfrm>
          <a:off x="0" y="2337263"/>
          <a:ext cx="5913437" cy="1078365"/>
        </a:xfrm>
        <a:prstGeom prst="roundRect">
          <a:avLst/>
        </a:prstGeom>
        <a:gradFill rotWithShape="0">
          <a:gsLst>
            <a:gs pos="0">
              <a:schemeClr val="accent2">
                <a:hueOff val="-2261984"/>
                <a:satOff val="7457"/>
                <a:lumOff val="7974"/>
                <a:alphaOff val="0"/>
                <a:tint val="98000"/>
                <a:satMod val="110000"/>
                <a:lumMod val="104000"/>
              </a:schemeClr>
            </a:gs>
            <a:gs pos="69000">
              <a:schemeClr val="accent2">
                <a:hueOff val="-2261984"/>
                <a:satOff val="7457"/>
                <a:lumOff val="7974"/>
                <a:alphaOff val="0"/>
                <a:shade val="88000"/>
                <a:satMod val="130000"/>
                <a:lumMod val="92000"/>
              </a:schemeClr>
            </a:gs>
            <a:gs pos="100000">
              <a:schemeClr val="accent2">
                <a:hueOff val="-2261984"/>
                <a:satOff val="7457"/>
                <a:lumOff val="797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This study uses data from the X social media platform from April 2018  as a show case to conduct emotional health analysis and stressor extraction during this disaster event leveraging natural language processing (NLP) and transfer learning techniques.</a:t>
          </a:r>
          <a:endParaRPr lang="en-US" sz="1300" kern="1200"/>
        </a:p>
      </dsp:txBody>
      <dsp:txXfrm>
        <a:off x="52641" y="2389904"/>
        <a:ext cx="5808155" cy="973083"/>
      </dsp:txXfrm>
    </dsp:sp>
    <dsp:sp modelId="{D9D57D57-8E8F-4817-9D74-F5F63A0C7653}">
      <dsp:nvSpPr>
        <dsp:cNvPr id="0" name=""/>
        <dsp:cNvSpPr/>
      </dsp:nvSpPr>
      <dsp:spPr>
        <a:xfrm>
          <a:off x="0" y="3453069"/>
          <a:ext cx="5913437" cy="1078365"/>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The emotion prediction algorithm employs EmoRoBERTa-based model to analyze emotion behind each tweet, while the stressor extraction mechanism leverages Latent Dirichlet Allocation (LDA) topic modeling for identification of topics, thus, enabling climate change related stressors extraction through the identified topics and the important terms represented in each topic.</a:t>
          </a:r>
          <a:endParaRPr lang="en-US" sz="1300" kern="1200"/>
        </a:p>
      </dsp:txBody>
      <dsp:txXfrm>
        <a:off x="52641" y="3505710"/>
        <a:ext cx="5808155" cy="973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EAE46-915F-4C6A-B8A5-A4A5B04F639C}">
      <dsp:nvSpPr>
        <dsp:cNvPr id="0" name=""/>
        <dsp:cNvSpPr/>
      </dsp:nvSpPr>
      <dsp:spPr>
        <a:xfrm>
          <a:off x="0" y="44916"/>
          <a:ext cx="5913437" cy="2226107"/>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Determine the emotion health stressors related to Palestine and Ukraine focused tweets.</a:t>
          </a:r>
        </a:p>
      </dsp:txBody>
      <dsp:txXfrm>
        <a:off x="108670" y="153586"/>
        <a:ext cx="5696097" cy="2008767"/>
      </dsp:txXfrm>
    </dsp:sp>
    <dsp:sp modelId="{ACC89E3A-48CB-449D-934E-683F0536472B}">
      <dsp:nvSpPr>
        <dsp:cNvPr id="0" name=""/>
        <dsp:cNvSpPr/>
      </dsp:nvSpPr>
      <dsp:spPr>
        <a:xfrm>
          <a:off x="0" y="2366064"/>
          <a:ext cx="5913437" cy="2226107"/>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Provide an eventual comparative analysis on sentiments felt about the two countries.</a:t>
          </a:r>
        </a:p>
      </dsp:txBody>
      <dsp:txXfrm>
        <a:off x="108670" y="2474734"/>
        <a:ext cx="5696097" cy="20087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5B4BC-2002-4A4F-B18D-2A64930B2547}">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7D53D1-6AC4-4B13-9443-60107A2B5A5B}">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3B5588-292E-483C-98DF-BA0F6EC474E5}">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666750">
            <a:lnSpc>
              <a:spcPct val="90000"/>
            </a:lnSpc>
            <a:spcBef>
              <a:spcPct val="0"/>
            </a:spcBef>
            <a:spcAft>
              <a:spcPct val="35000"/>
            </a:spcAft>
            <a:buNone/>
          </a:pPr>
          <a:r>
            <a:rPr lang="en-US" sz="1500" kern="1200"/>
            <a:t>Topic modeling creates a way to see patterns and create useful structures from an otherwise unstructured collection of documents.</a:t>
          </a:r>
        </a:p>
      </dsp:txBody>
      <dsp:txXfrm>
        <a:off x="1529865" y="566"/>
        <a:ext cx="4383571" cy="1324558"/>
      </dsp:txXfrm>
    </dsp:sp>
    <dsp:sp modelId="{559D95A5-512D-4555-8F4C-D31C294B9F5D}">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2AFA2-2335-41D2-87DF-45462318F6A3}">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99BF2-7BA1-4B8E-A41E-5380E079685B}">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666750">
            <a:lnSpc>
              <a:spcPct val="90000"/>
            </a:lnSpc>
            <a:spcBef>
              <a:spcPct val="0"/>
            </a:spcBef>
            <a:spcAft>
              <a:spcPct val="35000"/>
            </a:spcAft>
            <a:buNone/>
          </a:pPr>
          <a:r>
            <a:rPr lang="en-US" sz="1500" kern="1200" dirty="0"/>
            <a:t>Topic modeling can create an interdisciplinary pathway between social and computational sciences. This study is inspired from previous research o both current events on Hurricane Harvey using the NLP techniques discussed.</a:t>
          </a:r>
        </a:p>
      </dsp:txBody>
      <dsp:txXfrm>
        <a:off x="1529865" y="1656264"/>
        <a:ext cx="4383571" cy="1324558"/>
      </dsp:txXfrm>
    </dsp:sp>
    <dsp:sp modelId="{5FE571B1-D666-4F9C-9502-ECD5BF75D529}">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FC36A7-C8A5-443F-86E1-B1DBC00B093F}">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B0E8F9-9835-4CAF-95B4-3E3906E0ABA5}">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666750">
            <a:lnSpc>
              <a:spcPct val="90000"/>
            </a:lnSpc>
            <a:spcBef>
              <a:spcPct val="0"/>
            </a:spcBef>
            <a:spcAft>
              <a:spcPct val="35000"/>
            </a:spcAft>
            <a:buNone/>
          </a:pPr>
          <a:r>
            <a:rPr lang="en-US" sz="1500" kern="1200" dirty="0"/>
            <a:t>Topic models are probabilistic techniques to uncover the underlying semantic structures of a corpus based on hierarchical Bayesian analysis of the texts, which may include email, scientific abstracts, newspaper archives, etc. </a:t>
          </a:r>
        </a:p>
      </dsp:txBody>
      <dsp:txXfrm>
        <a:off x="1529865" y="3311963"/>
        <a:ext cx="4383571" cy="13245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AD029-39A7-49D3-8661-33F0914C78BB}">
      <dsp:nvSpPr>
        <dsp:cNvPr id="0" name=""/>
        <dsp:cNvSpPr/>
      </dsp:nvSpPr>
      <dsp:spPr>
        <a:xfrm>
          <a:off x="0" y="0"/>
          <a:ext cx="8163718" cy="111696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Social media are defined by the group of Internet-based applications that build on the ideological and technological foundations of Web 2.0, and that allow the creation and exchange of user-generated or shared content. </a:t>
          </a:r>
        </a:p>
      </dsp:txBody>
      <dsp:txXfrm>
        <a:off x="32715" y="32715"/>
        <a:ext cx="6958422" cy="1051538"/>
      </dsp:txXfrm>
    </dsp:sp>
    <dsp:sp modelId="{CFF76C37-2CCD-4624-BA6F-909F456FB137}">
      <dsp:nvSpPr>
        <dsp:cNvPr id="0" name=""/>
        <dsp:cNvSpPr/>
      </dsp:nvSpPr>
      <dsp:spPr>
        <a:xfrm>
          <a:off x="720328" y="1303129"/>
          <a:ext cx="8163718" cy="1116968"/>
        </a:xfrm>
        <a:prstGeom prst="roundRect">
          <a:avLst>
            <a:gd name="adj" fmla="val 10000"/>
          </a:avLst>
        </a:prstGeom>
        <a:solidFill>
          <a:schemeClr val="accent2">
            <a:hueOff val="-1696488"/>
            <a:satOff val="5592"/>
            <a:lumOff val="59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term “social media” refers to Internet-based applications, such as TikTok, Instagram, Reddit, Twitter/X, Flickr, Facebook, and YouTube, that enable people to communicate and share resources and information.</a:t>
          </a:r>
        </a:p>
      </dsp:txBody>
      <dsp:txXfrm>
        <a:off x="753043" y="1335844"/>
        <a:ext cx="6651931" cy="1051538"/>
      </dsp:txXfrm>
    </dsp:sp>
    <dsp:sp modelId="{2DDC6527-C2A0-4071-9029-2DB19F9E6494}">
      <dsp:nvSpPr>
        <dsp:cNvPr id="0" name=""/>
        <dsp:cNvSpPr/>
      </dsp:nvSpPr>
      <dsp:spPr>
        <a:xfrm>
          <a:off x="1440656" y="2606258"/>
          <a:ext cx="8163718" cy="1116968"/>
        </a:xfrm>
        <a:prstGeom prst="roundRect">
          <a:avLst>
            <a:gd name="adj" fmla="val 10000"/>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Twitter or now, X, is one of the most used social media platforms, is a social network and a microblogging service that allows users to write small pieces of text or messages known as tweets, through which users can interact with each other and express their ideas.</a:t>
          </a:r>
        </a:p>
      </dsp:txBody>
      <dsp:txXfrm>
        <a:off x="1473371" y="2638973"/>
        <a:ext cx="6651931" cy="1051538"/>
      </dsp:txXfrm>
    </dsp:sp>
    <dsp:sp modelId="{A2C06C2A-DCED-440C-942E-4520819CE13E}">
      <dsp:nvSpPr>
        <dsp:cNvPr id="0" name=""/>
        <dsp:cNvSpPr/>
      </dsp:nvSpPr>
      <dsp:spPr>
        <a:xfrm>
          <a:off x="7437689" y="847034"/>
          <a:ext cx="726029" cy="72602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601046" y="847034"/>
        <a:ext cx="399315" cy="546337"/>
      </dsp:txXfrm>
    </dsp:sp>
    <dsp:sp modelId="{DFE5EC5B-DD09-4FFE-9EF2-2D2AE3BF40EB}">
      <dsp:nvSpPr>
        <dsp:cNvPr id="0" name=""/>
        <dsp:cNvSpPr/>
      </dsp:nvSpPr>
      <dsp:spPr>
        <a:xfrm>
          <a:off x="8158017" y="2142717"/>
          <a:ext cx="726029" cy="726029"/>
        </a:xfrm>
        <a:prstGeom prst="downArrow">
          <a:avLst>
            <a:gd name="adj1" fmla="val 55000"/>
            <a:gd name="adj2" fmla="val 45000"/>
          </a:avLst>
        </a:prstGeom>
        <a:solidFill>
          <a:schemeClr val="accent2">
            <a:tint val="40000"/>
            <a:alpha val="90000"/>
            <a:hueOff val="-4192819"/>
            <a:satOff val="16804"/>
            <a:lumOff val="2495"/>
            <a:alphaOff val="0"/>
          </a:schemeClr>
        </a:solidFill>
        <a:ln w="15875" cap="flat" cmpd="sng" algn="ctr">
          <a:solidFill>
            <a:schemeClr val="accent2">
              <a:tint val="40000"/>
              <a:alpha val="90000"/>
              <a:hueOff val="-4192819"/>
              <a:satOff val="16804"/>
              <a:lumOff val="24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321374" y="2142717"/>
        <a:ext cx="399315" cy="5463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053F5-6B59-4E4C-8AC6-D993FB684C97}">
      <dsp:nvSpPr>
        <dsp:cNvPr id="0" name=""/>
        <dsp:cNvSpPr/>
      </dsp:nvSpPr>
      <dsp:spPr>
        <a:xfrm>
          <a:off x="2813" y="410640"/>
          <a:ext cx="2232266" cy="133936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Tweet Data Extraction</a:t>
          </a:r>
        </a:p>
      </dsp:txBody>
      <dsp:txXfrm>
        <a:off x="2813" y="410640"/>
        <a:ext cx="2232266" cy="1339360"/>
      </dsp:txXfrm>
    </dsp:sp>
    <dsp:sp modelId="{0CF91121-6F85-4C83-BB9E-1E417015395A}">
      <dsp:nvSpPr>
        <dsp:cNvPr id="0" name=""/>
        <dsp:cNvSpPr/>
      </dsp:nvSpPr>
      <dsp:spPr>
        <a:xfrm>
          <a:off x="2458307" y="410640"/>
          <a:ext cx="2232266" cy="133936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Cleaning  and Divide Ukraine Data (3860 tweets) and Palestine Data (3530 tweets)</a:t>
          </a:r>
        </a:p>
      </dsp:txBody>
      <dsp:txXfrm>
        <a:off x="2458307" y="410640"/>
        <a:ext cx="2232266" cy="1339360"/>
      </dsp:txXfrm>
    </dsp:sp>
    <dsp:sp modelId="{FBAC9EAB-3FBA-47E7-B2CD-A6DF7776D34F}">
      <dsp:nvSpPr>
        <dsp:cNvPr id="0" name=""/>
        <dsp:cNvSpPr/>
      </dsp:nvSpPr>
      <dsp:spPr>
        <a:xfrm>
          <a:off x="4913800" y="410640"/>
          <a:ext cx="2232266" cy="133936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Conduct Emotion Prediction using EmoRoBerta</a:t>
          </a:r>
        </a:p>
      </dsp:txBody>
      <dsp:txXfrm>
        <a:off x="4913800" y="410640"/>
        <a:ext cx="2232266" cy="1339360"/>
      </dsp:txXfrm>
    </dsp:sp>
    <dsp:sp modelId="{E9938225-6247-47EE-8D6B-3905DD7D9FF4}">
      <dsp:nvSpPr>
        <dsp:cNvPr id="0" name=""/>
        <dsp:cNvSpPr/>
      </dsp:nvSpPr>
      <dsp:spPr>
        <a:xfrm>
          <a:off x="7369294" y="410640"/>
          <a:ext cx="2232266" cy="133936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Token Featurization using TF-IDF</a:t>
          </a:r>
        </a:p>
      </dsp:txBody>
      <dsp:txXfrm>
        <a:off x="7369294" y="410640"/>
        <a:ext cx="2232266" cy="1339360"/>
      </dsp:txXfrm>
    </dsp:sp>
    <dsp:sp modelId="{965EFE38-1B61-4662-A651-712AA5E72079}">
      <dsp:nvSpPr>
        <dsp:cNvPr id="0" name=""/>
        <dsp:cNvSpPr/>
      </dsp:nvSpPr>
      <dsp:spPr>
        <a:xfrm>
          <a:off x="2813" y="1973226"/>
          <a:ext cx="2232266" cy="133936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LDA Topic Modelling and modify unwanted words to refine Model</a:t>
          </a:r>
        </a:p>
      </dsp:txBody>
      <dsp:txXfrm>
        <a:off x="2813" y="1973226"/>
        <a:ext cx="2232266" cy="1339360"/>
      </dsp:txXfrm>
    </dsp:sp>
    <dsp:sp modelId="{8379F48A-1F1D-41EA-BE93-1A6EA127019F}">
      <dsp:nvSpPr>
        <dsp:cNvPr id="0" name=""/>
        <dsp:cNvSpPr/>
      </dsp:nvSpPr>
      <dsp:spPr>
        <a:xfrm>
          <a:off x="2458307" y="1973226"/>
          <a:ext cx="2232266" cy="133936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Evaluate Topics</a:t>
          </a:r>
        </a:p>
      </dsp:txBody>
      <dsp:txXfrm>
        <a:off x="2458307" y="1973226"/>
        <a:ext cx="2232266" cy="1339360"/>
      </dsp:txXfrm>
    </dsp:sp>
    <dsp:sp modelId="{B9FDABE2-26F6-4664-BBCA-3DF5AA81A628}">
      <dsp:nvSpPr>
        <dsp:cNvPr id="0" name=""/>
        <dsp:cNvSpPr/>
      </dsp:nvSpPr>
      <dsp:spPr>
        <a:xfrm>
          <a:off x="4913800" y="1973226"/>
          <a:ext cx="2232266" cy="133936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Extract Stressors from Topics</a:t>
          </a:r>
        </a:p>
      </dsp:txBody>
      <dsp:txXfrm>
        <a:off x="4913800" y="1973226"/>
        <a:ext cx="2232266" cy="1339360"/>
      </dsp:txXfrm>
    </dsp:sp>
    <dsp:sp modelId="{E74966B0-9FCB-4AE5-A11E-2674533852CD}">
      <dsp:nvSpPr>
        <dsp:cNvPr id="0" name=""/>
        <dsp:cNvSpPr/>
      </dsp:nvSpPr>
      <dsp:spPr>
        <a:xfrm>
          <a:off x="7369294" y="1973226"/>
          <a:ext cx="2232266" cy="133936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Generate Supporting Visualizations including WordCloud</a:t>
          </a:r>
        </a:p>
      </dsp:txBody>
      <dsp:txXfrm>
        <a:off x="7369294" y="1973226"/>
        <a:ext cx="2232266" cy="13393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E1B8C-3047-41E1-BAC5-BC586BD3135D}"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007BF-F7C4-4C31-B113-7A31683A5A9B}" type="slidenum">
              <a:rPr lang="en-US" smtClean="0"/>
              <a:t>‹#›</a:t>
            </a:fld>
            <a:endParaRPr lang="en-US"/>
          </a:p>
        </p:txBody>
      </p:sp>
    </p:spTree>
    <p:extLst>
      <p:ext uri="{BB962C8B-B14F-4D97-AF65-F5344CB8AC3E}">
        <p14:creationId xmlns:p14="http://schemas.microsoft.com/office/powerpoint/2010/main" val="78047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B0EC1-16E6-374F-A427-8CB55A1C6D2B}" type="datetimeFigureOut">
              <a:rPr lang="en-US" smtClean="0"/>
              <a:t>12/12/2023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A34AEEA-2793-974A-85AF-4E47122A7C7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323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B0EC1-16E6-374F-A427-8CB55A1C6D2B}"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4AEEA-2793-974A-85AF-4E47122A7C7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7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B0EC1-16E6-374F-A427-8CB55A1C6D2B}"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4AEEA-2793-974A-85AF-4E47122A7C7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6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B0EC1-16E6-374F-A427-8CB55A1C6D2B}"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4AEEA-2793-974A-85AF-4E47122A7C7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49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B0EC1-16E6-374F-A427-8CB55A1C6D2B}"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4AEEA-2793-974A-85AF-4E47122A7C7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675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B0EC1-16E6-374F-A427-8CB55A1C6D2B}"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4AEEA-2793-974A-85AF-4E47122A7C7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282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DB0EC1-16E6-374F-A427-8CB55A1C6D2B}"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4AEEA-2793-974A-85AF-4E47122A7C7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412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B0EC1-16E6-374F-A427-8CB55A1C6D2B}"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4AEEA-2793-974A-85AF-4E47122A7C7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570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B0EC1-16E6-374F-A427-8CB55A1C6D2B}"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179374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DB0EC1-16E6-374F-A427-8CB55A1C6D2B}"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4AEEA-2793-974A-85AF-4E47122A7C7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617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DDB0EC1-16E6-374F-A427-8CB55A1C6D2B}" type="datetimeFigureOut">
              <a:rPr lang="en-US" smtClean="0"/>
              <a:t>12/12/2023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A34AEEA-2793-974A-85AF-4E47122A7C7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994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DDB0EC1-16E6-374F-A427-8CB55A1C6D2B}" type="datetimeFigureOut">
              <a:rPr lang="en-US" smtClean="0"/>
              <a:t>12/12/2023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A34AEEA-2793-974A-85AF-4E47122A7C7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254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4.png"/><Relationship Id="rId7" Type="http://schemas.openxmlformats.org/officeDocument/2006/relationships/diagramColors" Target="../diagrams/colors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mdpi.com/journal/mathematic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3.xm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pn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png"/><Relationship Id="rId7" Type="http://schemas.openxmlformats.org/officeDocument/2006/relationships/diagramQuickStyle" Target="../diagrams/quickStyle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4.png"/><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rotWithShape="1">
          <a:blip r:embed="rId2"/>
          <a:srcRect t="9091" r="9093"/>
          <a:stretch/>
        </p:blipFill>
        <p:spPr>
          <a:xfrm>
            <a:off x="0" y="0"/>
            <a:ext cx="12192000" cy="6858000"/>
          </a:xfrm>
          <a:prstGeom prst="rect">
            <a:avLst/>
          </a:prstGeom>
        </p:spPr>
      </p:pic>
      <p:sp>
        <p:nvSpPr>
          <p:cNvPr id="31" name="Rectangle 30">
            <a:extLst>
              <a:ext uri="{FF2B5EF4-FFF2-40B4-BE49-F238E27FC236}">
                <a16:creationId xmlns:a16="http://schemas.microsoft.com/office/drawing/2014/main" id="{FF36D6E8-79EC-45BF-966F-CE9EA9160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1938130"/>
            <a:ext cx="8293042" cy="361536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C8CAB-CDD3-E445-A143-6AD1373816CD}"/>
              </a:ext>
            </a:extLst>
          </p:cNvPr>
          <p:cNvSpPr>
            <a:spLocks noGrp="1"/>
          </p:cNvSpPr>
          <p:nvPr>
            <p:ph type="ctrTitle"/>
          </p:nvPr>
        </p:nvSpPr>
        <p:spPr>
          <a:xfrm>
            <a:off x="1300526" y="2067340"/>
            <a:ext cx="6829044" cy="2421732"/>
          </a:xfrm>
        </p:spPr>
        <p:txBody>
          <a:bodyPr>
            <a:normAutofit/>
          </a:bodyPr>
          <a:lstStyle/>
          <a:p>
            <a:pPr algn="r"/>
            <a:r>
              <a:rPr lang="en-US" sz="3700" b="1" dirty="0">
                <a:solidFill>
                  <a:srgbClr val="FFFFFE"/>
                </a:solidFill>
                <a:latin typeface="Arial" panose="020B0604020202020204" pitchFamily="34" charset="0"/>
                <a:cs typeface="Arial" panose="020B0604020202020204" pitchFamily="34" charset="0"/>
              </a:rPr>
              <a:t>GEOPOLITICAL Related Stressors Extraction from Social Media: </a:t>
            </a:r>
            <a:br>
              <a:rPr lang="en-US" sz="3700" b="1" dirty="0">
                <a:solidFill>
                  <a:srgbClr val="FFFFFE"/>
                </a:solidFill>
                <a:latin typeface="Arial" panose="020B0604020202020204" pitchFamily="34" charset="0"/>
                <a:cs typeface="Arial" panose="020B0604020202020204" pitchFamily="34" charset="0"/>
              </a:rPr>
            </a:br>
            <a:r>
              <a:rPr lang="en-US" sz="3700" b="1" dirty="0">
                <a:solidFill>
                  <a:srgbClr val="FFFFFE"/>
                </a:solidFill>
                <a:latin typeface="Arial" panose="020B0604020202020204" pitchFamily="34" charset="0"/>
                <a:cs typeface="Arial" panose="020B0604020202020204" pitchFamily="34" charset="0"/>
              </a:rPr>
              <a:t>A Case Study on UKRAINE</a:t>
            </a:r>
          </a:p>
        </p:txBody>
      </p:sp>
      <p:sp>
        <p:nvSpPr>
          <p:cNvPr id="3" name="Subtitle 2">
            <a:extLst>
              <a:ext uri="{FF2B5EF4-FFF2-40B4-BE49-F238E27FC236}">
                <a16:creationId xmlns:a16="http://schemas.microsoft.com/office/drawing/2014/main" id="{33C9BB00-801A-C44D-A795-111AF09AB34C}"/>
              </a:ext>
            </a:extLst>
          </p:cNvPr>
          <p:cNvSpPr>
            <a:spLocks noGrp="1"/>
          </p:cNvSpPr>
          <p:nvPr>
            <p:ph type="subTitle" idx="1"/>
          </p:nvPr>
        </p:nvSpPr>
        <p:spPr>
          <a:xfrm>
            <a:off x="1300525" y="4669144"/>
            <a:ext cx="6829043" cy="716529"/>
          </a:xfrm>
        </p:spPr>
        <p:txBody>
          <a:bodyPr>
            <a:normAutofit/>
          </a:bodyPr>
          <a:lstStyle/>
          <a:p>
            <a:pPr algn="r">
              <a:lnSpc>
                <a:spcPct val="110000"/>
              </a:lnSpc>
            </a:pPr>
            <a:r>
              <a:rPr lang="en-US" sz="1200" b="1">
                <a:solidFill>
                  <a:srgbClr val="FFFFFE"/>
                </a:solidFill>
                <a:latin typeface="Arial" panose="020B0604020202020204" pitchFamily="34" charset="0"/>
                <a:cs typeface="Arial" panose="020B0604020202020204" pitchFamily="34" charset="0"/>
              </a:rPr>
              <a:t>Andrea Hannah</a:t>
            </a:r>
          </a:p>
          <a:p>
            <a:pPr algn="r">
              <a:lnSpc>
                <a:spcPct val="110000"/>
              </a:lnSpc>
            </a:pPr>
            <a:r>
              <a:rPr lang="en-US" sz="1200" b="1">
                <a:solidFill>
                  <a:srgbClr val="FFFFFE"/>
                </a:solidFill>
                <a:latin typeface="Arial" panose="020B0604020202020204" pitchFamily="34" charset="0"/>
                <a:cs typeface="Arial" panose="020B0604020202020204" pitchFamily="34" charset="0"/>
              </a:rPr>
              <a:t>December 12, 2023</a:t>
            </a:r>
            <a:endParaRPr lang="en-US" sz="1200">
              <a:solidFill>
                <a:srgbClr val="FFFFFE"/>
              </a:solidFill>
              <a:latin typeface="Arial" panose="020B0604020202020204" pitchFamily="34" charset="0"/>
              <a:cs typeface="Arial" panose="020B0604020202020204" pitchFamily="34" charset="0"/>
            </a:endParaRPr>
          </a:p>
        </p:txBody>
      </p:sp>
      <p:cxnSp>
        <p:nvCxnSpPr>
          <p:cNvPr id="32" name="Straight Connector 31">
            <a:extLst>
              <a:ext uri="{FF2B5EF4-FFF2-40B4-BE49-F238E27FC236}">
                <a16:creationId xmlns:a16="http://schemas.microsoft.com/office/drawing/2014/main" id="{8CE1F229-2211-4876-9F16-249F805663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a:solidFill>
              <a:srgbClr val="8D366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103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451579" y="804519"/>
            <a:ext cx="9603275" cy="1049235"/>
          </a:xfrm>
        </p:spPr>
        <p:txBody>
          <a:bodyPr vert="horz" lIns="91440" tIns="45720" rIns="91440" bIns="0" rtlCol="0">
            <a:normAutofit/>
          </a:bodyPr>
          <a:lstStyle/>
          <a:p>
            <a:r>
              <a:rPr lang="en-US"/>
              <a:t>Study Design</a:t>
            </a:r>
          </a:p>
        </p:txBody>
      </p:sp>
      <p:cxnSp>
        <p:nvCxnSpPr>
          <p:cNvPr id="18" name="Straight Connector 17">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2" name="Content Placeholder 2">
            <a:extLst>
              <a:ext uri="{FF2B5EF4-FFF2-40B4-BE49-F238E27FC236}">
                <a16:creationId xmlns:a16="http://schemas.microsoft.com/office/drawing/2014/main" id="{2EA4EF72-F802-A95F-7618-8C43F17DEC5F}"/>
              </a:ext>
            </a:extLst>
          </p:cNvPr>
          <p:cNvGraphicFramePr>
            <a:graphicFrameLocks noGrp="1"/>
          </p:cNvGraphicFramePr>
          <p:nvPr>
            <p:ph idx="1"/>
            <p:extLst>
              <p:ext uri="{D42A27DB-BD31-4B8C-83A1-F6EECF244321}">
                <p14:modId xmlns:p14="http://schemas.microsoft.com/office/powerpoint/2010/main" val="3362942779"/>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0888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Times New Roman" panose="02020603050405020304" pitchFamily="18" charset="0"/>
                <a:cs typeface="Times New Roman" panose="02020603050405020304" pitchFamily="18" charset="0"/>
              </a:rPr>
              <a:t>Study Design</a:t>
            </a:r>
            <a:endParaRPr lang="en-US" kern="12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342CF01-31FE-48AB-4793-6EF61DA49E34}"/>
              </a:ext>
            </a:extLst>
          </p:cNvPr>
          <p:cNvSpPr>
            <a:spLocks noGrp="1"/>
          </p:cNvSpPr>
          <p:nvPr>
            <p:ph idx="1"/>
          </p:nvPr>
        </p:nvSpPr>
        <p:spPr>
          <a:xfrm>
            <a:off x="1451579" y="1853755"/>
            <a:ext cx="9603275" cy="3272428"/>
          </a:xfrm>
        </p:spPr>
        <p:txBody>
          <a:bodyPr>
            <a:noAutofit/>
          </a:bodyPr>
          <a:lstStyle/>
          <a:p>
            <a:r>
              <a:rPr lang="en-US" sz="1100" dirty="0"/>
              <a:t>To obtain well-indicated stressors on geopolitical topics, collected tweet data undergoes a text refinement process, where Twitter’s emoji, hexadecimal images, special characters, hyperlinks, and unwanted words are being removed. </a:t>
            </a:r>
          </a:p>
          <a:p>
            <a:r>
              <a:rPr lang="en-US" sz="1100" dirty="0"/>
              <a:t>We also deploy an emotion classification model to extract tweets with negative emotions to emphasize the stressors’ factors.  The original 7,390 tweets were split by Country with Ukraine having 3860 tweets reduced to 834 tweets using </a:t>
            </a:r>
            <a:r>
              <a:rPr lang="en-US" sz="1100" dirty="0" err="1"/>
              <a:t>EmoRoBERTa</a:t>
            </a:r>
            <a:r>
              <a:rPr lang="en-US" sz="1100" dirty="0"/>
              <a:t> and Palestine having 3850 tweets.. Note, the Bidirectional Encoder Representations from Transformers (BERT) structure, namely </a:t>
            </a:r>
            <a:r>
              <a:rPr lang="en-US" sz="1100" dirty="0" err="1"/>
              <a:t>EmoRoBERTa</a:t>
            </a:r>
            <a:r>
              <a:rPr lang="en-US" sz="1100" dirty="0"/>
              <a:t>  is utilized to detect emotions. There are 28 tags; each of them represents a distinct emotion for each tweet. The Emotions Distribution are visualized in a table and word clouds were generated.</a:t>
            </a:r>
          </a:p>
          <a:p>
            <a:r>
              <a:rPr lang="en-US" sz="1100" dirty="0"/>
              <a:t>Then, we apply lemmatization process to avoid redundancy due to words with the same meaning represented under different forms (</a:t>
            </a:r>
            <a:r>
              <a:rPr lang="en-US" sz="1100" dirty="0" err="1"/>
              <a:t>e.g</a:t>
            </a:r>
            <a:r>
              <a:rPr lang="en-US" sz="1100" dirty="0"/>
              <a:t>: go, going, or went are the same verb, with different form due to grammar). </a:t>
            </a:r>
          </a:p>
          <a:p>
            <a:r>
              <a:rPr lang="en-US" sz="1100" dirty="0"/>
              <a:t>In the next step, we continuously remove English </a:t>
            </a:r>
            <a:r>
              <a:rPr lang="en-US" sz="1100" dirty="0" err="1"/>
              <a:t>stopwords</a:t>
            </a:r>
            <a:r>
              <a:rPr lang="en-US" sz="1100" dirty="0"/>
              <a:t> that are commonly used but contributed little to no meaning for the context, such as "a", "an", "the" and so on.  Additionally, words that were redundant to the region prompted place names and people to be removed.</a:t>
            </a:r>
          </a:p>
          <a:p>
            <a:r>
              <a:rPr lang="en-US" sz="1100" dirty="0"/>
              <a:t> Afterward, we will calculate the term frequency-inverse document frequency (TF-IDF) score for each token before running Latent Dirichlet Allocation model to find the underlying topics in the tweets. </a:t>
            </a:r>
          </a:p>
          <a:p>
            <a:r>
              <a:rPr lang="en-US" sz="1100" dirty="0"/>
              <a:t>Using an initial number of 5 topics(for time efficiency), we manually filter out tokens that are exceedingly common in each topic such as politician names (e.g. “</a:t>
            </a:r>
            <a:r>
              <a:rPr lang="en-US" sz="1100" dirty="0" err="1"/>
              <a:t>putin</a:t>
            </a:r>
            <a:r>
              <a:rPr lang="en-US" sz="1100" dirty="0"/>
              <a:t>", “</a:t>
            </a:r>
            <a:r>
              <a:rPr lang="en-US" sz="1100" dirty="0" err="1"/>
              <a:t>zelensky</a:t>
            </a:r>
            <a:r>
              <a:rPr lang="en-US" sz="1100" dirty="0"/>
              <a:t>",  “</a:t>
            </a:r>
            <a:r>
              <a:rPr lang="en-US" sz="1100" dirty="0" err="1"/>
              <a:t>biden</a:t>
            </a:r>
            <a:r>
              <a:rPr lang="en-US" sz="1100" dirty="0"/>
              <a:t>’, and “</a:t>
            </a:r>
            <a:r>
              <a:rPr lang="en-US" sz="1100" dirty="0" err="1"/>
              <a:t>obama</a:t>
            </a:r>
            <a:r>
              <a:rPr lang="en-US" sz="1100" dirty="0"/>
              <a:t>"), locations (e.g. “</a:t>
            </a:r>
            <a:r>
              <a:rPr lang="en-US" sz="1100" dirty="0" err="1"/>
              <a:t>ukraine</a:t>
            </a:r>
            <a:r>
              <a:rPr lang="en-US" sz="1100" dirty="0"/>
              <a:t>", “</a:t>
            </a:r>
            <a:r>
              <a:rPr lang="en-US" sz="1100" dirty="0" err="1"/>
              <a:t>russia</a:t>
            </a:r>
            <a:r>
              <a:rPr lang="en-US" sz="1100" dirty="0"/>
              <a:t>",  or “</a:t>
            </a:r>
            <a:r>
              <a:rPr lang="en-US" sz="1100" dirty="0" err="1"/>
              <a:t>usa</a:t>
            </a:r>
            <a:r>
              <a:rPr lang="en-US" sz="1100" dirty="0"/>
              <a:t>“ and respective demonyms, however ‘American’ could not be filtered out in part of the analysis), or unwanted token that the filtering process fails to catch. This step is repeated after each update on the set of </a:t>
            </a:r>
            <a:r>
              <a:rPr lang="en-US" sz="1100" dirty="0" err="1"/>
              <a:t>stopwords</a:t>
            </a:r>
            <a:r>
              <a:rPr lang="en-US" sz="1100" dirty="0"/>
              <a:t> until LDA model produce clearly distinct topics. Finally, we refine LDA model to form explicit topics by fine-tuning model’s hyper-parameter so that we can manually extract stressors on geopolitical topics precisely. </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73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results</a:t>
            </a:r>
          </a:p>
        </p:txBody>
      </p:sp>
    </p:spTree>
    <p:extLst>
      <p:ext uri="{BB962C8B-B14F-4D97-AF65-F5344CB8AC3E}">
        <p14:creationId xmlns:p14="http://schemas.microsoft.com/office/powerpoint/2010/main" val="208198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4" name="Picture 20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6" name="Straight Connector 20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0" name="Rectangle 209">
            <a:extLst>
              <a:ext uri="{FF2B5EF4-FFF2-40B4-BE49-F238E27FC236}">
                <a16:creationId xmlns:a16="http://schemas.microsoft.com/office/drawing/2014/main" id="{CF01C60C-5370-4857-B0F8-2D0AA5579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474808EA-25A8-46EF-8EB7-883460B07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553200" y="3893257"/>
            <a:ext cx="5219040" cy="1868760"/>
          </a:xfrm>
        </p:spPr>
        <p:txBody>
          <a:bodyPr vert="horz" lIns="91440" tIns="45720" rIns="91440" bIns="0" rtlCol="0" anchor="b">
            <a:normAutofit/>
          </a:bodyPr>
          <a:lstStyle/>
          <a:p>
            <a:r>
              <a:rPr lang="en-US" sz="3600"/>
              <a:t>Emoroberta </a:t>
            </a:r>
            <a:br>
              <a:rPr lang="en-US" sz="3600"/>
            </a:br>
            <a:r>
              <a:rPr lang="en-US" sz="3600"/>
              <a:t>TOTAL EMOTIONS results</a:t>
            </a:r>
            <a:endParaRPr lang="en-US" sz="3600" dirty="0"/>
          </a:p>
        </p:txBody>
      </p:sp>
      <p:cxnSp>
        <p:nvCxnSpPr>
          <p:cNvPr id="214" name="Straight Connector 213">
            <a:extLst>
              <a:ext uri="{FF2B5EF4-FFF2-40B4-BE49-F238E27FC236}">
                <a16:creationId xmlns:a16="http://schemas.microsoft.com/office/drawing/2014/main" id="{411D3425-E0B5-4756-A973-1E160EBCCF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69720"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6" name="Picture 215">
            <a:extLst>
              <a:ext uri="{FF2B5EF4-FFF2-40B4-BE49-F238E27FC236}">
                <a16:creationId xmlns:a16="http://schemas.microsoft.com/office/drawing/2014/main" id="{7414B9DA-9D62-473B-88B9-9B43B9E03D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8" name="Straight Connector 217">
            <a:extLst>
              <a:ext uri="{FF2B5EF4-FFF2-40B4-BE49-F238E27FC236}">
                <a16:creationId xmlns:a16="http://schemas.microsoft.com/office/drawing/2014/main" id="{5D37A4E5-05B8-4EAF-8250-2CA7DB86C4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B2381CE4-9E32-4F38-AD60-45BE60E32C66}"/>
              </a:ext>
            </a:extLst>
          </p:cNvPr>
          <p:cNvSpPr txBox="1"/>
          <p:nvPr/>
        </p:nvSpPr>
        <p:spPr>
          <a:xfrm>
            <a:off x="290945" y="198876"/>
            <a:ext cx="5277822" cy="3693319"/>
          </a:xfrm>
          <a:prstGeom prst="rect">
            <a:avLst/>
          </a:prstGeom>
          <a:noFill/>
        </p:spPr>
        <p:txBody>
          <a:bodyPr wrap="square" rtlCol="0">
            <a:spAutoFit/>
          </a:bodyPr>
          <a:lstStyle/>
          <a:p>
            <a:r>
              <a:rPr lang="en-US" dirty="0"/>
              <a:t>After Neutral, the total Ukraine tweets’ (3860) emotions distribution chart shows the highest frequency of emotions are curiosity, approval, realization, admiration, anger, sadness, and caring.</a:t>
            </a:r>
          </a:p>
          <a:p>
            <a:endParaRPr lang="en-US" dirty="0"/>
          </a:p>
          <a:p>
            <a:r>
              <a:rPr lang="en-US" dirty="0"/>
              <a:t>Stressor extraction brings tweets down to a count of 834 and the leading emotions in the stressor summary below shoe curiosity, realization, and anger at higher frequencies. Reply, retweet, and like engagement were higher with curiosity, sadness, disapproval, and fear.  Some of the lowest engagement and tweet count involved remorse, embarrassment, and nervousness.</a:t>
            </a:r>
          </a:p>
          <a:p>
            <a:endParaRPr lang="en-US" dirty="0"/>
          </a:p>
        </p:txBody>
      </p:sp>
      <p:pic>
        <p:nvPicPr>
          <p:cNvPr id="1026" name="Picture 2">
            <a:extLst>
              <a:ext uri="{FF2B5EF4-FFF2-40B4-BE49-F238E27FC236}">
                <a16:creationId xmlns:a16="http://schemas.microsoft.com/office/drawing/2014/main" id="{2C8A68EC-9520-FA73-A577-50E295A2F4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9070" y="66385"/>
            <a:ext cx="6503875" cy="38258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7627A14-A862-009F-C628-B18A82388384}"/>
              </a:ext>
            </a:extLst>
          </p:cNvPr>
          <p:cNvPicPr>
            <a:picLocks noChangeAspect="1"/>
          </p:cNvPicPr>
          <p:nvPr/>
        </p:nvPicPr>
        <p:blipFill>
          <a:blip r:embed="rId6"/>
          <a:stretch>
            <a:fillRect/>
          </a:stretch>
        </p:blipFill>
        <p:spPr>
          <a:xfrm>
            <a:off x="-2541" y="3603664"/>
            <a:ext cx="6390783" cy="2691770"/>
          </a:xfrm>
          <a:prstGeom prst="rect">
            <a:avLst/>
          </a:prstGeom>
        </p:spPr>
      </p:pic>
    </p:spTree>
    <p:extLst>
      <p:ext uri="{BB962C8B-B14F-4D97-AF65-F5344CB8AC3E}">
        <p14:creationId xmlns:p14="http://schemas.microsoft.com/office/powerpoint/2010/main" val="2224807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75" name="Rectangle 2074">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76" name="Picture 207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77" name="Straight Connector 207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79" name="Rectangle 2078">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0" name="Straight Connector 2079">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7330330" y="804519"/>
            <a:ext cx="3416484" cy="1049235"/>
          </a:xfrm>
        </p:spPr>
        <p:txBody>
          <a:bodyPr vert="horz" lIns="91440" tIns="45720" rIns="91440" bIns="45720" rtlCol="0" anchor="t">
            <a:normAutofit/>
          </a:bodyPr>
          <a:lstStyle/>
          <a:p>
            <a:r>
              <a:rPr lang="en-US" dirty="0"/>
              <a:t>Word Cloud</a:t>
            </a:r>
            <a:br>
              <a:rPr lang="en-US" dirty="0"/>
            </a:br>
            <a:r>
              <a:rPr lang="en-US" dirty="0"/>
              <a:t>Results</a:t>
            </a:r>
          </a:p>
        </p:txBody>
      </p:sp>
      <p:sp>
        <p:nvSpPr>
          <p:cNvPr id="2081" name="Rectangle 2080">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050" name="Picture 2">
            <a:extLst>
              <a:ext uri="{FF2B5EF4-FFF2-40B4-BE49-F238E27FC236}">
                <a16:creationId xmlns:a16="http://schemas.microsoft.com/office/drawing/2014/main" id="{3BB44E85-4F7A-37DA-D44B-ACA7FA6E2B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381" y="392003"/>
            <a:ext cx="6686626" cy="35940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0706984-22E2-7776-0791-288F5D74CA3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22742" y="2895080"/>
            <a:ext cx="5356060" cy="287888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F555166-2C2F-2077-1D34-4D57E507909E}"/>
              </a:ext>
            </a:extLst>
          </p:cNvPr>
          <p:cNvSpPr txBox="1"/>
          <p:nvPr/>
        </p:nvSpPr>
        <p:spPr>
          <a:xfrm>
            <a:off x="142430" y="4063582"/>
            <a:ext cx="5953570" cy="2234222"/>
          </a:xfrm>
          <a:prstGeom prst="rect">
            <a:avLst/>
          </a:prstGeom>
        </p:spPr>
        <p:txBody>
          <a:bodyPr vert="horz" lIns="91440" tIns="45720" rIns="91440" bIns="45720" rtlCol="0" anchor="t">
            <a:normAutofit fontScale="62500" lnSpcReduction="20000"/>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The first word cloud focuses on all tweets and emotion and reflects on the oligarchy deal making, fuel,  industry hospital, evacuation, waste, cause of the conflict, courageous acts, fire, fake news, occupy and the aggressor, fly (attacks), anger, refusal, and orders. Foreign focus was on German and Obama, Americans, and Bases. </a:t>
            </a:r>
          </a:p>
          <a:p>
            <a:pPr indent="-228600" defTabSz="914400">
              <a:lnSpc>
                <a:spcPct val="120000"/>
              </a:lnSpc>
              <a:spcAft>
                <a:spcPts val="600"/>
              </a:spcAft>
              <a:buClr>
                <a:schemeClr val="accent1"/>
              </a:buClr>
              <a:buSzPct val="100000"/>
              <a:buFont typeface="Arial" panose="020B0604020202020204" pitchFamily="34" charset="0"/>
              <a:buChar char="•"/>
            </a:pPr>
            <a:r>
              <a:rPr lang="en-US" dirty="0"/>
              <a:t>The second word cloud focus on the narrative, fear, industry was of  more importance here, ruin and sacrifice, bases and Americans were hot topics, inflation concerns are raised, morality and lying, peacefulness and news networks are mentioned (CNN, Paul Mason News and </a:t>
            </a:r>
            <a:r>
              <a:rPr lang="en-US" dirty="0" err="1"/>
              <a:t>Disclosetv</a:t>
            </a:r>
            <a:r>
              <a:rPr lang="en-US" dirty="0"/>
              <a:t>). An emphasis on difference, love, sell, loss, toll, translation, and land are made. Rescue is present and evacuation and courage still present.  for news and information on the status of the hurricane, while word cloud has a focus on the physical impact of the hurricane.</a:t>
            </a:r>
          </a:p>
        </p:txBody>
      </p:sp>
      <p:pic>
        <p:nvPicPr>
          <p:cNvPr id="2082" name="Picture 2081">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83" name="Straight Connector 2082">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5"/>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6"/>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25355" y="3355201"/>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6411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16" name="Rectangle 311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117" name="Picture 311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18" name="Straight Connector 311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19" name="Straight Connector 31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20" name="Rectangle 311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1" name="Rectangle 31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LDA  Analysis</a:t>
            </a:r>
          </a:p>
        </p:txBody>
      </p:sp>
      <p:cxnSp>
        <p:nvCxnSpPr>
          <p:cNvPr id="3122" name="Straight Connector 31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123" name="Group 31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094" name="Rectangle 309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5" name="Rectangle 309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24" name="Rectangle 3123">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A382BD5D-C4C5-A60D-B146-054689870A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03572" y="1116345"/>
            <a:ext cx="6112523" cy="3866172"/>
          </a:xfrm>
          <a:prstGeom prst="rect">
            <a:avLst/>
          </a:prstGeom>
          <a:noFill/>
          <a:extLst>
            <a:ext uri="{909E8E84-426E-40DD-AFC4-6F175D3DCCD1}">
              <a14:hiddenFill xmlns:a14="http://schemas.microsoft.com/office/drawing/2010/main">
                <a:solidFill>
                  <a:srgbClr val="FFFFFF"/>
                </a:solidFill>
              </a14:hiddenFill>
            </a:ext>
          </a:extLst>
        </p:spPr>
      </p:pic>
      <p:pic>
        <p:nvPicPr>
          <p:cNvPr id="3125" name="Picture 3124">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26" name="Straight Connector 3125">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4"/>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5"/>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1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274FF48E-21C6-4ED1-8D57-5D27A7B76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EDE4EA73-B3EE-41C9-8DED-BFE895585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a:xfrm>
            <a:off x="1776728" y="4613198"/>
            <a:ext cx="8654522" cy="844697"/>
          </a:xfrm>
        </p:spPr>
        <p:txBody>
          <a:bodyPr vert="horz" lIns="91440" tIns="45720" rIns="91440" bIns="0" rtlCol="0">
            <a:normAutofit/>
          </a:bodyPr>
          <a:lstStyle/>
          <a:p>
            <a:r>
              <a:rPr lang="en-US" sz="2700" dirty="0"/>
              <a:t>Extracted Geopolitical</a:t>
            </a:r>
            <a:br>
              <a:rPr lang="en-US" sz="2700" dirty="0"/>
            </a:br>
            <a:r>
              <a:rPr lang="en-US" sz="2700" dirty="0"/>
              <a:t>stressors</a:t>
            </a:r>
          </a:p>
        </p:txBody>
      </p:sp>
      <p:pic>
        <p:nvPicPr>
          <p:cNvPr id="5" name="Picture 4">
            <a:extLst>
              <a:ext uri="{FF2B5EF4-FFF2-40B4-BE49-F238E27FC236}">
                <a16:creationId xmlns:a16="http://schemas.microsoft.com/office/drawing/2014/main" id="{57118EA3-EB18-E1AD-550B-9D526CD5F3F0}"/>
              </a:ext>
            </a:extLst>
          </p:cNvPr>
          <p:cNvPicPr>
            <a:picLocks noChangeAspect="1"/>
          </p:cNvPicPr>
          <p:nvPr/>
        </p:nvPicPr>
        <p:blipFill>
          <a:blip r:embed="rId2"/>
          <a:stretch>
            <a:fillRect/>
          </a:stretch>
        </p:blipFill>
        <p:spPr>
          <a:xfrm>
            <a:off x="1771137" y="643992"/>
            <a:ext cx="8562547" cy="3652214"/>
          </a:xfrm>
          <a:prstGeom prst="rect">
            <a:avLst/>
          </a:prstGeom>
        </p:spPr>
      </p:pic>
      <p:cxnSp>
        <p:nvCxnSpPr>
          <p:cNvPr id="103" name="Straight Connector 102">
            <a:extLst>
              <a:ext uri="{FF2B5EF4-FFF2-40B4-BE49-F238E27FC236}">
                <a16:creationId xmlns:a16="http://schemas.microsoft.com/office/drawing/2014/main" id="{5038F25F-EDEF-4677-BA06-9A0951D4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46079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4" name="Picture 103">
            <a:extLst>
              <a:ext uri="{FF2B5EF4-FFF2-40B4-BE49-F238E27FC236}">
                <a16:creationId xmlns:a16="http://schemas.microsoft.com/office/drawing/2014/main" id="{CDD4A4E6-AE28-4022-81BD-8F9C976B2C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 name="Straight Connector 104">
            <a:extLst>
              <a:ext uri="{FF2B5EF4-FFF2-40B4-BE49-F238E27FC236}">
                <a16:creationId xmlns:a16="http://schemas.microsoft.com/office/drawing/2014/main" id="{41206E84-DE07-4C15-AC7E-FB739A177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28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err="1">
                <a:solidFill>
                  <a:srgbClr val="6C1A42"/>
                </a:solidFill>
                <a:latin typeface="Arial" panose="020B0604020202020204" pitchFamily="34" charset="0"/>
                <a:cs typeface="Arial" panose="020B0604020202020204" pitchFamily="34" charset="0"/>
              </a:rPr>
              <a:t>limitationS</a:t>
            </a:r>
            <a:endParaRPr lang="en-US" sz="4800" b="1" dirty="0">
              <a:solidFill>
                <a:srgbClr val="6C1A4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1904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Limitations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numCol="2">
            <a:normAutofit fontScale="32500" lnSpcReduction="20000"/>
          </a:bodyPr>
          <a:lstStyle/>
          <a:p>
            <a:pPr marL="457200" lvl="0" indent="0" algn="l" rtl="0">
              <a:spcBef>
                <a:spcPts val="1200"/>
              </a:spcBef>
              <a:spcAft>
                <a:spcPts val="1200"/>
              </a:spcAft>
              <a:buNone/>
            </a:pPr>
            <a:r>
              <a:rPr lang="en-US" sz="4000" dirty="0"/>
              <a:t>Besides time, computational power, and current X research access limitations, here are certain limitations of the study. </a:t>
            </a:r>
          </a:p>
          <a:p>
            <a:pPr marL="914400" lvl="0" indent="-457200" algn="l" rtl="0">
              <a:spcBef>
                <a:spcPts val="1200"/>
              </a:spcBef>
              <a:spcAft>
                <a:spcPts val="1200"/>
              </a:spcAft>
              <a:buFont typeface="+mj-lt"/>
              <a:buAutoNum type="arabicPeriod"/>
            </a:pPr>
            <a:r>
              <a:rPr lang="en-US" sz="4000" dirty="0"/>
              <a:t>The data is self-reported by Twitter’s users which may introduce social desirability biases. </a:t>
            </a:r>
          </a:p>
          <a:p>
            <a:pPr marL="914400" lvl="0" indent="-457200" algn="l" rtl="0">
              <a:spcBef>
                <a:spcPts val="1200"/>
              </a:spcBef>
              <a:spcAft>
                <a:spcPts val="1200"/>
              </a:spcAft>
              <a:buFont typeface="+mj-lt"/>
              <a:buAutoNum type="arabicPeriod"/>
            </a:pPr>
            <a:r>
              <a:rPr lang="en-US" sz="4000" dirty="0"/>
              <a:t>The focus on Twitter’s data solely may not represent the emotional health of individuals across all web platforms or in real life, limiting the generalizability of our findings. </a:t>
            </a:r>
          </a:p>
          <a:p>
            <a:pPr marL="914400" lvl="0" indent="-457200" algn="l" rtl="0">
              <a:spcBef>
                <a:spcPts val="1200"/>
              </a:spcBef>
              <a:spcAft>
                <a:spcPts val="1200"/>
              </a:spcAft>
              <a:buFont typeface="+mj-lt"/>
              <a:buAutoNum type="arabicPeriod"/>
            </a:pPr>
            <a:r>
              <a:rPr lang="en-US" sz="4000" dirty="0"/>
              <a:t>The extraction of stressors manually through main themes discussed on social media may have human bias and dependencies on the identified themes which may neglect stressors in "low volume" discussion. </a:t>
            </a:r>
          </a:p>
          <a:p>
            <a:pPr marL="914400" lvl="0" indent="-457200" algn="l" rtl="0">
              <a:spcBef>
                <a:spcPts val="1200"/>
              </a:spcBef>
              <a:spcAft>
                <a:spcPts val="1200"/>
              </a:spcAft>
              <a:buFont typeface="+mj-lt"/>
              <a:buAutoNum type="arabicPeriod"/>
            </a:pPr>
            <a:endParaRPr lang="en-US" sz="4000" dirty="0"/>
          </a:p>
          <a:p>
            <a:pPr marL="914400" lvl="0" indent="-457200" algn="l" rtl="0">
              <a:spcBef>
                <a:spcPts val="1200"/>
              </a:spcBef>
              <a:spcAft>
                <a:spcPts val="1200"/>
              </a:spcAft>
              <a:buFont typeface="+mj-lt"/>
              <a:buAutoNum type="arabicPeriod"/>
            </a:pPr>
            <a:endParaRPr lang="en-US" sz="4000" dirty="0"/>
          </a:p>
          <a:p>
            <a:pPr marL="914400" lvl="0" indent="-457200" algn="l" rtl="0">
              <a:spcBef>
                <a:spcPts val="1200"/>
              </a:spcBef>
              <a:spcAft>
                <a:spcPts val="1200"/>
              </a:spcAft>
              <a:buFont typeface="+mj-lt"/>
              <a:buAutoNum type="arabicPeriod"/>
            </a:pPr>
            <a:r>
              <a:rPr lang="en-US" sz="4000" dirty="0"/>
              <a:t>Finally, our model stems from the absence of context information for each tweet. Unlike other social media platforms, tweets from 2018 can only contain up to 280 characters, and a substantial amount of context is concealed within URL links shared within each message. This can potentially lead to the misclassification of emotions associated with each tweet, thereby limiting our capacity to identify more profound stressors. </a:t>
            </a:r>
          </a:p>
          <a:p>
            <a:pPr marL="1371600" lvl="1" indent="-457200">
              <a:spcBef>
                <a:spcPts val="1200"/>
              </a:spcBef>
              <a:spcAft>
                <a:spcPts val="1200"/>
              </a:spcAft>
              <a:buFont typeface="+mj-lt"/>
              <a:buAutoNum type="arabicPeriod"/>
            </a:pPr>
            <a:r>
              <a:rPr lang="en-US" sz="3000" dirty="0"/>
              <a:t>The implementation of an efficient information scraper to append this textual data to their respective tweets would significantly enhance our ability to extract more insightful stressors that influence public opinion on the topics of climate change. Further research is needed to better understand the advantages and disadvantages of using social media for emotional health assessment and climate change related stressor extraction in disaster events.</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720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err="1">
                <a:solidFill>
                  <a:srgbClr val="6C1A42"/>
                </a:solidFill>
                <a:latin typeface="Arial" panose="020B0604020202020204" pitchFamily="34" charset="0"/>
                <a:cs typeface="Arial" panose="020B0604020202020204" pitchFamily="34" charset="0"/>
              </a:rPr>
              <a:t>ConclusionS</a:t>
            </a:r>
            <a:endParaRPr lang="en-US" sz="4800" b="1" dirty="0">
              <a:solidFill>
                <a:srgbClr val="6C1A4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94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E9F46-1B9F-4430-39B8-5F3F6958EAB8}"/>
              </a:ext>
            </a:extLst>
          </p:cNvPr>
          <p:cNvSpPr>
            <a:spLocks noGrp="1"/>
          </p:cNvSpPr>
          <p:nvPr>
            <p:ph type="title"/>
          </p:nvPr>
        </p:nvSpPr>
        <p:spPr>
          <a:xfrm>
            <a:off x="1451579" y="804519"/>
            <a:ext cx="9603275" cy="1049235"/>
          </a:xfrm>
        </p:spPr>
        <p:txBody>
          <a:bodyPr>
            <a:normAutofit/>
          </a:bodyPr>
          <a:lstStyle/>
          <a:p>
            <a:r>
              <a:rPr lang="en-US"/>
              <a:t>Table of Contents</a:t>
            </a:r>
            <a:endParaRPr lang="en-US" dirty="0"/>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13A0EF39-AA5A-5978-EC3A-E83D7F147279}"/>
              </a:ext>
            </a:extLst>
          </p:cNvPr>
          <p:cNvGraphicFramePr>
            <a:graphicFrameLocks noGrp="1"/>
          </p:cNvGraphicFramePr>
          <p:nvPr>
            <p:ph idx="1"/>
            <p:extLst>
              <p:ext uri="{D42A27DB-BD31-4B8C-83A1-F6EECF244321}">
                <p14:modId xmlns:p14="http://schemas.microsoft.com/office/powerpoint/2010/main" val="2368754196"/>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087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Conclusions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rmAutofit/>
          </a:bodyPr>
          <a:lstStyle/>
          <a:p>
            <a:r>
              <a:rPr lang="en-US" dirty="0">
                <a:cs typeface="Times New Roman" panose="02020603050405020304" pitchFamily="18" charset="0"/>
              </a:rPr>
              <a:t>This case study focuses on emotions and geopolitical related stressors instead of mental health status as some existing studies focus on.</a:t>
            </a:r>
          </a:p>
          <a:p>
            <a:r>
              <a:rPr lang="en-US" dirty="0">
                <a:cs typeface="Times New Roman" panose="02020603050405020304" pitchFamily="18" charset="0"/>
              </a:rPr>
              <a:t>This study has demonstrated the potential of using NLP techniques and easily available open social media data to explore emotional health using </a:t>
            </a:r>
            <a:r>
              <a:rPr lang="en-US" dirty="0" err="1">
                <a:cs typeface="Times New Roman" panose="02020603050405020304" pitchFamily="18" charset="0"/>
              </a:rPr>
              <a:t>EmoRoBERTa</a:t>
            </a:r>
            <a:r>
              <a:rPr lang="en-US" dirty="0">
                <a:cs typeface="Times New Roman" panose="02020603050405020304" pitchFamily="18" charset="0"/>
              </a:rPr>
              <a:t> and extract climate change related stressors using LDA topic modeling. </a:t>
            </a:r>
          </a:p>
          <a:p>
            <a:r>
              <a:rPr lang="en-US" dirty="0">
                <a:cs typeface="Times New Roman" panose="02020603050405020304" pitchFamily="18" charset="0"/>
              </a:rPr>
              <a:t>Hopefully, the findings in this study could provide insights for policy makers to handle the needs that arise for geopolitical conflict related emotional health support.</a:t>
            </a:r>
          </a:p>
          <a:p>
            <a:r>
              <a:rPr lang="en-US" dirty="0">
                <a:cs typeface="Times New Roman" panose="02020603050405020304" pitchFamily="18" charset="0"/>
              </a:rPr>
              <a:t>For future work, we will extend the algorithm to more thoroughly to other geopolitical conflict impacting people with more current tweets, extending the study to Palestine.  A more comprehensive lexicon for automatic extraction of geopolitical related stressors will be built.  </a:t>
            </a:r>
          </a:p>
        </p:txBody>
      </p:sp>
    </p:spTree>
    <p:extLst>
      <p:ext uri="{BB962C8B-B14F-4D97-AF65-F5344CB8AC3E}">
        <p14:creationId xmlns:p14="http://schemas.microsoft.com/office/powerpoint/2010/main" val="2202552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REFERENCE</a:t>
            </a:r>
          </a:p>
        </p:txBody>
      </p:sp>
    </p:spTree>
    <p:extLst>
      <p:ext uri="{BB962C8B-B14F-4D97-AF65-F5344CB8AC3E}">
        <p14:creationId xmlns:p14="http://schemas.microsoft.com/office/powerpoint/2010/main" val="93638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rmAutofit/>
          </a:bodyPr>
          <a:lstStyle/>
          <a:p>
            <a:r>
              <a:rPr lang="en-US" dirty="0">
                <a:cs typeface="Times New Roman" panose="02020603050405020304" pitchFamily="18" charset="0"/>
              </a:rPr>
              <a:t>Bui, T., Hannah, A., </a:t>
            </a:r>
            <a:r>
              <a:rPr lang="en-US" dirty="0" err="1">
                <a:cs typeface="Times New Roman" panose="02020603050405020304" pitchFamily="18" charset="0"/>
              </a:rPr>
              <a:t>Madria</a:t>
            </a:r>
            <a:r>
              <a:rPr lang="en-US" dirty="0">
                <a:cs typeface="Times New Roman" panose="02020603050405020304" pitchFamily="18" charset="0"/>
              </a:rPr>
              <a:t>, S., </a:t>
            </a:r>
            <a:r>
              <a:rPr lang="en-US" dirty="0" err="1">
                <a:cs typeface="Times New Roman" panose="02020603050405020304" pitchFamily="18" charset="0"/>
              </a:rPr>
              <a:t>Nabaweesi</a:t>
            </a:r>
            <a:r>
              <a:rPr lang="en-US" dirty="0">
                <a:cs typeface="Times New Roman" panose="02020603050405020304" pitchFamily="18" charset="0"/>
              </a:rPr>
              <a:t>, R., Levin, E., Wilson, M., Nguyen, L. (2023, December). Emotional Health and Climate Change Related Stressors Extraction from Social Media: A Case Study in Hurricane Harvey.  </a:t>
            </a:r>
            <a:r>
              <a:rPr lang="en-US" i="1" dirty="0">
                <a:cs typeface="Times New Roman" panose="02020603050405020304" pitchFamily="18" charset="0"/>
              </a:rPr>
              <a:t>Mathematics</a:t>
            </a:r>
            <a:r>
              <a:rPr lang="en-US" dirty="0">
                <a:cs typeface="Times New Roman" panose="02020603050405020304" pitchFamily="18" charset="0"/>
              </a:rPr>
              <a:t>. </a:t>
            </a:r>
            <a:r>
              <a:rPr lang="en-US" dirty="0">
                <a:cs typeface="Times New Roman" panose="02020603050405020304" pitchFamily="18" charset="0"/>
                <a:hlinkClick r:id="rId4"/>
              </a:rPr>
              <a:t>https://www.mdpi.com/journal/mathematics/</a:t>
            </a:r>
            <a:endParaRPr lang="en-US" dirty="0">
              <a:cs typeface="Times New Roman" panose="02020603050405020304" pitchFamily="18"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3829580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err="1">
                <a:solidFill>
                  <a:srgbClr val="6C1A42"/>
                </a:solidFill>
                <a:latin typeface="Arial" panose="020B0604020202020204" pitchFamily="34" charset="0"/>
                <a:cs typeface="Arial" panose="020B0604020202020204" pitchFamily="34" charset="0"/>
              </a:rPr>
              <a:t>ACknowledgements</a:t>
            </a:r>
            <a:endParaRPr lang="en-US" sz="4800" b="1" dirty="0">
              <a:solidFill>
                <a:srgbClr val="6C1A4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7076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Acknowledgements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rmAutofit fontScale="77500" lnSpcReduction="20000"/>
          </a:bodyPr>
          <a:lstStyle/>
          <a:p>
            <a:r>
              <a:rPr lang="en-US" dirty="0">
                <a:cs typeface="Times New Roman" panose="02020603050405020304" pitchFamily="18" charset="0"/>
              </a:rPr>
              <a:t>This case study is inspired from previous research on Hurricane Harvey using the NLP techniques discussed. </a:t>
            </a:r>
          </a:p>
          <a:p>
            <a:r>
              <a:rPr lang="en-US" dirty="0">
                <a:cs typeface="Times New Roman" panose="02020603050405020304" pitchFamily="18" charset="0"/>
              </a:rPr>
              <a:t>The Harvey Study researchers include the following:</a:t>
            </a:r>
          </a:p>
          <a:p>
            <a:r>
              <a:rPr lang="en-US" dirty="0">
                <a:cs typeface="Times New Roman" panose="02020603050405020304" pitchFamily="18" charset="0"/>
              </a:rPr>
              <a:t>Thanh Bui 1,† ,  Andrea Hannah 2,†,  Sanjay </a:t>
            </a:r>
            <a:r>
              <a:rPr lang="en-US" dirty="0" err="1">
                <a:cs typeface="Times New Roman" panose="02020603050405020304" pitchFamily="18" charset="0"/>
              </a:rPr>
              <a:t>Madria</a:t>
            </a:r>
            <a:r>
              <a:rPr lang="en-US" dirty="0">
                <a:cs typeface="Times New Roman" panose="02020603050405020304" pitchFamily="18" charset="0"/>
              </a:rPr>
              <a:t> 3, Rosemary </a:t>
            </a:r>
            <a:r>
              <a:rPr lang="en-US" dirty="0" err="1">
                <a:cs typeface="Times New Roman" panose="02020603050405020304" pitchFamily="18" charset="0"/>
              </a:rPr>
              <a:t>Nabaweesi</a:t>
            </a:r>
            <a:r>
              <a:rPr lang="en-US" dirty="0">
                <a:cs typeface="Times New Roman" panose="02020603050405020304" pitchFamily="18" charset="0"/>
              </a:rPr>
              <a:t> 4, Eugene Levin 2, Michael Wilson 5, and Long </a:t>
            </a:r>
            <a:r>
              <a:rPr lang="en-US" dirty="0">
                <a:latin typeface="+mj-lt"/>
                <a:cs typeface="Times New Roman" panose="02020603050405020304" pitchFamily="18" charset="0"/>
              </a:rPr>
              <a:t>Ngu</a:t>
            </a:r>
            <a:r>
              <a:rPr lang="en-US" b="0" i="0" dirty="0">
                <a:effectLst/>
                <a:latin typeface="+mj-lt"/>
              </a:rPr>
              <a:t>yen 2,∗</a:t>
            </a:r>
            <a:endParaRPr lang="en-US" dirty="0">
              <a:latin typeface="+mj-lt"/>
              <a:cs typeface="Times New Roman" panose="02020603050405020304" pitchFamily="18" charset="0"/>
            </a:endParaRPr>
          </a:p>
          <a:p>
            <a:pPr marL="0" indent="0" algn="ctr">
              <a:buNone/>
            </a:pPr>
            <a:r>
              <a:rPr lang="en-US" dirty="0">
                <a:cs typeface="Times New Roman" panose="02020603050405020304" pitchFamily="18" charset="0"/>
              </a:rPr>
              <a:t>1 Department of Electrical Engineering and Computer Science, University of Arkansas, tbui@uark.edu</a:t>
            </a:r>
          </a:p>
          <a:p>
            <a:pPr marL="0" indent="0" algn="ctr">
              <a:buNone/>
            </a:pPr>
            <a:r>
              <a:rPr lang="en-US" dirty="0">
                <a:cs typeface="Times New Roman" panose="02020603050405020304" pitchFamily="18" charset="0"/>
              </a:rPr>
              <a:t>2 School of Applied Computational Sciences, Meharry Medical College, handrea22@email.mmc.edu,</a:t>
            </a:r>
          </a:p>
          <a:p>
            <a:pPr marL="0" indent="0" algn="ctr">
              <a:buNone/>
            </a:pPr>
            <a:r>
              <a:rPr lang="en-US" dirty="0">
                <a:cs typeface="Times New Roman" panose="02020603050405020304" pitchFamily="18" charset="0"/>
              </a:rPr>
              <a:t>elevin@mmc.edu, hlnguyen@mmc.edu</a:t>
            </a:r>
          </a:p>
          <a:p>
            <a:pPr marL="0" indent="0" algn="ctr">
              <a:buNone/>
            </a:pPr>
            <a:r>
              <a:rPr lang="en-US" dirty="0">
                <a:cs typeface="Times New Roman" panose="02020603050405020304" pitchFamily="18" charset="0"/>
              </a:rPr>
              <a:t>3 Department of Computer Science, Missouri University of Science and Technology, madrias@mst.edu</a:t>
            </a:r>
          </a:p>
          <a:p>
            <a:pPr marL="0" indent="0" algn="ctr">
              <a:buNone/>
            </a:pPr>
            <a:r>
              <a:rPr lang="en-US" dirty="0">
                <a:cs typeface="Times New Roman" panose="02020603050405020304" pitchFamily="18" charset="0"/>
              </a:rPr>
              <a:t>4 School of Graduate Studies, Meharry Medical College, rnabaweesi@mmc.edu</a:t>
            </a:r>
          </a:p>
          <a:p>
            <a:pPr marL="0" indent="0" algn="ctr">
              <a:buNone/>
            </a:pPr>
            <a:r>
              <a:rPr lang="en-US" dirty="0">
                <a:cs typeface="Times New Roman" panose="02020603050405020304" pitchFamily="18" charset="0"/>
              </a:rPr>
              <a:t>5 APSU GIS Center, Austin </a:t>
            </a:r>
            <a:r>
              <a:rPr lang="en-US" dirty="0" err="1">
                <a:cs typeface="Times New Roman" panose="02020603050405020304" pitchFamily="18" charset="0"/>
              </a:rPr>
              <a:t>Peay</a:t>
            </a:r>
            <a:r>
              <a:rPr lang="en-US" dirty="0">
                <a:cs typeface="Times New Roman" panose="02020603050405020304" pitchFamily="18" charset="0"/>
              </a:rPr>
              <a:t> State University, wilsonm@apsu.edu</a:t>
            </a:r>
          </a:p>
          <a:p>
            <a:pPr marL="0" indent="0" algn="ctr">
              <a:buNone/>
            </a:pPr>
            <a:r>
              <a:rPr lang="en-US" dirty="0">
                <a:cs typeface="Times New Roman" panose="02020603050405020304" pitchFamily="18" charset="0"/>
              </a:rPr>
              <a:t>* Correspondence: hlnguyen@mmc.edu</a:t>
            </a:r>
          </a:p>
          <a:p>
            <a:pPr marL="0" indent="0" algn="ctr">
              <a:buNone/>
            </a:pPr>
            <a:r>
              <a:rPr lang="en-US" dirty="0">
                <a:cs typeface="Times New Roman" panose="02020603050405020304" pitchFamily="18" charset="0"/>
              </a:rPr>
              <a:t>† These authors contributed equally to this work.</a:t>
            </a:r>
          </a:p>
        </p:txBody>
      </p:sp>
    </p:spTree>
    <p:extLst>
      <p:ext uri="{BB962C8B-B14F-4D97-AF65-F5344CB8AC3E}">
        <p14:creationId xmlns:p14="http://schemas.microsoft.com/office/powerpoint/2010/main" val="18358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Introduction </a:t>
            </a:r>
          </a:p>
        </p:txBody>
      </p:sp>
    </p:spTree>
    <p:extLst>
      <p:ext uri="{BB962C8B-B14F-4D97-AF65-F5344CB8AC3E}">
        <p14:creationId xmlns:p14="http://schemas.microsoft.com/office/powerpoint/2010/main" val="105258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451579" y="2303047"/>
            <a:ext cx="3272093" cy="2674198"/>
          </a:xfrm>
        </p:spPr>
        <p:txBody>
          <a:bodyPr anchor="t">
            <a:normAutofit/>
          </a:bodyPr>
          <a:lstStyle/>
          <a:p>
            <a:r>
              <a:rPr lang="en-US" b="0" i="0">
                <a:effectLst/>
                <a:latin typeface="Times New Roman" panose="02020603050405020304" pitchFamily="18" charset="0"/>
                <a:cs typeface="Times New Roman" panose="02020603050405020304" pitchFamily="18" charset="0"/>
              </a:rPr>
              <a:t>Research Introduction</a:t>
            </a:r>
            <a:endParaRPr lang="en-US">
              <a:latin typeface="Times New Roman" panose="02020603050405020304" pitchFamily="18" charset="0"/>
              <a:cs typeface="Times New Roman" panose="02020603050405020304" pitchFamily="18" charset="0"/>
            </a:endParaRPr>
          </a:p>
        </p:txBody>
      </p:sp>
      <p:cxnSp>
        <p:nvCxnSpPr>
          <p:cNvPr id="60" name="Straight Connector 59">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1"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62" name="Picture 61">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3" name="Straight Connector 62">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2" name="Content Placeholder 2">
            <a:extLst>
              <a:ext uri="{FF2B5EF4-FFF2-40B4-BE49-F238E27FC236}">
                <a16:creationId xmlns:a16="http://schemas.microsoft.com/office/drawing/2014/main" id="{E38CCF9E-C2BF-8D99-251C-7D074D218066}"/>
              </a:ext>
            </a:extLst>
          </p:cNvPr>
          <p:cNvGraphicFramePr>
            <a:graphicFrameLocks noGrp="1"/>
          </p:cNvGraphicFramePr>
          <p:nvPr>
            <p:ph idx="1"/>
            <p:extLst>
              <p:ext uri="{D42A27DB-BD31-4B8C-83A1-F6EECF244321}">
                <p14:modId xmlns:p14="http://schemas.microsoft.com/office/powerpoint/2010/main" val="8604609"/>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8417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3" name="Picture 32">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9" name="Rectangle 3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itle 4">
            <a:extLst>
              <a:ext uri="{FF2B5EF4-FFF2-40B4-BE49-F238E27FC236}">
                <a16:creationId xmlns:a16="http://schemas.microsoft.com/office/drawing/2014/main" id="{F9344FEB-F8D2-E67E-A5D5-BAAD3C684B40}"/>
              </a:ext>
            </a:extLst>
          </p:cNvPr>
          <p:cNvSpPr>
            <a:spLocks noGrp="1"/>
          </p:cNvSpPr>
          <p:nvPr>
            <p:ph type="title"/>
          </p:nvPr>
        </p:nvSpPr>
        <p:spPr>
          <a:xfrm>
            <a:off x="1451579" y="2303047"/>
            <a:ext cx="3272093" cy="2674198"/>
          </a:xfrm>
        </p:spPr>
        <p:txBody>
          <a:bodyPr vert="horz" lIns="91440" tIns="45720" rIns="91440" bIns="45720" rtlCol="0" anchor="t">
            <a:normAutofit/>
          </a:bodyPr>
          <a:lstStyle/>
          <a:p>
            <a:r>
              <a:rPr lang="en-US"/>
              <a:t>Objectives</a:t>
            </a:r>
          </a:p>
        </p:txBody>
      </p:sp>
      <p:cxnSp>
        <p:nvCxnSpPr>
          <p:cNvPr id="43" name="Straight Connector 4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7" name="Picture 4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27" name="TextBox 7">
            <a:extLst>
              <a:ext uri="{FF2B5EF4-FFF2-40B4-BE49-F238E27FC236}">
                <a16:creationId xmlns:a16="http://schemas.microsoft.com/office/drawing/2014/main" id="{2CC315EC-EFC8-1AF7-2AB1-202033F4007C}"/>
              </a:ext>
            </a:extLst>
          </p:cNvPr>
          <p:cNvGraphicFramePr/>
          <p:nvPr>
            <p:extLst>
              <p:ext uri="{D42A27DB-BD31-4B8C-83A1-F6EECF244321}">
                <p14:modId xmlns:p14="http://schemas.microsoft.com/office/powerpoint/2010/main" val="389596993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363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PRIOR RELATED WORK</a:t>
            </a:r>
          </a:p>
        </p:txBody>
      </p:sp>
    </p:spTree>
    <p:extLst>
      <p:ext uri="{BB962C8B-B14F-4D97-AF65-F5344CB8AC3E}">
        <p14:creationId xmlns:p14="http://schemas.microsoft.com/office/powerpoint/2010/main" val="148312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451579" y="2303047"/>
            <a:ext cx="3272093" cy="2674198"/>
          </a:xfrm>
        </p:spPr>
        <p:txBody>
          <a:bodyPr anchor="t">
            <a:normAutofit/>
          </a:bodyPr>
          <a:lstStyle/>
          <a:p>
            <a:r>
              <a:rPr lang="en-US" b="0" i="0" dirty="0">
                <a:effectLst/>
                <a:latin typeface="Times New Roman" panose="02020603050405020304" pitchFamily="18" charset="0"/>
                <a:cs typeface="Times New Roman" panose="02020603050405020304" pitchFamily="18" charset="0"/>
              </a:rPr>
              <a:t>Topic modeling </a:t>
            </a:r>
          </a:p>
        </p:txBody>
      </p:sp>
      <p:cxnSp>
        <p:nvCxnSpPr>
          <p:cNvPr id="29" name="Straight Connector 28">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1" name="Picture 30">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32" name="Content Placeholder 2">
            <a:extLst>
              <a:ext uri="{FF2B5EF4-FFF2-40B4-BE49-F238E27FC236}">
                <a16:creationId xmlns:a16="http://schemas.microsoft.com/office/drawing/2014/main" id="{C86C4F93-D260-7C92-32DC-A62D961D78DA}"/>
              </a:ext>
            </a:extLst>
          </p:cNvPr>
          <p:cNvGraphicFramePr>
            <a:graphicFrameLocks noGrp="1"/>
          </p:cNvGraphicFramePr>
          <p:nvPr>
            <p:ph idx="1"/>
            <p:extLst>
              <p:ext uri="{D42A27DB-BD31-4B8C-83A1-F6EECF244321}">
                <p14:modId xmlns:p14="http://schemas.microsoft.com/office/powerpoint/2010/main" val="272643133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1061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451579" y="804519"/>
            <a:ext cx="9603275" cy="1049235"/>
          </a:xfrm>
        </p:spPr>
        <p:txBody>
          <a:bodyPr>
            <a:normAutofit/>
          </a:bodyPr>
          <a:lstStyle/>
          <a:p>
            <a:r>
              <a:rPr lang="en-US" b="0" i="0">
                <a:effectLst/>
                <a:latin typeface="Times New Roman" panose="02020603050405020304" pitchFamily="18" charset="0"/>
                <a:cs typeface="Times New Roman" panose="02020603050405020304" pitchFamily="18" charset="0"/>
              </a:rPr>
              <a:t>Social media</a:t>
            </a:r>
          </a:p>
        </p:txBody>
      </p:sp>
      <p:cxnSp>
        <p:nvCxnSpPr>
          <p:cNvPr id="23" name="Straight Connector 22">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 name="Rectangle 2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25" name="Content Placeholder 2">
            <a:extLst>
              <a:ext uri="{FF2B5EF4-FFF2-40B4-BE49-F238E27FC236}">
                <a16:creationId xmlns:a16="http://schemas.microsoft.com/office/drawing/2014/main" id="{625DFE10-BAFA-EB7F-7435-35648284F22B}"/>
              </a:ext>
            </a:extLst>
          </p:cNvPr>
          <p:cNvGraphicFramePr>
            <a:graphicFrameLocks noGrp="1"/>
          </p:cNvGraphicFramePr>
          <p:nvPr>
            <p:ph idx="1"/>
            <p:extLst>
              <p:ext uri="{D42A27DB-BD31-4B8C-83A1-F6EECF244321}">
                <p14:modId xmlns:p14="http://schemas.microsoft.com/office/powerpoint/2010/main" val="26934086"/>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5101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methods</a:t>
            </a:r>
          </a:p>
        </p:txBody>
      </p:sp>
    </p:spTree>
    <p:extLst>
      <p:ext uri="{BB962C8B-B14F-4D97-AF65-F5344CB8AC3E}">
        <p14:creationId xmlns:p14="http://schemas.microsoft.com/office/powerpoint/2010/main" val="39275194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2033</TotalTime>
  <Words>1794</Words>
  <Application>Microsoft Office PowerPoint</Application>
  <PresentationFormat>Widescreen</PresentationFormat>
  <Paragraphs>204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Gill Sans MT</vt:lpstr>
      <vt:lpstr>Times New Roman</vt:lpstr>
      <vt:lpstr>Wingdings</vt:lpstr>
      <vt:lpstr>Gallery</vt:lpstr>
      <vt:lpstr>GEOPOLITICAL Related Stressors Extraction from Social Media:  A Case Study on UKRAINE</vt:lpstr>
      <vt:lpstr>Table of Contents</vt:lpstr>
      <vt:lpstr>Introduction </vt:lpstr>
      <vt:lpstr>Research Introduction</vt:lpstr>
      <vt:lpstr>Objectives</vt:lpstr>
      <vt:lpstr>PRIOR RELATED WORK</vt:lpstr>
      <vt:lpstr>Topic modeling </vt:lpstr>
      <vt:lpstr>Social media</vt:lpstr>
      <vt:lpstr>methods</vt:lpstr>
      <vt:lpstr>Study Design</vt:lpstr>
      <vt:lpstr>Study Design</vt:lpstr>
      <vt:lpstr>results</vt:lpstr>
      <vt:lpstr>Emoroberta  TOTAL EMOTIONS results</vt:lpstr>
      <vt:lpstr>Word Cloud Results</vt:lpstr>
      <vt:lpstr>LDA  Analysis</vt:lpstr>
      <vt:lpstr>Extracted Geopolitical stressors</vt:lpstr>
      <vt:lpstr>limitationS</vt:lpstr>
      <vt:lpstr>Limitations</vt:lpstr>
      <vt:lpstr>ConclusionS</vt:lpstr>
      <vt:lpstr>Conclusions</vt:lpstr>
      <vt:lpstr>REFERENCE</vt:lpstr>
      <vt:lpstr>REFERENCE</vt:lpstr>
      <vt:lpstr>ACknowledgements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Amazing Data Science Ethics Heros</dc:title>
  <dc:creator>Todd Gary</dc:creator>
  <cp:lastModifiedBy>A H</cp:lastModifiedBy>
  <cp:revision>15</cp:revision>
  <dcterms:created xsi:type="dcterms:W3CDTF">2023-05-23T01:14:11Z</dcterms:created>
  <dcterms:modified xsi:type="dcterms:W3CDTF">2023-12-12T23:53:59Z</dcterms:modified>
</cp:coreProperties>
</file>