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b907d3e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b907d3e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0ae5f89b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0ae5f89b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b907d3e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b907d3e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b907d3ec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b907d3e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b907d3ecd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b907d3ec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0ae5f89b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0ae5f89b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0ae5f89b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0ae5f89b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0ae5f89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0ae5f89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0ae5f89b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0ae5f89b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a4b25ca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0a4b25c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0ae5f89b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0ae5f89b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1cadc50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1cadc50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1cadc50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1cadc50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1cadc50f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1cadc50f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1cadc50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1cadc50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b907d3ec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b907d3ec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b907d3ec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b907d3ec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0bad41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0bad41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b907d3e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b907d3e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b907d3ecd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b907d3e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b907d3ec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b907d3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0ae5f89b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0ae5f89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0ae5f89bc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0ae5f89b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0a4b25ca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0a4b25c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0bad41ff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0bad41ff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0bad41f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0bad41f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0a4b25ca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0a4b25ca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b907d3ec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b907d3ec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b907d3e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b907d3e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b907d3ec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b907d3e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hyperlink" Target="https://obgyn.onlinelibrary.wiley.com/doi/10.1016/j.ijgo.2015.06.02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Fetal Health Classifier</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By: Andrea Hannah and Tara Linney for MSDS565</a:t>
            </a:r>
            <a:endParaRPr i="1"/>
          </a:p>
          <a:p>
            <a:pPr indent="0" lvl="0" marL="0" rtl="0" algn="l">
              <a:spcBef>
                <a:spcPts val="0"/>
              </a:spcBef>
              <a:spcAft>
                <a:spcPts val="0"/>
              </a:spcAft>
              <a:buNone/>
            </a:pPr>
            <a:r>
              <a:rPr i="1" lang="en"/>
              <a:t>March 20, 2023</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Fetal Health Values</a:t>
            </a:r>
            <a:endParaRPr/>
          </a:p>
        </p:txBody>
      </p:sp>
      <p:sp>
        <p:nvSpPr>
          <p:cNvPr id="123" name="Google Shape;123;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Normal</a:t>
            </a:r>
            <a:endParaRPr/>
          </a:p>
          <a:p>
            <a:pPr indent="0" lvl="0" marL="0" rtl="0" algn="l">
              <a:spcBef>
                <a:spcPts val="1600"/>
              </a:spcBef>
              <a:spcAft>
                <a:spcPts val="0"/>
              </a:spcAft>
              <a:buNone/>
            </a:pPr>
            <a:r>
              <a:rPr lang="en"/>
              <a:t>2 - Suspect</a:t>
            </a:r>
            <a:endParaRPr/>
          </a:p>
          <a:p>
            <a:pPr indent="0" lvl="0" marL="0" rtl="0" algn="l">
              <a:spcBef>
                <a:spcPts val="1600"/>
              </a:spcBef>
              <a:spcAft>
                <a:spcPts val="1600"/>
              </a:spcAft>
              <a:buNone/>
            </a:pPr>
            <a:r>
              <a:rPr lang="en"/>
              <a:t>3 - Pathological</a:t>
            </a:r>
            <a:endParaRPr/>
          </a:p>
        </p:txBody>
      </p:sp>
      <p:pic>
        <p:nvPicPr>
          <p:cNvPr id="124" name="Google Shape;124;p22"/>
          <p:cNvPicPr preferRelativeResize="0"/>
          <p:nvPr/>
        </p:nvPicPr>
        <p:blipFill>
          <a:blip r:embed="rId3">
            <a:alphaModFix/>
          </a:blip>
          <a:stretch>
            <a:fillRect/>
          </a:stretch>
        </p:blipFill>
        <p:spPr>
          <a:xfrm>
            <a:off x="3392150" y="1740850"/>
            <a:ext cx="5556300" cy="3099325"/>
          </a:xfrm>
          <a:prstGeom prst="rect">
            <a:avLst/>
          </a:prstGeom>
          <a:noFill/>
          <a:ln>
            <a:noFill/>
          </a:ln>
        </p:spPr>
      </p:pic>
      <p:sp>
        <p:nvSpPr>
          <p:cNvPr id="125" name="Google Shape;125;p22"/>
          <p:cNvSpPr txBox="1"/>
          <p:nvPr/>
        </p:nvSpPr>
        <p:spPr>
          <a:xfrm>
            <a:off x="3885250" y="4829575"/>
            <a:ext cx="48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Source: </a:t>
            </a:r>
            <a:r>
              <a:rPr i="1" lang="en" sz="1000" u="sng">
                <a:solidFill>
                  <a:schemeClr val="hlink"/>
                </a:solidFill>
                <a:latin typeface="Roboto"/>
                <a:ea typeface="Roboto"/>
                <a:cs typeface="Roboto"/>
                <a:sym typeface="Roboto"/>
                <a:hlinkClick r:id="rId4"/>
              </a:rPr>
              <a:t>https://obgyn.onlinelibrary.wiley.com/doi/10.1016/j.ijgo.2015.06.020</a:t>
            </a:r>
            <a:endParaRPr i="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4294967295" type="body"/>
          </p:nvPr>
        </p:nvSpPr>
        <p:spPr>
          <a:xfrm>
            <a:off x="57150" y="4696825"/>
            <a:ext cx="8382000" cy="446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Decision Tree Classifier</a:t>
            </a:r>
            <a:endParaRPr/>
          </a:p>
        </p:txBody>
      </p:sp>
      <p:sp>
        <p:nvSpPr>
          <p:cNvPr id="131" name="Google Shape;131;p23"/>
          <p:cNvSpPr txBox="1"/>
          <p:nvPr/>
        </p:nvSpPr>
        <p:spPr>
          <a:xfrm>
            <a:off x="5889300" y="1260150"/>
            <a:ext cx="279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Roboto"/>
                <a:ea typeface="Roboto"/>
                <a:cs typeface="Roboto"/>
                <a:sym typeface="Roboto"/>
              </a:rPr>
              <a:t>With any research using this dataset, we would drop the highly correlated features shown in this heatmap from the model. However, we will focus on prolonged decelerations for the purpose of group research.</a:t>
            </a:r>
            <a:endParaRPr>
              <a:solidFill>
                <a:srgbClr val="666666"/>
              </a:solidFill>
              <a:latin typeface="Roboto"/>
              <a:ea typeface="Roboto"/>
              <a:cs typeface="Roboto"/>
              <a:sym typeface="Roboto"/>
            </a:endParaRPr>
          </a:p>
        </p:txBody>
      </p:sp>
      <p:pic>
        <p:nvPicPr>
          <p:cNvPr id="132" name="Google Shape;132;p23"/>
          <p:cNvPicPr preferRelativeResize="0"/>
          <p:nvPr/>
        </p:nvPicPr>
        <p:blipFill>
          <a:blip r:embed="rId3">
            <a:alphaModFix/>
          </a:blip>
          <a:stretch>
            <a:fillRect/>
          </a:stretch>
        </p:blipFill>
        <p:spPr>
          <a:xfrm>
            <a:off x="152400" y="152400"/>
            <a:ext cx="5584499" cy="409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Fetal Health correlations</a:t>
            </a:r>
            <a:endParaRPr/>
          </a:p>
        </p:txBody>
      </p:sp>
      <p:pic>
        <p:nvPicPr>
          <p:cNvPr id="138" name="Google Shape;138;p24"/>
          <p:cNvPicPr preferRelativeResize="0"/>
          <p:nvPr/>
        </p:nvPicPr>
        <p:blipFill>
          <a:blip r:embed="rId3">
            <a:alphaModFix/>
          </a:blip>
          <a:stretch>
            <a:fillRect/>
          </a:stretch>
        </p:blipFill>
        <p:spPr>
          <a:xfrm>
            <a:off x="1028050" y="762950"/>
            <a:ext cx="6834073" cy="4219651"/>
          </a:xfrm>
          <a:prstGeom prst="rect">
            <a:avLst/>
          </a:prstGeom>
          <a:noFill/>
          <a:ln>
            <a:noFill/>
          </a:ln>
        </p:spPr>
      </p:pic>
      <p:sp>
        <p:nvSpPr>
          <p:cNvPr id="139" name="Google Shape;139;p24"/>
          <p:cNvSpPr/>
          <p:nvPr/>
        </p:nvSpPr>
        <p:spPr>
          <a:xfrm>
            <a:off x="7115875" y="4726925"/>
            <a:ext cx="586500" cy="1869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Examining</a:t>
            </a:r>
            <a:r>
              <a:rPr lang="en"/>
              <a:t> relationship between Prolonged Decelerations and Fetal Health</a:t>
            </a:r>
            <a:endParaRPr/>
          </a:p>
        </p:txBody>
      </p:sp>
      <p:pic>
        <p:nvPicPr>
          <p:cNvPr id="145" name="Google Shape;145;p25"/>
          <p:cNvPicPr preferRelativeResize="0"/>
          <p:nvPr/>
        </p:nvPicPr>
        <p:blipFill>
          <a:blip r:embed="rId3">
            <a:alphaModFix/>
          </a:blip>
          <a:stretch>
            <a:fillRect/>
          </a:stretch>
        </p:blipFill>
        <p:spPr>
          <a:xfrm>
            <a:off x="2278450" y="1444200"/>
            <a:ext cx="4385125" cy="301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56" name="Google Shape;156;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a:t>
            </a:r>
            <a:r>
              <a:rPr lang="en" sz="1400"/>
              <a:t>preparation</a:t>
            </a:r>
            <a:r>
              <a:rPr lang="en" sz="1400"/>
              <a:t> for building our chosen models, we found that we had no missing values to impute and that all values were numeric.</a:t>
            </a:r>
            <a:endParaRPr sz="1400"/>
          </a:p>
          <a:p>
            <a:pPr indent="-317500" lvl="0" marL="457200" rtl="0" algn="l">
              <a:spcBef>
                <a:spcPts val="0"/>
              </a:spcBef>
              <a:spcAft>
                <a:spcPts val="0"/>
              </a:spcAft>
              <a:buSzPts val="1400"/>
              <a:buChar char="●"/>
            </a:pPr>
            <a:r>
              <a:rPr lang="en" sz="1400"/>
              <a:t>However, we did need to classify Fetal Health ranges as Normal or At Risk with the scale given in our data set. We assigned 1 as Normal, and 2 or 3 values as At-Risk.</a:t>
            </a:r>
            <a:endParaRPr sz="1400"/>
          </a:p>
          <a:p>
            <a:pPr indent="-317500" lvl="0" marL="457200" rtl="0" algn="l">
              <a:spcBef>
                <a:spcPts val="0"/>
              </a:spcBef>
              <a:spcAft>
                <a:spcPts val="0"/>
              </a:spcAft>
              <a:buSzPts val="1400"/>
              <a:buChar char="●"/>
            </a:pPr>
            <a:r>
              <a:rPr lang="en" sz="1400"/>
              <a:t>Finally, we provided scalar standardization for the predictor variable, X.</a:t>
            </a:r>
            <a:endParaRPr sz="1400"/>
          </a:p>
          <a:p>
            <a:pPr indent="0" lvl="0" marL="457200" rtl="0" algn="l">
              <a:spcBef>
                <a:spcPts val="1600"/>
              </a:spcBef>
              <a:spcAft>
                <a:spcPts val="1600"/>
              </a:spcAft>
              <a:buNone/>
            </a:pPr>
            <a:r>
              <a:t/>
            </a:r>
            <a:endParaRPr sz="1400"/>
          </a:p>
        </p:txBody>
      </p:sp>
      <p:pic>
        <p:nvPicPr>
          <p:cNvPr id="157" name="Google Shape;157;p27"/>
          <p:cNvPicPr preferRelativeResize="0"/>
          <p:nvPr/>
        </p:nvPicPr>
        <p:blipFill>
          <a:blip r:embed="rId3">
            <a:alphaModFix/>
          </a:blip>
          <a:stretch>
            <a:fillRect/>
          </a:stretch>
        </p:blipFill>
        <p:spPr>
          <a:xfrm>
            <a:off x="866775" y="3465175"/>
            <a:ext cx="6381750" cy="150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Selection: </a:t>
            </a:r>
            <a:endParaRPr/>
          </a:p>
          <a:p>
            <a:pPr indent="0" lvl="0" marL="0" rtl="0" algn="l">
              <a:spcBef>
                <a:spcPts val="0"/>
              </a:spcBef>
              <a:spcAft>
                <a:spcPts val="0"/>
              </a:spcAft>
              <a:buNone/>
            </a:pPr>
            <a:r>
              <a:rPr lang="en"/>
              <a:t>Decision Trees</a:t>
            </a:r>
            <a:endParaRPr/>
          </a:p>
        </p:txBody>
      </p:sp>
      <p:sp>
        <p:nvSpPr>
          <p:cNvPr id="163" name="Google Shape;163;p28"/>
          <p:cNvSpPr txBox="1"/>
          <p:nvPr>
            <p:ph idx="1" type="body"/>
          </p:nvPr>
        </p:nvSpPr>
        <p:spPr>
          <a:xfrm>
            <a:off x="471900" y="17390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Decision Trees Classifier is a supervised machine learning algorithm, which uses labeled data sets to train algorithms  that classify data or predict outcomes accurately. Decision trees uses a tree-like flowchart model of decisions and the corresponding possible consequences.  A decision tree consists of three types of nodes:</a:t>
            </a:r>
            <a:r>
              <a:rPr lang="en"/>
              <a:t> </a:t>
            </a:r>
            <a:endParaRPr/>
          </a:p>
          <a:p>
            <a:pPr indent="0" lvl="0" marL="0" rtl="0" algn="l">
              <a:spcBef>
                <a:spcPts val="1600"/>
              </a:spcBef>
              <a:spcAft>
                <a:spcPts val="0"/>
              </a:spcAft>
              <a:buNone/>
            </a:pPr>
            <a:r>
              <a:rPr lang="en" sz="1200"/>
              <a:t>1. Root </a:t>
            </a:r>
            <a:r>
              <a:rPr lang="en" sz="1200"/>
              <a:t>Node - represents the feature all other nodes split from; </a:t>
            </a:r>
            <a:r>
              <a:rPr lang="en"/>
              <a:t> </a:t>
            </a:r>
            <a:endParaRPr/>
          </a:p>
          <a:p>
            <a:pPr indent="0" lvl="0" marL="0" rtl="0" algn="l">
              <a:spcBef>
                <a:spcPts val="1600"/>
              </a:spcBef>
              <a:spcAft>
                <a:spcPts val="0"/>
              </a:spcAft>
              <a:buNone/>
            </a:pPr>
            <a:r>
              <a:rPr lang="en" sz="1200"/>
              <a:t>2. Decision Nodes - represent a test on a feature or </a:t>
            </a:r>
            <a:r>
              <a:rPr lang="en" sz="1200"/>
              <a:t>attribute</a:t>
            </a:r>
            <a:r>
              <a:rPr lang="en" sz="1200"/>
              <a:t> for a decision to be made on. As the tree depth increases, the loss entropy </a:t>
            </a:r>
            <a:r>
              <a:rPr lang="en" sz="1200"/>
              <a:t>should</a:t>
            </a:r>
            <a:r>
              <a:rPr lang="en" sz="1200"/>
              <a:t> decrease and the information gain should increase until we end up with a pure leaf or end node</a:t>
            </a:r>
            <a:endParaRPr sz="1200"/>
          </a:p>
          <a:p>
            <a:pPr indent="0" lvl="0" marL="0" rtl="0" algn="l">
              <a:spcBef>
                <a:spcPts val="1600"/>
              </a:spcBef>
              <a:spcAft>
                <a:spcPts val="0"/>
              </a:spcAft>
              <a:buNone/>
            </a:pPr>
            <a:r>
              <a:rPr lang="en" sz="1200"/>
              <a:t>3. Leaf/End Nodes - represents the outcome with reduced uncertainty</a:t>
            </a:r>
            <a:endParaRPr sz="1200"/>
          </a:p>
          <a:p>
            <a:pPr indent="0" lvl="0" marL="0" rtl="0" algn="l">
              <a:spcBef>
                <a:spcPts val="1600"/>
              </a:spcBef>
              <a:spcAft>
                <a:spcPts val="0"/>
              </a:spcAft>
              <a:buNone/>
            </a:pPr>
            <a:r>
              <a:rPr lang="en" sz="1200"/>
              <a:t>It is advantageous to use decision trees because they are interpretable and understandable after brief explanation.A disadvantage is that calculation can become complex if many values are uncertain. Since our data has no missing values, there is little to no uncertainty to impact decision trees as a selected model. Accuracy of the decision tree model is increased when the depth increases.</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Selection: </a:t>
            </a:r>
            <a:endParaRPr/>
          </a:p>
          <a:p>
            <a:pPr indent="0" lvl="0" marL="0" rtl="0" algn="l">
              <a:spcBef>
                <a:spcPts val="0"/>
              </a:spcBef>
              <a:spcAft>
                <a:spcPts val="0"/>
              </a:spcAft>
              <a:buNone/>
            </a:pPr>
            <a:r>
              <a:rPr lang="en"/>
              <a:t>Random Forest </a:t>
            </a:r>
            <a:endParaRPr/>
          </a:p>
        </p:txBody>
      </p:sp>
      <p:sp>
        <p:nvSpPr>
          <p:cNvPr id="169" name="Google Shape;169;p29"/>
          <p:cNvSpPr txBox="1"/>
          <p:nvPr>
            <p:ph idx="1" type="body"/>
          </p:nvPr>
        </p:nvSpPr>
        <p:spPr>
          <a:xfrm>
            <a:off x="471900" y="1810325"/>
            <a:ext cx="8222100" cy="28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Random Forest Classifier is a supervised machine learning technique consisting of many decision trees. </a:t>
            </a:r>
            <a:endParaRPr sz="1300"/>
          </a:p>
          <a:p>
            <a:pPr indent="0" lvl="0" marL="0" rtl="0" algn="l">
              <a:spcBef>
                <a:spcPts val="1600"/>
              </a:spcBef>
              <a:spcAft>
                <a:spcPts val="0"/>
              </a:spcAft>
              <a:buNone/>
            </a:pPr>
            <a:r>
              <a:rPr lang="en" sz="1300"/>
              <a:t>Random Forest uses ensemble learning to combine many weak classifier to provide solutions for complex problems. </a:t>
            </a:r>
            <a:r>
              <a:rPr lang="en" sz="1300"/>
              <a:t>  </a:t>
            </a:r>
            <a:endParaRPr sz="1300"/>
          </a:p>
          <a:p>
            <a:pPr indent="0" lvl="0" marL="0" rtl="0" algn="l">
              <a:spcBef>
                <a:spcPts val="1600"/>
              </a:spcBef>
              <a:spcAft>
                <a:spcPts val="0"/>
              </a:spcAft>
              <a:buNone/>
            </a:pPr>
            <a:r>
              <a:rPr lang="en" sz="1300"/>
              <a:t>Random Forest is a bagging method that uses a subset of the original dataset to make predictions, which is an advantage to help to limit overfitting, and creates multiple decision trees with a different set of observations. </a:t>
            </a:r>
            <a:endParaRPr sz="1300"/>
          </a:p>
          <a:p>
            <a:pPr indent="0" lvl="0" marL="0" rtl="0" algn="l">
              <a:spcBef>
                <a:spcPts val="1600"/>
              </a:spcBef>
              <a:spcAft>
                <a:spcPts val="0"/>
              </a:spcAft>
              <a:buNone/>
            </a:pPr>
            <a:r>
              <a:rPr lang="en" sz="1300"/>
              <a:t>This classifier involves bootstrapping, which is row and feature sampling with a replacement before training the model.</a:t>
            </a:r>
            <a:endParaRPr sz="1300"/>
          </a:p>
          <a:p>
            <a:pPr indent="0" lvl="0" marL="0" rtl="0" algn="l">
              <a:spcBef>
                <a:spcPts val="1600"/>
              </a:spcBef>
              <a:spcAft>
                <a:spcPts val="0"/>
              </a:spcAft>
              <a:buNone/>
            </a:pPr>
            <a:r>
              <a:rPr lang="en" sz="1300"/>
              <a:t>A disadvantage in using this model is when using one feature, Low Bias and High Variance increases with the depth of the decision trees.</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10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1000"/>
                                        <p:tgtEl>
                                          <p:spTgt spid="1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Effect filter="fade" transition="in">
                                      <p:cBhvr>
                                        <p:cTn dur="1000"/>
                                        <p:tgtEl>
                                          <p:spTgt spid="16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Comparison</a:t>
            </a:r>
            <a:endParaRPr/>
          </a:p>
          <a:p>
            <a:pPr indent="0" lvl="0" marL="0" rtl="0" algn="l">
              <a:spcBef>
                <a:spcPts val="0"/>
              </a:spcBef>
              <a:spcAft>
                <a:spcPts val="0"/>
              </a:spcAft>
              <a:buNone/>
            </a:pPr>
            <a:r>
              <a:rPr lang="en"/>
              <a:t>Decision Tree vs. Random Forest</a:t>
            </a:r>
            <a:endParaRPr/>
          </a:p>
        </p:txBody>
      </p:sp>
      <p:sp>
        <p:nvSpPr>
          <p:cNvPr id="175" name="Google Shape;175;p3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Decision Trees Classifier</a:t>
            </a:r>
            <a:endParaRPr sz="1200"/>
          </a:p>
          <a:p>
            <a:pPr indent="-304800" lvl="0" marL="457200" rtl="0" algn="l">
              <a:spcBef>
                <a:spcPts val="1600"/>
              </a:spcBef>
              <a:spcAft>
                <a:spcPts val="0"/>
              </a:spcAft>
              <a:buSzPts val="1200"/>
              <a:buChar char="●"/>
            </a:pPr>
            <a:r>
              <a:rPr lang="en" sz="1200"/>
              <a:t>A single decision tree has faster computation</a:t>
            </a:r>
            <a:endParaRPr sz="1200"/>
          </a:p>
          <a:p>
            <a:pPr indent="-304800" lvl="0" marL="457200" rtl="0" algn="l">
              <a:spcBef>
                <a:spcPts val="0"/>
              </a:spcBef>
              <a:spcAft>
                <a:spcPts val="0"/>
              </a:spcAft>
              <a:buSzPts val="1200"/>
              <a:buChar char="●"/>
            </a:pPr>
            <a:r>
              <a:rPr lang="en" sz="1200"/>
              <a:t>Uses rules to predict from input that is a dataset with features</a:t>
            </a:r>
            <a:endParaRPr sz="1200"/>
          </a:p>
          <a:p>
            <a:pPr indent="-304800" lvl="0" marL="457200" rtl="0" algn="l">
              <a:spcBef>
                <a:spcPts val="0"/>
              </a:spcBef>
              <a:spcAft>
                <a:spcPts val="0"/>
              </a:spcAft>
              <a:buSzPts val="1200"/>
              <a:buChar char="●"/>
            </a:pPr>
            <a:r>
              <a:rPr lang="en" sz="1200"/>
              <a:t>May experience overfitting if maximum depth reached</a:t>
            </a:r>
            <a:endParaRPr sz="1200"/>
          </a:p>
          <a:p>
            <a:pPr indent="0" lvl="0" marL="0" rtl="0" algn="l">
              <a:spcBef>
                <a:spcPts val="1600"/>
              </a:spcBef>
              <a:spcAft>
                <a:spcPts val="1600"/>
              </a:spcAft>
              <a:buNone/>
            </a:pPr>
            <a:r>
              <a:t/>
            </a:r>
            <a:endParaRPr sz="1200"/>
          </a:p>
        </p:txBody>
      </p:sp>
      <p:sp>
        <p:nvSpPr>
          <p:cNvPr id="176" name="Google Shape;176;p3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Random Forest Classifier</a:t>
            </a:r>
            <a:endParaRPr sz="1200"/>
          </a:p>
          <a:p>
            <a:pPr indent="-304800" lvl="0" marL="457200" rtl="0" algn="l">
              <a:spcBef>
                <a:spcPts val="1600"/>
              </a:spcBef>
              <a:spcAft>
                <a:spcPts val="0"/>
              </a:spcAft>
              <a:buSzPts val="1200"/>
              <a:buChar char="●"/>
            </a:pPr>
            <a:r>
              <a:rPr lang="en" sz="1200"/>
              <a:t>Computation is slower</a:t>
            </a:r>
            <a:endParaRPr sz="1200"/>
          </a:p>
          <a:p>
            <a:pPr indent="-304800" lvl="0" marL="457200" rtl="0" algn="l">
              <a:spcBef>
                <a:spcPts val="0"/>
              </a:spcBef>
              <a:spcAft>
                <a:spcPts val="0"/>
              </a:spcAft>
              <a:buSzPts val="1200"/>
              <a:buChar char="●"/>
            </a:pPr>
            <a:r>
              <a:rPr lang="en" sz="1200"/>
              <a:t>Randomly selects observations, builds decision trees and averages </a:t>
            </a:r>
            <a:endParaRPr sz="1200"/>
          </a:p>
          <a:p>
            <a:pPr indent="-304800" lvl="0" marL="457200" rtl="0" algn="l">
              <a:spcBef>
                <a:spcPts val="0"/>
              </a:spcBef>
              <a:spcAft>
                <a:spcPts val="0"/>
              </a:spcAft>
              <a:buSzPts val="1200"/>
              <a:buChar char="●"/>
            </a:pPr>
            <a:r>
              <a:rPr lang="en" sz="1200"/>
              <a:t>May </a:t>
            </a:r>
            <a:r>
              <a:rPr lang="en" sz="1200"/>
              <a:t>experience</a:t>
            </a:r>
            <a:r>
              <a:rPr lang="en" sz="1200"/>
              <a:t> overfitting if not </a:t>
            </a:r>
            <a:r>
              <a:rPr lang="en" sz="1200"/>
              <a:t>enough features selected; otherwise, the bagging method that yields output based on majority vote/ranking fixes overfitting</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74" name="Google Shape;74;p14"/>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75" name="Google Shape;75;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The Data </a:t>
            </a:r>
            <a:endParaRPr/>
          </a:p>
          <a:p>
            <a:pPr indent="-342900" lvl="0" marL="457200" rtl="0" algn="l">
              <a:spcBef>
                <a:spcPts val="0"/>
              </a:spcBef>
              <a:spcAft>
                <a:spcPts val="0"/>
              </a:spcAft>
              <a:buSzPts val="1800"/>
              <a:buAutoNum type="arabicPeriod"/>
            </a:pPr>
            <a:r>
              <a:rPr lang="en"/>
              <a:t>Exploratory Data Analysis</a:t>
            </a:r>
            <a:endParaRPr/>
          </a:p>
          <a:p>
            <a:pPr indent="-342900" lvl="0" marL="457200" rtl="0" algn="l">
              <a:spcBef>
                <a:spcPts val="0"/>
              </a:spcBef>
              <a:spcAft>
                <a:spcPts val="0"/>
              </a:spcAft>
              <a:buSzPts val="1800"/>
              <a:buAutoNum type="arabicPeriod"/>
            </a:pPr>
            <a:r>
              <a:rPr lang="en"/>
              <a:t>Methodology: Algorithms</a:t>
            </a:r>
            <a:endParaRPr/>
          </a:p>
          <a:p>
            <a:pPr indent="-342900" lvl="0" marL="457200" rtl="0" algn="l">
              <a:spcBef>
                <a:spcPts val="0"/>
              </a:spcBef>
              <a:spcAft>
                <a:spcPts val="0"/>
              </a:spcAft>
              <a:buSzPts val="1800"/>
              <a:buAutoNum type="arabicPeriod"/>
            </a:pPr>
            <a:r>
              <a:rPr lang="en"/>
              <a:t>Evaluation metrics</a:t>
            </a:r>
            <a:endParaRPr/>
          </a:p>
          <a:p>
            <a:pPr indent="-342900" lvl="0" marL="457200" rtl="0" algn="l">
              <a:spcBef>
                <a:spcPts val="0"/>
              </a:spcBef>
              <a:spcAft>
                <a:spcPts val="0"/>
              </a:spcAft>
              <a:buSzPts val="1800"/>
              <a:buAutoNum type="arabicPeriod"/>
            </a:pPr>
            <a:r>
              <a:rPr lang="en"/>
              <a:t>Results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a:t>
            </a:r>
            <a:endParaRPr/>
          </a:p>
        </p:txBody>
      </p:sp>
      <p:sp>
        <p:nvSpPr>
          <p:cNvPr id="187" name="Google Shape;187;p32"/>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Decision Tree Classifier</a:t>
            </a:r>
            <a:endParaRPr/>
          </a:p>
        </p:txBody>
      </p:sp>
      <p:sp>
        <p:nvSpPr>
          <p:cNvPr id="188" name="Google Shape;188;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Accuracy</a:t>
            </a:r>
            <a:endParaRPr sz="6000"/>
          </a:p>
          <a:p>
            <a:pPr indent="0" lvl="0" marL="0" rtl="0" algn="ctr">
              <a:spcBef>
                <a:spcPts val="1600"/>
              </a:spcBef>
              <a:spcAft>
                <a:spcPts val="0"/>
              </a:spcAft>
              <a:buNone/>
            </a:pPr>
            <a:r>
              <a:rPr lang="en" sz="6000"/>
              <a:t>&amp; F-1: </a:t>
            </a:r>
            <a:endParaRPr sz="6000"/>
          </a:p>
          <a:p>
            <a:pPr indent="0" lvl="0" marL="0" rtl="0" algn="ctr">
              <a:spcBef>
                <a:spcPts val="1600"/>
              </a:spcBef>
              <a:spcAft>
                <a:spcPts val="1600"/>
              </a:spcAft>
              <a:buNone/>
            </a:pPr>
            <a:r>
              <a:rPr lang="en" sz="6000"/>
              <a:t>0.87</a:t>
            </a:r>
            <a:endParaRPr sz="6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194" name="Google Shape;194;p3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Decision Tree Classifier</a:t>
            </a:r>
            <a:endParaRPr/>
          </a:p>
        </p:txBody>
      </p:sp>
      <p:sp>
        <p:nvSpPr>
          <p:cNvPr id="195" name="Google Shape;195;p33"/>
          <p:cNvSpPr txBox="1"/>
          <p:nvPr/>
        </p:nvSpPr>
        <p:spPr>
          <a:xfrm>
            <a:off x="3988825" y="4213775"/>
            <a:ext cx="469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Showing illustration of Decision Tree structure. Now Let’s see the full decision tree model plot for our data to check depth.</a:t>
            </a:r>
            <a:endParaRPr>
              <a:latin typeface="Roboto"/>
              <a:ea typeface="Roboto"/>
              <a:cs typeface="Roboto"/>
              <a:sym typeface="Roboto"/>
            </a:endParaRPr>
          </a:p>
        </p:txBody>
      </p:sp>
      <p:pic>
        <p:nvPicPr>
          <p:cNvPr id="196" name="Google Shape;196;p33"/>
          <p:cNvPicPr preferRelativeResize="0"/>
          <p:nvPr/>
        </p:nvPicPr>
        <p:blipFill>
          <a:blip r:embed="rId3">
            <a:alphaModFix/>
          </a:blip>
          <a:stretch>
            <a:fillRect/>
          </a:stretch>
        </p:blipFill>
        <p:spPr>
          <a:xfrm>
            <a:off x="4150878" y="357800"/>
            <a:ext cx="3867150" cy="3314700"/>
          </a:xfrm>
          <a:prstGeom prst="rect">
            <a:avLst/>
          </a:prstGeom>
          <a:noFill/>
          <a:ln>
            <a:noFill/>
          </a:ln>
        </p:spPr>
      </p:pic>
      <p:sp>
        <p:nvSpPr>
          <p:cNvPr id="197" name="Google Shape;197;p33"/>
          <p:cNvSpPr txBox="1"/>
          <p:nvPr/>
        </p:nvSpPr>
        <p:spPr>
          <a:xfrm>
            <a:off x="4150875" y="3773788"/>
            <a:ext cx="521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Source: </a:t>
            </a:r>
            <a:r>
              <a:rPr i="1" lang="en" sz="1000">
                <a:latin typeface="Roboto"/>
                <a:ea typeface="Roboto"/>
                <a:cs typeface="Roboto"/>
                <a:sym typeface="Roboto"/>
              </a:rPr>
              <a:t>https://www.jcchouinard.com/decision-trees-in-machine-learning/. </a:t>
            </a:r>
            <a:endParaRPr i="1" sz="10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03" name="Google Shape;203;p3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Decision Tree Classifier</a:t>
            </a:r>
            <a:endParaRPr/>
          </a:p>
        </p:txBody>
      </p:sp>
      <p:sp>
        <p:nvSpPr>
          <p:cNvPr id="204" name="Google Shape;204;p34"/>
          <p:cNvSpPr txBox="1"/>
          <p:nvPr/>
        </p:nvSpPr>
        <p:spPr>
          <a:xfrm>
            <a:off x="3988825" y="4213775"/>
            <a:ext cx="469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Showing illustration of Decision Tree model plot  to show depth level of the Decision Tree Classifier was 15.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 greater depth number increases accuracy.</a:t>
            </a:r>
            <a:endParaRPr>
              <a:latin typeface="Roboto"/>
              <a:ea typeface="Roboto"/>
              <a:cs typeface="Roboto"/>
              <a:sym typeface="Roboto"/>
            </a:endParaRPr>
          </a:p>
        </p:txBody>
      </p:sp>
      <p:pic>
        <p:nvPicPr>
          <p:cNvPr id="205" name="Google Shape;205;p34"/>
          <p:cNvPicPr preferRelativeResize="0"/>
          <p:nvPr/>
        </p:nvPicPr>
        <p:blipFill>
          <a:blip r:embed="rId3">
            <a:alphaModFix/>
          </a:blip>
          <a:stretch>
            <a:fillRect/>
          </a:stretch>
        </p:blipFill>
        <p:spPr>
          <a:xfrm>
            <a:off x="4641053" y="77400"/>
            <a:ext cx="2585464" cy="3908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11" name="Google Shape;211;p3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Decision Tree Classifier</a:t>
            </a:r>
            <a:endParaRPr/>
          </a:p>
        </p:txBody>
      </p:sp>
      <p:sp>
        <p:nvSpPr>
          <p:cNvPr id="212" name="Google Shape;212;p35"/>
          <p:cNvSpPr txBox="1"/>
          <p:nvPr/>
        </p:nvSpPr>
        <p:spPr>
          <a:xfrm>
            <a:off x="3214700" y="4370025"/>
            <a:ext cx="614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Decision Tree Classifier accuracy was 86%, pre and post hyperparameter tuning. Fetal Health Classification is binary, where </a:t>
            </a:r>
            <a:r>
              <a:rPr lang="en">
                <a:latin typeface="Roboto"/>
                <a:ea typeface="Roboto"/>
                <a:cs typeface="Roboto"/>
                <a:sym typeface="Roboto"/>
              </a:rPr>
              <a:t>Normal = 0 and</a:t>
            </a:r>
            <a:r>
              <a:rPr lang="en">
                <a:latin typeface="Roboto"/>
                <a:ea typeface="Roboto"/>
                <a:cs typeface="Roboto"/>
                <a:sym typeface="Roboto"/>
              </a:rPr>
              <a:t> At-Risk = 1. The model performs better for Normal outcomes.</a:t>
            </a:r>
            <a:endParaRPr>
              <a:latin typeface="Roboto"/>
              <a:ea typeface="Roboto"/>
              <a:cs typeface="Roboto"/>
              <a:sym typeface="Roboto"/>
            </a:endParaRPr>
          </a:p>
        </p:txBody>
      </p:sp>
      <p:sp>
        <p:nvSpPr>
          <p:cNvPr id="213" name="Google Shape;213;p35"/>
          <p:cNvSpPr txBox="1"/>
          <p:nvPr/>
        </p:nvSpPr>
        <p:spPr>
          <a:xfrm>
            <a:off x="4149125" y="2092825"/>
            <a:ext cx="460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There were 313 true positives outcomes, and 23 false positive outcomes for predictions. There were 37 false negatives and 53 true negatives.</a:t>
            </a:r>
            <a:endParaRPr>
              <a:latin typeface="Roboto"/>
              <a:ea typeface="Roboto"/>
              <a:cs typeface="Roboto"/>
              <a:sym typeface="Roboto"/>
            </a:endParaRPr>
          </a:p>
        </p:txBody>
      </p:sp>
      <p:pic>
        <p:nvPicPr>
          <p:cNvPr id="214" name="Google Shape;214;p35"/>
          <p:cNvPicPr preferRelativeResize="0"/>
          <p:nvPr/>
        </p:nvPicPr>
        <p:blipFill>
          <a:blip r:embed="rId3">
            <a:alphaModFix/>
          </a:blip>
          <a:stretch>
            <a:fillRect/>
          </a:stretch>
        </p:blipFill>
        <p:spPr>
          <a:xfrm>
            <a:off x="4149125" y="2847000"/>
            <a:ext cx="4071225" cy="1634904"/>
          </a:xfrm>
          <a:prstGeom prst="rect">
            <a:avLst/>
          </a:prstGeom>
          <a:noFill/>
          <a:ln>
            <a:noFill/>
          </a:ln>
        </p:spPr>
      </p:pic>
      <p:pic>
        <p:nvPicPr>
          <p:cNvPr id="215" name="Google Shape;215;p35"/>
          <p:cNvPicPr preferRelativeResize="0"/>
          <p:nvPr/>
        </p:nvPicPr>
        <p:blipFill>
          <a:blip r:embed="rId4">
            <a:alphaModFix/>
          </a:blip>
          <a:stretch>
            <a:fillRect/>
          </a:stretch>
        </p:blipFill>
        <p:spPr>
          <a:xfrm>
            <a:off x="4360703" y="255275"/>
            <a:ext cx="3648075" cy="1771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a:t>
            </a:r>
            <a:endParaRPr/>
          </a:p>
        </p:txBody>
      </p:sp>
      <p:sp>
        <p:nvSpPr>
          <p:cNvPr id="221" name="Google Shape;221;p36"/>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 Classifier</a:t>
            </a:r>
            <a:endParaRPr/>
          </a:p>
        </p:txBody>
      </p:sp>
      <p:sp>
        <p:nvSpPr>
          <p:cNvPr id="222" name="Google Shape;222;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Accuracy &amp; F-1: </a:t>
            </a:r>
            <a:endParaRPr sz="6000"/>
          </a:p>
          <a:p>
            <a:pPr indent="0" lvl="0" marL="0" rtl="0" algn="ctr">
              <a:spcBef>
                <a:spcPts val="1600"/>
              </a:spcBef>
              <a:spcAft>
                <a:spcPts val="1600"/>
              </a:spcAft>
              <a:buNone/>
            </a:pPr>
            <a:r>
              <a:rPr lang="en" sz="6000"/>
              <a:t>0.87</a:t>
            </a:r>
            <a:endParaRPr sz="6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28" name="Google Shape;228;p3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 Forest</a:t>
            </a:r>
            <a:r>
              <a:rPr lang="en"/>
              <a:t> Classifier</a:t>
            </a:r>
            <a:endParaRPr/>
          </a:p>
        </p:txBody>
      </p:sp>
      <p:sp>
        <p:nvSpPr>
          <p:cNvPr id="229" name="Google Shape;229;p37"/>
          <p:cNvSpPr txBox="1"/>
          <p:nvPr/>
        </p:nvSpPr>
        <p:spPr>
          <a:xfrm>
            <a:off x="3988825" y="4213775"/>
            <a:ext cx="469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Showing illustration of Random Forest Classifier structure. Now Let’s see the full Random Forest Classifier model metrics.</a:t>
            </a:r>
            <a:endParaRPr>
              <a:latin typeface="Roboto"/>
              <a:ea typeface="Roboto"/>
              <a:cs typeface="Roboto"/>
              <a:sym typeface="Roboto"/>
            </a:endParaRPr>
          </a:p>
        </p:txBody>
      </p:sp>
      <p:pic>
        <p:nvPicPr>
          <p:cNvPr id="230" name="Google Shape;230;p37"/>
          <p:cNvPicPr preferRelativeResize="0"/>
          <p:nvPr/>
        </p:nvPicPr>
        <p:blipFill>
          <a:blip r:embed="rId3">
            <a:alphaModFix/>
          </a:blip>
          <a:stretch>
            <a:fillRect/>
          </a:stretch>
        </p:blipFill>
        <p:spPr>
          <a:xfrm>
            <a:off x="3918463" y="279925"/>
            <a:ext cx="4833926" cy="3588325"/>
          </a:xfrm>
          <a:prstGeom prst="rect">
            <a:avLst/>
          </a:prstGeom>
          <a:noFill/>
          <a:ln>
            <a:noFill/>
          </a:ln>
        </p:spPr>
      </p:pic>
      <p:sp>
        <p:nvSpPr>
          <p:cNvPr id="231" name="Google Shape;231;p37"/>
          <p:cNvSpPr txBox="1"/>
          <p:nvPr/>
        </p:nvSpPr>
        <p:spPr>
          <a:xfrm>
            <a:off x="4327350" y="3919250"/>
            <a:ext cx="408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Source: https://github.com/geekquad/Random-Forest-from-Scratch</a:t>
            </a:r>
            <a:endParaRPr i="1" sz="10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37" name="Google Shape;237;p3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 Forest Classifier</a:t>
            </a:r>
            <a:endParaRPr/>
          </a:p>
        </p:txBody>
      </p:sp>
      <p:sp>
        <p:nvSpPr>
          <p:cNvPr id="238" name="Google Shape;238;p38"/>
          <p:cNvSpPr txBox="1"/>
          <p:nvPr/>
        </p:nvSpPr>
        <p:spPr>
          <a:xfrm>
            <a:off x="4054975" y="4341850"/>
            <a:ext cx="461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Random Forest Classifier accuracy was 87% and it has </a:t>
            </a:r>
            <a:r>
              <a:rPr lang="en">
                <a:latin typeface="Roboto"/>
                <a:ea typeface="Roboto"/>
                <a:cs typeface="Roboto"/>
                <a:sym typeface="Roboto"/>
              </a:rPr>
              <a:t>higher performance for the Normal health outcome than At Risk.</a:t>
            </a:r>
            <a:endParaRPr>
              <a:latin typeface="Roboto"/>
              <a:ea typeface="Roboto"/>
              <a:cs typeface="Roboto"/>
              <a:sym typeface="Roboto"/>
            </a:endParaRPr>
          </a:p>
        </p:txBody>
      </p:sp>
      <p:sp>
        <p:nvSpPr>
          <p:cNvPr id="239" name="Google Shape;239;p38"/>
          <p:cNvSpPr txBox="1"/>
          <p:nvPr/>
        </p:nvSpPr>
        <p:spPr>
          <a:xfrm>
            <a:off x="4121125" y="1838325"/>
            <a:ext cx="448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There were 310 true positives outcomes, and 26 false positive outcomes for positive predictions. There were 30 false negatives and 60 true negatives.</a:t>
            </a:r>
            <a:endParaRPr>
              <a:latin typeface="Roboto"/>
              <a:ea typeface="Roboto"/>
              <a:cs typeface="Roboto"/>
              <a:sym typeface="Roboto"/>
            </a:endParaRPr>
          </a:p>
        </p:txBody>
      </p:sp>
      <p:pic>
        <p:nvPicPr>
          <p:cNvPr id="240" name="Google Shape;240;p38"/>
          <p:cNvPicPr preferRelativeResize="0"/>
          <p:nvPr/>
        </p:nvPicPr>
        <p:blipFill>
          <a:blip r:embed="rId3">
            <a:alphaModFix/>
          </a:blip>
          <a:stretch>
            <a:fillRect/>
          </a:stretch>
        </p:blipFill>
        <p:spPr>
          <a:xfrm>
            <a:off x="4517828" y="304800"/>
            <a:ext cx="3165458" cy="1533525"/>
          </a:xfrm>
          <a:prstGeom prst="rect">
            <a:avLst/>
          </a:prstGeom>
          <a:noFill/>
          <a:ln>
            <a:noFill/>
          </a:ln>
        </p:spPr>
      </p:pic>
      <p:pic>
        <p:nvPicPr>
          <p:cNvPr id="241" name="Google Shape;241;p38"/>
          <p:cNvPicPr preferRelativeResize="0"/>
          <p:nvPr/>
        </p:nvPicPr>
        <p:blipFill>
          <a:blip r:embed="rId4">
            <a:alphaModFix/>
          </a:blip>
          <a:stretch>
            <a:fillRect/>
          </a:stretch>
        </p:blipFill>
        <p:spPr>
          <a:xfrm>
            <a:off x="4168137" y="2669626"/>
            <a:ext cx="4387375" cy="16722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Missing Information </a:t>
            </a:r>
            <a:endParaRPr/>
          </a:p>
        </p:txBody>
      </p:sp>
      <p:sp>
        <p:nvSpPr>
          <p:cNvPr id="252" name="Google Shape;252;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Demographics</a:t>
            </a:r>
            <a:endParaRPr/>
          </a:p>
          <a:p>
            <a:pPr indent="-342900" lvl="0" marL="457200" rtl="0" algn="l">
              <a:spcBef>
                <a:spcPts val="0"/>
              </a:spcBef>
              <a:spcAft>
                <a:spcPts val="0"/>
              </a:spcAft>
              <a:buSzPts val="1800"/>
              <a:buChar char="●"/>
            </a:pPr>
            <a:r>
              <a:rPr lang="en"/>
              <a:t>Stage of pregnancy during which measurements were taken</a:t>
            </a:r>
            <a:endParaRPr/>
          </a:p>
          <a:p>
            <a:pPr indent="-342900" lvl="0" marL="457200" rtl="0" algn="l">
              <a:spcBef>
                <a:spcPts val="0"/>
              </a:spcBef>
              <a:spcAft>
                <a:spcPts val="0"/>
              </a:spcAft>
              <a:buSzPts val="1800"/>
              <a:buChar char="●"/>
            </a:pPr>
            <a:r>
              <a:rPr lang="en"/>
              <a:t>Number of fetuses in utero</a:t>
            </a:r>
            <a:endParaRPr/>
          </a:p>
          <a:p>
            <a:pPr indent="-342900" lvl="0" marL="457200" rtl="0" algn="l">
              <a:spcBef>
                <a:spcPts val="0"/>
              </a:spcBef>
              <a:spcAft>
                <a:spcPts val="0"/>
              </a:spcAft>
              <a:buSzPts val="1800"/>
              <a:buChar char="●"/>
            </a:pPr>
            <a:r>
              <a:rPr lang="en"/>
              <a:t>Gender of fetus</a:t>
            </a:r>
            <a:endParaRPr/>
          </a:p>
          <a:p>
            <a:pPr indent="-342900" lvl="0" marL="457200" rtl="0" algn="l">
              <a:spcBef>
                <a:spcPts val="0"/>
              </a:spcBef>
              <a:spcAft>
                <a:spcPts val="0"/>
              </a:spcAft>
              <a:buSzPts val="1800"/>
              <a:buChar char="●"/>
            </a:pPr>
            <a:r>
              <a:rPr lang="en"/>
              <a:t>Lifestyle of mother</a:t>
            </a:r>
            <a:endParaRPr/>
          </a:p>
          <a:p>
            <a:pPr indent="-342900" lvl="0" marL="457200" rtl="0" algn="l">
              <a:spcBef>
                <a:spcPts val="0"/>
              </a:spcBef>
              <a:spcAft>
                <a:spcPts val="0"/>
              </a:spcAft>
              <a:buSzPts val="1800"/>
              <a:buChar char="●"/>
            </a:pPr>
            <a:r>
              <a:rPr lang="en"/>
              <a:t>Results of non-stress test</a:t>
            </a:r>
            <a:endParaRPr/>
          </a:p>
          <a:p>
            <a:pPr indent="-342900" lvl="0" marL="457200" rtl="0" algn="l">
              <a:spcBef>
                <a:spcPts val="0"/>
              </a:spcBef>
              <a:spcAft>
                <a:spcPts val="0"/>
              </a:spcAft>
              <a:buSzPts val="1800"/>
              <a:buChar char="●"/>
            </a:pPr>
            <a:r>
              <a:rPr lang="en"/>
              <a:t>Previous pregnancies or stillbirths of mother</a:t>
            </a:r>
            <a:endParaRPr/>
          </a:p>
          <a:p>
            <a:pPr indent="0" lvl="0" marL="0" rtl="0" algn="l">
              <a:spcBef>
                <a:spcPts val="1600"/>
              </a:spcBef>
              <a:spcAft>
                <a:spcPts val="1600"/>
              </a:spcAft>
              <a:buNone/>
            </a:pPr>
            <a:r>
              <a:rPr lang="en"/>
              <a:t>These missing features could improve research and help with eliminating disparities in </a:t>
            </a:r>
            <a:r>
              <a:rPr lang="en"/>
              <a:t>clinical</a:t>
            </a:r>
            <a:r>
              <a:rPr lang="en"/>
              <a:t>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10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1000"/>
                                        <p:tgtEl>
                                          <p:spTgt spid="2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Effect filter="fade" transition="in">
                                      <p:cBhvr>
                                        <p:cTn dur="1000"/>
                                        <p:tgtEl>
                                          <p:spTgt spid="2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6" st="6"/>
                                            </p:txEl>
                                          </p:spTgt>
                                        </p:tgtEl>
                                        <p:attrNameLst>
                                          <p:attrName>style.visibility</p:attrName>
                                        </p:attrNameLst>
                                      </p:cBhvr>
                                      <p:to>
                                        <p:strVal val="visible"/>
                                      </p:to>
                                    </p:set>
                                    <p:animEffect filter="fade" transition="in">
                                      <p:cBhvr>
                                        <p:cTn dur="1000"/>
                                        <p:tgtEl>
                                          <p:spTgt spid="2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7" st="7"/>
                                            </p:txEl>
                                          </p:spTgt>
                                        </p:tgtEl>
                                        <p:attrNameLst>
                                          <p:attrName>style.visibility</p:attrName>
                                        </p:attrNameLst>
                                      </p:cBhvr>
                                      <p:to>
                                        <p:strVal val="visible"/>
                                      </p:to>
                                    </p:set>
                                    <p:animEffect filter="fade" transition="in">
                                      <p:cBhvr>
                                        <p:cTn dur="1000"/>
                                        <p:tgtEl>
                                          <p:spTgt spid="25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Performance Results Summary</a:t>
            </a:r>
            <a:endParaRPr/>
          </a:p>
        </p:txBody>
      </p:sp>
      <p:sp>
        <p:nvSpPr>
          <p:cNvPr id="263" name="Google Shape;263;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666666"/>
              </a:buClr>
              <a:buSzPts val="1700"/>
              <a:buChar char="●"/>
            </a:pPr>
            <a:r>
              <a:rPr lang="en" sz="1700">
                <a:solidFill>
                  <a:srgbClr val="666666"/>
                </a:solidFill>
              </a:rPr>
              <a:t>Performance for each model showed very good results (accuracy score): </a:t>
            </a:r>
            <a:endParaRPr sz="1700">
              <a:solidFill>
                <a:srgbClr val="666666"/>
              </a:solidFill>
            </a:endParaRPr>
          </a:p>
          <a:p>
            <a:pPr indent="0" lvl="0" marL="457200" rtl="0" algn="l">
              <a:spcBef>
                <a:spcPts val="0"/>
              </a:spcBef>
              <a:spcAft>
                <a:spcPts val="0"/>
              </a:spcAft>
              <a:buNone/>
            </a:pPr>
            <a:r>
              <a:rPr lang="en" sz="1700">
                <a:solidFill>
                  <a:srgbClr val="666666"/>
                </a:solidFill>
              </a:rPr>
              <a:t>             0.87 for the RF model  |  0.87 for the DT model</a:t>
            </a:r>
            <a:endParaRPr sz="1700">
              <a:solidFill>
                <a:srgbClr val="666666"/>
              </a:solidFill>
            </a:endParaRPr>
          </a:p>
          <a:p>
            <a:pPr indent="-336550" lvl="0" marL="457200" rtl="0" algn="l">
              <a:spcBef>
                <a:spcPts val="1600"/>
              </a:spcBef>
              <a:spcAft>
                <a:spcPts val="0"/>
              </a:spcAft>
              <a:buClr>
                <a:srgbClr val="666666"/>
              </a:buClr>
              <a:buSzPts val="1700"/>
              <a:buChar char="●"/>
            </a:pPr>
            <a:r>
              <a:rPr lang="en" sz="1700">
                <a:solidFill>
                  <a:srgbClr val="666666"/>
                </a:solidFill>
              </a:rPr>
              <a:t>Random Forest predicted Fetal Health with 87% accuracy, recall, and precision. </a:t>
            </a:r>
            <a:endParaRPr sz="1700">
              <a:solidFill>
                <a:srgbClr val="666666"/>
              </a:solidFill>
            </a:endParaRPr>
          </a:p>
          <a:p>
            <a:pPr indent="-336550" lvl="0" marL="457200" rtl="0" algn="l">
              <a:spcBef>
                <a:spcPts val="0"/>
              </a:spcBef>
              <a:spcAft>
                <a:spcPts val="0"/>
              </a:spcAft>
              <a:buClr>
                <a:srgbClr val="666666"/>
              </a:buClr>
              <a:buSzPts val="1700"/>
              <a:buChar char="●"/>
            </a:pPr>
            <a:r>
              <a:rPr lang="en" sz="1700">
                <a:solidFill>
                  <a:srgbClr val="666666"/>
                </a:solidFill>
              </a:rPr>
              <a:t>Decision Trees predicted Fetal Health with 87% accuracy and recall, but 86% precision.</a:t>
            </a:r>
            <a:endParaRPr sz="1700">
              <a:solidFill>
                <a:srgbClr val="666666"/>
              </a:solidFill>
            </a:endParaRPr>
          </a:p>
          <a:p>
            <a:pPr indent="-336550" lvl="0" marL="457200" rtl="0" algn="l">
              <a:spcBef>
                <a:spcPts val="0"/>
              </a:spcBef>
              <a:spcAft>
                <a:spcPts val="0"/>
              </a:spcAft>
              <a:buClr>
                <a:srgbClr val="666666"/>
              </a:buClr>
              <a:buSzPts val="1700"/>
              <a:buChar char="●"/>
            </a:pPr>
            <a:r>
              <a:rPr lang="en" sz="1700">
                <a:solidFill>
                  <a:srgbClr val="666666"/>
                </a:solidFill>
              </a:rPr>
              <a:t>After hyperparameter tuning, Decision Trees modelling precision performance increased to 87%, but remained the same for the other metrics.</a:t>
            </a:r>
            <a:endParaRPr sz="1700">
              <a:solidFill>
                <a:srgbClr val="666666"/>
              </a:solidFill>
            </a:endParaRPr>
          </a:p>
          <a:p>
            <a:pPr indent="-336550" lvl="0" marL="457200" rtl="0" algn="l">
              <a:spcBef>
                <a:spcPts val="0"/>
              </a:spcBef>
              <a:spcAft>
                <a:spcPts val="0"/>
              </a:spcAft>
              <a:buClr>
                <a:srgbClr val="666666"/>
              </a:buClr>
              <a:buSzPts val="1700"/>
              <a:buChar char="●"/>
            </a:pPr>
            <a:r>
              <a:rPr lang="en" sz="1700">
                <a:solidFill>
                  <a:srgbClr val="666666"/>
                </a:solidFill>
              </a:rPr>
              <a:t>Overall, Random Forest classification model was the best performing model in detecting fetal health and was 1% more precise than Decision Tree on the first run.</a:t>
            </a:r>
            <a:endParaRPr sz="17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Concluding statements</a:t>
            </a:r>
            <a:endParaRPr/>
          </a:p>
        </p:txBody>
      </p:sp>
      <p:sp>
        <p:nvSpPr>
          <p:cNvPr id="274" name="Google Shape;274;p44"/>
          <p:cNvSpPr txBox="1"/>
          <p:nvPr>
            <p:ph idx="1" type="body"/>
          </p:nvPr>
        </p:nvSpPr>
        <p:spPr>
          <a:xfrm>
            <a:off x="471900" y="1803350"/>
            <a:ext cx="8222100" cy="2710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SzPts val="1200"/>
              <a:buChar char="●"/>
            </a:pPr>
            <a:r>
              <a:rPr lang="en" sz="1200"/>
              <a:t>We need more patient data to drive the false positive and false negative ratios down, thus improving performance. Performance can be further improved for Random Forest with additional hyperparameter tuning. </a:t>
            </a:r>
            <a:endParaRPr sz="1200"/>
          </a:p>
          <a:p>
            <a:pPr indent="-304800" lvl="0" marL="457200" rtl="0" algn="l">
              <a:spcBef>
                <a:spcPts val="0"/>
              </a:spcBef>
              <a:spcAft>
                <a:spcPts val="0"/>
              </a:spcAft>
              <a:buSzPts val="1200"/>
              <a:buChar char="●"/>
            </a:pPr>
            <a:r>
              <a:rPr lang="en" sz="1200"/>
              <a:t>We find that the application of machine learning models like Decision Trees and Random Forest for the detection of at-risk fetal health is an effective method that with additional data collection and demographic features can easily be used in clinical settings.</a:t>
            </a:r>
            <a:endParaRPr sz="1200"/>
          </a:p>
          <a:p>
            <a:pPr indent="-304800" lvl="0" marL="457200" rtl="0" algn="l">
              <a:spcBef>
                <a:spcPts val="0"/>
              </a:spcBef>
              <a:spcAft>
                <a:spcPts val="0"/>
              </a:spcAft>
              <a:buSzPts val="1200"/>
              <a:buChar char="●"/>
            </a:pPr>
            <a:r>
              <a:rPr lang="en" sz="1200"/>
              <a:t>Although considerable advancements have been made in medical care, the rate of maternal mortality and morbidity and preterm birth have been rising in the United states of the past few years. </a:t>
            </a:r>
            <a:endParaRPr sz="1200"/>
          </a:p>
          <a:p>
            <a:pPr indent="-304800" lvl="0" marL="457200" rtl="0" algn="l">
              <a:spcBef>
                <a:spcPts val="0"/>
              </a:spcBef>
              <a:spcAft>
                <a:spcPts val="0"/>
              </a:spcAft>
              <a:buSzPts val="1200"/>
              <a:buChar char="●"/>
            </a:pPr>
            <a:r>
              <a:rPr lang="en" sz="1200"/>
              <a:t>We see that maternal and infant mortality rates in the US are much higher than their counterparts of similarly populated and wealthy countries. </a:t>
            </a:r>
            <a:endParaRPr sz="1200"/>
          </a:p>
          <a:p>
            <a:pPr indent="-304800" lvl="0" marL="457200" rtl="0" algn="l">
              <a:spcBef>
                <a:spcPts val="0"/>
              </a:spcBef>
              <a:spcAft>
                <a:spcPts val="0"/>
              </a:spcAft>
              <a:buSzPts val="1200"/>
              <a:buChar char="●"/>
            </a:pPr>
            <a:r>
              <a:rPr lang="en" sz="1200"/>
              <a:t>And of course the most at risk populations are those of people of color where they experience an increased risk for poor maternal and infant health outcomes in comparison to their American peers of European descent.</a:t>
            </a:r>
            <a:endParaRPr sz="1200"/>
          </a:p>
          <a:p>
            <a:pPr indent="-304800" lvl="0" marL="457200" rtl="0" algn="l">
              <a:spcBef>
                <a:spcPts val="0"/>
              </a:spcBef>
              <a:spcAft>
                <a:spcPts val="0"/>
              </a:spcAft>
              <a:buSzPts val="1200"/>
              <a:buChar char="●"/>
            </a:pPr>
            <a:r>
              <a:rPr lang="en" sz="1200"/>
              <a:t>It is imperative to close the gap on this </a:t>
            </a:r>
            <a:r>
              <a:rPr lang="en" sz="1200"/>
              <a:t>disparity</a:t>
            </a:r>
            <a:r>
              <a:rPr lang="en" sz="1200"/>
              <a:t> and collect data that includes demographic attributes. For we all know that race and ethnicity has correlating trends with family income, which correlates with lifestyle and health access and outcomes.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10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1000"/>
                                        <p:tgtEl>
                                          <p:spTgt spid="2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1000"/>
                                        <p:tgtEl>
                                          <p:spTgt spid="2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0" name="Google Shape;280;p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666666"/>
              </a:buClr>
              <a:buSzPts val="1500"/>
              <a:buChar char="●"/>
            </a:pPr>
            <a:r>
              <a:rPr lang="en" sz="1100">
                <a:solidFill>
                  <a:srgbClr val="666666"/>
                </a:solidFill>
              </a:rPr>
              <a:t>Bangma, Jacqueline T., et al. “Placental Programming, Perinatal Inflammation, and Neurodevelopment Impairment among Those Born Extremely Preterm.” </a:t>
            </a:r>
            <a:r>
              <a:rPr i="1" lang="en" sz="1100">
                <a:solidFill>
                  <a:srgbClr val="666666"/>
                </a:solidFill>
              </a:rPr>
              <a:t>Nature News</a:t>
            </a:r>
            <a:r>
              <a:rPr lang="en" sz="1100">
                <a:solidFill>
                  <a:srgbClr val="666666"/>
                </a:solidFill>
              </a:rPr>
              <a:t>, Nature Publishing Group, 12 Nov. 2020, https://www.nature.com/articles/s41390-020-01236-1. </a:t>
            </a:r>
            <a:endParaRPr sz="1100">
              <a:solidFill>
                <a:srgbClr val="666666"/>
              </a:solidFill>
            </a:endParaRPr>
          </a:p>
          <a:p>
            <a:pPr indent="-323850" lvl="0" marL="457200" rtl="0" algn="l">
              <a:spcBef>
                <a:spcPts val="0"/>
              </a:spcBef>
              <a:spcAft>
                <a:spcPts val="0"/>
              </a:spcAft>
              <a:buClr>
                <a:srgbClr val="666666"/>
              </a:buClr>
              <a:buSzPts val="1500"/>
              <a:buChar char="●"/>
            </a:pPr>
            <a:r>
              <a:rPr lang="en" sz="1100">
                <a:solidFill>
                  <a:srgbClr val="666666"/>
                </a:solidFill>
              </a:rPr>
              <a:t>Chouinard, Jean-Christophe. (May 2022). “Decision Trees in Machine Learning, with Examples (Python).” </a:t>
            </a:r>
            <a:r>
              <a:rPr i="1" lang="en" sz="1100">
                <a:solidFill>
                  <a:srgbClr val="666666"/>
                </a:solidFill>
              </a:rPr>
              <a:t>JC Chouinard</a:t>
            </a:r>
            <a:r>
              <a:rPr lang="en" sz="1100">
                <a:solidFill>
                  <a:srgbClr val="666666"/>
                </a:solidFill>
              </a:rPr>
              <a:t>, https://www.jcchouinard.com/decision-trees-in-machine-learning/. </a:t>
            </a:r>
            <a:endParaRPr sz="1100">
              <a:solidFill>
                <a:srgbClr val="666666"/>
              </a:solidFill>
            </a:endParaRPr>
          </a:p>
          <a:p>
            <a:pPr indent="-323850" lvl="0" marL="457200" rtl="0" algn="l">
              <a:spcBef>
                <a:spcPts val="0"/>
              </a:spcBef>
              <a:spcAft>
                <a:spcPts val="0"/>
              </a:spcAft>
              <a:buClr>
                <a:srgbClr val="666666"/>
              </a:buClr>
              <a:buSzPts val="1500"/>
              <a:buChar char="●"/>
            </a:pPr>
            <a:r>
              <a:rPr lang="en" sz="1100">
                <a:solidFill>
                  <a:srgbClr val="666666"/>
                </a:solidFill>
              </a:rPr>
              <a:t>Hill, L. &amp; Artiga, S. (Nov 2022). “Racial Disparities in Maternal and Infant Health: Current Status and Efforts to Address Them.” </a:t>
            </a:r>
            <a:r>
              <a:rPr i="1" lang="en" sz="1100">
                <a:solidFill>
                  <a:srgbClr val="666666"/>
                </a:solidFill>
              </a:rPr>
              <a:t>KFF</a:t>
            </a:r>
            <a:r>
              <a:rPr lang="en" sz="1100">
                <a:solidFill>
                  <a:srgbClr val="666666"/>
                </a:solidFill>
              </a:rPr>
              <a:t>, 14 Mar. 2023, https://www.kff.org/racial-equity-and-health-policy/issue-brief/racial-disparities-in-maternal-and-infant-health-current-status-and-efforts-to-address-them/. </a:t>
            </a:r>
            <a:endParaRPr sz="1100">
              <a:solidFill>
                <a:srgbClr val="666666"/>
              </a:solidFill>
            </a:endParaRPr>
          </a:p>
          <a:p>
            <a:pPr indent="0" lvl="0" marL="0" rtl="0" algn="l">
              <a:spcBef>
                <a:spcPts val="1200"/>
              </a:spcBef>
              <a:spcAft>
                <a:spcPts val="1200"/>
              </a:spcAft>
              <a:buNone/>
            </a:pPr>
            <a:r>
              <a:t/>
            </a:r>
            <a:endParaRPr sz="110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1000"/>
                                        <p:tgtEl>
                                          <p:spTgt spid="2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a:t>
            </a:r>
            <a:endParaRPr/>
          </a:p>
          <a:p>
            <a:pPr indent="0" lvl="0" marL="0" rtl="0" algn="l">
              <a:spcBef>
                <a:spcPts val="0"/>
              </a:spcBef>
              <a:spcAft>
                <a:spcPts val="0"/>
              </a:spcAft>
              <a:buNone/>
            </a:pPr>
            <a:r>
              <a:rPr lang="en"/>
              <a:t>Fetal Health</a:t>
            </a:r>
            <a:endParaRPr/>
          </a:p>
        </p:txBody>
      </p:sp>
      <p:sp>
        <p:nvSpPr>
          <p:cNvPr id="86" name="Google Shape;86;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Fetal health of a baby in utero has an impact on child and maternal mortality. </a:t>
            </a:r>
            <a:endParaRPr/>
          </a:p>
          <a:p>
            <a:pPr indent="-304800" lvl="0" marL="457200" rtl="0" algn="l">
              <a:spcBef>
                <a:spcPts val="0"/>
              </a:spcBef>
              <a:spcAft>
                <a:spcPts val="0"/>
              </a:spcAft>
              <a:buSzPts val="1200"/>
              <a:buChar char="●"/>
            </a:pPr>
            <a:r>
              <a:rPr lang="en"/>
              <a:t>Child mortality is a concern in countries all over the world. </a:t>
            </a:r>
            <a:endParaRPr/>
          </a:p>
          <a:p>
            <a:pPr indent="-304800" lvl="0" marL="457200" rtl="0" algn="l">
              <a:spcBef>
                <a:spcPts val="0"/>
              </a:spcBef>
              <a:spcAft>
                <a:spcPts val="0"/>
              </a:spcAft>
              <a:buSzPts val="1200"/>
              <a:buChar char="●"/>
            </a:pPr>
            <a:r>
              <a:rPr lang="en"/>
              <a:t>By analyzing and classifying fetal health, countries can end preventable deaths of newborns and babies under the age of 5 years old. </a:t>
            </a:r>
            <a:endParaRPr/>
          </a:p>
          <a:p>
            <a:pPr indent="-304800" lvl="0" marL="457200" rtl="0" algn="l">
              <a:spcBef>
                <a:spcPts val="0"/>
              </a:spcBef>
              <a:spcAft>
                <a:spcPts val="0"/>
              </a:spcAft>
              <a:buSzPts val="1200"/>
              <a:buChar char="●"/>
            </a:pPr>
            <a:r>
              <a:rPr lang="en"/>
              <a:t>This issue of fetal health is something that affects both the fetus and the maternal health of its carrier. Thus, by solving this problem, we could save not just one life, but two.</a:t>
            </a:r>
            <a:endParaRPr/>
          </a:p>
        </p:txBody>
      </p:sp>
      <p:pic>
        <p:nvPicPr>
          <p:cNvPr id="87" name="Google Shape;87;p16"/>
          <p:cNvPicPr preferRelativeResize="0"/>
          <p:nvPr/>
        </p:nvPicPr>
        <p:blipFill>
          <a:blip r:embed="rId3">
            <a:alphaModFix/>
          </a:blip>
          <a:stretch>
            <a:fillRect/>
          </a:stretch>
        </p:blipFill>
        <p:spPr>
          <a:xfrm>
            <a:off x="3712725" y="0"/>
            <a:ext cx="5143499"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Lifecycle of Fetal Health</a:t>
            </a:r>
            <a:endParaRPr/>
          </a:p>
        </p:txBody>
      </p:sp>
      <p:pic>
        <p:nvPicPr>
          <p:cNvPr id="93" name="Google Shape;93;p17"/>
          <p:cNvPicPr preferRelativeResize="0"/>
          <p:nvPr/>
        </p:nvPicPr>
        <p:blipFill>
          <a:blip r:embed="rId3">
            <a:alphaModFix/>
          </a:blip>
          <a:stretch>
            <a:fillRect/>
          </a:stretch>
        </p:blipFill>
        <p:spPr>
          <a:xfrm>
            <a:off x="949788" y="1805788"/>
            <a:ext cx="6524625" cy="2524125"/>
          </a:xfrm>
          <a:prstGeom prst="rect">
            <a:avLst/>
          </a:prstGeom>
          <a:noFill/>
          <a:ln>
            <a:noFill/>
          </a:ln>
        </p:spPr>
      </p:pic>
      <p:sp>
        <p:nvSpPr>
          <p:cNvPr id="94" name="Google Shape;94;p17"/>
          <p:cNvSpPr txBox="1"/>
          <p:nvPr/>
        </p:nvSpPr>
        <p:spPr>
          <a:xfrm>
            <a:off x="1542863" y="4723625"/>
            <a:ext cx="533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https://www.nature.com/articles/s41390-020-01236-1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a:t>
            </a:r>
            <a:r>
              <a:rPr lang="en"/>
              <a:t>Goals</a:t>
            </a:r>
            <a:endParaRPr/>
          </a:p>
        </p:txBody>
      </p:sp>
      <p:sp>
        <p:nvSpPr>
          <p:cNvPr id="100" name="Google Shape;100;p18"/>
          <p:cNvSpPr txBox="1"/>
          <p:nvPr>
            <p:ph idx="1" type="body"/>
          </p:nvPr>
        </p:nvSpPr>
        <p:spPr>
          <a:xfrm>
            <a:off x="471900" y="1802550"/>
            <a:ext cx="8222100" cy="28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Goal: We built machine learning models to predict fetal health using uterine contraction and other clinical features detectable by observing vitals for expectant mothers. </a:t>
            </a:r>
            <a:endParaRPr sz="1600"/>
          </a:p>
          <a:p>
            <a:pPr indent="0" lvl="0" marL="0" rtl="0" algn="l">
              <a:spcBef>
                <a:spcPts val="1600"/>
              </a:spcBef>
              <a:spcAft>
                <a:spcPts val="0"/>
              </a:spcAft>
              <a:buNone/>
            </a:pPr>
            <a:r>
              <a:rPr lang="en" sz="1600"/>
              <a:t>Plan: We built two supervised learning models to classify patients as having a fetus with normal health or at-risk health. We used pairwise correlation to find the most critical feature to use in our model as a predictor variable,  prolonged_decelerations.</a:t>
            </a:r>
            <a:endParaRPr sz="1600"/>
          </a:p>
          <a:p>
            <a:pPr indent="0" lvl="0" marL="0" rtl="0" algn="l">
              <a:spcBef>
                <a:spcPts val="1600"/>
              </a:spcBef>
              <a:spcAft>
                <a:spcPts val="0"/>
              </a:spcAft>
              <a:buNone/>
            </a:pPr>
            <a:r>
              <a:rPr lang="en" sz="1600"/>
              <a:t>           Random Forest Classifier Model   &amp;  Decision Tree Classifier Model</a:t>
            </a:r>
            <a:endParaRPr sz="1600"/>
          </a:p>
          <a:p>
            <a:pPr indent="0" lvl="0" marL="0" rtl="0" algn="l">
              <a:spcBef>
                <a:spcPts val="1600"/>
              </a:spcBef>
              <a:spcAft>
                <a:spcPts val="1600"/>
              </a:spcAft>
              <a:buNone/>
            </a:pPr>
            <a:r>
              <a:rPr lang="en" sz="1600"/>
              <a:t>Metrics: Our model performance metrics included: accuracy, precision, recall,  and F1-score to determine if our predictive models were successful and determine which model performed the best.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11" name="Google Shape;111;p20"/>
          <p:cNvSpPr txBox="1"/>
          <p:nvPr>
            <p:ph idx="1" type="body"/>
          </p:nvPr>
        </p:nvSpPr>
        <p:spPr>
          <a:xfrm>
            <a:off x="471900" y="1919075"/>
            <a:ext cx="3999900" cy="2710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600"/>
              <a:t>2126</a:t>
            </a:r>
            <a:r>
              <a:rPr lang="en" sz="3600"/>
              <a:t> measurements</a:t>
            </a:r>
            <a:endParaRPr sz="3600"/>
          </a:p>
        </p:txBody>
      </p:sp>
      <p:sp>
        <p:nvSpPr>
          <p:cNvPr id="112" name="Google Shape;112;p20"/>
          <p:cNvSpPr txBox="1"/>
          <p:nvPr>
            <p:ph idx="2" type="body"/>
          </p:nvPr>
        </p:nvSpPr>
        <p:spPr>
          <a:xfrm>
            <a:off x="4694100" y="1697375"/>
            <a:ext cx="43032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included:</a:t>
            </a:r>
            <a:endParaRPr/>
          </a:p>
          <a:p>
            <a:pPr indent="-304800" lvl="0" marL="457200" rtl="0" algn="l">
              <a:spcBef>
                <a:spcPts val="1600"/>
              </a:spcBef>
              <a:spcAft>
                <a:spcPts val="0"/>
              </a:spcAft>
              <a:buSzPts val="1200"/>
              <a:buChar char="●"/>
            </a:pPr>
            <a:r>
              <a:rPr lang="en" sz="1200"/>
              <a:t>baseline value</a:t>
            </a:r>
            <a:endParaRPr sz="1200"/>
          </a:p>
          <a:p>
            <a:pPr indent="-304800" lvl="0" marL="457200" rtl="0" algn="l">
              <a:spcBef>
                <a:spcPts val="0"/>
              </a:spcBef>
              <a:spcAft>
                <a:spcPts val="0"/>
              </a:spcAft>
              <a:buSzPts val="1200"/>
              <a:buChar char="●"/>
            </a:pPr>
            <a:r>
              <a:rPr lang="en" sz="1200"/>
              <a:t>accelerations</a:t>
            </a:r>
            <a:endParaRPr sz="1200"/>
          </a:p>
          <a:p>
            <a:pPr indent="-304800" lvl="0" marL="457200" rtl="0" algn="l">
              <a:spcBef>
                <a:spcPts val="0"/>
              </a:spcBef>
              <a:spcAft>
                <a:spcPts val="0"/>
              </a:spcAft>
              <a:buSzPts val="1200"/>
              <a:buChar char="●"/>
            </a:pPr>
            <a:r>
              <a:rPr lang="en" sz="1200"/>
              <a:t>fetal movement</a:t>
            </a:r>
            <a:endParaRPr sz="1200"/>
          </a:p>
          <a:p>
            <a:pPr indent="-304800" lvl="0" marL="457200" rtl="0" algn="l">
              <a:spcBef>
                <a:spcPts val="0"/>
              </a:spcBef>
              <a:spcAft>
                <a:spcPts val="0"/>
              </a:spcAft>
              <a:buSzPts val="1200"/>
              <a:buChar char="●"/>
            </a:pPr>
            <a:r>
              <a:rPr lang="en" sz="1200"/>
              <a:t>uterine contractions</a:t>
            </a:r>
            <a:endParaRPr sz="1200"/>
          </a:p>
          <a:p>
            <a:pPr indent="-304800" lvl="0" marL="457200" rtl="0" algn="l">
              <a:spcBef>
                <a:spcPts val="0"/>
              </a:spcBef>
              <a:spcAft>
                <a:spcPts val="0"/>
              </a:spcAft>
              <a:buSzPts val="1200"/>
              <a:buChar char="●"/>
            </a:pPr>
            <a:r>
              <a:rPr lang="en" sz="1200"/>
              <a:t>light decelerations</a:t>
            </a:r>
            <a:endParaRPr sz="1200"/>
          </a:p>
          <a:p>
            <a:pPr indent="-304800" lvl="0" marL="457200" rtl="0" algn="l">
              <a:spcBef>
                <a:spcPts val="0"/>
              </a:spcBef>
              <a:spcAft>
                <a:spcPts val="0"/>
              </a:spcAft>
              <a:buSzPts val="1200"/>
              <a:buChar char="●"/>
            </a:pPr>
            <a:r>
              <a:rPr lang="en" sz="1200"/>
              <a:t>severe decelerations</a:t>
            </a:r>
            <a:endParaRPr sz="1200"/>
          </a:p>
          <a:p>
            <a:pPr indent="-304800" lvl="0" marL="457200" rtl="0" algn="l">
              <a:spcBef>
                <a:spcPts val="0"/>
              </a:spcBef>
              <a:spcAft>
                <a:spcPts val="0"/>
              </a:spcAft>
              <a:buSzPts val="1200"/>
              <a:buChar char="●"/>
            </a:pPr>
            <a:r>
              <a:rPr lang="en" sz="1200"/>
              <a:t>prolonged decelerations</a:t>
            </a:r>
            <a:endParaRPr sz="1200"/>
          </a:p>
          <a:p>
            <a:pPr indent="-304800" lvl="0" marL="457200" rtl="0" algn="l">
              <a:spcBef>
                <a:spcPts val="0"/>
              </a:spcBef>
              <a:spcAft>
                <a:spcPts val="0"/>
              </a:spcAft>
              <a:buSzPts val="1200"/>
              <a:buChar char="●"/>
            </a:pPr>
            <a:r>
              <a:rPr lang="en" sz="1200"/>
              <a:t>abnormal short term variability</a:t>
            </a:r>
            <a:endParaRPr sz="1200"/>
          </a:p>
          <a:p>
            <a:pPr indent="-304800" lvl="0" marL="457200" rtl="0" algn="l">
              <a:spcBef>
                <a:spcPts val="0"/>
              </a:spcBef>
              <a:spcAft>
                <a:spcPts val="0"/>
              </a:spcAft>
              <a:buSzPts val="1200"/>
              <a:buChar char="●"/>
            </a:pPr>
            <a:r>
              <a:rPr lang="en" sz="1200"/>
              <a:t>mean value of short term variability</a:t>
            </a:r>
            <a:endParaRPr sz="1200"/>
          </a:p>
          <a:p>
            <a:pPr indent="-304800" lvl="0" marL="457200" rtl="0" algn="l">
              <a:spcBef>
                <a:spcPts val="0"/>
              </a:spcBef>
              <a:spcAft>
                <a:spcPts val="0"/>
              </a:spcAft>
              <a:buSzPts val="1200"/>
              <a:buChar char="●"/>
            </a:pPr>
            <a:r>
              <a:rPr lang="en" sz="1200"/>
              <a:t>percentage of time with abnormal long term variability</a:t>
            </a:r>
            <a:endParaRPr sz="1200"/>
          </a:p>
          <a:p>
            <a:pPr indent="0" lvl="0" marL="0" rtl="0" algn="l">
              <a:spcBef>
                <a:spcPts val="1600"/>
              </a:spcBef>
              <a:spcAft>
                <a:spcPts val="1600"/>
              </a:spcAft>
              <a:buNone/>
            </a:pPr>
            <a:r>
              <a:rPr i="1" lang="en" sz="1000"/>
              <a:t>Data sourced from Kaggle. All variables were float numeric values, and there were no missing values.</a:t>
            </a:r>
            <a:endParaRPr i="1"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10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1000"/>
                                        <p:tgtEl>
                                          <p:spTgt spid="1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0" st="10"/>
                                            </p:txEl>
                                          </p:spTgt>
                                        </p:tgtEl>
                                        <p:attrNameLst>
                                          <p:attrName>style.visibility</p:attrName>
                                        </p:attrNameLst>
                                      </p:cBhvr>
                                      <p:to>
                                        <p:strVal val="visible"/>
                                      </p:to>
                                    </p:set>
                                    <p:animEffect filter="fade" transition="in">
                                      <p:cBhvr>
                                        <p:cTn dur="1000"/>
                                        <p:tgtEl>
                                          <p:spTgt spid="1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1" st="11"/>
                                            </p:txEl>
                                          </p:spTgt>
                                        </p:tgtEl>
                                        <p:attrNameLst>
                                          <p:attrName>style.visibility</p:attrName>
                                        </p:attrNameLst>
                                      </p:cBhvr>
                                      <p:to>
                                        <p:strVal val="visible"/>
                                      </p:to>
                                    </p:set>
                                    <p:animEffect filter="fade" transition="in">
                                      <p:cBhvr>
                                        <p:cTn dur="1000"/>
                                        <p:tgtEl>
                                          <p:spTgt spid="11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t>
            </a:r>
            <a:r>
              <a:rPr lang="en"/>
              <a:t>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