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4.xml" ContentType="application/vnd.openxmlformats-officedocument.presentationml.tags+xml"/>
  <Override PartName="/ppt/notesSlides/notesSlide18.xml" ContentType="application/vnd.openxmlformats-officedocument.presentationml.notesSlide+xml"/>
  <Override PartName="/ppt/tags/tag5.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Raleway" pitchFamily="2" charset="0"/>
      <p:regular r:id="rId22"/>
      <p:bold r:id="rId23"/>
      <p:italic r:id="rId24"/>
      <p:boldItalic r:id="rId25"/>
    </p:embeddedFont>
    <p:embeddedFont>
      <p:font typeface="Roboto" panose="02000000000000000000" pitchFamily="2" charset="0"/>
      <p:regular r:id="rId26"/>
      <p:bold r:id="rId27"/>
      <p:italic r:id="rId28"/>
      <p:boldItalic r:id="rId29"/>
    </p:embeddedFont>
    <p:embeddedFont>
      <p:font typeface="Source Sans Pro" panose="020B0503030403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20ae5f89bc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20ae5f89bc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1b907d3ecd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1b907d3ecd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e21a44bd42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e21a44bd42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20a4b25ca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20a4b25ca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20ae5f89bc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20ae5f89bc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c6f73a0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c6f73a0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1b907d3ec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1b907d3ec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20ae5f89bc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20ae5f89bc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20a4b25ca9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20a4b25ca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20bad41ff5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20bad41ff5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0ae5f89bc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0ae5f89bc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1b907d3e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1b907d3e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20bad41ff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20bad41f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20a4b25ca9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20a4b25ca9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1b907d3ec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1b907d3ec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e21a44bd42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e21a44bd42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1b907d3ecd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1b907d3ecd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2" name="Google Shape;12;p2"/>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l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marL="914400" lvl="1"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marL="1371600" lvl="2"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marL="1828800" lvl="3"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marL="2286000" lvl="4"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marL="2743200" lvl="5"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marL="3200400" lvl="6"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marL="3657600" lvl="7"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marL="4114800" lvl="8" indent="-3175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hyperlink" Target="https://www.kaggle.com/datasets/saurabhshahane/predict-ovarian-cance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3"/>
          <p:cNvSpPr txBox="1">
            <a:spLocks noGrp="1"/>
          </p:cNvSpPr>
          <p:nvPr>
            <p:ph type="ctrTitle"/>
          </p:nvPr>
        </p:nvSpPr>
        <p:spPr>
          <a:xfrm>
            <a:off x="485875" y="264475"/>
            <a:ext cx="8183700" cy="1473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Ovarian Cancer Biomarkers</a:t>
            </a:r>
            <a:endParaRPr/>
          </a:p>
        </p:txBody>
      </p:sp>
      <p:sp>
        <p:nvSpPr>
          <p:cNvPr id="59" name="Google Shape;59;p13"/>
          <p:cNvSpPr txBox="1">
            <a:spLocks noGrp="1"/>
          </p:cNvSpPr>
          <p:nvPr>
            <p:ph type="subTitle" idx="1"/>
          </p:nvPr>
        </p:nvSpPr>
        <p:spPr>
          <a:xfrm>
            <a:off x="485875" y="1738075"/>
            <a:ext cx="8183700" cy="86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i="1" dirty="0"/>
              <a:t>By: Andrea Hannah for MSDS570</a:t>
            </a:r>
            <a:endParaRPr i="1" dirty="0"/>
          </a:p>
          <a:p>
            <a:pPr marL="0" lvl="0" indent="0" algn="l" rtl="0">
              <a:spcBef>
                <a:spcPts val="0"/>
              </a:spcBef>
              <a:spcAft>
                <a:spcPts val="0"/>
              </a:spcAft>
              <a:buNone/>
            </a:pPr>
            <a:endParaRPr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body" idx="4294967295"/>
          </p:nvPr>
        </p:nvSpPr>
        <p:spPr>
          <a:xfrm>
            <a:off x="57150" y="4696825"/>
            <a:ext cx="8382000" cy="446700"/>
          </a:xfrm>
          <a:prstGeom prst="rect">
            <a:avLst/>
          </a:prstGeom>
        </p:spPr>
        <p:txBody>
          <a:bodyPr spcFirstLastPara="1" wrap="square" lIns="91425" tIns="91425" rIns="91425" bIns="91425" anchor="t" anchorCtr="0">
            <a:normAutofit fontScale="40000" lnSpcReduction="20000"/>
          </a:bodyPr>
          <a:lstStyle/>
          <a:p>
            <a:pPr marL="0" lvl="0" indent="0" algn="r" rtl="0">
              <a:spcBef>
                <a:spcPts val="0"/>
              </a:spcBef>
              <a:spcAft>
                <a:spcPts val="1200"/>
              </a:spcAft>
              <a:buNone/>
            </a:pPr>
            <a:r>
              <a:rPr lang="en"/>
              <a:t>Heatmap Correlation</a:t>
            </a:r>
            <a:endParaRPr/>
          </a:p>
        </p:txBody>
      </p:sp>
      <p:sp>
        <p:nvSpPr>
          <p:cNvPr id="113" name="Google Shape;113;p22"/>
          <p:cNvSpPr txBox="1"/>
          <p:nvPr/>
        </p:nvSpPr>
        <p:spPr>
          <a:xfrm>
            <a:off x="5889300" y="1260150"/>
            <a:ext cx="2792700"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rgbClr val="666666"/>
                </a:solidFill>
                <a:latin typeface="Roboto"/>
                <a:ea typeface="Roboto"/>
                <a:cs typeface="Roboto"/>
                <a:sym typeface="Roboto"/>
              </a:rPr>
              <a:t>With any research using this dataset, we would drop the highly correlated features shown in this heatmap from the model. PCT and PLT were dropped.</a:t>
            </a:r>
            <a:endParaRPr dirty="0">
              <a:solidFill>
                <a:srgbClr val="666666"/>
              </a:solidFill>
              <a:latin typeface="Roboto"/>
              <a:ea typeface="Roboto"/>
              <a:cs typeface="Roboto"/>
              <a:sym typeface="Roboto"/>
            </a:endParaRPr>
          </a:p>
        </p:txBody>
      </p:sp>
      <p:pic>
        <p:nvPicPr>
          <p:cNvPr id="1026" name="Picture 2">
            <a:extLst>
              <a:ext uri="{FF2B5EF4-FFF2-40B4-BE49-F238E27FC236}">
                <a16:creationId xmlns:a16="http://schemas.microsoft.com/office/drawing/2014/main" id="{44EDCAEC-2E48-8CC5-3413-7608AA8B5B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555455"/>
            <a:ext cx="5642295" cy="39330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Examining relationship between Alkaline Phosphatase and CA125 levels</a:t>
            </a:r>
            <a:endParaRPr/>
          </a:p>
        </p:txBody>
      </p:sp>
      <p:pic>
        <p:nvPicPr>
          <p:cNvPr id="120" name="Google Shape;120;p23"/>
          <p:cNvPicPr preferRelativeResize="0"/>
          <p:nvPr/>
        </p:nvPicPr>
        <p:blipFill>
          <a:blip r:embed="rId3">
            <a:alphaModFix/>
          </a:blip>
          <a:stretch>
            <a:fillRect/>
          </a:stretch>
        </p:blipFill>
        <p:spPr>
          <a:xfrm>
            <a:off x="311700" y="1490851"/>
            <a:ext cx="8121100" cy="3652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Examining relationship between HE4 and CA125 levels</a:t>
            </a:r>
            <a:endParaRPr/>
          </a:p>
        </p:txBody>
      </p:sp>
      <p:pic>
        <p:nvPicPr>
          <p:cNvPr id="6" name="Picture 5">
            <a:extLst>
              <a:ext uri="{FF2B5EF4-FFF2-40B4-BE49-F238E27FC236}">
                <a16:creationId xmlns:a16="http://schemas.microsoft.com/office/drawing/2014/main" id="{EEDE4DD5-EBF9-10D3-8C50-29D300F5BCB2}"/>
              </a:ext>
            </a:extLst>
          </p:cNvPr>
          <p:cNvPicPr>
            <a:picLocks noChangeAspect="1"/>
          </p:cNvPicPr>
          <p:nvPr/>
        </p:nvPicPr>
        <p:blipFill>
          <a:blip r:embed="rId3"/>
          <a:stretch>
            <a:fillRect/>
          </a:stretch>
        </p:blipFill>
        <p:spPr>
          <a:xfrm>
            <a:off x="643168" y="1352827"/>
            <a:ext cx="7857663" cy="36920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a:t>Brief Description of Visualization Techniques and Results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Visualization Selection: </a:t>
            </a:r>
            <a:endParaRPr/>
          </a:p>
          <a:p>
            <a:pPr marL="0" lvl="0" indent="0" algn="l" rtl="0">
              <a:spcBef>
                <a:spcPts val="0"/>
              </a:spcBef>
              <a:spcAft>
                <a:spcPts val="0"/>
              </a:spcAft>
              <a:buNone/>
            </a:pPr>
            <a:r>
              <a:rPr lang="en"/>
              <a:t>Heat Maps and Scatter Plots</a:t>
            </a:r>
            <a:endParaRPr/>
          </a:p>
        </p:txBody>
      </p:sp>
      <p:sp>
        <p:nvSpPr>
          <p:cNvPr id="137" name="Google Shape;137;p26"/>
          <p:cNvSpPr txBox="1">
            <a:spLocks noGrp="1"/>
          </p:cNvSpPr>
          <p:nvPr>
            <p:ph type="body" idx="1"/>
          </p:nvPr>
        </p:nvSpPr>
        <p:spPr>
          <a:xfrm>
            <a:off x="471900" y="1739050"/>
            <a:ext cx="8222100" cy="271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200" dirty="0"/>
              <a:t>The Heatmap visualization shows which variables are correlated with one another.</a:t>
            </a:r>
            <a:endParaRPr sz="1200" dirty="0"/>
          </a:p>
          <a:p>
            <a:pPr marL="0" lvl="0" indent="0" algn="l" rtl="0">
              <a:spcBef>
                <a:spcPts val="1200"/>
              </a:spcBef>
              <a:spcAft>
                <a:spcPts val="0"/>
              </a:spcAft>
              <a:buNone/>
            </a:pPr>
            <a:r>
              <a:rPr lang="en" sz="1200" dirty="0"/>
              <a:t>The Scatterplot visualization is used to show the relationship between variables.</a:t>
            </a:r>
            <a:endParaRPr sz="1200" dirty="0"/>
          </a:p>
          <a:p>
            <a:pPr marL="0" lvl="0" indent="0" algn="l" rtl="0">
              <a:spcBef>
                <a:spcPts val="1200"/>
              </a:spcBef>
              <a:spcAft>
                <a:spcPts val="0"/>
              </a:spcAft>
              <a:buNone/>
            </a:pPr>
            <a:r>
              <a:rPr lang="en" sz="1200" dirty="0"/>
              <a:t>Using these methods, the visualization results yielded:</a:t>
            </a:r>
            <a:endParaRPr sz="1200" dirty="0"/>
          </a:p>
          <a:p>
            <a:pPr marL="0" lvl="0" indent="0" algn="l" rtl="0">
              <a:spcBef>
                <a:spcPts val="1200"/>
              </a:spcBef>
              <a:spcAft>
                <a:spcPts val="0"/>
              </a:spcAft>
              <a:buNone/>
            </a:pPr>
            <a:r>
              <a:rPr lang="en" sz="1200" dirty="0"/>
              <a:t>Higher Calcium levels are associated with higher CA125 levels of risk not lower as expected.</a:t>
            </a:r>
            <a:endParaRPr sz="1200" dirty="0"/>
          </a:p>
          <a:p>
            <a:pPr marL="0" lvl="0" indent="0" algn="l" rtl="0">
              <a:spcBef>
                <a:spcPts val="1200"/>
              </a:spcBef>
              <a:spcAft>
                <a:spcPts val="0"/>
              </a:spcAft>
              <a:buNone/>
            </a:pPr>
            <a:r>
              <a:rPr lang="en" sz="1200" dirty="0"/>
              <a:t>Higher ALP levels are associated with higher CA125 levels of risk.</a:t>
            </a:r>
            <a:endParaRPr sz="1200" dirty="0"/>
          </a:p>
          <a:p>
            <a:pPr marL="0" lvl="0" indent="0" algn="l" rtl="0">
              <a:spcBef>
                <a:spcPts val="1200"/>
              </a:spcBef>
              <a:spcAft>
                <a:spcPts val="0"/>
              </a:spcAft>
              <a:buNone/>
            </a:pPr>
            <a:r>
              <a:rPr lang="en" sz="1200" dirty="0"/>
              <a:t>Higher HE4 levels are not supported as related with higher CA125 levels of risk with this dataset.</a:t>
            </a:r>
            <a:endParaRPr sz="1200" dirty="0"/>
          </a:p>
          <a:p>
            <a:pPr marL="0" lvl="0" indent="0" algn="l" rtl="0">
              <a:spcBef>
                <a:spcPts val="1200"/>
              </a:spcBef>
              <a:spcAft>
                <a:spcPts val="0"/>
              </a:spcAft>
              <a:buNone/>
            </a:pPr>
            <a:r>
              <a:rPr lang="en" sz="1200" dirty="0"/>
              <a:t>As expected, menopause and age correlate with higher CA125 levels</a:t>
            </a:r>
            <a:endParaRPr sz="1200" dirty="0"/>
          </a:p>
          <a:p>
            <a:pPr marL="0" lvl="0" indent="0" algn="l" rtl="0">
              <a:spcBef>
                <a:spcPts val="1200"/>
              </a:spcBef>
              <a:spcAft>
                <a:spcPts val="0"/>
              </a:spcAft>
              <a:buNone/>
            </a:pPr>
            <a:endParaRPr sz="1200" dirty="0"/>
          </a:p>
          <a:p>
            <a:pPr marL="0" lvl="0" indent="0" algn="l" rtl="0">
              <a:spcBef>
                <a:spcPts val="1200"/>
              </a:spcBef>
              <a:spcAft>
                <a:spcPts val="0"/>
              </a:spcAft>
              <a:buNone/>
            </a:pPr>
            <a:endParaRPr sz="1200" dirty="0"/>
          </a:p>
          <a:p>
            <a:pPr marL="0" lvl="0" indent="0" algn="l" rtl="0">
              <a:spcBef>
                <a:spcPts val="1200"/>
              </a:spcBef>
              <a:spcAft>
                <a:spcPts val="1200"/>
              </a:spcAft>
              <a:buNone/>
            </a:pPr>
            <a:endParaRPr sz="1200"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animEffect transition="in" filter="fade">
                                      <p:cBhvr>
                                        <p:cTn id="7" dur="1000"/>
                                        <p:tgtEl>
                                          <p:spTgt spid="1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7">
                                            <p:txEl>
                                              <p:pRg st="1" end="1"/>
                                            </p:txEl>
                                          </p:spTgt>
                                        </p:tgtEl>
                                        <p:attrNameLst>
                                          <p:attrName>style.visibility</p:attrName>
                                        </p:attrNameLst>
                                      </p:cBhvr>
                                      <p:to>
                                        <p:strVal val="visible"/>
                                      </p:to>
                                    </p:set>
                                    <p:animEffect transition="in" filter="fade">
                                      <p:cBhvr>
                                        <p:cTn id="12" dur="1000"/>
                                        <p:tgtEl>
                                          <p:spTgt spid="1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7">
                                            <p:txEl>
                                              <p:pRg st="2" end="2"/>
                                            </p:txEl>
                                          </p:spTgt>
                                        </p:tgtEl>
                                        <p:attrNameLst>
                                          <p:attrName>style.visibility</p:attrName>
                                        </p:attrNameLst>
                                      </p:cBhvr>
                                      <p:to>
                                        <p:strVal val="visible"/>
                                      </p:to>
                                    </p:set>
                                    <p:animEffect transition="in" filter="fade">
                                      <p:cBhvr>
                                        <p:cTn id="17" dur="1000"/>
                                        <p:tgtEl>
                                          <p:spTgt spid="1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7">
                                            <p:txEl>
                                              <p:pRg st="3" end="3"/>
                                            </p:txEl>
                                          </p:spTgt>
                                        </p:tgtEl>
                                        <p:attrNameLst>
                                          <p:attrName>style.visibility</p:attrName>
                                        </p:attrNameLst>
                                      </p:cBhvr>
                                      <p:to>
                                        <p:strVal val="visible"/>
                                      </p:to>
                                    </p:set>
                                    <p:animEffect transition="in" filter="fade">
                                      <p:cBhvr>
                                        <p:cTn id="22" dur="1000"/>
                                        <p:tgtEl>
                                          <p:spTgt spid="13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7">
                                            <p:txEl>
                                              <p:pRg st="4" end="4"/>
                                            </p:txEl>
                                          </p:spTgt>
                                        </p:tgtEl>
                                        <p:attrNameLst>
                                          <p:attrName>style.visibility</p:attrName>
                                        </p:attrNameLst>
                                      </p:cBhvr>
                                      <p:to>
                                        <p:strVal val="visible"/>
                                      </p:to>
                                    </p:set>
                                    <p:animEffect transition="in" filter="fade">
                                      <p:cBhvr>
                                        <p:cTn id="27" dur="1000"/>
                                        <p:tgtEl>
                                          <p:spTgt spid="13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7">
                                            <p:txEl>
                                              <p:pRg st="5" end="5"/>
                                            </p:txEl>
                                          </p:spTgt>
                                        </p:tgtEl>
                                        <p:attrNameLst>
                                          <p:attrName>style.visibility</p:attrName>
                                        </p:attrNameLst>
                                      </p:cBhvr>
                                      <p:to>
                                        <p:strVal val="visible"/>
                                      </p:to>
                                    </p:set>
                                    <p:animEffect transition="in" filter="fade">
                                      <p:cBhvr>
                                        <p:cTn id="32" dur="1000"/>
                                        <p:tgtEl>
                                          <p:spTgt spid="13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7">
                                            <p:txEl>
                                              <p:pRg st="6" end="6"/>
                                            </p:txEl>
                                          </p:spTgt>
                                        </p:tgtEl>
                                        <p:attrNameLst>
                                          <p:attrName>style.visibility</p:attrName>
                                        </p:attrNameLst>
                                      </p:cBhvr>
                                      <p:to>
                                        <p:strVal val="visible"/>
                                      </p:to>
                                    </p:set>
                                    <p:animEffect transition="in" filter="fade">
                                      <p:cBhvr>
                                        <p:cTn id="37" dur="1000"/>
                                        <p:tgtEl>
                                          <p:spTgt spid="13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Future Work</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Missing Information </a:t>
            </a:r>
            <a:endParaRPr/>
          </a:p>
        </p:txBody>
      </p:sp>
      <p:sp>
        <p:nvSpPr>
          <p:cNvPr id="148" name="Google Shape;148;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Char char="●"/>
            </a:pPr>
            <a:r>
              <a:rPr lang="en"/>
              <a:t>Racial identification</a:t>
            </a:r>
            <a:endParaRPr/>
          </a:p>
          <a:p>
            <a:pPr marL="457200" lvl="0" indent="-342900" algn="l" rtl="0">
              <a:spcBef>
                <a:spcPts val="0"/>
              </a:spcBef>
              <a:spcAft>
                <a:spcPts val="0"/>
              </a:spcAft>
              <a:buSzPts val="1800"/>
              <a:buChar char="●"/>
            </a:pPr>
            <a:r>
              <a:rPr lang="en"/>
              <a:t>Number of pregnancies</a:t>
            </a:r>
            <a:endParaRPr/>
          </a:p>
          <a:p>
            <a:pPr marL="457200" lvl="0" indent="-342900" algn="l" rtl="0">
              <a:spcBef>
                <a:spcPts val="0"/>
              </a:spcBef>
              <a:spcAft>
                <a:spcPts val="0"/>
              </a:spcAft>
              <a:buSzPts val="1800"/>
              <a:buChar char="●"/>
            </a:pPr>
            <a:r>
              <a:rPr lang="en"/>
              <a:t>Number of c-sections</a:t>
            </a:r>
            <a:endParaRPr/>
          </a:p>
          <a:p>
            <a:pPr marL="457200" lvl="0" indent="-342900" algn="l" rtl="0">
              <a:spcBef>
                <a:spcPts val="0"/>
              </a:spcBef>
              <a:spcAft>
                <a:spcPts val="0"/>
              </a:spcAft>
              <a:buSzPts val="1800"/>
              <a:buChar char="●"/>
            </a:pPr>
            <a:r>
              <a:rPr lang="en"/>
              <a:t>Weight (BMI, obesity)</a:t>
            </a:r>
            <a:endParaRPr/>
          </a:p>
          <a:p>
            <a:pPr marL="457200" lvl="0" indent="-342900" algn="l" rtl="0">
              <a:spcBef>
                <a:spcPts val="0"/>
              </a:spcBef>
              <a:spcAft>
                <a:spcPts val="0"/>
              </a:spcAft>
              <a:buSzPts val="1800"/>
              <a:buChar char="●"/>
            </a:pPr>
            <a:r>
              <a:rPr lang="en"/>
              <a:t>Inherited factors</a:t>
            </a:r>
            <a:endParaRPr/>
          </a:p>
          <a:p>
            <a:pPr marL="457200" lvl="0" indent="-342900" algn="l" rtl="0">
              <a:spcBef>
                <a:spcPts val="0"/>
              </a:spcBef>
              <a:spcAft>
                <a:spcPts val="0"/>
              </a:spcAft>
              <a:buSzPts val="1800"/>
              <a:buChar char="●"/>
            </a:pPr>
            <a:r>
              <a:rPr lang="en"/>
              <a:t>Nutrition (calcium intake, vitamin D)</a:t>
            </a:r>
            <a:endParaRPr/>
          </a:p>
          <a:p>
            <a:pPr marL="457200" lvl="0" indent="-342900" algn="l" rtl="0">
              <a:spcBef>
                <a:spcPts val="0"/>
              </a:spcBef>
              <a:spcAft>
                <a:spcPts val="0"/>
              </a:spcAft>
              <a:buSzPts val="1800"/>
              <a:buChar char="●"/>
            </a:pPr>
            <a:r>
              <a:rPr lang="en"/>
              <a:t>Lifestyle (sun exposure, exercise)</a:t>
            </a:r>
            <a:endParaRPr/>
          </a:p>
          <a:p>
            <a:pPr marL="457200" lvl="0" indent="-342900" algn="l" rtl="0">
              <a:spcBef>
                <a:spcPts val="0"/>
              </a:spcBef>
              <a:spcAft>
                <a:spcPts val="0"/>
              </a:spcAft>
              <a:buSzPts val="1800"/>
              <a:buChar char="●"/>
            </a:pPr>
            <a:r>
              <a:rPr lang="en"/>
              <a:t>Stress factors</a:t>
            </a:r>
            <a:endParaRPr/>
          </a:p>
          <a:p>
            <a:pPr marL="457200" lvl="0" indent="0" algn="l" rtl="0">
              <a:spcBef>
                <a:spcPts val="1200"/>
              </a:spcBef>
              <a:spcAft>
                <a:spcPts val="1200"/>
              </a:spcAft>
              <a:buNone/>
            </a:pPr>
            <a:r>
              <a:rPr lang="en"/>
              <a:t>These missing features and others could improve research and help with eliminating disparities in clinical practice for those with known environmental factors that contribute to poor health outcomes.</a:t>
            </a:r>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xEl>
                                              <p:pRg st="0" end="0"/>
                                            </p:txEl>
                                          </p:spTgt>
                                        </p:tgtEl>
                                        <p:attrNameLst>
                                          <p:attrName>style.visibility</p:attrName>
                                        </p:attrNameLst>
                                      </p:cBhvr>
                                      <p:to>
                                        <p:strVal val="visible"/>
                                      </p:to>
                                    </p:set>
                                    <p:animEffect transition="in" filter="fade">
                                      <p:cBhvr>
                                        <p:cTn id="7" dur="1000"/>
                                        <p:tgtEl>
                                          <p:spTgt spid="1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8">
                                            <p:txEl>
                                              <p:pRg st="1" end="1"/>
                                            </p:txEl>
                                          </p:spTgt>
                                        </p:tgtEl>
                                        <p:attrNameLst>
                                          <p:attrName>style.visibility</p:attrName>
                                        </p:attrNameLst>
                                      </p:cBhvr>
                                      <p:to>
                                        <p:strVal val="visible"/>
                                      </p:to>
                                    </p:set>
                                    <p:animEffect transition="in" filter="fade">
                                      <p:cBhvr>
                                        <p:cTn id="12" dur="1000"/>
                                        <p:tgtEl>
                                          <p:spTgt spid="1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8">
                                            <p:txEl>
                                              <p:pRg st="2" end="2"/>
                                            </p:txEl>
                                          </p:spTgt>
                                        </p:tgtEl>
                                        <p:attrNameLst>
                                          <p:attrName>style.visibility</p:attrName>
                                        </p:attrNameLst>
                                      </p:cBhvr>
                                      <p:to>
                                        <p:strVal val="visible"/>
                                      </p:to>
                                    </p:set>
                                    <p:animEffect transition="in" filter="fade">
                                      <p:cBhvr>
                                        <p:cTn id="17" dur="1000"/>
                                        <p:tgtEl>
                                          <p:spTgt spid="1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8">
                                            <p:txEl>
                                              <p:pRg st="3" end="3"/>
                                            </p:txEl>
                                          </p:spTgt>
                                        </p:tgtEl>
                                        <p:attrNameLst>
                                          <p:attrName>style.visibility</p:attrName>
                                        </p:attrNameLst>
                                      </p:cBhvr>
                                      <p:to>
                                        <p:strVal val="visible"/>
                                      </p:to>
                                    </p:set>
                                    <p:animEffect transition="in" filter="fade">
                                      <p:cBhvr>
                                        <p:cTn id="22" dur="1000"/>
                                        <p:tgtEl>
                                          <p:spTgt spid="14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8">
                                            <p:txEl>
                                              <p:pRg st="4" end="4"/>
                                            </p:txEl>
                                          </p:spTgt>
                                        </p:tgtEl>
                                        <p:attrNameLst>
                                          <p:attrName>style.visibility</p:attrName>
                                        </p:attrNameLst>
                                      </p:cBhvr>
                                      <p:to>
                                        <p:strVal val="visible"/>
                                      </p:to>
                                    </p:set>
                                    <p:animEffect transition="in" filter="fade">
                                      <p:cBhvr>
                                        <p:cTn id="27" dur="1000"/>
                                        <p:tgtEl>
                                          <p:spTgt spid="14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8">
                                            <p:txEl>
                                              <p:pRg st="5" end="5"/>
                                            </p:txEl>
                                          </p:spTgt>
                                        </p:tgtEl>
                                        <p:attrNameLst>
                                          <p:attrName>style.visibility</p:attrName>
                                        </p:attrNameLst>
                                      </p:cBhvr>
                                      <p:to>
                                        <p:strVal val="visible"/>
                                      </p:to>
                                    </p:set>
                                    <p:animEffect transition="in" filter="fade">
                                      <p:cBhvr>
                                        <p:cTn id="32" dur="1000"/>
                                        <p:tgtEl>
                                          <p:spTgt spid="14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8">
                                            <p:txEl>
                                              <p:pRg st="6" end="6"/>
                                            </p:txEl>
                                          </p:spTgt>
                                        </p:tgtEl>
                                        <p:attrNameLst>
                                          <p:attrName>style.visibility</p:attrName>
                                        </p:attrNameLst>
                                      </p:cBhvr>
                                      <p:to>
                                        <p:strVal val="visible"/>
                                      </p:to>
                                    </p:set>
                                    <p:animEffect transition="in" filter="fade">
                                      <p:cBhvr>
                                        <p:cTn id="37" dur="1000"/>
                                        <p:tgtEl>
                                          <p:spTgt spid="14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8">
                                            <p:txEl>
                                              <p:pRg st="7" end="7"/>
                                            </p:txEl>
                                          </p:spTgt>
                                        </p:tgtEl>
                                        <p:attrNameLst>
                                          <p:attrName>style.visibility</p:attrName>
                                        </p:attrNameLst>
                                      </p:cBhvr>
                                      <p:to>
                                        <p:strVal val="visible"/>
                                      </p:to>
                                    </p:set>
                                    <p:animEffect transition="in" filter="fade">
                                      <p:cBhvr>
                                        <p:cTn id="42" dur="1000"/>
                                        <p:tgtEl>
                                          <p:spTgt spid="14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8">
                                            <p:txEl>
                                              <p:pRg st="8" end="8"/>
                                            </p:txEl>
                                          </p:spTgt>
                                        </p:tgtEl>
                                        <p:attrNameLst>
                                          <p:attrName>style.visibility</p:attrName>
                                        </p:attrNameLst>
                                      </p:cBhvr>
                                      <p:to>
                                        <p:strVal val="visible"/>
                                      </p:to>
                                    </p:set>
                                    <p:animEffect transition="in" filter="fade">
                                      <p:cBhvr>
                                        <p:cTn id="47" dur="1000"/>
                                        <p:tgtEl>
                                          <p:spTgt spid="14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9"/>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Conclusion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Conclusions</a:t>
            </a:r>
            <a:endParaRPr/>
          </a:p>
        </p:txBody>
      </p:sp>
      <p:sp>
        <p:nvSpPr>
          <p:cNvPr id="159" name="Google Shape;159;p30"/>
          <p:cNvSpPr txBox="1">
            <a:spLocks noGrp="1"/>
          </p:cNvSpPr>
          <p:nvPr>
            <p:ph type="body" idx="1"/>
          </p:nvPr>
        </p:nvSpPr>
        <p:spPr>
          <a:xfrm>
            <a:off x="471900" y="1401600"/>
            <a:ext cx="8222100" cy="3111900"/>
          </a:xfrm>
          <a:prstGeom prst="rect">
            <a:avLst/>
          </a:prstGeom>
        </p:spPr>
        <p:txBody>
          <a:bodyPr spcFirstLastPara="1" wrap="square" lIns="91425" tIns="91425" rIns="91425" bIns="91425" anchor="t" anchorCtr="0">
            <a:normAutofit fontScale="92500" lnSpcReduction="20000"/>
          </a:bodyPr>
          <a:lstStyle/>
          <a:p>
            <a:pPr marL="457200" lvl="0" indent="-299085" algn="l" rtl="0">
              <a:lnSpc>
                <a:spcPct val="115000"/>
              </a:lnSpc>
              <a:spcBef>
                <a:spcPts val="1200"/>
              </a:spcBef>
              <a:spcAft>
                <a:spcPts val="0"/>
              </a:spcAft>
              <a:buSzPct val="100000"/>
              <a:buChar char="●"/>
            </a:pPr>
            <a:r>
              <a:rPr lang="en" sz="1200"/>
              <a:t>Increasing the number of observances, i.e. patients, in our dataset will help teams needing identify the most important biomarkers. </a:t>
            </a:r>
            <a:endParaRPr sz="1200"/>
          </a:p>
          <a:p>
            <a:pPr marL="457200" lvl="0" indent="-299085" algn="l" rtl="0">
              <a:lnSpc>
                <a:spcPct val="115000"/>
              </a:lnSpc>
              <a:spcBef>
                <a:spcPts val="0"/>
              </a:spcBef>
              <a:spcAft>
                <a:spcPts val="0"/>
              </a:spcAft>
              <a:buSzPct val="100000"/>
              <a:buChar char="●"/>
            </a:pPr>
            <a:r>
              <a:rPr lang="en" sz="1200"/>
              <a:t>Increasing dataset would help  eliminate disparities in screening/diagnosis, treatment, and survival rates for ovarian cancer patients of particular targeted populations.</a:t>
            </a:r>
            <a:endParaRPr sz="1200"/>
          </a:p>
          <a:p>
            <a:pPr marL="457200" lvl="0" indent="-311308" algn="l" rtl="0">
              <a:spcBef>
                <a:spcPts val="0"/>
              </a:spcBef>
              <a:spcAft>
                <a:spcPts val="0"/>
              </a:spcAft>
              <a:buSzPct val="116554"/>
              <a:buChar char="●"/>
            </a:pPr>
            <a:r>
              <a:rPr lang="en" sz="1208"/>
              <a:t>A future study would be to supplement additional work to be done on screening biomarkers for patients based on racial and environmental characteristics but to eventually analyze and predict comorbidities in order to predict the composition of the wholistic care team of specialists (heart-renal-metabolic, etc.) needed that may be required for particular cancer patients to improve survival rates by starting with a larger dataset requested from the National Cancer Institute or create one in-house.</a:t>
            </a:r>
            <a:endParaRPr sz="1408"/>
          </a:p>
          <a:p>
            <a:pPr marL="457200" lvl="0" indent="-299085" algn="l" rtl="0">
              <a:lnSpc>
                <a:spcPct val="115000"/>
              </a:lnSpc>
              <a:spcBef>
                <a:spcPts val="0"/>
              </a:spcBef>
              <a:spcAft>
                <a:spcPts val="0"/>
              </a:spcAft>
              <a:buSzPct val="100000"/>
              <a:buChar char="●"/>
            </a:pPr>
            <a:r>
              <a:rPr lang="en" sz="1200"/>
              <a:t>An in-house study at an institution like Meharry makes sense, given that 5-year relative survival rate for ovarian cancer increased from 33% to 48% among non-Hispanic White women but decreased from 44% to 41% in African American women. </a:t>
            </a:r>
            <a:endParaRPr sz="1200"/>
          </a:p>
          <a:p>
            <a:pPr marL="457200" lvl="0" indent="-299085" algn="l" rtl="0">
              <a:lnSpc>
                <a:spcPct val="115000"/>
              </a:lnSpc>
              <a:spcBef>
                <a:spcPts val="0"/>
              </a:spcBef>
              <a:spcAft>
                <a:spcPts val="0"/>
              </a:spcAft>
              <a:buSzPct val="100000"/>
              <a:buChar char="●"/>
            </a:pPr>
            <a:r>
              <a:rPr lang="en" sz="1200"/>
              <a:t>The study would be a joint collaboration between Meharry institutes: the Center for Advanced Scientific Computing, Innovation and Center of Women’s Health, and eventually the Center of Health Policy since there are disparities in ovarian screening and treatment costs under Medicaid. Alternatively, a study could be established at another institution sharing a mandate for improved equity in black health.</a:t>
            </a:r>
            <a:endParaRPr sz="1200"/>
          </a:p>
          <a:p>
            <a:pPr marL="457200" lvl="0" indent="0" algn="l" rtl="0">
              <a:spcBef>
                <a:spcPts val="1600"/>
              </a:spcBef>
              <a:spcAft>
                <a:spcPts val="1200"/>
              </a:spcAft>
              <a:buNone/>
            </a:pPr>
            <a:endParaRPr sz="120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xEl>
                                              <p:pRg st="0" end="0"/>
                                            </p:txEl>
                                          </p:spTgt>
                                        </p:tgtEl>
                                        <p:attrNameLst>
                                          <p:attrName>style.visibility</p:attrName>
                                        </p:attrNameLst>
                                      </p:cBhvr>
                                      <p:to>
                                        <p:strVal val="visible"/>
                                      </p:to>
                                    </p:set>
                                    <p:animEffect transition="in" filter="fade">
                                      <p:cBhvr>
                                        <p:cTn id="7" dur="1000"/>
                                        <p:tgtEl>
                                          <p:spTgt spid="1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9">
                                            <p:txEl>
                                              <p:pRg st="1" end="1"/>
                                            </p:txEl>
                                          </p:spTgt>
                                        </p:tgtEl>
                                        <p:attrNameLst>
                                          <p:attrName>style.visibility</p:attrName>
                                        </p:attrNameLst>
                                      </p:cBhvr>
                                      <p:to>
                                        <p:strVal val="visible"/>
                                      </p:to>
                                    </p:set>
                                    <p:animEffect transition="in" filter="fade">
                                      <p:cBhvr>
                                        <p:cTn id="12" dur="1000"/>
                                        <p:tgtEl>
                                          <p:spTgt spid="1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9">
                                            <p:txEl>
                                              <p:pRg st="2" end="2"/>
                                            </p:txEl>
                                          </p:spTgt>
                                        </p:tgtEl>
                                        <p:attrNameLst>
                                          <p:attrName>style.visibility</p:attrName>
                                        </p:attrNameLst>
                                      </p:cBhvr>
                                      <p:to>
                                        <p:strVal val="visible"/>
                                      </p:to>
                                    </p:set>
                                    <p:animEffect transition="in" filter="fade">
                                      <p:cBhvr>
                                        <p:cTn id="17" dur="1000"/>
                                        <p:tgtEl>
                                          <p:spTgt spid="1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9">
                                            <p:txEl>
                                              <p:pRg st="3" end="3"/>
                                            </p:txEl>
                                          </p:spTgt>
                                        </p:tgtEl>
                                        <p:attrNameLst>
                                          <p:attrName>style.visibility</p:attrName>
                                        </p:attrNameLst>
                                      </p:cBhvr>
                                      <p:to>
                                        <p:strVal val="visible"/>
                                      </p:to>
                                    </p:set>
                                    <p:animEffect transition="in" filter="fade">
                                      <p:cBhvr>
                                        <p:cTn id="22" dur="1000"/>
                                        <p:tgtEl>
                                          <p:spTgt spid="1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9">
                                            <p:txEl>
                                              <p:pRg st="4" end="4"/>
                                            </p:txEl>
                                          </p:spTgt>
                                        </p:tgtEl>
                                        <p:attrNameLst>
                                          <p:attrName>style.visibility</p:attrName>
                                        </p:attrNameLst>
                                      </p:cBhvr>
                                      <p:to>
                                        <p:strVal val="visible"/>
                                      </p:to>
                                    </p:set>
                                    <p:animEffect transition="in" filter="fade">
                                      <p:cBhvr>
                                        <p:cTn id="27" dur="1000"/>
                                        <p:tgtEl>
                                          <p:spTgt spid="1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9">
                                            <p:txEl>
                                              <p:pRg st="5" end="5"/>
                                            </p:txEl>
                                          </p:spTgt>
                                        </p:tgtEl>
                                        <p:attrNameLst>
                                          <p:attrName>style.visibility</p:attrName>
                                        </p:attrNameLst>
                                      </p:cBhvr>
                                      <p:to>
                                        <p:strVal val="visible"/>
                                      </p:to>
                                    </p:set>
                                    <p:animEffect transition="in" filter="fade">
                                      <p:cBhvr>
                                        <p:cTn id="32" dur="1000"/>
                                        <p:tgtEl>
                                          <p:spTgt spid="1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References</a:t>
            </a:r>
            <a:endParaRPr/>
          </a:p>
        </p:txBody>
      </p:sp>
      <p:sp>
        <p:nvSpPr>
          <p:cNvPr id="165" name="Google Shape;165;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0" algn="l" rtl="0">
              <a:lnSpc>
                <a:spcPct val="75000"/>
              </a:lnSpc>
              <a:spcBef>
                <a:spcPts val="0"/>
              </a:spcBef>
              <a:spcAft>
                <a:spcPts val="0"/>
              </a:spcAft>
              <a:buNone/>
            </a:pPr>
            <a:r>
              <a:rPr lang="en" sz="1200" dirty="0"/>
              <a:t>[1]  	February 23, 2023, January 20, 2023, &amp; March 9, 2023. (n.d.). Ovarian cancer studies aim to reduce racial disparities. National Cancer Institute. Retrieved March 31, 2023, from https://www.cancer.gov/news-events/cancer-currents-blog/2020/ovarian-cancer-racial-disparities-studies</a:t>
            </a:r>
            <a:endParaRPr sz="1200" dirty="0"/>
          </a:p>
          <a:p>
            <a:pPr marL="457200" lvl="0" indent="0" algn="l" rtl="0">
              <a:lnSpc>
                <a:spcPct val="75000"/>
              </a:lnSpc>
              <a:spcBef>
                <a:spcPts val="200"/>
              </a:spcBef>
              <a:spcAft>
                <a:spcPts val="0"/>
              </a:spcAft>
              <a:buNone/>
            </a:pPr>
            <a:r>
              <a:rPr lang="en" sz="1200" dirty="0"/>
              <a:t>[2]  	Ovarian - datasets - PLCO - the cancer data access system. National Cancer Institute - Cancer Data Access System. (n.d.). Retrieved March 31, 2023, from https://cdas.cancer.gov/datasets/plco/23/</a:t>
            </a:r>
            <a:endParaRPr sz="1200" dirty="0"/>
          </a:p>
          <a:p>
            <a:pPr marL="457200" lvl="0" indent="0" algn="l" rtl="0">
              <a:lnSpc>
                <a:spcPct val="75000"/>
              </a:lnSpc>
              <a:spcBef>
                <a:spcPts val="200"/>
              </a:spcBef>
              <a:spcAft>
                <a:spcPts val="0"/>
              </a:spcAft>
              <a:buNone/>
            </a:pPr>
            <a:r>
              <a:rPr lang="en" sz="1200" dirty="0"/>
              <a:t>[3]  	Shahane, S. (2021, February 6). Predict ovarian cancer. Kaggle. Retrieved March 31, 2023, from</a:t>
            </a:r>
            <a:r>
              <a:rPr lang="en" sz="1200" dirty="0">
                <a:uFill>
                  <a:noFill/>
                </a:uFill>
                <a:hlinkClick r:id="rId4"/>
              </a:rPr>
              <a:t> </a:t>
            </a:r>
            <a:r>
              <a:rPr lang="en" sz="1200" u="sng" dirty="0">
                <a:solidFill>
                  <a:schemeClr val="hlink"/>
                </a:solidFill>
                <a:hlinkClick r:id="rId4"/>
              </a:rPr>
              <a:t>https://www.kaggle.com/datasets/saurabhshahane/predict-ovarian-cancer</a:t>
            </a:r>
            <a:endParaRPr lang="en" sz="1200" u="sng" dirty="0">
              <a:solidFill>
                <a:schemeClr val="hlink"/>
              </a:solidFill>
            </a:endParaRPr>
          </a:p>
          <a:p>
            <a:pPr marL="457200" lvl="0" indent="0" algn="l" rtl="0">
              <a:lnSpc>
                <a:spcPct val="75000"/>
              </a:lnSpc>
              <a:spcBef>
                <a:spcPts val="200"/>
              </a:spcBef>
              <a:spcAft>
                <a:spcPts val="0"/>
              </a:spcAft>
              <a:buNone/>
            </a:pPr>
            <a:r>
              <a:rPr lang="en-US" sz="1200" dirty="0">
                <a:solidFill>
                  <a:srgbClr val="666666"/>
                </a:solidFill>
              </a:rPr>
              <a:t>[4]	American Cancer Society. (n.d.). Can Ovarian Cancer Be Found Early? Early, Detection, Diagnosis, and Staging. Retrieved from https://www.cancer.org/cancer/ovarian-cancer/detection-diagnosis-staging/detection.html</a:t>
            </a:r>
            <a:endParaRPr sz="1200" dirty="0">
              <a:solidFill>
                <a:srgbClr val="666666"/>
              </a:solidFill>
            </a:endParaRPr>
          </a:p>
          <a:p>
            <a:pPr marL="0" lvl="0" indent="0" algn="l" rtl="0">
              <a:spcBef>
                <a:spcPts val="1200"/>
              </a:spcBef>
              <a:spcAft>
                <a:spcPts val="1200"/>
              </a:spcAft>
              <a:buNone/>
            </a:pPr>
            <a:endParaRPr sz="1100" dirty="0">
              <a:solidFill>
                <a:srgbClr val="666666"/>
              </a:solidFill>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5">
                                            <p:txEl>
                                              <p:pRg st="0" end="0"/>
                                            </p:txEl>
                                          </p:spTgt>
                                        </p:tgtEl>
                                        <p:attrNameLst>
                                          <p:attrName>style.visibility</p:attrName>
                                        </p:attrNameLst>
                                      </p:cBhvr>
                                      <p:to>
                                        <p:strVal val="visible"/>
                                      </p:to>
                                    </p:set>
                                    <p:animEffect transition="in" filter="fade">
                                      <p:cBhvr>
                                        <p:cTn id="7" dur="1000"/>
                                        <p:tgtEl>
                                          <p:spTgt spid="1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5">
                                            <p:txEl>
                                              <p:pRg st="1" end="1"/>
                                            </p:txEl>
                                          </p:spTgt>
                                        </p:tgtEl>
                                        <p:attrNameLst>
                                          <p:attrName>style.visibility</p:attrName>
                                        </p:attrNameLst>
                                      </p:cBhvr>
                                      <p:to>
                                        <p:strVal val="visible"/>
                                      </p:to>
                                    </p:set>
                                    <p:animEffect transition="in" filter="fade">
                                      <p:cBhvr>
                                        <p:cTn id="12" dur="1000"/>
                                        <p:tgtEl>
                                          <p:spTgt spid="1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5">
                                            <p:txEl>
                                              <p:pRg st="2" end="2"/>
                                            </p:txEl>
                                          </p:spTgt>
                                        </p:tgtEl>
                                        <p:attrNameLst>
                                          <p:attrName>style.visibility</p:attrName>
                                        </p:attrNameLst>
                                      </p:cBhvr>
                                      <p:to>
                                        <p:strVal val="visible"/>
                                      </p:to>
                                    </p:set>
                                    <p:animEffect transition="in" filter="fade">
                                      <p:cBhvr>
                                        <p:cTn id="17" dur="1000"/>
                                        <p:tgtEl>
                                          <p:spTgt spid="16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5">
                                            <p:txEl>
                                              <p:pRg st="3" end="3"/>
                                            </p:txEl>
                                          </p:spTgt>
                                        </p:tgtEl>
                                        <p:attrNameLst>
                                          <p:attrName>style.visibility</p:attrName>
                                        </p:attrNameLst>
                                      </p:cBhvr>
                                      <p:to>
                                        <p:strVal val="visible"/>
                                      </p:to>
                                    </p:set>
                                    <p:animEffect transition="in" filter="fade">
                                      <p:cBhvr>
                                        <p:cTn id="22" dur="1000"/>
                                        <p:tgtEl>
                                          <p:spTgt spid="16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Presentation</a:t>
            </a:r>
            <a:endParaRPr/>
          </a:p>
        </p:txBody>
      </p:sp>
      <p:sp>
        <p:nvSpPr>
          <p:cNvPr id="65" name="Google Shape;65;p14"/>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Contents</a:t>
            </a:r>
            <a:endParaRPr/>
          </a:p>
        </p:txBody>
      </p:sp>
      <p:sp>
        <p:nvSpPr>
          <p:cNvPr id="66" name="Google Shape;66;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457200" lvl="0" indent="-342900" algn="l" rtl="0">
              <a:spcBef>
                <a:spcPts val="0"/>
              </a:spcBef>
              <a:spcAft>
                <a:spcPts val="0"/>
              </a:spcAft>
              <a:buSzPts val="1800"/>
              <a:buAutoNum type="arabicPeriod"/>
            </a:pPr>
            <a:r>
              <a:rPr lang="en"/>
              <a:t>Introduction</a:t>
            </a:r>
            <a:endParaRPr/>
          </a:p>
          <a:p>
            <a:pPr marL="457200" lvl="0" indent="-342900" algn="l" rtl="0">
              <a:spcBef>
                <a:spcPts val="0"/>
              </a:spcBef>
              <a:spcAft>
                <a:spcPts val="0"/>
              </a:spcAft>
              <a:buSzPts val="1800"/>
              <a:buAutoNum type="arabicPeriod"/>
            </a:pPr>
            <a:r>
              <a:rPr lang="en"/>
              <a:t>Goals</a:t>
            </a:r>
            <a:endParaRPr/>
          </a:p>
          <a:p>
            <a:pPr marL="457200" lvl="0" indent="-342900" algn="l" rtl="0">
              <a:spcBef>
                <a:spcPts val="0"/>
              </a:spcBef>
              <a:spcAft>
                <a:spcPts val="0"/>
              </a:spcAft>
              <a:buSzPts val="1800"/>
              <a:buAutoNum type="arabicPeriod"/>
            </a:pPr>
            <a:r>
              <a:rPr lang="en"/>
              <a:t>Dataset and Characteristics</a:t>
            </a:r>
            <a:endParaRPr/>
          </a:p>
          <a:p>
            <a:pPr marL="457200" lvl="0" indent="-342900" algn="l" rtl="0">
              <a:spcBef>
                <a:spcPts val="0"/>
              </a:spcBef>
              <a:spcAft>
                <a:spcPts val="0"/>
              </a:spcAft>
              <a:buSzPts val="1800"/>
              <a:buAutoNum type="arabicPeriod"/>
            </a:pPr>
            <a:r>
              <a:rPr lang="en"/>
              <a:t>Exploratory Analysis of Data</a:t>
            </a:r>
            <a:endParaRPr/>
          </a:p>
          <a:p>
            <a:pPr marL="457200" lvl="0" indent="-342900" algn="l" rtl="0">
              <a:spcBef>
                <a:spcPts val="0"/>
              </a:spcBef>
              <a:spcAft>
                <a:spcPts val="0"/>
              </a:spcAft>
              <a:buSzPts val="1800"/>
              <a:buAutoNum type="arabicPeriod"/>
            </a:pPr>
            <a:r>
              <a:rPr lang="en"/>
              <a:t>Visualization Techniques Used</a:t>
            </a:r>
            <a:endParaRPr/>
          </a:p>
          <a:p>
            <a:pPr marL="457200" lvl="0" indent="-342900" algn="l" rtl="0">
              <a:spcBef>
                <a:spcPts val="0"/>
              </a:spcBef>
              <a:spcAft>
                <a:spcPts val="0"/>
              </a:spcAft>
              <a:buSzPts val="1800"/>
              <a:buAutoNum type="arabicPeriod"/>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Problem: Ovarian Cancer</a:t>
            </a:r>
            <a:endParaRPr dirty="0"/>
          </a:p>
        </p:txBody>
      </p:sp>
      <p:sp>
        <p:nvSpPr>
          <p:cNvPr id="77" name="Google Shape;77;p1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fontScale="77500" lnSpcReduction="20000"/>
          </a:bodyPr>
          <a:lstStyle/>
          <a:p>
            <a:pPr marL="457200" lvl="0" indent="-304165" algn="l" rtl="0">
              <a:spcBef>
                <a:spcPts val="0"/>
              </a:spcBef>
              <a:spcAft>
                <a:spcPts val="0"/>
              </a:spcAft>
              <a:buSzPct val="100000"/>
              <a:buChar char="●"/>
            </a:pPr>
            <a:r>
              <a:rPr lang="en" dirty="0"/>
              <a:t>Ovarian Cancer is a group of diseases that originate in the ovaries or in the fallopian tubes or peritoneum. </a:t>
            </a:r>
            <a:endParaRPr dirty="0"/>
          </a:p>
          <a:p>
            <a:pPr marL="457200" lvl="0" indent="-304165" algn="l" rtl="0">
              <a:spcBef>
                <a:spcPts val="0"/>
              </a:spcBef>
              <a:spcAft>
                <a:spcPts val="0"/>
              </a:spcAft>
              <a:buSzPct val="100000"/>
              <a:buChar char="●"/>
            </a:pPr>
            <a:r>
              <a:rPr lang="en" dirty="0"/>
              <a:t>Ovaries produce the female hormone and reproductive eggs.</a:t>
            </a:r>
            <a:endParaRPr dirty="0"/>
          </a:p>
          <a:p>
            <a:pPr marL="457200" lvl="0" indent="-304165" algn="l" rtl="0">
              <a:spcBef>
                <a:spcPts val="0"/>
              </a:spcBef>
              <a:spcAft>
                <a:spcPts val="0"/>
              </a:spcAft>
              <a:buSzPct val="100000"/>
              <a:buChar char="●"/>
            </a:pPr>
            <a:r>
              <a:rPr lang="en" dirty="0"/>
              <a:t>Ovarian cancer is best treated at its earliest stages before becoming aggressive, as it is the fifth deadliest cancer to women.</a:t>
            </a:r>
            <a:endParaRPr dirty="0"/>
          </a:p>
          <a:p>
            <a:pPr marL="457200" lvl="0" indent="-304165" algn="l" rtl="0">
              <a:spcBef>
                <a:spcPts val="0"/>
              </a:spcBef>
              <a:spcAft>
                <a:spcPts val="0"/>
              </a:spcAft>
              <a:buSzPct val="100000"/>
              <a:buChar char="●"/>
            </a:pPr>
            <a:r>
              <a:rPr lang="en" dirty="0"/>
              <a:t>Therefore, early screening and diagnosis is key to successfully treating the disease, curing, or entering remission.</a:t>
            </a:r>
            <a:endParaRPr dirty="0"/>
          </a:p>
          <a:p>
            <a:pPr marL="457200" lvl="0" indent="-304165" algn="l" rtl="0">
              <a:spcBef>
                <a:spcPts val="0"/>
              </a:spcBef>
              <a:spcAft>
                <a:spcPts val="0"/>
              </a:spcAft>
              <a:buSzPct val="100000"/>
              <a:buChar char="●"/>
            </a:pPr>
            <a:r>
              <a:rPr lang="en" dirty="0"/>
              <a:t>Ovarian Cancer is screened through two methods:</a:t>
            </a:r>
            <a:endParaRPr dirty="0"/>
          </a:p>
          <a:p>
            <a:pPr marL="457200" lvl="0" indent="-304165" algn="l" rtl="0">
              <a:spcBef>
                <a:spcPts val="0"/>
              </a:spcBef>
              <a:spcAft>
                <a:spcPts val="0"/>
              </a:spcAft>
              <a:buSzPct val="100000"/>
              <a:buAutoNum type="arabicPeriod"/>
            </a:pPr>
            <a:r>
              <a:rPr lang="en" dirty="0"/>
              <a:t>TVUS (transvaginal ultrasound,  a test using  sound waves to look at the uterus, fallopian tubes, and ovaries. It can find a mass, but it can't tell if a mass is cancer or benign. When it is used for screening, most of the masses found are not cancer.</a:t>
            </a:r>
            <a:endParaRPr dirty="0"/>
          </a:p>
          <a:p>
            <a:pPr marL="457200" lvl="0" indent="-304165" algn="l" rtl="0">
              <a:spcBef>
                <a:spcPts val="0"/>
              </a:spcBef>
              <a:spcAft>
                <a:spcPts val="0"/>
              </a:spcAft>
              <a:buSzPct val="100000"/>
              <a:buAutoNum type="arabicPeriod"/>
            </a:pPr>
            <a:r>
              <a:rPr lang="en" dirty="0"/>
              <a:t>The CA-125 blood test measures the amount of a protein called CA-125 in the blood. </a:t>
            </a:r>
            <a:endParaRPr dirty="0"/>
          </a:p>
        </p:txBody>
      </p:sp>
      <p:sp>
        <p:nvSpPr>
          <p:cNvPr id="78" name="Google Shape;78;p1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t>Many women with ovarian cancer have high levels of CA-125. This test can be useful as a tumor marker to help guide treatment in women known to have ovarian cancer, because a high level often goes down if treatment is working.</a:t>
            </a:r>
            <a:endParaRPr dirty="0"/>
          </a:p>
          <a:p>
            <a:pPr marL="457200" lvl="0" indent="-310832" algn="l" rtl="0">
              <a:spcBef>
                <a:spcPts val="1200"/>
              </a:spcBef>
              <a:spcAft>
                <a:spcPts val="0"/>
              </a:spcAft>
              <a:buSzPct val="100000"/>
              <a:buChar char="●"/>
            </a:pPr>
            <a:r>
              <a:rPr lang="en" dirty="0"/>
              <a:t>Note,  checking CA-125 levels has not been found to be as useful as a screening test for ovarian cancer because high levels of CA-125 is more often caused by common conditions such as endometriosis and pelvic inflammatory disease, and, not everyone who has ovarian cancer has a high CA-125 level.</a:t>
            </a:r>
            <a:endParaRPr dirty="0"/>
          </a:p>
          <a:p>
            <a:pPr marL="457200" lvl="0" indent="-310832" algn="l" rtl="0">
              <a:spcBef>
                <a:spcPts val="0"/>
              </a:spcBef>
              <a:spcAft>
                <a:spcPts val="0"/>
              </a:spcAft>
              <a:buSzPct val="100000"/>
              <a:buChar char="●"/>
            </a:pPr>
            <a:r>
              <a:rPr lang="en" dirty="0"/>
              <a:t>Therefore, other biomarkers should be used in conjunction with CA-125 to screen for ovarian cancer.</a:t>
            </a:r>
            <a:endParaRPr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Effect transition="in" filter="fade">
                                      <p:cBhvr>
                                        <p:cTn id="7" dur="1000"/>
                                        <p:tgtEl>
                                          <p:spTgt spid="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
                                            <p:txEl>
                                              <p:pRg st="1" end="1"/>
                                            </p:txEl>
                                          </p:spTgt>
                                        </p:tgtEl>
                                        <p:attrNameLst>
                                          <p:attrName>style.visibility</p:attrName>
                                        </p:attrNameLst>
                                      </p:cBhvr>
                                      <p:to>
                                        <p:strVal val="visible"/>
                                      </p:to>
                                    </p:set>
                                    <p:animEffect transition="in" filter="fade">
                                      <p:cBhvr>
                                        <p:cTn id="12" dur="1000"/>
                                        <p:tgtEl>
                                          <p:spTgt spid="7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7">
                                            <p:txEl>
                                              <p:pRg st="2" end="2"/>
                                            </p:txEl>
                                          </p:spTgt>
                                        </p:tgtEl>
                                        <p:attrNameLst>
                                          <p:attrName>style.visibility</p:attrName>
                                        </p:attrNameLst>
                                      </p:cBhvr>
                                      <p:to>
                                        <p:strVal val="visible"/>
                                      </p:to>
                                    </p:set>
                                    <p:animEffect transition="in" filter="fade">
                                      <p:cBhvr>
                                        <p:cTn id="17" dur="1000"/>
                                        <p:tgtEl>
                                          <p:spTgt spid="7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7">
                                            <p:txEl>
                                              <p:pRg st="3" end="3"/>
                                            </p:txEl>
                                          </p:spTgt>
                                        </p:tgtEl>
                                        <p:attrNameLst>
                                          <p:attrName>style.visibility</p:attrName>
                                        </p:attrNameLst>
                                      </p:cBhvr>
                                      <p:to>
                                        <p:strVal val="visible"/>
                                      </p:to>
                                    </p:set>
                                    <p:animEffect transition="in" filter="fade">
                                      <p:cBhvr>
                                        <p:cTn id="22" dur="1000"/>
                                        <p:tgtEl>
                                          <p:spTgt spid="7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7">
                                            <p:txEl>
                                              <p:pRg st="4" end="4"/>
                                            </p:txEl>
                                          </p:spTgt>
                                        </p:tgtEl>
                                        <p:attrNameLst>
                                          <p:attrName>style.visibility</p:attrName>
                                        </p:attrNameLst>
                                      </p:cBhvr>
                                      <p:to>
                                        <p:strVal val="visible"/>
                                      </p:to>
                                    </p:set>
                                    <p:animEffect transition="in" filter="fade">
                                      <p:cBhvr>
                                        <p:cTn id="27" dur="1000"/>
                                        <p:tgtEl>
                                          <p:spTgt spid="7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7">
                                            <p:txEl>
                                              <p:pRg st="5" end="5"/>
                                            </p:txEl>
                                          </p:spTgt>
                                        </p:tgtEl>
                                        <p:attrNameLst>
                                          <p:attrName>style.visibility</p:attrName>
                                        </p:attrNameLst>
                                      </p:cBhvr>
                                      <p:to>
                                        <p:strVal val="visible"/>
                                      </p:to>
                                    </p:set>
                                    <p:animEffect transition="in" filter="fade">
                                      <p:cBhvr>
                                        <p:cTn id="32" dur="1000"/>
                                        <p:tgtEl>
                                          <p:spTgt spid="7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7">
                                            <p:txEl>
                                              <p:pRg st="6" end="6"/>
                                            </p:txEl>
                                          </p:spTgt>
                                        </p:tgtEl>
                                        <p:attrNameLst>
                                          <p:attrName>style.visibility</p:attrName>
                                        </p:attrNameLst>
                                      </p:cBhvr>
                                      <p:to>
                                        <p:strVal val="visible"/>
                                      </p:to>
                                    </p:set>
                                    <p:animEffect transition="in" filter="fade">
                                      <p:cBhvr>
                                        <p:cTn id="37" dur="1000"/>
                                        <p:tgtEl>
                                          <p:spTgt spid="7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                      Stages of Ovarian cancer</a:t>
            </a:r>
            <a:endParaRPr/>
          </a:p>
        </p:txBody>
      </p:sp>
      <p:sp>
        <p:nvSpPr>
          <p:cNvPr id="84" name="Google Shape;84;p17"/>
          <p:cNvSpPr txBox="1"/>
          <p:nvPr/>
        </p:nvSpPr>
        <p:spPr>
          <a:xfrm>
            <a:off x="2140524" y="4723625"/>
            <a:ext cx="4740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Roboto"/>
                <a:ea typeface="Roboto"/>
                <a:cs typeface="Roboto"/>
                <a:sym typeface="Roboto"/>
              </a:rPr>
              <a:t>Source: https://advancedovariancancer.net/diagnosis/stages</a:t>
            </a:r>
            <a:endParaRPr sz="1200">
              <a:latin typeface="Roboto"/>
              <a:ea typeface="Roboto"/>
              <a:cs typeface="Roboto"/>
              <a:sym typeface="Roboto"/>
            </a:endParaRPr>
          </a:p>
        </p:txBody>
      </p:sp>
      <p:pic>
        <p:nvPicPr>
          <p:cNvPr id="85" name="Google Shape;85;p17"/>
          <p:cNvPicPr preferRelativeResize="0"/>
          <p:nvPr/>
        </p:nvPicPr>
        <p:blipFill rotWithShape="1">
          <a:blip r:embed="rId3">
            <a:alphaModFix/>
          </a:blip>
          <a:srcRect r="-1122" b="13859"/>
          <a:stretch/>
        </p:blipFill>
        <p:spPr>
          <a:xfrm>
            <a:off x="2140525" y="1132725"/>
            <a:ext cx="4291170" cy="36553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Goals</a:t>
            </a:r>
            <a:endParaRPr/>
          </a:p>
        </p:txBody>
      </p:sp>
      <p:sp>
        <p:nvSpPr>
          <p:cNvPr id="91" name="Google Shape;91;p18"/>
          <p:cNvSpPr txBox="1">
            <a:spLocks noGrp="1"/>
          </p:cNvSpPr>
          <p:nvPr>
            <p:ph type="body" idx="1"/>
          </p:nvPr>
        </p:nvSpPr>
        <p:spPr>
          <a:xfrm>
            <a:off x="471900" y="1414475"/>
            <a:ext cx="8222100" cy="3214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t>Goal: </a:t>
            </a:r>
            <a:r>
              <a:rPr lang="en" sz="1500"/>
              <a:t>The goal of this project is to produce visualizations that successfully illustrate the relationships between the variables, identifying contributing variables that can be assessed alongside CA-125 to improve ovarian cancer screening. </a:t>
            </a:r>
            <a:endParaRPr sz="1600"/>
          </a:p>
          <a:p>
            <a:pPr marL="0" lvl="0" indent="0" algn="l" rtl="0">
              <a:spcBef>
                <a:spcPts val="1200"/>
              </a:spcBef>
              <a:spcAft>
                <a:spcPts val="1200"/>
              </a:spcAft>
              <a:buNone/>
            </a:pPr>
            <a:r>
              <a:rPr lang="en" sz="1600"/>
              <a:t>Plan: I divided the variables and performed heat maps to find variables that correlate with CA-125.  Data visualization techniques were deployed to visually examine the trends of these potential ovarian cancer screening biomarkers together.</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The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a:t>
            </a:r>
            <a:endParaRPr/>
          </a:p>
        </p:txBody>
      </p:sp>
      <p:sp>
        <p:nvSpPr>
          <p:cNvPr id="102" name="Google Shape;102;p20"/>
          <p:cNvSpPr txBox="1">
            <a:spLocks noGrp="1"/>
          </p:cNvSpPr>
          <p:nvPr>
            <p:ph type="body" idx="1"/>
          </p:nvPr>
        </p:nvSpPr>
        <p:spPr>
          <a:xfrm>
            <a:off x="471900" y="1802550"/>
            <a:ext cx="8222100" cy="28266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 sz="1600"/>
              <a:t>The original Ovarian Cancer Dataset has 349 observations and 51 variables, the cleaned data set is comprised of 236 observations and 47  variables including Age, Menopause (Y/N), HE4 and CA125, among other biomarkers found in blood or serum samples. This dataset includes the following initial biomarker features of interest:</a:t>
            </a:r>
            <a:endParaRPr sz="1600"/>
          </a:p>
          <a:p>
            <a:pPr marL="0" lvl="0" indent="0" algn="l" rtl="0">
              <a:spcBef>
                <a:spcPts val="1200"/>
              </a:spcBef>
              <a:spcAft>
                <a:spcPts val="0"/>
              </a:spcAft>
              <a:buNone/>
            </a:pPr>
            <a:r>
              <a:rPr lang="en" sz="1600"/>
              <a:t>         Age,  CA-125, HE4, Ca, Menopause, MCH, MCV</a:t>
            </a:r>
            <a:endParaRPr sz="1600"/>
          </a:p>
          <a:p>
            <a:pPr marL="0" lvl="0" indent="0" algn="l" rtl="0">
              <a:spcBef>
                <a:spcPts val="1200"/>
              </a:spcBef>
              <a:spcAft>
                <a:spcPts val="0"/>
              </a:spcAft>
              <a:buNone/>
            </a:pPr>
            <a:r>
              <a:rPr lang="en" sz="1600"/>
              <a:t>Visualizations: To identify the biomarkers that may help with early detection through use of heatmaps and scatterplots.</a:t>
            </a:r>
            <a:endParaRPr sz="1600"/>
          </a:p>
          <a:p>
            <a:pPr marL="0" lvl="0" indent="0" algn="l" rtl="0">
              <a:spcBef>
                <a:spcPts val="1200"/>
              </a:spcBef>
              <a:spcAft>
                <a:spcPts val="1200"/>
              </a:spcAft>
              <a:buNone/>
            </a:pPr>
            <a:r>
              <a:rPr lang="en" sz="1600"/>
              <a:t>Cleaned Dataset was sourced from Kaggle.</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Exploratory Data Analysis</a:t>
            </a:r>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8|17.8|10.7|44.9|11.9|5.4|20.2"/>
</p:tagLst>
</file>

<file path=ppt/tags/tag2.xml><?xml version="1.0" encoding="utf-8"?>
<p:tagLst xmlns:a="http://schemas.openxmlformats.org/drawingml/2006/main" xmlns:r="http://schemas.openxmlformats.org/officeDocument/2006/relationships" xmlns:p="http://schemas.openxmlformats.org/presentationml/2006/main">
  <p:tag name="TIMING" val="|1.8|11.3|63.7|5.2|24|10.4|62.1"/>
</p:tagLst>
</file>

<file path=ppt/tags/tag3.xml><?xml version="1.0" encoding="utf-8"?>
<p:tagLst xmlns:a="http://schemas.openxmlformats.org/drawingml/2006/main" xmlns:r="http://schemas.openxmlformats.org/officeDocument/2006/relationships" xmlns:p="http://schemas.openxmlformats.org/presentationml/2006/main">
  <p:tag name="TIMING" val="|28.9|14.8|5.9|4.1|12|28.9|19.9|13.1|77"/>
</p:tagLst>
</file>

<file path=ppt/tags/tag4.xml><?xml version="1.0" encoding="utf-8"?>
<p:tagLst xmlns:a="http://schemas.openxmlformats.org/drawingml/2006/main" xmlns:r="http://schemas.openxmlformats.org/officeDocument/2006/relationships" xmlns:p="http://schemas.openxmlformats.org/presentationml/2006/main">
  <p:tag name="TIMING" val="|1.4|12.6|40.6|46.6|26.2|109.3"/>
</p:tagLst>
</file>

<file path=ppt/tags/tag5.xml><?xml version="1.0" encoding="utf-8"?>
<p:tagLst xmlns:a="http://schemas.openxmlformats.org/drawingml/2006/main" xmlns:r="http://schemas.openxmlformats.org/officeDocument/2006/relationships" xmlns:p="http://schemas.openxmlformats.org/presentationml/2006/main">
  <p:tag name="TIMING" val="|3.9|1.4|1|1.4|2.6"/>
</p:tagLst>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1161</Words>
  <Application>Microsoft Office PowerPoint</Application>
  <PresentationFormat>On-screen Show (16:9)</PresentationFormat>
  <Paragraphs>88</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Raleway</vt:lpstr>
      <vt:lpstr>Arial</vt:lpstr>
      <vt:lpstr>Roboto</vt:lpstr>
      <vt:lpstr>Source Sans Pro</vt:lpstr>
      <vt:lpstr>Plum</vt:lpstr>
      <vt:lpstr>Ovarian Cancer Biomarkers</vt:lpstr>
      <vt:lpstr>Presentation</vt:lpstr>
      <vt:lpstr>Introduction</vt:lpstr>
      <vt:lpstr>Problem: Ovarian Cancer</vt:lpstr>
      <vt:lpstr>                      Stages of Ovarian cancer</vt:lpstr>
      <vt:lpstr>Project Goals</vt:lpstr>
      <vt:lpstr>The Data</vt:lpstr>
      <vt:lpstr>Dataset</vt:lpstr>
      <vt:lpstr>Exploratory Data Analysis</vt:lpstr>
      <vt:lpstr>PowerPoint Presentation</vt:lpstr>
      <vt:lpstr>Examining relationship between Alkaline Phosphatase and CA125 levels</vt:lpstr>
      <vt:lpstr>Examining relationship between HE4 and CA125 levels</vt:lpstr>
      <vt:lpstr>Brief Description of Visualization Techniques and Results</vt:lpstr>
      <vt:lpstr>Visualization Selection:  Heat Maps and Scatter Plots</vt:lpstr>
      <vt:lpstr>Future Work</vt:lpstr>
      <vt:lpstr>Missing Information </vt:lpstr>
      <vt:lpstr>Conclusion</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Ovarian Cancer Biomarkers</dc:title>
  <cp:lastModifiedBy>A H</cp:lastModifiedBy>
  <cp:revision>4</cp:revision>
  <dcterms:modified xsi:type="dcterms:W3CDTF">2023-05-02T06:42:04Z</dcterms:modified>
</cp:coreProperties>
</file>