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8"/>
  </p:notesMasterIdLst>
  <p:sldIdLst>
    <p:sldId id="723" r:id="rId2"/>
    <p:sldId id="739" r:id="rId3"/>
    <p:sldId id="716" r:id="rId4"/>
    <p:sldId id="730" r:id="rId5"/>
    <p:sldId id="717" r:id="rId6"/>
    <p:sldId id="743" r:id="rId7"/>
    <p:sldId id="738" r:id="rId8"/>
    <p:sldId id="732" r:id="rId9"/>
    <p:sldId id="731" r:id="rId10"/>
    <p:sldId id="740" r:id="rId11"/>
    <p:sldId id="775" r:id="rId12"/>
    <p:sldId id="747" r:id="rId13"/>
    <p:sldId id="724" r:id="rId14"/>
    <p:sldId id="748" r:id="rId15"/>
    <p:sldId id="737" r:id="rId16"/>
    <p:sldId id="726" r:id="rId17"/>
    <p:sldId id="727" r:id="rId18"/>
    <p:sldId id="729" r:id="rId19"/>
    <p:sldId id="744" r:id="rId20"/>
    <p:sldId id="774" r:id="rId21"/>
    <p:sldId id="741" r:id="rId22"/>
    <p:sldId id="763" r:id="rId23"/>
    <p:sldId id="766" r:id="rId24"/>
    <p:sldId id="767" r:id="rId25"/>
    <p:sldId id="768" r:id="rId26"/>
    <p:sldId id="769" r:id="rId27"/>
    <p:sldId id="749" r:id="rId28"/>
    <p:sldId id="750" r:id="rId29"/>
    <p:sldId id="754" r:id="rId30"/>
    <p:sldId id="759" r:id="rId31"/>
    <p:sldId id="751" r:id="rId32"/>
    <p:sldId id="770" r:id="rId33"/>
    <p:sldId id="758" r:id="rId34"/>
    <p:sldId id="752" r:id="rId35"/>
    <p:sldId id="771" r:id="rId36"/>
    <p:sldId id="757" r:id="rId37"/>
    <p:sldId id="773" r:id="rId38"/>
    <p:sldId id="760" r:id="rId39"/>
    <p:sldId id="745" r:id="rId40"/>
    <p:sldId id="753" r:id="rId41"/>
    <p:sldId id="725" r:id="rId42"/>
    <p:sldId id="718" r:id="rId43"/>
    <p:sldId id="734" r:id="rId44"/>
    <p:sldId id="761" r:id="rId45"/>
    <p:sldId id="762" r:id="rId46"/>
    <p:sldId id="74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471" autoAdjust="0"/>
    <p:restoredTop sz="95794"/>
  </p:normalViewPr>
  <p:slideViewPr>
    <p:cSldViewPr snapToGrid="0">
      <p:cViewPr>
        <p:scale>
          <a:sx n="50" d="100"/>
          <a:sy n="50" d="100"/>
        </p:scale>
        <p:origin x="828" y="4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_rels/data1.xml.rels><?xml version="1.0" encoding="UTF-8" standalone="yes"?>
<Relationships xmlns="http://schemas.openxmlformats.org/package/2006/relationships"><Relationship Id="rId1" Type="http://schemas.openxmlformats.org/officeDocument/2006/relationships/hyperlink" Target="https://www.kaggle.com/datasets/saurabhshahane/predict-ovarian-cancer" TargetMode="External"/></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1" Type="http://schemas.openxmlformats.org/officeDocument/2006/relationships/hyperlink" Target="https://www.kaggle.com/datasets/saurabhshahane/predict-ovarian-cancer" TargetMode="External"/></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2E78023-E29F-49E7-998C-E95EBB83B901}" type="doc">
      <dgm:prSet loTypeId="urn:microsoft.com/office/officeart/2005/8/layout/default" loCatId="list" qsTypeId="urn:microsoft.com/office/officeart/2005/8/quickstyle/simple4" qsCatId="simple" csTypeId="urn:microsoft.com/office/officeart/2005/8/colors/accent1_2" csCatId="accent1" phldr="1"/>
      <dgm:spPr/>
      <dgm:t>
        <a:bodyPr/>
        <a:lstStyle/>
        <a:p>
          <a:endParaRPr lang="en-US"/>
        </a:p>
      </dgm:t>
    </dgm:pt>
    <dgm:pt modelId="{F42C7B6E-5E70-4EB0-8767-95681CCA6425}">
      <dgm:prSet/>
      <dgm:spPr/>
      <dgm:t>
        <a:bodyPr/>
        <a:lstStyle/>
        <a:p>
          <a:r>
            <a:rPr lang="en-US" dirty="0"/>
            <a:t>The original Ovarian Cancer Dataset has 349 observations and 51 variables.</a:t>
          </a:r>
        </a:p>
        <a:p>
          <a:r>
            <a:rPr lang="en-US" dirty="0"/>
            <a:t>The Cleaned Dataset was sourced from </a:t>
          </a:r>
          <a:r>
            <a:rPr lang="en-US" dirty="0">
              <a:solidFill>
                <a:schemeClr val="accent2"/>
              </a:solidFill>
              <a:hlinkClick xmlns:r="http://schemas.openxmlformats.org/officeDocument/2006/relationships" r:id="rId1">
                <a:extLst>
                  <a:ext uri="{A12FA001-AC4F-418D-AE19-62706E023703}">
                    <ahyp:hlinkClr xmlns:ahyp="http://schemas.microsoft.com/office/drawing/2018/hyperlinkcolor" val="tx"/>
                  </a:ext>
                </a:extLst>
              </a:hlinkClick>
            </a:rPr>
            <a:t>Kaggle</a:t>
          </a:r>
          <a:r>
            <a:rPr lang="en-US" dirty="0"/>
            <a:t>, but this data was originally used in other research and consist of clinical data from 349 Chinese patients at the Third Affiliated Hospital of Soochow University. See the Lu et al. study.</a:t>
          </a:r>
        </a:p>
      </dgm:t>
    </dgm:pt>
    <dgm:pt modelId="{D3BAE9D7-213A-4C8F-8BBB-505B9F314466}" type="parTrans" cxnId="{EE4D30C5-74F6-499A-8217-9E1E31317125}">
      <dgm:prSet/>
      <dgm:spPr/>
      <dgm:t>
        <a:bodyPr/>
        <a:lstStyle/>
        <a:p>
          <a:endParaRPr lang="en-US"/>
        </a:p>
      </dgm:t>
    </dgm:pt>
    <dgm:pt modelId="{0EB1BF4F-D901-423D-8A46-F6C93BCF2AE9}" type="sibTrans" cxnId="{EE4D30C5-74F6-499A-8217-9E1E31317125}">
      <dgm:prSet/>
      <dgm:spPr/>
      <dgm:t>
        <a:bodyPr/>
        <a:lstStyle/>
        <a:p>
          <a:endParaRPr lang="en-US"/>
        </a:p>
      </dgm:t>
    </dgm:pt>
    <dgm:pt modelId="{79127416-85F7-42F3-B3B3-4BC559B107E1}">
      <dgm:prSet/>
      <dgm:spPr/>
      <dgm:t>
        <a:bodyPr/>
        <a:lstStyle/>
        <a:p>
          <a:r>
            <a:rPr lang="en-US" dirty="0"/>
            <a:t>The cleaned data set is comprised of 235 patients’ data collected between July 2011 and July 2017 and 49 variables including Age, Menopause (Y/N), HE4 and CA125, among other biomarkers found in blood or serum samples. Patient ID and CA 72-4 were removed.</a:t>
          </a:r>
        </a:p>
      </dgm:t>
    </dgm:pt>
    <dgm:pt modelId="{788E4B8E-74EA-4BA3-838D-4FFC9DFA2571}" type="parTrans" cxnId="{201509F8-B02C-486D-B760-15557D34ED0B}">
      <dgm:prSet/>
      <dgm:spPr/>
      <dgm:t>
        <a:bodyPr/>
        <a:lstStyle/>
        <a:p>
          <a:endParaRPr lang="en-US"/>
        </a:p>
      </dgm:t>
    </dgm:pt>
    <dgm:pt modelId="{A0DE05BD-C5E3-44BE-B02E-B2DB4C047E0F}" type="sibTrans" cxnId="{201509F8-B02C-486D-B760-15557D34ED0B}">
      <dgm:prSet/>
      <dgm:spPr/>
      <dgm:t>
        <a:bodyPr/>
        <a:lstStyle/>
        <a:p>
          <a:endParaRPr lang="en-US"/>
        </a:p>
      </dgm:t>
    </dgm:pt>
    <dgm:pt modelId="{6F51A000-E204-4A7C-8528-93F87A904419}">
      <dgm:prSet/>
      <dgm:spPr/>
      <dgm:t>
        <a:bodyPr/>
        <a:lstStyle/>
        <a:p>
          <a:r>
            <a:rPr lang="en-US" dirty="0"/>
            <a:t>This dataset includes the following initial biomarker features of interest:</a:t>
          </a:r>
        </a:p>
        <a:p>
          <a:r>
            <a:rPr lang="en-US" dirty="0"/>
            <a:t>Age | CA-125 | HE4| ALP | Ca | Menopause | MCH | MCV</a:t>
          </a:r>
        </a:p>
      </dgm:t>
    </dgm:pt>
    <dgm:pt modelId="{4AAA8922-A92B-400B-A04C-BE174A9B94E3}" type="parTrans" cxnId="{82566050-ECED-4328-9BE8-885F6B08FB4D}">
      <dgm:prSet/>
      <dgm:spPr/>
      <dgm:t>
        <a:bodyPr/>
        <a:lstStyle/>
        <a:p>
          <a:endParaRPr lang="en-US"/>
        </a:p>
      </dgm:t>
    </dgm:pt>
    <dgm:pt modelId="{70613D80-9057-46E0-BA86-782D46B2A062}" type="sibTrans" cxnId="{82566050-ECED-4328-9BE8-885F6B08FB4D}">
      <dgm:prSet/>
      <dgm:spPr/>
      <dgm:t>
        <a:bodyPr/>
        <a:lstStyle/>
        <a:p>
          <a:endParaRPr lang="en-US"/>
        </a:p>
      </dgm:t>
    </dgm:pt>
    <dgm:pt modelId="{80ABCF74-BFDC-4D1C-A837-1EB72F691DC6}">
      <dgm:prSet custT="1"/>
      <dgm:spPr/>
      <dgm:t>
        <a:bodyPr/>
        <a:lstStyle/>
        <a:p>
          <a:pPr algn="ctr"/>
          <a:endParaRPr lang="en-US" sz="1200" dirty="0"/>
        </a:p>
      </dgm:t>
    </dgm:pt>
    <dgm:pt modelId="{D20D2C41-72EF-4429-9877-13B26C1BAA43}" type="parTrans" cxnId="{ACF57063-9257-4ABB-A11F-69B5E8910B62}">
      <dgm:prSet/>
      <dgm:spPr/>
      <dgm:t>
        <a:bodyPr/>
        <a:lstStyle/>
        <a:p>
          <a:endParaRPr lang="en-US"/>
        </a:p>
      </dgm:t>
    </dgm:pt>
    <dgm:pt modelId="{12DE805B-C739-4753-9A15-7D8D2DC6C468}" type="sibTrans" cxnId="{ACF57063-9257-4ABB-A11F-69B5E8910B62}">
      <dgm:prSet/>
      <dgm:spPr/>
      <dgm:t>
        <a:bodyPr/>
        <a:lstStyle/>
        <a:p>
          <a:endParaRPr lang="en-US"/>
        </a:p>
      </dgm:t>
    </dgm:pt>
    <dgm:pt modelId="{4AED54B4-DA0F-45EA-9132-F3F740F82F87}">
      <dgm:prSet custT="1"/>
      <dgm:spPr/>
      <dgm:t>
        <a:bodyPr/>
        <a:lstStyle/>
        <a:p>
          <a:pPr algn="l"/>
          <a:r>
            <a:rPr lang="en-US" sz="1200" dirty="0"/>
            <a:t>Exploratory Data Analysis was performed to study the relationships between biomarkers before proceeding to setting up the algorithms and performing machine learning.</a:t>
          </a:r>
        </a:p>
      </dgm:t>
    </dgm:pt>
    <dgm:pt modelId="{02924206-C1DD-4341-BEB3-008FC4423690}" type="parTrans" cxnId="{E2C9FEAB-0D8D-4BCE-AF0A-66D972507947}">
      <dgm:prSet/>
      <dgm:spPr/>
      <dgm:t>
        <a:bodyPr/>
        <a:lstStyle/>
        <a:p>
          <a:endParaRPr lang="en-US"/>
        </a:p>
      </dgm:t>
    </dgm:pt>
    <dgm:pt modelId="{1698B519-5DD9-4235-96F6-1A3636A8411F}" type="sibTrans" cxnId="{E2C9FEAB-0D8D-4BCE-AF0A-66D972507947}">
      <dgm:prSet/>
      <dgm:spPr/>
      <dgm:t>
        <a:bodyPr/>
        <a:lstStyle/>
        <a:p>
          <a:endParaRPr lang="en-US"/>
        </a:p>
      </dgm:t>
    </dgm:pt>
    <dgm:pt modelId="{70BF6627-1AA5-42B4-ACB3-E0BCCB9405CE}">
      <dgm:prSet custT="1"/>
      <dgm:spPr/>
      <dgm:t>
        <a:bodyPr/>
        <a:lstStyle/>
        <a:p>
          <a:pPr algn="l"/>
          <a:r>
            <a:rPr lang="en-US" sz="1200" dirty="0" err="1"/>
            <a:t>mRMR</a:t>
          </a:r>
          <a:r>
            <a:rPr lang="en-US" sz="1200" dirty="0"/>
            <a:t> was deployed for additional feature selection and SVM, KNN, and Decision Tree models were deployed for prediction with KNN  performing the best with the highest accuracy.</a:t>
          </a:r>
        </a:p>
      </dgm:t>
    </dgm:pt>
    <dgm:pt modelId="{52D5CF49-7C37-46B0-AB4F-3E845A66202D}" type="parTrans" cxnId="{E5E8B414-7B01-4A47-A7C9-E9A6E5486756}">
      <dgm:prSet/>
      <dgm:spPr/>
      <dgm:t>
        <a:bodyPr/>
        <a:lstStyle/>
        <a:p>
          <a:endParaRPr lang="en-US"/>
        </a:p>
      </dgm:t>
    </dgm:pt>
    <dgm:pt modelId="{AAAB405A-22BB-4670-AEF3-E1141DD3A1AA}" type="sibTrans" cxnId="{E5E8B414-7B01-4A47-A7C9-E9A6E5486756}">
      <dgm:prSet/>
      <dgm:spPr/>
      <dgm:t>
        <a:bodyPr/>
        <a:lstStyle/>
        <a:p>
          <a:endParaRPr lang="en-US"/>
        </a:p>
      </dgm:t>
    </dgm:pt>
    <dgm:pt modelId="{0ABE8F1A-3175-46D4-858B-6ABD0F497FB1}" type="pres">
      <dgm:prSet presAssocID="{32E78023-E29F-49E7-998C-E95EBB83B901}" presName="diagram" presStyleCnt="0">
        <dgm:presLayoutVars>
          <dgm:dir/>
          <dgm:resizeHandles val="exact"/>
        </dgm:presLayoutVars>
      </dgm:prSet>
      <dgm:spPr/>
    </dgm:pt>
    <dgm:pt modelId="{361DE08D-7DD4-40DC-BB49-AB38F84ADF48}" type="pres">
      <dgm:prSet presAssocID="{F42C7B6E-5E70-4EB0-8767-95681CCA6425}" presName="node" presStyleLbl="node1" presStyleIdx="0" presStyleCnt="4">
        <dgm:presLayoutVars>
          <dgm:bulletEnabled val="1"/>
        </dgm:presLayoutVars>
      </dgm:prSet>
      <dgm:spPr/>
    </dgm:pt>
    <dgm:pt modelId="{37DDCFC4-0A7E-4B80-AABC-CD1BF6088F27}" type="pres">
      <dgm:prSet presAssocID="{0EB1BF4F-D901-423D-8A46-F6C93BCF2AE9}" presName="sibTrans" presStyleCnt="0"/>
      <dgm:spPr/>
    </dgm:pt>
    <dgm:pt modelId="{404049E9-ED9D-49A2-A6D1-4D9DE6581772}" type="pres">
      <dgm:prSet presAssocID="{79127416-85F7-42F3-B3B3-4BC559B107E1}" presName="node" presStyleLbl="node1" presStyleIdx="1" presStyleCnt="4">
        <dgm:presLayoutVars>
          <dgm:bulletEnabled val="1"/>
        </dgm:presLayoutVars>
      </dgm:prSet>
      <dgm:spPr/>
    </dgm:pt>
    <dgm:pt modelId="{A90AFEC0-D0EC-456D-9C7B-FECE9A655CCB}" type="pres">
      <dgm:prSet presAssocID="{A0DE05BD-C5E3-44BE-B02E-B2DB4C047E0F}" presName="sibTrans" presStyleCnt="0"/>
      <dgm:spPr/>
    </dgm:pt>
    <dgm:pt modelId="{1257A725-AEC0-4C88-97C9-25B28CF7E5EA}" type="pres">
      <dgm:prSet presAssocID="{6F51A000-E204-4A7C-8528-93F87A904419}" presName="node" presStyleLbl="node1" presStyleIdx="2" presStyleCnt="4">
        <dgm:presLayoutVars>
          <dgm:bulletEnabled val="1"/>
        </dgm:presLayoutVars>
      </dgm:prSet>
      <dgm:spPr/>
    </dgm:pt>
    <dgm:pt modelId="{92B6BBFD-BBC3-426C-8187-F0CD71C63231}" type="pres">
      <dgm:prSet presAssocID="{70613D80-9057-46E0-BA86-782D46B2A062}" presName="sibTrans" presStyleCnt="0"/>
      <dgm:spPr/>
    </dgm:pt>
    <dgm:pt modelId="{54D46E81-503A-4F22-AED9-CE48EB9531CB}" type="pres">
      <dgm:prSet presAssocID="{80ABCF74-BFDC-4D1C-A837-1EB72F691DC6}" presName="node" presStyleLbl="node1" presStyleIdx="3" presStyleCnt="4">
        <dgm:presLayoutVars>
          <dgm:bulletEnabled val="1"/>
        </dgm:presLayoutVars>
      </dgm:prSet>
      <dgm:spPr/>
    </dgm:pt>
  </dgm:ptLst>
  <dgm:cxnLst>
    <dgm:cxn modelId="{D8EE6907-6DC3-4840-BF39-1A797B315D9C}" type="presOf" srcId="{80ABCF74-BFDC-4D1C-A837-1EB72F691DC6}" destId="{54D46E81-503A-4F22-AED9-CE48EB9531CB}" srcOrd="0" destOrd="0" presId="urn:microsoft.com/office/officeart/2005/8/layout/default"/>
    <dgm:cxn modelId="{E5E8B414-7B01-4A47-A7C9-E9A6E5486756}" srcId="{80ABCF74-BFDC-4D1C-A837-1EB72F691DC6}" destId="{70BF6627-1AA5-42B4-ACB3-E0BCCB9405CE}" srcOrd="1" destOrd="0" parTransId="{52D5CF49-7C37-46B0-AB4F-3E845A66202D}" sibTransId="{AAAB405A-22BB-4670-AEF3-E1141DD3A1AA}"/>
    <dgm:cxn modelId="{6EFB4216-C2D6-45C9-88CE-7C3038C2493E}" type="presOf" srcId="{79127416-85F7-42F3-B3B3-4BC559B107E1}" destId="{404049E9-ED9D-49A2-A6D1-4D9DE6581772}" srcOrd="0" destOrd="0" presId="urn:microsoft.com/office/officeart/2005/8/layout/default"/>
    <dgm:cxn modelId="{49F64726-FD36-46A5-BE7E-5029E5EB6E4B}" type="presOf" srcId="{4AED54B4-DA0F-45EA-9132-F3F740F82F87}" destId="{54D46E81-503A-4F22-AED9-CE48EB9531CB}" srcOrd="0" destOrd="1" presId="urn:microsoft.com/office/officeart/2005/8/layout/default"/>
    <dgm:cxn modelId="{3FCA5431-FDCE-4953-AE5A-38310BE6FA41}" type="presOf" srcId="{32E78023-E29F-49E7-998C-E95EBB83B901}" destId="{0ABE8F1A-3175-46D4-858B-6ABD0F497FB1}" srcOrd="0" destOrd="0" presId="urn:microsoft.com/office/officeart/2005/8/layout/default"/>
    <dgm:cxn modelId="{ACF57063-9257-4ABB-A11F-69B5E8910B62}" srcId="{32E78023-E29F-49E7-998C-E95EBB83B901}" destId="{80ABCF74-BFDC-4D1C-A837-1EB72F691DC6}" srcOrd="3" destOrd="0" parTransId="{D20D2C41-72EF-4429-9877-13B26C1BAA43}" sibTransId="{12DE805B-C739-4753-9A15-7D8D2DC6C468}"/>
    <dgm:cxn modelId="{1AAFED6C-1BCD-4175-9121-82C0B21353B3}" type="presOf" srcId="{6F51A000-E204-4A7C-8528-93F87A904419}" destId="{1257A725-AEC0-4C88-97C9-25B28CF7E5EA}" srcOrd="0" destOrd="0" presId="urn:microsoft.com/office/officeart/2005/8/layout/default"/>
    <dgm:cxn modelId="{82566050-ECED-4328-9BE8-885F6B08FB4D}" srcId="{32E78023-E29F-49E7-998C-E95EBB83B901}" destId="{6F51A000-E204-4A7C-8528-93F87A904419}" srcOrd="2" destOrd="0" parTransId="{4AAA8922-A92B-400B-A04C-BE174A9B94E3}" sibTransId="{70613D80-9057-46E0-BA86-782D46B2A062}"/>
    <dgm:cxn modelId="{02A7F798-4082-4ECE-9DC5-92EDCC71E36D}" type="presOf" srcId="{F42C7B6E-5E70-4EB0-8767-95681CCA6425}" destId="{361DE08D-7DD4-40DC-BB49-AB38F84ADF48}" srcOrd="0" destOrd="0" presId="urn:microsoft.com/office/officeart/2005/8/layout/default"/>
    <dgm:cxn modelId="{E2C9FEAB-0D8D-4BCE-AF0A-66D972507947}" srcId="{80ABCF74-BFDC-4D1C-A837-1EB72F691DC6}" destId="{4AED54B4-DA0F-45EA-9132-F3F740F82F87}" srcOrd="0" destOrd="0" parTransId="{02924206-C1DD-4341-BEB3-008FC4423690}" sibTransId="{1698B519-5DD9-4235-96F6-1A3636A8411F}"/>
    <dgm:cxn modelId="{EE4D30C5-74F6-499A-8217-9E1E31317125}" srcId="{32E78023-E29F-49E7-998C-E95EBB83B901}" destId="{F42C7B6E-5E70-4EB0-8767-95681CCA6425}" srcOrd="0" destOrd="0" parTransId="{D3BAE9D7-213A-4C8F-8BBB-505B9F314466}" sibTransId="{0EB1BF4F-D901-423D-8A46-F6C93BCF2AE9}"/>
    <dgm:cxn modelId="{44DFBDE8-FCFB-4C35-A76F-291F18CC4342}" type="presOf" srcId="{70BF6627-1AA5-42B4-ACB3-E0BCCB9405CE}" destId="{54D46E81-503A-4F22-AED9-CE48EB9531CB}" srcOrd="0" destOrd="2" presId="urn:microsoft.com/office/officeart/2005/8/layout/default"/>
    <dgm:cxn modelId="{201509F8-B02C-486D-B760-15557D34ED0B}" srcId="{32E78023-E29F-49E7-998C-E95EBB83B901}" destId="{79127416-85F7-42F3-B3B3-4BC559B107E1}" srcOrd="1" destOrd="0" parTransId="{788E4B8E-74EA-4BA3-838D-4FFC9DFA2571}" sibTransId="{A0DE05BD-C5E3-44BE-B02E-B2DB4C047E0F}"/>
    <dgm:cxn modelId="{C312AB39-2DCD-4900-B925-EA5120C4B2AD}" type="presParOf" srcId="{0ABE8F1A-3175-46D4-858B-6ABD0F497FB1}" destId="{361DE08D-7DD4-40DC-BB49-AB38F84ADF48}" srcOrd="0" destOrd="0" presId="urn:microsoft.com/office/officeart/2005/8/layout/default"/>
    <dgm:cxn modelId="{E2CC6720-B366-45B7-949F-800BC9BCBBEC}" type="presParOf" srcId="{0ABE8F1A-3175-46D4-858B-6ABD0F497FB1}" destId="{37DDCFC4-0A7E-4B80-AABC-CD1BF6088F27}" srcOrd="1" destOrd="0" presId="urn:microsoft.com/office/officeart/2005/8/layout/default"/>
    <dgm:cxn modelId="{F5AE146C-B0C8-4452-B720-51531553489D}" type="presParOf" srcId="{0ABE8F1A-3175-46D4-858B-6ABD0F497FB1}" destId="{404049E9-ED9D-49A2-A6D1-4D9DE6581772}" srcOrd="2" destOrd="0" presId="urn:microsoft.com/office/officeart/2005/8/layout/default"/>
    <dgm:cxn modelId="{B4F53876-53B9-46E5-8881-85350874D4EA}" type="presParOf" srcId="{0ABE8F1A-3175-46D4-858B-6ABD0F497FB1}" destId="{A90AFEC0-D0EC-456D-9C7B-FECE9A655CCB}" srcOrd="3" destOrd="0" presId="urn:microsoft.com/office/officeart/2005/8/layout/default"/>
    <dgm:cxn modelId="{A35C3EEA-541F-4C7B-BAC7-A84BCE6280F7}" type="presParOf" srcId="{0ABE8F1A-3175-46D4-858B-6ABD0F497FB1}" destId="{1257A725-AEC0-4C88-97C9-25B28CF7E5EA}" srcOrd="4" destOrd="0" presId="urn:microsoft.com/office/officeart/2005/8/layout/default"/>
    <dgm:cxn modelId="{2B2B8636-3E28-4FB5-AA68-41F39A8378A6}" type="presParOf" srcId="{0ABE8F1A-3175-46D4-858B-6ABD0F497FB1}" destId="{92B6BBFD-BBC3-426C-8187-F0CD71C63231}" srcOrd="5" destOrd="0" presId="urn:microsoft.com/office/officeart/2005/8/layout/default"/>
    <dgm:cxn modelId="{0D0A229D-1B13-49CC-A46A-676182A93FBB}" type="presParOf" srcId="{0ABE8F1A-3175-46D4-858B-6ABD0F497FB1}" destId="{54D46E81-503A-4F22-AED9-CE48EB9531CB}" srcOrd="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BE0E852-56BA-49C8-A853-CF37DBA9EF4C}" type="doc">
      <dgm:prSet loTypeId="urn:microsoft.com/office/officeart/2018/5/layout/IconLeafLabelList" loCatId="icon" qsTypeId="urn:microsoft.com/office/officeart/2005/8/quickstyle/simple1" qsCatId="simple" csTypeId="urn:microsoft.com/office/officeart/2018/5/colors/Iconchunking_neutralicon_accent2_2" csCatId="accent2" phldr="1"/>
      <dgm:spPr/>
      <dgm:t>
        <a:bodyPr/>
        <a:lstStyle/>
        <a:p>
          <a:endParaRPr lang="en-US"/>
        </a:p>
      </dgm:t>
    </dgm:pt>
    <dgm:pt modelId="{A4054624-DE83-4622-84A2-4308444A29EF}">
      <dgm:prSet/>
      <dgm:spPr/>
      <dgm:t>
        <a:bodyPr/>
        <a:lstStyle/>
        <a:p>
          <a:pPr>
            <a:lnSpc>
              <a:spcPct val="100000"/>
            </a:lnSpc>
            <a:defRPr cap="all"/>
          </a:pPr>
          <a:r>
            <a:rPr lang="en-US" dirty="0">
              <a:latin typeface="Times New Roman" panose="02020603050405020304" pitchFamily="18" charset="0"/>
              <a:cs typeface="Times New Roman" panose="02020603050405020304" pitchFamily="18" charset="0"/>
            </a:rPr>
            <a:t>KNN or K Nearest Neighbor is a simpler machine learning algorithm than SVM but still more sophisticated than decision trees.</a:t>
          </a:r>
        </a:p>
      </dgm:t>
    </dgm:pt>
    <dgm:pt modelId="{F730448B-ABC3-4375-B5BE-FC7646DCC4F0}" type="parTrans" cxnId="{324984C6-1D0D-4F58-B8DE-0F923F315621}">
      <dgm:prSet/>
      <dgm:spPr/>
      <dgm:t>
        <a:bodyPr/>
        <a:lstStyle/>
        <a:p>
          <a:endParaRPr lang="en-US"/>
        </a:p>
      </dgm:t>
    </dgm:pt>
    <dgm:pt modelId="{9C05BA75-EFF4-4919-B6AA-D6AC390AEB14}" type="sibTrans" cxnId="{324984C6-1D0D-4F58-B8DE-0F923F315621}">
      <dgm:prSet/>
      <dgm:spPr/>
      <dgm:t>
        <a:bodyPr/>
        <a:lstStyle/>
        <a:p>
          <a:endParaRPr lang="en-US"/>
        </a:p>
      </dgm:t>
    </dgm:pt>
    <dgm:pt modelId="{7F5AB5D4-4E9C-4F66-ABAD-6F978541EFC5}">
      <dgm:prSet/>
      <dgm:spPr/>
      <dgm:t>
        <a:bodyPr/>
        <a:lstStyle/>
        <a:p>
          <a:pPr>
            <a:lnSpc>
              <a:spcPct val="100000"/>
            </a:lnSpc>
            <a:defRPr cap="all"/>
          </a:pPr>
          <a:r>
            <a:rPr lang="en-US" dirty="0">
              <a:latin typeface="Times New Roman" panose="02020603050405020304" pitchFamily="18" charset="0"/>
              <a:cs typeface="Times New Roman" panose="02020603050405020304" pitchFamily="18" charset="0"/>
            </a:rPr>
            <a:t>KNN classifies data points based on its similarity with how its neighbor or earlier stored data points are classified. </a:t>
          </a:r>
        </a:p>
      </dgm:t>
    </dgm:pt>
    <dgm:pt modelId="{BCB461FF-26BE-4234-88BC-CEAF261B9CA2}" type="parTrans" cxnId="{DE70BE78-A844-46C9-98E7-CB0C846DB5C5}">
      <dgm:prSet/>
      <dgm:spPr/>
      <dgm:t>
        <a:bodyPr/>
        <a:lstStyle/>
        <a:p>
          <a:endParaRPr lang="en-US"/>
        </a:p>
      </dgm:t>
    </dgm:pt>
    <dgm:pt modelId="{020A34A3-F649-4A4F-B5E4-6199CD6732DD}" type="sibTrans" cxnId="{DE70BE78-A844-46C9-98E7-CB0C846DB5C5}">
      <dgm:prSet/>
      <dgm:spPr/>
      <dgm:t>
        <a:bodyPr/>
        <a:lstStyle/>
        <a:p>
          <a:endParaRPr lang="en-US"/>
        </a:p>
      </dgm:t>
    </dgm:pt>
    <dgm:pt modelId="{FE42ACFE-A789-4244-A794-616F30D0FEE1}">
      <dgm:prSet/>
      <dgm:spPr/>
      <dgm:t>
        <a:bodyPr/>
        <a:lstStyle/>
        <a:p>
          <a:pPr>
            <a:lnSpc>
              <a:spcPct val="100000"/>
            </a:lnSpc>
            <a:defRPr cap="all"/>
          </a:pPr>
          <a:r>
            <a:rPr lang="en-US" dirty="0">
              <a:latin typeface="Times New Roman" panose="02020603050405020304" pitchFamily="18" charset="0"/>
              <a:cs typeface="Times New Roman" panose="02020603050405020304" pitchFamily="18" charset="0"/>
            </a:rPr>
            <a:t>KNN works well for labeled, small datasets. The K represents the number of nearest neighbors used to classify new data points.</a:t>
          </a:r>
        </a:p>
      </dgm:t>
    </dgm:pt>
    <dgm:pt modelId="{55FE9E3A-2D6F-492D-BE69-C7A0F0271A16}" type="parTrans" cxnId="{CC962348-B79E-45D3-BB9A-47BC0948AA38}">
      <dgm:prSet/>
      <dgm:spPr/>
      <dgm:t>
        <a:bodyPr/>
        <a:lstStyle/>
        <a:p>
          <a:endParaRPr lang="en-US"/>
        </a:p>
      </dgm:t>
    </dgm:pt>
    <dgm:pt modelId="{78B0B1AA-4C70-4426-BA54-969FEEE026A5}" type="sibTrans" cxnId="{CC962348-B79E-45D3-BB9A-47BC0948AA38}">
      <dgm:prSet/>
      <dgm:spPr/>
      <dgm:t>
        <a:bodyPr/>
        <a:lstStyle/>
        <a:p>
          <a:endParaRPr lang="en-US"/>
        </a:p>
      </dgm:t>
    </dgm:pt>
    <dgm:pt modelId="{90EA6968-2F50-476F-AB52-2E6EEE87B4ED}">
      <dgm:prSet/>
      <dgm:spPr/>
      <dgm:t>
        <a:bodyPr/>
        <a:lstStyle/>
        <a:p>
          <a:pPr>
            <a:lnSpc>
              <a:spcPct val="100000"/>
            </a:lnSpc>
            <a:defRPr cap="all"/>
          </a:pPr>
          <a:r>
            <a:rPr lang="en-US" dirty="0">
              <a:latin typeface="Times New Roman" panose="02020603050405020304" pitchFamily="18" charset="0"/>
              <a:cs typeface="Times New Roman" panose="02020603050405020304" pitchFamily="18" charset="0"/>
            </a:rPr>
            <a:t>Adjusting the value of K is a function of parameter tuning; using the square root of the target testing data, K could be identified as 9. </a:t>
          </a:r>
        </a:p>
      </dgm:t>
    </dgm:pt>
    <dgm:pt modelId="{515AC70A-64DE-4572-A1E7-3B6A2CED5E97}" type="parTrans" cxnId="{6C42C419-8F90-4553-A6EC-69CDB477E2A2}">
      <dgm:prSet/>
      <dgm:spPr/>
      <dgm:t>
        <a:bodyPr/>
        <a:lstStyle/>
        <a:p>
          <a:endParaRPr lang="en-US"/>
        </a:p>
      </dgm:t>
    </dgm:pt>
    <dgm:pt modelId="{3DF58128-50B9-4E08-81FC-2E5F1D9F322C}" type="sibTrans" cxnId="{6C42C419-8F90-4553-A6EC-69CDB477E2A2}">
      <dgm:prSet/>
      <dgm:spPr/>
      <dgm:t>
        <a:bodyPr/>
        <a:lstStyle/>
        <a:p>
          <a:endParaRPr lang="en-US"/>
        </a:p>
      </dgm:t>
    </dgm:pt>
    <dgm:pt modelId="{81D12C9E-8231-4381-B41E-9DD989B17D84}" type="pres">
      <dgm:prSet presAssocID="{2BE0E852-56BA-49C8-A853-CF37DBA9EF4C}" presName="root" presStyleCnt="0">
        <dgm:presLayoutVars>
          <dgm:dir/>
          <dgm:resizeHandles val="exact"/>
        </dgm:presLayoutVars>
      </dgm:prSet>
      <dgm:spPr/>
    </dgm:pt>
    <dgm:pt modelId="{9F11DD42-B980-413F-AE14-AC80BE23C13D}" type="pres">
      <dgm:prSet presAssocID="{A4054624-DE83-4622-84A2-4308444A29EF}" presName="compNode" presStyleCnt="0"/>
      <dgm:spPr/>
    </dgm:pt>
    <dgm:pt modelId="{A2FD1CA8-60B2-451F-9890-39DDD7478ACC}" type="pres">
      <dgm:prSet presAssocID="{A4054624-DE83-4622-84A2-4308444A29EF}" presName="iconBgRect" presStyleLbl="bgShp" presStyleIdx="0" presStyleCnt="4"/>
      <dgm:spPr>
        <a:prstGeom prst="round2DiagRect">
          <a:avLst>
            <a:gd name="adj1" fmla="val 29727"/>
            <a:gd name="adj2" fmla="val 0"/>
          </a:avLst>
        </a:prstGeom>
      </dgm:spPr>
    </dgm:pt>
    <dgm:pt modelId="{02237046-9138-48CC-938F-4340C4E884B6}" type="pres">
      <dgm:prSet presAssocID="{A4054624-DE83-4622-84A2-4308444A29E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E0C5ECEA-B636-4A98-BA10-9F6A73B87A13}" type="pres">
      <dgm:prSet presAssocID="{A4054624-DE83-4622-84A2-4308444A29EF}" presName="spaceRect" presStyleCnt="0"/>
      <dgm:spPr/>
    </dgm:pt>
    <dgm:pt modelId="{1C602C6A-F1F8-4EB5-9480-2042B52C4597}" type="pres">
      <dgm:prSet presAssocID="{A4054624-DE83-4622-84A2-4308444A29EF}" presName="textRect" presStyleLbl="revTx" presStyleIdx="0" presStyleCnt="4">
        <dgm:presLayoutVars>
          <dgm:chMax val="1"/>
          <dgm:chPref val="1"/>
        </dgm:presLayoutVars>
      </dgm:prSet>
      <dgm:spPr/>
    </dgm:pt>
    <dgm:pt modelId="{930002EB-6072-4095-9CCE-78242B1AF40F}" type="pres">
      <dgm:prSet presAssocID="{9C05BA75-EFF4-4919-B6AA-D6AC390AEB14}" presName="sibTrans" presStyleCnt="0"/>
      <dgm:spPr/>
    </dgm:pt>
    <dgm:pt modelId="{E46687BC-3235-426E-9BA0-35798330B202}" type="pres">
      <dgm:prSet presAssocID="{7F5AB5D4-4E9C-4F66-ABAD-6F978541EFC5}" presName="compNode" presStyleCnt="0"/>
      <dgm:spPr/>
    </dgm:pt>
    <dgm:pt modelId="{723580A0-46C3-4A89-B801-A223C66DC4E3}" type="pres">
      <dgm:prSet presAssocID="{7F5AB5D4-4E9C-4F66-ABAD-6F978541EFC5}" presName="iconBgRect" presStyleLbl="bgShp" presStyleIdx="1" presStyleCnt="4"/>
      <dgm:spPr>
        <a:prstGeom prst="round2DiagRect">
          <a:avLst>
            <a:gd name="adj1" fmla="val 29727"/>
            <a:gd name="adj2" fmla="val 0"/>
          </a:avLst>
        </a:prstGeom>
      </dgm:spPr>
    </dgm:pt>
    <dgm:pt modelId="{7ADD78D8-1A01-45EB-8861-56E6B0C41C0F}" type="pres">
      <dgm:prSet presAssocID="{7F5AB5D4-4E9C-4F66-ABAD-6F978541EFC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75CCC312-6FA0-47BB-84E4-8CD3A6A2C76A}" type="pres">
      <dgm:prSet presAssocID="{7F5AB5D4-4E9C-4F66-ABAD-6F978541EFC5}" presName="spaceRect" presStyleCnt="0"/>
      <dgm:spPr/>
    </dgm:pt>
    <dgm:pt modelId="{316514A1-16A2-47FD-AF80-44267CC11124}" type="pres">
      <dgm:prSet presAssocID="{7F5AB5D4-4E9C-4F66-ABAD-6F978541EFC5}" presName="textRect" presStyleLbl="revTx" presStyleIdx="1" presStyleCnt="4">
        <dgm:presLayoutVars>
          <dgm:chMax val="1"/>
          <dgm:chPref val="1"/>
        </dgm:presLayoutVars>
      </dgm:prSet>
      <dgm:spPr/>
    </dgm:pt>
    <dgm:pt modelId="{E7102539-D41A-4107-AE4F-9E117C7E9AA4}" type="pres">
      <dgm:prSet presAssocID="{020A34A3-F649-4A4F-B5E4-6199CD6732DD}" presName="sibTrans" presStyleCnt="0"/>
      <dgm:spPr/>
    </dgm:pt>
    <dgm:pt modelId="{6F7624D7-DE0C-4BBB-88E4-F0215A84D11E}" type="pres">
      <dgm:prSet presAssocID="{FE42ACFE-A789-4244-A794-616F30D0FEE1}" presName="compNode" presStyleCnt="0"/>
      <dgm:spPr/>
    </dgm:pt>
    <dgm:pt modelId="{B75F006B-1784-4736-964E-99D2B0D14B08}" type="pres">
      <dgm:prSet presAssocID="{FE42ACFE-A789-4244-A794-616F30D0FEE1}" presName="iconBgRect" presStyleLbl="bgShp" presStyleIdx="2" presStyleCnt="4"/>
      <dgm:spPr>
        <a:prstGeom prst="round2DiagRect">
          <a:avLst>
            <a:gd name="adj1" fmla="val 29727"/>
            <a:gd name="adj2" fmla="val 0"/>
          </a:avLst>
        </a:prstGeom>
      </dgm:spPr>
    </dgm:pt>
    <dgm:pt modelId="{AD6171FA-CD16-4807-868A-72CD0C5A67FB}" type="pres">
      <dgm:prSet presAssocID="{FE42ACFE-A789-4244-A794-616F30D0FEE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atistics"/>
        </a:ext>
      </dgm:extLst>
    </dgm:pt>
    <dgm:pt modelId="{EBC4CE76-B2B4-4A58-9286-890583BE9CEE}" type="pres">
      <dgm:prSet presAssocID="{FE42ACFE-A789-4244-A794-616F30D0FEE1}" presName="spaceRect" presStyleCnt="0"/>
      <dgm:spPr/>
    </dgm:pt>
    <dgm:pt modelId="{21479A27-F0F1-49A9-881E-9C92C3A934CC}" type="pres">
      <dgm:prSet presAssocID="{FE42ACFE-A789-4244-A794-616F30D0FEE1}" presName="textRect" presStyleLbl="revTx" presStyleIdx="2" presStyleCnt="4">
        <dgm:presLayoutVars>
          <dgm:chMax val="1"/>
          <dgm:chPref val="1"/>
        </dgm:presLayoutVars>
      </dgm:prSet>
      <dgm:spPr/>
    </dgm:pt>
    <dgm:pt modelId="{3B4BDE49-F6C6-4C1F-A6E8-3AA23E244BE4}" type="pres">
      <dgm:prSet presAssocID="{78B0B1AA-4C70-4426-BA54-969FEEE026A5}" presName="sibTrans" presStyleCnt="0"/>
      <dgm:spPr/>
    </dgm:pt>
    <dgm:pt modelId="{A7CED770-9E3A-497A-8733-35715C326FCF}" type="pres">
      <dgm:prSet presAssocID="{90EA6968-2F50-476F-AB52-2E6EEE87B4ED}" presName="compNode" presStyleCnt="0"/>
      <dgm:spPr/>
    </dgm:pt>
    <dgm:pt modelId="{99E95EA8-C596-41E0-818A-990D913DEAAC}" type="pres">
      <dgm:prSet presAssocID="{90EA6968-2F50-476F-AB52-2E6EEE87B4ED}" presName="iconBgRect" presStyleLbl="bgShp" presStyleIdx="3" presStyleCnt="4"/>
      <dgm:spPr>
        <a:prstGeom prst="round2DiagRect">
          <a:avLst>
            <a:gd name="adj1" fmla="val 29727"/>
            <a:gd name="adj2" fmla="val 0"/>
          </a:avLst>
        </a:prstGeom>
      </dgm:spPr>
    </dgm:pt>
    <dgm:pt modelId="{2C3A0FB0-F66D-4B9D-B17B-D6BC1F3752EE}" type="pres">
      <dgm:prSet presAssocID="{90EA6968-2F50-476F-AB52-2E6EEE87B4E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2DDB88F9-D24E-4C97-82AF-3B05D7D805BD}" type="pres">
      <dgm:prSet presAssocID="{90EA6968-2F50-476F-AB52-2E6EEE87B4ED}" presName="spaceRect" presStyleCnt="0"/>
      <dgm:spPr/>
    </dgm:pt>
    <dgm:pt modelId="{E8E319EC-19DD-49F9-9289-811EE2A69520}" type="pres">
      <dgm:prSet presAssocID="{90EA6968-2F50-476F-AB52-2E6EEE87B4ED}" presName="textRect" presStyleLbl="revTx" presStyleIdx="3" presStyleCnt="4">
        <dgm:presLayoutVars>
          <dgm:chMax val="1"/>
          <dgm:chPref val="1"/>
        </dgm:presLayoutVars>
      </dgm:prSet>
      <dgm:spPr/>
    </dgm:pt>
  </dgm:ptLst>
  <dgm:cxnLst>
    <dgm:cxn modelId="{6C42C419-8F90-4553-A6EC-69CDB477E2A2}" srcId="{2BE0E852-56BA-49C8-A853-CF37DBA9EF4C}" destId="{90EA6968-2F50-476F-AB52-2E6EEE87B4ED}" srcOrd="3" destOrd="0" parTransId="{515AC70A-64DE-4572-A1E7-3B6A2CED5E97}" sibTransId="{3DF58128-50B9-4E08-81FC-2E5F1D9F322C}"/>
    <dgm:cxn modelId="{68ABCC28-9ABF-4402-84F0-3EE0D01E51F7}" type="presOf" srcId="{90EA6968-2F50-476F-AB52-2E6EEE87B4ED}" destId="{E8E319EC-19DD-49F9-9289-811EE2A69520}" srcOrd="0" destOrd="0" presId="urn:microsoft.com/office/officeart/2018/5/layout/IconLeafLabelList"/>
    <dgm:cxn modelId="{15042E36-52CC-4A95-AFC6-DC062AC4324B}" type="presOf" srcId="{A4054624-DE83-4622-84A2-4308444A29EF}" destId="{1C602C6A-F1F8-4EB5-9480-2042B52C4597}" srcOrd="0" destOrd="0" presId="urn:microsoft.com/office/officeart/2018/5/layout/IconLeafLabelList"/>
    <dgm:cxn modelId="{9915DD60-5728-48F3-B346-2A48CC57E355}" type="presOf" srcId="{7F5AB5D4-4E9C-4F66-ABAD-6F978541EFC5}" destId="{316514A1-16A2-47FD-AF80-44267CC11124}" srcOrd="0" destOrd="0" presId="urn:microsoft.com/office/officeart/2018/5/layout/IconLeafLabelList"/>
    <dgm:cxn modelId="{C5DF8643-2896-40F4-B4DA-904652387509}" type="presOf" srcId="{FE42ACFE-A789-4244-A794-616F30D0FEE1}" destId="{21479A27-F0F1-49A9-881E-9C92C3A934CC}" srcOrd="0" destOrd="0" presId="urn:microsoft.com/office/officeart/2018/5/layout/IconLeafLabelList"/>
    <dgm:cxn modelId="{CC962348-B79E-45D3-BB9A-47BC0948AA38}" srcId="{2BE0E852-56BA-49C8-A853-CF37DBA9EF4C}" destId="{FE42ACFE-A789-4244-A794-616F30D0FEE1}" srcOrd="2" destOrd="0" parTransId="{55FE9E3A-2D6F-492D-BE69-C7A0F0271A16}" sibTransId="{78B0B1AA-4C70-4426-BA54-969FEEE026A5}"/>
    <dgm:cxn modelId="{DE70BE78-A844-46C9-98E7-CB0C846DB5C5}" srcId="{2BE0E852-56BA-49C8-A853-CF37DBA9EF4C}" destId="{7F5AB5D4-4E9C-4F66-ABAD-6F978541EFC5}" srcOrd="1" destOrd="0" parTransId="{BCB461FF-26BE-4234-88BC-CEAF261B9CA2}" sibTransId="{020A34A3-F649-4A4F-B5E4-6199CD6732DD}"/>
    <dgm:cxn modelId="{324984C6-1D0D-4F58-B8DE-0F923F315621}" srcId="{2BE0E852-56BA-49C8-A853-CF37DBA9EF4C}" destId="{A4054624-DE83-4622-84A2-4308444A29EF}" srcOrd="0" destOrd="0" parTransId="{F730448B-ABC3-4375-B5BE-FC7646DCC4F0}" sibTransId="{9C05BA75-EFF4-4919-B6AA-D6AC390AEB14}"/>
    <dgm:cxn modelId="{3D4E13EC-C832-466E-BB7D-E8B0E7F0C388}" type="presOf" srcId="{2BE0E852-56BA-49C8-A853-CF37DBA9EF4C}" destId="{81D12C9E-8231-4381-B41E-9DD989B17D84}" srcOrd="0" destOrd="0" presId="urn:microsoft.com/office/officeart/2018/5/layout/IconLeafLabelList"/>
    <dgm:cxn modelId="{8D186B44-BC42-44AE-AEDE-263FAAFE708C}" type="presParOf" srcId="{81D12C9E-8231-4381-B41E-9DD989B17D84}" destId="{9F11DD42-B980-413F-AE14-AC80BE23C13D}" srcOrd="0" destOrd="0" presId="urn:microsoft.com/office/officeart/2018/5/layout/IconLeafLabelList"/>
    <dgm:cxn modelId="{390A102B-8A93-4521-8826-4FAA14EDEF6E}" type="presParOf" srcId="{9F11DD42-B980-413F-AE14-AC80BE23C13D}" destId="{A2FD1CA8-60B2-451F-9890-39DDD7478ACC}" srcOrd="0" destOrd="0" presId="urn:microsoft.com/office/officeart/2018/5/layout/IconLeafLabelList"/>
    <dgm:cxn modelId="{FA8D671B-8AB3-4E7F-BEC4-948913E97EC0}" type="presParOf" srcId="{9F11DD42-B980-413F-AE14-AC80BE23C13D}" destId="{02237046-9138-48CC-938F-4340C4E884B6}" srcOrd="1" destOrd="0" presId="urn:microsoft.com/office/officeart/2018/5/layout/IconLeafLabelList"/>
    <dgm:cxn modelId="{948A411B-9D4F-4207-8873-009DE21F2C8C}" type="presParOf" srcId="{9F11DD42-B980-413F-AE14-AC80BE23C13D}" destId="{E0C5ECEA-B636-4A98-BA10-9F6A73B87A13}" srcOrd="2" destOrd="0" presId="urn:microsoft.com/office/officeart/2018/5/layout/IconLeafLabelList"/>
    <dgm:cxn modelId="{54EC4DEA-4273-4CB4-A099-3D2499B0F755}" type="presParOf" srcId="{9F11DD42-B980-413F-AE14-AC80BE23C13D}" destId="{1C602C6A-F1F8-4EB5-9480-2042B52C4597}" srcOrd="3" destOrd="0" presId="urn:microsoft.com/office/officeart/2018/5/layout/IconLeafLabelList"/>
    <dgm:cxn modelId="{51F4E585-EB75-42A7-B69D-0C474D0F8D1E}" type="presParOf" srcId="{81D12C9E-8231-4381-B41E-9DD989B17D84}" destId="{930002EB-6072-4095-9CCE-78242B1AF40F}" srcOrd="1" destOrd="0" presId="urn:microsoft.com/office/officeart/2018/5/layout/IconLeafLabelList"/>
    <dgm:cxn modelId="{569138B9-5EFE-4534-AD52-FC1B28CBA3A6}" type="presParOf" srcId="{81D12C9E-8231-4381-B41E-9DD989B17D84}" destId="{E46687BC-3235-426E-9BA0-35798330B202}" srcOrd="2" destOrd="0" presId="urn:microsoft.com/office/officeart/2018/5/layout/IconLeafLabelList"/>
    <dgm:cxn modelId="{3D697E58-C338-496C-A3E9-58A2CACEDB5D}" type="presParOf" srcId="{E46687BC-3235-426E-9BA0-35798330B202}" destId="{723580A0-46C3-4A89-B801-A223C66DC4E3}" srcOrd="0" destOrd="0" presId="urn:microsoft.com/office/officeart/2018/5/layout/IconLeafLabelList"/>
    <dgm:cxn modelId="{35467895-029C-484F-920F-F487B80EDDA1}" type="presParOf" srcId="{E46687BC-3235-426E-9BA0-35798330B202}" destId="{7ADD78D8-1A01-45EB-8861-56E6B0C41C0F}" srcOrd="1" destOrd="0" presId="urn:microsoft.com/office/officeart/2018/5/layout/IconLeafLabelList"/>
    <dgm:cxn modelId="{E8C82157-1D4F-4E12-BAB6-E1CA6538A320}" type="presParOf" srcId="{E46687BC-3235-426E-9BA0-35798330B202}" destId="{75CCC312-6FA0-47BB-84E4-8CD3A6A2C76A}" srcOrd="2" destOrd="0" presId="urn:microsoft.com/office/officeart/2018/5/layout/IconLeafLabelList"/>
    <dgm:cxn modelId="{C308552F-381B-4CF2-BD73-017F77594CC6}" type="presParOf" srcId="{E46687BC-3235-426E-9BA0-35798330B202}" destId="{316514A1-16A2-47FD-AF80-44267CC11124}" srcOrd="3" destOrd="0" presId="urn:microsoft.com/office/officeart/2018/5/layout/IconLeafLabelList"/>
    <dgm:cxn modelId="{7B139C63-511F-4F95-9A3C-BE7E6A5BCAD2}" type="presParOf" srcId="{81D12C9E-8231-4381-B41E-9DD989B17D84}" destId="{E7102539-D41A-4107-AE4F-9E117C7E9AA4}" srcOrd="3" destOrd="0" presId="urn:microsoft.com/office/officeart/2018/5/layout/IconLeafLabelList"/>
    <dgm:cxn modelId="{3B26814F-F72E-41AE-BF55-F1144672866A}" type="presParOf" srcId="{81D12C9E-8231-4381-B41E-9DD989B17D84}" destId="{6F7624D7-DE0C-4BBB-88E4-F0215A84D11E}" srcOrd="4" destOrd="0" presId="urn:microsoft.com/office/officeart/2018/5/layout/IconLeafLabelList"/>
    <dgm:cxn modelId="{8A2D83F1-E138-469C-BE82-E50FA4D47213}" type="presParOf" srcId="{6F7624D7-DE0C-4BBB-88E4-F0215A84D11E}" destId="{B75F006B-1784-4736-964E-99D2B0D14B08}" srcOrd="0" destOrd="0" presId="urn:microsoft.com/office/officeart/2018/5/layout/IconLeafLabelList"/>
    <dgm:cxn modelId="{7D855B9F-75FF-4B84-BD04-07651627E3BF}" type="presParOf" srcId="{6F7624D7-DE0C-4BBB-88E4-F0215A84D11E}" destId="{AD6171FA-CD16-4807-868A-72CD0C5A67FB}" srcOrd="1" destOrd="0" presId="urn:microsoft.com/office/officeart/2018/5/layout/IconLeafLabelList"/>
    <dgm:cxn modelId="{294F7D3C-2D47-449C-B753-A5AC878946EA}" type="presParOf" srcId="{6F7624D7-DE0C-4BBB-88E4-F0215A84D11E}" destId="{EBC4CE76-B2B4-4A58-9286-890583BE9CEE}" srcOrd="2" destOrd="0" presId="urn:microsoft.com/office/officeart/2018/5/layout/IconLeafLabelList"/>
    <dgm:cxn modelId="{DA81F6E7-DF33-467C-82DA-739A16E49F51}" type="presParOf" srcId="{6F7624D7-DE0C-4BBB-88E4-F0215A84D11E}" destId="{21479A27-F0F1-49A9-881E-9C92C3A934CC}" srcOrd="3" destOrd="0" presId="urn:microsoft.com/office/officeart/2018/5/layout/IconLeafLabelList"/>
    <dgm:cxn modelId="{E7C3087D-CDCA-483F-8DEB-EBD1D15CBB58}" type="presParOf" srcId="{81D12C9E-8231-4381-B41E-9DD989B17D84}" destId="{3B4BDE49-F6C6-4C1F-A6E8-3AA23E244BE4}" srcOrd="5" destOrd="0" presId="urn:microsoft.com/office/officeart/2018/5/layout/IconLeafLabelList"/>
    <dgm:cxn modelId="{CD0CB2FA-6B45-462A-8B8C-250EFB0010F3}" type="presParOf" srcId="{81D12C9E-8231-4381-B41E-9DD989B17D84}" destId="{A7CED770-9E3A-497A-8733-35715C326FCF}" srcOrd="6" destOrd="0" presId="urn:microsoft.com/office/officeart/2018/5/layout/IconLeafLabelList"/>
    <dgm:cxn modelId="{2EFE519F-8927-4735-AC81-44248BB20FCC}" type="presParOf" srcId="{A7CED770-9E3A-497A-8733-35715C326FCF}" destId="{99E95EA8-C596-41E0-818A-990D913DEAAC}" srcOrd="0" destOrd="0" presId="urn:microsoft.com/office/officeart/2018/5/layout/IconLeafLabelList"/>
    <dgm:cxn modelId="{60973913-2BD9-48EB-89A0-193DBCE41D1D}" type="presParOf" srcId="{A7CED770-9E3A-497A-8733-35715C326FCF}" destId="{2C3A0FB0-F66D-4B9D-B17B-D6BC1F3752EE}" srcOrd="1" destOrd="0" presId="urn:microsoft.com/office/officeart/2018/5/layout/IconLeafLabelList"/>
    <dgm:cxn modelId="{0E165B2D-25AD-47C7-89BB-A26F277137EB}" type="presParOf" srcId="{A7CED770-9E3A-497A-8733-35715C326FCF}" destId="{2DDB88F9-D24E-4C97-82AF-3B05D7D805BD}" srcOrd="2" destOrd="0" presId="urn:microsoft.com/office/officeart/2018/5/layout/IconLeafLabelList"/>
    <dgm:cxn modelId="{CA349E9D-2497-46BF-970F-DA20415C1790}" type="presParOf" srcId="{A7CED770-9E3A-497A-8733-35715C326FCF}" destId="{E8E319EC-19DD-49F9-9289-811EE2A69520}" srcOrd="3" destOrd="0" presId="urn:microsoft.com/office/officeart/2018/5/layout/IconLeaf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1DE08D-7DD4-40DC-BB49-AB38F84ADF48}">
      <dsp:nvSpPr>
        <dsp:cNvPr id="0" name=""/>
        <dsp:cNvSpPr/>
      </dsp:nvSpPr>
      <dsp:spPr>
        <a:xfrm>
          <a:off x="1748064" y="2975"/>
          <a:ext cx="3342605" cy="20055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The original Ovarian Cancer Dataset has 349 observations and 51 variables.</a:t>
          </a:r>
        </a:p>
        <a:p>
          <a:pPr marL="0" lvl="0" indent="0" algn="ctr" defTabSz="666750">
            <a:lnSpc>
              <a:spcPct val="90000"/>
            </a:lnSpc>
            <a:spcBef>
              <a:spcPct val="0"/>
            </a:spcBef>
            <a:spcAft>
              <a:spcPct val="35000"/>
            </a:spcAft>
            <a:buNone/>
          </a:pPr>
          <a:r>
            <a:rPr lang="en-US" sz="1500" kern="1200" dirty="0"/>
            <a:t>The Cleaned Dataset was sourced from </a:t>
          </a:r>
          <a:r>
            <a:rPr lang="en-US" sz="1500" kern="1200" dirty="0">
              <a:solidFill>
                <a:schemeClr val="accent2"/>
              </a:solidFill>
              <a:hlinkClick xmlns:r="http://schemas.openxmlformats.org/officeDocument/2006/relationships" r:id="rId1">
                <a:extLst>
                  <a:ext uri="{A12FA001-AC4F-418D-AE19-62706E023703}">
                    <ahyp:hlinkClr xmlns:ahyp="http://schemas.microsoft.com/office/drawing/2018/hyperlinkcolor" val="tx"/>
                  </a:ext>
                </a:extLst>
              </a:hlinkClick>
            </a:rPr>
            <a:t>Kaggle</a:t>
          </a:r>
          <a:r>
            <a:rPr lang="en-US" sz="1500" kern="1200" dirty="0"/>
            <a:t>, but this data was originally used in other research and consist of clinical data from 349 Chinese patients at the Third Affiliated Hospital of Soochow University. See the Lu et al. study.</a:t>
          </a:r>
        </a:p>
      </dsp:txBody>
      <dsp:txXfrm>
        <a:off x="1748064" y="2975"/>
        <a:ext cx="3342605" cy="2005563"/>
      </dsp:txXfrm>
    </dsp:sp>
    <dsp:sp modelId="{404049E9-ED9D-49A2-A6D1-4D9DE6581772}">
      <dsp:nvSpPr>
        <dsp:cNvPr id="0" name=""/>
        <dsp:cNvSpPr/>
      </dsp:nvSpPr>
      <dsp:spPr>
        <a:xfrm>
          <a:off x="5424930" y="2975"/>
          <a:ext cx="3342605" cy="20055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The cleaned data set is comprised of 235 patients’ data collected between July 2011 and July 2017 and 49 variables including Age, Menopause (Y/N), HE4 and CA125, among other biomarkers found in blood or serum samples. Patient ID and CA 72-4 were removed.</a:t>
          </a:r>
        </a:p>
      </dsp:txBody>
      <dsp:txXfrm>
        <a:off x="5424930" y="2975"/>
        <a:ext cx="3342605" cy="2005563"/>
      </dsp:txXfrm>
    </dsp:sp>
    <dsp:sp modelId="{1257A725-AEC0-4C88-97C9-25B28CF7E5EA}">
      <dsp:nvSpPr>
        <dsp:cNvPr id="0" name=""/>
        <dsp:cNvSpPr/>
      </dsp:nvSpPr>
      <dsp:spPr>
        <a:xfrm>
          <a:off x="1748064" y="2342799"/>
          <a:ext cx="3342605" cy="20055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This dataset includes the following initial biomarker features of interest:</a:t>
          </a:r>
        </a:p>
        <a:p>
          <a:pPr marL="0" lvl="0" indent="0" algn="ctr" defTabSz="666750">
            <a:lnSpc>
              <a:spcPct val="90000"/>
            </a:lnSpc>
            <a:spcBef>
              <a:spcPct val="0"/>
            </a:spcBef>
            <a:spcAft>
              <a:spcPct val="35000"/>
            </a:spcAft>
            <a:buNone/>
          </a:pPr>
          <a:r>
            <a:rPr lang="en-US" sz="1500" kern="1200" dirty="0"/>
            <a:t>Age | CA-125 | HE4| ALP | Ca | Menopause | MCH | MCV</a:t>
          </a:r>
        </a:p>
      </dsp:txBody>
      <dsp:txXfrm>
        <a:off x="1748064" y="2342799"/>
        <a:ext cx="3342605" cy="2005563"/>
      </dsp:txXfrm>
    </dsp:sp>
    <dsp:sp modelId="{54D46E81-503A-4F22-AED9-CE48EB9531CB}">
      <dsp:nvSpPr>
        <dsp:cNvPr id="0" name=""/>
        <dsp:cNvSpPr/>
      </dsp:nvSpPr>
      <dsp:spPr>
        <a:xfrm>
          <a:off x="5424930" y="2342799"/>
          <a:ext cx="3342605" cy="2005563"/>
        </a:xfrm>
        <a:prstGeom prst="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t" anchorCtr="0">
          <a:noAutofit/>
        </a:bodyPr>
        <a:lstStyle/>
        <a:p>
          <a:pPr marL="0" lvl="0" indent="0" algn="ctr" defTabSz="533400">
            <a:lnSpc>
              <a:spcPct val="90000"/>
            </a:lnSpc>
            <a:spcBef>
              <a:spcPct val="0"/>
            </a:spcBef>
            <a:spcAft>
              <a:spcPct val="35000"/>
            </a:spcAft>
            <a:buNone/>
          </a:pPr>
          <a:endParaRPr lang="en-US" sz="1200" kern="1200" dirty="0"/>
        </a:p>
        <a:p>
          <a:pPr marL="114300" lvl="1" indent="-114300" algn="l" defTabSz="533400">
            <a:lnSpc>
              <a:spcPct val="90000"/>
            </a:lnSpc>
            <a:spcBef>
              <a:spcPct val="0"/>
            </a:spcBef>
            <a:spcAft>
              <a:spcPct val="15000"/>
            </a:spcAft>
            <a:buChar char="•"/>
          </a:pPr>
          <a:r>
            <a:rPr lang="en-US" sz="1200" kern="1200" dirty="0"/>
            <a:t>Exploratory Data Analysis was performed to study the relationships between biomarkers before proceeding to setting up the algorithms and performing machine learning.</a:t>
          </a:r>
        </a:p>
        <a:p>
          <a:pPr marL="114300" lvl="1" indent="-114300" algn="l" defTabSz="533400">
            <a:lnSpc>
              <a:spcPct val="90000"/>
            </a:lnSpc>
            <a:spcBef>
              <a:spcPct val="0"/>
            </a:spcBef>
            <a:spcAft>
              <a:spcPct val="15000"/>
            </a:spcAft>
            <a:buChar char="•"/>
          </a:pPr>
          <a:r>
            <a:rPr lang="en-US" sz="1200" kern="1200" dirty="0" err="1"/>
            <a:t>mRMR</a:t>
          </a:r>
          <a:r>
            <a:rPr lang="en-US" sz="1200" kern="1200" dirty="0"/>
            <a:t> was deployed for additional feature selection and SVM, KNN, and Decision Tree models were deployed for prediction with KNN  performing the best with the highest accuracy.</a:t>
          </a:r>
        </a:p>
      </dsp:txBody>
      <dsp:txXfrm>
        <a:off x="5424930" y="2342799"/>
        <a:ext cx="3342605" cy="2005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FD1CA8-60B2-451F-9890-39DDD7478ACC}">
      <dsp:nvSpPr>
        <dsp:cNvPr id="0" name=""/>
        <dsp:cNvSpPr/>
      </dsp:nvSpPr>
      <dsp:spPr>
        <a:xfrm>
          <a:off x="235185" y="854839"/>
          <a:ext cx="731285" cy="73128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237046-9138-48CC-938F-4340C4E884B6}">
      <dsp:nvSpPr>
        <dsp:cNvPr id="0" name=""/>
        <dsp:cNvSpPr/>
      </dsp:nvSpPr>
      <dsp:spPr>
        <a:xfrm>
          <a:off x="391033" y="1010687"/>
          <a:ext cx="419589" cy="41958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602C6A-F1F8-4EB5-9480-2042B52C4597}">
      <dsp:nvSpPr>
        <dsp:cNvPr id="0" name=""/>
        <dsp:cNvSpPr/>
      </dsp:nvSpPr>
      <dsp:spPr>
        <a:xfrm>
          <a:off x="1414" y="1813902"/>
          <a:ext cx="1198828" cy="86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KNN or K Nearest Neighbor is a simpler machine learning algorithm than SVM but still more sophisticated than decision trees.</a:t>
          </a:r>
        </a:p>
      </dsp:txBody>
      <dsp:txXfrm>
        <a:off x="1414" y="1813902"/>
        <a:ext cx="1198828" cy="866340"/>
      </dsp:txXfrm>
    </dsp:sp>
    <dsp:sp modelId="{723580A0-46C3-4A89-B801-A223C66DC4E3}">
      <dsp:nvSpPr>
        <dsp:cNvPr id="0" name=""/>
        <dsp:cNvSpPr/>
      </dsp:nvSpPr>
      <dsp:spPr>
        <a:xfrm>
          <a:off x="1643808" y="854839"/>
          <a:ext cx="731285" cy="73128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ADD78D8-1A01-45EB-8861-56E6B0C41C0F}">
      <dsp:nvSpPr>
        <dsp:cNvPr id="0" name=""/>
        <dsp:cNvSpPr/>
      </dsp:nvSpPr>
      <dsp:spPr>
        <a:xfrm>
          <a:off x="1799656" y="1010687"/>
          <a:ext cx="419589" cy="41958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6514A1-16A2-47FD-AF80-44267CC11124}">
      <dsp:nvSpPr>
        <dsp:cNvPr id="0" name=""/>
        <dsp:cNvSpPr/>
      </dsp:nvSpPr>
      <dsp:spPr>
        <a:xfrm>
          <a:off x="1410037" y="1813902"/>
          <a:ext cx="1198828" cy="86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KNN classifies data points based on its similarity with how its neighbor or earlier stored data points are classified. </a:t>
          </a:r>
        </a:p>
      </dsp:txBody>
      <dsp:txXfrm>
        <a:off x="1410037" y="1813902"/>
        <a:ext cx="1198828" cy="866340"/>
      </dsp:txXfrm>
    </dsp:sp>
    <dsp:sp modelId="{B75F006B-1784-4736-964E-99D2B0D14B08}">
      <dsp:nvSpPr>
        <dsp:cNvPr id="0" name=""/>
        <dsp:cNvSpPr/>
      </dsp:nvSpPr>
      <dsp:spPr>
        <a:xfrm>
          <a:off x="3052431" y="854839"/>
          <a:ext cx="731285" cy="73128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6171FA-CD16-4807-868A-72CD0C5A67FB}">
      <dsp:nvSpPr>
        <dsp:cNvPr id="0" name=""/>
        <dsp:cNvSpPr/>
      </dsp:nvSpPr>
      <dsp:spPr>
        <a:xfrm>
          <a:off x="3208279" y="1010687"/>
          <a:ext cx="419589" cy="41958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479A27-F0F1-49A9-881E-9C92C3A934CC}">
      <dsp:nvSpPr>
        <dsp:cNvPr id="0" name=""/>
        <dsp:cNvSpPr/>
      </dsp:nvSpPr>
      <dsp:spPr>
        <a:xfrm>
          <a:off x="2818660" y="1813902"/>
          <a:ext cx="1198828" cy="86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KNN works well for labeled, small datasets. The K represents the number of nearest neighbors used to classify new data points.</a:t>
          </a:r>
        </a:p>
      </dsp:txBody>
      <dsp:txXfrm>
        <a:off x="2818660" y="1813902"/>
        <a:ext cx="1198828" cy="866340"/>
      </dsp:txXfrm>
    </dsp:sp>
    <dsp:sp modelId="{99E95EA8-C596-41E0-818A-990D913DEAAC}">
      <dsp:nvSpPr>
        <dsp:cNvPr id="0" name=""/>
        <dsp:cNvSpPr/>
      </dsp:nvSpPr>
      <dsp:spPr>
        <a:xfrm>
          <a:off x="4461054" y="854839"/>
          <a:ext cx="731285" cy="73128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3A0FB0-F66D-4B9D-B17B-D6BC1F3752EE}">
      <dsp:nvSpPr>
        <dsp:cNvPr id="0" name=""/>
        <dsp:cNvSpPr/>
      </dsp:nvSpPr>
      <dsp:spPr>
        <a:xfrm>
          <a:off x="4616902" y="1010687"/>
          <a:ext cx="419589" cy="41958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E319EC-19DD-49F9-9289-811EE2A69520}">
      <dsp:nvSpPr>
        <dsp:cNvPr id="0" name=""/>
        <dsp:cNvSpPr/>
      </dsp:nvSpPr>
      <dsp:spPr>
        <a:xfrm>
          <a:off x="4227283" y="1813902"/>
          <a:ext cx="1198828" cy="8663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defRPr cap="all"/>
          </a:pPr>
          <a:r>
            <a:rPr lang="en-US" sz="1100" kern="1200" dirty="0">
              <a:latin typeface="Times New Roman" panose="02020603050405020304" pitchFamily="18" charset="0"/>
              <a:cs typeface="Times New Roman" panose="02020603050405020304" pitchFamily="18" charset="0"/>
            </a:rPr>
            <a:t>Adjusting the value of K is a function of parameter tuning; using the square root of the target testing data, K could be identified as 9. </a:t>
          </a:r>
        </a:p>
      </dsp:txBody>
      <dsp:txXfrm>
        <a:off x="4227283" y="1813902"/>
        <a:ext cx="1198828" cy="86634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AE1B8C-3047-41E1-BAC5-BC586BD3135D}" type="datetimeFigureOut">
              <a:rPr lang="en-US" smtClean="0"/>
              <a:t>12/4/2023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E007BF-F7C4-4C31-B113-7A31683A5A9B}" type="slidenum">
              <a:rPr lang="en-US" smtClean="0"/>
              <a:t>‹#›</a:t>
            </a:fld>
            <a:endParaRPr lang="en-US"/>
          </a:p>
        </p:txBody>
      </p:sp>
    </p:spTree>
    <p:extLst>
      <p:ext uri="{BB962C8B-B14F-4D97-AF65-F5344CB8AC3E}">
        <p14:creationId xmlns:p14="http://schemas.microsoft.com/office/powerpoint/2010/main" val="78047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CE39-E385-50C9-001E-AAF1B28008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C3D7C96-8287-D9C7-AB47-3905C025C8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A7F153-FB4D-6485-C9C1-EF470321F5B5}"/>
              </a:ext>
            </a:extLst>
          </p:cNvPr>
          <p:cNvSpPr>
            <a:spLocks noGrp="1"/>
          </p:cNvSpPr>
          <p:nvPr>
            <p:ph type="dt" sz="half" idx="10"/>
          </p:nvPr>
        </p:nvSpPr>
        <p:spPr/>
        <p:txBody>
          <a:bodyPr/>
          <a:lstStyle/>
          <a:p>
            <a:fld id="{DDDB0EC1-16E6-374F-A427-8CB55A1C6D2B}" type="datetimeFigureOut">
              <a:rPr lang="en-US" smtClean="0"/>
              <a:t>12/4/2023</a:t>
            </a:fld>
            <a:endParaRPr lang="en-US"/>
          </a:p>
        </p:txBody>
      </p:sp>
      <p:sp>
        <p:nvSpPr>
          <p:cNvPr id="5" name="Footer Placeholder 4">
            <a:extLst>
              <a:ext uri="{FF2B5EF4-FFF2-40B4-BE49-F238E27FC236}">
                <a16:creationId xmlns:a16="http://schemas.microsoft.com/office/drawing/2014/main" id="{C246CD82-3451-8F7F-767A-6F6023663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57827-4649-6112-B78B-C697B7D189E5}"/>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159794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78D45-E092-2A1F-9AD3-D5A713BB31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F18860-9998-19C5-C0B4-DA0AE127A8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B59F99-F2BD-62D7-2A61-923776C95DB1}"/>
              </a:ext>
            </a:extLst>
          </p:cNvPr>
          <p:cNvSpPr>
            <a:spLocks noGrp="1"/>
          </p:cNvSpPr>
          <p:nvPr>
            <p:ph type="dt" sz="half" idx="10"/>
          </p:nvPr>
        </p:nvSpPr>
        <p:spPr/>
        <p:txBody>
          <a:bodyPr/>
          <a:lstStyle/>
          <a:p>
            <a:fld id="{DDDB0EC1-16E6-374F-A427-8CB55A1C6D2B}" type="datetimeFigureOut">
              <a:rPr lang="en-US" smtClean="0"/>
              <a:t>12/4/2023</a:t>
            </a:fld>
            <a:endParaRPr lang="en-US"/>
          </a:p>
        </p:txBody>
      </p:sp>
      <p:sp>
        <p:nvSpPr>
          <p:cNvPr id="5" name="Footer Placeholder 4">
            <a:extLst>
              <a:ext uri="{FF2B5EF4-FFF2-40B4-BE49-F238E27FC236}">
                <a16:creationId xmlns:a16="http://schemas.microsoft.com/office/drawing/2014/main" id="{1E4F575F-378A-0EAC-F981-FB44A0DC24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8FEB40-C767-5CC5-7558-A412D7C435A4}"/>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2012387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AE96D1-FEF2-FE25-66BF-C49D965617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BE8BBF-1711-B72D-00A8-013C954B7F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9FAC5B-EFA1-38D3-00E9-83ECD8CC797D}"/>
              </a:ext>
            </a:extLst>
          </p:cNvPr>
          <p:cNvSpPr>
            <a:spLocks noGrp="1"/>
          </p:cNvSpPr>
          <p:nvPr>
            <p:ph type="dt" sz="half" idx="10"/>
          </p:nvPr>
        </p:nvSpPr>
        <p:spPr/>
        <p:txBody>
          <a:bodyPr/>
          <a:lstStyle/>
          <a:p>
            <a:fld id="{DDDB0EC1-16E6-374F-A427-8CB55A1C6D2B}" type="datetimeFigureOut">
              <a:rPr lang="en-US" smtClean="0"/>
              <a:t>12/4/2023</a:t>
            </a:fld>
            <a:endParaRPr lang="en-US"/>
          </a:p>
        </p:txBody>
      </p:sp>
      <p:sp>
        <p:nvSpPr>
          <p:cNvPr id="5" name="Footer Placeholder 4">
            <a:extLst>
              <a:ext uri="{FF2B5EF4-FFF2-40B4-BE49-F238E27FC236}">
                <a16:creationId xmlns:a16="http://schemas.microsoft.com/office/drawing/2014/main" id="{D7BF61BA-AF53-D7A1-2BCD-EFB93E6346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3A1396-038B-088F-EB22-D269984A459B}"/>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3300791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71AE5-26EF-0D7D-C640-A1371336D8E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101C01-1CBD-4015-9030-74783F117E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F9A467-376C-31D0-33F5-B696F93F219E}"/>
              </a:ext>
            </a:extLst>
          </p:cNvPr>
          <p:cNvSpPr>
            <a:spLocks noGrp="1"/>
          </p:cNvSpPr>
          <p:nvPr>
            <p:ph type="dt" sz="half" idx="10"/>
          </p:nvPr>
        </p:nvSpPr>
        <p:spPr/>
        <p:txBody>
          <a:bodyPr/>
          <a:lstStyle/>
          <a:p>
            <a:fld id="{DDDB0EC1-16E6-374F-A427-8CB55A1C6D2B}" type="datetimeFigureOut">
              <a:rPr lang="en-US" smtClean="0"/>
              <a:t>12/4/2023</a:t>
            </a:fld>
            <a:endParaRPr lang="en-US"/>
          </a:p>
        </p:txBody>
      </p:sp>
      <p:sp>
        <p:nvSpPr>
          <p:cNvPr id="5" name="Footer Placeholder 4">
            <a:extLst>
              <a:ext uri="{FF2B5EF4-FFF2-40B4-BE49-F238E27FC236}">
                <a16:creationId xmlns:a16="http://schemas.microsoft.com/office/drawing/2014/main" id="{F202222A-8727-54FE-80B0-BBFBF8C4E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AA310-089A-4F15-A5ED-5B0A45E8350C}"/>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4233065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91F53-9B80-B741-9924-7F68AFF2282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B74671-1C2F-9E9E-1643-ADF576B661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38BFF5-C1DC-DF09-91C4-7BF8B009829C}"/>
              </a:ext>
            </a:extLst>
          </p:cNvPr>
          <p:cNvSpPr>
            <a:spLocks noGrp="1"/>
          </p:cNvSpPr>
          <p:nvPr>
            <p:ph type="dt" sz="half" idx="10"/>
          </p:nvPr>
        </p:nvSpPr>
        <p:spPr/>
        <p:txBody>
          <a:bodyPr/>
          <a:lstStyle/>
          <a:p>
            <a:fld id="{DDDB0EC1-16E6-374F-A427-8CB55A1C6D2B}" type="datetimeFigureOut">
              <a:rPr lang="en-US" smtClean="0"/>
              <a:t>12/4/2023</a:t>
            </a:fld>
            <a:endParaRPr lang="en-US"/>
          </a:p>
        </p:txBody>
      </p:sp>
      <p:sp>
        <p:nvSpPr>
          <p:cNvPr id="5" name="Footer Placeholder 4">
            <a:extLst>
              <a:ext uri="{FF2B5EF4-FFF2-40B4-BE49-F238E27FC236}">
                <a16:creationId xmlns:a16="http://schemas.microsoft.com/office/drawing/2014/main" id="{36FEF590-F4CB-F9E4-7F82-308BCB2131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02E9B8-8B1F-22F9-6CF6-6460992B4746}"/>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16323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6EBAF-10BC-C266-52E9-257E9298C5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DE6D1C-D2B7-FF4E-219D-5FC8225213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59CAFB-485E-EC16-EC3D-97A1B66A111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B20440-B45F-B4DE-4CF3-DB2E1EF0A4B5}"/>
              </a:ext>
            </a:extLst>
          </p:cNvPr>
          <p:cNvSpPr>
            <a:spLocks noGrp="1"/>
          </p:cNvSpPr>
          <p:nvPr>
            <p:ph type="dt" sz="half" idx="10"/>
          </p:nvPr>
        </p:nvSpPr>
        <p:spPr/>
        <p:txBody>
          <a:bodyPr/>
          <a:lstStyle/>
          <a:p>
            <a:fld id="{DDDB0EC1-16E6-374F-A427-8CB55A1C6D2B}" type="datetimeFigureOut">
              <a:rPr lang="en-US" smtClean="0"/>
              <a:t>12/4/2023</a:t>
            </a:fld>
            <a:endParaRPr lang="en-US"/>
          </a:p>
        </p:txBody>
      </p:sp>
      <p:sp>
        <p:nvSpPr>
          <p:cNvPr id="6" name="Footer Placeholder 5">
            <a:extLst>
              <a:ext uri="{FF2B5EF4-FFF2-40B4-BE49-F238E27FC236}">
                <a16:creationId xmlns:a16="http://schemas.microsoft.com/office/drawing/2014/main" id="{411BFDDC-3E4D-7EF9-F593-B73446E1BE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C50C48-C9B8-A48D-B19C-20A41101CB29}"/>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3378691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6FAEE-DB7A-6D02-3FA6-CCA162CA615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9E2D1D-F5EC-E2F7-2EF7-0194E5850A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CB16CA-11C8-C8CC-BAF4-FB53604C18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81D4044-0079-030A-93D2-E7C9D223F3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CFC84F-8040-2043-8626-95B36EDDA44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D7F7F2-9F28-8B02-1B12-5A33B431DE24}"/>
              </a:ext>
            </a:extLst>
          </p:cNvPr>
          <p:cNvSpPr>
            <a:spLocks noGrp="1"/>
          </p:cNvSpPr>
          <p:nvPr>
            <p:ph type="dt" sz="half" idx="10"/>
          </p:nvPr>
        </p:nvSpPr>
        <p:spPr/>
        <p:txBody>
          <a:bodyPr/>
          <a:lstStyle/>
          <a:p>
            <a:fld id="{DDDB0EC1-16E6-374F-A427-8CB55A1C6D2B}" type="datetimeFigureOut">
              <a:rPr lang="en-US" smtClean="0"/>
              <a:t>12/4/2023</a:t>
            </a:fld>
            <a:endParaRPr lang="en-US"/>
          </a:p>
        </p:txBody>
      </p:sp>
      <p:sp>
        <p:nvSpPr>
          <p:cNvPr id="8" name="Footer Placeholder 7">
            <a:extLst>
              <a:ext uri="{FF2B5EF4-FFF2-40B4-BE49-F238E27FC236}">
                <a16:creationId xmlns:a16="http://schemas.microsoft.com/office/drawing/2014/main" id="{56560B94-9865-F85A-15B6-FDF767169D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5AD66E-37FE-D5C0-E9CF-8E6A90899DBF}"/>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4091374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8709-BFE3-D7BB-D7B3-6A93358F57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C046B98-C320-9942-4F79-3BFC51FBBC42}"/>
              </a:ext>
            </a:extLst>
          </p:cNvPr>
          <p:cNvSpPr>
            <a:spLocks noGrp="1"/>
          </p:cNvSpPr>
          <p:nvPr>
            <p:ph type="dt" sz="half" idx="10"/>
          </p:nvPr>
        </p:nvSpPr>
        <p:spPr/>
        <p:txBody>
          <a:bodyPr/>
          <a:lstStyle/>
          <a:p>
            <a:fld id="{DDDB0EC1-16E6-374F-A427-8CB55A1C6D2B}" type="datetimeFigureOut">
              <a:rPr lang="en-US" smtClean="0"/>
              <a:t>12/4/2023</a:t>
            </a:fld>
            <a:endParaRPr lang="en-US"/>
          </a:p>
        </p:txBody>
      </p:sp>
      <p:sp>
        <p:nvSpPr>
          <p:cNvPr id="4" name="Footer Placeholder 3">
            <a:extLst>
              <a:ext uri="{FF2B5EF4-FFF2-40B4-BE49-F238E27FC236}">
                <a16:creationId xmlns:a16="http://schemas.microsoft.com/office/drawing/2014/main" id="{608389B6-65BC-0221-5CD6-B2A187B37DD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DEDFDF-6CA3-90AB-9B6B-E532F8124613}"/>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362841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ADCA30-0823-A82D-32DD-F24A44C806C1}"/>
              </a:ext>
            </a:extLst>
          </p:cNvPr>
          <p:cNvSpPr>
            <a:spLocks noGrp="1"/>
          </p:cNvSpPr>
          <p:nvPr>
            <p:ph type="dt" sz="half" idx="10"/>
          </p:nvPr>
        </p:nvSpPr>
        <p:spPr/>
        <p:txBody>
          <a:bodyPr/>
          <a:lstStyle/>
          <a:p>
            <a:fld id="{DDDB0EC1-16E6-374F-A427-8CB55A1C6D2B}" type="datetimeFigureOut">
              <a:rPr lang="en-US" smtClean="0"/>
              <a:t>12/4/2023</a:t>
            </a:fld>
            <a:endParaRPr lang="en-US"/>
          </a:p>
        </p:txBody>
      </p:sp>
      <p:sp>
        <p:nvSpPr>
          <p:cNvPr id="3" name="Footer Placeholder 2">
            <a:extLst>
              <a:ext uri="{FF2B5EF4-FFF2-40B4-BE49-F238E27FC236}">
                <a16:creationId xmlns:a16="http://schemas.microsoft.com/office/drawing/2014/main" id="{2E1BF76C-60F2-46F1-52E5-066BF4104A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9DCBC24-8ACA-ED00-D249-7E194656DCEE}"/>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37852038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33530-41FA-5D4B-D6A4-F5E2AFE946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0F752C3-F1F2-8878-F4AC-FD92161C9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90E0B3-0F09-B4EF-0919-A32D31CADF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A55FD3-AC87-CD7C-99ED-AAC1F186D842}"/>
              </a:ext>
            </a:extLst>
          </p:cNvPr>
          <p:cNvSpPr>
            <a:spLocks noGrp="1"/>
          </p:cNvSpPr>
          <p:nvPr>
            <p:ph type="dt" sz="half" idx="10"/>
          </p:nvPr>
        </p:nvSpPr>
        <p:spPr/>
        <p:txBody>
          <a:bodyPr/>
          <a:lstStyle/>
          <a:p>
            <a:fld id="{DDDB0EC1-16E6-374F-A427-8CB55A1C6D2B}" type="datetimeFigureOut">
              <a:rPr lang="en-US" smtClean="0"/>
              <a:t>12/4/2023</a:t>
            </a:fld>
            <a:endParaRPr lang="en-US"/>
          </a:p>
        </p:txBody>
      </p:sp>
      <p:sp>
        <p:nvSpPr>
          <p:cNvPr id="6" name="Footer Placeholder 5">
            <a:extLst>
              <a:ext uri="{FF2B5EF4-FFF2-40B4-BE49-F238E27FC236}">
                <a16:creationId xmlns:a16="http://schemas.microsoft.com/office/drawing/2014/main" id="{91E4B915-5DED-99AB-EFD1-7534C7949B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1644B5-DA91-DC45-808E-98AF430FB36C}"/>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21906200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2B0EF-5998-993A-F4F2-7593C30466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2F9F86-C0BC-8A18-B4B2-8BCD9D2F047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7A3E65-2868-545D-A185-AAFDFD69B2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B3A30D-33D6-AD04-A091-67AC1AFEE50C}"/>
              </a:ext>
            </a:extLst>
          </p:cNvPr>
          <p:cNvSpPr>
            <a:spLocks noGrp="1"/>
          </p:cNvSpPr>
          <p:nvPr>
            <p:ph type="dt" sz="half" idx="10"/>
          </p:nvPr>
        </p:nvSpPr>
        <p:spPr/>
        <p:txBody>
          <a:bodyPr/>
          <a:lstStyle/>
          <a:p>
            <a:fld id="{DDDB0EC1-16E6-374F-A427-8CB55A1C6D2B}" type="datetimeFigureOut">
              <a:rPr lang="en-US" smtClean="0"/>
              <a:t>12/4/2023</a:t>
            </a:fld>
            <a:endParaRPr lang="en-US"/>
          </a:p>
        </p:txBody>
      </p:sp>
      <p:sp>
        <p:nvSpPr>
          <p:cNvPr id="6" name="Footer Placeholder 5">
            <a:extLst>
              <a:ext uri="{FF2B5EF4-FFF2-40B4-BE49-F238E27FC236}">
                <a16:creationId xmlns:a16="http://schemas.microsoft.com/office/drawing/2014/main" id="{37C63303-90C8-7F8F-E294-42BFF311FF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37A62D-9CE3-1AD5-64CB-D85BB9463AC6}"/>
              </a:ext>
            </a:extLst>
          </p:cNvPr>
          <p:cNvSpPr>
            <a:spLocks noGrp="1"/>
          </p:cNvSpPr>
          <p:nvPr>
            <p:ph type="sldNum" sz="quarter" idx="12"/>
          </p:nvPr>
        </p:nvSpPr>
        <p:spPr/>
        <p:txBody>
          <a:bodyPr/>
          <a:lstStyle/>
          <a:p>
            <a:fld id="{1A34AEEA-2793-974A-85AF-4E47122A7C7B}" type="slidenum">
              <a:rPr lang="en-US" smtClean="0"/>
              <a:t>‹#›</a:t>
            </a:fld>
            <a:endParaRPr lang="en-US"/>
          </a:p>
        </p:txBody>
      </p:sp>
    </p:spTree>
    <p:extLst>
      <p:ext uri="{BB962C8B-B14F-4D97-AF65-F5344CB8AC3E}">
        <p14:creationId xmlns:p14="http://schemas.microsoft.com/office/powerpoint/2010/main" val="40391555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AD4D73-A61F-BE86-7F21-7818E0253C2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04EEFAA-267D-5747-AB2A-978F09E218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846AC-2583-54E9-788C-7D68B9C4B5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DB0EC1-16E6-374F-A427-8CB55A1C6D2B}" type="datetimeFigureOut">
              <a:rPr lang="en-US" smtClean="0"/>
              <a:t>12/4/2023</a:t>
            </a:fld>
            <a:endParaRPr lang="en-US"/>
          </a:p>
        </p:txBody>
      </p:sp>
      <p:sp>
        <p:nvSpPr>
          <p:cNvPr id="5" name="Footer Placeholder 4">
            <a:extLst>
              <a:ext uri="{FF2B5EF4-FFF2-40B4-BE49-F238E27FC236}">
                <a16:creationId xmlns:a16="http://schemas.microsoft.com/office/drawing/2014/main" id="{A470F208-334A-289D-FAF2-74D46163D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0F45E3B-1D8A-7409-CC04-21131D4132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34AEEA-2793-974A-85AF-4E47122A7C7B}" type="slidenum">
              <a:rPr lang="en-US" smtClean="0"/>
              <a:t>‹#›</a:t>
            </a:fld>
            <a:endParaRPr lang="en-US"/>
          </a:p>
        </p:txBody>
      </p:sp>
    </p:spTree>
    <p:extLst>
      <p:ext uri="{BB962C8B-B14F-4D97-AF65-F5344CB8AC3E}">
        <p14:creationId xmlns:p14="http://schemas.microsoft.com/office/powerpoint/2010/main" val="40141787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 Id="rId9"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ctrTitle"/>
          </p:nvPr>
        </p:nvSpPr>
        <p:spPr>
          <a:xfrm>
            <a:off x="1524001" y="581189"/>
            <a:ext cx="9050692" cy="2387600"/>
          </a:xfrm>
        </p:spPr>
        <p:txBody>
          <a:bodyPr>
            <a:normAutofit/>
          </a:bodyPr>
          <a:lstStyle/>
          <a:p>
            <a:r>
              <a:rPr lang="en-US" sz="4800" b="1" dirty="0">
                <a:solidFill>
                  <a:srgbClr val="6C1A42"/>
                </a:solidFill>
                <a:latin typeface="Arial" panose="020B0604020202020204" pitchFamily="34" charset="0"/>
                <a:cs typeface="Arial" panose="020B0604020202020204" pitchFamily="34" charset="0"/>
              </a:rPr>
              <a:t>Ovarian Cancer Detection with Multi-Biomarker Predictive Modelling</a:t>
            </a:r>
          </a:p>
        </p:txBody>
      </p:sp>
      <p:sp>
        <p:nvSpPr>
          <p:cNvPr id="3" name="Subtitle 2">
            <a:extLst>
              <a:ext uri="{FF2B5EF4-FFF2-40B4-BE49-F238E27FC236}">
                <a16:creationId xmlns:a16="http://schemas.microsoft.com/office/drawing/2014/main" id="{33C9BB00-801A-C44D-A795-111AF09AB34C}"/>
              </a:ext>
            </a:extLst>
          </p:cNvPr>
          <p:cNvSpPr>
            <a:spLocks noGrp="1"/>
          </p:cNvSpPr>
          <p:nvPr>
            <p:ph type="subTitle" idx="1"/>
          </p:nvPr>
        </p:nvSpPr>
        <p:spPr>
          <a:xfrm>
            <a:off x="1524000" y="3322945"/>
            <a:ext cx="9144000" cy="2228769"/>
          </a:xfrm>
        </p:spPr>
        <p:txBody>
          <a:bodyPr>
            <a:normAutofit/>
          </a:bodyPr>
          <a:lstStyle/>
          <a:p>
            <a:r>
              <a:rPr lang="en-US" sz="3200" b="1" dirty="0">
                <a:latin typeface="Arial" panose="020B0604020202020204" pitchFamily="34" charset="0"/>
                <a:cs typeface="Arial" panose="020B0604020202020204" pitchFamily="34" charset="0"/>
              </a:rPr>
              <a:t>Andrea Hannah</a:t>
            </a:r>
          </a:p>
          <a:p>
            <a:r>
              <a:rPr lang="en-US" sz="3200" b="1" dirty="0">
                <a:latin typeface="Arial" panose="020B0604020202020204" pitchFamily="34" charset="0"/>
                <a:cs typeface="Arial" panose="020B0604020202020204" pitchFamily="34" charset="0"/>
              </a:rPr>
              <a:t>December 4, 2023</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17728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Project Pipeline</a:t>
            </a:r>
          </a:p>
        </p:txBody>
      </p:sp>
    </p:spTree>
    <p:extLst>
      <p:ext uri="{BB962C8B-B14F-4D97-AF65-F5344CB8AC3E}">
        <p14:creationId xmlns:p14="http://schemas.microsoft.com/office/powerpoint/2010/main" val="22619047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9" name="Rectangle 3088">
            <a:extLst>
              <a:ext uri="{FF2B5EF4-FFF2-40B4-BE49-F238E27FC236}">
                <a16:creationId xmlns:a16="http://schemas.microsoft.com/office/drawing/2014/main" id="{F0A604E4-7307-451C-93BE-F1F7E1BF3B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0" name="Rectangle 3089">
            <a:extLst>
              <a:ext uri="{FF2B5EF4-FFF2-40B4-BE49-F238E27FC236}">
                <a16:creationId xmlns:a16="http://schemas.microsoft.com/office/drawing/2014/main" id="{F7F3A0AA-35E5-4085-942B-7378390306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5282344"/>
            <a:ext cx="12191998" cy="159074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Rectangle 3090">
            <a:extLst>
              <a:ext uri="{FF2B5EF4-FFF2-40B4-BE49-F238E27FC236}">
                <a16:creationId xmlns:a16="http://schemas.microsoft.com/office/drawing/2014/main" id="{402F5C38-C747-4173-ABBF-656E39E821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8115300" cy="1590742"/>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2" name="Rectangle 3091">
            <a:extLst>
              <a:ext uri="{FF2B5EF4-FFF2-40B4-BE49-F238E27FC236}">
                <a16:creationId xmlns:a16="http://schemas.microsoft.com/office/drawing/2014/main" id="{E37EECFC-A684-4391-AE85-4CDAF5565F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5282344"/>
            <a:ext cx="12191998" cy="1590742"/>
          </a:xfrm>
          <a:prstGeom prst="rect">
            <a:avLst/>
          </a:prstGeom>
          <a:gradFill>
            <a:gsLst>
              <a:gs pos="0">
                <a:srgbClr val="000000">
                  <a:alpha val="71765"/>
                </a:srgbClr>
              </a:gs>
              <a:gs pos="100000">
                <a:schemeClr val="accent1">
                  <a:alpha val="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699714" y="5490971"/>
            <a:ext cx="6962072" cy="1159200"/>
          </a:xfrm>
        </p:spPr>
        <p:txBody>
          <a:bodyPr vert="horz" lIns="91440" tIns="45720" rIns="91440" bIns="45720" rtlCol="0" anchor="ctr">
            <a:normAutofit/>
          </a:bodyPr>
          <a:lstStyle/>
          <a:p>
            <a:r>
              <a:rPr lang="en-US" sz="4000" kern="1200" dirty="0">
                <a:solidFill>
                  <a:srgbClr val="FFFFFF"/>
                </a:solidFill>
                <a:latin typeface="Times New Roman" panose="02020603050405020304" pitchFamily="18" charset="0"/>
                <a:cs typeface="Times New Roman" panose="02020603050405020304" pitchFamily="18" charset="0"/>
              </a:rPr>
              <a:t>Project Pipeline</a:t>
            </a:r>
          </a:p>
        </p:txBody>
      </p:sp>
      <p:pic>
        <p:nvPicPr>
          <p:cNvPr id="3074" name="Picture 2">
            <a:extLst>
              <a:ext uri="{FF2B5EF4-FFF2-40B4-BE49-F238E27FC236}">
                <a16:creationId xmlns:a16="http://schemas.microsoft.com/office/drawing/2014/main" id="{D3E70EEA-04A5-9A5E-DD0C-67F04B93D5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8535" y="1191967"/>
            <a:ext cx="11327549" cy="291684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18277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635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Data Gathering</a:t>
            </a:r>
          </a:p>
        </p:txBody>
      </p:sp>
    </p:spTree>
    <p:extLst>
      <p:ext uri="{BB962C8B-B14F-4D97-AF65-F5344CB8AC3E}">
        <p14:creationId xmlns:p14="http://schemas.microsoft.com/office/powerpoint/2010/main" val="39275194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38200" y="365125"/>
            <a:ext cx="10515600" cy="1325563"/>
          </a:xfrm>
        </p:spPr>
        <p:txBody>
          <a:bodyPr>
            <a:normAutofit/>
          </a:bodyPr>
          <a:lstStyle/>
          <a:p>
            <a:r>
              <a:rPr lang="en-US" b="0" i="0" dirty="0">
                <a:effectLst/>
                <a:latin typeface="Times New Roman" panose="02020603050405020304" pitchFamily="18" charset="0"/>
                <a:cs typeface="Times New Roman" panose="02020603050405020304" pitchFamily="18" charset="0"/>
              </a:rPr>
              <a:t>Data Gathering</a:t>
            </a:r>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24" name="Content Placeholder 2">
            <a:extLst>
              <a:ext uri="{FF2B5EF4-FFF2-40B4-BE49-F238E27FC236}">
                <a16:creationId xmlns:a16="http://schemas.microsoft.com/office/drawing/2014/main" id="{4C2AA3FD-3E8D-843E-335F-C1B95DAC1729}"/>
              </a:ext>
            </a:extLst>
          </p:cNvPr>
          <p:cNvGraphicFramePr>
            <a:graphicFrameLocks noGrp="1"/>
          </p:cNvGraphicFramePr>
          <p:nvPr>
            <p:ph idx="1"/>
            <p:extLst>
              <p:ext uri="{D42A27DB-BD31-4B8C-83A1-F6EECF244321}">
                <p14:modId xmlns:p14="http://schemas.microsoft.com/office/powerpoint/2010/main" val="141619499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79491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69" name="Rectangle 68">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660042" y="2945176"/>
            <a:ext cx="2878688" cy="2757975"/>
          </a:xfrm>
        </p:spPr>
        <p:txBody>
          <a:bodyPr vert="horz" lIns="91440" tIns="45720" rIns="91440" bIns="45720" rtlCol="0" anchor="t">
            <a:normAutofit/>
          </a:bodyPr>
          <a:lstStyle/>
          <a:p>
            <a:r>
              <a:rPr lang="en-US" sz="4000" b="0" i="0">
                <a:solidFill>
                  <a:srgbClr val="FFFFFF"/>
                </a:solidFill>
                <a:effectLst/>
              </a:rPr>
              <a:t>View of Variables</a:t>
            </a:r>
            <a:endParaRPr lang="en-US" sz="4000">
              <a:solidFill>
                <a:srgbClr val="FFFFFF"/>
              </a:solidFill>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graphicFrame>
        <p:nvGraphicFramePr>
          <p:cNvPr id="17" name="Table 16">
            <a:extLst>
              <a:ext uri="{FF2B5EF4-FFF2-40B4-BE49-F238E27FC236}">
                <a16:creationId xmlns:a16="http://schemas.microsoft.com/office/drawing/2014/main" id="{758E0FEC-656D-7438-AEF1-318048113A21}"/>
              </a:ext>
            </a:extLst>
          </p:cNvPr>
          <p:cNvGraphicFramePr>
            <a:graphicFrameLocks noGrp="1"/>
          </p:cNvGraphicFramePr>
          <p:nvPr>
            <p:extLst>
              <p:ext uri="{D42A27DB-BD31-4B8C-83A1-F6EECF244321}">
                <p14:modId xmlns:p14="http://schemas.microsoft.com/office/powerpoint/2010/main" val="1532770527"/>
              </p:ext>
            </p:extLst>
          </p:nvPr>
        </p:nvGraphicFramePr>
        <p:xfrm>
          <a:off x="8099381" y="769508"/>
          <a:ext cx="2981794" cy="4351336"/>
        </p:xfrm>
        <a:graphic>
          <a:graphicData uri="http://schemas.openxmlformats.org/drawingml/2006/table">
            <a:tbl>
              <a:tblPr/>
              <a:tblGrid>
                <a:gridCol w="369835">
                  <a:extLst>
                    <a:ext uri="{9D8B030D-6E8A-4147-A177-3AD203B41FA5}">
                      <a16:colId xmlns:a16="http://schemas.microsoft.com/office/drawing/2014/main" val="3760217946"/>
                    </a:ext>
                  </a:extLst>
                </a:gridCol>
                <a:gridCol w="704998">
                  <a:extLst>
                    <a:ext uri="{9D8B030D-6E8A-4147-A177-3AD203B41FA5}">
                      <a16:colId xmlns:a16="http://schemas.microsoft.com/office/drawing/2014/main" val="3934703084"/>
                    </a:ext>
                  </a:extLst>
                </a:gridCol>
                <a:gridCol w="1906961">
                  <a:extLst>
                    <a:ext uri="{9D8B030D-6E8A-4147-A177-3AD203B41FA5}">
                      <a16:colId xmlns:a16="http://schemas.microsoft.com/office/drawing/2014/main" val="857806758"/>
                    </a:ext>
                  </a:extLst>
                </a:gridCol>
              </a:tblGrid>
              <a:tr h="182028">
                <a:tc>
                  <a:txBody>
                    <a:bodyPr/>
                    <a:lstStyle/>
                    <a:p>
                      <a:pPr algn="ctr" fontAlgn="b"/>
                      <a:r>
                        <a:rPr lang="en-US" sz="1000" b="1" i="0" u="none" strike="noStrike">
                          <a:solidFill>
                            <a:srgbClr val="FFFFFF"/>
                          </a:solidFill>
                          <a:effectLst/>
                          <a:latin typeface="Calibri" panose="020F0502020204030204" pitchFamily="34" charset="0"/>
                        </a:rPr>
                        <a:t>Index</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Biomarker</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Description</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75143582"/>
                  </a:ext>
                </a:extLst>
              </a:tr>
              <a:tr h="173360">
                <a:tc>
                  <a:txBody>
                    <a:bodyPr/>
                    <a:lstStyle/>
                    <a:p>
                      <a:pPr algn="ctr" fontAlgn="b"/>
                      <a:r>
                        <a:rPr lang="en-US" sz="1000" b="1" i="0" u="none" strike="noStrike">
                          <a:solidFill>
                            <a:srgbClr val="FFFFFF"/>
                          </a:solidFill>
                          <a:effectLst/>
                          <a:latin typeface="Calibri" panose="020F0502020204030204" pitchFamily="34" charset="0"/>
                        </a:rPr>
                        <a:t>26</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HGB</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Hemoglobin</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166183"/>
                  </a:ext>
                </a:extLst>
              </a:tr>
              <a:tr h="173360">
                <a:tc>
                  <a:txBody>
                    <a:bodyPr/>
                    <a:lstStyle/>
                    <a:p>
                      <a:pPr algn="ctr" fontAlgn="b"/>
                      <a:r>
                        <a:rPr lang="en-US" sz="1000" b="1" i="0" u="none" strike="noStrike">
                          <a:solidFill>
                            <a:srgbClr val="FFFFFF"/>
                          </a:solidFill>
                          <a:effectLst/>
                          <a:latin typeface="Calibri" panose="020F0502020204030204" pitchFamily="34" charset="0"/>
                        </a:rPr>
                        <a:t>27</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IBIL</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Indirect Bilirubin</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19354798"/>
                  </a:ext>
                </a:extLst>
              </a:tr>
              <a:tr h="173360">
                <a:tc>
                  <a:txBody>
                    <a:bodyPr/>
                    <a:lstStyle/>
                    <a:p>
                      <a:pPr algn="ctr" fontAlgn="b"/>
                      <a:r>
                        <a:rPr lang="en-US" sz="1000" b="1" i="0" u="none" strike="noStrike">
                          <a:solidFill>
                            <a:srgbClr val="FFFFFF"/>
                          </a:solidFill>
                          <a:effectLst/>
                          <a:latin typeface="Calibri" panose="020F0502020204030204" pitchFamily="34" charset="0"/>
                        </a:rPr>
                        <a:t>28</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K</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Potassium</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1784487"/>
                  </a:ext>
                </a:extLst>
              </a:tr>
              <a:tr h="173360">
                <a:tc>
                  <a:txBody>
                    <a:bodyPr/>
                    <a:lstStyle/>
                    <a:p>
                      <a:pPr algn="ctr" fontAlgn="b"/>
                      <a:r>
                        <a:rPr lang="en-US" sz="1000" b="1" i="0" u="none" strike="noStrike">
                          <a:solidFill>
                            <a:srgbClr val="FFFFFF"/>
                          </a:solidFill>
                          <a:effectLst/>
                          <a:latin typeface="Calibri" panose="020F0502020204030204" pitchFamily="34" charset="0"/>
                        </a:rPr>
                        <a:t>29</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LYM#</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Lymphocyte Count</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56412607"/>
                  </a:ext>
                </a:extLst>
              </a:tr>
              <a:tr h="173360">
                <a:tc>
                  <a:txBody>
                    <a:bodyPr/>
                    <a:lstStyle/>
                    <a:p>
                      <a:pPr algn="ctr" fontAlgn="b"/>
                      <a:r>
                        <a:rPr lang="en-US" sz="1000" b="1" i="0" u="none" strike="noStrike">
                          <a:solidFill>
                            <a:srgbClr val="FFFFFF"/>
                          </a:solidFill>
                          <a:effectLst/>
                          <a:latin typeface="Calibri" panose="020F0502020204030204" pitchFamily="34" charset="0"/>
                        </a:rPr>
                        <a:t>30</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LYM%</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Lymphocyte Ratio</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81721829"/>
                  </a:ext>
                </a:extLst>
              </a:tr>
              <a:tr h="173360">
                <a:tc>
                  <a:txBody>
                    <a:bodyPr/>
                    <a:lstStyle/>
                    <a:p>
                      <a:pPr algn="ctr" fontAlgn="b"/>
                      <a:r>
                        <a:rPr lang="en-US" sz="1000" b="1" i="0" u="none" strike="noStrike">
                          <a:solidFill>
                            <a:srgbClr val="FFFFFF"/>
                          </a:solidFill>
                          <a:effectLst/>
                          <a:latin typeface="Calibri" panose="020F0502020204030204" pitchFamily="34" charset="0"/>
                        </a:rPr>
                        <a:t>31</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MCH</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Mean Corpuscular Hemoglobin</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08900612"/>
                  </a:ext>
                </a:extLst>
              </a:tr>
              <a:tr h="173360">
                <a:tc>
                  <a:txBody>
                    <a:bodyPr/>
                    <a:lstStyle/>
                    <a:p>
                      <a:pPr algn="ctr" fontAlgn="b"/>
                      <a:r>
                        <a:rPr lang="en-US" sz="1000" b="1" i="0" u="none" strike="noStrike">
                          <a:solidFill>
                            <a:srgbClr val="FFFFFF"/>
                          </a:solidFill>
                          <a:effectLst/>
                          <a:latin typeface="Calibri" panose="020F0502020204030204" pitchFamily="34" charset="0"/>
                        </a:rPr>
                        <a:t>32</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MCV</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Mean Corpuscular Volume</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01512110"/>
                  </a:ext>
                </a:extLst>
              </a:tr>
              <a:tr h="173360">
                <a:tc>
                  <a:txBody>
                    <a:bodyPr/>
                    <a:lstStyle/>
                    <a:p>
                      <a:pPr algn="ctr" fontAlgn="b"/>
                      <a:r>
                        <a:rPr lang="en-US" sz="1000" b="1" i="0" u="none" strike="noStrike">
                          <a:solidFill>
                            <a:srgbClr val="FFFFFF"/>
                          </a:solidFill>
                          <a:effectLst/>
                          <a:latin typeface="Calibri" panose="020F0502020204030204" pitchFamily="34" charset="0"/>
                        </a:rPr>
                        <a:t>33</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Menopause</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State of Menopause</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91072522"/>
                  </a:ext>
                </a:extLst>
              </a:tr>
              <a:tr h="173360">
                <a:tc>
                  <a:txBody>
                    <a:bodyPr/>
                    <a:lstStyle/>
                    <a:p>
                      <a:pPr algn="ctr" fontAlgn="b"/>
                      <a:r>
                        <a:rPr lang="en-US" sz="1000" b="1" i="0" u="none" strike="noStrike">
                          <a:solidFill>
                            <a:srgbClr val="FFFFFF"/>
                          </a:solidFill>
                          <a:effectLst/>
                          <a:latin typeface="Calibri" panose="020F0502020204030204" pitchFamily="34" charset="0"/>
                        </a:rPr>
                        <a:t>34</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Mg</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Magnesium</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55342479"/>
                  </a:ext>
                </a:extLst>
              </a:tr>
              <a:tr h="173360">
                <a:tc>
                  <a:txBody>
                    <a:bodyPr/>
                    <a:lstStyle/>
                    <a:p>
                      <a:pPr algn="ctr" fontAlgn="b"/>
                      <a:r>
                        <a:rPr lang="en-US" sz="1000" b="1" i="0" u="none" strike="noStrike">
                          <a:solidFill>
                            <a:srgbClr val="FFFFFF"/>
                          </a:solidFill>
                          <a:effectLst/>
                          <a:latin typeface="Calibri" panose="020F0502020204030204" pitchFamily="34" charset="0"/>
                        </a:rPr>
                        <a:t>35</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MONO#</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Mononuclear Cell Count</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4378803"/>
                  </a:ext>
                </a:extLst>
              </a:tr>
              <a:tr h="173360">
                <a:tc>
                  <a:txBody>
                    <a:bodyPr/>
                    <a:lstStyle/>
                    <a:p>
                      <a:pPr algn="ctr" fontAlgn="b"/>
                      <a:r>
                        <a:rPr lang="en-US" sz="1000" b="1" i="0" u="none" strike="noStrike">
                          <a:solidFill>
                            <a:srgbClr val="FFFFFF"/>
                          </a:solidFill>
                          <a:effectLst/>
                          <a:latin typeface="Calibri" panose="020F0502020204030204" pitchFamily="34" charset="0"/>
                        </a:rPr>
                        <a:t>36</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MONO%</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Monocyte Ratio</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33894148"/>
                  </a:ext>
                </a:extLst>
              </a:tr>
              <a:tr h="173360">
                <a:tc>
                  <a:txBody>
                    <a:bodyPr/>
                    <a:lstStyle/>
                    <a:p>
                      <a:pPr algn="ctr" fontAlgn="b"/>
                      <a:r>
                        <a:rPr lang="en-US" sz="1000" b="1" i="0" u="none" strike="noStrike">
                          <a:solidFill>
                            <a:srgbClr val="FFFFFF"/>
                          </a:solidFill>
                          <a:effectLst/>
                          <a:latin typeface="Calibri" panose="020F0502020204030204" pitchFamily="34" charset="0"/>
                        </a:rPr>
                        <a:t>37</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MPV</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Mean Platelet Volume</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6333176"/>
                  </a:ext>
                </a:extLst>
              </a:tr>
              <a:tr h="173360">
                <a:tc>
                  <a:txBody>
                    <a:bodyPr/>
                    <a:lstStyle/>
                    <a:p>
                      <a:pPr algn="ctr" fontAlgn="b"/>
                      <a:r>
                        <a:rPr lang="en-US" sz="1000" b="1" i="0" u="none" strike="noStrike">
                          <a:solidFill>
                            <a:srgbClr val="FFFFFF"/>
                          </a:solidFill>
                          <a:effectLst/>
                          <a:latin typeface="Calibri" panose="020F0502020204030204" pitchFamily="34" charset="0"/>
                        </a:rPr>
                        <a:t>38</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Na</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Sodium</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35210441"/>
                  </a:ext>
                </a:extLst>
              </a:tr>
              <a:tr h="173360">
                <a:tc>
                  <a:txBody>
                    <a:bodyPr/>
                    <a:lstStyle/>
                    <a:p>
                      <a:pPr algn="ctr" fontAlgn="b"/>
                      <a:r>
                        <a:rPr lang="en-US" sz="1000" b="1" i="0" u="none" strike="noStrike">
                          <a:solidFill>
                            <a:srgbClr val="FFFFFF"/>
                          </a:solidFill>
                          <a:effectLst/>
                          <a:latin typeface="Calibri" panose="020F0502020204030204" pitchFamily="34" charset="0"/>
                        </a:rPr>
                        <a:t>39</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NEU</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Nuetrophil Ratio</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04952498"/>
                  </a:ext>
                </a:extLst>
              </a:tr>
              <a:tr h="173360">
                <a:tc>
                  <a:txBody>
                    <a:bodyPr/>
                    <a:lstStyle/>
                    <a:p>
                      <a:pPr algn="ctr" fontAlgn="b"/>
                      <a:r>
                        <a:rPr lang="en-US" sz="1000" b="1" i="0" u="none" strike="noStrike">
                          <a:solidFill>
                            <a:srgbClr val="FFFFFF"/>
                          </a:solidFill>
                          <a:effectLst/>
                          <a:latin typeface="Calibri" panose="020F0502020204030204" pitchFamily="34" charset="0"/>
                        </a:rPr>
                        <a:t>40</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PCT</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Thrombocytocrit</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87676943"/>
                  </a:ext>
                </a:extLst>
              </a:tr>
              <a:tr h="173360">
                <a:tc>
                  <a:txBody>
                    <a:bodyPr/>
                    <a:lstStyle/>
                    <a:p>
                      <a:pPr algn="ctr" fontAlgn="b"/>
                      <a:r>
                        <a:rPr lang="en-US" sz="1000" b="1" i="0" u="none" strike="noStrike">
                          <a:solidFill>
                            <a:srgbClr val="FFFFFF"/>
                          </a:solidFill>
                          <a:effectLst/>
                          <a:latin typeface="Calibri" panose="020F0502020204030204" pitchFamily="34" charset="0"/>
                        </a:rPr>
                        <a:t>41</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PDW</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Platelet Distribution Width</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2702016"/>
                  </a:ext>
                </a:extLst>
              </a:tr>
              <a:tr h="173360">
                <a:tc>
                  <a:txBody>
                    <a:bodyPr/>
                    <a:lstStyle/>
                    <a:p>
                      <a:pPr algn="ctr" fontAlgn="b"/>
                      <a:r>
                        <a:rPr lang="en-US" sz="1000" b="1" i="0" u="none" strike="noStrike">
                          <a:solidFill>
                            <a:srgbClr val="FFFFFF"/>
                          </a:solidFill>
                          <a:effectLst/>
                          <a:latin typeface="Calibri" panose="020F0502020204030204" pitchFamily="34" charset="0"/>
                        </a:rPr>
                        <a:t>42</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PHOS</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Phosphorus</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95988511"/>
                  </a:ext>
                </a:extLst>
              </a:tr>
              <a:tr h="173360">
                <a:tc>
                  <a:txBody>
                    <a:bodyPr/>
                    <a:lstStyle/>
                    <a:p>
                      <a:pPr algn="ctr" fontAlgn="b"/>
                      <a:r>
                        <a:rPr lang="en-US" sz="1000" b="1" i="0" u="none" strike="noStrike">
                          <a:solidFill>
                            <a:srgbClr val="FFFFFF"/>
                          </a:solidFill>
                          <a:effectLst/>
                          <a:latin typeface="Calibri" panose="020F0502020204030204" pitchFamily="34" charset="0"/>
                        </a:rPr>
                        <a:t>43</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PLT</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Platelet Count</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14505580"/>
                  </a:ext>
                </a:extLst>
              </a:tr>
              <a:tr h="173360">
                <a:tc>
                  <a:txBody>
                    <a:bodyPr/>
                    <a:lstStyle/>
                    <a:p>
                      <a:pPr algn="ctr" fontAlgn="b"/>
                      <a:r>
                        <a:rPr lang="en-US" sz="1000" b="1" i="0" u="none" strike="noStrike">
                          <a:solidFill>
                            <a:srgbClr val="FFFFFF"/>
                          </a:solidFill>
                          <a:effectLst/>
                          <a:latin typeface="Calibri" panose="020F0502020204030204" pitchFamily="34" charset="0"/>
                        </a:rPr>
                        <a:t>44</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RBC</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Red Blood Cell Count</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4735386"/>
                  </a:ext>
                </a:extLst>
              </a:tr>
              <a:tr h="173360">
                <a:tc>
                  <a:txBody>
                    <a:bodyPr/>
                    <a:lstStyle/>
                    <a:p>
                      <a:pPr algn="ctr" fontAlgn="b"/>
                      <a:r>
                        <a:rPr lang="en-US" sz="1000" b="1" i="0" u="none" strike="noStrike">
                          <a:solidFill>
                            <a:srgbClr val="FFFFFF"/>
                          </a:solidFill>
                          <a:effectLst/>
                          <a:latin typeface="Calibri" panose="020F0502020204030204" pitchFamily="34" charset="0"/>
                        </a:rPr>
                        <a:t>45</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RDW</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Red Blood Cell Distribution Width</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5033080"/>
                  </a:ext>
                </a:extLst>
              </a:tr>
              <a:tr h="173360">
                <a:tc>
                  <a:txBody>
                    <a:bodyPr/>
                    <a:lstStyle/>
                    <a:p>
                      <a:pPr algn="ctr" fontAlgn="b"/>
                      <a:r>
                        <a:rPr lang="en-US" sz="1000" b="1" i="0" u="none" strike="noStrike">
                          <a:solidFill>
                            <a:srgbClr val="FFFFFF"/>
                          </a:solidFill>
                          <a:effectLst/>
                          <a:latin typeface="Calibri" panose="020F0502020204030204" pitchFamily="34" charset="0"/>
                        </a:rPr>
                        <a:t>46</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TBIL</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Total Bilirubin</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82222588"/>
                  </a:ext>
                </a:extLst>
              </a:tr>
              <a:tr h="173360">
                <a:tc>
                  <a:txBody>
                    <a:bodyPr/>
                    <a:lstStyle/>
                    <a:p>
                      <a:pPr algn="ctr" fontAlgn="b"/>
                      <a:r>
                        <a:rPr lang="en-US" sz="1000" b="1" i="0" u="none" strike="noStrike">
                          <a:solidFill>
                            <a:srgbClr val="FFFFFF"/>
                          </a:solidFill>
                          <a:effectLst/>
                          <a:latin typeface="Calibri" panose="020F0502020204030204" pitchFamily="34" charset="0"/>
                        </a:rPr>
                        <a:t>47</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TP</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Total Protein</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156141"/>
                  </a:ext>
                </a:extLst>
              </a:tr>
              <a:tr h="173360">
                <a:tc>
                  <a:txBody>
                    <a:bodyPr/>
                    <a:lstStyle/>
                    <a:p>
                      <a:pPr algn="ctr" fontAlgn="b"/>
                      <a:r>
                        <a:rPr lang="en-US" sz="1000" b="1" i="0" u="none" strike="noStrike">
                          <a:solidFill>
                            <a:srgbClr val="FFFFFF"/>
                          </a:solidFill>
                          <a:effectLst/>
                          <a:latin typeface="Calibri" panose="020F0502020204030204" pitchFamily="34" charset="0"/>
                        </a:rPr>
                        <a:t>48</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TYPE</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000" b="1" i="0" u="none" strike="noStrike">
                          <a:solidFill>
                            <a:srgbClr val="000000"/>
                          </a:solidFill>
                          <a:effectLst/>
                          <a:latin typeface="Calibri" panose="020F0502020204030204" pitchFamily="34" charset="0"/>
                        </a:rPr>
                        <a:t>Benign or Malignant</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17686694"/>
                  </a:ext>
                </a:extLst>
              </a:tr>
              <a:tr h="182028">
                <a:tc>
                  <a:txBody>
                    <a:bodyPr/>
                    <a:lstStyle/>
                    <a:p>
                      <a:pPr algn="ctr" fontAlgn="b"/>
                      <a:r>
                        <a:rPr lang="en-US" sz="1000" b="1" i="0" u="none" strike="noStrike">
                          <a:solidFill>
                            <a:srgbClr val="FFFFFF"/>
                          </a:solidFill>
                          <a:effectLst/>
                          <a:latin typeface="Calibri" panose="020F0502020204030204" pitchFamily="34" charset="0"/>
                        </a:rPr>
                        <a:t>49</a:t>
                      </a:r>
                    </a:p>
                  </a:txBody>
                  <a:tcPr marL="8668" marR="8668" marT="8668" marB="0" anchor="b">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b"/>
                      <a:r>
                        <a:rPr lang="en-US" sz="1000" b="1" i="0" u="none" strike="noStrike">
                          <a:solidFill>
                            <a:srgbClr val="000000"/>
                          </a:solidFill>
                          <a:effectLst/>
                          <a:latin typeface="Calibri" panose="020F0502020204030204" pitchFamily="34" charset="0"/>
                        </a:rPr>
                        <a:t>UA</a:t>
                      </a:r>
                    </a:p>
                  </a:txBody>
                  <a:tcPr marL="8668" marR="8668" marT="8668" marB="0" anchor="b">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b"/>
                      <a:r>
                        <a:rPr lang="en-US" sz="1000" b="1" i="0" u="none" strike="noStrike" dirty="0">
                          <a:solidFill>
                            <a:srgbClr val="000000"/>
                          </a:solidFill>
                          <a:effectLst/>
                          <a:latin typeface="Calibri" panose="020F0502020204030204" pitchFamily="34" charset="0"/>
                        </a:rPr>
                        <a:t>Uric Acid</a:t>
                      </a:r>
                    </a:p>
                  </a:txBody>
                  <a:tcPr marL="8668" marR="8668" marT="8668"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3925322"/>
                  </a:ext>
                </a:extLst>
              </a:tr>
            </a:tbl>
          </a:graphicData>
        </a:graphic>
      </p:graphicFrame>
      <p:graphicFrame>
        <p:nvGraphicFramePr>
          <p:cNvPr id="18" name="Table 17">
            <a:extLst>
              <a:ext uri="{FF2B5EF4-FFF2-40B4-BE49-F238E27FC236}">
                <a16:creationId xmlns:a16="http://schemas.microsoft.com/office/drawing/2014/main" id="{9410B937-5CB3-C160-8483-4CEA77BB1834}"/>
              </a:ext>
            </a:extLst>
          </p:cNvPr>
          <p:cNvGraphicFramePr>
            <a:graphicFrameLocks noGrp="1"/>
          </p:cNvGraphicFramePr>
          <p:nvPr>
            <p:extLst>
              <p:ext uri="{D42A27DB-BD31-4B8C-83A1-F6EECF244321}">
                <p14:modId xmlns:p14="http://schemas.microsoft.com/office/powerpoint/2010/main" val="310669076"/>
              </p:ext>
            </p:extLst>
          </p:nvPr>
        </p:nvGraphicFramePr>
        <p:xfrm>
          <a:off x="4572222" y="769508"/>
          <a:ext cx="2823090" cy="4351340"/>
        </p:xfrm>
        <a:graphic>
          <a:graphicData uri="http://schemas.openxmlformats.org/drawingml/2006/table">
            <a:tbl>
              <a:tblPr/>
              <a:tblGrid>
                <a:gridCol w="355665">
                  <a:extLst>
                    <a:ext uri="{9D8B030D-6E8A-4147-A177-3AD203B41FA5}">
                      <a16:colId xmlns:a16="http://schemas.microsoft.com/office/drawing/2014/main" val="2379187539"/>
                    </a:ext>
                  </a:extLst>
                </a:gridCol>
                <a:gridCol w="677986">
                  <a:extLst>
                    <a:ext uri="{9D8B030D-6E8A-4147-A177-3AD203B41FA5}">
                      <a16:colId xmlns:a16="http://schemas.microsoft.com/office/drawing/2014/main" val="3891695286"/>
                    </a:ext>
                  </a:extLst>
                </a:gridCol>
                <a:gridCol w="1789439">
                  <a:extLst>
                    <a:ext uri="{9D8B030D-6E8A-4147-A177-3AD203B41FA5}">
                      <a16:colId xmlns:a16="http://schemas.microsoft.com/office/drawing/2014/main" val="3518075224"/>
                    </a:ext>
                  </a:extLst>
                </a:gridCol>
              </a:tblGrid>
              <a:tr h="175054">
                <a:tc>
                  <a:txBody>
                    <a:bodyPr/>
                    <a:lstStyle/>
                    <a:p>
                      <a:pPr algn="ctr" fontAlgn="ctr"/>
                      <a:r>
                        <a:rPr lang="en-US" sz="1000" b="1" i="0" u="none" strike="noStrike">
                          <a:solidFill>
                            <a:srgbClr val="FFFFFF"/>
                          </a:solidFill>
                          <a:effectLst/>
                          <a:latin typeface="Calibri" panose="020F0502020204030204" pitchFamily="34" charset="0"/>
                        </a:rPr>
                        <a:t>Index</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Biomarker</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Description</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5717553"/>
                  </a:ext>
                </a:extLst>
              </a:tr>
              <a:tr h="166718">
                <a:tc>
                  <a:txBody>
                    <a:bodyPr/>
                    <a:lstStyle/>
                    <a:p>
                      <a:pPr algn="ctr" fontAlgn="ctr"/>
                      <a:r>
                        <a:rPr lang="en-US" sz="1000" b="1" i="0" u="none" strike="noStrike">
                          <a:solidFill>
                            <a:srgbClr val="FFFFFF"/>
                          </a:solidFill>
                          <a:effectLst/>
                          <a:latin typeface="Calibri" panose="020F0502020204030204" pitchFamily="34" charset="0"/>
                        </a:rPr>
                        <a:t>1</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AFP</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Alpha-fetoprotein</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93790182"/>
                  </a:ext>
                </a:extLst>
              </a:tr>
              <a:tr h="166718">
                <a:tc>
                  <a:txBody>
                    <a:bodyPr/>
                    <a:lstStyle/>
                    <a:p>
                      <a:pPr algn="ctr" fontAlgn="ctr"/>
                      <a:r>
                        <a:rPr lang="en-US" sz="1000" b="1" i="0" u="none" strike="noStrike">
                          <a:solidFill>
                            <a:srgbClr val="FFFFFF"/>
                          </a:solidFill>
                          <a:effectLst/>
                          <a:latin typeface="Calibri" panose="020F0502020204030204" pitchFamily="34" charset="0"/>
                        </a:rPr>
                        <a:t>2</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AG</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Anion Gap</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5972265"/>
                  </a:ext>
                </a:extLst>
              </a:tr>
              <a:tr h="166718">
                <a:tc>
                  <a:txBody>
                    <a:bodyPr/>
                    <a:lstStyle/>
                    <a:p>
                      <a:pPr algn="ctr" fontAlgn="ctr"/>
                      <a:r>
                        <a:rPr lang="en-US" sz="1000" b="1" i="0" u="none" strike="noStrike">
                          <a:solidFill>
                            <a:srgbClr val="FFFFFF"/>
                          </a:solidFill>
                          <a:effectLst/>
                          <a:latin typeface="Calibri" panose="020F0502020204030204" pitchFamily="34" charset="0"/>
                        </a:rPr>
                        <a:t>3</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Age</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Age</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37980941"/>
                  </a:ext>
                </a:extLst>
              </a:tr>
              <a:tr h="166718">
                <a:tc>
                  <a:txBody>
                    <a:bodyPr/>
                    <a:lstStyle/>
                    <a:p>
                      <a:pPr algn="ctr" fontAlgn="ctr"/>
                      <a:r>
                        <a:rPr lang="en-US" sz="1000" b="1" i="0" u="none" strike="noStrike">
                          <a:solidFill>
                            <a:srgbClr val="FFFFFF"/>
                          </a:solidFill>
                          <a:effectLst/>
                          <a:latin typeface="Calibri" panose="020F0502020204030204" pitchFamily="34" charset="0"/>
                        </a:rPr>
                        <a:t>4</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ALB</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Albumin</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9654484"/>
                  </a:ext>
                </a:extLst>
              </a:tr>
              <a:tr h="166718">
                <a:tc>
                  <a:txBody>
                    <a:bodyPr/>
                    <a:lstStyle/>
                    <a:p>
                      <a:pPr algn="ctr" fontAlgn="ctr"/>
                      <a:r>
                        <a:rPr lang="en-US" sz="1000" b="1" i="0" u="none" strike="noStrike">
                          <a:solidFill>
                            <a:srgbClr val="FFFFFF"/>
                          </a:solidFill>
                          <a:effectLst/>
                          <a:latin typeface="Calibri" panose="020F0502020204030204" pitchFamily="34" charset="0"/>
                        </a:rPr>
                        <a:t>5</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ALP</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Alkaline phosphatase</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41296799"/>
                  </a:ext>
                </a:extLst>
              </a:tr>
              <a:tr h="166718">
                <a:tc>
                  <a:txBody>
                    <a:bodyPr/>
                    <a:lstStyle/>
                    <a:p>
                      <a:pPr algn="ctr" fontAlgn="ctr"/>
                      <a:r>
                        <a:rPr lang="en-US" sz="1000" b="1" i="0" u="none" strike="noStrike">
                          <a:solidFill>
                            <a:srgbClr val="FFFFFF"/>
                          </a:solidFill>
                          <a:effectLst/>
                          <a:latin typeface="Calibri" panose="020F0502020204030204" pitchFamily="34" charset="0"/>
                        </a:rPr>
                        <a:t>6</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ALT</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Alanine aminotransferase</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04092335"/>
                  </a:ext>
                </a:extLst>
              </a:tr>
              <a:tr h="166718">
                <a:tc>
                  <a:txBody>
                    <a:bodyPr/>
                    <a:lstStyle/>
                    <a:p>
                      <a:pPr algn="ctr" fontAlgn="ctr"/>
                      <a:r>
                        <a:rPr lang="en-US" sz="1000" b="1" i="0" u="none" strike="noStrike">
                          <a:solidFill>
                            <a:srgbClr val="FFFFFF"/>
                          </a:solidFill>
                          <a:effectLst/>
                          <a:latin typeface="Calibri" panose="020F0502020204030204" pitchFamily="34" charset="0"/>
                        </a:rPr>
                        <a:t>7</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AST</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Aspartate aminotransferase</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60218409"/>
                  </a:ext>
                </a:extLst>
              </a:tr>
              <a:tr h="166718">
                <a:tc>
                  <a:txBody>
                    <a:bodyPr/>
                    <a:lstStyle/>
                    <a:p>
                      <a:pPr algn="ctr" fontAlgn="ctr"/>
                      <a:r>
                        <a:rPr lang="en-US" sz="1000" b="1" i="0" u="none" strike="noStrike">
                          <a:solidFill>
                            <a:srgbClr val="FFFFFF"/>
                          </a:solidFill>
                          <a:effectLst/>
                          <a:latin typeface="Calibri" panose="020F0502020204030204" pitchFamily="34" charset="0"/>
                        </a:rPr>
                        <a:t>8</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BASO#</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Basophil Cell Count</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5256914"/>
                  </a:ext>
                </a:extLst>
              </a:tr>
              <a:tr h="166718">
                <a:tc>
                  <a:txBody>
                    <a:bodyPr/>
                    <a:lstStyle/>
                    <a:p>
                      <a:pPr algn="ctr" fontAlgn="ctr"/>
                      <a:r>
                        <a:rPr lang="en-US" sz="1000" b="1" i="0" u="none" strike="noStrike">
                          <a:solidFill>
                            <a:srgbClr val="FFFFFF"/>
                          </a:solidFill>
                          <a:effectLst/>
                          <a:latin typeface="Calibri" panose="020F0502020204030204" pitchFamily="34" charset="0"/>
                        </a:rPr>
                        <a:t>9</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BASO%</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Basophil Cell Ratio</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63960193"/>
                  </a:ext>
                </a:extLst>
              </a:tr>
              <a:tr h="166718">
                <a:tc>
                  <a:txBody>
                    <a:bodyPr/>
                    <a:lstStyle/>
                    <a:p>
                      <a:pPr algn="ctr" fontAlgn="ctr"/>
                      <a:r>
                        <a:rPr lang="en-US" sz="1000" b="1" i="0" u="none" strike="noStrike">
                          <a:solidFill>
                            <a:srgbClr val="FFFFFF"/>
                          </a:solidFill>
                          <a:effectLst/>
                          <a:latin typeface="Calibri" panose="020F0502020204030204" pitchFamily="34" charset="0"/>
                        </a:rPr>
                        <a:t>10</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BUN</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Blood Urea Nitrogen</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66718003"/>
                  </a:ext>
                </a:extLst>
              </a:tr>
              <a:tr h="166718">
                <a:tc>
                  <a:txBody>
                    <a:bodyPr/>
                    <a:lstStyle/>
                    <a:p>
                      <a:pPr algn="ctr" fontAlgn="ctr"/>
                      <a:r>
                        <a:rPr lang="en-US" sz="1000" b="1" i="0" u="none" strike="noStrike">
                          <a:solidFill>
                            <a:srgbClr val="FFFFFF"/>
                          </a:solidFill>
                          <a:effectLst/>
                          <a:latin typeface="Calibri" panose="020F0502020204030204" pitchFamily="34" charset="0"/>
                        </a:rPr>
                        <a:t>11</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Ca</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Calcium</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1237688"/>
                  </a:ext>
                </a:extLst>
              </a:tr>
              <a:tr h="166718">
                <a:tc>
                  <a:txBody>
                    <a:bodyPr/>
                    <a:lstStyle/>
                    <a:p>
                      <a:pPr algn="ctr" fontAlgn="ctr"/>
                      <a:r>
                        <a:rPr lang="en-US" sz="1000" b="1" i="0" u="none" strike="noStrike">
                          <a:solidFill>
                            <a:srgbClr val="FFFFFF"/>
                          </a:solidFill>
                          <a:effectLst/>
                          <a:latin typeface="Calibri" panose="020F0502020204030204" pitchFamily="34" charset="0"/>
                        </a:rPr>
                        <a:t>12</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CA125</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Cancer Antigen 125</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7942591"/>
                  </a:ext>
                </a:extLst>
              </a:tr>
              <a:tr h="166718">
                <a:tc>
                  <a:txBody>
                    <a:bodyPr/>
                    <a:lstStyle/>
                    <a:p>
                      <a:pPr algn="ctr" fontAlgn="ctr"/>
                      <a:r>
                        <a:rPr lang="en-US" sz="1000" b="1" i="0" u="none" strike="noStrike">
                          <a:solidFill>
                            <a:srgbClr val="FFFFFF"/>
                          </a:solidFill>
                          <a:effectLst/>
                          <a:latin typeface="Calibri" panose="020F0502020204030204" pitchFamily="34" charset="0"/>
                        </a:rPr>
                        <a:t>13</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CA19-9</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Cancer Antigen 19-9</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7865949"/>
                  </a:ext>
                </a:extLst>
              </a:tr>
              <a:tr h="166718">
                <a:tc>
                  <a:txBody>
                    <a:bodyPr/>
                    <a:lstStyle/>
                    <a:p>
                      <a:pPr algn="ctr" fontAlgn="ctr"/>
                      <a:r>
                        <a:rPr lang="en-US" sz="1000" b="1" i="0" u="none" strike="noStrike">
                          <a:solidFill>
                            <a:srgbClr val="FFFFFF"/>
                          </a:solidFill>
                          <a:effectLst/>
                          <a:latin typeface="Calibri" panose="020F0502020204030204" pitchFamily="34" charset="0"/>
                        </a:rPr>
                        <a:t>14</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CEA</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Carcinoembryonic Antigen</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2874651"/>
                  </a:ext>
                </a:extLst>
              </a:tr>
              <a:tr h="166718">
                <a:tc>
                  <a:txBody>
                    <a:bodyPr/>
                    <a:lstStyle/>
                    <a:p>
                      <a:pPr algn="ctr" fontAlgn="ctr"/>
                      <a:r>
                        <a:rPr lang="en-US" sz="1000" b="1" i="0" u="none" strike="noStrike">
                          <a:solidFill>
                            <a:srgbClr val="FFFFFF"/>
                          </a:solidFill>
                          <a:effectLst/>
                          <a:latin typeface="Calibri" panose="020F0502020204030204" pitchFamily="34" charset="0"/>
                        </a:rPr>
                        <a:t>15</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CL</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Chlorine</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92615523"/>
                  </a:ext>
                </a:extLst>
              </a:tr>
              <a:tr h="166718">
                <a:tc>
                  <a:txBody>
                    <a:bodyPr/>
                    <a:lstStyle/>
                    <a:p>
                      <a:pPr algn="ctr" fontAlgn="ctr"/>
                      <a:r>
                        <a:rPr lang="en-US" sz="1000" b="1" i="0" u="none" strike="noStrike">
                          <a:solidFill>
                            <a:srgbClr val="FFFFFF"/>
                          </a:solidFill>
                          <a:effectLst/>
                          <a:latin typeface="Calibri" panose="020F0502020204030204" pitchFamily="34" charset="0"/>
                        </a:rPr>
                        <a:t>16</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CO2CP</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Cabon Dioxide-Combining Power</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5465475"/>
                  </a:ext>
                </a:extLst>
              </a:tr>
              <a:tr h="166718">
                <a:tc>
                  <a:txBody>
                    <a:bodyPr/>
                    <a:lstStyle/>
                    <a:p>
                      <a:pPr algn="ctr" fontAlgn="ctr"/>
                      <a:r>
                        <a:rPr lang="en-US" sz="1000" b="1" i="0" u="none" strike="noStrike">
                          <a:solidFill>
                            <a:srgbClr val="FFFFFF"/>
                          </a:solidFill>
                          <a:effectLst/>
                          <a:latin typeface="Calibri" panose="020F0502020204030204" pitchFamily="34" charset="0"/>
                        </a:rPr>
                        <a:t>17</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CREA</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Creatinine</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4593560"/>
                  </a:ext>
                </a:extLst>
              </a:tr>
              <a:tr h="166718">
                <a:tc>
                  <a:txBody>
                    <a:bodyPr/>
                    <a:lstStyle/>
                    <a:p>
                      <a:pPr algn="ctr" fontAlgn="ctr"/>
                      <a:r>
                        <a:rPr lang="en-US" sz="1000" b="1" i="0" u="none" strike="noStrike">
                          <a:solidFill>
                            <a:srgbClr val="FFFFFF"/>
                          </a:solidFill>
                          <a:effectLst/>
                          <a:latin typeface="Calibri" panose="020F0502020204030204" pitchFamily="34" charset="0"/>
                        </a:rPr>
                        <a:t>18</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DBIL</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Direct Bilirubin</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3576249"/>
                  </a:ext>
                </a:extLst>
              </a:tr>
              <a:tr h="166718">
                <a:tc>
                  <a:txBody>
                    <a:bodyPr/>
                    <a:lstStyle/>
                    <a:p>
                      <a:pPr algn="ctr" fontAlgn="ctr"/>
                      <a:r>
                        <a:rPr lang="en-US" sz="1000" b="1" i="0" u="none" strike="noStrike">
                          <a:solidFill>
                            <a:srgbClr val="FFFFFF"/>
                          </a:solidFill>
                          <a:effectLst/>
                          <a:latin typeface="Calibri" panose="020F0502020204030204" pitchFamily="34" charset="0"/>
                        </a:rPr>
                        <a:t>19</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EO#</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Eosinophil Count</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25103702"/>
                  </a:ext>
                </a:extLst>
              </a:tr>
              <a:tr h="166718">
                <a:tc>
                  <a:txBody>
                    <a:bodyPr/>
                    <a:lstStyle/>
                    <a:p>
                      <a:pPr algn="ctr" fontAlgn="ctr"/>
                      <a:r>
                        <a:rPr lang="en-US" sz="1000" b="1" i="0" u="none" strike="noStrike">
                          <a:solidFill>
                            <a:srgbClr val="FFFFFF"/>
                          </a:solidFill>
                          <a:effectLst/>
                          <a:latin typeface="Calibri" panose="020F0502020204030204" pitchFamily="34" charset="0"/>
                        </a:rPr>
                        <a:t>20</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EO%</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Eosinophil Ratio</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52373161"/>
                  </a:ext>
                </a:extLst>
              </a:tr>
              <a:tr h="166718">
                <a:tc>
                  <a:txBody>
                    <a:bodyPr/>
                    <a:lstStyle/>
                    <a:p>
                      <a:pPr algn="ctr" fontAlgn="ctr"/>
                      <a:r>
                        <a:rPr lang="en-US" sz="1000" b="1" i="0" u="none" strike="noStrike">
                          <a:solidFill>
                            <a:srgbClr val="FFFFFF"/>
                          </a:solidFill>
                          <a:effectLst/>
                          <a:latin typeface="Calibri" panose="020F0502020204030204" pitchFamily="34" charset="0"/>
                        </a:rPr>
                        <a:t>21</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GGT</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Gama Glutamyltransferasey</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56027644"/>
                  </a:ext>
                </a:extLst>
              </a:tr>
              <a:tr h="166718">
                <a:tc>
                  <a:txBody>
                    <a:bodyPr/>
                    <a:lstStyle/>
                    <a:p>
                      <a:pPr algn="ctr" fontAlgn="ctr"/>
                      <a:r>
                        <a:rPr lang="en-US" sz="1000" b="1" i="0" u="none" strike="noStrike">
                          <a:solidFill>
                            <a:srgbClr val="FFFFFF"/>
                          </a:solidFill>
                          <a:effectLst/>
                          <a:latin typeface="Calibri" panose="020F0502020204030204" pitchFamily="34" charset="0"/>
                        </a:rPr>
                        <a:t>22</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GLO</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Globulin</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12068789"/>
                  </a:ext>
                </a:extLst>
              </a:tr>
              <a:tr h="166718">
                <a:tc>
                  <a:txBody>
                    <a:bodyPr/>
                    <a:lstStyle/>
                    <a:p>
                      <a:pPr algn="ctr" fontAlgn="ctr"/>
                      <a:r>
                        <a:rPr lang="en-US" sz="1000" b="1" i="0" u="none" strike="noStrike">
                          <a:solidFill>
                            <a:srgbClr val="FFFFFF"/>
                          </a:solidFill>
                          <a:effectLst/>
                          <a:latin typeface="Calibri" panose="020F0502020204030204" pitchFamily="34" charset="0"/>
                        </a:rPr>
                        <a:t>23</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GLU.</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Glucose</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70259117"/>
                  </a:ext>
                </a:extLst>
              </a:tr>
              <a:tr h="166718">
                <a:tc>
                  <a:txBody>
                    <a:bodyPr/>
                    <a:lstStyle/>
                    <a:p>
                      <a:pPr algn="ctr" fontAlgn="ctr"/>
                      <a:r>
                        <a:rPr lang="en-US" sz="1000" b="1" i="0" u="none" strike="noStrike">
                          <a:solidFill>
                            <a:srgbClr val="FFFFFF"/>
                          </a:solidFill>
                          <a:effectLst/>
                          <a:latin typeface="Calibri" panose="020F0502020204030204" pitchFamily="34" charset="0"/>
                        </a:rPr>
                        <a:t>24</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6350" cap="flat" cmpd="sng" algn="ctr">
                      <a:solidFill>
                        <a:srgbClr val="FFFFFF"/>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HCT</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000" b="1" i="0" u="none" strike="noStrike">
                          <a:solidFill>
                            <a:srgbClr val="000000"/>
                          </a:solidFill>
                          <a:effectLst/>
                          <a:latin typeface="Calibri" panose="020F0502020204030204" pitchFamily="34" charset="0"/>
                        </a:rPr>
                        <a:t>Hematocrit</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4812975"/>
                  </a:ext>
                </a:extLst>
              </a:tr>
              <a:tr h="175054">
                <a:tc>
                  <a:txBody>
                    <a:bodyPr/>
                    <a:lstStyle/>
                    <a:p>
                      <a:pPr algn="ctr" fontAlgn="ctr"/>
                      <a:r>
                        <a:rPr lang="en-US" sz="1000" b="1" i="0" u="none" strike="noStrike">
                          <a:solidFill>
                            <a:srgbClr val="FFFFFF"/>
                          </a:solidFill>
                          <a:effectLst/>
                          <a:latin typeface="Calibri" panose="020F0502020204030204" pitchFamily="34" charset="0"/>
                        </a:rPr>
                        <a:t>25</a:t>
                      </a:r>
                    </a:p>
                  </a:txBody>
                  <a:tcPr marL="8336" marR="8336" marT="8336" marB="0" anchor="ctr">
                    <a:lnL w="12700" cap="flat" cmpd="sng" algn="ctr">
                      <a:solidFill>
                        <a:srgbClr val="000000"/>
                      </a:solidFill>
                      <a:prstDash val="solid"/>
                      <a:round/>
                      <a:headEnd type="none" w="med" len="med"/>
                      <a:tailEnd type="none" w="med" len="med"/>
                    </a:lnL>
                    <a:lnR w="12700" cap="flat" cmpd="sng" algn="ctr">
                      <a:solidFill>
                        <a:srgbClr val="FFFFFF"/>
                      </a:solidFill>
                      <a:prstDash val="solid"/>
                      <a:round/>
                      <a:headEnd type="none" w="med" len="med"/>
                      <a:tailEnd type="none" w="med" len="med"/>
                    </a:lnR>
                    <a:lnT w="6350" cap="flat" cmpd="sng" algn="ctr">
                      <a:solidFill>
                        <a:srgbClr val="FFFFFF"/>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algn="ctr" fontAlgn="ctr"/>
                      <a:r>
                        <a:rPr lang="en-US" sz="1000" b="1" i="0" u="none" strike="noStrike">
                          <a:solidFill>
                            <a:srgbClr val="000000"/>
                          </a:solidFill>
                          <a:effectLst/>
                          <a:latin typeface="Calibri" panose="020F0502020204030204" pitchFamily="34" charset="0"/>
                        </a:rPr>
                        <a:t>HE4</a:t>
                      </a:r>
                    </a:p>
                  </a:txBody>
                  <a:tcPr marL="8336" marR="8336" marT="8336" marB="0" anchor="ctr">
                    <a:lnL w="12700" cap="flat" cmpd="sng" algn="ctr">
                      <a:solidFill>
                        <a:srgbClr val="FFFFFF"/>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fontAlgn="ctr"/>
                      <a:r>
                        <a:rPr lang="en-US" sz="1000" b="1" i="0" u="none" strike="noStrike" dirty="0">
                          <a:solidFill>
                            <a:srgbClr val="000000"/>
                          </a:solidFill>
                          <a:effectLst/>
                          <a:latin typeface="Calibri" panose="020F0502020204030204" pitchFamily="34" charset="0"/>
                        </a:rPr>
                        <a:t>Human Epididymis Protein 4</a:t>
                      </a:r>
                    </a:p>
                  </a:txBody>
                  <a:tcPr marL="8336" marR="8336" marT="8336"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12760791"/>
                  </a:ext>
                </a:extLst>
              </a:tr>
            </a:tbl>
          </a:graphicData>
        </a:graphic>
      </p:graphicFrame>
    </p:spTree>
    <p:extLst>
      <p:ext uri="{BB962C8B-B14F-4D97-AF65-F5344CB8AC3E}">
        <p14:creationId xmlns:p14="http://schemas.microsoft.com/office/powerpoint/2010/main" val="30088850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Preliminary Data Analysis</a:t>
            </a:r>
          </a:p>
        </p:txBody>
      </p:sp>
    </p:spTree>
    <p:extLst>
      <p:ext uri="{BB962C8B-B14F-4D97-AF65-F5344CB8AC3E}">
        <p14:creationId xmlns:p14="http://schemas.microsoft.com/office/powerpoint/2010/main" val="208198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3" name="Rectangle 410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5" name="Rectangle 4104">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7" name="Rectangle 4106">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9" name="Rectangle 4108">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11" name="Freeform: Shape 4110">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4000" b="0" i="0" kern="1200" dirty="0">
                <a:solidFill>
                  <a:srgbClr val="FFFFFF"/>
                </a:solidFill>
                <a:effectLst/>
                <a:latin typeface="Times New Roman" panose="02020603050405020304" pitchFamily="18" charset="0"/>
                <a:cs typeface="Times New Roman" panose="02020603050405020304" pitchFamily="18" charset="0"/>
              </a:rPr>
              <a:t>Heatmap</a:t>
            </a:r>
            <a:endParaRPr lang="en-US" sz="4000" kern="1200" dirty="0">
              <a:solidFill>
                <a:srgbClr val="FFFFFF"/>
              </a:solidFill>
              <a:latin typeface="Times New Roman" panose="02020603050405020304" pitchFamily="18" charset="0"/>
              <a:cs typeface="Times New Roman" panose="02020603050405020304" pitchFamily="18" charset="0"/>
            </a:endParaRPr>
          </a:p>
        </p:txBody>
      </p:sp>
      <p:pic>
        <p:nvPicPr>
          <p:cNvPr id="4098" name="Picture 2" descr="A chart of different colors&#10;&#10;Description automatically generated with medium confidence">
            <a:extLst>
              <a:ext uri="{FF2B5EF4-FFF2-40B4-BE49-F238E27FC236}">
                <a16:creationId xmlns:a16="http://schemas.microsoft.com/office/drawing/2014/main" id="{0E2B1CAB-9769-9FE2-A8D2-DA82D97C76A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502428" y="909020"/>
            <a:ext cx="7225748" cy="503995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descr="A yellow circle with a yellow circle with a yellow circle with a yellow circle with a yellow circle with a red circle with a yellow circle with a yellow circle with a yellow circle with a yellow circle&#10;&#10;Description automatically generated">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198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34">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sz="4800" kern="1200">
                <a:solidFill>
                  <a:schemeClr val="tx1"/>
                </a:solidFill>
                <a:latin typeface="Times New Roman" panose="02020603050405020304" pitchFamily="18" charset="0"/>
                <a:cs typeface="Times New Roman" panose="02020603050405020304" pitchFamily="18" charset="0"/>
              </a:rPr>
              <a:t>Scatterplot 1 </a:t>
            </a:r>
            <a:r>
              <a:rPr lang="en-US" kern="1200">
                <a:solidFill>
                  <a:schemeClr val="tx1"/>
                </a:solidFill>
                <a:latin typeface="Times New Roman" panose="02020603050405020304" pitchFamily="18" charset="0"/>
                <a:cs typeface="Times New Roman" panose="02020603050405020304" pitchFamily="18" charset="0"/>
              </a:rPr>
              <a:t>Example</a:t>
            </a:r>
            <a:endParaRPr lang="en-US" kern="1200" dirty="0">
              <a:solidFill>
                <a:schemeClr val="tx1"/>
              </a:solidFill>
              <a:latin typeface="Times New Roman" panose="02020603050405020304" pitchFamily="18" charset="0"/>
              <a:cs typeface="Times New Roman" panose="02020603050405020304" pitchFamily="18" charset="0"/>
            </a:endParaRPr>
          </a:p>
        </p:txBody>
      </p:sp>
      <p:sp>
        <p:nvSpPr>
          <p:cNvPr id="4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4294967295"/>
          </p:nvPr>
        </p:nvSpPr>
        <p:spPr>
          <a:xfrm>
            <a:off x="4654295" y="502920"/>
            <a:ext cx="6894576" cy="1463040"/>
          </a:xfrm>
        </p:spPr>
        <p:txBody>
          <a:bodyPr vert="horz" lIns="91440" tIns="45720" rIns="91440" bIns="45720" rtlCol="0" anchor="ctr">
            <a:normAutofit/>
          </a:bodyPr>
          <a:lstStyle/>
          <a:p>
            <a:pPr>
              <a:spcBef>
                <a:spcPts val="0"/>
              </a:spcBef>
              <a:spcAft>
                <a:spcPts val="600"/>
              </a:spcAft>
            </a:pPr>
            <a:r>
              <a:rPr lang="en-US" sz="2200" dirty="0">
                <a:latin typeface="Times New Roman" panose="02020603050405020304" pitchFamily="18" charset="0"/>
                <a:cs typeface="Times New Roman" panose="02020603050405020304" pitchFamily="18" charset="0"/>
              </a:rPr>
              <a:t>Examining relationship between ALP and CA125 levels.</a:t>
            </a:r>
          </a:p>
          <a:p>
            <a:pPr>
              <a:spcBef>
                <a:spcPts val="0"/>
              </a:spcBef>
              <a:spcAft>
                <a:spcPts val="600"/>
              </a:spcAft>
            </a:pPr>
            <a:r>
              <a:rPr lang="en-US" sz="2200" dirty="0">
                <a:latin typeface="Times New Roman" panose="02020603050405020304" pitchFamily="18" charset="0"/>
                <a:cs typeface="Times New Roman" panose="02020603050405020304" pitchFamily="18" charset="0"/>
              </a:rPr>
              <a:t>Higher Alkaline Phosphatase (ALP) levels are associated with higher CA125 levels of risk.</a:t>
            </a: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pic>
        <p:nvPicPr>
          <p:cNvPr id="9" name="Google Shape;120;p23">
            <a:extLst>
              <a:ext uri="{FF2B5EF4-FFF2-40B4-BE49-F238E27FC236}">
                <a16:creationId xmlns:a16="http://schemas.microsoft.com/office/drawing/2014/main" id="{924AB858-5508-99A1-2F15-D0F3AF7CD0D7}"/>
              </a:ext>
            </a:extLst>
          </p:cNvPr>
          <p:cNvPicPr preferRelativeResize="0"/>
          <p:nvPr/>
        </p:nvPicPr>
        <p:blipFill>
          <a:blip r:embed="rId4"/>
          <a:stretch>
            <a:fillRect/>
          </a:stretch>
        </p:blipFill>
        <p:spPr>
          <a:xfrm>
            <a:off x="1927342" y="2636988"/>
            <a:ext cx="8871810" cy="3592081"/>
          </a:xfrm>
          <a:prstGeom prst="rect">
            <a:avLst/>
          </a:prstGeom>
          <a:noFill/>
        </p:spPr>
      </p:pic>
    </p:spTree>
    <p:extLst>
      <p:ext uri="{BB962C8B-B14F-4D97-AF65-F5344CB8AC3E}">
        <p14:creationId xmlns:p14="http://schemas.microsoft.com/office/powerpoint/2010/main" val="22792342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630936" y="502920"/>
            <a:ext cx="3419856" cy="1463040"/>
          </a:xfrm>
        </p:spPr>
        <p:txBody>
          <a:bodyPr vert="horz" lIns="91440" tIns="45720" rIns="91440" bIns="45720" rtlCol="0" anchor="ctr">
            <a:normAutofit/>
          </a:bodyPr>
          <a:lstStyle/>
          <a:p>
            <a:r>
              <a:rPr lang="en-US" kern="1200" dirty="0">
                <a:solidFill>
                  <a:schemeClr val="tx1"/>
                </a:solidFill>
                <a:latin typeface="Times New Roman" panose="02020603050405020304" pitchFamily="18" charset="0"/>
                <a:cs typeface="Times New Roman" panose="02020603050405020304" pitchFamily="18" charset="0"/>
              </a:rPr>
              <a:t>Scatterplot</a:t>
            </a:r>
            <a:r>
              <a:rPr lang="en-US" sz="4800" kern="1200" dirty="0">
                <a:solidFill>
                  <a:schemeClr val="tx1"/>
                </a:solidFill>
                <a:latin typeface="Times New Roman" panose="02020603050405020304" pitchFamily="18" charset="0"/>
                <a:cs typeface="Times New Roman" panose="02020603050405020304" pitchFamily="18" charset="0"/>
              </a:rPr>
              <a:t> 2 </a:t>
            </a:r>
            <a:r>
              <a:rPr lang="en-US" kern="1200" dirty="0">
                <a:solidFill>
                  <a:schemeClr val="tx1"/>
                </a:solidFill>
                <a:latin typeface="Times New Roman" panose="02020603050405020304" pitchFamily="18" charset="0"/>
                <a:cs typeface="Times New Roman" panose="02020603050405020304" pitchFamily="18" charset="0"/>
              </a:rPr>
              <a:t>Example</a:t>
            </a:r>
          </a:p>
        </p:txBody>
      </p:sp>
      <p:sp>
        <p:nvSpPr>
          <p:cNvPr id="5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4294967295"/>
          </p:nvPr>
        </p:nvSpPr>
        <p:spPr>
          <a:xfrm>
            <a:off x="4654295" y="502920"/>
            <a:ext cx="6894576" cy="1463040"/>
          </a:xfrm>
        </p:spPr>
        <p:txBody>
          <a:bodyPr vert="horz" lIns="91440" tIns="45720" rIns="91440" bIns="45720" rtlCol="0" anchor="ctr">
            <a:normAutofit fontScale="92500" lnSpcReduction="10000"/>
          </a:bodyPr>
          <a:lstStyle/>
          <a:p>
            <a:pPr>
              <a:spcBef>
                <a:spcPts val="0"/>
              </a:spcBef>
              <a:spcAft>
                <a:spcPts val="600"/>
              </a:spcAft>
            </a:pPr>
            <a:r>
              <a:rPr lang="en-US" sz="2200" dirty="0">
                <a:latin typeface="Times New Roman" panose="02020603050405020304" pitchFamily="18" charset="0"/>
                <a:cs typeface="Times New Roman" panose="02020603050405020304" pitchFamily="18" charset="0"/>
              </a:rPr>
              <a:t>Examining relationship between HE4 and CA125 levels.</a:t>
            </a:r>
          </a:p>
          <a:p>
            <a:pPr>
              <a:spcBef>
                <a:spcPts val="0"/>
              </a:spcBef>
              <a:spcAft>
                <a:spcPts val="600"/>
              </a:spcAft>
            </a:pPr>
            <a:r>
              <a:rPr lang="en-US" sz="2200" dirty="0">
                <a:latin typeface="Times New Roman" panose="02020603050405020304" pitchFamily="18" charset="0"/>
                <a:cs typeface="Times New Roman" panose="02020603050405020304" pitchFamily="18" charset="0"/>
              </a:rPr>
              <a:t>Higher Human Epididymis 4 (HE4) protein levels are not supported as related with higher CA125 levels of risk with this dataset. Instead, lower HE4 levels are associated with higher CA125 levels.</a:t>
            </a:r>
          </a:p>
        </p:txBody>
      </p:sp>
      <p:pic>
        <p:nvPicPr>
          <p:cNvPr id="6" name="Picture 5" descr="Chart, scatter chart&#10;&#10;Description automatically generated">
            <a:extLst>
              <a:ext uri="{FF2B5EF4-FFF2-40B4-BE49-F238E27FC236}">
                <a16:creationId xmlns:a16="http://schemas.microsoft.com/office/drawing/2014/main" id="{0FF25B92-533D-0AE3-8F76-FAFE1EB5B3BD}"/>
              </a:ext>
            </a:extLst>
          </p:cNvPr>
          <p:cNvPicPr>
            <a:picLocks noChangeAspect="1"/>
          </p:cNvPicPr>
          <p:nvPr/>
        </p:nvPicPr>
        <p:blipFill>
          <a:blip r:embed="rId2"/>
          <a:stretch>
            <a:fillRect/>
          </a:stretch>
        </p:blipFill>
        <p:spPr>
          <a:xfrm>
            <a:off x="1786261" y="2290936"/>
            <a:ext cx="8607285" cy="3959352"/>
          </a:xfrm>
          <a:prstGeom prst="rect">
            <a:avLst/>
          </a:prstGeom>
        </p:spPr>
      </p:pic>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30739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6">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8">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41246" y="673770"/>
            <a:ext cx="3644489" cy="2414488"/>
          </a:xfrm>
        </p:spPr>
        <p:txBody>
          <a:bodyPr vert="horz" lIns="91440" tIns="45720" rIns="91440" bIns="45720" rtlCol="0" anchor="t">
            <a:normAutofit/>
          </a:bodyPr>
          <a:lstStyle/>
          <a:p>
            <a:r>
              <a:rPr lang="en-US" kern="1200" dirty="0">
                <a:solidFill>
                  <a:srgbClr val="FFFFFF"/>
                </a:solidFill>
                <a:latin typeface="Times New Roman" panose="02020603050405020304" pitchFamily="18" charset="0"/>
                <a:cs typeface="Times New Roman" panose="02020603050405020304" pitchFamily="18" charset="0"/>
              </a:rPr>
              <a:t>Scatterplot Results Summary</a:t>
            </a: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6095999" y="882315"/>
            <a:ext cx="5254754" cy="5294647"/>
          </a:xfrm>
        </p:spPr>
        <p:txBody>
          <a:bodyPr vert="horz" lIns="91440" tIns="45720" rIns="91440" bIns="45720" rtlCol="0">
            <a:normAutofit fontScale="92500" lnSpcReduction="10000"/>
          </a:bodyPr>
          <a:lstStyle/>
          <a:p>
            <a:pPr marL="0" indent="0">
              <a:spcBef>
                <a:spcPts val="0"/>
              </a:spcBef>
              <a:spcAft>
                <a:spcPts val="600"/>
              </a:spcAft>
              <a:buNone/>
            </a:pPr>
            <a:r>
              <a:rPr lang="en-US" sz="2200" dirty="0">
                <a:latin typeface="Times New Roman" panose="02020603050405020304" pitchFamily="18" charset="0"/>
                <a:cs typeface="Times New Roman" panose="02020603050405020304" pitchFamily="18" charset="0"/>
              </a:rPr>
              <a:t>Using the Scatterplot visualization method, we see the relationship between variables. The preliminary visualization results indicated the following about the dataset:</a:t>
            </a:r>
          </a:p>
          <a:p>
            <a:pPr marL="0" indent="0">
              <a:spcBef>
                <a:spcPts val="0"/>
              </a:spcBef>
              <a:spcAft>
                <a:spcPts val="600"/>
              </a:spcAft>
              <a:buNone/>
            </a:pPr>
            <a:endParaRPr lang="en-US" sz="2200" dirty="0">
              <a:latin typeface="Times New Roman" panose="02020603050405020304" pitchFamily="18" charset="0"/>
              <a:cs typeface="Times New Roman" panose="02020603050405020304" pitchFamily="18" charset="0"/>
            </a:endParaRPr>
          </a:p>
          <a:p>
            <a:pPr marL="914400" lvl="1" indent="-457200">
              <a:spcBef>
                <a:spcPts val="0"/>
              </a:spcBef>
              <a:spcAft>
                <a:spcPts val="600"/>
              </a:spcAft>
              <a:buFont typeface="+mj-lt"/>
              <a:buAutoNum type="arabicPeriod"/>
            </a:pPr>
            <a:r>
              <a:rPr lang="en-US" sz="2200" dirty="0">
                <a:latin typeface="Times New Roman" panose="02020603050405020304" pitchFamily="18" charset="0"/>
                <a:cs typeface="Times New Roman" panose="02020603050405020304" pitchFamily="18" charset="0"/>
              </a:rPr>
              <a:t>Higher Calcium levels are associated with higher CA125 levels of risk.</a:t>
            </a:r>
          </a:p>
          <a:p>
            <a:pPr marL="914400" lvl="1" indent="-457200">
              <a:spcBef>
                <a:spcPts val="0"/>
              </a:spcBef>
              <a:spcAft>
                <a:spcPts val="600"/>
              </a:spcAft>
              <a:buFont typeface="+mj-lt"/>
              <a:buAutoNum type="arabicPeriod"/>
            </a:pPr>
            <a:r>
              <a:rPr lang="en-US" sz="2200" dirty="0">
                <a:latin typeface="Times New Roman" panose="02020603050405020304" pitchFamily="18" charset="0"/>
                <a:cs typeface="Times New Roman" panose="02020603050405020304" pitchFamily="18" charset="0"/>
              </a:rPr>
              <a:t>Higher ALP levels are associated with higher CA125 levels of risk.</a:t>
            </a:r>
          </a:p>
          <a:p>
            <a:pPr marL="914400" lvl="1" indent="-457200">
              <a:spcBef>
                <a:spcPts val="0"/>
              </a:spcBef>
              <a:spcAft>
                <a:spcPts val="600"/>
              </a:spcAft>
              <a:buFont typeface="+mj-lt"/>
              <a:buAutoNum type="arabicPeriod"/>
            </a:pPr>
            <a:r>
              <a:rPr lang="en-US" sz="2200" dirty="0">
                <a:latin typeface="Times New Roman" panose="02020603050405020304" pitchFamily="18" charset="0"/>
                <a:cs typeface="Times New Roman" panose="02020603050405020304" pitchFamily="18" charset="0"/>
              </a:rPr>
              <a:t>Higher HE4 levels are not supported as related with higher CA125 levels of risk with this dataset. Instead, lower HE4 levels are.</a:t>
            </a:r>
          </a:p>
          <a:p>
            <a:pPr marL="914400" lvl="1" indent="-457200">
              <a:spcBef>
                <a:spcPts val="0"/>
              </a:spcBef>
              <a:spcAft>
                <a:spcPts val="600"/>
              </a:spcAft>
              <a:buFont typeface="+mj-lt"/>
              <a:buAutoNum type="arabicPeriod"/>
            </a:pPr>
            <a:r>
              <a:rPr lang="en-US" sz="2200" dirty="0">
                <a:latin typeface="Times New Roman" panose="02020603050405020304" pitchFamily="18" charset="0"/>
                <a:cs typeface="Times New Roman" panose="02020603050405020304" pitchFamily="18" charset="0"/>
              </a:rPr>
              <a:t>As expected, menopause and age correlate with higher CA125 levels.</a:t>
            </a:r>
          </a:p>
          <a:p>
            <a:pPr marL="914400" lvl="1" indent="-457200">
              <a:spcBef>
                <a:spcPts val="0"/>
              </a:spcBef>
              <a:spcAft>
                <a:spcPts val="600"/>
              </a:spcAft>
              <a:buFont typeface="+mj-lt"/>
              <a:buAutoNum type="arabicPeriod"/>
            </a:pPr>
            <a:r>
              <a:rPr lang="en-US" sz="2200" dirty="0">
                <a:latin typeface="Times New Roman" panose="02020603050405020304" pitchFamily="18" charset="0"/>
                <a:cs typeface="Times New Roman" panose="02020603050405020304" pitchFamily="18" charset="0"/>
              </a:rPr>
              <a:t>But will these associations be present in our </a:t>
            </a:r>
            <a:r>
              <a:rPr lang="en-US" sz="2200" dirty="0" err="1">
                <a:latin typeface="Times New Roman" panose="02020603050405020304" pitchFamily="18" charset="0"/>
                <a:cs typeface="Times New Roman" panose="02020603050405020304" pitchFamily="18" charset="0"/>
              </a:rPr>
              <a:t>mRMR</a:t>
            </a:r>
            <a:r>
              <a:rPr lang="en-US" sz="2200" dirty="0">
                <a:latin typeface="Times New Roman" panose="02020603050405020304" pitchFamily="18" charset="0"/>
                <a:cs typeface="Times New Roman" panose="02020603050405020304" pitchFamily="18" charset="0"/>
              </a:rPr>
              <a:t> feature selections for our target variable, Ovarian Cancer malignancy?</a:t>
            </a: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70044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26411"/>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Introduction to Subject</a:t>
            </a:r>
          </a:p>
        </p:txBody>
      </p:sp>
      <p:sp>
        <p:nvSpPr>
          <p:cNvPr id="4" name="Text Placeholder 3">
            <a:extLst>
              <a:ext uri="{FF2B5EF4-FFF2-40B4-BE49-F238E27FC236}">
                <a16:creationId xmlns:a16="http://schemas.microsoft.com/office/drawing/2014/main" id="{6A89B008-7347-7929-593E-CE9216C520CD}"/>
              </a:ext>
            </a:extLst>
          </p:cNvPr>
          <p:cNvSpPr>
            <a:spLocks noGrp="1"/>
          </p:cNvSpPr>
          <p:nvPr>
            <p:ph type="body" idx="1"/>
          </p:nvPr>
        </p:nvSpPr>
        <p:spPr/>
        <p:txBody>
          <a:bodyPr/>
          <a:lstStyle/>
          <a:p>
            <a:r>
              <a:rPr lang="en-US" dirty="0"/>
              <a:t>Ovarian Cancer</a:t>
            </a:r>
          </a:p>
        </p:txBody>
      </p:sp>
    </p:spTree>
    <p:extLst>
      <p:ext uri="{BB962C8B-B14F-4D97-AF65-F5344CB8AC3E}">
        <p14:creationId xmlns:p14="http://schemas.microsoft.com/office/powerpoint/2010/main" val="1052586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Preprocessing and Feature Selection</a:t>
            </a:r>
          </a:p>
        </p:txBody>
      </p:sp>
    </p:spTree>
    <p:extLst>
      <p:ext uri="{BB962C8B-B14F-4D97-AF65-F5344CB8AC3E}">
        <p14:creationId xmlns:p14="http://schemas.microsoft.com/office/powerpoint/2010/main" val="3288514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38200" y="556995"/>
            <a:ext cx="10515600" cy="1133693"/>
          </a:xfrm>
        </p:spPr>
        <p:txBody>
          <a:bodyPr>
            <a:normAutofit/>
          </a:bodyPr>
          <a:lstStyle/>
          <a:p>
            <a:r>
              <a:rPr lang="en-US" sz="5200" dirty="0">
                <a:latin typeface="Times New Roman" panose="02020603050405020304" pitchFamily="18" charset="0"/>
                <a:cs typeface="Times New Roman" panose="02020603050405020304" pitchFamily="18" charset="0"/>
              </a:rPr>
              <a:t>Preprocessing and Feature Selection</a:t>
            </a: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6" name="Content Placeholder 5">
            <a:extLst>
              <a:ext uri="{FF2B5EF4-FFF2-40B4-BE49-F238E27FC236}">
                <a16:creationId xmlns:a16="http://schemas.microsoft.com/office/drawing/2014/main" id="{DE966616-CE16-D9B0-98B8-80482B1C781B}"/>
              </a:ext>
            </a:extLst>
          </p:cNvPr>
          <p:cNvSpPr>
            <a:spLocks noGrp="1"/>
          </p:cNvSpPr>
          <p:nvPr>
            <p:ph idx="1"/>
          </p:nvPr>
        </p:nvSpPr>
        <p:spPr>
          <a:xfrm>
            <a:off x="449451" y="1825624"/>
            <a:ext cx="11322791" cy="4575061"/>
          </a:xfrm>
        </p:spPr>
        <p:txBody>
          <a:bodyPr numCol="2">
            <a:normAutofit fontScale="92500" lnSpcReduction="20000"/>
          </a:bodyPr>
          <a:lstStyle/>
          <a:p>
            <a:r>
              <a:rPr lang="en-US" dirty="0">
                <a:latin typeface="Times New Roman" panose="02020603050405020304" pitchFamily="18" charset="0"/>
                <a:cs typeface="Times New Roman" panose="02020603050405020304" pitchFamily="18" charset="0"/>
              </a:rPr>
              <a:t>The data was already clean, but as part of preprocessing, risk levels were applied to 'CA-125', where measures above 35 U/ml (units per milliliter) were considered higher risk as unhealthy or indicative of cancer or some other condition and levels below that measure, were considered healthy or lower risk.</a:t>
            </a:r>
          </a:p>
          <a:p>
            <a:r>
              <a:rPr lang="en-US" dirty="0" err="1">
                <a:latin typeface="Times New Roman" panose="02020603050405020304" pitchFamily="18" charset="0"/>
                <a:cs typeface="Times New Roman" panose="02020603050405020304" pitchFamily="18" charset="0"/>
              </a:rPr>
              <a:t>mRMR</a:t>
            </a:r>
            <a:r>
              <a:rPr lang="en-US" dirty="0">
                <a:latin typeface="Times New Roman" panose="02020603050405020304" pitchFamily="18" charset="0"/>
                <a:cs typeface="Times New Roman" panose="02020603050405020304" pitchFamily="18" charset="0"/>
              </a:rPr>
              <a:t> was used to narrow down the 50 biomarker features to the top 10 selections:</a:t>
            </a:r>
          </a:p>
          <a:p>
            <a:pPr lvl="1"/>
            <a:r>
              <a:rPr lang="en-US" dirty="0">
                <a:latin typeface="Times New Roman" panose="02020603050405020304" pitchFamily="18" charset="0"/>
                <a:cs typeface="Times New Roman" panose="02020603050405020304" pitchFamily="18" charset="0"/>
              </a:rPr>
              <a:t>'Age', 'CREA', 'LYM%', 'AST', 'CA125', 'PDW', 'Menopause', 'NEU', 'CEA', and 'LYM#'. </a:t>
            </a:r>
          </a:p>
          <a:p>
            <a:r>
              <a:rPr lang="en-US" dirty="0">
                <a:latin typeface="Times New Roman" panose="02020603050405020304" pitchFamily="18" charset="0"/>
                <a:cs typeface="Times New Roman" panose="02020603050405020304" pitchFamily="18" charset="0"/>
              </a:rPr>
              <a:t>From this, we see that 'ALP', 'HE4', and 'Ca' are not in the top features defining the X-variable for the first set of predictive models.</a:t>
            </a:r>
          </a:p>
          <a:p>
            <a:r>
              <a:rPr lang="en-US" dirty="0">
                <a:latin typeface="Times New Roman" panose="02020603050405020304" pitchFamily="18" charset="0"/>
                <a:cs typeface="Times New Roman" panose="02020603050405020304" pitchFamily="18" charset="0"/>
              </a:rPr>
              <a:t>In the second set of chosen features, some of which are supported by the literature, defining X for the predictive models, we include: 'CA125', 'RBC', 'ALP', 'PCT', 'NEU', 'PLT', 'HE4', 'Age', 'Ca', 'Menopause’.</a:t>
            </a:r>
          </a:p>
          <a:p>
            <a:r>
              <a:rPr lang="en-US" dirty="0">
                <a:latin typeface="Times New Roman" panose="02020603050405020304" pitchFamily="18" charset="0"/>
                <a:cs typeface="Times New Roman" panose="02020603050405020304" pitchFamily="18" charset="0"/>
              </a:rPr>
              <a:t>CA125 alone serves as the third chosen feature selected, defining X for the predictive models.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3265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Machine Learning Models</a:t>
            </a:r>
          </a:p>
        </p:txBody>
      </p:sp>
    </p:spTree>
    <p:extLst>
      <p:ext uri="{BB962C8B-B14F-4D97-AF65-F5344CB8AC3E}">
        <p14:creationId xmlns:p14="http://schemas.microsoft.com/office/powerpoint/2010/main" val="35284394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91" name="Rectangle 109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kern="1200">
                <a:latin typeface="Times New Roman" panose="02020603050405020304" pitchFamily="18" charset="0"/>
                <a:cs typeface="Times New Roman" panose="02020603050405020304" pitchFamily="18" charset="0"/>
              </a:rPr>
              <a:t>SVM – Support Vector Machine</a:t>
            </a:r>
          </a:p>
        </p:txBody>
      </p:sp>
      <p:sp>
        <p:nvSpPr>
          <p:cNvPr id="5" name="Content Placeholder 4">
            <a:extLst>
              <a:ext uri="{FF2B5EF4-FFF2-40B4-BE49-F238E27FC236}">
                <a16:creationId xmlns:a16="http://schemas.microsoft.com/office/drawing/2014/main" id="{5494991F-2569-1E15-1498-1FE503A0C3B9}"/>
              </a:ext>
            </a:extLst>
          </p:cNvPr>
          <p:cNvSpPr>
            <a:spLocks noGrp="1"/>
          </p:cNvSpPr>
          <p:nvPr>
            <p:ph idx="1"/>
          </p:nvPr>
        </p:nvSpPr>
        <p:spPr>
          <a:xfrm>
            <a:off x="1136397" y="2418408"/>
            <a:ext cx="4959603" cy="3522569"/>
          </a:xfrm>
        </p:spPr>
        <p:txBody>
          <a:bodyPr anchor="t">
            <a:normAutofit fontScale="92500" lnSpcReduction="10000"/>
          </a:bodyPr>
          <a:lstStyle/>
          <a:p>
            <a:r>
              <a:rPr lang="en-US" sz="1800" dirty="0">
                <a:latin typeface="Times New Roman" panose="02020603050405020304" pitchFamily="18" charset="0"/>
                <a:cs typeface="Times New Roman" panose="02020603050405020304" pitchFamily="18" charset="0"/>
              </a:rPr>
              <a:t>SVM or Support Vector Machine is a linear classification and regression algorithm that creates a line or a hyperplane between data of two classes. </a:t>
            </a:r>
          </a:p>
          <a:p>
            <a:r>
              <a:rPr lang="en-US" sz="1800" dirty="0">
                <a:latin typeface="Times New Roman" panose="02020603050405020304" pitchFamily="18" charset="0"/>
                <a:cs typeface="Times New Roman" panose="02020603050405020304" pitchFamily="18" charset="0"/>
              </a:rPr>
              <a:t>The SVM takes the labeled Ovarian Cancer dataset as an input and the output produces a line that separates where the points are closest to the line from both classes when possible. </a:t>
            </a:r>
          </a:p>
          <a:p>
            <a:r>
              <a:rPr lang="en-US" sz="1800" dirty="0">
                <a:latin typeface="Times New Roman" panose="02020603050405020304" pitchFamily="18" charset="0"/>
                <a:cs typeface="Times New Roman" panose="02020603050405020304" pitchFamily="18" charset="0"/>
              </a:rPr>
              <a:t>Then the distance between the line and support vectors are computed as margin, which are maximized for the optimal hyperplane. This creates a decision boundary, where the separation of the two classes is at its widest.</a:t>
            </a:r>
          </a:p>
          <a:p>
            <a:r>
              <a:rPr lang="en-US" sz="1800" dirty="0">
                <a:latin typeface="Times New Roman" panose="02020603050405020304" pitchFamily="18" charset="0"/>
                <a:cs typeface="Times New Roman" panose="02020603050405020304" pitchFamily="18" charset="0"/>
              </a:rPr>
              <a:t>Image source: https://analyticsarora.com/8-unique-machine-learning-interview-questions-on-svm/</a:t>
            </a:r>
          </a:p>
        </p:txBody>
      </p:sp>
      <p:pic>
        <p:nvPicPr>
          <p:cNvPr id="1026" name="Picture 2" descr="16 Unique Machine Learning Interview Questions on SVM">
            <a:extLst>
              <a:ext uri="{FF2B5EF4-FFF2-40B4-BE49-F238E27FC236}">
                <a16:creationId xmlns:a16="http://schemas.microsoft.com/office/drawing/2014/main" id="{E15CF800-61B2-FE02-B162-99C34C839FB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12442" y="1271738"/>
            <a:ext cx="5201023" cy="3900767"/>
          </a:xfrm>
          <a:prstGeom prst="rect">
            <a:avLst/>
          </a:prstGeom>
          <a:noFill/>
          <a:extLst>
            <a:ext uri="{909E8E84-426E-40DD-AFC4-6F175D3DCCD1}">
              <a14:hiddenFill xmlns:a14="http://schemas.microsoft.com/office/drawing/2010/main">
                <a:solidFill>
                  <a:srgbClr val="FFFFFF"/>
                </a:solidFill>
              </a14:hiddenFill>
            </a:ext>
          </a:extLst>
        </p:spPr>
      </p:pic>
      <p:sp>
        <p:nvSpPr>
          <p:cNvPr id="1093" name="Rectangle 109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5" name="Rectangle 109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84511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0CCC4BA0-1298-4DBD-86F1-B51D8C9D3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1136398" y="502021"/>
            <a:ext cx="5427525" cy="1667997"/>
          </a:xfrm>
        </p:spPr>
        <p:txBody>
          <a:bodyPr vert="horz" lIns="91440" tIns="45720" rIns="91440" bIns="45720" rtlCol="0" anchor="b">
            <a:normAutofit/>
          </a:bodyPr>
          <a:lstStyle/>
          <a:p>
            <a:r>
              <a:rPr lang="en-US" sz="4000">
                <a:latin typeface="Times New Roman" panose="02020603050405020304" pitchFamily="18" charset="0"/>
                <a:cs typeface="Times New Roman" panose="02020603050405020304" pitchFamily="18" charset="0"/>
              </a:rPr>
              <a:t>KNN – K Nearest Neighbors</a:t>
            </a:r>
            <a:endParaRPr lang="en-US" sz="4000" kern="1200">
              <a:latin typeface="Times New Roman" panose="02020603050405020304" pitchFamily="18" charset="0"/>
              <a:cs typeface="Times New Roman" panose="02020603050405020304" pitchFamily="18" charset="0"/>
            </a:endParaRPr>
          </a:p>
        </p:txBody>
      </p:sp>
      <p:sp>
        <p:nvSpPr>
          <p:cNvPr id="42" name="Rectangle 4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12" name="Content Placeholder 4">
            <a:extLst>
              <a:ext uri="{FF2B5EF4-FFF2-40B4-BE49-F238E27FC236}">
                <a16:creationId xmlns:a16="http://schemas.microsoft.com/office/drawing/2014/main" id="{E1436363-8FE3-A2FD-46FA-4F6EF5D47524}"/>
              </a:ext>
            </a:extLst>
          </p:cNvPr>
          <p:cNvGraphicFramePr>
            <a:graphicFrameLocks noGrp="1"/>
          </p:cNvGraphicFramePr>
          <p:nvPr>
            <p:ph idx="1"/>
            <p:extLst>
              <p:ext uri="{D42A27DB-BD31-4B8C-83A1-F6EECF244321}">
                <p14:modId xmlns:p14="http://schemas.microsoft.com/office/powerpoint/2010/main" val="201745909"/>
              </p:ext>
            </p:extLst>
          </p:nvPr>
        </p:nvGraphicFramePr>
        <p:xfrm>
          <a:off x="1136398" y="2405467"/>
          <a:ext cx="5427526" cy="35350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19DE4498-CCDA-1F24-08A0-9E8621381267}"/>
              </a:ext>
            </a:extLst>
          </p:cNvPr>
          <p:cNvSpPr txBox="1"/>
          <p:nvPr/>
        </p:nvSpPr>
        <p:spPr>
          <a:xfrm>
            <a:off x="7297615" y="5940550"/>
            <a:ext cx="3716690" cy="430887"/>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Image source: https://towardsdatascience.com/knn-visualization-in-just-13-lines-of-code-32820d72c6b6</a:t>
            </a:r>
          </a:p>
        </p:txBody>
      </p:sp>
      <p:pic>
        <p:nvPicPr>
          <p:cNvPr id="11" name="Picture 10">
            <a:extLst>
              <a:ext uri="{FF2B5EF4-FFF2-40B4-BE49-F238E27FC236}">
                <a16:creationId xmlns:a16="http://schemas.microsoft.com/office/drawing/2014/main" id="{41A14699-7324-11C3-4218-03D6E7AD6246}"/>
              </a:ext>
            </a:extLst>
          </p:cNvPr>
          <p:cNvPicPr>
            <a:picLocks noChangeAspect="1"/>
          </p:cNvPicPr>
          <p:nvPr/>
        </p:nvPicPr>
        <p:blipFill>
          <a:blip r:embed="rId9"/>
          <a:stretch>
            <a:fillRect/>
          </a:stretch>
        </p:blipFill>
        <p:spPr>
          <a:xfrm>
            <a:off x="6773225" y="689351"/>
            <a:ext cx="5209472" cy="4744495"/>
          </a:xfrm>
          <a:prstGeom prst="rect">
            <a:avLst/>
          </a:prstGeom>
        </p:spPr>
      </p:pic>
    </p:spTree>
    <p:extLst>
      <p:ext uri="{BB962C8B-B14F-4D97-AF65-F5344CB8AC3E}">
        <p14:creationId xmlns:p14="http://schemas.microsoft.com/office/powerpoint/2010/main" val="2717982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vert="horz" lIns="91440" tIns="45720" rIns="91440" bIns="45720" rtlCol="0" anchor="ctr">
            <a:normAutofit/>
          </a:bodyPr>
          <a:lstStyle/>
          <a:p>
            <a:r>
              <a:rPr lang="en-US" dirty="0">
                <a:latin typeface="Times New Roman" panose="02020603050405020304" pitchFamily="18" charset="0"/>
                <a:cs typeface="Times New Roman" panose="02020603050405020304" pitchFamily="18" charset="0"/>
              </a:rPr>
              <a:t>Decision Trees</a:t>
            </a:r>
            <a:endParaRPr lang="en-US" kern="1200"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90C9869-2DF1-531D-D456-EE0B918782BA}"/>
              </a:ext>
            </a:extLst>
          </p:cNvPr>
          <p:cNvSpPr>
            <a:spLocks noGrp="1"/>
          </p:cNvSpPr>
          <p:nvPr>
            <p:ph idx="1"/>
          </p:nvPr>
        </p:nvSpPr>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Decision trees use a tree-like flowchart model of decisions and the corresponding possible consequences.  A decision tree consists of three types of nodes:  </a:t>
            </a:r>
          </a:p>
          <a:p>
            <a:pPr marL="971550" lvl="1" indent="-514350">
              <a:buFont typeface="+mj-lt"/>
              <a:buAutoNum type="arabicPeriod"/>
            </a:pPr>
            <a:r>
              <a:rPr lang="en-US" dirty="0">
                <a:latin typeface="Times New Roman" panose="02020603050405020304" pitchFamily="18" charset="0"/>
                <a:cs typeface="Times New Roman" panose="02020603050405020304" pitchFamily="18" charset="0"/>
              </a:rPr>
              <a:t>Root Node - represents the feature all other nodes split from</a:t>
            </a:r>
          </a:p>
          <a:p>
            <a:pPr marL="971550" lvl="1" indent="-514350">
              <a:buFont typeface="+mj-lt"/>
              <a:buAutoNum type="arabicPeriod"/>
            </a:pPr>
            <a:r>
              <a:rPr lang="en-US" dirty="0">
                <a:latin typeface="Times New Roman" panose="02020603050405020304" pitchFamily="18" charset="0"/>
                <a:cs typeface="Times New Roman" panose="02020603050405020304" pitchFamily="18" charset="0"/>
              </a:rPr>
              <a:t>Decision Nodes - represent a test on a feature or attribute for a decision to be made on. As the tree depth increases, the loss entropy should decrease, and the information gain should increase until we end up with a pure leaf or end node</a:t>
            </a:r>
          </a:p>
          <a:p>
            <a:pPr marL="971550" lvl="1" indent="-514350">
              <a:buFont typeface="+mj-lt"/>
              <a:buAutoNum type="arabicPeriod"/>
            </a:pPr>
            <a:r>
              <a:rPr lang="en-US" dirty="0">
                <a:latin typeface="Times New Roman" panose="02020603050405020304" pitchFamily="18" charset="0"/>
                <a:cs typeface="Times New Roman" panose="02020603050405020304" pitchFamily="18" charset="0"/>
              </a:rPr>
              <a:t>Leaf/End Nodes - represents the outcome with reduced uncertainty</a:t>
            </a:r>
          </a:p>
          <a:p>
            <a:r>
              <a:rPr lang="en-US" dirty="0">
                <a:latin typeface="Times New Roman" panose="02020603050405020304" pitchFamily="18" charset="0"/>
                <a:cs typeface="Times New Roman" panose="02020603050405020304" pitchFamily="18" charset="0"/>
              </a:rPr>
              <a:t>It is advantageous to use decision trees because they are easily interpretable and understandable after a brief explanation. However, a disadvantage is that model calculation can become complex if many values are uncertain. Since our data has no missing values, there is little to no uncertainty to impact decision trees as a selected model. Accuracy of the decision tree model is increased when the depth increases.</a:t>
            </a:r>
          </a:p>
          <a:p>
            <a:endParaRPr lang="en-US"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393058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vert="horz" lIns="91440" tIns="45720" rIns="91440" bIns="45720" rtlCol="0" anchor="ctr">
            <a:normAutofit/>
          </a:bodyPr>
          <a:lstStyle/>
          <a:p>
            <a:r>
              <a:rPr lang="en-US" kern="1200" dirty="0">
                <a:solidFill>
                  <a:schemeClr val="tx1"/>
                </a:solidFill>
                <a:latin typeface="Times New Roman" panose="02020603050405020304" pitchFamily="18" charset="0"/>
                <a:cs typeface="Times New Roman" panose="02020603050405020304" pitchFamily="18" charset="0"/>
              </a:rPr>
              <a:t>Machine Learning Model Comparisons</a:t>
            </a:r>
          </a:p>
        </p:txBody>
      </p:sp>
      <p:sp>
        <p:nvSpPr>
          <p:cNvPr id="5" name="Content Placeholder 4">
            <a:extLst>
              <a:ext uri="{FF2B5EF4-FFF2-40B4-BE49-F238E27FC236}">
                <a16:creationId xmlns:a16="http://schemas.microsoft.com/office/drawing/2014/main" id="{190C9869-2DF1-531D-D456-EE0B918782BA}"/>
              </a:ext>
            </a:extLst>
          </p:cNvPr>
          <p:cNvSpPr>
            <a:spLocks noGrp="1"/>
          </p:cNvSpPr>
          <p:nvPr>
            <p:ph idx="1"/>
          </p:nvPr>
        </p:nvSpPr>
        <p:spPr/>
        <p:txBody>
          <a:bodyPr>
            <a:normAutofit fontScale="85000" lnSpcReduction="20000"/>
          </a:bodyPr>
          <a:lstStyle/>
          <a:p>
            <a:r>
              <a:rPr lang="en-US" dirty="0">
                <a:latin typeface="Times New Roman" panose="02020603050405020304" pitchFamily="18" charset="0"/>
                <a:cs typeface="Times New Roman" panose="02020603050405020304" pitchFamily="18" charset="0"/>
              </a:rPr>
              <a:t>Support Vector Machine</a:t>
            </a:r>
          </a:p>
          <a:p>
            <a:pPr lvl="1"/>
            <a:r>
              <a:rPr lang="en-US" dirty="0">
                <a:latin typeface="Times New Roman" panose="02020603050405020304" pitchFamily="18" charset="0"/>
                <a:cs typeface="Times New Roman" panose="02020603050405020304" pitchFamily="18" charset="0"/>
              </a:rPr>
              <a:t>Lower computation power needed</a:t>
            </a:r>
          </a:p>
          <a:p>
            <a:pPr lvl="1"/>
            <a:r>
              <a:rPr lang="en-US" dirty="0">
                <a:latin typeface="Times New Roman" panose="02020603050405020304" pitchFamily="18" charset="0"/>
                <a:cs typeface="Times New Roman" panose="02020603050405020304" pitchFamily="18" charset="0"/>
              </a:rPr>
              <a:t>High accuracy</a:t>
            </a:r>
          </a:p>
          <a:p>
            <a:pPr lvl="1"/>
            <a:r>
              <a:rPr lang="en-US" dirty="0">
                <a:latin typeface="Times New Roman" panose="02020603050405020304" pitchFamily="18" charset="0"/>
                <a:cs typeface="Times New Roman" panose="02020603050405020304" pitchFamily="18" charset="0"/>
              </a:rPr>
              <a:t>Works for classification and regression problems, but very popular with classification</a:t>
            </a:r>
          </a:p>
          <a:p>
            <a:r>
              <a:rPr lang="en-US" dirty="0">
                <a:latin typeface="Times New Roman" panose="02020603050405020304" pitchFamily="18" charset="0"/>
                <a:cs typeface="Times New Roman" panose="02020603050405020304" pitchFamily="18" charset="0"/>
              </a:rPr>
              <a:t>K Nearest Neighbor</a:t>
            </a:r>
          </a:p>
          <a:p>
            <a:pPr lvl="1"/>
            <a:r>
              <a:rPr lang="en-US" dirty="0">
                <a:latin typeface="Times New Roman" panose="02020603050405020304" pitchFamily="18" charset="0"/>
                <a:cs typeface="Times New Roman" panose="02020603050405020304" pitchFamily="18" charset="0"/>
              </a:rPr>
              <a:t>Ease of interpretation</a:t>
            </a:r>
          </a:p>
          <a:p>
            <a:pPr lvl="1"/>
            <a:r>
              <a:rPr lang="en-US" dirty="0">
                <a:latin typeface="Times New Roman" panose="02020603050405020304" pitchFamily="18" charset="0"/>
                <a:cs typeface="Times New Roman" panose="02020603050405020304" pitchFamily="18" charset="0"/>
              </a:rPr>
              <a:t>Low calculation time</a:t>
            </a:r>
          </a:p>
          <a:p>
            <a:pPr lvl="1"/>
            <a:r>
              <a:rPr lang="en-US" dirty="0">
                <a:latin typeface="Times New Roman" panose="02020603050405020304" pitchFamily="18" charset="0"/>
                <a:cs typeface="Times New Roman" panose="02020603050405020304" pitchFamily="18" charset="0"/>
              </a:rPr>
              <a:t>Works for classification and regression problems, and can have very effective predictive power</a:t>
            </a:r>
          </a:p>
          <a:p>
            <a:r>
              <a:rPr lang="en-US" dirty="0">
                <a:latin typeface="Times New Roman" panose="02020603050405020304" pitchFamily="18" charset="0"/>
                <a:cs typeface="Times New Roman" panose="02020603050405020304" pitchFamily="18" charset="0"/>
              </a:rPr>
              <a:t>Decision Trees Classifier</a:t>
            </a:r>
          </a:p>
          <a:p>
            <a:pPr lvl="1"/>
            <a:r>
              <a:rPr lang="en-US" dirty="0">
                <a:latin typeface="Times New Roman" panose="02020603050405020304" pitchFamily="18" charset="0"/>
                <a:cs typeface="Times New Roman" panose="02020603050405020304" pitchFamily="18" charset="0"/>
              </a:rPr>
              <a:t>A single decision tree has faster computation</a:t>
            </a:r>
          </a:p>
          <a:p>
            <a:pPr lvl="1"/>
            <a:r>
              <a:rPr lang="en-US" dirty="0">
                <a:latin typeface="Times New Roman" panose="02020603050405020304" pitchFamily="18" charset="0"/>
                <a:cs typeface="Times New Roman" panose="02020603050405020304" pitchFamily="18" charset="0"/>
              </a:rPr>
              <a:t>Uses rules to predict from input that is a dataset with features</a:t>
            </a:r>
          </a:p>
          <a:p>
            <a:pPr lvl="1"/>
            <a:r>
              <a:rPr lang="en-US" dirty="0">
                <a:latin typeface="Times New Roman" panose="02020603050405020304" pitchFamily="18" charset="0"/>
                <a:cs typeface="Times New Roman" panose="02020603050405020304" pitchFamily="18" charset="0"/>
              </a:rPr>
              <a:t>May experience overfitting if maximum depth is reached.</a:t>
            </a:r>
          </a:p>
          <a:p>
            <a:r>
              <a:rPr lang="en-US" dirty="0">
                <a:latin typeface="Times New Roman" panose="02020603050405020304" pitchFamily="18" charset="0"/>
                <a:cs typeface="Times New Roman" panose="02020603050405020304" pitchFamily="18" charset="0"/>
              </a:rPr>
              <a:t>Note, the test-split is based on a 70/30 ratio for the dataset, and the evaluation of model performance will primarily focus on the Accuracy metric.</a:t>
            </a: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16085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Machine Learning Method Results</a:t>
            </a:r>
          </a:p>
        </p:txBody>
      </p:sp>
    </p:spTree>
    <p:extLst>
      <p:ext uri="{BB962C8B-B14F-4D97-AF65-F5344CB8AC3E}">
        <p14:creationId xmlns:p14="http://schemas.microsoft.com/office/powerpoint/2010/main" val="12550799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28675" y="494414"/>
            <a:ext cx="10534650" cy="1714111"/>
          </a:xfrm>
        </p:spPr>
        <p:txBody>
          <a:bodyPr vert="horz" lIns="91440" tIns="45720" rIns="91440" bIns="45720" rtlCol="0" anchor="b">
            <a:normAutofit fontScale="90000"/>
          </a:bodyPr>
          <a:lstStyle/>
          <a:p>
            <a:pPr algn="ctr"/>
            <a:r>
              <a:rPr lang="en-US" sz="3600" kern="1200" dirty="0">
                <a:solidFill>
                  <a:schemeClr val="tx1"/>
                </a:solidFill>
                <a:latin typeface="Times New Roman" panose="02020603050405020304" pitchFamily="18" charset="0"/>
                <a:cs typeface="Times New Roman" panose="02020603050405020304" pitchFamily="18" charset="0"/>
              </a:rPr>
              <a:t>SVM</a:t>
            </a:r>
            <a:br>
              <a:rPr lang="en-US" sz="3600" kern="1200" dirty="0">
                <a:solidFill>
                  <a:schemeClr val="tx1"/>
                </a:solidFill>
                <a:latin typeface="Times New Roman" panose="02020603050405020304" pitchFamily="18" charset="0"/>
                <a:cs typeface="Times New Roman" panose="02020603050405020304" pitchFamily="18" charset="0"/>
              </a:rPr>
            </a:br>
            <a:r>
              <a:rPr lang="en-US" sz="3600" dirty="0" err="1">
                <a:latin typeface="Times New Roman" panose="02020603050405020304" pitchFamily="18" charset="0"/>
                <a:cs typeface="Times New Roman" panose="02020603050405020304" pitchFamily="18" charset="0"/>
              </a:rPr>
              <a:t>mRMR</a:t>
            </a:r>
            <a:r>
              <a:rPr lang="en-US" sz="3600" kern="1200" dirty="0">
                <a:solidFill>
                  <a:schemeClr val="tx1"/>
                </a:solidFill>
                <a:latin typeface="Times New Roman" panose="02020603050405020304" pitchFamily="18" charset="0"/>
                <a:cs typeface="Times New Roman" panose="02020603050405020304" pitchFamily="18" charset="0"/>
              </a:rPr>
              <a:t> w/CA-125 Biomarkers:</a:t>
            </a:r>
            <a:br>
              <a:rPr lang="en-US" sz="3600" kern="1200" dirty="0">
                <a:solidFill>
                  <a:schemeClr val="tx1"/>
                </a:solidFill>
                <a:latin typeface="Times New Roman" panose="02020603050405020304" pitchFamily="18" charset="0"/>
                <a:cs typeface="Times New Roman" panose="02020603050405020304" pitchFamily="18" charset="0"/>
              </a:rPr>
            </a:br>
            <a:r>
              <a:rPr lang="en-US" sz="3600" kern="1200" dirty="0">
                <a:solidFill>
                  <a:schemeClr val="tx1"/>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'Age', 'CREA', 'LYM%', 'AST', 'CA125', 'PDW', 'Menopause', 'NEU', 'CEA', and 'LYM#’ </a:t>
            </a:r>
            <a:br>
              <a:rPr lang="en-US" sz="2000" dirty="0">
                <a:latin typeface="Times New Roman" panose="02020603050405020304" pitchFamily="18" charset="0"/>
                <a:cs typeface="Times New Roman" panose="02020603050405020304" pitchFamily="18" charset="0"/>
              </a:rPr>
            </a:br>
            <a:endParaRPr lang="en-US" sz="3600" kern="1200" dirty="0">
              <a:solidFill>
                <a:schemeClr val="tx1"/>
              </a:solidFill>
              <a:latin typeface="Times New Roman" panose="02020603050405020304" pitchFamily="18" charset="0"/>
              <a:cs typeface="Times New Roman" panose="02020603050405020304" pitchFamily="18" charset="0"/>
            </a:endParaRPr>
          </a:p>
        </p:txBody>
      </p:sp>
      <p:pic>
        <p:nvPicPr>
          <p:cNvPr id="3" name="Content Placeholder 2" descr="A table with numbers and text&#10;&#10;Description automatically generated">
            <a:extLst>
              <a:ext uri="{FF2B5EF4-FFF2-40B4-BE49-F238E27FC236}">
                <a16:creationId xmlns:a16="http://schemas.microsoft.com/office/drawing/2014/main" id="{D1B8EFEE-C2B2-D1C4-7954-D99330AD547F}"/>
              </a:ext>
            </a:extLst>
          </p:cNvPr>
          <p:cNvPicPr>
            <a:picLocks noGrp="1" noChangeAspect="1"/>
          </p:cNvPicPr>
          <p:nvPr>
            <p:ph idx="1"/>
          </p:nvPr>
        </p:nvPicPr>
        <p:blipFill>
          <a:blip r:embed="rId2"/>
          <a:stretch>
            <a:fillRect/>
          </a:stretch>
        </p:blipFill>
        <p:spPr>
          <a:xfrm>
            <a:off x="723900" y="2380895"/>
            <a:ext cx="10744200" cy="3894772"/>
          </a:xfrm>
          <a:prstGeom prst="rect">
            <a:avLst/>
          </a:prstGeom>
        </p:spPr>
      </p:pic>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96362"/>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19683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28675" y="494414"/>
            <a:ext cx="10534650" cy="1714111"/>
          </a:xfrm>
        </p:spPr>
        <p:txBody>
          <a:bodyPr vert="horz" lIns="91440" tIns="45720" rIns="91440" bIns="45720" rtlCol="0" anchor="b">
            <a:normAutofit fontScale="90000"/>
          </a:bodyPr>
          <a:lstStyle/>
          <a:p>
            <a:pPr algn="ctr"/>
            <a:r>
              <a:rPr lang="en-US" sz="3600" kern="1200" dirty="0">
                <a:solidFill>
                  <a:schemeClr val="tx1"/>
                </a:solidFill>
                <a:latin typeface="Times New Roman" panose="02020603050405020304" pitchFamily="18" charset="0"/>
                <a:cs typeface="Times New Roman" panose="02020603050405020304" pitchFamily="18" charset="0"/>
              </a:rPr>
              <a:t>SVM</a:t>
            </a:r>
            <a:br>
              <a:rPr lang="en-US" sz="3600" kern="1200" dirty="0">
                <a:solidFill>
                  <a:schemeClr val="tx1"/>
                </a:solidFill>
                <a:latin typeface="Times New Roman" panose="02020603050405020304" pitchFamily="18" charset="0"/>
                <a:cs typeface="Times New Roman" panose="02020603050405020304" pitchFamily="18" charset="0"/>
              </a:rPr>
            </a:br>
            <a:r>
              <a:rPr lang="en-US" sz="3600" kern="1200" dirty="0">
                <a:solidFill>
                  <a:schemeClr val="tx1"/>
                </a:solidFill>
                <a:latin typeface="Times New Roman" panose="02020603050405020304" pitchFamily="18" charset="0"/>
                <a:cs typeface="Times New Roman" panose="02020603050405020304" pitchFamily="18" charset="0"/>
              </a:rPr>
              <a:t>Lit Biomarkers:</a:t>
            </a:r>
            <a:br>
              <a:rPr lang="en-US" sz="3600" kern="1200" dirty="0">
                <a:solidFill>
                  <a:schemeClr val="tx1"/>
                </a:solidFill>
                <a:latin typeface="Times New Roman" panose="02020603050405020304" pitchFamily="18" charset="0"/>
                <a:cs typeface="Times New Roman" panose="02020603050405020304" pitchFamily="18" charset="0"/>
              </a:rPr>
            </a:br>
            <a:r>
              <a:rPr lang="en-US" sz="3600" kern="1200" dirty="0">
                <a:solidFill>
                  <a:schemeClr val="tx1"/>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'CA125', 'RBC', 'ALP', 'PCT', 'NEU', 'PLT', 'HE4', 'Age', 'Ca', 'Menopause’</a:t>
            </a:r>
            <a:br>
              <a:rPr lang="en-US" sz="2000" dirty="0">
                <a:latin typeface="Times New Roman" panose="02020603050405020304" pitchFamily="18" charset="0"/>
                <a:cs typeface="Times New Roman" panose="02020603050405020304" pitchFamily="18" charset="0"/>
              </a:rPr>
            </a:br>
            <a:endParaRPr lang="en-US" sz="3600" kern="1200"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96362"/>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pic>
        <p:nvPicPr>
          <p:cNvPr id="9" name="Content Placeholder 8">
            <a:extLst>
              <a:ext uri="{FF2B5EF4-FFF2-40B4-BE49-F238E27FC236}">
                <a16:creationId xmlns:a16="http://schemas.microsoft.com/office/drawing/2014/main" id="{D76F2B68-725D-08C3-7B4A-F67A989CBCC7}"/>
              </a:ext>
            </a:extLst>
          </p:cNvPr>
          <p:cNvPicPr>
            <a:picLocks noGrp="1" noChangeAspect="1"/>
          </p:cNvPicPr>
          <p:nvPr>
            <p:ph idx="1"/>
          </p:nvPr>
        </p:nvPicPr>
        <p:blipFill>
          <a:blip r:embed="rId4"/>
          <a:stretch>
            <a:fillRect/>
          </a:stretch>
        </p:blipFill>
        <p:spPr>
          <a:xfrm>
            <a:off x="1080654" y="2172254"/>
            <a:ext cx="9842319" cy="3589384"/>
          </a:xfrm>
        </p:spPr>
      </p:pic>
    </p:spTree>
    <p:extLst>
      <p:ext uri="{BB962C8B-B14F-4D97-AF65-F5344CB8AC3E}">
        <p14:creationId xmlns:p14="http://schemas.microsoft.com/office/powerpoint/2010/main" val="1618833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Research Introduction</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p:txBody>
          <a:bodyPr>
            <a:noAutofit/>
          </a:bodyPr>
          <a:lstStyle/>
          <a:p>
            <a:pPr>
              <a:buSzPct val="100000"/>
            </a:pPr>
            <a:r>
              <a:rPr lang="en-US" sz="1600" dirty="0">
                <a:latin typeface="Times New Roman" panose="02020603050405020304" pitchFamily="18" charset="0"/>
                <a:cs typeface="Times New Roman" panose="02020603050405020304" pitchFamily="18" charset="0"/>
              </a:rPr>
              <a:t>Goal: The goal of this project is to identify biomarkers and other factors that effectively predict Ovarian Cancer to improve early diagnosis screening. </a:t>
            </a:r>
          </a:p>
          <a:p>
            <a:pPr>
              <a:buSzPct val="100000"/>
            </a:pPr>
            <a:r>
              <a:rPr lang="en-US" sz="1600" b="0" i="0" dirty="0">
                <a:effectLst/>
                <a:latin typeface="Times New Roman" panose="02020603050405020304" pitchFamily="18" charset="0"/>
                <a:cs typeface="Times New Roman" panose="02020603050405020304" pitchFamily="18" charset="0"/>
              </a:rPr>
              <a:t>Ovarian Cancer is a group of diseases that originate in the ovaries, in the fallopian tubes, or peritoneum. Ovaries produce estrogen and progesterone hormones in females, as well as reproductive eggs. </a:t>
            </a:r>
          </a:p>
          <a:p>
            <a:pPr>
              <a:buSzPct val="100000"/>
            </a:pPr>
            <a:r>
              <a:rPr lang="en-US" sz="1600" b="0" i="0" dirty="0">
                <a:effectLst/>
                <a:latin typeface="Times New Roman" panose="02020603050405020304" pitchFamily="18" charset="0"/>
                <a:cs typeface="Times New Roman" panose="02020603050405020304" pitchFamily="18" charset="0"/>
              </a:rPr>
              <a:t>Ovarian </a:t>
            </a:r>
            <a:r>
              <a:rPr lang="en-US" sz="1600" dirty="0">
                <a:latin typeface="Times New Roman" panose="02020603050405020304" pitchFamily="18" charset="0"/>
                <a:cs typeface="Times New Roman" panose="02020603050405020304" pitchFamily="18" charset="0"/>
              </a:rPr>
              <a:t>Ca</a:t>
            </a:r>
            <a:r>
              <a:rPr lang="en-US" sz="1600" b="0" i="0" dirty="0">
                <a:effectLst/>
                <a:latin typeface="Times New Roman" panose="02020603050405020304" pitchFamily="18" charset="0"/>
                <a:cs typeface="Times New Roman" panose="02020603050405020304" pitchFamily="18" charset="0"/>
              </a:rPr>
              <a:t>ncer is best treated at its earliest stages before becoming aggressive, as it is the fifth deadliest cancer to women and the deadliest cancer of the female reproductive system.. </a:t>
            </a:r>
          </a:p>
          <a:p>
            <a:pPr>
              <a:buSzPct val="100000"/>
            </a:pPr>
            <a:r>
              <a:rPr lang="en-US" sz="1600" b="0" i="0" dirty="0">
                <a:effectLst/>
                <a:latin typeface="Times New Roman" panose="02020603050405020304" pitchFamily="18" charset="0"/>
                <a:cs typeface="Times New Roman" panose="02020603050405020304" pitchFamily="18" charset="0"/>
              </a:rPr>
              <a:t>Therefore, early screening and diagnosis is key in successfully treating the disease, curing, or entering</a:t>
            </a:r>
            <a:br>
              <a:rPr lang="en-US" sz="1600" dirty="0">
                <a:latin typeface="Times New Roman" panose="02020603050405020304" pitchFamily="18" charset="0"/>
                <a:cs typeface="Times New Roman" panose="02020603050405020304" pitchFamily="18" charset="0"/>
              </a:rPr>
            </a:br>
            <a:r>
              <a:rPr lang="en-US" sz="1600" b="0" i="0" dirty="0">
                <a:effectLst/>
                <a:latin typeface="Times New Roman" panose="02020603050405020304" pitchFamily="18" charset="0"/>
                <a:cs typeface="Times New Roman" panose="02020603050405020304" pitchFamily="18" charset="0"/>
              </a:rPr>
              <a:t>remission.</a:t>
            </a:r>
          </a:p>
          <a:p>
            <a:pPr>
              <a:buSzPct val="100000"/>
            </a:pPr>
            <a:r>
              <a:rPr lang="en-US" sz="1600" dirty="0">
                <a:latin typeface="Times New Roman" panose="02020603050405020304" pitchFamily="18" charset="0"/>
                <a:cs typeface="Times New Roman" panose="02020603050405020304" pitchFamily="18" charset="0"/>
              </a:rPr>
              <a:t>Presently, Ovarian Cancer is screened through two primary methods:</a:t>
            </a:r>
          </a:p>
          <a:p>
            <a:pPr marL="800100" lvl="1" indent="-342900">
              <a:buSzPct val="100000"/>
              <a:buFont typeface="+mj-lt"/>
              <a:buAutoNum type="arabicPeriod"/>
            </a:pPr>
            <a:r>
              <a:rPr lang="en-US" sz="1600" dirty="0">
                <a:latin typeface="Times New Roman" panose="02020603050405020304" pitchFamily="18" charset="0"/>
                <a:cs typeface="Times New Roman" panose="02020603050405020304" pitchFamily="18" charset="0"/>
              </a:rPr>
              <a:t>TVUS (transvaginal ultrasound) is a test using sound waves to look at the uterus, fallopian tubes, and ovaries. It can find a mass, but it can't tell if that mass is malignant (cancerous) or benign (non-cancerous). When it is used for screening, most of the masses found are not cancerous.</a:t>
            </a:r>
          </a:p>
          <a:p>
            <a:pPr marL="800100" lvl="1" indent="-342900">
              <a:buSzPct val="100000"/>
              <a:buFont typeface="+mj-lt"/>
              <a:buAutoNum type="arabicPeriod"/>
            </a:pPr>
            <a:r>
              <a:rPr lang="en-US" sz="1600" dirty="0">
                <a:latin typeface="Times New Roman" panose="02020603050405020304" pitchFamily="18" charset="0"/>
                <a:cs typeface="Times New Roman" panose="02020603050405020304" pitchFamily="18" charset="0"/>
              </a:rPr>
              <a:t>The CA-125 blood test measures the amount of a protein called CA-125 in the blood. Many women with ovarian cancer have high levels of CA-125. This test can be useful as a tumor marker to determine if treatment is working in women known to have Ovarian Cancer, because a high CA-125 level, which is above 35 U/ml, often decreases if treatment is working. The normal CA-125 range is 0-35 U/ml. The CA-125 blood test is less invasive.</a:t>
            </a:r>
          </a:p>
        </p:txBody>
      </p:sp>
    </p:spTree>
    <p:extLst>
      <p:ext uri="{BB962C8B-B14F-4D97-AF65-F5344CB8AC3E}">
        <p14:creationId xmlns:p14="http://schemas.microsoft.com/office/powerpoint/2010/main" val="3784174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2565965" y="292440"/>
            <a:ext cx="7416068" cy="1616203"/>
          </a:xfrm>
        </p:spPr>
        <p:txBody>
          <a:bodyPr vert="horz" lIns="91440" tIns="45720" rIns="91440" bIns="45720" rtlCol="0" anchor="ctr">
            <a:normAutofit/>
          </a:bodyPr>
          <a:lstStyle/>
          <a:p>
            <a:pPr algn="ctr"/>
            <a:r>
              <a:rPr lang="en-US" sz="3600" kern="1200" dirty="0">
                <a:latin typeface="Times New Roman" panose="02020603050405020304" pitchFamily="18" charset="0"/>
                <a:cs typeface="Times New Roman" panose="02020603050405020304" pitchFamily="18" charset="0"/>
              </a:rPr>
              <a:t>SVM</a:t>
            </a:r>
            <a:br>
              <a:rPr lang="en-US" sz="3600" kern="1200" dirty="0">
                <a:latin typeface="Times New Roman" panose="02020603050405020304" pitchFamily="18" charset="0"/>
                <a:cs typeface="Times New Roman" panose="02020603050405020304" pitchFamily="18" charset="0"/>
              </a:rPr>
            </a:br>
            <a:r>
              <a:rPr lang="en-US" sz="3600" kern="1200" dirty="0" err="1">
                <a:latin typeface="Times New Roman" panose="02020603050405020304" pitchFamily="18" charset="0"/>
                <a:cs typeface="Times New Roman" panose="02020603050405020304" pitchFamily="18" charset="0"/>
              </a:rPr>
              <a:t>mRMR</a:t>
            </a:r>
            <a:r>
              <a:rPr lang="en-US" sz="3600" kern="12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w/o CA-125 </a:t>
            </a:r>
            <a:r>
              <a:rPr lang="en-US" sz="3600" kern="1200" dirty="0">
                <a:latin typeface="Times New Roman" panose="02020603050405020304" pitchFamily="18" charset="0"/>
                <a:cs typeface="Times New Roman" panose="02020603050405020304" pitchFamily="18" charset="0"/>
              </a:rPr>
              <a:t>Biomarkers:</a:t>
            </a:r>
            <a:br>
              <a:rPr lang="en-US" sz="2200" kern="1200" dirty="0">
                <a:latin typeface="Times New Roman" panose="02020603050405020304" pitchFamily="18" charset="0"/>
                <a:cs typeface="Times New Roman" panose="02020603050405020304" pitchFamily="18" charset="0"/>
              </a:rPr>
            </a:br>
            <a:r>
              <a:rPr lang="en-US" sz="1700" kern="1200" dirty="0">
                <a:latin typeface="Times New Roman" panose="02020603050405020304" pitchFamily="18" charset="0"/>
                <a:cs typeface="Times New Roman" panose="02020603050405020304" pitchFamily="18" charset="0"/>
              </a:rPr>
              <a:t>'Age', 'CREA', 'LYM%', 'AST', 'Menopause', 'PDW', 'NEU', 'HE4', 'LYM#', 'PCT’</a:t>
            </a:r>
          </a:p>
        </p:txBody>
      </p:sp>
      <p:grpSp>
        <p:nvGrpSpPr>
          <p:cNvPr id="15" name="Group 14">
            <a:extLst>
              <a:ext uri="{FF2B5EF4-FFF2-40B4-BE49-F238E27FC236}">
                <a16:creationId xmlns:a16="http://schemas.microsoft.com/office/drawing/2014/main" id="{117ED9EE-380C-224B-8619-61C6C01B1B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6" name="Rectangle 15">
              <a:extLst>
                <a:ext uri="{FF2B5EF4-FFF2-40B4-BE49-F238E27FC236}">
                  <a16:creationId xmlns:a16="http://schemas.microsoft.com/office/drawing/2014/main" id="{CBEA0657-2676-EBD0-330D-2DE1D716D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ABD4BE5-70D5-796C-F818-10F0570E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96362"/>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6" name="Content Placeholder 5">
            <a:extLst>
              <a:ext uri="{FF2B5EF4-FFF2-40B4-BE49-F238E27FC236}">
                <a16:creationId xmlns:a16="http://schemas.microsoft.com/office/drawing/2014/main" id="{DDD4B540-9B30-91A6-3B5A-6B477381C9AB}"/>
              </a:ext>
            </a:extLst>
          </p:cNvPr>
          <p:cNvGraphicFramePr>
            <a:graphicFrameLocks noGrp="1"/>
          </p:cNvGraphicFramePr>
          <p:nvPr>
            <p:ph idx="1"/>
            <p:extLst>
              <p:ext uri="{D42A27DB-BD31-4B8C-83A1-F6EECF244321}">
                <p14:modId xmlns:p14="http://schemas.microsoft.com/office/powerpoint/2010/main" val="2876851955"/>
              </p:ext>
            </p:extLst>
          </p:nvPr>
        </p:nvGraphicFramePr>
        <p:xfrm>
          <a:off x="936732" y="2295392"/>
          <a:ext cx="10318536" cy="3290513"/>
        </p:xfrm>
        <a:graphic>
          <a:graphicData uri="http://schemas.openxmlformats.org/drawingml/2006/table">
            <a:tbl>
              <a:tblPr/>
              <a:tblGrid>
                <a:gridCol w="2212682">
                  <a:extLst>
                    <a:ext uri="{9D8B030D-6E8A-4147-A177-3AD203B41FA5}">
                      <a16:colId xmlns:a16="http://schemas.microsoft.com/office/drawing/2014/main" val="1342688910"/>
                    </a:ext>
                  </a:extLst>
                </a:gridCol>
                <a:gridCol w="2212682">
                  <a:extLst>
                    <a:ext uri="{9D8B030D-6E8A-4147-A177-3AD203B41FA5}">
                      <a16:colId xmlns:a16="http://schemas.microsoft.com/office/drawing/2014/main" val="1003642197"/>
                    </a:ext>
                  </a:extLst>
                </a:gridCol>
                <a:gridCol w="1883414">
                  <a:extLst>
                    <a:ext uri="{9D8B030D-6E8A-4147-A177-3AD203B41FA5}">
                      <a16:colId xmlns:a16="http://schemas.microsoft.com/office/drawing/2014/main" val="3073946998"/>
                    </a:ext>
                  </a:extLst>
                </a:gridCol>
                <a:gridCol w="1883414">
                  <a:extLst>
                    <a:ext uri="{9D8B030D-6E8A-4147-A177-3AD203B41FA5}">
                      <a16:colId xmlns:a16="http://schemas.microsoft.com/office/drawing/2014/main" val="1836514725"/>
                    </a:ext>
                  </a:extLst>
                </a:gridCol>
                <a:gridCol w="2126344">
                  <a:extLst>
                    <a:ext uri="{9D8B030D-6E8A-4147-A177-3AD203B41FA5}">
                      <a16:colId xmlns:a16="http://schemas.microsoft.com/office/drawing/2014/main" val="2624002612"/>
                    </a:ext>
                  </a:extLst>
                </a:gridCol>
              </a:tblGrid>
              <a:tr h="751712">
                <a:tc rowSpan="2">
                  <a:txBody>
                    <a:bodyPr/>
                    <a:lstStyle/>
                    <a:p>
                      <a:pPr marL="0" marR="0" algn="ctr" fontAlgn="t">
                        <a:lnSpc>
                          <a:spcPct val="115000"/>
                        </a:lnSpc>
                        <a:spcBef>
                          <a:spcPts val="0"/>
                        </a:spcBef>
                        <a:spcAft>
                          <a:spcPts val="0"/>
                        </a:spcAft>
                      </a:pPr>
                      <a:r>
                        <a:rPr lang="en-US" sz="21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Name of Classifier = SVM-</a:t>
                      </a:r>
                      <a:r>
                        <a:rPr lang="en-US" sz="2100" b="1" i="0" u="none" strike="noStrike" kern="100" dirty="0" err="1">
                          <a:solidFill>
                            <a:srgbClr val="FFFFFF"/>
                          </a:solidFill>
                          <a:effectLst/>
                          <a:latin typeface="Arial" panose="020B0604020202020204" pitchFamily="34" charset="0"/>
                          <a:ea typeface="Arial" panose="020B0604020202020204" pitchFamily="34" charset="0"/>
                          <a:cs typeface="Times New Roman" panose="02020603050405020304" pitchFamily="18" charset="0"/>
                        </a:rPr>
                        <a:t>mRMR</a:t>
                      </a:r>
                      <a:r>
                        <a:rPr lang="en-US" sz="21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 no ca125</a:t>
                      </a:r>
                      <a:endParaRPr lang="en-US" sz="2700" b="0" i="0" u="none" strike="noStrike" dirty="0">
                        <a:effectLst/>
                        <a:latin typeface="Arial" panose="020B0604020202020204" pitchFamily="34" charset="0"/>
                      </a:endParaRPr>
                    </a:p>
                  </a:txBody>
                  <a:tcPr marL="136784" marR="136784" marT="68392" marB="68392">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0B6374"/>
                    </a:solidFill>
                  </a:tcPr>
                </a:tc>
                <a:tc gridSpan="4">
                  <a:txBody>
                    <a:bodyPr/>
                    <a:lstStyle/>
                    <a:p>
                      <a:pPr marL="0" marR="0" algn="ctr" fontAlgn="t">
                        <a:lnSpc>
                          <a:spcPct val="115000"/>
                        </a:lnSpc>
                        <a:spcBef>
                          <a:spcPts val="0"/>
                        </a:spcBef>
                        <a:spcAft>
                          <a:spcPts val="0"/>
                        </a:spcAft>
                      </a:pPr>
                      <a:r>
                        <a:rPr lang="en-US" sz="24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Evaluation Parameter</a:t>
                      </a:r>
                      <a:endParaRPr lang="en-US" sz="2700" b="0" i="0" u="none" strike="noStrike" dirty="0">
                        <a:effectLst/>
                        <a:latin typeface="Arial" panose="020B0604020202020204" pitchFamily="34" charset="0"/>
                      </a:endParaRPr>
                    </a:p>
                  </a:txBody>
                  <a:tcPr marL="136784" marR="136784" marT="68392" marB="68392">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8DD8D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362939987"/>
                  </a:ext>
                </a:extLst>
              </a:tr>
              <a:tr h="878615">
                <a:tc vMerge="1">
                  <a:txBody>
                    <a:bodyPr/>
                    <a:lstStyle/>
                    <a:p>
                      <a:endParaRPr lang="en-US"/>
                    </a:p>
                  </a:txBody>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Accuracy </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Precision</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Recall </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F1-measure</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extLst>
                  <a:ext uri="{0D108BD9-81ED-4DB2-BD59-A6C34878D82A}">
                    <a16:rowId xmlns:a16="http://schemas.microsoft.com/office/drawing/2014/main" val="1006466472"/>
                  </a:ext>
                </a:extLst>
              </a:tr>
              <a:tr h="830093">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0.87</a:t>
                      </a:r>
                      <a:endParaRPr lang="en-US" sz="2700" b="0" i="0" u="none" strike="noStrike" dirty="0">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0.90</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0.88</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0.89</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020020124"/>
                  </a:ext>
                </a:extLst>
              </a:tr>
              <a:tr h="830093">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1</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0.87</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0.83</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0.86</a:t>
                      </a:r>
                      <a:endParaRPr lang="en-US" sz="2700" b="0" i="0" u="none" strike="noStrike">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0.84</a:t>
                      </a:r>
                      <a:endParaRPr lang="en-US" sz="2700" b="0" i="0" u="none" strike="noStrike" dirty="0">
                        <a:effectLst/>
                        <a:latin typeface="Arial" panose="020B0604020202020204" pitchFamily="34" charset="0"/>
                      </a:endParaRPr>
                    </a:p>
                  </a:txBody>
                  <a:tcPr marL="132985" marR="132985" marT="132985" marB="1329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4036976229"/>
                  </a:ext>
                </a:extLst>
              </a:tr>
            </a:tbl>
          </a:graphicData>
        </a:graphic>
      </p:graphicFrame>
    </p:spTree>
    <p:extLst>
      <p:ext uri="{BB962C8B-B14F-4D97-AF65-F5344CB8AC3E}">
        <p14:creationId xmlns:p14="http://schemas.microsoft.com/office/powerpoint/2010/main" val="41966757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28675" y="494414"/>
            <a:ext cx="10534650" cy="1589092"/>
          </a:xfrm>
        </p:spPr>
        <p:txBody>
          <a:bodyPr vert="horz" lIns="91440" tIns="45720" rIns="91440" bIns="45720" rtlCol="0" anchor="b">
            <a:normAutofit fontScale="90000"/>
          </a:bodyPr>
          <a:lstStyle/>
          <a:p>
            <a:pPr algn="ctr"/>
            <a:r>
              <a:rPr lang="en-US" sz="3600" kern="1200" dirty="0">
                <a:solidFill>
                  <a:schemeClr val="tx1"/>
                </a:solidFill>
                <a:latin typeface="Times New Roman" panose="02020603050405020304" pitchFamily="18" charset="0"/>
                <a:cs typeface="Times New Roman" panose="02020603050405020304" pitchFamily="18" charset="0"/>
              </a:rPr>
              <a:t>KNN 1</a:t>
            </a:r>
            <a:br>
              <a:rPr lang="en-US" sz="3600" kern="1200" dirty="0">
                <a:solidFill>
                  <a:schemeClr val="tx1"/>
                </a:solidFill>
                <a:latin typeface="Times New Roman" panose="02020603050405020304" pitchFamily="18" charset="0"/>
                <a:cs typeface="Times New Roman" panose="02020603050405020304" pitchFamily="18" charset="0"/>
              </a:rPr>
            </a:br>
            <a:r>
              <a:rPr lang="en-US" sz="3600" kern="1200" dirty="0" err="1">
                <a:solidFill>
                  <a:schemeClr val="tx1"/>
                </a:solidFill>
                <a:latin typeface="Times New Roman" panose="02020603050405020304" pitchFamily="18" charset="0"/>
                <a:cs typeface="Times New Roman" panose="02020603050405020304" pitchFamily="18" charset="0"/>
              </a:rPr>
              <a:t>mRMR</a:t>
            </a:r>
            <a:r>
              <a:rPr lang="en-US" sz="3600" kern="1200" dirty="0">
                <a:solidFill>
                  <a:schemeClr val="tx1"/>
                </a:solidFill>
                <a:latin typeface="Times New Roman" panose="02020603050405020304" pitchFamily="18" charset="0"/>
                <a:cs typeface="Times New Roman" panose="02020603050405020304" pitchFamily="18" charset="0"/>
              </a:rPr>
              <a:t> w/CA-125 Biomarkers:</a:t>
            </a:r>
            <a:br>
              <a:rPr lang="en-US" sz="3600" kern="1200" dirty="0">
                <a:solidFill>
                  <a:schemeClr val="tx1"/>
                </a:solidFill>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'Age', 'CREA', 'LYM%', 'AST', 'CA125', 'PDW', 'Menopause', 'NEU', 'CEA', and 'LYM#'</a:t>
            </a:r>
            <a:br>
              <a:rPr lang="en-US" sz="2000" dirty="0">
                <a:latin typeface="Times New Roman" panose="02020603050405020304" pitchFamily="18" charset="0"/>
                <a:cs typeface="Times New Roman" panose="02020603050405020304" pitchFamily="18" charset="0"/>
              </a:rPr>
            </a:br>
            <a:endParaRPr lang="en-US" sz="3600" kern="1200" dirty="0">
              <a:solidFill>
                <a:schemeClr val="tx1"/>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2940D854-64D5-BFBC-D070-047D0753C752}"/>
              </a:ext>
            </a:extLst>
          </p:cNvPr>
          <p:cNvPicPr>
            <a:picLocks noChangeAspect="1"/>
          </p:cNvPicPr>
          <p:nvPr/>
        </p:nvPicPr>
        <p:blipFill>
          <a:blip r:embed="rId4"/>
          <a:stretch>
            <a:fillRect/>
          </a:stretch>
        </p:blipFill>
        <p:spPr>
          <a:xfrm>
            <a:off x="558543" y="1966053"/>
            <a:ext cx="10655155" cy="3899726"/>
          </a:xfrm>
          <a:prstGeom prst="rect">
            <a:avLst/>
          </a:prstGeom>
        </p:spPr>
      </p:pic>
    </p:spTree>
    <p:extLst>
      <p:ext uri="{BB962C8B-B14F-4D97-AF65-F5344CB8AC3E}">
        <p14:creationId xmlns:p14="http://schemas.microsoft.com/office/powerpoint/2010/main" val="22201221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1966680" y="593433"/>
            <a:ext cx="8267333" cy="1038763"/>
          </a:xfrm>
        </p:spPr>
        <p:txBody>
          <a:bodyPr vert="horz" lIns="91440" tIns="45720" rIns="91440" bIns="45720" rtlCol="0" anchor="ctr">
            <a:normAutofit fontScale="90000"/>
          </a:bodyPr>
          <a:lstStyle/>
          <a:p>
            <a:pPr algn="ctr"/>
            <a:r>
              <a:rPr lang="en-US" sz="3600" kern="1200" dirty="0">
                <a:latin typeface="Times New Roman" panose="02020603050405020304" pitchFamily="18" charset="0"/>
                <a:cs typeface="Times New Roman" panose="02020603050405020304" pitchFamily="18" charset="0"/>
              </a:rPr>
              <a:t>KNN 2</a:t>
            </a:r>
            <a:br>
              <a:rPr lang="en-US" sz="3600" kern="1200" dirty="0">
                <a:latin typeface="Times New Roman" panose="02020603050405020304" pitchFamily="18" charset="0"/>
                <a:cs typeface="Times New Roman" panose="02020603050405020304" pitchFamily="18" charset="0"/>
              </a:rPr>
            </a:br>
            <a:r>
              <a:rPr lang="en-US" sz="3600" kern="1200" dirty="0">
                <a:latin typeface="Times New Roman" panose="02020603050405020304" pitchFamily="18" charset="0"/>
                <a:cs typeface="Times New Roman" panose="02020603050405020304" pitchFamily="18" charset="0"/>
              </a:rPr>
              <a:t>Lit Biomarkers:</a:t>
            </a:r>
            <a:br>
              <a:rPr lang="en-US" sz="3600" kern="12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'CA125', 'RBC', 'ALP', 'PCT', 'NEU', 'PLT', 'HE4', 'Age', 'Ca', 'Menopause</a:t>
            </a:r>
            <a:r>
              <a:rPr lang="en-US" sz="1600" dirty="0">
                <a:latin typeface="Times New Roman" panose="02020603050405020304" pitchFamily="18" charset="0"/>
                <a:cs typeface="Times New Roman" panose="02020603050405020304" pitchFamily="18" charset="0"/>
              </a:rPr>
              <a:t>'</a:t>
            </a:r>
            <a:endParaRPr lang="en-US" sz="1500" kern="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13" name="Content Placeholder 12">
            <a:extLst>
              <a:ext uri="{FF2B5EF4-FFF2-40B4-BE49-F238E27FC236}">
                <a16:creationId xmlns:a16="http://schemas.microsoft.com/office/drawing/2014/main" id="{06927C3B-73AF-7F88-E15E-51A7AAEDE928}"/>
              </a:ext>
            </a:extLst>
          </p:cNvPr>
          <p:cNvGraphicFramePr>
            <a:graphicFrameLocks noGrp="1"/>
          </p:cNvGraphicFramePr>
          <p:nvPr>
            <p:ph idx="1"/>
            <p:extLst>
              <p:ext uri="{D42A27DB-BD31-4B8C-83A1-F6EECF244321}">
                <p14:modId xmlns:p14="http://schemas.microsoft.com/office/powerpoint/2010/main" val="1360076374"/>
              </p:ext>
            </p:extLst>
          </p:nvPr>
        </p:nvGraphicFramePr>
        <p:xfrm>
          <a:off x="838200" y="2564479"/>
          <a:ext cx="10515603" cy="3334692"/>
        </p:xfrm>
        <a:graphic>
          <a:graphicData uri="http://schemas.openxmlformats.org/drawingml/2006/table">
            <a:tbl>
              <a:tblPr firstRow="1" bandRow="1"/>
              <a:tblGrid>
                <a:gridCol w="2254940">
                  <a:extLst>
                    <a:ext uri="{9D8B030D-6E8A-4147-A177-3AD203B41FA5}">
                      <a16:colId xmlns:a16="http://schemas.microsoft.com/office/drawing/2014/main" val="256561913"/>
                    </a:ext>
                  </a:extLst>
                </a:gridCol>
                <a:gridCol w="2254940">
                  <a:extLst>
                    <a:ext uri="{9D8B030D-6E8A-4147-A177-3AD203B41FA5}">
                      <a16:colId xmlns:a16="http://schemas.microsoft.com/office/drawing/2014/main" val="2079477555"/>
                    </a:ext>
                  </a:extLst>
                </a:gridCol>
                <a:gridCol w="1919385">
                  <a:extLst>
                    <a:ext uri="{9D8B030D-6E8A-4147-A177-3AD203B41FA5}">
                      <a16:colId xmlns:a16="http://schemas.microsoft.com/office/drawing/2014/main" val="1077746497"/>
                    </a:ext>
                  </a:extLst>
                </a:gridCol>
                <a:gridCol w="1919385">
                  <a:extLst>
                    <a:ext uri="{9D8B030D-6E8A-4147-A177-3AD203B41FA5}">
                      <a16:colId xmlns:a16="http://schemas.microsoft.com/office/drawing/2014/main" val="974107524"/>
                    </a:ext>
                  </a:extLst>
                </a:gridCol>
                <a:gridCol w="2166953">
                  <a:extLst>
                    <a:ext uri="{9D8B030D-6E8A-4147-A177-3AD203B41FA5}">
                      <a16:colId xmlns:a16="http://schemas.microsoft.com/office/drawing/2014/main" val="1820712268"/>
                    </a:ext>
                  </a:extLst>
                </a:gridCol>
              </a:tblGrid>
              <a:tr h="773018">
                <a:tc rowSpan="2">
                  <a:txBody>
                    <a:bodyPr/>
                    <a:lstStyle/>
                    <a:p>
                      <a:pPr marL="0" marR="0" algn="ctr" fontAlgn="t">
                        <a:lnSpc>
                          <a:spcPct val="115000"/>
                        </a:lnSpc>
                        <a:spcBef>
                          <a:spcPts val="0"/>
                        </a:spcBef>
                        <a:spcAft>
                          <a:spcPts val="0"/>
                        </a:spcAft>
                      </a:pPr>
                      <a:r>
                        <a:rPr lang="en-US" sz="21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Name of Classifier = KNN </a:t>
                      </a:r>
                      <a:endParaRPr lang="en-US" sz="2700" b="0" i="0" u="none" strike="noStrike" dirty="0">
                        <a:effectLst/>
                        <a:latin typeface="Arial" panose="020B0604020202020204" pitchFamily="34" charset="0"/>
                      </a:endParaRPr>
                    </a:p>
                  </a:txBody>
                  <a:tcPr marL="136738" marR="136738" marT="68368" marB="6836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0B6374"/>
                    </a:solidFill>
                  </a:tcPr>
                </a:tc>
                <a:tc gridSpan="4">
                  <a:txBody>
                    <a:bodyPr/>
                    <a:lstStyle/>
                    <a:p>
                      <a:pPr marL="0" marR="0" algn="ctr" fontAlgn="t">
                        <a:lnSpc>
                          <a:spcPct val="115000"/>
                        </a:lnSpc>
                        <a:spcBef>
                          <a:spcPts val="0"/>
                        </a:spcBef>
                        <a:spcAft>
                          <a:spcPts val="0"/>
                        </a:spcAft>
                      </a:pPr>
                      <a:r>
                        <a:rPr lang="en-US" sz="24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Evaluation Parameter</a:t>
                      </a:r>
                      <a:endParaRPr lang="en-US" sz="2700" b="0" i="0" u="none" strike="noStrike" dirty="0">
                        <a:effectLst/>
                        <a:latin typeface="Arial" panose="020B0604020202020204" pitchFamily="34" charset="0"/>
                      </a:endParaRPr>
                    </a:p>
                  </a:txBody>
                  <a:tcPr marL="136738" marR="136738" marT="68368" marB="6836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8DD8D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96761032"/>
                  </a:ext>
                </a:extLst>
              </a:tr>
              <a:tr h="902160">
                <a:tc vMerge="1">
                  <a:txBody>
                    <a:bodyPr/>
                    <a:lstStyle/>
                    <a:p>
                      <a:endParaRPr lang="en-US"/>
                    </a:p>
                  </a:txBody>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Accuracy </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Precision</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Recall </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F1-measure</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extLst>
                  <a:ext uri="{0D108BD9-81ED-4DB2-BD59-A6C34878D82A}">
                    <a16:rowId xmlns:a16="http://schemas.microsoft.com/office/drawing/2014/main" val="4031700619"/>
                  </a:ext>
                </a:extLst>
              </a:tr>
              <a:tr h="829757">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0.77</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cs typeface="Times New Roman" panose="02020603050405020304" pitchFamily="18" charset="0"/>
                        </a:rPr>
                        <a:t>0.81</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0.81</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0.81</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362403285"/>
                  </a:ext>
                </a:extLst>
              </a:tr>
              <a:tr h="829757">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1</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0.77</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0.71</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cs typeface="Times New Roman" panose="02020603050405020304" pitchFamily="18" charset="0"/>
                        </a:rPr>
                        <a:t>0.71</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0.71</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470728102"/>
                  </a:ext>
                </a:extLst>
              </a:tr>
            </a:tbl>
          </a:graphicData>
        </a:graphic>
      </p:graphicFrame>
    </p:spTree>
    <p:extLst>
      <p:ext uri="{BB962C8B-B14F-4D97-AF65-F5344CB8AC3E}">
        <p14:creationId xmlns:p14="http://schemas.microsoft.com/office/powerpoint/2010/main" val="4424090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1966680" y="593433"/>
            <a:ext cx="8267333" cy="1038763"/>
          </a:xfrm>
        </p:spPr>
        <p:txBody>
          <a:bodyPr vert="horz" lIns="91440" tIns="45720" rIns="91440" bIns="45720" rtlCol="0" anchor="ctr">
            <a:normAutofit fontScale="90000"/>
          </a:bodyPr>
          <a:lstStyle/>
          <a:p>
            <a:pPr algn="ctr"/>
            <a:r>
              <a:rPr lang="en-US" sz="3600" kern="1200" dirty="0">
                <a:latin typeface="Times New Roman" panose="02020603050405020304" pitchFamily="18" charset="0"/>
                <a:cs typeface="Times New Roman" panose="02020603050405020304" pitchFamily="18" charset="0"/>
              </a:rPr>
              <a:t>KNN 3</a:t>
            </a:r>
            <a:br>
              <a:rPr lang="en-US" sz="3600" kern="1200" dirty="0">
                <a:latin typeface="Times New Roman" panose="02020603050405020304" pitchFamily="18" charset="0"/>
                <a:cs typeface="Times New Roman" panose="02020603050405020304" pitchFamily="18" charset="0"/>
              </a:rPr>
            </a:br>
            <a:r>
              <a:rPr lang="en-US" sz="3600" kern="1200" dirty="0" err="1">
                <a:latin typeface="Times New Roman" panose="02020603050405020304" pitchFamily="18" charset="0"/>
                <a:cs typeface="Times New Roman" panose="02020603050405020304" pitchFamily="18" charset="0"/>
              </a:rPr>
              <a:t>mRMR</a:t>
            </a:r>
            <a:r>
              <a:rPr lang="en-US" sz="3600" kern="12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w/o CA-125 </a:t>
            </a:r>
            <a:r>
              <a:rPr lang="en-US" sz="3600" kern="1200" dirty="0">
                <a:latin typeface="Times New Roman" panose="02020603050405020304" pitchFamily="18" charset="0"/>
                <a:cs typeface="Times New Roman" panose="02020603050405020304" pitchFamily="18" charset="0"/>
              </a:rPr>
              <a:t>Biomarkers:</a:t>
            </a:r>
            <a:br>
              <a:rPr lang="en-US" sz="3600" kern="1200" dirty="0">
                <a:latin typeface="Times New Roman" panose="02020603050405020304" pitchFamily="18" charset="0"/>
                <a:cs typeface="Times New Roman" panose="02020603050405020304" pitchFamily="18" charset="0"/>
              </a:rPr>
            </a:br>
            <a:r>
              <a:rPr lang="en-US" sz="1900" dirty="0">
                <a:latin typeface="Times New Roman" panose="02020603050405020304" pitchFamily="18" charset="0"/>
                <a:cs typeface="Times New Roman" panose="02020603050405020304" pitchFamily="18" charset="0"/>
              </a:rPr>
              <a:t>'Age', 'CREA', 'LYM%', 'AST', 'Menopause', 'PDW', 'NEU', 'HE4', 'LYM#', 'PCT</a:t>
            </a:r>
            <a:r>
              <a:rPr lang="en-US" sz="1600" dirty="0">
                <a:latin typeface="Times New Roman" panose="02020603050405020304" pitchFamily="18" charset="0"/>
                <a:cs typeface="Times New Roman" panose="02020603050405020304" pitchFamily="18" charset="0"/>
              </a:rPr>
              <a:t>'</a:t>
            </a:r>
            <a:br>
              <a:rPr lang="en-US" sz="1500" dirty="0">
                <a:latin typeface="Times New Roman" panose="02020603050405020304" pitchFamily="18" charset="0"/>
                <a:cs typeface="Times New Roman" panose="02020603050405020304" pitchFamily="18" charset="0"/>
              </a:rPr>
            </a:br>
            <a:endParaRPr lang="en-US" sz="1500" kern="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13" name="Content Placeholder 12">
            <a:extLst>
              <a:ext uri="{FF2B5EF4-FFF2-40B4-BE49-F238E27FC236}">
                <a16:creationId xmlns:a16="http://schemas.microsoft.com/office/drawing/2014/main" id="{06927C3B-73AF-7F88-E15E-51A7AAEDE928}"/>
              </a:ext>
            </a:extLst>
          </p:cNvPr>
          <p:cNvGraphicFramePr>
            <a:graphicFrameLocks noGrp="1"/>
          </p:cNvGraphicFramePr>
          <p:nvPr>
            <p:ph idx="1"/>
            <p:extLst>
              <p:ext uri="{D42A27DB-BD31-4B8C-83A1-F6EECF244321}">
                <p14:modId xmlns:p14="http://schemas.microsoft.com/office/powerpoint/2010/main" val="1982260722"/>
              </p:ext>
            </p:extLst>
          </p:nvPr>
        </p:nvGraphicFramePr>
        <p:xfrm>
          <a:off x="838200" y="2564479"/>
          <a:ext cx="10515603" cy="3334692"/>
        </p:xfrm>
        <a:graphic>
          <a:graphicData uri="http://schemas.openxmlformats.org/drawingml/2006/table">
            <a:tbl>
              <a:tblPr firstRow="1" bandRow="1"/>
              <a:tblGrid>
                <a:gridCol w="2254940">
                  <a:extLst>
                    <a:ext uri="{9D8B030D-6E8A-4147-A177-3AD203B41FA5}">
                      <a16:colId xmlns:a16="http://schemas.microsoft.com/office/drawing/2014/main" val="256561913"/>
                    </a:ext>
                  </a:extLst>
                </a:gridCol>
                <a:gridCol w="2254940">
                  <a:extLst>
                    <a:ext uri="{9D8B030D-6E8A-4147-A177-3AD203B41FA5}">
                      <a16:colId xmlns:a16="http://schemas.microsoft.com/office/drawing/2014/main" val="2079477555"/>
                    </a:ext>
                  </a:extLst>
                </a:gridCol>
                <a:gridCol w="1919385">
                  <a:extLst>
                    <a:ext uri="{9D8B030D-6E8A-4147-A177-3AD203B41FA5}">
                      <a16:colId xmlns:a16="http://schemas.microsoft.com/office/drawing/2014/main" val="1077746497"/>
                    </a:ext>
                  </a:extLst>
                </a:gridCol>
                <a:gridCol w="1919385">
                  <a:extLst>
                    <a:ext uri="{9D8B030D-6E8A-4147-A177-3AD203B41FA5}">
                      <a16:colId xmlns:a16="http://schemas.microsoft.com/office/drawing/2014/main" val="974107524"/>
                    </a:ext>
                  </a:extLst>
                </a:gridCol>
                <a:gridCol w="2166953">
                  <a:extLst>
                    <a:ext uri="{9D8B030D-6E8A-4147-A177-3AD203B41FA5}">
                      <a16:colId xmlns:a16="http://schemas.microsoft.com/office/drawing/2014/main" val="1820712268"/>
                    </a:ext>
                  </a:extLst>
                </a:gridCol>
              </a:tblGrid>
              <a:tr h="773018">
                <a:tc rowSpan="2">
                  <a:txBody>
                    <a:bodyPr/>
                    <a:lstStyle/>
                    <a:p>
                      <a:pPr marL="0" marR="0" algn="ctr" fontAlgn="t">
                        <a:lnSpc>
                          <a:spcPct val="115000"/>
                        </a:lnSpc>
                        <a:spcBef>
                          <a:spcPts val="0"/>
                        </a:spcBef>
                        <a:spcAft>
                          <a:spcPts val="0"/>
                        </a:spcAft>
                      </a:pPr>
                      <a:r>
                        <a:rPr lang="en-US" sz="21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Name of Classifier = KNN</a:t>
                      </a:r>
                      <a:endParaRPr lang="en-US" sz="2700" b="0" i="0" u="none" strike="noStrike" dirty="0">
                        <a:effectLst/>
                        <a:latin typeface="Arial" panose="020B0604020202020204" pitchFamily="34" charset="0"/>
                      </a:endParaRPr>
                    </a:p>
                  </a:txBody>
                  <a:tcPr marL="136738" marR="136738" marT="68368" marB="6836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0B6374"/>
                    </a:solidFill>
                  </a:tcPr>
                </a:tc>
                <a:tc gridSpan="4">
                  <a:txBody>
                    <a:bodyPr/>
                    <a:lstStyle/>
                    <a:p>
                      <a:pPr marL="0" marR="0" algn="ctr" fontAlgn="t">
                        <a:lnSpc>
                          <a:spcPct val="115000"/>
                        </a:lnSpc>
                        <a:spcBef>
                          <a:spcPts val="0"/>
                        </a:spcBef>
                        <a:spcAft>
                          <a:spcPts val="0"/>
                        </a:spcAft>
                      </a:pPr>
                      <a:r>
                        <a:rPr lang="en-US" sz="2400" b="1" i="0" u="none" strike="noStrike" kern="100">
                          <a:solidFill>
                            <a:srgbClr val="FFFFFF"/>
                          </a:solidFill>
                          <a:effectLst/>
                          <a:latin typeface="Arial" panose="020B0604020202020204" pitchFamily="34" charset="0"/>
                          <a:ea typeface="Arial" panose="020B0604020202020204" pitchFamily="34" charset="0"/>
                          <a:cs typeface="Times New Roman" panose="02020603050405020304" pitchFamily="18" charset="0"/>
                        </a:rPr>
                        <a:t>Evaluation Parameter</a:t>
                      </a:r>
                      <a:endParaRPr lang="en-US" sz="2700" b="0" i="0" u="none" strike="noStrike">
                        <a:effectLst/>
                        <a:latin typeface="Arial" panose="020B0604020202020204" pitchFamily="34" charset="0"/>
                      </a:endParaRPr>
                    </a:p>
                  </a:txBody>
                  <a:tcPr marL="136738" marR="136738" marT="68368" marB="6836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8DD8D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96761032"/>
                  </a:ext>
                </a:extLst>
              </a:tr>
              <a:tr h="902160">
                <a:tc vMerge="1">
                  <a:txBody>
                    <a:bodyPr/>
                    <a:lstStyle/>
                    <a:p>
                      <a:endParaRPr lang="en-US"/>
                    </a:p>
                  </a:txBody>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Accuracy </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Precision</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Recall </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4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F1-measure</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extLst>
                  <a:ext uri="{0D108BD9-81ED-4DB2-BD59-A6C34878D82A}">
                    <a16:rowId xmlns:a16="http://schemas.microsoft.com/office/drawing/2014/main" val="4031700619"/>
                  </a:ext>
                </a:extLst>
              </a:tr>
              <a:tr h="829757">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0.90</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1.00</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0.84</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0.91</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362403285"/>
                  </a:ext>
                </a:extLst>
              </a:tr>
              <a:tr h="829757">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1</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0.90</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0.80</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a:effectLst/>
                          <a:latin typeface="Arial" panose="020B0604020202020204" pitchFamily="34" charset="0"/>
                          <a:ea typeface="Arial" panose="020B0604020202020204" pitchFamily="34" charset="0"/>
                          <a:cs typeface="Times New Roman" panose="02020603050405020304" pitchFamily="18" charset="0"/>
                        </a:rPr>
                        <a:t>1.00</a:t>
                      </a:r>
                      <a:endParaRPr lang="en-US" sz="2700" b="0" i="0" u="none" strike="noStrike">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0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0.89</a:t>
                      </a:r>
                      <a:endParaRPr lang="en-US" sz="2700" b="0" i="0" u="none" strike="noStrike" dirty="0">
                        <a:effectLst/>
                        <a:latin typeface="Arial" panose="020B0604020202020204" pitchFamily="34" charset="0"/>
                      </a:endParaRPr>
                    </a:p>
                  </a:txBody>
                  <a:tcPr marL="132940" marR="132940" marT="132940" marB="132940">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2470728102"/>
                  </a:ext>
                </a:extLst>
              </a:tr>
            </a:tbl>
          </a:graphicData>
        </a:graphic>
      </p:graphicFrame>
    </p:spTree>
    <p:extLst>
      <p:ext uri="{BB962C8B-B14F-4D97-AF65-F5344CB8AC3E}">
        <p14:creationId xmlns:p14="http://schemas.microsoft.com/office/powerpoint/2010/main" val="3183955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F0DCC097-1DB8-4B6D-85D0-6FBA0E1CA4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0B58608-23C8-4441-994D-C6823EEE1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2083506"/>
          </a:xfrm>
          <a:custGeom>
            <a:avLst/>
            <a:gdLst>
              <a:gd name="connsiteX0" fmla="*/ 0 w 12191999"/>
              <a:gd name="connsiteY0" fmla="*/ 0 h 2083506"/>
              <a:gd name="connsiteX1" fmla="*/ 9429748 w 12191999"/>
              <a:gd name="connsiteY1" fmla="*/ 0 h 2083506"/>
              <a:gd name="connsiteX2" fmla="*/ 9429748 w 12191999"/>
              <a:gd name="connsiteY2" fmla="*/ 1 h 2083506"/>
              <a:gd name="connsiteX3" fmla="*/ 12191999 w 12191999"/>
              <a:gd name="connsiteY3" fmla="*/ 1 h 2083506"/>
              <a:gd name="connsiteX4" fmla="*/ 12191999 w 12191999"/>
              <a:gd name="connsiteY4" fmla="*/ 1164372 h 2083506"/>
              <a:gd name="connsiteX5" fmla="*/ 12147852 w 12191999"/>
              <a:gd name="connsiteY5" fmla="*/ 1163783 h 2083506"/>
              <a:gd name="connsiteX6" fmla="*/ 11993604 w 12191999"/>
              <a:gd name="connsiteY6" fmla="*/ 1153496 h 2083506"/>
              <a:gd name="connsiteX7" fmla="*/ 11865319 w 12191999"/>
              <a:gd name="connsiteY7" fmla="*/ 1176624 h 2083506"/>
              <a:gd name="connsiteX8" fmla="*/ 11718353 w 12191999"/>
              <a:gd name="connsiteY8" fmla="*/ 1209136 h 2083506"/>
              <a:gd name="connsiteX9" fmla="*/ 11609067 w 12191999"/>
              <a:gd name="connsiteY9" fmla="*/ 1218512 h 2083506"/>
              <a:gd name="connsiteX10" fmla="*/ 11545958 w 12191999"/>
              <a:gd name="connsiteY10" fmla="*/ 1240430 h 2083506"/>
              <a:gd name="connsiteX11" fmla="*/ 11445770 w 12191999"/>
              <a:gd name="connsiteY11" fmla="*/ 1225780 h 2083506"/>
              <a:gd name="connsiteX12" fmla="*/ 11398842 w 12191999"/>
              <a:gd name="connsiteY12" fmla="*/ 1227250 h 2083506"/>
              <a:gd name="connsiteX13" fmla="*/ 11240093 w 12191999"/>
              <a:gd name="connsiteY13" fmla="*/ 1266797 h 2083506"/>
              <a:gd name="connsiteX14" fmla="*/ 11141364 w 12191999"/>
              <a:gd name="connsiteY14" fmla="*/ 1288059 h 2083506"/>
              <a:gd name="connsiteX15" fmla="*/ 11015396 w 12191999"/>
              <a:gd name="connsiteY15" fmla="*/ 1353104 h 2083506"/>
              <a:gd name="connsiteX16" fmla="*/ 10973905 w 12191999"/>
              <a:gd name="connsiteY16" fmla="*/ 1365109 h 2083506"/>
              <a:gd name="connsiteX17" fmla="*/ 10904858 w 12191999"/>
              <a:gd name="connsiteY17" fmla="*/ 1371966 h 2083506"/>
              <a:gd name="connsiteX18" fmla="*/ 10827883 w 12191999"/>
              <a:gd name="connsiteY18" fmla="*/ 1410270 h 2083506"/>
              <a:gd name="connsiteX19" fmla="*/ 10690996 w 12191999"/>
              <a:gd name="connsiteY19" fmla="*/ 1426394 h 2083506"/>
              <a:gd name="connsiteX20" fmla="*/ 10624461 w 12191999"/>
              <a:gd name="connsiteY20" fmla="*/ 1444283 h 2083506"/>
              <a:gd name="connsiteX21" fmla="*/ 10517208 w 12191999"/>
              <a:gd name="connsiteY21" fmla="*/ 1478947 h 2083506"/>
              <a:gd name="connsiteX22" fmla="*/ 10497937 w 12191999"/>
              <a:gd name="connsiteY22" fmla="*/ 1469831 h 2083506"/>
              <a:gd name="connsiteX23" fmla="*/ 10471201 w 12191999"/>
              <a:gd name="connsiteY23" fmla="*/ 1486037 h 2083506"/>
              <a:gd name="connsiteX24" fmla="*/ 10448263 w 12191999"/>
              <a:gd name="connsiteY24" fmla="*/ 1478223 h 2083506"/>
              <a:gd name="connsiteX25" fmla="*/ 10388089 w 12191999"/>
              <a:gd name="connsiteY25" fmla="*/ 1507175 h 2083506"/>
              <a:gd name="connsiteX26" fmla="*/ 10333720 w 12191999"/>
              <a:gd name="connsiteY26" fmla="*/ 1515848 h 2083506"/>
              <a:gd name="connsiteX27" fmla="*/ 10104338 w 12191999"/>
              <a:gd name="connsiteY27" fmla="*/ 1569424 h 2083506"/>
              <a:gd name="connsiteX28" fmla="*/ 9910445 w 12191999"/>
              <a:gd name="connsiteY28" fmla="*/ 1632275 h 2083506"/>
              <a:gd name="connsiteX29" fmla="*/ 9770872 w 12191999"/>
              <a:gd name="connsiteY29" fmla="*/ 1688088 h 2083506"/>
              <a:gd name="connsiteX30" fmla="*/ 9733849 w 12191999"/>
              <a:gd name="connsiteY30" fmla="*/ 1700034 h 2083506"/>
              <a:gd name="connsiteX31" fmla="*/ 9703714 w 12191999"/>
              <a:gd name="connsiteY31" fmla="*/ 1730093 h 2083506"/>
              <a:gd name="connsiteX32" fmla="*/ 9698351 w 12191999"/>
              <a:gd name="connsiteY32" fmla="*/ 1730377 h 2083506"/>
              <a:gd name="connsiteX33" fmla="*/ 9632895 w 12191999"/>
              <a:gd name="connsiteY33" fmla="*/ 1736363 h 2083506"/>
              <a:gd name="connsiteX34" fmla="*/ 9569107 w 12191999"/>
              <a:gd name="connsiteY34" fmla="*/ 1741010 h 2083506"/>
              <a:gd name="connsiteX35" fmla="*/ 9536451 w 12191999"/>
              <a:gd name="connsiteY35" fmla="*/ 1755120 h 2083506"/>
              <a:gd name="connsiteX36" fmla="*/ 9529385 w 12191999"/>
              <a:gd name="connsiteY36" fmla="*/ 1757515 h 2083506"/>
              <a:gd name="connsiteX37" fmla="*/ 9498527 w 12191999"/>
              <a:gd name="connsiteY37" fmla="*/ 1753117 h 2083506"/>
              <a:gd name="connsiteX38" fmla="*/ 9436642 w 12191999"/>
              <a:gd name="connsiteY38" fmla="*/ 1755478 h 2083506"/>
              <a:gd name="connsiteX39" fmla="*/ 9429748 w 12191999"/>
              <a:gd name="connsiteY39" fmla="*/ 1756317 h 2083506"/>
              <a:gd name="connsiteX40" fmla="*/ 9429748 w 12191999"/>
              <a:gd name="connsiteY40" fmla="*/ 1768745 h 2083506"/>
              <a:gd name="connsiteX41" fmla="*/ 9425802 w 12191999"/>
              <a:gd name="connsiteY41" fmla="*/ 1769273 h 2083506"/>
              <a:gd name="connsiteX42" fmla="*/ 9349763 w 12191999"/>
              <a:gd name="connsiteY42" fmla="*/ 1776107 h 2083506"/>
              <a:gd name="connsiteX43" fmla="*/ 9256503 w 12191999"/>
              <a:gd name="connsiteY43" fmla="*/ 1800699 h 2083506"/>
              <a:gd name="connsiteX44" fmla="*/ 9222873 w 12191999"/>
              <a:gd name="connsiteY44" fmla="*/ 1803003 h 2083506"/>
              <a:gd name="connsiteX45" fmla="*/ 9224095 w 12191999"/>
              <a:gd name="connsiteY45" fmla="*/ 1807355 h 2083506"/>
              <a:gd name="connsiteX46" fmla="*/ 9211603 w 12191999"/>
              <a:gd name="connsiteY46" fmla="*/ 1807675 h 2083506"/>
              <a:gd name="connsiteX47" fmla="*/ 9183719 w 12191999"/>
              <a:gd name="connsiteY47" fmla="*/ 1807781 h 2083506"/>
              <a:gd name="connsiteX48" fmla="*/ 9100221 w 12191999"/>
              <a:gd name="connsiteY48" fmla="*/ 1808989 h 2083506"/>
              <a:gd name="connsiteX49" fmla="*/ 9077439 w 12191999"/>
              <a:gd name="connsiteY49" fmla="*/ 1817333 h 2083506"/>
              <a:gd name="connsiteX50" fmla="*/ 9055889 w 12191999"/>
              <a:gd name="connsiteY50" fmla="*/ 1817464 h 2083506"/>
              <a:gd name="connsiteX51" fmla="*/ 8930912 w 12191999"/>
              <a:gd name="connsiteY51" fmla="*/ 1828648 h 2083506"/>
              <a:gd name="connsiteX52" fmla="*/ 8913729 w 12191999"/>
              <a:gd name="connsiteY52" fmla="*/ 1829483 h 2083506"/>
              <a:gd name="connsiteX53" fmla="*/ 8904423 w 12191999"/>
              <a:gd name="connsiteY53" fmla="*/ 1833234 h 2083506"/>
              <a:gd name="connsiteX54" fmla="*/ 8871099 w 12191999"/>
              <a:gd name="connsiteY54" fmla="*/ 1833979 h 2083506"/>
              <a:gd name="connsiteX55" fmla="*/ 8869557 w 12191999"/>
              <a:gd name="connsiteY55" fmla="*/ 1836113 h 2083506"/>
              <a:gd name="connsiteX56" fmla="*/ 8760021 w 12191999"/>
              <a:gd name="connsiteY56" fmla="*/ 1854442 h 2083506"/>
              <a:gd name="connsiteX57" fmla="*/ 8741254 w 12191999"/>
              <a:gd name="connsiteY57" fmla="*/ 1857469 h 2083506"/>
              <a:gd name="connsiteX58" fmla="*/ 8725039 w 12191999"/>
              <a:gd name="connsiteY58" fmla="*/ 1856552 h 2083506"/>
              <a:gd name="connsiteX59" fmla="*/ 8635265 w 12191999"/>
              <a:gd name="connsiteY59" fmla="*/ 1859168 h 2083506"/>
              <a:gd name="connsiteX60" fmla="*/ 8613911 w 12191999"/>
              <a:gd name="connsiteY60" fmla="*/ 1857561 h 2083506"/>
              <a:gd name="connsiteX61" fmla="*/ 8604931 w 12191999"/>
              <a:gd name="connsiteY61" fmla="*/ 1854170 h 2083506"/>
              <a:gd name="connsiteX62" fmla="*/ 8570171 w 12191999"/>
              <a:gd name="connsiteY62" fmla="*/ 1860579 h 2083506"/>
              <a:gd name="connsiteX63" fmla="*/ 8516537 w 12191999"/>
              <a:gd name="connsiteY63" fmla="*/ 1864971 h 2083506"/>
              <a:gd name="connsiteX64" fmla="*/ 8491046 w 12191999"/>
              <a:gd name="connsiteY64" fmla="*/ 1868141 h 2083506"/>
              <a:gd name="connsiteX65" fmla="*/ 8470478 w 12191999"/>
              <a:gd name="connsiteY65" fmla="*/ 1866216 h 2083506"/>
              <a:gd name="connsiteX66" fmla="*/ 8353433 w 12191999"/>
              <a:gd name="connsiteY66" fmla="*/ 1865729 h 2083506"/>
              <a:gd name="connsiteX67" fmla="*/ 8347675 w 12191999"/>
              <a:gd name="connsiteY67" fmla="*/ 1865075 h 2083506"/>
              <a:gd name="connsiteX68" fmla="*/ 8343939 w 12191999"/>
              <a:gd name="connsiteY68" fmla="*/ 1865677 h 2083506"/>
              <a:gd name="connsiteX69" fmla="*/ 8221566 w 12191999"/>
              <a:gd name="connsiteY69" fmla="*/ 1881148 h 2083506"/>
              <a:gd name="connsiteX70" fmla="*/ 8066095 w 12191999"/>
              <a:gd name="connsiteY70" fmla="*/ 1919902 h 2083506"/>
              <a:gd name="connsiteX71" fmla="*/ 8044849 w 12191999"/>
              <a:gd name="connsiteY71" fmla="*/ 1916308 h 2083506"/>
              <a:gd name="connsiteX72" fmla="*/ 8041142 w 12191999"/>
              <a:gd name="connsiteY72" fmla="*/ 1915506 h 2083506"/>
              <a:gd name="connsiteX73" fmla="*/ 8022159 w 12191999"/>
              <a:gd name="connsiteY73" fmla="*/ 1911521 h 2083506"/>
              <a:gd name="connsiteX74" fmla="*/ 7944932 w 12191999"/>
              <a:gd name="connsiteY74" fmla="*/ 1917265 h 2083506"/>
              <a:gd name="connsiteX75" fmla="*/ 7879011 w 12191999"/>
              <a:gd name="connsiteY75" fmla="*/ 1928570 h 2083506"/>
              <a:gd name="connsiteX76" fmla="*/ 7865529 w 12191999"/>
              <a:gd name="connsiteY76" fmla="*/ 1934399 h 2083506"/>
              <a:gd name="connsiteX77" fmla="*/ 7774801 w 12191999"/>
              <a:gd name="connsiteY77" fmla="*/ 1947969 h 2083506"/>
              <a:gd name="connsiteX78" fmla="*/ 7748398 w 12191999"/>
              <a:gd name="connsiteY78" fmla="*/ 1955982 h 2083506"/>
              <a:gd name="connsiteX79" fmla="*/ 7740684 w 12191999"/>
              <a:gd name="connsiteY79" fmla="*/ 1955717 h 2083506"/>
              <a:gd name="connsiteX80" fmla="*/ 7712976 w 12191999"/>
              <a:gd name="connsiteY80" fmla="*/ 1960442 h 2083506"/>
              <a:gd name="connsiteX81" fmla="*/ 7699956 w 12191999"/>
              <a:gd name="connsiteY81" fmla="*/ 1966104 h 2083506"/>
              <a:gd name="connsiteX82" fmla="*/ 7684158 w 12191999"/>
              <a:gd name="connsiteY82" fmla="*/ 1962927 h 2083506"/>
              <a:gd name="connsiteX83" fmla="*/ 7643109 w 12191999"/>
              <a:gd name="connsiteY83" fmla="*/ 1964400 h 2083506"/>
              <a:gd name="connsiteX84" fmla="*/ 7630180 w 12191999"/>
              <a:gd name="connsiteY84" fmla="*/ 1970266 h 2083506"/>
              <a:gd name="connsiteX85" fmla="*/ 7609131 w 12191999"/>
              <a:gd name="connsiteY85" fmla="*/ 1971774 h 2083506"/>
              <a:gd name="connsiteX86" fmla="*/ 7555555 w 12191999"/>
              <a:gd name="connsiteY86" fmla="*/ 1969491 h 2083506"/>
              <a:gd name="connsiteX87" fmla="*/ 7520919 w 12191999"/>
              <a:gd name="connsiteY87" fmla="*/ 1970177 h 2083506"/>
              <a:gd name="connsiteX88" fmla="*/ 7456258 w 12191999"/>
              <a:gd name="connsiteY88" fmla="*/ 1960468 h 2083506"/>
              <a:gd name="connsiteX89" fmla="*/ 7393047 w 12191999"/>
              <a:gd name="connsiteY89" fmla="*/ 1952408 h 2083506"/>
              <a:gd name="connsiteX90" fmla="*/ 7199912 w 12191999"/>
              <a:gd name="connsiteY90" fmla="*/ 1959913 h 2083506"/>
              <a:gd name="connsiteX91" fmla="*/ 7146774 w 12191999"/>
              <a:gd name="connsiteY91" fmla="*/ 1956641 h 2083506"/>
              <a:gd name="connsiteX92" fmla="*/ 7122244 w 12191999"/>
              <a:gd name="connsiteY92" fmla="*/ 1953891 h 2083506"/>
              <a:gd name="connsiteX93" fmla="*/ 7032241 w 12191999"/>
              <a:gd name="connsiteY93" fmla="*/ 1962723 h 2083506"/>
              <a:gd name="connsiteX94" fmla="*/ 6941492 w 12191999"/>
              <a:gd name="connsiteY94" fmla="*/ 1976868 h 2083506"/>
              <a:gd name="connsiteX95" fmla="*/ 6906514 w 12191999"/>
              <a:gd name="connsiteY95" fmla="*/ 1968589 h 2083506"/>
              <a:gd name="connsiteX96" fmla="*/ 6826395 w 12191999"/>
              <a:gd name="connsiteY96" fmla="*/ 1974141 h 2083506"/>
              <a:gd name="connsiteX97" fmla="*/ 6716431 w 12191999"/>
              <a:gd name="connsiteY97" fmla="*/ 2004297 h 2083506"/>
              <a:gd name="connsiteX98" fmla="*/ 6569607 w 12191999"/>
              <a:gd name="connsiteY98" fmla="*/ 2015496 h 2083506"/>
              <a:gd name="connsiteX99" fmla="*/ 6561430 w 12191999"/>
              <a:gd name="connsiteY99" fmla="*/ 2020996 h 2083506"/>
              <a:gd name="connsiteX100" fmla="*/ 6549371 w 12191999"/>
              <a:gd name="connsiteY100" fmla="*/ 2024747 h 2083506"/>
              <a:gd name="connsiteX101" fmla="*/ 6547040 w 12191999"/>
              <a:gd name="connsiteY101" fmla="*/ 2024474 h 2083506"/>
              <a:gd name="connsiteX102" fmla="*/ 6530482 w 12191999"/>
              <a:gd name="connsiteY102" fmla="*/ 2026659 h 2083506"/>
              <a:gd name="connsiteX103" fmla="*/ 6528565 w 12191999"/>
              <a:gd name="connsiteY103" fmla="*/ 2028600 h 2083506"/>
              <a:gd name="connsiteX104" fmla="*/ 6517741 w 12191999"/>
              <a:gd name="connsiteY104" fmla="*/ 2030558 h 2083506"/>
              <a:gd name="connsiteX105" fmla="*/ 6497855 w 12191999"/>
              <a:gd name="connsiteY105" fmla="*/ 2035650 h 2083506"/>
              <a:gd name="connsiteX106" fmla="*/ 6492785 w 12191999"/>
              <a:gd name="connsiteY106" fmla="*/ 2035444 h 2083506"/>
              <a:gd name="connsiteX107" fmla="*/ 6460692 w 12191999"/>
              <a:gd name="connsiteY107" fmla="*/ 2041321 h 2083506"/>
              <a:gd name="connsiteX108" fmla="*/ 6459609 w 12191999"/>
              <a:gd name="connsiteY108" fmla="*/ 2040851 h 2083506"/>
              <a:gd name="connsiteX109" fmla="*/ 6447765 w 12191999"/>
              <a:gd name="connsiteY109" fmla="*/ 2040102 h 2083506"/>
              <a:gd name="connsiteX110" fmla="*/ 6426590 w 12191999"/>
              <a:gd name="connsiteY110" fmla="*/ 2039928 h 2083506"/>
              <a:gd name="connsiteX111" fmla="*/ 6401693 w 12191999"/>
              <a:gd name="connsiteY111" fmla="*/ 2033537 h 2083506"/>
              <a:gd name="connsiteX112" fmla="*/ 6387141 w 12191999"/>
              <a:gd name="connsiteY112" fmla="*/ 2033161 h 2083506"/>
              <a:gd name="connsiteX113" fmla="*/ 6357846 w 12191999"/>
              <a:gd name="connsiteY113" fmla="*/ 2036782 h 2083506"/>
              <a:gd name="connsiteX114" fmla="*/ 6342914 w 12191999"/>
              <a:gd name="connsiteY114" fmla="*/ 2037585 h 2083506"/>
              <a:gd name="connsiteX115" fmla="*/ 6336300 w 12191999"/>
              <a:gd name="connsiteY115" fmla="*/ 2038781 h 2083506"/>
              <a:gd name="connsiteX116" fmla="*/ 6317178 w 12191999"/>
              <a:gd name="connsiteY116" fmla="*/ 2038968 h 2083506"/>
              <a:gd name="connsiteX117" fmla="*/ 6161427 w 12191999"/>
              <a:gd name="connsiteY117" fmla="*/ 2047338 h 2083506"/>
              <a:gd name="connsiteX118" fmla="*/ 6097339 w 12191999"/>
              <a:gd name="connsiteY118" fmla="*/ 2082438 h 2083506"/>
              <a:gd name="connsiteX119" fmla="*/ 6079059 w 12191999"/>
              <a:gd name="connsiteY119" fmla="*/ 2081299 h 2083506"/>
              <a:gd name="connsiteX120" fmla="*/ 5998439 w 12191999"/>
              <a:gd name="connsiteY120" fmla="*/ 2070958 h 2083506"/>
              <a:gd name="connsiteX121" fmla="*/ 5904290 w 12191999"/>
              <a:gd name="connsiteY121" fmla="*/ 2070255 h 2083506"/>
              <a:gd name="connsiteX122" fmla="*/ 5814867 w 12191999"/>
              <a:gd name="connsiteY122" fmla="*/ 2079032 h 2083506"/>
              <a:gd name="connsiteX123" fmla="*/ 5725743 w 12191999"/>
              <a:gd name="connsiteY123" fmla="*/ 2070558 h 2083506"/>
              <a:gd name="connsiteX124" fmla="*/ 5650546 w 12191999"/>
              <a:gd name="connsiteY124" fmla="*/ 2052412 h 2083506"/>
              <a:gd name="connsiteX125" fmla="*/ 5581284 w 12191999"/>
              <a:gd name="connsiteY125" fmla="*/ 2023175 h 2083506"/>
              <a:gd name="connsiteX126" fmla="*/ 5572593 w 12191999"/>
              <a:gd name="connsiteY126" fmla="*/ 2018391 h 2083506"/>
              <a:gd name="connsiteX127" fmla="*/ 5548580 w 12191999"/>
              <a:gd name="connsiteY127" fmla="*/ 2016951 h 2083506"/>
              <a:gd name="connsiteX128" fmla="*/ 5471173 w 12191999"/>
              <a:gd name="connsiteY128" fmla="*/ 2018786 h 2083506"/>
              <a:gd name="connsiteX129" fmla="*/ 5340320 w 12191999"/>
              <a:gd name="connsiteY129" fmla="*/ 2037611 h 2083506"/>
              <a:gd name="connsiteX130" fmla="*/ 5254376 w 12191999"/>
              <a:gd name="connsiteY130" fmla="*/ 2042928 h 2083506"/>
              <a:gd name="connsiteX131" fmla="*/ 5258035 w 12191999"/>
              <a:gd name="connsiteY131" fmla="*/ 2035649 h 2083506"/>
              <a:gd name="connsiteX132" fmla="*/ 5230622 w 12191999"/>
              <a:gd name="connsiteY132" fmla="*/ 2024576 h 2083506"/>
              <a:gd name="connsiteX133" fmla="*/ 5026203 w 12191999"/>
              <a:gd name="connsiteY133" fmla="*/ 2030162 h 2083506"/>
              <a:gd name="connsiteX134" fmla="*/ 4973988 w 12191999"/>
              <a:gd name="connsiteY134" fmla="*/ 2026668 h 2083506"/>
              <a:gd name="connsiteX135" fmla="*/ 4928030 w 12191999"/>
              <a:gd name="connsiteY135" fmla="*/ 2033642 h 2083506"/>
              <a:gd name="connsiteX136" fmla="*/ 4908970 w 12191999"/>
              <a:gd name="connsiteY136" fmla="*/ 2030033 h 2083506"/>
              <a:gd name="connsiteX137" fmla="*/ 4905679 w 12191999"/>
              <a:gd name="connsiteY137" fmla="*/ 2029300 h 2083506"/>
              <a:gd name="connsiteX138" fmla="*/ 4892525 w 12191999"/>
              <a:gd name="connsiteY138" fmla="*/ 2028768 h 2083506"/>
              <a:gd name="connsiteX139" fmla="*/ 4888818 w 12191999"/>
              <a:gd name="connsiteY139" fmla="*/ 2025619 h 2083506"/>
              <a:gd name="connsiteX140" fmla="*/ 4869018 w 12191999"/>
              <a:gd name="connsiteY140" fmla="*/ 2022668 h 2083506"/>
              <a:gd name="connsiteX141" fmla="*/ 4844804 w 12191999"/>
              <a:gd name="connsiteY141" fmla="*/ 2022527 h 2083506"/>
              <a:gd name="connsiteX142" fmla="*/ 4758778 w 12191999"/>
              <a:gd name="connsiteY142" fmla="*/ 2021694 h 2083506"/>
              <a:gd name="connsiteX143" fmla="*/ 4744748 w 12191999"/>
              <a:gd name="connsiteY143" fmla="*/ 2023396 h 2083506"/>
              <a:gd name="connsiteX144" fmla="*/ 4698956 w 12191999"/>
              <a:gd name="connsiteY144" fmla="*/ 2020558 h 2083506"/>
              <a:gd name="connsiteX145" fmla="*/ 4658147 w 12191999"/>
              <a:gd name="connsiteY145" fmla="*/ 2019920 h 2083506"/>
              <a:gd name="connsiteX146" fmla="*/ 4631706 w 12191999"/>
              <a:gd name="connsiteY146" fmla="*/ 2021274 h 2083506"/>
              <a:gd name="connsiteX147" fmla="*/ 4624776 w 12191999"/>
              <a:gd name="connsiteY147" fmla="*/ 2020152 h 2083506"/>
              <a:gd name="connsiteX148" fmla="*/ 4598150 w 12191999"/>
              <a:gd name="connsiteY148" fmla="*/ 2019429 h 2083506"/>
              <a:gd name="connsiteX149" fmla="*/ 4584588 w 12191999"/>
              <a:gd name="connsiteY149" fmla="*/ 2021092 h 2083506"/>
              <a:gd name="connsiteX150" fmla="*/ 4571203 w 12191999"/>
              <a:gd name="connsiteY150" fmla="*/ 2017263 h 2083506"/>
              <a:gd name="connsiteX151" fmla="*/ 4567930 w 12191999"/>
              <a:gd name="connsiteY151" fmla="*/ 2014458 h 2083506"/>
              <a:gd name="connsiteX152" fmla="*/ 4548984 w 12191999"/>
              <a:gd name="connsiteY152" fmla="*/ 2015717 h 2083506"/>
              <a:gd name="connsiteX153" fmla="*/ 4533451 w 12191999"/>
              <a:gd name="connsiteY153" fmla="*/ 2012976 h 2083506"/>
              <a:gd name="connsiteX154" fmla="*/ 4519910 w 12191999"/>
              <a:gd name="connsiteY154" fmla="*/ 2014768 h 2083506"/>
              <a:gd name="connsiteX155" fmla="*/ 4514290 w 12191999"/>
              <a:gd name="connsiteY155" fmla="*/ 2014364 h 2083506"/>
              <a:gd name="connsiteX156" fmla="*/ 4500320 w 12191999"/>
              <a:gd name="connsiteY156" fmla="*/ 2013007 h 2083506"/>
              <a:gd name="connsiteX157" fmla="*/ 4476219 w 12191999"/>
              <a:gd name="connsiteY157" fmla="*/ 2009993 h 2083506"/>
              <a:gd name="connsiteX158" fmla="*/ 4468701 w 12191999"/>
              <a:gd name="connsiteY158" fmla="*/ 2009574 h 2083506"/>
              <a:gd name="connsiteX159" fmla="*/ 4452333 w 12191999"/>
              <a:gd name="connsiteY159" fmla="*/ 2004964 h 2083506"/>
              <a:gd name="connsiteX160" fmla="*/ 4420644 w 12191999"/>
              <a:gd name="connsiteY160" fmla="*/ 2001021 h 2083506"/>
              <a:gd name="connsiteX161" fmla="*/ 4364856 w 12191999"/>
              <a:gd name="connsiteY161" fmla="*/ 1987267 h 2083506"/>
              <a:gd name="connsiteX162" fmla="*/ 4332062 w 12191999"/>
              <a:gd name="connsiteY162" fmla="*/ 1980703 h 2083506"/>
              <a:gd name="connsiteX163" fmla="*/ 4309876 w 12191999"/>
              <a:gd name="connsiteY163" fmla="*/ 1974653 h 2083506"/>
              <a:gd name="connsiteX164" fmla="*/ 4244391 w 12191999"/>
              <a:gd name="connsiteY164" fmla="*/ 1966109 h 2083506"/>
              <a:gd name="connsiteX165" fmla="*/ 4132071 w 12191999"/>
              <a:gd name="connsiteY165" fmla="*/ 1954813 h 2083506"/>
              <a:gd name="connsiteX166" fmla="*/ 4109069 w 12191999"/>
              <a:gd name="connsiteY166" fmla="*/ 1951778 h 2083506"/>
              <a:gd name="connsiteX167" fmla="*/ 4092908 w 12191999"/>
              <a:gd name="connsiteY167" fmla="*/ 1946662 h 2083506"/>
              <a:gd name="connsiteX168" fmla="*/ 4092306 w 12191999"/>
              <a:gd name="connsiteY168" fmla="*/ 1943291 h 2083506"/>
              <a:gd name="connsiteX169" fmla="*/ 4080234 w 12191999"/>
              <a:gd name="connsiteY169" fmla="*/ 1941219 h 2083506"/>
              <a:gd name="connsiteX170" fmla="*/ 4077778 w 12191999"/>
              <a:gd name="connsiteY170" fmla="*/ 1940145 h 2083506"/>
              <a:gd name="connsiteX171" fmla="*/ 4062936 w 12191999"/>
              <a:gd name="connsiteY171" fmla="*/ 1934506 h 2083506"/>
              <a:gd name="connsiteX172" fmla="*/ 4012506 w 12191999"/>
              <a:gd name="connsiteY172" fmla="*/ 1935475 h 2083506"/>
              <a:gd name="connsiteX173" fmla="*/ 3965880 w 12191999"/>
              <a:gd name="connsiteY173" fmla="*/ 1925968 h 2083506"/>
              <a:gd name="connsiteX174" fmla="*/ 3765338 w 12191999"/>
              <a:gd name="connsiteY174" fmla="*/ 1906649 h 2083506"/>
              <a:gd name="connsiteX175" fmla="*/ 3749493 w 12191999"/>
              <a:gd name="connsiteY175" fmla="*/ 1893071 h 2083506"/>
              <a:gd name="connsiteX176" fmla="*/ 3672704 w 12191999"/>
              <a:gd name="connsiteY176" fmla="*/ 1881383 h 2083506"/>
              <a:gd name="connsiteX177" fmla="*/ 3530082 w 12191999"/>
              <a:gd name="connsiteY177" fmla="*/ 1883187 h 2083506"/>
              <a:gd name="connsiteX178" fmla="*/ 3387664 w 12191999"/>
              <a:gd name="connsiteY178" fmla="*/ 1862579 h 2083506"/>
              <a:gd name="connsiteX179" fmla="*/ 3371681 w 12191999"/>
              <a:gd name="connsiteY179" fmla="*/ 1865293 h 2083506"/>
              <a:gd name="connsiteX180" fmla="*/ 3355305 w 12191999"/>
              <a:gd name="connsiteY180" fmla="*/ 1865842 h 2083506"/>
              <a:gd name="connsiteX181" fmla="*/ 3353790 w 12191999"/>
              <a:gd name="connsiteY181" fmla="*/ 1865158 h 2083506"/>
              <a:gd name="connsiteX182" fmla="*/ 3336210 w 12191999"/>
              <a:gd name="connsiteY182" fmla="*/ 1863564 h 2083506"/>
              <a:gd name="connsiteX183" fmla="*/ 3331381 w 12191999"/>
              <a:gd name="connsiteY183" fmla="*/ 1864716 h 2083506"/>
              <a:gd name="connsiteX184" fmla="*/ 3319012 w 12191999"/>
              <a:gd name="connsiteY184" fmla="*/ 1864093 h 2083506"/>
              <a:gd name="connsiteX185" fmla="*/ 3293818 w 12191999"/>
              <a:gd name="connsiteY185" fmla="*/ 1864135 h 2083506"/>
              <a:gd name="connsiteX186" fmla="*/ 3289881 w 12191999"/>
              <a:gd name="connsiteY186" fmla="*/ 1862954 h 2083506"/>
              <a:gd name="connsiteX187" fmla="*/ 3253090 w 12191999"/>
              <a:gd name="connsiteY187" fmla="*/ 1861164 h 2083506"/>
              <a:gd name="connsiteX188" fmla="*/ 3252949 w 12191999"/>
              <a:gd name="connsiteY188" fmla="*/ 1860574 h 2083506"/>
              <a:gd name="connsiteX189" fmla="*/ 3244187 w 12191999"/>
              <a:gd name="connsiteY189" fmla="*/ 1857604 h 2083506"/>
              <a:gd name="connsiteX190" fmla="*/ 3246570 w 12191999"/>
              <a:gd name="connsiteY190" fmla="*/ 1852946 h 2083506"/>
              <a:gd name="connsiteX191" fmla="*/ 3237810 w 12191999"/>
              <a:gd name="connsiteY191" fmla="*/ 1853064 h 2083506"/>
              <a:gd name="connsiteX192" fmla="*/ 3230822 w 12191999"/>
              <a:gd name="connsiteY192" fmla="*/ 1855474 h 2083506"/>
              <a:gd name="connsiteX193" fmla="*/ 3136549 w 12191999"/>
              <a:gd name="connsiteY193" fmla="*/ 1874037 h 2083506"/>
              <a:gd name="connsiteX194" fmla="*/ 2845754 w 12191999"/>
              <a:gd name="connsiteY194" fmla="*/ 1910932 h 2083506"/>
              <a:gd name="connsiteX195" fmla="*/ 2786878 w 12191999"/>
              <a:gd name="connsiteY195" fmla="*/ 1917162 h 2083506"/>
              <a:gd name="connsiteX196" fmla="*/ 2725298 w 12191999"/>
              <a:gd name="connsiteY196" fmla="*/ 1912340 h 2083506"/>
              <a:gd name="connsiteX197" fmla="*/ 2697754 w 12191999"/>
              <a:gd name="connsiteY197" fmla="*/ 1914863 h 2083506"/>
              <a:gd name="connsiteX198" fmla="*/ 2568063 w 12191999"/>
              <a:gd name="connsiteY198" fmla="*/ 1936283 h 2083506"/>
              <a:gd name="connsiteX199" fmla="*/ 2489784 w 12191999"/>
              <a:gd name="connsiteY199" fmla="*/ 1943720 h 2083506"/>
              <a:gd name="connsiteX200" fmla="*/ 2458978 w 12191999"/>
              <a:gd name="connsiteY200" fmla="*/ 1938095 h 2083506"/>
              <a:gd name="connsiteX201" fmla="*/ 2318712 w 12191999"/>
              <a:gd name="connsiteY201" fmla="*/ 1934474 h 2083506"/>
              <a:gd name="connsiteX202" fmla="*/ 2268709 w 12191999"/>
              <a:gd name="connsiteY202" fmla="*/ 1940521 h 2083506"/>
              <a:gd name="connsiteX203" fmla="*/ 2264080 w 12191999"/>
              <a:gd name="connsiteY203" fmla="*/ 1941232 h 2083506"/>
              <a:gd name="connsiteX204" fmla="*/ 2254684 w 12191999"/>
              <a:gd name="connsiteY204" fmla="*/ 1943524 h 2083506"/>
              <a:gd name="connsiteX205" fmla="*/ 2252523 w 12191999"/>
              <a:gd name="connsiteY205" fmla="*/ 1943004 h 2083506"/>
              <a:gd name="connsiteX206" fmla="*/ 2173350 w 12191999"/>
              <a:gd name="connsiteY206" fmla="*/ 1929202 h 2083506"/>
              <a:gd name="connsiteX207" fmla="*/ 2155266 w 12191999"/>
              <a:gd name="connsiteY207" fmla="*/ 1920267 h 2083506"/>
              <a:gd name="connsiteX208" fmla="*/ 2091013 w 12191999"/>
              <a:gd name="connsiteY208" fmla="*/ 1914631 h 2083506"/>
              <a:gd name="connsiteX209" fmla="*/ 2030712 w 12191999"/>
              <a:gd name="connsiteY209" fmla="*/ 1897690 h 2083506"/>
              <a:gd name="connsiteX210" fmla="*/ 1908838 w 12191999"/>
              <a:gd name="connsiteY210" fmla="*/ 1892222 h 2083506"/>
              <a:gd name="connsiteX211" fmla="*/ 1877796 w 12191999"/>
              <a:gd name="connsiteY211" fmla="*/ 1883887 h 2083506"/>
              <a:gd name="connsiteX212" fmla="*/ 1875824 w 12191999"/>
              <a:gd name="connsiteY212" fmla="*/ 1879265 h 2083506"/>
              <a:gd name="connsiteX213" fmla="*/ 1823048 w 12191999"/>
              <a:gd name="connsiteY213" fmla="*/ 1881064 h 2083506"/>
              <a:gd name="connsiteX214" fmla="*/ 1765736 w 12191999"/>
              <a:gd name="connsiteY214" fmla="*/ 1856578 h 2083506"/>
              <a:gd name="connsiteX215" fmla="*/ 1725669 w 12191999"/>
              <a:gd name="connsiteY215" fmla="*/ 1833744 h 2083506"/>
              <a:gd name="connsiteX216" fmla="*/ 1725216 w 12191999"/>
              <a:gd name="connsiteY216" fmla="*/ 1829447 h 2083506"/>
              <a:gd name="connsiteX217" fmla="*/ 1721485 w 12191999"/>
              <a:gd name="connsiteY217" fmla="*/ 1828960 h 2083506"/>
              <a:gd name="connsiteX218" fmla="*/ 1717786 w 12191999"/>
              <a:gd name="connsiteY218" fmla="*/ 1832224 h 2083506"/>
              <a:gd name="connsiteX219" fmla="*/ 1689907 w 12191999"/>
              <a:gd name="connsiteY219" fmla="*/ 1825425 h 2083506"/>
              <a:gd name="connsiteX220" fmla="*/ 1688093 w 12191999"/>
              <a:gd name="connsiteY220" fmla="*/ 1817391 h 2083506"/>
              <a:gd name="connsiteX221" fmla="*/ 1496789 w 12191999"/>
              <a:gd name="connsiteY221" fmla="*/ 1805297 h 2083506"/>
              <a:gd name="connsiteX222" fmla="*/ 1392839 w 12191999"/>
              <a:gd name="connsiteY222" fmla="*/ 1758649 h 2083506"/>
              <a:gd name="connsiteX223" fmla="*/ 1360872 w 12191999"/>
              <a:gd name="connsiteY223" fmla="*/ 1752441 h 2083506"/>
              <a:gd name="connsiteX224" fmla="*/ 1313885 w 12191999"/>
              <a:gd name="connsiteY224" fmla="*/ 1731785 h 2083506"/>
              <a:gd name="connsiteX225" fmla="*/ 1247665 w 12191999"/>
              <a:gd name="connsiteY225" fmla="*/ 1727765 h 2083506"/>
              <a:gd name="connsiteX226" fmla="*/ 1196850 w 12191999"/>
              <a:gd name="connsiteY226" fmla="*/ 1729622 h 2083506"/>
              <a:gd name="connsiteX227" fmla="*/ 1168728 w 12191999"/>
              <a:gd name="connsiteY227" fmla="*/ 1728550 h 2083506"/>
              <a:gd name="connsiteX228" fmla="*/ 1096918 w 12191999"/>
              <a:gd name="connsiteY228" fmla="*/ 1721485 h 2083506"/>
              <a:gd name="connsiteX229" fmla="*/ 1094082 w 12191999"/>
              <a:gd name="connsiteY229" fmla="*/ 1720113 h 2083506"/>
              <a:gd name="connsiteX230" fmla="*/ 1040782 w 12191999"/>
              <a:gd name="connsiteY230" fmla="*/ 1721762 h 2083506"/>
              <a:gd name="connsiteX231" fmla="*/ 955980 w 12191999"/>
              <a:gd name="connsiteY231" fmla="*/ 1719289 h 2083506"/>
              <a:gd name="connsiteX232" fmla="*/ 926108 w 12191999"/>
              <a:gd name="connsiteY232" fmla="*/ 1715917 h 2083506"/>
              <a:gd name="connsiteX233" fmla="*/ 876049 w 12191999"/>
              <a:gd name="connsiteY233" fmla="*/ 1710422 h 2083506"/>
              <a:gd name="connsiteX234" fmla="*/ 839194 w 12191999"/>
              <a:gd name="connsiteY234" fmla="*/ 1700176 h 2083506"/>
              <a:gd name="connsiteX235" fmla="*/ 797112 w 12191999"/>
              <a:gd name="connsiteY235" fmla="*/ 1698014 h 2083506"/>
              <a:gd name="connsiteX236" fmla="*/ 786610 w 12191999"/>
              <a:gd name="connsiteY236" fmla="*/ 1705455 h 2083506"/>
              <a:gd name="connsiteX237" fmla="*/ 741833 w 12191999"/>
              <a:gd name="connsiteY237" fmla="*/ 1700566 h 2083506"/>
              <a:gd name="connsiteX238" fmla="*/ 673985 w 12191999"/>
              <a:gd name="connsiteY238" fmla="*/ 1692278 h 2083506"/>
              <a:gd name="connsiteX239" fmla="*/ 634665 w 12191999"/>
              <a:gd name="connsiteY239" fmla="*/ 1689550 h 2083506"/>
              <a:gd name="connsiteX240" fmla="*/ 527471 w 12191999"/>
              <a:gd name="connsiteY240" fmla="*/ 1679869 h 2083506"/>
              <a:gd name="connsiteX241" fmla="*/ 420260 w 12191999"/>
              <a:gd name="connsiteY241" fmla="*/ 1668475 h 2083506"/>
              <a:gd name="connsiteX242" fmla="*/ 357630 w 12191999"/>
              <a:gd name="connsiteY242" fmla="*/ 1652142 h 2083506"/>
              <a:gd name="connsiteX243" fmla="*/ 269407 w 12191999"/>
              <a:gd name="connsiteY243" fmla="*/ 1643812 h 2083506"/>
              <a:gd name="connsiteX244" fmla="*/ 254769 w 12191999"/>
              <a:gd name="connsiteY244" fmla="*/ 1641013 h 2083506"/>
              <a:gd name="connsiteX245" fmla="*/ 150763 w 12191999"/>
              <a:gd name="connsiteY245" fmla="*/ 1628143 h 2083506"/>
              <a:gd name="connsiteX246" fmla="*/ 29133 w 12191999"/>
              <a:gd name="connsiteY246" fmla="*/ 1626172 h 2083506"/>
              <a:gd name="connsiteX247" fmla="*/ 0 w 12191999"/>
              <a:gd name="connsiteY247" fmla="*/ 1619589 h 208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Lst>
            <a:rect l="l" t="t" r="r" b="b"/>
            <a:pathLst>
              <a:path w="12191999" h="2083506">
                <a:moveTo>
                  <a:pt x="0" y="0"/>
                </a:moveTo>
                <a:lnTo>
                  <a:pt x="9429748" y="0"/>
                </a:lnTo>
                <a:lnTo>
                  <a:pt x="9429748" y="1"/>
                </a:lnTo>
                <a:lnTo>
                  <a:pt x="12191999" y="1"/>
                </a:lnTo>
                <a:lnTo>
                  <a:pt x="12191999" y="1164372"/>
                </a:lnTo>
                <a:lnTo>
                  <a:pt x="12147852" y="1163783"/>
                </a:lnTo>
                <a:cubicBezTo>
                  <a:pt x="12063101" y="1189107"/>
                  <a:pt x="12045020" y="1156925"/>
                  <a:pt x="11993604" y="1153496"/>
                </a:cubicBezTo>
                <a:cubicBezTo>
                  <a:pt x="11954216" y="1165241"/>
                  <a:pt x="11911195" y="1167350"/>
                  <a:pt x="11865319" y="1176624"/>
                </a:cubicBezTo>
                <a:cubicBezTo>
                  <a:pt x="11822513" y="1184682"/>
                  <a:pt x="11766915" y="1201558"/>
                  <a:pt x="11718353" y="1209136"/>
                </a:cubicBezTo>
                <a:cubicBezTo>
                  <a:pt x="11675379" y="1217463"/>
                  <a:pt x="11638007" y="1216639"/>
                  <a:pt x="11609067" y="1218512"/>
                </a:cubicBezTo>
                <a:cubicBezTo>
                  <a:pt x="11597582" y="1221322"/>
                  <a:pt x="11554280" y="1243577"/>
                  <a:pt x="11545958" y="1240430"/>
                </a:cubicBezTo>
                <a:lnTo>
                  <a:pt x="11445770" y="1225780"/>
                </a:lnTo>
                <a:cubicBezTo>
                  <a:pt x="11425543" y="1230782"/>
                  <a:pt x="11413740" y="1222096"/>
                  <a:pt x="11398842" y="1227250"/>
                </a:cubicBezTo>
                <a:cubicBezTo>
                  <a:pt x="11367060" y="1233093"/>
                  <a:pt x="11269285" y="1263712"/>
                  <a:pt x="11240093" y="1266797"/>
                </a:cubicBezTo>
                <a:cubicBezTo>
                  <a:pt x="11197297" y="1273685"/>
                  <a:pt x="11181311" y="1272682"/>
                  <a:pt x="11141364" y="1288059"/>
                </a:cubicBezTo>
                <a:cubicBezTo>
                  <a:pt x="11099891" y="1305386"/>
                  <a:pt x="11051533" y="1319157"/>
                  <a:pt x="11015396" y="1353104"/>
                </a:cubicBezTo>
                <a:cubicBezTo>
                  <a:pt x="11009424" y="1362217"/>
                  <a:pt x="10992328" y="1361966"/>
                  <a:pt x="10973905" y="1365109"/>
                </a:cubicBezTo>
                <a:cubicBezTo>
                  <a:pt x="10955482" y="1368254"/>
                  <a:pt x="10907369" y="1372817"/>
                  <a:pt x="10904858" y="1371966"/>
                </a:cubicBezTo>
                <a:cubicBezTo>
                  <a:pt x="10880521" y="1379494"/>
                  <a:pt x="10873670" y="1399734"/>
                  <a:pt x="10827883" y="1410270"/>
                </a:cubicBezTo>
                <a:cubicBezTo>
                  <a:pt x="10790248" y="1415655"/>
                  <a:pt x="10724899" y="1420726"/>
                  <a:pt x="10690996" y="1426394"/>
                </a:cubicBezTo>
                <a:cubicBezTo>
                  <a:pt x="10676463" y="1423331"/>
                  <a:pt x="10634514" y="1436908"/>
                  <a:pt x="10624461" y="1444283"/>
                </a:cubicBezTo>
                <a:cubicBezTo>
                  <a:pt x="10601952" y="1468442"/>
                  <a:pt x="10536224" y="1460228"/>
                  <a:pt x="10517208" y="1478947"/>
                </a:cubicBezTo>
                <a:cubicBezTo>
                  <a:pt x="10509508" y="1482271"/>
                  <a:pt x="10505833" y="1468818"/>
                  <a:pt x="10497937" y="1469831"/>
                </a:cubicBezTo>
                <a:lnTo>
                  <a:pt x="10471201" y="1486037"/>
                </a:lnTo>
                <a:lnTo>
                  <a:pt x="10448263" y="1478223"/>
                </a:lnTo>
                <a:lnTo>
                  <a:pt x="10388089" y="1507175"/>
                </a:lnTo>
                <a:cubicBezTo>
                  <a:pt x="10350285" y="1513081"/>
                  <a:pt x="10383281" y="1526586"/>
                  <a:pt x="10333720" y="1515848"/>
                </a:cubicBezTo>
                <a:cubicBezTo>
                  <a:pt x="10286428" y="1526223"/>
                  <a:pt x="10174884" y="1550019"/>
                  <a:pt x="10104338" y="1569424"/>
                </a:cubicBezTo>
                <a:cubicBezTo>
                  <a:pt x="10066963" y="1581564"/>
                  <a:pt x="9967395" y="1605712"/>
                  <a:pt x="9910445" y="1632275"/>
                </a:cubicBezTo>
                <a:cubicBezTo>
                  <a:pt x="9856131" y="1644130"/>
                  <a:pt x="9831118" y="1689967"/>
                  <a:pt x="9770872" y="1688088"/>
                </a:cubicBezTo>
                <a:cubicBezTo>
                  <a:pt x="9769882" y="1691843"/>
                  <a:pt x="9737016" y="1697044"/>
                  <a:pt x="9733849" y="1700034"/>
                </a:cubicBezTo>
                <a:lnTo>
                  <a:pt x="9703714" y="1730093"/>
                </a:lnTo>
                <a:lnTo>
                  <a:pt x="9698351" y="1730377"/>
                </a:lnTo>
                <a:lnTo>
                  <a:pt x="9632895" y="1736363"/>
                </a:lnTo>
                <a:lnTo>
                  <a:pt x="9569107" y="1741010"/>
                </a:lnTo>
                <a:cubicBezTo>
                  <a:pt x="9558961" y="1745882"/>
                  <a:pt x="9548028" y="1750646"/>
                  <a:pt x="9536451" y="1755120"/>
                </a:cubicBezTo>
                <a:lnTo>
                  <a:pt x="9529385" y="1757515"/>
                </a:lnTo>
                <a:lnTo>
                  <a:pt x="9498527" y="1753117"/>
                </a:lnTo>
                <a:lnTo>
                  <a:pt x="9436642" y="1755478"/>
                </a:lnTo>
                <a:lnTo>
                  <a:pt x="9429748" y="1756317"/>
                </a:lnTo>
                <a:lnTo>
                  <a:pt x="9429748" y="1768745"/>
                </a:lnTo>
                <a:lnTo>
                  <a:pt x="9425802" y="1769273"/>
                </a:lnTo>
                <a:cubicBezTo>
                  <a:pt x="9390751" y="1773262"/>
                  <a:pt x="9371406" y="1773457"/>
                  <a:pt x="9349763" y="1776107"/>
                </a:cubicBezTo>
                <a:cubicBezTo>
                  <a:pt x="9314721" y="1782260"/>
                  <a:pt x="9277650" y="1796217"/>
                  <a:pt x="9256503" y="1800699"/>
                </a:cubicBezTo>
                <a:lnTo>
                  <a:pt x="9222873" y="1803003"/>
                </a:lnTo>
                <a:lnTo>
                  <a:pt x="9224095" y="1807355"/>
                </a:lnTo>
                <a:lnTo>
                  <a:pt x="9211603" y="1807675"/>
                </a:lnTo>
                <a:lnTo>
                  <a:pt x="9183719" y="1807781"/>
                </a:lnTo>
                <a:cubicBezTo>
                  <a:pt x="9166319" y="1808439"/>
                  <a:pt x="9117935" y="1807396"/>
                  <a:pt x="9100221" y="1808989"/>
                </a:cubicBezTo>
                <a:cubicBezTo>
                  <a:pt x="9095111" y="1813630"/>
                  <a:pt x="9087224" y="1816160"/>
                  <a:pt x="9077439" y="1817333"/>
                </a:cubicBezTo>
                <a:lnTo>
                  <a:pt x="9055889" y="1817464"/>
                </a:lnTo>
                <a:lnTo>
                  <a:pt x="8930912" y="1828648"/>
                </a:lnTo>
                <a:lnTo>
                  <a:pt x="8913729" y="1829483"/>
                </a:lnTo>
                <a:lnTo>
                  <a:pt x="8904423" y="1833234"/>
                </a:lnTo>
                <a:cubicBezTo>
                  <a:pt x="8897319" y="1833982"/>
                  <a:pt x="8876911" y="1833498"/>
                  <a:pt x="8871099" y="1833979"/>
                </a:cubicBezTo>
                <a:lnTo>
                  <a:pt x="8869557" y="1836113"/>
                </a:lnTo>
                <a:cubicBezTo>
                  <a:pt x="8851043" y="1839524"/>
                  <a:pt x="8781405" y="1850882"/>
                  <a:pt x="8760021" y="1854442"/>
                </a:cubicBezTo>
                <a:cubicBezTo>
                  <a:pt x="8755749" y="1851161"/>
                  <a:pt x="8746183" y="1856343"/>
                  <a:pt x="8741254" y="1857469"/>
                </a:cubicBezTo>
                <a:cubicBezTo>
                  <a:pt x="8740491" y="1855259"/>
                  <a:pt x="8728559" y="1854585"/>
                  <a:pt x="8725039" y="1856552"/>
                </a:cubicBezTo>
                <a:cubicBezTo>
                  <a:pt x="8641157" y="1867333"/>
                  <a:pt x="8683145" y="1845054"/>
                  <a:pt x="8635265" y="1859168"/>
                </a:cubicBezTo>
                <a:cubicBezTo>
                  <a:pt x="8626795" y="1860103"/>
                  <a:pt x="8619931" y="1859212"/>
                  <a:pt x="8613911" y="1857561"/>
                </a:cubicBezTo>
                <a:lnTo>
                  <a:pt x="8604931" y="1854170"/>
                </a:lnTo>
                <a:lnTo>
                  <a:pt x="8570171" y="1860579"/>
                </a:lnTo>
                <a:cubicBezTo>
                  <a:pt x="8553049" y="1862813"/>
                  <a:pt x="8535028" y="1864294"/>
                  <a:pt x="8516537" y="1864971"/>
                </a:cubicBezTo>
                <a:cubicBezTo>
                  <a:pt x="8512388" y="1860455"/>
                  <a:pt x="8497874" y="1866870"/>
                  <a:pt x="8491046" y="1868141"/>
                </a:cubicBezTo>
                <a:cubicBezTo>
                  <a:pt x="8490975" y="1865191"/>
                  <a:pt x="8475847" y="1863778"/>
                  <a:pt x="8470478" y="1866216"/>
                </a:cubicBezTo>
                <a:cubicBezTo>
                  <a:pt x="8357654" y="1876758"/>
                  <a:pt x="8421139" y="1849210"/>
                  <a:pt x="8353433" y="1865729"/>
                </a:cubicBezTo>
                <a:lnTo>
                  <a:pt x="8347675" y="1865075"/>
                </a:lnTo>
                <a:lnTo>
                  <a:pt x="8343939" y="1865677"/>
                </a:lnTo>
                <a:cubicBezTo>
                  <a:pt x="8309852" y="1870841"/>
                  <a:pt x="8272587" y="1875809"/>
                  <a:pt x="8221566" y="1881148"/>
                </a:cubicBezTo>
                <a:cubicBezTo>
                  <a:pt x="8158043" y="1892960"/>
                  <a:pt x="8095547" y="1914042"/>
                  <a:pt x="8066095" y="1919902"/>
                </a:cubicBezTo>
                <a:cubicBezTo>
                  <a:pt x="8058949" y="1919234"/>
                  <a:pt x="8051921" y="1917862"/>
                  <a:pt x="8044849" y="1916308"/>
                </a:cubicBezTo>
                <a:lnTo>
                  <a:pt x="8041142" y="1915506"/>
                </a:lnTo>
                <a:lnTo>
                  <a:pt x="8022159" y="1911521"/>
                </a:lnTo>
                <a:lnTo>
                  <a:pt x="7944932" y="1917265"/>
                </a:lnTo>
                <a:lnTo>
                  <a:pt x="7879011" y="1928570"/>
                </a:lnTo>
                <a:lnTo>
                  <a:pt x="7865529" y="1934399"/>
                </a:lnTo>
                <a:lnTo>
                  <a:pt x="7774801" y="1947969"/>
                </a:lnTo>
                <a:lnTo>
                  <a:pt x="7748398" y="1955982"/>
                </a:lnTo>
                <a:lnTo>
                  <a:pt x="7740684" y="1955717"/>
                </a:lnTo>
                <a:cubicBezTo>
                  <a:pt x="7728362" y="1958584"/>
                  <a:pt x="7714099" y="1968442"/>
                  <a:pt x="7712976" y="1960442"/>
                </a:cubicBezTo>
                <a:lnTo>
                  <a:pt x="7699956" y="1966104"/>
                </a:lnTo>
                <a:lnTo>
                  <a:pt x="7684158" y="1962927"/>
                </a:lnTo>
                <a:cubicBezTo>
                  <a:pt x="7674684" y="1962643"/>
                  <a:pt x="7652105" y="1963177"/>
                  <a:pt x="7643109" y="1964400"/>
                </a:cubicBezTo>
                <a:lnTo>
                  <a:pt x="7630180" y="1970266"/>
                </a:lnTo>
                <a:lnTo>
                  <a:pt x="7609131" y="1971774"/>
                </a:lnTo>
                <a:cubicBezTo>
                  <a:pt x="7596694" y="1971644"/>
                  <a:pt x="7570258" y="1969757"/>
                  <a:pt x="7555555" y="1969491"/>
                </a:cubicBezTo>
                <a:cubicBezTo>
                  <a:pt x="7541460" y="1966540"/>
                  <a:pt x="7530571" y="1964848"/>
                  <a:pt x="7520919" y="1970177"/>
                </a:cubicBezTo>
                <a:cubicBezTo>
                  <a:pt x="7500295" y="1966884"/>
                  <a:pt x="7480780" y="1949401"/>
                  <a:pt x="7456258" y="1960468"/>
                </a:cubicBezTo>
                <a:cubicBezTo>
                  <a:pt x="7434946" y="1957506"/>
                  <a:pt x="7435772" y="1952500"/>
                  <a:pt x="7393047" y="1952408"/>
                </a:cubicBezTo>
                <a:cubicBezTo>
                  <a:pt x="7356520" y="1952860"/>
                  <a:pt x="7236307" y="1958626"/>
                  <a:pt x="7199912" y="1959913"/>
                </a:cubicBezTo>
                <a:cubicBezTo>
                  <a:pt x="7176501" y="1959942"/>
                  <a:pt x="7160098" y="1958343"/>
                  <a:pt x="7146774" y="1956641"/>
                </a:cubicBezTo>
                <a:lnTo>
                  <a:pt x="7122244" y="1953891"/>
                </a:lnTo>
                <a:lnTo>
                  <a:pt x="7032241" y="1962723"/>
                </a:lnTo>
                <a:cubicBezTo>
                  <a:pt x="6997214" y="1965198"/>
                  <a:pt x="6963725" y="1968396"/>
                  <a:pt x="6941492" y="1976868"/>
                </a:cubicBezTo>
                <a:cubicBezTo>
                  <a:pt x="6947015" y="1970398"/>
                  <a:pt x="6923088" y="1965379"/>
                  <a:pt x="6906514" y="1968589"/>
                </a:cubicBezTo>
                <a:cubicBezTo>
                  <a:pt x="6925890" y="1943204"/>
                  <a:pt x="6840983" y="1991464"/>
                  <a:pt x="6826395" y="1974141"/>
                </a:cubicBezTo>
                <a:cubicBezTo>
                  <a:pt x="6825676" y="1990223"/>
                  <a:pt x="6751393" y="2017492"/>
                  <a:pt x="6716431" y="2004297"/>
                </a:cubicBezTo>
                <a:cubicBezTo>
                  <a:pt x="6663167" y="2007518"/>
                  <a:pt x="6625450" y="2020811"/>
                  <a:pt x="6569607" y="2015496"/>
                </a:cubicBezTo>
                <a:cubicBezTo>
                  <a:pt x="6567874" y="2017648"/>
                  <a:pt x="6565034" y="2019449"/>
                  <a:pt x="6561430" y="2020996"/>
                </a:cubicBezTo>
                <a:lnTo>
                  <a:pt x="6549371" y="2024747"/>
                </a:lnTo>
                <a:lnTo>
                  <a:pt x="6547040" y="2024474"/>
                </a:lnTo>
                <a:cubicBezTo>
                  <a:pt x="6537882" y="2024425"/>
                  <a:pt x="6533193" y="2025332"/>
                  <a:pt x="6530482" y="2026659"/>
                </a:cubicBezTo>
                <a:lnTo>
                  <a:pt x="6528565" y="2028600"/>
                </a:lnTo>
                <a:lnTo>
                  <a:pt x="6517741" y="2030558"/>
                </a:lnTo>
                <a:lnTo>
                  <a:pt x="6497855" y="2035650"/>
                </a:lnTo>
                <a:lnTo>
                  <a:pt x="6492785" y="2035444"/>
                </a:lnTo>
                <a:lnTo>
                  <a:pt x="6460692" y="2041321"/>
                </a:lnTo>
                <a:lnTo>
                  <a:pt x="6459609" y="2040851"/>
                </a:lnTo>
                <a:cubicBezTo>
                  <a:pt x="6456451" y="2039933"/>
                  <a:pt x="6452734" y="2039508"/>
                  <a:pt x="6447765" y="2040102"/>
                </a:cubicBezTo>
                <a:cubicBezTo>
                  <a:pt x="6446007" y="2031126"/>
                  <a:pt x="6441093" y="2037380"/>
                  <a:pt x="6426590" y="2039928"/>
                </a:cubicBezTo>
                <a:cubicBezTo>
                  <a:pt x="6423606" y="2033241"/>
                  <a:pt x="6413230" y="2032925"/>
                  <a:pt x="6401693" y="2033537"/>
                </a:cubicBezTo>
                <a:lnTo>
                  <a:pt x="6387141" y="2033161"/>
                </a:lnTo>
                <a:lnTo>
                  <a:pt x="6357846" y="2036782"/>
                </a:lnTo>
                <a:lnTo>
                  <a:pt x="6342914" y="2037585"/>
                </a:lnTo>
                <a:lnTo>
                  <a:pt x="6336300" y="2038781"/>
                </a:lnTo>
                <a:lnTo>
                  <a:pt x="6317178" y="2038968"/>
                </a:lnTo>
                <a:lnTo>
                  <a:pt x="6161427" y="2047338"/>
                </a:lnTo>
                <a:cubicBezTo>
                  <a:pt x="6147824" y="2057658"/>
                  <a:pt x="6118908" y="2077615"/>
                  <a:pt x="6097339" y="2082438"/>
                </a:cubicBezTo>
                <a:cubicBezTo>
                  <a:pt x="6090149" y="2084046"/>
                  <a:pt x="6083776" y="2083972"/>
                  <a:pt x="6079059" y="2081299"/>
                </a:cubicBezTo>
                <a:cubicBezTo>
                  <a:pt x="6063900" y="2082334"/>
                  <a:pt x="6011621" y="2084537"/>
                  <a:pt x="5998439" y="2070958"/>
                </a:cubicBezTo>
                <a:cubicBezTo>
                  <a:pt x="5976443" y="2071759"/>
                  <a:pt x="5925514" y="2069780"/>
                  <a:pt x="5904290" y="2070255"/>
                </a:cubicBezTo>
                <a:cubicBezTo>
                  <a:pt x="5871515" y="2066244"/>
                  <a:pt x="5843986" y="2088249"/>
                  <a:pt x="5814867" y="2079032"/>
                </a:cubicBezTo>
                <a:cubicBezTo>
                  <a:pt x="5792003" y="2070559"/>
                  <a:pt x="5750009" y="2076273"/>
                  <a:pt x="5725743" y="2070558"/>
                </a:cubicBezTo>
                <a:cubicBezTo>
                  <a:pt x="5716432" y="2058355"/>
                  <a:pt x="5667424" y="2047322"/>
                  <a:pt x="5650546" y="2052412"/>
                </a:cubicBezTo>
                <a:cubicBezTo>
                  <a:pt x="5614627" y="2046084"/>
                  <a:pt x="5608108" y="2028306"/>
                  <a:pt x="5581284" y="2023175"/>
                </a:cubicBezTo>
                <a:lnTo>
                  <a:pt x="5572593" y="2018391"/>
                </a:lnTo>
                <a:lnTo>
                  <a:pt x="5548580" y="2016951"/>
                </a:lnTo>
                <a:cubicBezTo>
                  <a:pt x="5523726" y="2017783"/>
                  <a:pt x="5498337" y="2019663"/>
                  <a:pt x="5471173" y="2018786"/>
                </a:cubicBezTo>
                <a:cubicBezTo>
                  <a:pt x="5447687" y="2003020"/>
                  <a:pt x="5353807" y="2022324"/>
                  <a:pt x="5340320" y="2037611"/>
                </a:cubicBezTo>
                <a:cubicBezTo>
                  <a:pt x="5340015" y="2024215"/>
                  <a:pt x="5271937" y="2042455"/>
                  <a:pt x="5254376" y="2042928"/>
                </a:cubicBezTo>
                <a:cubicBezTo>
                  <a:pt x="5248522" y="2043086"/>
                  <a:pt x="5248281" y="2041270"/>
                  <a:pt x="5258035" y="2035649"/>
                </a:cubicBezTo>
                <a:cubicBezTo>
                  <a:pt x="5239374" y="2037214"/>
                  <a:pt x="5220112" y="2030252"/>
                  <a:pt x="5230622" y="2024576"/>
                </a:cubicBezTo>
                <a:cubicBezTo>
                  <a:pt x="5173932" y="2036724"/>
                  <a:pt x="5090262" y="2024645"/>
                  <a:pt x="5026203" y="2030162"/>
                </a:cubicBezTo>
                <a:cubicBezTo>
                  <a:pt x="4991280" y="2016814"/>
                  <a:pt x="5010212" y="2029164"/>
                  <a:pt x="4973988" y="2026668"/>
                </a:cubicBezTo>
                <a:cubicBezTo>
                  <a:pt x="4983896" y="2038955"/>
                  <a:pt x="4930012" y="2019774"/>
                  <a:pt x="4928030" y="2033642"/>
                </a:cubicBezTo>
                <a:cubicBezTo>
                  <a:pt x="4921501" y="2032748"/>
                  <a:pt x="4915238" y="2031445"/>
                  <a:pt x="4908970" y="2030033"/>
                </a:cubicBezTo>
                <a:lnTo>
                  <a:pt x="4905679" y="2029300"/>
                </a:lnTo>
                <a:lnTo>
                  <a:pt x="4892525" y="2028768"/>
                </a:lnTo>
                <a:lnTo>
                  <a:pt x="4888818" y="2025619"/>
                </a:lnTo>
                <a:lnTo>
                  <a:pt x="4869018" y="2022668"/>
                </a:lnTo>
                <a:cubicBezTo>
                  <a:pt x="4861602" y="2022028"/>
                  <a:pt x="4853622" y="2021880"/>
                  <a:pt x="4844804" y="2022527"/>
                </a:cubicBezTo>
                <a:cubicBezTo>
                  <a:pt x="4823110" y="2028022"/>
                  <a:pt x="4789330" y="2021287"/>
                  <a:pt x="4758778" y="2021694"/>
                </a:cubicBezTo>
                <a:lnTo>
                  <a:pt x="4744748" y="2023396"/>
                </a:lnTo>
                <a:lnTo>
                  <a:pt x="4698956" y="2020558"/>
                </a:lnTo>
                <a:cubicBezTo>
                  <a:pt x="4685921" y="2020008"/>
                  <a:pt x="4672392" y="2019718"/>
                  <a:pt x="4658147" y="2019920"/>
                </a:cubicBezTo>
                <a:lnTo>
                  <a:pt x="4631706" y="2021274"/>
                </a:lnTo>
                <a:lnTo>
                  <a:pt x="4624776" y="2020152"/>
                </a:lnTo>
                <a:cubicBezTo>
                  <a:pt x="4612703" y="2020277"/>
                  <a:pt x="4596727" y="2024226"/>
                  <a:pt x="4598150" y="2019429"/>
                </a:cubicBezTo>
                <a:lnTo>
                  <a:pt x="4584588" y="2021092"/>
                </a:lnTo>
                <a:lnTo>
                  <a:pt x="4571203" y="2017263"/>
                </a:lnTo>
                <a:cubicBezTo>
                  <a:pt x="4569736" y="2016374"/>
                  <a:pt x="4568633" y="2015427"/>
                  <a:pt x="4567930" y="2014458"/>
                </a:cubicBezTo>
                <a:lnTo>
                  <a:pt x="4548984" y="2015717"/>
                </a:lnTo>
                <a:lnTo>
                  <a:pt x="4533451" y="2012976"/>
                </a:lnTo>
                <a:lnTo>
                  <a:pt x="4519910" y="2014768"/>
                </a:lnTo>
                <a:lnTo>
                  <a:pt x="4514290" y="2014364"/>
                </a:lnTo>
                <a:lnTo>
                  <a:pt x="4500320" y="2013007"/>
                </a:lnTo>
                <a:cubicBezTo>
                  <a:pt x="4493159" y="2012056"/>
                  <a:pt x="4485144" y="2010910"/>
                  <a:pt x="4476219" y="2009993"/>
                </a:cubicBezTo>
                <a:lnTo>
                  <a:pt x="4468701" y="2009574"/>
                </a:lnTo>
                <a:lnTo>
                  <a:pt x="4452333" y="2004964"/>
                </a:lnTo>
                <a:cubicBezTo>
                  <a:pt x="4440422" y="2001479"/>
                  <a:pt x="4431048" y="1999130"/>
                  <a:pt x="4420644" y="2001021"/>
                </a:cubicBezTo>
                <a:cubicBezTo>
                  <a:pt x="4402911" y="1996519"/>
                  <a:pt x="4390524" y="1983900"/>
                  <a:pt x="4364856" y="1987267"/>
                </a:cubicBezTo>
                <a:cubicBezTo>
                  <a:pt x="4372645" y="1981550"/>
                  <a:pt x="4336350" y="1986575"/>
                  <a:pt x="4332062" y="1980703"/>
                </a:cubicBezTo>
                <a:cubicBezTo>
                  <a:pt x="4330083" y="1975974"/>
                  <a:pt x="4318612" y="1976397"/>
                  <a:pt x="4309876" y="1974653"/>
                </a:cubicBezTo>
                <a:cubicBezTo>
                  <a:pt x="4303650" y="1969824"/>
                  <a:pt x="4259693" y="1965414"/>
                  <a:pt x="4244391" y="1966109"/>
                </a:cubicBezTo>
                <a:cubicBezTo>
                  <a:pt x="4201255" y="1970914"/>
                  <a:pt x="4166558" y="1951471"/>
                  <a:pt x="4132071" y="1954813"/>
                </a:cubicBezTo>
                <a:cubicBezTo>
                  <a:pt x="4123041" y="1954358"/>
                  <a:pt x="4115554" y="1953263"/>
                  <a:pt x="4109069" y="1951778"/>
                </a:cubicBezTo>
                <a:lnTo>
                  <a:pt x="4092908" y="1946662"/>
                </a:lnTo>
                <a:cubicBezTo>
                  <a:pt x="4092707" y="1945539"/>
                  <a:pt x="4092506" y="1944415"/>
                  <a:pt x="4092306" y="1943291"/>
                </a:cubicBezTo>
                <a:lnTo>
                  <a:pt x="4080234" y="1941219"/>
                </a:lnTo>
                <a:lnTo>
                  <a:pt x="4077778" y="1940145"/>
                </a:lnTo>
                <a:cubicBezTo>
                  <a:pt x="4073105" y="1938081"/>
                  <a:pt x="4068339" y="1936119"/>
                  <a:pt x="4062936" y="1934506"/>
                </a:cubicBezTo>
                <a:cubicBezTo>
                  <a:pt x="4048082" y="1947155"/>
                  <a:pt x="4014523" y="1922869"/>
                  <a:pt x="4012506" y="1935475"/>
                </a:cubicBezTo>
                <a:cubicBezTo>
                  <a:pt x="3980228" y="1928812"/>
                  <a:pt x="3986775" y="1942559"/>
                  <a:pt x="3965880" y="1925968"/>
                </a:cubicBezTo>
                <a:cubicBezTo>
                  <a:pt x="3899515" y="1923414"/>
                  <a:pt x="3830855" y="1902158"/>
                  <a:pt x="3765338" y="1906649"/>
                </a:cubicBezTo>
                <a:cubicBezTo>
                  <a:pt x="3780686" y="1902635"/>
                  <a:pt x="3768784" y="1893856"/>
                  <a:pt x="3749493" y="1893071"/>
                </a:cubicBezTo>
                <a:cubicBezTo>
                  <a:pt x="3807776" y="1876857"/>
                  <a:pt x="3656400" y="1898030"/>
                  <a:pt x="3672704" y="1881383"/>
                </a:cubicBezTo>
                <a:cubicBezTo>
                  <a:pt x="3645532" y="1893973"/>
                  <a:pt x="3537791" y="1900656"/>
                  <a:pt x="3530082" y="1883187"/>
                </a:cubicBezTo>
                <a:cubicBezTo>
                  <a:pt x="3479808" y="1875044"/>
                  <a:pt x="3426017" y="1877998"/>
                  <a:pt x="3387664" y="1862579"/>
                </a:cubicBezTo>
                <a:cubicBezTo>
                  <a:pt x="3382649" y="1863935"/>
                  <a:pt x="3377277" y="1864791"/>
                  <a:pt x="3371681" y="1865293"/>
                </a:cubicBezTo>
                <a:lnTo>
                  <a:pt x="3355305" y="1865842"/>
                </a:lnTo>
                <a:lnTo>
                  <a:pt x="3353790" y="1865158"/>
                </a:lnTo>
                <a:cubicBezTo>
                  <a:pt x="3346144" y="1863282"/>
                  <a:pt x="3340687" y="1863057"/>
                  <a:pt x="3336210" y="1863564"/>
                </a:cubicBezTo>
                <a:lnTo>
                  <a:pt x="3331381" y="1864716"/>
                </a:lnTo>
                <a:lnTo>
                  <a:pt x="3319012" y="1864093"/>
                </a:lnTo>
                <a:lnTo>
                  <a:pt x="3293818" y="1864135"/>
                </a:lnTo>
                <a:lnTo>
                  <a:pt x="3289881" y="1862954"/>
                </a:lnTo>
                <a:lnTo>
                  <a:pt x="3253090" y="1861164"/>
                </a:lnTo>
                <a:cubicBezTo>
                  <a:pt x="3253042" y="1860968"/>
                  <a:pt x="3252996" y="1860771"/>
                  <a:pt x="3252949" y="1860574"/>
                </a:cubicBezTo>
                <a:cubicBezTo>
                  <a:pt x="3251799" y="1859213"/>
                  <a:pt x="3249368" y="1858131"/>
                  <a:pt x="3244187" y="1857604"/>
                </a:cubicBezTo>
                <a:cubicBezTo>
                  <a:pt x="3250860" y="1853873"/>
                  <a:pt x="3250577" y="1852999"/>
                  <a:pt x="3246570" y="1852946"/>
                </a:cubicBezTo>
                <a:lnTo>
                  <a:pt x="3237810" y="1853064"/>
                </a:lnTo>
                <a:lnTo>
                  <a:pt x="3230822" y="1855474"/>
                </a:lnTo>
                <a:cubicBezTo>
                  <a:pt x="3206812" y="1862286"/>
                  <a:pt x="3176733" y="1868865"/>
                  <a:pt x="3136549" y="1874037"/>
                </a:cubicBezTo>
                <a:cubicBezTo>
                  <a:pt x="3081163" y="1880168"/>
                  <a:pt x="2902557" y="1900580"/>
                  <a:pt x="2845754" y="1910932"/>
                </a:cubicBezTo>
                <a:cubicBezTo>
                  <a:pt x="2860822" y="1944376"/>
                  <a:pt x="2813389" y="1905358"/>
                  <a:pt x="2786878" y="1917162"/>
                </a:cubicBezTo>
                <a:cubicBezTo>
                  <a:pt x="2766803" y="1917398"/>
                  <a:pt x="2741628" y="1915886"/>
                  <a:pt x="2725298" y="1912340"/>
                </a:cubicBezTo>
                <a:cubicBezTo>
                  <a:pt x="2716680" y="1911427"/>
                  <a:pt x="2707572" y="1911972"/>
                  <a:pt x="2697754" y="1914863"/>
                </a:cubicBezTo>
                <a:cubicBezTo>
                  <a:pt x="2667185" y="1939014"/>
                  <a:pt x="2622149" y="1926211"/>
                  <a:pt x="2568063" y="1936283"/>
                </a:cubicBezTo>
                <a:cubicBezTo>
                  <a:pt x="2552625" y="1932001"/>
                  <a:pt x="2502682" y="1953378"/>
                  <a:pt x="2489784" y="1943720"/>
                </a:cubicBezTo>
                <a:cubicBezTo>
                  <a:pt x="2478524" y="1943155"/>
                  <a:pt x="2467418" y="1949411"/>
                  <a:pt x="2458978" y="1938095"/>
                </a:cubicBezTo>
                <a:cubicBezTo>
                  <a:pt x="2417552" y="1934639"/>
                  <a:pt x="2366376" y="1931293"/>
                  <a:pt x="2318712" y="1934474"/>
                </a:cubicBezTo>
                <a:cubicBezTo>
                  <a:pt x="2296029" y="1936526"/>
                  <a:pt x="2282069" y="1938434"/>
                  <a:pt x="2268709" y="1940521"/>
                </a:cubicBezTo>
                <a:lnTo>
                  <a:pt x="2264080" y="1941232"/>
                </a:lnTo>
                <a:lnTo>
                  <a:pt x="2254684" y="1943524"/>
                </a:lnTo>
                <a:lnTo>
                  <a:pt x="2252523" y="1943004"/>
                </a:lnTo>
                <a:lnTo>
                  <a:pt x="2173350" y="1929202"/>
                </a:lnTo>
                <a:lnTo>
                  <a:pt x="2155266" y="1920267"/>
                </a:lnTo>
                <a:lnTo>
                  <a:pt x="2091013" y="1914631"/>
                </a:lnTo>
                <a:cubicBezTo>
                  <a:pt x="2033357" y="1920614"/>
                  <a:pt x="2070513" y="1905065"/>
                  <a:pt x="2030712" y="1897690"/>
                </a:cubicBezTo>
                <a:cubicBezTo>
                  <a:pt x="1994539" y="1893055"/>
                  <a:pt x="1958569" y="1883188"/>
                  <a:pt x="1908838" y="1892222"/>
                </a:cubicBezTo>
                <a:cubicBezTo>
                  <a:pt x="1897236" y="1896147"/>
                  <a:pt x="1883338" y="1892415"/>
                  <a:pt x="1877796" y="1883887"/>
                </a:cubicBezTo>
                <a:cubicBezTo>
                  <a:pt x="1876842" y="1882419"/>
                  <a:pt x="1876177" y="1880863"/>
                  <a:pt x="1875824" y="1879265"/>
                </a:cubicBezTo>
                <a:cubicBezTo>
                  <a:pt x="1843474" y="1887199"/>
                  <a:pt x="1841511" y="1873818"/>
                  <a:pt x="1823048" y="1881064"/>
                </a:cubicBezTo>
                <a:cubicBezTo>
                  <a:pt x="1792640" y="1872164"/>
                  <a:pt x="1782358" y="1850450"/>
                  <a:pt x="1765736" y="1856578"/>
                </a:cubicBezTo>
                <a:cubicBezTo>
                  <a:pt x="1753024" y="1849107"/>
                  <a:pt x="1745932" y="1828316"/>
                  <a:pt x="1725669" y="1833744"/>
                </a:cubicBezTo>
                <a:cubicBezTo>
                  <a:pt x="1727428" y="1831405"/>
                  <a:pt x="1726953" y="1830157"/>
                  <a:pt x="1725216" y="1829447"/>
                </a:cubicBezTo>
                <a:lnTo>
                  <a:pt x="1721485" y="1828960"/>
                </a:lnTo>
                <a:lnTo>
                  <a:pt x="1717786" y="1832224"/>
                </a:lnTo>
                <a:cubicBezTo>
                  <a:pt x="1703445" y="1843277"/>
                  <a:pt x="1706547" y="1827935"/>
                  <a:pt x="1689907" y="1825425"/>
                </a:cubicBezTo>
                <a:cubicBezTo>
                  <a:pt x="1682338" y="1823445"/>
                  <a:pt x="1685181" y="1820226"/>
                  <a:pt x="1688093" y="1817391"/>
                </a:cubicBezTo>
                <a:lnTo>
                  <a:pt x="1496789" y="1805297"/>
                </a:lnTo>
                <a:cubicBezTo>
                  <a:pt x="1463551" y="1793913"/>
                  <a:pt x="1426345" y="1786892"/>
                  <a:pt x="1392839" y="1758649"/>
                </a:cubicBezTo>
                <a:cubicBezTo>
                  <a:pt x="1386461" y="1750573"/>
                  <a:pt x="1374031" y="1756918"/>
                  <a:pt x="1360872" y="1752441"/>
                </a:cubicBezTo>
                <a:cubicBezTo>
                  <a:pt x="1347711" y="1747963"/>
                  <a:pt x="1332751" y="1735898"/>
                  <a:pt x="1313885" y="1731785"/>
                </a:cubicBezTo>
                <a:cubicBezTo>
                  <a:pt x="1281989" y="1726305"/>
                  <a:pt x="1256405" y="1739744"/>
                  <a:pt x="1247665" y="1727765"/>
                </a:cubicBezTo>
                <a:cubicBezTo>
                  <a:pt x="1231363" y="1728538"/>
                  <a:pt x="1209120" y="1742556"/>
                  <a:pt x="1196850" y="1729622"/>
                </a:cubicBezTo>
                <a:cubicBezTo>
                  <a:pt x="1195195" y="1740224"/>
                  <a:pt x="1178147" y="1721561"/>
                  <a:pt x="1168728" y="1728550"/>
                </a:cubicBezTo>
                <a:cubicBezTo>
                  <a:pt x="1152073" y="1727193"/>
                  <a:pt x="1122804" y="1725926"/>
                  <a:pt x="1096918" y="1721485"/>
                </a:cubicBezTo>
                <a:lnTo>
                  <a:pt x="1094082" y="1720113"/>
                </a:lnTo>
                <a:lnTo>
                  <a:pt x="1040782" y="1721762"/>
                </a:lnTo>
                <a:cubicBezTo>
                  <a:pt x="987172" y="1722352"/>
                  <a:pt x="1023272" y="1708707"/>
                  <a:pt x="955980" y="1719289"/>
                </a:cubicBezTo>
                <a:cubicBezTo>
                  <a:pt x="948995" y="1714208"/>
                  <a:pt x="940521" y="1713816"/>
                  <a:pt x="926108" y="1715917"/>
                </a:cubicBezTo>
                <a:cubicBezTo>
                  <a:pt x="900077" y="1715834"/>
                  <a:pt x="902688" y="1703436"/>
                  <a:pt x="876049" y="1710422"/>
                </a:cubicBezTo>
                <a:cubicBezTo>
                  <a:pt x="881084" y="1703830"/>
                  <a:pt x="826830" y="1706893"/>
                  <a:pt x="839194" y="1700176"/>
                </a:cubicBezTo>
                <a:cubicBezTo>
                  <a:pt x="822548" y="1693764"/>
                  <a:pt x="813674" y="1703628"/>
                  <a:pt x="797112" y="1698014"/>
                </a:cubicBezTo>
                <a:cubicBezTo>
                  <a:pt x="778195" y="1696418"/>
                  <a:pt x="807647" y="1705364"/>
                  <a:pt x="786610" y="1705455"/>
                </a:cubicBezTo>
                <a:cubicBezTo>
                  <a:pt x="761170" y="1704357"/>
                  <a:pt x="760599" y="1716610"/>
                  <a:pt x="741833" y="1700566"/>
                </a:cubicBezTo>
                <a:lnTo>
                  <a:pt x="673985" y="1692278"/>
                </a:lnTo>
                <a:cubicBezTo>
                  <a:pt x="658515" y="1695829"/>
                  <a:pt x="646395" y="1693620"/>
                  <a:pt x="634665" y="1689550"/>
                </a:cubicBezTo>
                <a:cubicBezTo>
                  <a:pt x="599149" y="1689690"/>
                  <a:pt x="567176" y="1683160"/>
                  <a:pt x="527471" y="1679869"/>
                </a:cubicBezTo>
                <a:cubicBezTo>
                  <a:pt x="484099" y="1683240"/>
                  <a:pt x="462693" y="1671949"/>
                  <a:pt x="420260" y="1668475"/>
                </a:cubicBezTo>
                <a:cubicBezTo>
                  <a:pt x="377482" y="1677390"/>
                  <a:pt x="393500" y="1652730"/>
                  <a:pt x="357630" y="1652142"/>
                </a:cubicBezTo>
                <a:cubicBezTo>
                  <a:pt x="298692" y="1659518"/>
                  <a:pt x="359631" y="1643849"/>
                  <a:pt x="269407" y="1643812"/>
                </a:cubicBezTo>
                <a:cubicBezTo>
                  <a:pt x="264204" y="1645215"/>
                  <a:pt x="253436" y="1643159"/>
                  <a:pt x="254769" y="1641013"/>
                </a:cubicBezTo>
                <a:cubicBezTo>
                  <a:pt x="234996" y="1641090"/>
                  <a:pt x="179093" y="1626583"/>
                  <a:pt x="150763" y="1628143"/>
                </a:cubicBezTo>
                <a:cubicBezTo>
                  <a:pt x="96232" y="1619954"/>
                  <a:pt x="68845" y="1629422"/>
                  <a:pt x="29133" y="1626172"/>
                </a:cubicBezTo>
                <a:lnTo>
                  <a:pt x="0" y="1619589"/>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28675" y="494414"/>
            <a:ext cx="10534650" cy="1589092"/>
          </a:xfrm>
        </p:spPr>
        <p:txBody>
          <a:bodyPr vert="horz" lIns="91440" tIns="45720" rIns="91440" bIns="45720" rtlCol="0" anchor="b">
            <a:normAutofit fontScale="90000"/>
          </a:bodyPr>
          <a:lstStyle/>
          <a:p>
            <a:pPr algn="ctr"/>
            <a:r>
              <a:rPr lang="en-US" sz="3600" kern="1200" dirty="0">
                <a:solidFill>
                  <a:schemeClr val="tx1"/>
                </a:solidFill>
                <a:latin typeface="Times New Roman" panose="02020603050405020304" pitchFamily="18" charset="0"/>
                <a:cs typeface="Times New Roman" panose="02020603050405020304" pitchFamily="18" charset="0"/>
              </a:rPr>
              <a:t>Decision Tree 1</a:t>
            </a:r>
            <a:br>
              <a:rPr lang="en-US" sz="3600" kern="1200" dirty="0">
                <a:solidFill>
                  <a:schemeClr val="tx1"/>
                </a:solidFill>
                <a:latin typeface="Times New Roman" panose="02020603050405020304" pitchFamily="18" charset="0"/>
                <a:cs typeface="Times New Roman" panose="02020603050405020304" pitchFamily="18" charset="0"/>
              </a:rPr>
            </a:br>
            <a:r>
              <a:rPr lang="en-US" sz="3600" kern="1200" dirty="0" err="1">
                <a:solidFill>
                  <a:schemeClr val="tx1"/>
                </a:solidFill>
                <a:latin typeface="Times New Roman" panose="02020603050405020304" pitchFamily="18" charset="0"/>
                <a:cs typeface="Times New Roman" panose="02020603050405020304" pitchFamily="18" charset="0"/>
              </a:rPr>
              <a:t>mRMR</a:t>
            </a:r>
            <a:r>
              <a:rPr lang="en-US" sz="3600" kern="1200" dirty="0">
                <a:solidFill>
                  <a:schemeClr val="tx1"/>
                </a:solidFill>
                <a:latin typeface="Times New Roman" panose="02020603050405020304" pitchFamily="18" charset="0"/>
                <a:cs typeface="Times New Roman" panose="02020603050405020304" pitchFamily="18" charset="0"/>
              </a:rPr>
              <a:t> w/CA-125 Biomarkers:</a:t>
            </a:r>
            <a:br>
              <a:rPr lang="en-US" sz="3600" kern="1200" dirty="0">
                <a:solidFill>
                  <a:schemeClr val="tx1"/>
                </a:solidFill>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'Age', 'CREA', 'LYM%', 'AST', 'CA125', 'PDW', 'Menopause', 'NEU', 'CEA', and 'LYM#' </a:t>
            </a:r>
            <a:br>
              <a:rPr lang="en-US" sz="2000" dirty="0">
                <a:latin typeface="Times New Roman" panose="02020603050405020304" pitchFamily="18" charset="0"/>
                <a:cs typeface="Times New Roman" panose="02020603050405020304" pitchFamily="18" charset="0"/>
              </a:rPr>
            </a:br>
            <a:endParaRPr lang="en-US" sz="3600" kern="1200" dirty="0">
              <a:solidFill>
                <a:schemeClr val="tx1"/>
              </a:solidFill>
              <a:latin typeface="Times New Roman" panose="02020603050405020304" pitchFamily="18" charset="0"/>
              <a:cs typeface="Times New Roman" panose="02020603050405020304" pitchFamily="18" charset="0"/>
            </a:endParaRPr>
          </a:p>
        </p:txBody>
      </p:sp>
      <p:pic>
        <p:nvPicPr>
          <p:cNvPr id="3" name="Content Placeholder 2" descr="A table with numbers and text&#10;&#10;Description automatically generated">
            <a:extLst>
              <a:ext uri="{FF2B5EF4-FFF2-40B4-BE49-F238E27FC236}">
                <a16:creationId xmlns:a16="http://schemas.microsoft.com/office/drawing/2014/main" id="{EBA1779E-3FF9-8EA4-A524-4CFE0DF6FF62}"/>
              </a:ext>
            </a:extLst>
          </p:cNvPr>
          <p:cNvPicPr>
            <a:picLocks noGrp="1" noChangeAspect="1"/>
          </p:cNvPicPr>
          <p:nvPr>
            <p:ph idx="1"/>
          </p:nvPr>
        </p:nvPicPr>
        <p:blipFill>
          <a:blip r:embed="rId2"/>
          <a:stretch>
            <a:fillRect/>
          </a:stretch>
        </p:blipFill>
        <p:spPr>
          <a:xfrm>
            <a:off x="911069" y="2360636"/>
            <a:ext cx="10167611" cy="3711177"/>
          </a:xfrm>
          <a:prstGeom prst="rect">
            <a:avLst/>
          </a:prstGeom>
        </p:spPr>
      </p:pic>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011325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38200" y="557188"/>
            <a:ext cx="10515600" cy="1133499"/>
          </a:xfrm>
        </p:spPr>
        <p:txBody>
          <a:bodyPr vert="horz" lIns="91440" tIns="45720" rIns="91440" bIns="45720" rtlCol="0">
            <a:normAutofit fontScale="90000"/>
          </a:bodyPr>
          <a:lstStyle/>
          <a:p>
            <a:pPr algn="ctr"/>
            <a:r>
              <a:rPr lang="en-US" sz="3600" kern="1200" dirty="0">
                <a:latin typeface="Times New Roman" panose="02020603050405020304" pitchFamily="18" charset="0"/>
                <a:cs typeface="Times New Roman" panose="02020603050405020304" pitchFamily="18" charset="0"/>
              </a:rPr>
              <a:t>Decision Tree 2</a:t>
            </a:r>
            <a:br>
              <a:rPr lang="en-US" sz="3600" kern="1200" dirty="0">
                <a:latin typeface="Times New Roman" panose="02020603050405020304" pitchFamily="18" charset="0"/>
                <a:cs typeface="Times New Roman" panose="02020603050405020304" pitchFamily="18" charset="0"/>
              </a:rPr>
            </a:br>
            <a:r>
              <a:rPr lang="en-US" sz="3600" kern="1200" dirty="0">
                <a:latin typeface="Times New Roman" panose="02020603050405020304" pitchFamily="18" charset="0"/>
                <a:cs typeface="Times New Roman" panose="02020603050405020304" pitchFamily="18" charset="0"/>
              </a:rPr>
              <a:t>Lit Biomarkers:</a:t>
            </a:r>
            <a:br>
              <a:rPr lang="en-US" sz="1700" kern="12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'CA125', 'RBC', 'ALP', 'PCT', 'NEU', 'PLT', 'HE4', 'Age', 'Ca', 'Menopause'</a:t>
            </a:r>
            <a:endParaRPr lang="en-US" sz="2200" kern="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descr="A yellow circle with a yellow circle with a yellow circle with a yellow circle with a yellow circle with a red circle with a yellow circle with a yellow circle with a yellow circle with a yellow circle&#10;&#10;Description automatically generated">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16" name="Content Placeholder 15">
            <a:extLst>
              <a:ext uri="{FF2B5EF4-FFF2-40B4-BE49-F238E27FC236}">
                <a16:creationId xmlns:a16="http://schemas.microsoft.com/office/drawing/2014/main" id="{4B27259B-2C43-4EB0-38E9-13BF9F40FC5A}"/>
              </a:ext>
            </a:extLst>
          </p:cNvPr>
          <p:cNvGraphicFramePr>
            <a:graphicFrameLocks noGrp="1"/>
          </p:cNvGraphicFramePr>
          <p:nvPr>
            <p:ph idx="1"/>
            <p:extLst>
              <p:ext uri="{D42A27DB-BD31-4B8C-83A1-F6EECF244321}">
                <p14:modId xmlns:p14="http://schemas.microsoft.com/office/powerpoint/2010/main" val="276120690"/>
              </p:ext>
            </p:extLst>
          </p:nvPr>
        </p:nvGraphicFramePr>
        <p:xfrm>
          <a:off x="1277398" y="2096491"/>
          <a:ext cx="9637207" cy="3817165"/>
        </p:xfrm>
        <a:graphic>
          <a:graphicData uri="http://schemas.openxmlformats.org/drawingml/2006/table">
            <a:tbl>
              <a:tblPr/>
              <a:tblGrid>
                <a:gridCol w="2065116">
                  <a:extLst>
                    <a:ext uri="{9D8B030D-6E8A-4147-A177-3AD203B41FA5}">
                      <a16:colId xmlns:a16="http://schemas.microsoft.com/office/drawing/2014/main" val="1440553821"/>
                    </a:ext>
                  </a:extLst>
                </a:gridCol>
                <a:gridCol w="2101262">
                  <a:extLst>
                    <a:ext uri="{9D8B030D-6E8A-4147-A177-3AD203B41FA5}">
                      <a16:colId xmlns:a16="http://schemas.microsoft.com/office/drawing/2014/main" val="2963673871"/>
                    </a:ext>
                  </a:extLst>
                </a:gridCol>
                <a:gridCol w="2009585">
                  <a:extLst>
                    <a:ext uri="{9D8B030D-6E8A-4147-A177-3AD203B41FA5}">
                      <a16:colId xmlns:a16="http://schemas.microsoft.com/office/drawing/2014/main" val="2182352508"/>
                    </a:ext>
                  </a:extLst>
                </a:gridCol>
                <a:gridCol w="1582628">
                  <a:extLst>
                    <a:ext uri="{9D8B030D-6E8A-4147-A177-3AD203B41FA5}">
                      <a16:colId xmlns:a16="http://schemas.microsoft.com/office/drawing/2014/main" val="3597300156"/>
                    </a:ext>
                  </a:extLst>
                </a:gridCol>
                <a:gridCol w="1878616">
                  <a:extLst>
                    <a:ext uri="{9D8B030D-6E8A-4147-A177-3AD203B41FA5}">
                      <a16:colId xmlns:a16="http://schemas.microsoft.com/office/drawing/2014/main" val="1132935543"/>
                    </a:ext>
                  </a:extLst>
                </a:gridCol>
              </a:tblGrid>
              <a:tr h="673913">
                <a:tc rowSpan="2">
                  <a:txBody>
                    <a:bodyPr/>
                    <a:lstStyle/>
                    <a:p>
                      <a:pPr marL="0" marR="0" algn="ctr" fontAlgn="t">
                        <a:lnSpc>
                          <a:spcPct val="115000"/>
                        </a:lnSpc>
                        <a:spcBef>
                          <a:spcPts val="0"/>
                        </a:spcBef>
                        <a:spcAft>
                          <a:spcPts val="0"/>
                        </a:spcAft>
                      </a:pPr>
                      <a:r>
                        <a:rPr lang="en-US" sz="23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Name of Classifier = Decision Tree,</a:t>
                      </a:r>
                      <a:endParaRPr lang="en-US" sz="3000" b="0" i="0" u="none" strike="noStrike" dirty="0">
                        <a:effectLst/>
                        <a:latin typeface="Arial" panose="020B0604020202020204" pitchFamily="34" charset="0"/>
                      </a:endParaRPr>
                    </a:p>
                  </a:txBody>
                  <a:tcPr marL="150876" marR="150876" marT="75438" marB="7543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0B6374"/>
                    </a:solidFill>
                  </a:tcPr>
                </a:tc>
                <a:tc gridSpan="4">
                  <a:txBody>
                    <a:bodyPr/>
                    <a:lstStyle/>
                    <a:p>
                      <a:pPr marL="0" marR="0" algn="ctr" fontAlgn="t">
                        <a:lnSpc>
                          <a:spcPct val="115000"/>
                        </a:lnSpc>
                        <a:spcBef>
                          <a:spcPts val="0"/>
                        </a:spcBef>
                        <a:spcAft>
                          <a:spcPts val="0"/>
                        </a:spcAft>
                      </a:pPr>
                      <a:r>
                        <a:rPr lang="en-US" sz="2600" b="1" i="0" u="none" strike="noStrike" kern="100">
                          <a:solidFill>
                            <a:srgbClr val="FFFFFF"/>
                          </a:solidFill>
                          <a:effectLst/>
                          <a:latin typeface="Arial" panose="020B0604020202020204" pitchFamily="34" charset="0"/>
                          <a:ea typeface="Arial" panose="020B0604020202020204" pitchFamily="34" charset="0"/>
                          <a:cs typeface="Times New Roman" panose="02020603050405020304" pitchFamily="18" charset="0"/>
                        </a:rPr>
                        <a:t>Evaluation Parameter</a:t>
                      </a:r>
                      <a:endParaRPr lang="en-US" sz="3000" b="0" i="0" u="none" strike="noStrike">
                        <a:effectLst/>
                        <a:latin typeface="Arial" panose="020B0604020202020204" pitchFamily="34" charset="0"/>
                      </a:endParaRPr>
                    </a:p>
                  </a:txBody>
                  <a:tcPr marL="150876" marR="150876" marT="75438" marB="7543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8DD8D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66830674"/>
                  </a:ext>
                </a:extLst>
              </a:tr>
              <a:tr h="1279094">
                <a:tc vMerge="1">
                  <a:txBody>
                    <a:bodyPr/>
                    <a:lstStyle/>
                    <a:p>
                      <a:endParaRPr lang="en-US"/>
                    </a:p>
                  </a:txBody>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Accuracy </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Precision</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Recall </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F1-measure</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extLst>
                  <a:ext uri="{0D108BD9-81ED-4DB2-BD59-A6C34878D82A}">
                    <a16:rowId xmlns:a16="http://schemas.microsoft.com/office/drawing/2014/main" val="1744214789"/>
                  </a:ext>
                </a:extLst>
              </a:tr>
              <a:tr h="932079">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0.75</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0.78</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0.81</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0.78</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715726135"/>
                  </a:ext>
                </a:extLst>
              </a:tr>
              <a:tr h="932079">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1</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0.75</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0.69</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0.64</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0.65</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223529458"/>
                  </a:ext>
                </a:extLst>
              </a:tr>
            </a:tbl>
          </a:graphicData>
        </a:graphic>
      </p:graphicFrame>
    </p:spTree>
    <p:extLst>
      <p:ext uri="{BB962C8B-B14F-4D97-AF65-F5344CB8AC3E}">
        <p14:creationId xmlns:p14="http://schemas.microsoft.com/office/powerpoint/2010/main" val="28225079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0">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38200" y="557188"/>
            <a:ext cx="10515600" cy="1133499"/>
          </a:xfrm>
        </p:spPr>
        <p:txBody>
          <a:bodyPr vert="horz" lIns="91440" tIns="45720" rIns="91440" bIns="45720" rtlCol="0">
            <a:normAutofit fontScale="90000"/>
          </a:bodyPr>
          <a:lstStyle/>
          <a:p>
            <a:pPr algn="ctr"/>
            <a:r>
              <a:rPr lang="en-US" sz="3600" kern="1200" dirty="0">
                <a:latin typeface="Times New Roman" panose="02020603050405020304" pitchFamily="18" charset="0"/>
                <a:cs typeface="Times New Roman" panose="02020603050405020304" pitchFamily="18" charset="0"/>
              </a:rPr>
              <a:t>Decision Tree 3</a:t>
            </a:r>
            <a:br>
              <a:rPr lang="en-US" sz="3600" kern="1200" dirty="0">
                <a:latin typeface="Times New Roman" panose="02020603050405020304" pitchFamily="18" charset="0"/>
                <a:cs typeface="Times New Roman" panose="02020603050405020304" pitchFamily="18" charset="0"/>
              </a:rPr>
            </a:br>
            <a:r>
              <a:rPr lang="en-US" sz="3600" kern="1200" dirty="0" err="1">
                <a:latin typeface="Times New Roman" panose="02020603050405020304" pitchFamily="18" charset="0"/>
                <a:cs typeface="Times New Roman" panose="02020603050405020304" pitchFamily="18" charset="0"/>
              </a:rPr>
              <a:t>mRMR</a:t>
            </a:r>
            <a:r>
              <a:rPr lang="en-US" sz="3600" kern="1200" dirty="0">
                <a:latin typeface="Times New Roman" panose="02020603050405020304" pitchFamily="18" charset="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w/o CA-125 </a:t>
            </a:r>
            <a:r>
              <a:rPr lang="en-US" sz="3600" kern="1200" dirty="0">
                <a:latin typeface="Times New Roman" panose="02020603050405020304" pitchFamily="18" charset="0"/>
                <a:cs typeface="Times New Roman" panose="02020603050405020304" pitchFamily="18" charset="0"/>
              </a:rPr>
              <a:t>Biomarkers:</a:t>
            </a:r>
            <a:br>
              <a:rPr lang="en-US" sz="1700" kern="1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'Age', 'CREA', 'LYM%', 'AST', 'Menopause', 'PDW', 'NEU', 'HE4', 'LYM#', 'PCT</a:t>
            </a:r>
            <a:r>
              <a:rPr lang="en-US" sz="2400" dirty="0">
                <a:latin typeface="Times New Roman" panose="02020603050405020304" pitchFamily="18" charset="0"/>
                <a:cs typeface="Times New Roman" panose="02020603050405020304" pitchFamily="18" charset="0"/>
              </a:rPr>
              <a:t>'</a:t>
            </a:r>
            <a:br>
              <a:rPr lang="en-US" sz="2200" dirty="0">
                <a:latin typeface="Times New Roman" panose="02020603050405020304" pitchFamily="18" charset="0"/>
                <a:cs typeface="Times New Roman" panose="02020603050405020304" pitchFamily="18" charset="0"/>
              </a:rPr>
            </a:br>
            <a:endParaRPr lang="en-US" sz="2200" kern="12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descr="A yellow circle with a yellow circle with a yellow circle with a yellow circle with a yellow circle with a red circle with a yellow circle with a yellow circle with a yellow circle with a yellow circle&#10;&#10;Description automatically generated">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graphicFrame>
        <p:nvGraphicFramePr>
          <p:cNvPr id="16" name="Content Placeholder 15">
            <a:extLst>
              <a:ext uri="{FF2B5EF4-FFF2-40B4-BE49-F238E27FC236}">
                <a16:creationId xmlns:a16="http://schemas.microsoft.com/office/drawing/2014/main" id="{4B27259B-2C43-4EB0-38E9-13BF9F40FC5A}"/>
              </a:ext>
            </a:extLst>
          </p:cNvPr>
          <p:cNvGraphicFramePr>
            <a:graphicFrameLocks noGrp="1"/>
          </p:cNvGraphicFramePr>
          <p:nvPr>
            <p:ph idx="1"/>
            <p:extLst>
              <p:ext uri="{D42A27DB-BD31-4B8C-83A1-F6EECF244321}">
                <p14:modId xmlns:p14="http://schemas.microsoft.com/office/powerpoint/2010/main" val="3356275449"/>
              </p:ext>
            </p:extLst>
          </p:nvPr>
        </p:nvGraphicFramePr>
        <p:xfrm>
          <a:off x="1277398" y="2096491"/>
          <a:ext cx="9637207" cy="3817165"/>
        </p:xfrm>
        <a:graphic>
          <a:graphicData uri="http://schemas.openxmlformats.org/drawingml/2006/table">
            <a:tbl>
              <a:tblPr/>
              <a:tblGrid>
                <a:gridCol w="2065116">
                  <a:extLst>
                    <a:ext uri="{9D8B030D-6E8A-4147-A177-3AD203B41FA5}">
                      <a16:colId xmlns:a16="http://schemas.microsoft.com/office/drawing/2014/main" val="1440553821"/>
                    </a:ext>
                  </a:extLst>
                </a:gridCol>
                <a:gridCol w="2101262">
                  <a:extLst>
                    <a:ext uri="{9D8B030D-6E8A-4147-A177-3AD203B41FA5}">
                      <a16:colId xmlns:a16="http://schemas.microsoft.com/office/drawing/2014/main" val="2963673871"/>
                    </a:ext>
                  </a:extLst>
                </a:gridCol>
                <a:gridCol w="2009585">
                  <a:extLst>
                    <a:ext uri="{9D8B030D-6E8A-4147-A177-3AD203B41FA5}">
                      <a16:colId xmlns:a16="http://schemas.microsoft.com/office/drawing/2014/main" val="2182352508"/>
                    </a:ext>
                  </a:extLst>
                </a:gridCol>
                <a:gridCol w="1582628">
                  <a:extLst>
                    <a:ext uri="{9D8B030D-6E8A-4147-A177-3AD203B41FA5}">
                      <a16:colId xmlns:a16="http://schemas.microsoft.com/office/drawing/2014/main" val="3597300156"/>
                    </a:ext>
                  </a:extLst>
                </a:gridCol>
                <a:gridCol w="1878616">
                  <a:extLst>
                    <a:ext uri="{9D8B030D-6E8A-4147-A177-3AD203B41FA5}">
                      <a16:colId xmlns:a16="http://schemas.microsoft.com/office/drawing/2014/main" val="1132935543"/>
                    </a:ext>
                  </a:extLst>
                </a:gridCol>
              </a:tblGrid>
              <a:tr h="673913">
                <a:tc rowSpan="2">
                  <a:txBody>
                    <a:bodyPr/>
                    <a:lstStyle/>
                    <a:p>
                      <a:pPr marL="0" marR="0" algn="ctr" fontAlgn="t">
                        <a:lnSpc>
                          <a:spcPct val="115000"/>
                        </a:lnSpc>
                        <a:spcBef>
                          <a:spcPts val="0"/>
                        </a:spcBef>
                        <a:spcAft>
                          <a:spcPts val="0"/>
                        </a:spcAft>
                      </a:pPr>
                      <a:r>
                        <a:rPr lang="en-US" sz="2300" b="1" i="0" u="none" strike="noStrike" kern="100" dirty="0">
                          <a:solidFill>
                            <a:srgbClr val="FFFFFF"/>
                          </a:solidFill>
                          <a:effectLst/>
                          <a:latin typeface="Arial" panose="020B0604020202020204" pitchFamily="34" charset="0"/>
                          <a:ea typeface="Arial" panose="020B0604020202020204" pitchFamily="34" charset="0"/>
                          <a:cs typeface="Times New Roman" panose="02020603050405020304" pitchFamily="18" charset="0"/>
                        </a:rPr>
                        <a:t>Name of Classifier = Decision Tree</a:t>
                      </a:r>
                      <a:endParaRPr lang="en-US" sz="3000" b="0" i="0" u="none" strike="noStrike" dirty="0">
                        <a:effectLst/>
                        <a:latin typeface="Arial" panose="020B0604020202020204" pitchFamily="34" charset="0"/>
                      </a:endParaRPr>
                    </a:p>
                  </a:txBody>
                  <a:tcPr marL="150876" marR="150876" marT="75438" marB="7543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0B6374"/>
                    </a:solidFill>
                  </a:tcPr>
                </a:tc>
                <a:tc gridSpan="4">
                  <a:txBody>
                    <a:bodyPr/>
                    <a:lstStyle/>
                    <a:p>
                      <a:pPr marL="0" marR="0" algn="ctr" fontAlgn="t">
                        <a:lnSpc>
                          <a:spcPct val="115000"/>
                        </a:lnSpc>
                        <a:spcBef>
                          <a:spcPts val="0"/>
                        </a:spcBef>
                        <a:spcAft>
                          <a:spcPts val="0"/>
                        </a:spcAft>
                      </a:pPr>
                      <a:r>
                        <a:rPr lang="en-US" sz="2600" b="1" i="0" u="none" strike="noStrike" kern="100">
                          <a:solidFill>
                            <a:srgbClr val="FFFFFF"/>
                          </a:solidFill>
                          <a:effectLst/>
                          <a:latin typeface="Arial" panose="020B0604020202020204" pitchFamily="34" charset="0"/>
                          <a:ea typeface="Arial" panose="020B0604020202020204" pitchFamily="34" charset="0"/>
                          <a:cs typeface="Times New Roman" panose="02020603050405020304" pitchFamily="18" charset="0"/>
                        </a:rPr>
                        <a:t>Evaluation Parameter</a:t>
                      </a:r>
                      <a:endParaRPr lang="en-US" sz="3000" b="0" i="0" u="none" strike="noStrike">
                        <a:effectLst/>
                        <a:latin typeface="Arial" panose="020B0604020202020204" pitchFamily="34" charset="0"/>
                      </a:endParaRPr>
                    </a:p>
                  </a:txBody>
                  <a:tcPr marL="150876" marR="150876" marT="75438" marB="75438">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8DD8D3"/>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66830674"/>
                  </a:ext>
                </a:extLst>
              </a:tr>
              <a:tr h="1279094">
                <a:tc vMerge="1">
                  <a:txBody>
                    <a:bodyPr/>
                    <a:lstStyle/>
                    <a:p>
                      <a:endParaRPr lang="en-US"/>
                    </a:p>
                  </a:txBody>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Accuracy </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Precision</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Recall </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tc>
                  <a:txBody>
                    <a:bodyPr/>
                    <a:lstStyle/>
                    <a:p>
                      <a:pPr marL="0" marR="0" algn="ctr" fontAlgn="t">
                        <a:lnSpc>
                          <a:spcPct val="115000"/>
                        </a:lnSpc>
                        <a:spcBef>
                          <a:spcPts val="0"/>
                        </a:spcBef>
                        <a:spcAft>
                          <a:spcPts val="0"/>
                        </a:spcAft>
                      </a:pPr>
                      <a:r>
                        <a:rPr lang="en-US" sz="2600" b="1" i="0" u="none" strike="noStrike" kern="100">
                          <a:solidFill>
                            <a:srgbClr val="000000"/>
                          </a:solidFill>
                          <a:effectLst/>
                          <a:latin typeface="Arial" panose="020B0604020202020204" pitchFamily="34" charset="0"/>
                          <a:ea typeface="Arial" panose="020B0604020202020204" pitchFamily="34" charset="0"/>
                          <a:cs typeface="Times New Roman" panose="02020603050405020304" pitchFamily="18" charset="0"/>
                        </a:rPr>
                        <a:t>F1-measure</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solidFill>
                      <a:srgbClr val="599191"/>
                    </a:solidFill>
                  </a:tcPr>
                </a:tc>
                <a:extLst>
                  <a:ext uri="{0D108BD9-81ED-4DB2-BD59-A6C34878D82A}">
                    <a16:rowId xmlns:a16="http://schemas.microsoft.com/office/drawing/2014/main" val="1744214789"/>
                  </a:ext>
                </a:extLst>
              </a:tr>
              <a:tr h="932079">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0.73</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0.77</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0.79</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0.78</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3715726135"/>
                  </a:ext>
                </a:extLst>
              </a:tr>
              <a:tr h="932079">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1</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0.73</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0.67</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a:effectLst/>
                          <a:latin typeface="Arial" panose="020B0604020202020204" pitchFamily="34" charset="0"/>
                          <a:ea typeface="Arial" panose="020B0604020202020204" pitchFamily="34" charset="0"/>
                          <a:cs typeface="Times New Roman" panose="02020603050405020304" pitchFamily="18" charset="0"/>
                        </a:rPr>
                        <a:t>0.64</a:t>
                      </a:r>
                      <a:endParaRPr lang="en-US" sz="3000" b="0" i="0" u="none" strike="noStrike">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tc>
                  <a:txBody>
                    <a:bodyPr/>
                    <a:lstStyle/>
                    <a:p>
                      <a:pPr marL="0" marR="0" algn="ctr" fontAlgn="t">
                        <a:lnSpc>
                          <a:spcPct val="115000"/>
                        </a:lnSpc>
                        <a:spcBef>
                          <a:spcPts val="0"/>
                        </a:spcBef>
                        <a:spcAft>
                          <a:spcPts val="0"/>
                        </a:spcAft>
                      </a:pPr>
                      <a:r>
                        <a:rPr lang="en-US" sz="3300" b="1" i="0" u="none" strike="noStrike" kern="100" dirty="0">
                          <a:effectLst/>
                          <a:latin typeface="Arial" panose="020B0604020202020204" pitchFamily="34" charset="0"/>
                          <a:ea typeface="Arial" panose="020B0604020202020204" pitchFamily="34" charset="0"/>
                          <a:cs typeface="Times New Roman" panose="02020603050405020304" pitchFamily="18" charset="0"/>
                        </a:rPr>
                        <a:t>0.65</a:t>
                      </a:r>
                      <a:endParaRPr lang="en-US" sz="3000" b="0" i="0" u="none" strike="noStrike" dirty="0">
                        <a:effectLst/>
                        <a:latin typeface="Arial" panose="020B0604020202020204" pitchFamily="34" charset="0"/>
                      </a:endParaRPr>
                    </a:p>
                  </a:txBody>
                  <a:tcPr marL="146685" marR="146685" marT="146685" marB="146685">
                    <a:lnL w="12700" cap="flat" cmpd="sng" algn="ctr">
                      <a:solidFill>
                        <a:srgbClr val="9E9E9E"/>
                      </a:solidFill>
                      <a:prstDash val="solid"/>
                      <a:round/>
                      <a:headEnd type="none" w="med" len="med"/>
                      <a:tailEnd type="none" w="med" len="med"/>
                    </a:lnL>
                    <a:lnR w="12700" cap="flat" cmpd="sng" algn="ctr">
                      <a:solidFill>
                        <a:srgbClr val="9E9E9E"/>
                      </a:solidFill>
                      <a:prstDash val="solid"/>
                      <a:round/>
                      <a:headEnd type="none" w="med" len="med"/>
                      <a:tailEnd type="none" w="med" len="med"/>
                    </a:lnR>
                    <a:lnT w="12700" cap="flat" cmpd="sng" algn="ctr">
                      <a:solidFill>
                        <a:srgbClr val="9E9E9E"/>
                      </a:solidFill>
                      <a:prstDash val="solid"/>
                      <a:round/>
                      <a:headEnd type="none" w="med" len="med"/>
                      <a:tailEnd type="none" w="med" len="med"/>
                    </a:lnT>
                    <a:lnB w="12700" cap="flat" cmpd="sng" algn="ctr">
                      <a:solidFill>
                        <a:srgbClr val="9E9E9E"/>
                      </a:solidFill>
                      <a:prstDash val="solid"/>
                      <a:round/>
                      <a:headEnd type="none" w="med" len="med"/>
                      <a:tailEnd type="none" w="med" len="med"/>
                    </a:lnB>
                  </a:tcPr>
                </a:tc>
                <a:extLst>
                  <a:ext uri="{0D108BD9-81ED-4DB2-BD59-A6C34878D82A}">
                    <a16:rowId xmlns:a16="http://schemas.microsoft.com/office/drawing/2014/main" val="1223529458"/>
                  </a:ext>
                </a:extLst>
              </a:tr>
            </a:tbl>
          </a:graphicData>
        </a:graphic>
      </p:graphicFrame>
    </p:spTree>
    <p:extLst>
      <p:ext uri="{BB962C8B-B14F-4D97-AF65-F5344CB8AC3E}">
        <p14:creationId xmlns:p14="http://schemas.microsoft.com/office/powerpoint/2010/main" val="26944331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95" name="Rectangle 2094">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096" name="Rectangle 209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7" name="Rectangle 2096">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8" name="Rectangle 2097">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4" name="Rectangle 2093">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9AE55B-C5AC-6D1B-AA73-47EF313DB957}"/>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2800" dirty="0">
                <a:solidFill>
                  <a:srgbClr val="FFFFFF"/>
                </a:solidFill>
                <a:latin typeface="Times New Roman" panose="02020603050405020304" pitchFamily="18" charset="0"/>
                <a:cs typeface="Times New Roman" panose="02020603050405020304" pitchFamily="18" charset="0"/>
              </a:rPr>
              <a:t>KNN and SVM  AUC-ROC comparison</a:t>
            </a:r>
          </a:p>
        </p:txBody>
      </p:sp>
      <p:pic>
        <p:nvPicPr>
          <p:cNvPr id="2050" name="Picture 2">
            <a:extLst>
              <a:ext uri="{FF2B5EF4-FFF2-40B4-BE49-F238E27FC236}">
                <a16:creationId xmlns:a16="http://schemas.microsoft.com/office/drawing/2014/main" id="{D68C8D1C-588F-D515-93E0-F110101D119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49790" y="2181426"/>
            <a:ext cx="4997045" cy="3997637"/>
          </a:xfrm>
          <a:prstGeom prst="rect">
            <a:avLst/>
          </a:prstGeom>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4C06A4C9-FE26-AA88-BB15-97E7E394BB4E}"/>
              </a:ext>
            </a:extLst>
          </p:cNvPr>
          <p:cNvPicPr>
            <a:picLocks noChangeAspect="1"/>
          </p:cNvPicPr>
          <p:nvPr/>
        </p:nvPicPr>
        <p:blipFill>
          <a:blip r:embed="rId3"/>
          <a:stretch>
            <a:fillRect/>
          </a:stretch>
        </p:blipFill>
        <p:spPr>
          <a:xfrm>
            <a:off x="6345165" y="2217815"/>
            <a:ext cx="4997289" cy="3997831"/>
          </a:xfrm>
          <a:prstGeom prst="rect">
            <a:avLst/>
          </a:prstGeom>
        </p:spPr>
      </p:pic>
    </p:spTree>
    <p:extLst>
      <p:ext uri="{BB962C8B-B14F-4D97-AF65-F5344CB8AC3E}">
        <p14:creationId xmlns:p14="http://schemas.microsoft.com/office/powerpoint/2010/main" val="1483029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8D41CF8-5232-42BC-8D05-AFEDE21539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56"/>
            <a:ext cx="12192000" cy="6869256"/>
          </a:xfrm>
          <a:prstGeom prst="rect">
            <a:avLst/>
          </a:prstGeom>
          <a:solidFill>
            <a:schemeClr val="bg1">
              <a:lumMod val="8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ounded Rectangle 5">
            <a:extLst>
              <a:ext uri="{FF2B5EF4-FFF2-40B4-BE49-F238E27FC236}">
                <a16:creationId xmlns:a16="http://schemas.microsoft.com/office/drawing/2014/main" id="{49237091-E62C-4878-AA4C-0B9995ADB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28801"/>
            <a:ext cx="10515600" cy="4362450"/>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e 3">
            <a:extLst>
              <a:ext uri="{FF2B5EF4-FFF2-40B4-BE49-F238E27FC236}">
                <a16:creationId xmlns:a16="http://schemas.microsoft.com/office/drawing/2014/main" id="{402D39E6-A95D-6B46-0732-2833ABA1C14F}"/>
              </a:ext>
            </a:extLst>
          </p:cNvPr>
          <p:cNvGraphicFramePr>
            <a:graphicFrameLocks noGrp="1"/>
          </p:cNvGraphicFramePr>
          <p:nvPr>
            <p:extLst>
              <p:ext uri="{D42A27DB-BD31-4B8C-83A1-F6EECF244321}">
                <p14:modId xmlns:p14="http://schemas.microsoft.com/office/powerpoint/2010/main" val="1933700103"/>
              </p:ext>
            </p:extLst>
          </p:nvPr>
        </p:nvGraphicFramePr>
        <p:xfrm>
          <a:off x="1157288" y="2147888"/>
          <a:ext cx="4903788" cy="3721100"/>
        </p:xfrm>
        <a:graphic>
          <a:graphicData uri="http://schemas.openxmlformats.org/drawingml/2006/table">
            <a:tbl>
              <a:tblPr>
                <a:tableStyleId>{5C22544A-7EE6-4342-B048-85BDC9FD1C3A}</a:tableStyleId>
              </a:tblPr>
              <a:tblGrid>
                <a:gridCol w="817298">
                  <a:extLst>
                    <a:ext uri="{9D8B030D-6E8A-4147-A177-3AD203B41FA5}">
                      <a16:colId xmlns:a16="http://schemas.microsoft.com/office/drawing/2014/main" val="2857085560"/>
                    </a:ext>
                  </a:extLst>
                </a:gridCol>
                <a:gridCol w="817298">
                  <a:extLst>
                    <a:ext uri="{9D8B030D-6E8A-4147-A177-3AD203B41FA5}">
                      <a16:colId xmlns:a16="http://schemas.microsoft.com/office/drawing/2014/main" val="3442928802"/>
                    </a:ext>
                  </a:extLst>
                </a:gridCol>
                <a:gridCol w="817298">
                  <a:extLst>
                    <a:ext uri="{9D8B030D-6E8A-4147-A177-3AD203B41FA5}">
                      <a16:colId xmlns:a16="http://schemas.microsoft.com/office/drawing/2014/main" val="3066855519"/>
                    </a:ext>
                  </a:extLst>
                </a:gridCol>
                <a:gridCol w="817298">
                  <a:extLst>
                    <a:ext uri="{9D8B030D-6E8A-4147-A177-3AD203B41FA5}">
                      <a16:colId xmlns:a16="http://schemas.microsoft.com/office/drawing/2014/main" val="82897501"/>
                    </a:ext>
                  </a:extLst>
                </a:gridCol>
                <a:gridCol w="817298">
                  <a:extLst>
                    <a:ext uri="{9D8B030D-6E8A-4147-A177-3AD203B41FA5}">
                      <a16:colId xmlns:a16="http://schemas.microsoft.com/office/drawing/2014/main" val="1064661827"/>
                    </a:ext>
                  </a:extLst>
                </a:gridCol>
                <a:gridCol w="817298">
                  <a:extLst>
                    <a:ext uri="{9D8B030D-6E8A-4147-A177-3AD203B41FA5}">
                      <a16:colId xmlns:a16="http://schemas.microsoft.com/office/drawing/2014/main" val="4237453902"/>
                    </a:ext>
                  </a:extLst>
                </a:gridCol>
              </a:tblGrid>
              <a:tr h="372110">
                <a:tc>
                  <a:txBody>
                    <a:bodyPr/>
                    <a:lstStyle/>
                    <a:p>
                      <a:pPr algn="ctr" fontAlgn="b"/>
                      <a:r>
                        <a:rPr lang="en-US" sz="1400" b="1" u="none" strike="noStrike" dirty="0">
                          <a:effectLst/>
                        </a:rPr>
                        <a:t>Model</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b="1" u="none" strike="noStrike">
                          <a:effectLst/>
                        </a:rPr>
                        <a:t>Accuracy</a:t>
                      </a:r>
                      <a:endParaRPr lang="en-US" sz="1400" b="1"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b="1" u="none" strike="noStrike">
                          <a:effectLst/>
                        </a:rPr>
                        <a:t>Precision</a:t>
                      </a:r>
                      <a:endParaRPr lang="en-US" sz="1400" b="1"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b="1" u="none" strike="noStrike">
                          <a:effectLst/>
                        </a:rPr>
                        <a:t>Recall</a:t>
                      </a:r>
                      <a:endParaRPr lang="en-US" sz="1400" b="1"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b="1" u="none" strike="noStrike">
                          <a:effectLst/>
                        </a:rPr>
                        <a:t>F-1 score</a:t>
                      </a:r>
                      <a:endParaRPr lang="en-US" sz="1400" b="1"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b="1" u="none" strike="noStrike" dirty="0">
                          <a:effectLst/>
                        </a:rPr>
                        <a:t>Rank</a:t>
                      </a:r>
                      <a:endParaRPr lang="en-US" sz="1400" b="1" i="0" u="none" strike="noStrike" dirty="0">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1403622738"/>
                  </a:ext>
                </a:extLst>
              </a:tr>
              <a:tr h="372110">
                <a:tc>
                  <a:txBody>
                    <a:bodyPr/>
                    <a:lstStyle/>
                    <a:p>
                      <a:pPr algn="ctr" fontAlgn="b"/>
                      <a:r>
                        <a:rPr lang="en-US" sz="1400" b="1" u="none" strike="noStrike" dirty="0">
                          <a:effectLst/>
                        </a:rPr>
                        <a:t>SVM 1</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79%</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69%</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86%</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76%</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dirty="0">
                          <a:effectLst/>
                        </a:rPr>
                        <a:t>4</a:t>
                      </a:r>
                      <a:endParaRPr lang="en-US" sz="1400" b="0" i="0" u="none" strike="noStrike" dirty="0">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659032720"/>
                  </a:ext>
                </a:extLst>
              </a:tr>
              <a:tr h="372110">
                <a:tc>
                  <a:txBody>
                    <a:bodyPr/>
                    <a:lstStyle/>
                    <a:p>
                      <a:pPr algn="ctr" fontAlgn="b"/>
                      <a:r>
                        <a:rPr lang="en-US" sz="1400" b="1" u="none" strike="noStrike" dirty="0">
                          <a:effectLst/>
                        </a:rPr>
                        <a:t>SVM 2</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86%</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75%</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96%</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74%</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2607627364"/>
                  </a:ext>
                </a:extLst>
              </a:tr>
              <a:tr h="372110">
                <a:tc>
                  <a:txBody>
                    <a:bodyPr/>
                    <a:lstStyle/>
                    <a:p>
                      <a:pPr algn="ctr" fontAlgn="b"/>
                      <a:r>
                        <a:rPr lang="en-US" sz="1400" b="1" u="none" strike="noStrike" dirty="0">
                          <a:effectLst/>
                        </a:rPr>
                        <a:t>SVM 3</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87%</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83%</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86%</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84%</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175606835"/>
                  </a:ext>
                </a:extLst>
              </a:tr>
              <a:tr h="372110">
                <a:tc>
                  <a:txBody>
                    <a:bodyPr/>
                    <a:lstStyle/>
                    <a:p>
                      <a:pPr algn="ctr" fontAlgn="b"/>
                      <a:r>
                        <a:rPr lang="en-US" sz="1400" b="1" u="none" strike="noStrike" dirty="0">
                          <a:effectLst/>
                        </a:rPr>
                        <a:t>KNN 1</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77%</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69%</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79%</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73%</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4025905160"/>
                  </a:ext>
                </a:extLst>
              </a:tr>
              <a:tr h="372110">
                <a:tc>
                  <a:txBody>
                    <a:bodyPr/>
                    <a:lstStyle/>
                    <a:p>
                      <a:pPr algn="ctr" fontAlgn="b"/>
                      <a:r>
                        <a:rPr lang="en-US" sz="1400" b="1" u="none" strike="noStrike" dirty="0">
                          <a:effectLst/>
                        </a:rPr>
                        <a:t>KNN 2</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77%</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71%</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71%</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71%</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1067687102"/>
                  </a:ext>
                </a:extLst>
              </a:tr>
              <a:tr h="372110">
                <a:tc>
                  <a:txBody>
                    <a:bodyPr/>
                    <a:lstStyle/>
                    <a:p>
                      <a:pPr algn="ctr" fontAlgn="b"/>
                      <a:r>
                        <a:rPr lang="en-US" sz="1400" b="1" u="none" strike="noStrike" dirty="0">
                          <a:effectLst/>
                        </a:rPr>
                        <a:t>KNN 3</a:t>
                      </a:r>
                      <a:endParaRPr lang="en-US" sz="1400" b="1" i="0" u="none" strike="noStrike" dirty="0">
                        <a:solidFill>
                          <a:srgbClr val="000000"/>
                        </a:solidFill>
                        <a:effectLst/>
                        <a:latin typeface="Calibri" panose="020F0502020204030204" pitchFamily="34" charset="0"/>
                      </a:endParaRPr>
                    </a:p>
                  </a:txBody>
                  <a:tcPr marL="12383" marR="12383" marT="12383" marB="0" anchor="b">
                    <a:solidFill>
                      <a:schemeClr val="accent6">
                        <a:lumMod val="40000"/>
                        <a:lumOff val="60000"/>
                      </a:schemeClr>
                    </a:solidFill>
                  </a:tcPr>
                </a:tc>
                <a:tc>
                  <a:txBody>
                    <a:bodyPr/>
                    <a:lstStyle/>
                    <a:p>
                      <a:pPr algn="ctr" fontAlgn="b"/>
                      <a:r>
                        <a:rPr lang="en-US" sz="1400" b="1" u="none" strike="noStrike" dirty="0">
                          <a:effectLst/>
                        </a:rPr>
                        <a:t>90%</a:t>
                      </a:r>
                      <a:endParaRPr lang="en-US" sz="1400" b="1" i="0" u="none" strike="noStrike" dirty="0">
                        <a:solidFill>
                          <a:srgbClr val="000000"/>
                        </a:solidFill>
                        <a:effectLst/>
                        <a:latin typeface="Calibri" panose="020F0502020204030204" pitchFamily="34" charset="0"/>
                      </a:endParaRPr>
                    </a:p>
                  </a:txBody>
                  <a:tcPr marL="12383" marR="12383" marT="12383" marB="0" anchor="b">
                    <a:solidFill>
                      <a:schemeClr val="accent6">
                        <a:lumMod val="40000"/>
                        <a:lumOff val="60000"/>
                      </a:schemeClr>
                    </a:solidFill>
                  </a:tcPr>
                </a:tc>
                <a:tc>
                  <a:txBody>
                    <a:bodyPr/>
                    <a:lstStyle/>
                    <a:p>
                      <a:pPr algn="ctr" fontAlgn="b"/>
                      <a:r>
                        <a:rPr lang="en-US" sz="1400" b="1" u="none" strike="noStrike" dirty="0">
                          <a:effectLst/>
                        </a:rPr>
                        <a:t>80%</a:t>
                      </a:r>
                      <a:endParaRPr lang="en-US" sz="1400" b="1" i="0" u="none" strike="noStrike" dirty="0">
                        <a:solidFill>
                          <a:srgbClr val="000000"/>
                        </a:solidFill>
                        <a:effectLst/>
                        <a:latin typeface="Calibri" panose="020F0502020204030204" pitchFamily="34" charset="0"/>
                      </a:endParaRPr>
                    </a:p>
                  </a:txBody>
                  <a:tcPr marL="12383" marR="12383" marT="12383" marB="0" anchor="b">
                    <a:solidFill>
                      <a:schemeClr val="accent6">
                        <a:lumMod val="40000"/>
                        <a:lumOff val="60000"/>
                      </a:schemeClr>
                    </a:solidFill>
                  </a:tcPr>
                </a:tc>
                <a:tc>
                  <a:txBody>
                    <a:bodyPr/>
                    <a:lstStyle/>
                    <a:p>
                      <a:pPr algn="ctr" fontAlgn="b"/>
                      <a:r>
                        <a:rPr lang="en-US" sz="1400" b="1" u="none" strike="noStrike" dirty="0">
                          <a:effectLst/>
                        </a:rPr>
                        <a:t>100%</a:t>
                      </a:r>
                      <a:endParaRPr lang="en-US" sz="1400" b="1" i="0" u="none" strike="noStrike" dirty="0">
                        <a:solidFill>
                          <a:srgbClr val="000000"/>
                        </a:solidFill>
                        <a:effectLst/>
                        <a:latin typeface="Calibri" panose="020F0502020204030204" pitchFamily="34" charset="0"/>
                      </a:endParaRPr>
                    </a:p>
                  </a:txBody>
                  <a:tcPr marL="12383" marR="12383" marT="12383" marB="0" anchor="b">
                    <a:solidFill>
                      <a:schemeClr val="accent6">
                        <a:lumMod val="40000"/>
                        <a:lumOff val="60000"/>
                      </a:schemeClr>
                    </a:solidFill>
                  </a:tcPr>
                </a:tc>
                <a:tc>
                  <a:txBody>
                    <a:bodyPr/>
                    <a:lstStyle/>
                    <a:p>
                      <a:pPr algn="ctr" fontAlgn="b"/>
                      <a:r>
                        <a:rPr lang="en-US" sz="1400" b="1" u="none" strike="noStrike" dirty="0">
                          <a:effectLst/>
                        </a:rPr>
                        <a:t>89%</a:t>
                      </a:r>
                      <a:endParaRPr lang="en-US" sz="1400" b="1" i="0" u="none" strike="noStrike" dirty="0">
                        <a:solidFill>
                          <a:srgbClr val="000000"/>
                        </a:solidFill>
                        <a:effectLst/>
                        <a:latin typeface="Calibri" panose="020F0502020204030204" pitchFamily="34" charset="0"/>
                      </a:endParaRPr>
                    </a:p>
                  </a:txBody>
                  <a:tcPr marL="12383" marR="12383" marT="12383" marB="0" anchor="b">
                    <a:solidFill>
                      <a:schemeClr val="accent6">
                        <a:lumMod val="40000"/>
                        <a:lumOff val="60000"/>
                      </a:schemeClr>
                    </a:solidFill>
                  </a:tcPr>
                </a:tc>
                <a:tc>
                  <a:txBody>
                    <a:bodyPr/>
                    <a:lstStyle/>
                    <a:p>
                      <a:pPr algn="ctr" fontAlgn="b"/>
                      <a:r>
                        <a:rPr lang="en-US" sz="1400" b="1" u="none" strike="noStrike" dirty="0">
                          <a:effectLst/>
                        </a:rPr>
                        <a:t>1</a:t>
                      </a:r>
                      <a:endParaRPr lang="en-US" sz="1400" b="1" i="0" u="none" strike="noStrike" dirty="0">
                        <a:solidFill>
                          <a:srgbClr val="000000"/>
                        </a:solidFill>
                        <a:effectLst/>
                        <a:latin typeface="Calibri" panose="020F0502020204030204" pitchFamily="34" charset="0"/>
                      </a:endParaRPr>
                    </a:p>
                  </a:txBody>
                  <a:tcPr marL="12383" marR="12383" marT="12383" marB="0" anchor="b">
                    <a:solidFill>
                      <a:schemeClr val="accent6">
                        <a:lumMod val="40000"/>
                        <a:lumOff val="60000"/>
                      </a:schemeClr>
                    </a:solidFill>
                  </a:tcPr>
                </a:tc>
                <a:extLst>
                  <a:ext uri="{0D108BD9-81ED-4DB2-BD59-A6C34878D82A}">
                    <a16:rowId xmlns:a16="http://schemas.microsoft.com/office/drawing/2014/main" val="1304833885"/>
                  </a:ext>
                </a:extLst>
              </a:tr>
              <a:tr h="372110">
                <a:tc>
                  <a:txBody>
                    <a:bodyPr/>
                    <a:lstStyle/>
                    <a:p>
                      <a:pPr algn="ctr" fontAlgn="b"/>
                      <a:r>
                        <a:rPr lang="en-US" sz="1400" b="1" u="none" strike="noStrike" dirty="0">
                          <a:effectLst/>
                        </a:rPr>
                        <a:t>DT     1</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69%</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62%</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54%</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58%</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dirty="0">
                          <a:effectLst/>
                        </a:rPr>
                        <a:t>9</a:t>
                      </a:r>
                      <a:endParaRPr lang="en-US" sz="1400" b="0" i="0" u="none" strike="noStrike" dirty="0">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384397795"/>
                  </a:ext>
                </a:extLst>
              </a:tr>
              <a:tr h="372110">
                <a:tc>
                  <a:txBody>
                    <a:bodyPr/>
                    <a:lstStyle/>
                    <a:p>
                      <a:pPr algn="ctr" fontAlgn="b"/>
                      <a:r>
                        <a:rPr lang="en-US" sz="1400" b="1" u="none" strike="noStrike" dirty="0">
                          <a:effectLst/>
                        </a:rPr>
                        <a:t>DT     2</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75%</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69%</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64%</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67%</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7</a:t>
                      </a:r>
                      <a:endParaRPr lang="en-US" sz="1400" b="0" i="0" u="none" strike="noStrike">
                        <a:solidFill>
                          <a:srgbClr val="000000"/>
                        </a:solidFill>
                        <a:effectLst/>
                        <a:latin typeface="Calibri" panose="020F0502020204030204" pitchFamily="34" charset="0"/>
                      </a:endParaRPr>
                    </a:p>
                  </a:txBody>
                  <a:tcPr marL="12383" marR="12383" marT="12383" marB="0" anchor="b"/>
                </a:tc>
                <a:extLst>
                  <a:ext uri="{0D108BD9-81ED-4DB2-BD59-A6C34878D82A}">
                    <a16:rowId xmlns:a16="http://schemas.microsoft.com/office/drawing/2014/main" val="2929117814"/>
                  </a:ext>
                </a:extLst>
              </a:tr>
              <a:tr h="372110">
                <a:tc>
                  <a:txBody>
                    <a:bodyPr/>
                    <a:lstStyle/>
                    <a:p>
                      <a:pPr algn="ctr" fontAlgn="b"/>
                      <a:r>
                        <a:rPr lang="en-US" sz="1400" b="1" u="none" strike="noStrike" dirty="0">
                          <a:effectLst/>
                        </a:rPr>
                        <a:t>DT     3</a:t>
                      </a:r>
                      <a:endParaRPr lang="en-US" sz="1400" b="1"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dirty="0">
                          <a:effectLst/>
                        </a:rPr>
                        <a:t>73%</a:t>
                      </a:r>
                      <a:endParaRPr lang="en-US" sz="1400" b="0"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67%</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dirty="0">
                          <a:effectLst/>
                        </a:rPr>
                        <a:t>64%</a:t>
                      </a:r>
                      <a:endParaRPr lang="en-US" sz="1400" b="0" i="0" u="none" strike="noStrike" dirty="0">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a:effectLst/>
                        </a:rPr>
                        <a:t>65%</a:t>
                      </a:r>
                      <a:endParaRPr lang="en-US" sz="1400" b="0" i="0" u="none" strike="noStrike">
                        <a:solidFill>
                          <a:srgbClr val="000000"/>
                        </a:solidFill>
                        <a:effectLst/>
                        <a:latin typeface="Calibri" panose="020F0502020204030204" pitchFamily="34" charset="0"/>
                      </a:endParaRPr>
                    </a:p>
                  </a:txBody>
                  <a:tcPr marL="12383" marR="12383" marT="12383" marB="0" anchor="b"/>
                </a:tc>
                <a:tc>
                  <a:txBody>
                    <a:bodyPr/>
                    <a:lstStyle/>
                    <a:p>
                      <a:pPr algn="ctr" fontAlgn="b"/>
                      <a:r>
                        <a:rPr lang="en-US" sz="1400" u="none" strike="noStrike" dirty="0">
                          <a:effectLst/>
                        </a:rPr>
                        <a:t>8</a:t>
                      </a:r>
                    </a:p>
                  </a:txBody>
                  <a:tcPr marL="12383" marR="12383" marT="12383" marB="0" anchor="b"/>
                </a:tc>
                <a:extLst>
                  <a:ext uri="{0D108BD9-81ED-4DB2-BD59-A6C34878D82A}">
                    <a16:rowId xmlns:a16="http://schemas.microsoft.com/office/drawing/2014/main" val="2845197722"/>
                  </a:ext>
                </a:extLst>
              </a:tr>
            </a:tbl>
          </a:graphicData>
        </a:graphic>
      </p:graphicFrame>
      <p:graphicFrame>
        <p:nvGraphicFramePr>
          <p:cNvPr id="3" name="Table 2">
            <a:extLst>
              <a:ext uri="{FF2B5EF4-FFF2-40B4-BE49-F238E27FC236}">
                <a16:creationId xmlns:a16="http://schemas.microsoft.com/office/drawing/2014/main" id="{689FCDBC-F227-B11E-9A1F-FB2822182E74}"/>
              </a:ext>
            </a:extLst>
          </p:cNvPr>
          <p:cNvGraphicFramePr>
            <a:graphicFrameLocks noGrp="1"/>
          </p:cNvGraphicFramePr>
          <p:nvPr>
            <p:extLst>
              <p:ext uri="{D42A27DB-BD31-4B8C-83A1-F6EECF244321}">
                <p14:modId xmlns:p14="http://schemas.microsoft.com/office/powerpoint/2010/main" val="2439771766"/>
              </p:ext>
            </p:extLst>
          </p:nvPr>
        </p:nvGraphicFramePr>
        <p:xfrm>
          <a:off x="6127750" y="2147888"/>
          <a:ext cx="4903788" cy="3721099"/>
        </p:xfrm>
        <a:graphic>
          <a:graphicData uri="http://schemas.openxmlformats.org/drawingml/2006/table">
            <a:tbl>
              <a:tblPr>
                <a:tableStyleId>{5C22544A-7EE6-4342-B048-85BDC9FD1C3A}</a:tableStyleId>
              </a:tblPr>
              <a:tblGrid>
                <a:gridCol w="4903788">
                  <a:extLst>
                    <a:ext uri="{9D8B030D-6E8A-4147-A177-3AD203B41FA5}">
                      <a16:colId xmlns:a16="http://schemas.microsoft.com/office/drawing/2014/main" val="3434118597"/>
                    </a:ext>
                  </a:extLst>
                </a:gridCol>
              </a:tblGrid>
              <a:tr h="392099">
                <a:tc>
                  <a:txBody>
                    <a:bodyPr/>
                    <a:lstStyle/>
                    <a:p>
                      <a:pPr algn="l" fontAlgn="b"/>
                      <a:r>
                        <a:rPr lang="en-US" sz="2000" b="1" u="none" strike="noStrike" dirty="0">
                          <a:effectLst/>
                        </a:rPr>
                        <a:t>Model Key by Features Extraction Method</a:t>
                      </a:r>
                      <a:endParaRPr lang="en-US" sz="2000" b="1" i="0" u="none" strike="noStrike" dirty="0">
                        <a:solidFill>
                          <a:srgbClr val="000000"/>
                        </a:solidFill>
                        <a:effectLst/>
                        <a:latin typeface="Calibri" panose="020F0502020204030204" pitchFamily="34" charset="0"/>
                      </a:endParaRPr>
                    </a:p>
                  </a:txBody>
                  <a:tcPr marL="16910" marR="16910" marT="16910" marB="0" anchor="b"/>
                </a:tc>
                <a:extLst>
                  <a:ext uri="{0D108BD9-81ED-4DB2-BD59-A6C34878D82A}">
                    <a16:rowId xmlns:a16="http://schemas.microsoft.com/office/drawing/2014/main" val="1797469610"/>
                  </a:ext>
                </a:extLst>
              </a:tr>
              <a:tr h="1007157">
                <a:tc>
                  <a:txBody>
                    <a:bodyPr/>
                    <a:lstStyle/>
                    <a:p>
                      <a:pPr algn="l" fontAlgn="t"/>
                      <a:r>
                        <a:rPr lang="en-US" sz="2000" u="none" strike="noStrike" dirty="0">
                          <a:effectLst/>
                        </a:rPr>
                        <a:t>1: mRMR selected features - 'Age', 'CREA', 'LYM%', 'AST', 'CA125', 'PDW', 'Menopause', 'NEU', 'CEA', and 'LYM#’</a:t>
                      </a:r>
                      <a:endParaRPr lang="en-US" sz="2000" b="0" i="0" u="none" strike="noStrike" dirty="0">
                        <a:solidFill>
                          <a:srgbClr val="000000"/>
                        </a:solidFill>
                        <a:effectLst/>
                        <a:latin typeface="Calibri" panose="020F0502020204030204" pitchFamily="34" charset="0"/>
                      </a:endParaRPr>
                    </a:p>
                  </a:txBody>
                  <a:tcPr marL="16910" marR="16910" marT="16910" marB="0"/>
                </a:tc>
                <a:extLst>
                  <a:ext uri="{0D108BD9-81ED-4DB2-BD59-A6C34878D82A}">
                    <a16:rowId xmlns:a16="http://schemas.microsoft.com/office/drawing/2014/main" val="1094765301"/>
                  </a:ext>
                </a:extLst>
              </a:tr>
              <a:tr h="1007157">
                <a:tc>
                  <a:txBody>
                    <a:bodyPr/>
                    <a:lstStyle/>
                    <a:p>
                      <a:pPr algn="l" fontAlgn="b"/>
                      <a:r>
                        <a:rPr lang="en-US" sz="2000" u="none" strike="noStrike" dirty="0">
                          <a:effectLst/>
                        </a:rPr>
                        <a:t>2: Literature supported features – 'CA125', 'RBC', 'ALP', 'PCT', 'NEU', 'PLT', 'HE4', 'Age', 'Ca', 'Menopause</a:t>
                      </a:r>
                    </a:p>
                  </a:txBody>
                  <a:tcPr marL="16910" marR="16910" marT="16910" marB="0" anchor="b"/>
                </a:tc>
                <a:extLst>
                  <a:ext uri="{0D108BD9-81ED-4DB2-BD59-A6C34878D82A}">
                    <a16:rowId xmlns:a16="http://schemas.microsoft.com/office/drawing/2014/main" val="387292121"/>
                  </a:ext>
                </a:extLst>
              </a:tr>
              <a:tr h="1314686">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2000" u="none" strike="noStrike" dirty="0">
                          <a:effectLst/>
                        </a:rPr>
                        <a:t>3: </a:t>
                      </a:r>
                      <a:r>
                        <a:rPr lang="en-US" sz="2000" u="none" strike="noStrike" dirty="0" err="1">
                          <a:effectLst/>
                        </a:rPr>
                        <a:t>mRMR</a:t>
                      </a:r>
                      <a:r>
                        <a:rPr lang="en-US" sz="2000" u="none" strike="noStrike" dirty="0">
                          <a:effectLst/>
                        </a:rPr>
                        <a:t> selected features excluding 'CA125' - 'Age', 'CREA', 'LYM%', 'AST', 'Menopause', 'PDW', 'NEU', 'HE4', 'LYM#', 'PCT’</a:t>
                      </a:r>
                      <a:endParaRPr lang="en-US" sz="2000" b="0" i="0" u="none" strike="noStrike" dirty="0">
                        <a:solidFill>
                          <a:srgbClr val="000000"/>
                        </a:solidFill>
                        <a:effectLst/>
                        <a:latin typeface="Calibri" panose="020F0502020204030204" pitchFamily="34" charset="0"/>
                      </a:endParaRPr>
                    </a:p>
                    <a:p>
                      <a:pPr marL="0" marR="0" lvl="0" indent="0" algn="l" defTabSz="914400" rtl="0" eaLnBrk="1" fontAlgn="b" latinLnBrk="0" hangingPunct="1">
                        <a:lnSpc>
                          <a:spcPct val="100000"/>
                        </a:lnSpc>
                        <a:spcBef>
                          <a:spcPts val="0"/>
                        </a:spcBef>
                        <a:spcAft>
                          <a:spcPts val="0"/>
                        </a:spcAft>
                        <a:buClrTx/>
                        <a:buSzTx/>
                        <a:buFontTx/>
                        <a:buNone/>
                        <a:tabLst/>
                        <a:defRPr/>
                      </a:pPr>
                      <a:endParaRPr lang="en-US" sz="2000" b="0" i="0" u="none" strike="noStrike" dirty="0">
                        <a:solidFill>
                          <a:srgbClr val="000000"/>
                        </a:solidFill>
                        <a:effectLst/>
                        <a:latin typeface="Calibri" panose="020F0502020204030204" pitchFamily="34" charset="0"/>
                      </a:endParaRPr>
                    </a:p>
                  </a:txBody>
                  <a:tcPr marL="16910" marR="16910" marT="16910" marB="0" anchor="b"/>
                </a:tc>
                <a:extLst>
                  <a:ext uri="{0D108BD9-81ED-4DB2-BD59-A6C34878D82A}">
                    <a16:rowId xmlns:a16="http://schemas.microsoft.com/office/drawing/2014/main" val="2021813988"/>
                  </a:ext>
                </a:extLst>
              </a:tr>
            </a:tbl>
          </a:graphicData>
        </a:graphic>
      </p:graphicFrame>
      <p:sp>
        <p:nvSpPr>
          <p:cNvPr id="2" name="Title 1">
            <a:extLst>
              <a:ext uri="{FF2B5EF4-FFF2-40B4-BE49-F238E27FC236}">
                <a16:creationId xmlns:a16="http://schemas.microsoft.com/office/drawing/2014/main" id="{329AE55B-C5AC-6D1B-AA73-47EF313DB957}"/>
              </a:ext>
            </a:extLst>
          </p:cNvPr>
          <p:cNvSpPr>
            <a:spLocks noGrp="1"/>
          </p:cNvSpPr>
          <p:nvPr>
            <p:ph type="title"/>
          </p:nvPr>
        </p:nvSpPr>
        <p:spPr>
          <a:xfrm>
            <a:off x="838200" y="326230"/>
            <a:ext cx="10515600" cy="1325563"/>
          </a:xfrm>
        </p:spPr>
        <p:txBody>
          <a:bodyPr>
            <a:normAutofit/>
          </a:bodyPr>
          <a:lstStyle/>
          <a:p>
            <a:r>
              <a:rPr lang="en-US" dirty="0">
                <a:latin typeface="Times New Roman" panose="02020603050405020304" pitchFamily="18" charset="0"/>
                <a:cs typeface="Times New Roman" panose="02020603050405020304" pitchFamily="18" charset="0"/>
              </a:rPr>
              <a:t>Summary view of results</a:t>
            </a:r>
          </a:p>
        </p:txBody>
      </p:sp>
    </p:spTree>
    <p:extLst>
      <p:ext uri="{BB962C8B-B14F-4D97-AF65-F5344CB8AC3E}">
        <p14:creationId xmlns:p14="http://schemas.microsoft.com/office/powerpoint/2010/main" val="2385218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Conclusions &amp; Future Study</a:t>
            </a:r>
          </a:p>
        </p:txBody>
      </p:sp>
    </p:spTree>
    <p:extLst>
      <p:ext uri="{BB962C8B-B14F-4D97-AF65-F5344CB8AC3E}">
        <p14:creationId xmlns:p14="http://schemas.microsoft.com/office/powerpoint/2010/main" val="3108948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dirty="0">
                <a:solidFill>
                  <a:srgbClr val="000000"/>
                </a:solidFill>
                <a:latin typeface="Times New Roman" panose="02020603050405020304" pitchFamily="18" charset="0"/>
                <a:cs typeface="Times New Roman" panose="02020603050405020304" pitchFamily="18" charset="0"/>
              </a:rPr>
              <a:t>Research Importance</a:t>
            </a:r>
            <a:endParaRPr lang="en-US"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4C1BB0B6-0840-68A2-D83F-981B2D02B729}"/>
              </a:ext>
            </a:extLst>
          </p:cNvPr>
          <p:cNvSpPr>
            <a:spLocks noGrp="1"/>
          </p:cNvSpPr>
          <p:nvPr>
            <p:ph idx="1"/>
          </p:nvPr>
        </p:nvSpPr>
        <p:spPr/>
        <p:txBody>
          <a:bodyPr>
            <a:normAutofit/>
          </a:bodyPr>
          <a:lstStyle/>
          <a:p>
            <a:pPr marL="0" lvl="0" indent="0" algn="l" rtl="0">
              <a:spcBef>
                <a:spcPts val="0"/>
              </a:spcBef>
              <a:spcAft>
                <a:spcPts val="0"/>
              </a:spcAft>
              <a:buNone/>
            </a:pPr>
            <a:r>
              <a:rPr lang="en-US" sz="2400" dirty="0">
                <a:latin typeface="Times New Roman" panose="02020603050405020304" pitchFamily="18" charset="0"/>
                <a:cs typeface="Times New Roman" panose="02020603050405020304" pitchFamily="18" charset="0"/>
              </a:rPr>
              <a:t>The CA-125 blood test measures the amount of the protein, Cancer Antigen – 125 in the blood. Many women with ovarian cancer do, in fact, have high levels of CA-125. This test can be useful as a tumor marker to help guide treatment in women known to have Ovarian Cancer, because a high level will often decrease if cancer treatment is working.</a:t>
            </a:r>
          </a:p>
          <a:p>
            <a:pPr marL="457200" lvl="0" indent="-310832" algn="l" rtl="0">
              <a:spcBef>
                <a:spcPts val="1200"/>
              </a:spcBef>
              <a:spcAft>
                <a:spcPts val="0"/>
              </a:spcAft>
              <a:buSzPct val="100000"/>
              <a:buChar char="●"/>
            </a:pPr>
            <a:r>
              <a:rPr lang="en-US" sz="2400" dirty="0">
                <a:latin typeface="Times New Roman" panose="02020603050405020304" pitchFamily="18" charset="0"/>
                <a:cs typeface="Times New Roman" panose="02020603050405020304" pitchFamily="18" charset="0"/>
              </a:rPr>
              <a:t>Note, checking CA-125 levels has not been found to be as useful as a screening test for Ovarian Cancer because high levels of CA-125 is more often caused by common conditions such as endometriosis and pelvic inflammatory disease, and not everyone who has Ovarian Cancer has a high CA-125 level.</a:t>
            </a:r>
          </a:p>
          <a:p>
            <a:pPr marL="457200" lvl="0" indent="-310832" algn="l" rtl="0">
              <a:spcBef>
                <a:spcPts val="0"/>
              </a:spcBef>
              <a:spcAft>
                <a:spcPts val="0"/>
              </a:spcAft>
              <a:buSzPct val="100000"/>
              <a:buChar char="●"/>
            </a:pPr>
            <a:r>
              <a:rPr lang="en-US" sz="2400" dirty="0">
                <a:latin typeface="Times New Roman" panose="02020603050405020304" pitchFamily="18" charset="0"/>
                <a:cs typeface="Times New Roman" panose="02020603050405020304" pitchFamily="18" charset="0"/>
              </a:rPr>
              <a:t>Therefore, other biomarkers may perform better than CA-125 when screening for Ovarian Cancer.</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99950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387928" y="365125"/>
            <a:ext cx="3144982" cy="1325563"/>
          </a:xfrm>
        </p:spPr>
        <p:txBody>
          <a:bodyPr/>
          <a:lstStyle/>
          <a:p>
            <a:pPr algn="ctr"/>
            <a:r>
              <a:rPr lang="en-US" b="0" i="0">
                <a:solidFill>
                  <a:srgbClr val="000000"/>
                </a:solidFill>
                <a:effectLst/>
                <a:latin typeface="Times New Roman" panose="02020603050405020304" pitchFamily="18" charset="0"/>
                <a:cs typeface="Times New Roman" panose="02020603050405020304" pitchFamily="18" charset="0"/>
              </a:rPr>
              <a:t>Conclusions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838200" y="2506660"/>
            <a:ext cx="10515600" cy="4013319"/>
          </a:xfrm>
        </p:spPr>
        <p:txBody>
          <a:bodyPr>
            <a:normAutofit fontScale="92500" lnSpcReduction="10000"/>
          </a:bodyPr>
          <a:lstStyle/>
          <a:p>
            <a:r>
              <a:rPr lang="en-US" sz="1400" dirty="0">
                <a:latin typeface="Times New Roman" panose="02020603050405020304" pitchFamily="18" charset="0"/>
                <a:cs typeface="Times New Roman" panose="02020603050405020304" pitchFamily="18" charset="0"/>
              </a:rPr>
              <a:t>This work produced 10 features beneficial in predicting Ovarian Cancer using </a:t>
            </a:r>
            <a:r>
              <a:rPr lang="en-US" sz="1400" dirty="0" err="1">
                <a:latin typeface="Times New Roman" panose="02020603050405020304" pitchFamily="18" charset="0"/>
                <a:cs typeface="Times New Roman" panose="02020603050405020304" pitchFamily="18" charset="0"/>
              </a:rPr>
              <a:t>mRMR</a:t>
            </a:r>
            <a:r>
              <a:rPr lang="en-US" sz="1400" dirty="0">
                <a:latin typeface="Times New Roman" panose="02020603050405020304" pitchFamily="18" charset="0"/>
                <a:cs typeface="Times New Roman" panose="02020603050405020304" pitchFamily="18" charset="0"/>
              </a:rPr>
              <a:t>, and those include: 'Age', 'CREA', 'LYM%', 'AST', 'CA125', 'PDW', 'Menopause', 'NEU', 'CEA', and 'LYM#’. </a:t>
            </a:r>
          </a:p>
          <a:p>
            <a:r>
              <a:rPr lang="en-US" sz="1400" dirty="0">
                <a:latin typeface="Times New Roman" panose="02020603050405020304" pitchFamily="18" charset="0"/>
                <a:cs typeface="Times New Roman" panose="02020603050405020304" pitchFamily="18" charset="0"/>
              </a:rPr>
              <a:t>The best performing models with these selected biomarker features from the original biomarker selection is SVM at 79% overall accuracy and the worst performing was Decision Trees at 69% overall accuracy.</a:t>
            </a:r>
          </a:p>
          <a:p>
            <a:r>
              <a:rPr lang="en-US" sz="1400" dirty="0">
                <a:latin typeface="Times New Roman" panose="02020603050405020304" pitchFamily="18" charset="0"/>
                <a:cs typeface="Times New Roman" panose="02020603050405020304" pitchFamily="18" charset="0"/>
              </a:rPr>
              <a:t>For the second set of biomarkers, SVM was the best performing predictive model using features: 'CA125', 'RBC', 'ALP', 'PCT', 'NEU', 'PLT', 'HE4', 'Age', 'Ca', 'Menopause’. SVM and Decision Trees model using these features performed better at 86% and 75% overall accuracy, than the MRMR selected features for their counterpart models. </a:t>
            </a:r>
          </a:p>
          <a:p>
            <a:r>
              <a:rPr lang="en-US" sz="1400" dirty="0">
                <a:latin typeface="Times New Roman" panose="02020603050405020304" pitchFamily="18" charset="0"/>
                <a:cs typeface="Times New Roman" panose="02020603050405020304" pitchFamily="18" charset="0"/>
              </a:rPr>
              <a:t>Accuracy for </a:t>
            </a:r>
            <a:r>
              <a:rPr lang="en-US" sz="1400" dirty="0" err="1">
                <a:latin typeface="Times New Roman" panose="02020603050405020304" pitchFamily="18" charset="0"/>
                <a:cs typeface="Times New Roman" panose="02020603050405020304" pitchFamily="18" charset="0"/>
              </a:rPr>
              <a:t>mRMR</a:t>
            </a:r>
            <a:r>
              <a:rPr lang="en-US" sz="1400" dirty="0">
                <a:latin typeface="Times New Roman" panose="02020603050405020304" pitchFamily="18" charset="0"/>
                <a:cs typeface="Times New Roman" panose="02020603050405020304" pitchFamily="18" charset="0"/>
              </a:rPr>
              <a:t> selected features excluding CA-125 (['Age', 'CREA', 'LYM%', 'AST', 'Menopause', 'PDW', 'NEU', 'HE4', 'LYM#', 'PCT’]) which ends up also excluding CEA and replaces the two variables with HE4 and PCT,  shows SVM performance is 87%, KNN is 90%, and Decision Trees is 73%. KNN is the better performing model for variables selected by </a:t>
            </a:r>
            <a:r>
              <a:rPr lang="en-US" sz="1400" dirty="0" err="1">
                <a:latin typeface="Times New Roman" panose="02020603050405020304" pitchFamily="18" charset="0"/>
                <a:cs typeface="Times New Roman" panose="02020603050405020304" pitchFamily="18" charset="0"/>
              </a:rPr>
              <a:t>mRMR</a:t>
            </a:r>
            <a:r>
              <a:rPr lang="en-US" sz="1400" dirty="0">
                <a:latin typeface="Times New Roman" panose="02020603050405020304" pitchFamily="18" charset="0"/>
                <a:cs typeface="Times New Roman" panose="02020603050405020304" pitchFamily="18" charset="0"/>
              </a:rPr>
              <a:t> with targeted exclusion of CA-125.</a:t>
            </a:r>
          </a:p>
          <a:p>
            <a:r>
              <a:rPr lang="en-US" sz="1400" dirty="0">
                <a:highlight>
                  <a:srgbClr val="FFFF00"/>
                </a:highlight>
                <a:latin typeface="Times New Roman" panose="02020603050405020304" pitchFamily="18" charset="0"/>
                <a:cs typeface="Times New Roman" panose="02020603050405020304" pitchFamily="18" charset="0"/>
              </a:rPr>
              <a:t>Model Accuracy for CA-125 alone shows performance for SVM is 73%, KNN is 65%, and Decision Trees is 69%. </a:t>
            </a:r>
            <a:r>
              <a:rPr lang="en-US" sz="1400" dirty="0">
                <a:latin typeface="Times New Roman" panose="02020603050405020304" pitchFamily="18" charset="0"/>
                <a:cs typeface="Times New Roman" panose="02020603050405020304" pitchFamily="18" charset="0"/>
              </a:rPr>
              <a:t>SVM is the better performing model when the only variable is CA-125. SVM, KNN, and DT for this singular variable practiced in clinics are outperformed by their counterparts for </a:t>
            </a:r>
            <a:r>
              <a:rPr lang="en-US" sz="1400" dirty="0" err="1">
                <a:latin typeface="Times New Roman" panose="02020603050405020304" pitchFamily="18" charset="0"/>
                <a:cs typeface="Times New Roman" panose="02020603050405020304" pitchFamily="18" charset="0"/>
              </a:rPr>
              <a:t>mRMR</a:t>
            </a:r>
            <a:r>
              <a:rPr lang="en-US" sz="1400" dirty="0">
                <a:latin typeface="Times New Roman" panose="02020603050405020304" pitchFamily="18" charset="0"/>
                <a:cs typeface="Times New Roman" panose="02020603050405020304" pitchFamily="18" charset="0"/>
              </a:rPr>
              <a:t> selected features excluding CA-125 for accuracy.</a:t>
            </a:r>
          </a:p>
          <a:p>
            <a:r>
              <a:rPr lang="en-US" sz="1400" dirty="0">
                <a:latin typeface="Times New Roman" panose="02020603050405020304" pitchFamily="18" charset="0"/>
                <a:cs typeface="Times New Roman" panose="02020603050405020304" pitchFamily="18" charset="0"/>
              </a:rPr>
              <a:t>Decision Trees only performed better with CA-125 included in the variable/feature selection from previous model runs but given that SVM and then KNN appear to be the more superior performing models throughout the entirety of the runs for the most part, the </a:t>
            </a:r>
            <a:r>
              <a:rPr lang="en-US" sz="1400" dirty="0" err="1">
                <a:latin typeface="Times New Roman" panose="02020603050405020304" pitchFamily="18" charset="0"/>
                <a:cs typeface="Times New Roman" panose="02020603050405020304" pitchFamily="18" charset="0"/>
              </a:rPr>
              <a:t>mRMR</a:t>
            </a:r>
            <a:r>
              <a:rPr lang="en-US" sz="1400" dirty="0">
                <a:latin typeface="Times New Roman" panose="02020603050405020304" pitchFamily="18" charset="0"/>
                <a:cs typeface="Times New Roman" panose="02020603050405020304" pitchFamily="18" charset="0"/>
              </a:rPr>
              <a:t> selected features SVM and KNN models that exclude CA-125 support the use of a multi-biomarker approach to perform early diagnosis of Ovarian Cancer rather than relying only on CA-125. </a:t>
            </a:r>
          </a:p>
          <a:p>
            <a:r>
              <a:rPr lang="en-US" sz="1400" dirty="0">
                <a:latin typeface="Times New Roman" panose="02020603050405020304" pitchFamily="18" charset="0"/>
                <a:cs typeface="Times New Roman" panose="02020603050405020304" pitchFamily="18" charset="0"/>
              </a:rPr>
              <a:t>A larger dataset is required to focus on postmenopausal women as a subset of the data, and this could yield varied results in the </a:t>
            </a:r>
            <a:r>
              <a:rPr lang="en-US" sz="1400" dirty="0" err="1">
                <a:latin typeface="Times New Roman" panose="02020603050405020304" pitchFamily="18" charset="0"/>
                <a:cs typeface="Times New Roman" panose="02020603050405020304" pitchFamily="18" charset="0"/>
              </a:rPr>
              <a:t>mRMR</a:t>
            </a:r>
            <a:r>
              <a:rPr lang="en-US" sz="1400" dirty="0">
                <a:latin typeface="Times New Roman" panose="02020603050405020304" pitchFamily="18" charset="0"/>
                <a:cs typeface="Times New Roman" panose="02020603050405020304" pitchFamily="18" charset="0"/>
              </a:rPr>
              <a:t> feature selection process.</a:t>
            </a:r>
          </a:p>
        </p:txBody>
      </p:sp>
      <p:pic>
        <p:nvPicPr>
          <p:cNvPr id="6" name="Picture 5">
            <a:extLst>
              <a:ext uri="{FF2B5EF4-FFF2-40B4-BE49-F238E27FC236}">
                <a16:creationId xmlns:a16="http://schemas.microsoft.com/office/drawing/2014/main" id="{9038F5A6-ECE9-BF6E-9A9D-2251B8ED11EC}"/>
              </a:ext>
            </a:extLst>
          </p:cNvPr>
          <p:cNvPicPr>
            <a:picLocks noChangeAspect="1"/>
          </p:cNvPicPr>
          <p:nvPr/>
        </p:nvPicPr>
        <p:blipFill>
          <a:blip r:embed="rId4"/>
          <a:stretch>
            <a:fillRect/>
          </a:stretch>
        </p:blipFill>
        <p:spPr>
          <a:xfrm>
            <a:off x="4121727" y="283402"/>
            <a:ext cx="5521037" cy="2205474"/>
          </a:xfrm>
          <a:prstGeom prst="rect">
            <a:avLst/>
          </a:prstGeom>
        </p:spPr>
      </p:pic>
    </p:spTree>
    <p:extLst>
      <p:ext uri="{BB962C8B-B14F-4D97-AF65-F5344CB8AC3E}">
        <p14:creationId xmlns:p14="http://schemas.microsoft.com/office/powerpoint/2010/main" val="22025522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Missing Variables for Future Study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838200" y="1847584"/>
            <a:ext cx="10515600" cy="4351338"/>
          </a:xfrm>
        </p:spPr>
        <p:txBody>
          <a:bodyPr>
            <a:normAutofit fontScale="92500" lnSpcReduction="20000"/>
          </a:bodyPr>
          <a:lstStyle/>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Racial identification</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Number of pregnancies</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Number of c-sections</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Status of other gynecologic or reproductive system conditions</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Weight (BMI, obesity)</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Inherited factors</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Diet and Nutrition (calcium intake, vitamin D)</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Lifestyle (sun exposure, exercise)</a:t>
            </a:r>
          </a:p>
          <a:p>
            <a:pPr marL="457200" lvl="0" indent="-342900" algn="l" rtl="0">
              <a:spcBef>
                <a:spcPts val="0"/>
              </a:spcBef>
              <a:spcAft>
                <a:spcPts val="0"/>
              </a:spcAft>
              <a:buSzPts val="1800"/>
              <a:buChar char="●"/>
            </a:pPr>
            <a:r>
              <a:rPr lang="en-US" dirty="0">
                <a:latin typeface="Times New Roman" panose="02020603050405020304" pitchFamily="18" charset="0"/>
                <a:cs typeface="Times New Roman" panose="02020603050405020304" pitchFamily="18" charset="0"/>
              </a:rPr>
              <a:t>Stress factors</a:t>
            </a:r>
          </a:p>
          <a:p>
            <a:pPr marL="457200" lvl="0" indent="0" algn="l" rtl="0">
              <a:spcBef>
                <a:spcPts val="1200"/>
              </a:spcBef>
              <a:spcAft>
                <a:spcPts val="1200"/>
              </a:spcAft>
              <a:buNone/>
            </a:pPr>
            <a:r>
              <a:rPr lang="en-US" dirty="0">
                <a:latin typeface="Times New Roman" panose="02020603050405020304" pitchFamily="18" charset="0"/>
                <a:cs typeface="Times New Roman" panose="02020603050405020304" pitchFamily="18" charset="0"/>
              </a:rPr>
              <a:t>These missing social and environmental factors and others are features which could improve research and help with eliminating disparities in clinical practice for those with known factors that contribute to poor health outcomes. Additional datasets with these attributes can be analyzed for future study.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27206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Future Study</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838200" y="1847584"/>
            <a:ext cx="10515600" cy="4351338"/>
          </a:xfrm>
        </p:spPr>
        <p:txBody>
          <a:bodyPr>
            <a:noAutofit/>
          </a:bodyPr>
          <a:lstStyle/>
          <a:p>
            <a:pPr marL="501015" lvl="0" indent="-342900" algn="l" rtl="0">
              <a:lnSpc>
                <a:spcPct val="115000"/>
              </a:lnSpc>
              <a:spcBef>
                <a:spcPts val="0"/>
              </a:spcBef>
              <a:spcAft>
                <a:spcPts val="0"/>
              </a:spcAft>
              <a:buSzPct val="100000"/>
              <a:buFont typeface="+mj-lt"/>
              <a:buAutoNum type="arabicPeriod"/>
            </a:pPr>
            <a:r>
              <a:rPr lang="en-US" sz="1600" dirty="0">
                <a:latin typeface="Times New Roman" panose="02020603050405020304" pitchFamily="18" charset="0"/>
                <a:cs typeface="Times New Roman" panose="02020603050405020304" pitchFamily="18" charset="0"/>
              </a:rPr>
              <a:t>Rather than solely relying on CA-125-only test for early diagnosis and screening, implementing the use of a multi-biomarker screener in clinical environments could help eliminate disparities in screening/diagnosis, treatment, and survival rates for Ovarian Cancer patients of targeted populations.</a:t>
            </a:r>
          </a:p>
          <a:p>
            <a:pPr marL="501015" lvl="0" indent="-342900" algn="l" rtl="0">
              <a:lnSpc>
                <a:spcPct val="115000"/>
              </a:lnSpc>
              <a:spcBef>
                <a:spcPts val="0"/>
              </a:spcBef>
              <a:spcAft>
                <a:spcPts val="0"/>
              </a:spcAft>
              <a:buSzPct val="100000"/>
              <a:buFont typeface="+mj-lt"/>
              <a:buAutoNum type="arabicPeriod"/>
            </a:pPr>
            <a:r>
              <a:rPr lang="en-US" sz="1600" dirty="0">
                <a:latin typeface="Times New Roman" panose="02020603050405020304" pitchFamily="18" charset="0"/>
                <a:cs typeface="Times New Roman" panose="02020603050405020304" pitchFamily="18" charset="0"/>
              </a:rPr>
              <a:t>A future study would be to supplement additional work to be done on screening biomarkers for patients based on racial and environmental characteristics but to eventually analyze and predict comorbidities in order to predict the composition of the wholistic care team of specialists (heart-renal-metabolic, etc.) needed that may be required for particular cancer patients to improve survival rates by starting with a larger dataset requested from the National Cancer Institute or create one in-house by adding a data sharing clause in patient forms.</a:t>
            </a:r>
          </a:p>
          <a:p>
            <a:pPr marL="501015" lvl="0" indent="-342900" algn="l" rtl="0">
              <a:lnSpc>
                <a:spcPct val="115000"/>
              </a:lnSpc>
              <a:spcBef>
                <a:spcPts val="0"/>
              </a:spcBef>
              <a:spcAft>
                <a:spcPts val="0"/>
              </a:spcAft>
              <a:buSzPct val="100000"/>
              <a:buFont typeface="+mj-lt"/>
              <a:buAutoNum type="arabicPeriod"/>
            </a:pPr>
            <a:r>
              <a:rPr lang="en-US" sz="1600" dirty="0">
                <a:latin typeface="Times New Roman" panose="02020603050405020304" pitchFamily="18" charset="0"/>
                <a:cs typeface="Times New Roman" panose="02020603050405020304" pitchFamily="18" charset="0"/>
              </a:rPr>
              <a:t>An in-house study at a historical African American and Black-serving institution, like Meharry makes sense, given that 5-year relative survival rate for Ovarian Cancer increased from 33% to 48% among non-Hispanic women of European ancestry but decreased from 44% to 41% in African American women. The need is there.</a:t>
            </a:r>
          </a:p>
          <a:p>
            <a:pPr marL="914400" lvl="1" indent="-299085">
              <a:lnSpc>
                <a:spcPct val="115000"/>
              </a:lnSpc>
              <a:spcBef>
                <a:spcPts val="0"/>
              </a:spcBef>
              <a:buSzPct val="100000"/>
              <a:buChar char="●"/>
            </a:pPr>
            <a:r>
              <a:rPr lang="en-US" sz="1600" dirty="0">
                <a:latin typeface="Times New Roman" panose="02020603050405020304" pitchFamily="18" charset="0"/>
                <a:cs typeface="Times New Roman" panose="02020603050405020304" pitchFamily="18" charset="0"/>
              </a:rPr>
              <a:t>The study might best be served as a joint collaboration between Meharry Institutes: the Center for Advanced Scientific Computing, Innovation and Center of Women’s Health, and eventually the Center of Health Policy, since there are disparities in ovarian screening and treatment costs under Medicaid. Alternatively, a study could be established at another institution sharing a mandate for improved equity in African American health.</a:t>
            </a:r>
          </a:p>
          <a:p>
            <a:pPr marL="0" indent="0">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7880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Literature References</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idx="1"/>
          </p:nvPr>
        </p:nvSpPr>
        <p:spPr>
          <a:xfrm>
            <a:off x="838200" y="1847584"/>
            <a:ext cx="10515600" cy="4351338"/>
          </a:xfrm>
        </p:spPr>
        <p:txBody>
          <a:bodyPr>
            <a:noAutofit/>
          </a:bodyPr>
          <a:lstStyle/>
          <a:p>
            <a:pPr marL="0" indent="0">
              <a:buNone/>
            </a:pPr>
            <a:r>
              <a:rPr lang="en-US" sz="1700" dirty="0">
                <a:latin typeface="Times New Roman" panose="02020603050405020304" pitchFamily="18" charset="0"/>
                <a:cs typeface="Times New Roman" panose="02020603050405020304" pitchFamily="18" charset="0"/>
              </a:rPr>
              <a:t>Lu, M., Fan, Z., Xu, B., Chen, L., Zheng, X., Li, J., ... &amp; Jiang, J. (2020). Using machine learning to predict ovarian cancer. International Journal of Medical Informatics, 141, 104195. https://www.sciencedirect.com/science/article/abs/pii/S1386505620302781</a:t>
            </a: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r>
              <a:rPr lang="en-US" sz="1700" dirty="0" err="1">
                <a:latin typeface="Times New Roman" panose="02020603050405020304" pitchFamily="18" charset="0"/>
                <a:cs typeface="Times New Roman" panose="02020603050405020304" pitchFamily="18" charset="0"/>
              </a:rPr>
              <a:t>Taleb</a:t>
            </a:r>
            <a:r>
              <a:rPr lang="en-US" sz="1700" dirty="0">
                <a:latin typeface="Times New Roman" panose="02020603050405020304" pitchFamily="18" charset="0"/>
                <a:cs typeface="Times New Roman" panose="02020603050405020304" pitchFamily="18" charset="0"/>
              </a:rPr>
              <a:t>, N., Mehmood, S., Zubair, M., Naseer, I., Mago, B., &amp; Nasir, M. U. (2022, February). Ovary cancer diagnosing empowered with machine learning. In 2022 International Conference on Business Analytics for Technology and Security (ICBATS) (pp. 1-6). IEEE. https://ieeexplore.ieee.org/abstract/document/9759010/</a:t>
            </a:r>
          </a:p>
          <a:p>
            <a:pPr marL="0" indent="0">
              <a:buNone/>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75578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Acknowledgements</a:t>
            </a:r>
          </a:p>
        </p:txBody>
      </p:sp>
    </p:spTree>
    <p:extLst>
      <p:ext uri="{BB962C8B-B14F-4D97-AF65-F5344CB8AC3E}">
        <p14:creationId xmlns:p14="http://schemas.microsoft.com/office/powerpoint/2010/main" val="28844365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a:xfrm>
            <a:off x="838200" y="723900"/>
            <a:ext cx="10515600" cy="4838700"/>
          </a:xfrm>
        </p:spPr>
        <p:txBody>
          <a:bodyPr>
            <a:noAutofit/>
          </a:bodyPr>
          <a:lstStyle/>
          <a:p>
            <a:pPr algn="ct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r>
              <a:rPr lang="en-US" sz="3200" b="1" u="sng" dirty="0">
                <a:solidFill>
                  <a:srgbClr val="6C1A42"/>
                </a:solidFill>
                <a:latin typeface="Times New Roman" panose="02020603050405020304" pitchFamily="18" charset="0"/>
                <a:cs typeface="Times New Roman" panose="02020603050405020304" pitchFamily="18" charset="0"/>
              </a:rPr>
              <a:t>Acknowledgements</a:t>
            </a: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r>
              <a:rPr lang="en-US" sz="3200" b="1" dirty="0">
                <a:solidFill>
                  <a:srgbClr val="6C1A42"/>
                </a:solidFill>
                <a:latin typeface="Times New Roman" panose="02020603050405020304" pitchFamily="18" charset="0"/>
                <a:cs typeface="Times New Roman" panose="02020603050405020304" pitchFamily="18" charset="0"/>
              </a:rPr>
              <a:t>I dedicate this work to my mother. </a:t>
            </a:r>
            <a:br>
              <a:rPr lang="en-US" sz="3200" b="1" dirty="0">
                <a:solidFill>
                  <a:srgbClr val="6C1A42"/>
                </a:solidFill>
                <a:latin typeface="Times New Roman" panose="02020603050405020304" pitchFamily="18" charset="0"/>
                <a:cs typeface="Times New Roman" panose="02020603050405020304" pitchFamily="18" charset="0"/>
              </a:rPr>
            </a:br>
            <a:r>
              <a:rPr lang="en-US" sz="3200" b="1" dirty="0">
                <a:solidFill>
                  <a:srgbClr val="6C1A42"/>
                </a:solidFill>
                <a:latin typeface="Times New Roman" panose="02020603050405020304" pitchFamily="18" charset="0"/>
                <a:cs typeface="Times New Roman" panose="02020603050405020304" pitchFamily="18" charset="0"/>
              </a:rPr>
              <a:t>I am grateful for your lifetime of enduring love and support.  </a:t>
            </a: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r>
              <a:rPr lang="en-US" sz="3200" b="1" dirty="0">
                <a:solidFill>
                  <a:srgbClr val="6C1A42"/>
                </a:solidFill>
                <a:latin typeface="Times New Roman" panose="02020603050405020304" pitchFamily="18" charset="0"/>
                <a:cs typeface="Times New Roman" panose="02020603050405020304" pitchFamily="18" charset="0"/>
              </a:rPr>
              <a:t>My mother, grandmother, and daughter are my greatest inspirations, and it is to them that I dedicate my program completion in Biomedical Data Science at Meharry.</a:t>
            </a:r>
            <a:br>
              <a:rPr lang="en-US" sz="3200" b="1" dirty="0">
                <a:solidFill>
                  <a:srgbClr val="6C1A42"/>
                </a:solidFill>
                <a:latin typeface="Times New Roman" panose="02020603050405020304" pitchFamily="18" charset="0"/>
                <a:cs typeface="Times New Roman" panose="02020603050405020304" pitchFamily="18" charset="0"/>
              </a:rPr>
            </a:br>
            <a:br>
              <a:rPr lang="en-US" sz="3200" b="1" dirty="0">
                <a:solidFill>
                  <a:srgbClr val="6C1A42"/>
                </a:solidFill>
                <a:latin typeface="Times New Roman" panose="02020603050405020304" pitchFamily="18" charset="0"/>
                <a:cs typeface="Times New Roman" panose="02020603050405020304" pitchFamily="18" charset="0"/>
              </a:rPr>
            </a:br>
            <a:r>
              <a:rPr lang="en-US" sz="3200" b="1" dirty="0">
                <a:solidFill>
                  <a:srgbClr val="6C1A42"/>
                </a:solidFill>
                <a:latin typeface="Times New Roman" panose="02020603050405020304" pitchFamily="18" charset="0"/>
                <a:cs typeface="Times New Roman" panose="02020603050405020304" pitchFamily="18" charset="0"/>
              </a:rPr>
              <a:t>I also thank my extended family, the professors at MMC-SACS, and everyone who supported me along the way. </a:t>
            </a:r>
          </a:p>
        </p:txBody>
      </p:sp>
    </p:spTree>
    <p:extLst>
      <p:ext uri="{BB962C8B-B14F-4D97-AF65-F5344CB8AC3E}">
        <p14:creationId xmlns:p14="http://schemas.microsoft.com/office/powerpoint/2010/main" val="676245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Thank you for listening.</a:t>
            </a:r>
            <a:br>
              <a:rPr lang="en-US" sz="4800" b="1" dirty="0">
                <a:solidFill>
                  <a:srgbClr val="6C1A42"/>
                </a:solidFill>
                <a:latin typeface="Arial" panose="020B0604020202020204" pitchFamily="34" charset="0"/>
                <a:cs typeface="Arial" panose="020B0604020202020204" pitchFamily="34" charset="0"/>
              </a:rPr>
            </a:br>
            <a:r>
              <a:rPr lang="en-US" sz="4800" b="1" dirty="0">
                <a:solidFill>
                  <a:srgbClr val="6C1A42"/>
                </a:solidFill>
                <a:latin typeface="Arial" panose="020B0604020202020204" pitchFamily="34" charset="0"/>
                <a:cs typeface="Arial" panose="020B0604020202020204" pitchFamily="34" charset="0"/>
              </a:rPr>
              <a:t>Are there any Questions?</a:t>
            </a:r>
          </a:p>
        </p:txBody>
      </p:sp>
    </p:spTree>
    <p:extLst>
      <p:ext uri="{BB962C8B-B14F-4D97-AF65-F5344CB8AC3E}">
        <p14:creationId xmlns:p14="http://schemas.microsoft.com/office/powerpoint/2010/main" val="14902392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1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F9344FEB-F8D2-E67E-A5D5-BAAD3C684B40}"/>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kern="1200" dirty="0">
                <a:solidFill>
                  <a:schemeClr val="tx1"/>
                </a:solidFill>
                <a:latin typeface="Times New Roman" panose="02020603050405020304" pitchFamily="18" charset="0"/>
                <a:cs typeface="Times New Roman" panose="02020603050405020304" pitchFamily="18" charset="0"/>
              </a:rPr>
              <a:t>Objectives</a:t>
            </a:r>
          </a:p>
        </p:txBody>
      </p:sp>
      <p:sp>
        <p:nvSpPr>
          <p:cNvPr id="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6E256C3-2458-2D4F-06E5-A83AEA237E80}"/>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sym typeface="Roboto"/>
              </a:rPr>
              <a:t>Determine the best predictive biomarkers in a dataset for women then use machine learning to help predict Ovarian Cancer risk. </a:t>
            </a:r>
          </a:p>
          <a:p>
            <a:pPr indent="-228600">
              <a:lnSpc>
                <a:spcPct val="90000"/>
              </a:lnSpc>
              <a:spcAft>
                <a:spcPts val="600"/>
              </a:spcAf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sym typeface="Roboto"/>
              </a:rPr>
              <a:t>Help increase early detection to improve survivor outcomes for marginalized populations.</a:t>
            </a:r>
          </a:p>
          <a:p>
            <a:pPr>
              <a:lnSpc>
                <a:spcPct val="90000"/>
              </a:lnSpc>
              <a:spcAft>
                <a:spcPts val="600"/>
              </a:spcAft>
            </a:pPr>
            <a:r>
              <a:rPr lang="en-US" sz="1050" dirty="0">
                <a:latin typeface="Times New Roman" panose="02020603050405020304" pitchFamily="18" charset="0"/>
                <a:cs typeface="Times New Roman" panose="02020603050405020304" pitchFamily="18" charset="0"/>
                <a:sym typeface="Roboto"/>
              </a:rPr>
              <a:t>Image Source: https://advancedovariancancer.net/diagnosis/stages</a:t>
            </a:r>
          </a:p>
          <a:p>
            <a:pPr indent="-228600">
              <a:lnSpc>
                <a:spcPct val="90000"/>
              </a:lnSpc>
              <a:spcAft>
                <a:spcPts val="6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p:txBody>
      </p:sp>
      <p:pic>
        <p:nvPicPr>
          <p:cNvPr id="6" name="Google Shape;85;p17">
            <a:extLst>
              <a:ext uri="{FF2B5EF4-FFF2-40B4-BE49-F238E27FC236}">
                <a16:creationId xmlns:a16="http://schemas.microsoft.com/office/drawing/2014/main" id="{8F9BDEC2-416A-7F9C-6228-E765E19E93D0}"/>
              </a:ext>
            </a:extLst>
          </p:cNvPr>
          <p:cNvPicPr preferRelativeResize="0"/>
          <p:nvPr/>
        </p:nvPicPr>
        <p:blipFill rotWithShape="1">
          <a:blip r:embed="rId2"/>
          <a:srcRect r="-1122" b="13859"/>
          <a:stretch/>
        </p:blipFill>
        <p:spPr>
          <a:xfrm>
            <a:off x="4832208" y="640080"/>
            <a:ext cx="6547896" cy="5577840"/>
          </a:xfrm>
          <a:prstGeom prst="rect">
            <a:avLst/>
          </a:prstGeom>
          <a:noFill/>
        </p:spPr>
      </p:pic>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3"/>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4"/>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36349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rotWithShape="1">
          <a:blip r:embed="rId2"/>
          <a:srcRect/>
          <a:stretch/>
        </p:blipFill>
        <p:spPr>
          <a:xfrm>
            <a:off x="0" y="0"/>
            <a:ext cx="12192000" cy="6857999"/>
          </a:xfrm>
          <a:prstGeom prst="rect">
            <a:avLst/>
          </a:prstGeom>
        </p:spPr>
      </p:pic>
      <p:sp useBgFill="1">
        <p:nvSpPr>
          <p:cNvPr id="14" name="Freeform: Shape 13">
            <a:extLst>
              <a:ext uri="{FF2B5EF4-FFF2-40B4-BE49-F238E27FC236}">
                <a16:creationId xmlns:a16="http://schemas.microsoft.com/office/drawing/2014/main" id="{1BF4DD63-CE83-4A2A-994E-8598C22E6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9" y="1498601"/>
            <a:ext cx="5260975" cy="4707593"/>
          </a:xfrm>
          <a:custGeom>
            <a:avLst/>
            <a:gdLst>
              <a:gd name="connsiteX0" fmla="*/ 0 w 5260975"/>
              <a:gd name="connsiteY0" fmla="*/ 0 h 4707593"/>
              <a:gd name="connsiteX1" fmla="*/ 5260975 w 5260975"/>
              <a:gd name="connsiteY1" fmla="*/ 0 h 4707593"/>
              <a:gd name="connsiteX2" fmla="*/ 5260975 w 5260975"/>
              <a:gd name="connsiteY2" fmla="*/ 3296937 h 4707593"/>
              <a:gd name="connsiteX3" fmla="*/ 5260975 w 5260975"/>
              <a:gd name="connsiteY3" fmla="*/ 3518571 h 4707593"/>
              <a:gd name="connsiteX4" fmla="*/ 5226504 w 5260975"/>
              <a:gd name="connsiteY4" fmla="*/ 3534000 h 4707593"/>
              <a:gd name="connsiteX5" fmla="*/ 5206341 w 5260975"/>
              <a:gd name="connsiteY5" fmla="*/ 3542065 h 4707593"/>
              <a:gd name="connsiteX6" fmla="*/ 5123287 w 5260975"/>
              <a:gd name="connsiteY6" fmla="*/ 3594010 h 4707593"/>
              <a:gd name="connsiteX7" fmla="*/ 5048107 w 5260975"/>
              <a:gd name="connsiteY7" fmla="*/ 3658244 h 4707593"/>
              <a:gd name="connsiteX8" fmla="*/ 4992899 w 5260975"/>
              <a:gd name="connsiteY8" fmla="*/ 3734479 h 4707593"/>
              <a:gd name="connsiteX9" fmla="*/ 4977440 w 5260975"/>
              <a:gd name="connsiteY9" fmla="*/ 3752627 h 4707593"/>
              <a:gd name="connsiteX10" fmla="*/ 4935194 w 5260975"/>
              <a:gd name="connsiteY10" fmla="*/ 3775382 h 4707593"/>
              <a:gd name="connsiteX11" fmla="*/ 4897844 w 5260975"/>
              <a:gd name="connsiteY11" fmla="*/ 3792472 h 4707593"/>
              <a:gd name="connsiteX12" fmla="*/ 4870767 w 5260975"/>
              <a:gd name="connsiteY12" fmla="*/ 3811388 h 4707593"/>
              <a:gd name="connsiteX13" fmla="*/ 4847917 w 5260975"/>
              <a:gd name="connsiteY13" fmla="*/ 3828767 h 4707593"/>
              <a:gd name="connsiteX14" fmla="*/ 4796163 w 5260975"/>
              <a:gd name="connsiteY14" fmla="*/ 3873702 h 4707593"/>
              <a:gd name="connsiteX15" fmla="*/ 4738843 w 5260975"/>
              <a:gd name="connsiteY15" fmla="*/ 3911628 h 4707593"/>
              <a:gd name="connsiteX16" fmla="*/ 4692755 w 5260975"/>
              <a:gd name="connsiteY16" fmla="*/ 3958099 h 4707593"/>
              <a:gd name="connsiteX17" fmla="*/ 4673744 w 5260975"/>
              <a:gd name="connsiteY17" fmla="*/ 3983255 h 4707593"/>
              <a:gd name="connsiteX18" fmla="*/ 4633801 w 5260975"/>
              <a:gd name="connsiteY18" fmla="*/ 4000442 h 4707593"/>
              <a:gd name="connsiteX19" fmla="*/ 4590499 w 5260975"/>
              <a:gd name="connsiteY19" fmla="*/ 4027326 h 4707593"/>
              <a:gd name="connsiteX20" fmla="*/ 4559773 w 5260975"/>
              <a:gd name="connsiteY20" fmla="*/ 4054018 h 4707593"/>
              <a:gd name="connsiteX21" fmla="*/ 4536059 w 5260975"/>
              <a:gd name="connsiteY21" fmla="*/ 4071877 h 4707593"/>
              <a:gd name="connsiteX22" fmla="*/ 4502550 w 5260975"/>
              <a:gd name="connsiteY22" fmla="*/ 4089832 h 4707593"/>
              <a:gd name="connsiteX23" fmla="*/ 4468944 w 5260975"/>
              <a:gd name="connsiteY23" fmla="*/ 4113356 h 4707593"/>
              <a:gd name="connsiteX24" fmla="*/ 4452623 w 5260975"/>
              <a:gd name="connsiteY24" fmla="*/ 4127854 h 4707593"/>
              <a:gd name="connsiteX25" fmla="*/ 4421032 w 5260975"/>
              <a:gd name="connsiteY25" fmla="*/ 4151953 h 4707593"/>
              <a:gd name="connsiteX26" fmla="*/ 4388483 w 5260975"/>
              <a:gd name="connsiteY26" fmla="*/ 4174421 h 4707593"/>
              <a:gd name="connsiteX27" fmla="*/ 4327321 w 5260975"/>
              <a:gd name="connsiteY27" fmla="*/ 4200153 h 4707593"/>
              <a:gd name="connsiteX28" fmla="*/ 4271633 w 5260975"/>
              <a:gd name="connsiteY28" fmla="*/ 4237983 h 4707593"/>
              <a:gd name="connsiteX29" fmla="*/ 4227465 w 5260975"/>
              <a:gd name="connsiteY29" fmla="*/ 4265635 h 4707593"/>
              <a:gd name="connsiteX30" fmla="*/ 4201733 w 5260975"/>
              <a:gd name="connsiteY30" fmla="*/ 4283783 h 4707593"/>
              <a:gd name="connsiteX31" fmla="*/ 4154494 w 5260975"/>
              <a:gd name="connsiteY31" fmla="*/ 4324301 h 4707593"/>
              <a:gd name="connsiteX32" fmla="*/ 4081234 w 5260975"/>
              <a:gd name="connsiteY32" fmla="*/ 4366931 h 4707593"/>
              <a:gd name="connsiteX33" fmla="*/ 4036971 w 5260975"/>
              <a:gd name="connsiteY33" fmla="*/ 4389975 h 4707593"/>
              <a:gd name="connsiteX34" fmla="*/ 3941725 w 5260975"/>
              <a:gd name="connsiteY34" fmla="*/ 4424733 h 4707593"/>
              <a:gd name="connsiteX35" fmla="*/ 3910999 w 5260975"/>
              <a:gd name="connsiteY35" fmla="*/ 4437119 h 4707593"/>
              <a:gd name="connsiteX36" fmla="*/ 3875859 w 5260975"/>
              <a:gd name="connsiteY36" fmla="*/ 4445280 h 4707593"/>
              <a:gd name="connsiteX37" fmla="*/ 3819401 w 5260975"/>
              <a:gd name="connsiteY37" fmla="*/ 4464579 h 4707593"/>
              <a:gd name="connsiteX38" fmla="*/ 3709176 w 5260975"/>
              <a:gd name="connsiteY38" fmla="*/ 4497800 h 4707593"/>
              <a:gd name="connsiteX39" fmla="*/ 3684981 w 5260975"/>
              <a:gd name="connsiteY39" fmla="*/ 4502889 h 4707593"/>
              <a:gd name="connsiteX40" fmla="*/ 3623338 w 5260975"/>
              <a:gd name="connsiteY40" fmla="*/ 4524300 h 4707593"/>
              <a:gd name="connsiteX41" fmla="*/ 3586373 w 5260975"/>
              <a:gd name="connsiteY41" fmla="*/ 4538702 h 4707593"/>
              <a:gd name="connsiteX42" fmla="*/ 3555743 w 5260975"/>
              <a:gd name="connsiteY42" fmla="*/ 4546960 h 4707593"/>
              <a:gd name="connsiteX43" fmla="*/ 3528667 w 5260975"/>
              <a:gd name="connsiteY43" fmla="*/ 4550801 h 4707593"/>
              <a:gd name="connsiteX44" fmla="*/ 3457424 w 5260975"/>
              <a:gd name="connsiteY44" fmla="*/ 4569811 h 4707593"/>
              <a:gd name="connsiteX45" fmla="*/ 3429003 w 5260975"/>
              <a:gd name="connsiteY45" fmla="*/ 4577301 h 4707593"/>
              <a:gd name="connsiteX46" fmla="*/ 3355264 w 5260975"/>
              <a:gd name="connsiteY46" fmla="*/ 4603033 h 4707593"/>
              <a:gd name="connsiteX47" fmla="*/ 3292757 w 5260975"/>
              <a:gd name="connsiteY47" fmla="*/ 4620027 h 4707593"/>
              <a:gd name="connsiteX48" fmla="*/ 3266643 w 5260975"/>
              <a:gd name="connsiteY48" fmla="*/ 4628188 h 4707593"/>
              <a:gd name="connsiteX49" fmla="*/ 3206921 w 5260975"/>
              <a:gd name="connsiteY49" fmla="*/ 4641823 h 4707593"/>
              <a:gd name="connsiteX50" fmla="*/ 3173123 w 5260975"/>
              <a:gd name="connsiteY50" fmla="*/ 4651425 h 4707593"/>
              <a:gd name="connsiteX51" fmla="*/ 3090646 w 5260975"/>
              <a:gd name="connsiteY51" fmla="*/ 4662274 h 4707593"/>
              <a:gd name="connsiteX52" fmla="*/ 3005480 w 5260975"/>
              <a:gd name="connsiteY52" fmla="*/ 4672739 h 4707593"/>
              <a:gd name="connsiteX53" fmla="*/ 2958721 w 5260975"/>
              <a:gd name="connsiteY53" fmla="*/ 4676196 h 4707593"/>
              <a:gd name="connsiteX54" fmla="*/ 2917915 w 5260975"/>
              <a:gd name="connsiteY54" fmla="*/ 4681670 h 4707593"/>
              <a:gd name="connsiteX55" fmla="*/ 2882389 w 5260975"/>
              <a:gd name="connsiteY55" fmla="*/ 4685126 h 4707593"/>
              <a:gd name="connsiteX56" fmla="*/ 2825837 w 5260975"/>
              <a:gd name="connsiteY56" fmla="*/ 4692135 h 4707593"/>
              <a:gd name="connsiteX57" fmla="*/ 2802313 w 5260975"/>
              <a:gd name="connsiteY57" fmla="*/ 4693960 h 4707593"/>
              <a:gd name="connsiteX58" fmla="*/ 2746816 w 5260975"/>
              <a:gd name="connsiteY58" fmla="*/ 4693863 h 4707593"/>
              <a:gd name="connsiteX59" fmla="*/ 2727517 w 5260975"/>
              <a:gd name="connsiteY59" fmla="*/ 4692903 h 4707593"/>
              <a:gd name="connsiteX60" fmla="*/ 2690359 w 5260975"/>
              <a:gd name="connsiteY60" fmla="*/ 4680997 h 4707593"/>
              <a:gd name="connsiteX61" fmla="*/ 2685943 w 5260975"/>
              <a:gd name="connsiteY61" fmla="*/ 4680133 h 4707593"/>
              <a:gd name="connsiteX62" fmla="*/ 2661554 w 5260975"/>
              <a:gd name="connsiteY62" fmla="*/ 4675428 h 4707593"/>
              <a:gd name="connsiteX63" fmla="*/ 2648208 w 5260975"/>
              <a:gd name="connsiteY63" fmla="*/ 4673892 h 4707593"/>
              <a:gd name="connsiteX64" fmla="*/ 2597512 w 5260975"/>
              <a:gd name="connsiteY64" fmla="*/ 4664099 h 4707593"/>
              <a:gd name="connsiteX65" fmla="*/ 2568324 w 5260975"/>
              <a:gd name="connsiteY65" fmla="*/ 4659490 h 4707593"/>
              <a:gd name="connsiteX66" fmla="*/ 2544704 w 5260975"/>
              <a:gd name="connsiteY66" fmla="*/ 4660162 h 4707593"/>
              <a:gd name="connsiteX67" fmla="*/ 2503225 w 5260975"/>
              <a:gd name="connsiteY67" fmla="*/ 4661026 h 4707593"/>
              <a:gd name="connsiteX68" fmla="*/ 2489975 w 5260975"/>
              <a:gd name="connsiteY68" fmla="*/ 4663235 h 4707593"/>
              <a:gd name="connsiteX69" fmla="*/ 2430061 w 5260975"/>
              <a:gd name="connsiteY69" fmla="*/ 4656897 h 4707593"/>
              <a:gd name="connsiteX70" fmla="*/ 2395880 w 5260975"/>
              <a:gd name="connsiteY70" fmla="*/ 4656417 h 4707593"/>
              <a:gd name="connsiteX71" fmla="*/ 2357378 w 5260975"/>
              <a:gd name="connsiteY71" fmla="*/ 4648544 h 4707593"/>
              <a:gd name="connsiteX72" fmla="*/ 2346145 w 5260975"/>
              <a:gd name="connsiteY72" fmla="*/ 4648928 h 4707593"/>
              <a:gd name="connsiteX73" fmla="*/ 2333567 w 5260975"/>
              <a:gd name="connsiteY73" fmla="*/ 4649600 h 4707593"/>
              <a:gd name="connsiteX74" fmla="*/ 2294968 w 5260975"/>
              <a:gd name="connsiteY74" fmla="*/ 4650177 h 4707593"/>
              <a:gd name="connsiteX75" fmla="*/ 2271540 w 5260975"/>
              <a:gd name="connsiteY75" fmla="*/ 4653057 h 4707593"/>
              <a:gd name="connsiteX76" fmla="*/ 2226895 w 5260975"/>
              <a:gd name="connsiteY76" fmla="*/ 4651329 h 4707593"/>
              <a:gd name="connsiteX77" fmla="*/ 2210379 w 5260975"/>
              <a:gd name="connsiteY77" fmla="*/ 4653825 h 4707593"/>
              <a:gd name="connsiteX78" fmla="*/ 2168613 w 5260975"/>
              <a:gd name="connsiteY78" fmla="*/ 4654113 h 4707593"/>
              <a:gd name="connsiteX79" fmla="*/ 2131167 w 5260975"/>
              <a:gd name="connsiteY79" fmla="*/ 4652673 h 4707593"/>
              <a:gd name="connsiteX80" fmla="*/ 2095065 w 5260975"/>
              <a:gd name="connsiteY80" fmla="*/ 4653441 h 4707593"/>
              <a:gd name="connsiteX81" fmla="*/ 2069237 w 5260975"/>
              <a:gd name="connsiteY81" fmla="*/ 4656609 h 4707593"/>
              <a:gd name="connsiteX82" fmla="*/ 2041201 w 5260975"/>
              <a:gd name="connsiteY82" fmla="*/ 4658529 h 4707593"/>
              <a:gd name="connsiteX83" fmla="*/ 1963909 w 5260975"/>
              <a:gd name="connsiteY83" fmla="*/ 4669955 h 4707593"/>
              <a:gd name="connsiteX84" fmla="*/ 1949603 w 5260975"/>
              <a:gd name="connsiteY84" fmla="*/ 4667171 h 4707593"/>
              <a:gd name="connsiteX85" fmla="*/ 1868373 w 5260975"/>
              <a:gd name="connsiteY85" fmla="*/ 4664578 h 4707593"/>
              <a:gd name="connsiteX86" fmla="*/ 1850707 w 5260975"/>
              <a:gd name="connsiteY86" fmla="*/ 4664771 h 4707593"/>
              <a:gd name="connsiteX87" fmla="*/ 1803275 w 5260975"/>
              <a:gd name="connsiteY87" fmla="*/ 4653441 h 4707593"/>
              <a:gd name="connsiteX88" fmla="*/ 1730112 w 5260975"/>
              <a:gd name="connsiteY88" fmla="*/ 4671396 h 4707593"/>
              <a:gd name="connsiteX89" fmla="*/ 1661652 w 5260975"/>
              <a:gd name="connsiteY89" fmla="*/ 4693863 h 4707593"/>
              <a:gd name="connsiteX90" fmla="*/ 1653011 w 5260975"/>
              <a:gd name="connsiteY90" fmla="*/ 4696744 h 4707593"/>
              <a:gd name="connsiteX91" fmla="*/ 1628431 w 5260975"/>
              <a:gd name="connsiteY91" fmla="*/ 4701641 h 4707593"/>
              <a:gd name="connsiteX92" fmla="*/ 1597995 w 5260975"/>
              <a:gd name="connsiteY92" fmla="*/ 4703369 h 4707593"/>
              <a:gd name="connsiteX93" fmla="*/ 1559396 w 5260975"/>
              <a:gd name="connsiteY93" fmla="*/ 4707593 h 4707593"/>
              <a:gd name="connsiteX94" fmla="*/ 1528480 w 5260975"/>
              <a:gd name="connsiteY94" fmla="*/ 4702312 h 4707593"/>
              <a:gd name="connsiteX95" fmla="*/ 1485272 w 5260975"/>
              <a:gd name="connsiteY95" fmla="*/ 4694439 h 4707593"/>
              <a:gd name="connsiteX96" fmla="*/ 1444562 w 5260975"/>
              <a:gd name="connsiteY96" fmla="*/ 4686950 h 4707593"/>
              <a:gd name="connsiteX97" fmla="*/ 1431696 w 5260975"/>
              <a:gd name="connsiteY97" fmla="*/ 4695783 h 4707593"/>
              <a:gd name="connsiteX98" fmla="*/ 1411821 w 5260975"/>
              <a:gd name="connsiteY98" fmla="*/ 4703464 h 4707593"/>
              <a:gd name="connsiteX99" fmla="*/ 1389738 w 5260975"/>
              <a:gd name="connsiteY99" fmla="*/ 4694247 h 4707593"/>
              <a:gd name="connsiteX100" fmla="*/ 1338081 w 5260975"/>
              <a:gd name="connsiteY100" fmla="*/ 4675141 h 4707593"/>
              <a:gd name="connsiteX101" fmla="*/ 1305436 w 5260975"/>
              <a:gd name="connsiteY101" fmla="*/ 4674276 h 4707593"/>
              <a:gd name="connsiteX102" fmla="*/ 1234481 w 5260975"/>
              <a:gd name="connsiteY102" fmla="*/ 4666115 h 4707593"/>
              <a:gd name="connsiteX103" fmla="*/ 1188106 w 5260975"/>
              <a:gd name="connsiteY103" fmla="*/ 4654497 h 4707593"/>
              <a:gd name="connsiteX104" fmla="*/ 1154790 w 5260975"/>
              <a:gd name="connsiteY104" fmla="*/ 4641343 h 4707593"/>
              <a:gd name="connsiteX105" fmla="*/ 1107069 w 5260975"/>
              <a:gd name="connsiteY105" fmla="*/ 4624156 h 4707593"/>
              <a:gd name="connsiteX106" fmla="*/ 1059158 w 5260975"/>
              <a:gd name="connsiteY106" fmla="*/ 4615227 h 4707593"/>
              <a:gd name="connsiteX107" fmla="*/ 1024496 w 5260975"/>
              <a:gd name="connsiteY107" fmla="*/ 4603993 h 4707593"/>
              <a:gd name="connsiteX108" fmla="*/ 982153 w 5260975"/>
              <a:gd name="connsiteY108" fmla="*/ 4596311 h 4707593"/>
              <a:gd name="connsiteX109" fmla="*/ 946628 w 5260975"/>
              <a:gd name="connsiteY109" fmla="*/ 4596024 h 4707593"/>
              <a:gd name="connsiteX110" fmla="*/ 890939 w 5260975"/>
              <a:gd name="connsiteY110" fmla="*/ 4597368 h 4707593"/>
              <a:gd name="connsiteX111" fmla="*/ 822769 w 5260975"/>
              <a:gd name="connsiteY111" fmla="*/ 4574133 h 4707593"/>
              <a:gd name="connsiteX112" fmla="*/ 795212 w 5260975"/>
              <a:gd name="connsiteY112" fmla="*/ 4568947 h 4707593"/>
              <a:gd name="connsiteX113" fmla="*/ 769288 w 5260975"/>
              <a:gd name="connsiteY113" fmla="*/ 4566547 h 4707593"/>
              <a:gd name="connsiteX114" fmla="*/ 714271 w 5260975"/>
              <a:gd name="connsiteY114" fmla="*/ 4551089 h 4707593"/>
              <a:gd name="connsiteX115" fmla="*/ 691900 w 5260975"/>
              <a:gd name="connsiteY115" fmla="*/ 4545999 h 4707593"/>
              <a:gd name="connsiteX116" fmla="*/ 660598 w 5260975"/>
              <a:gd name="connsiteY116" fmla="*/ 4546096 h 4707593"/>
              <a:gd name="connsiteX117" fmla="*/ 603662 w 5260975"/>
              <a:gd name="connsiteY117" fmla="*/ 4538991 h 4707593"/>
              <a:gd name="connsiteX118" fmla="*/ 546821 w 5260975"/>
              <a:gd name="connsiteY118" fmla="*/ 4518251 h 4707593"/>
              <a:gd name="connsiteX119" fmla="*/ 522721 w 5260975"/>
              <a:gd name="connsiteY119" fmla="*/ 4520267 h 4707593"/>
              <a:gd name="connsiteX120" fmla="*/ 514080 w 5260975"/>
              <a:gd name="connsiteY120" fmla="*/ 4519788 h 4707593"/>
              <a:gd name="connsiteX121" fmla="*/ 436404 w 5260975"/>
              <a:gd name="connsiteY121" fmla="*/ 4508361 h 4707593"/>
              <a:gd name="connsiteX122" fmla="*/ 428626 w 5260975"/>
              <a:gd name="connsiteY122" fmla="*/ 4507114 h 4707593"/>
              <a:gd name="connsiteX123" fmla="*/ 392141 w 5260975"/>
              <a:gd name="connsiteY123" fmla="*/ 4496936 h 4707593"/>
              <a:gd name="connsiteX124" fmla="*/ 300157 w 5260975"/>
              <a:gd name="connsiteY124" fmla="*/ 4490599 h 4707593"/>
              <a:gd name="connsiteX125" fmla="*/ 294493 w 5260975"/>
              <a:gd name="connsiteY125" fmla="*/ 4489831 h 4707593"/>
              <a:gd name="connsiteX126" fmla="*/ 263671 w 5260975"/>
              <a:gd name="connsiteY126" fmla="*/ 4494919 h 4707593"/>
              <a:gd name="connsiteX127" fmla="*/ 248406 w 5260975"/>
              <a:gd name="connsiteY127" fmla="*/ 4502121 h 4707593"/>
              <a:gd name="connsiteX128" fmla="*/ 224594 w 5260975"/>
              <a:gd name="connsiteY128" fmla="*/ 4509610 h 4707593"/>
              <a:gd name="connsiteX129" fmla="*/ 200398 w 5260975"/>
              <a:gd name="connsiteY129" fmla="*/ 4512395 h 4707593"/>
              <a:gd name="connsiteX130" fmla="*/ 159783 w 5260975"/>
              <a:gd name="connsiteY130" fmla="*/ 4501064 h 4707593"/>
              <a:gd name="connsiteX131" fmla="*/ 144997 w 5260975"/>
              <a:gd name="connsiteY131" fmla="*/ 4499912 h 4707593"/>
              <a:gd name="connsiteX132" fmla="*/ 112064 w 5260975"/>
              <a:gd name="connsiteY132" fmla="*/ 4494440 h 4707593"/>
              <a:gd name="connsiteX133" fmla="*/ 83259 w 5260975"/>
              <a:gd name="connsiteY133" fmla="*/ 4494824 h 4707593"/>
              <a:gd name="connsiteX134" fmla="*/ 60120 w 5260975"/>
              <a:gd name="connsiteY134" fmla="*/ 4503561 h 4707593"/>
              <a:gd name="connsiteX135" fmla="*/ 26514 w 5260975"/>
              <a:gd name="connsiteY135" fmla="*/ 4505289 h 4707593"/>
              <a:gd name="connsiteX136" fmla="*/ 4814 w 5260975"/>
              <a:gd name="connsiteY136" fmla="*/ 4498952 h 4707593"/>
              <a:gd name="connsiteX137" fmla="*/ 398 w 5260975"/>
              <a:gd name="connsiteY137" fmla="*/ 4498089 h 4707593"/>
              <a:gd name="connsiteX138" fmla="*/ 0 w 5260975"/>
              <a:gd name="connsiteY138" fmla="*/ 4498087 h 4707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Lst>
            <a:rect l="l" t="t" r="r" b="b"/>
            <a:pathLst>
              <a:path w="5260975" h="4707593">
                <a:moveTo>
                  <a:pt x="0" y="0"/>
                </a:moveTo>
                <a:lnTo>
                  <a:pt x="5260975" y="0"/>
                </a:lnTo>
                <a:lnTo>
                  <a:pt x="5260975" y="3296937"/>
                </a:lnTo>
                <a:lnTo>
                  <a:pt x="5260975" y="3518571"/>
                </a:lnTo>
                <a:lnTo>
                  <a:pt x="5226504" y="3534000"/>
                </a:lnTo>
                <a:cubicBezTo>
                  <a:pt x="5219783" y="3536785"/>
                  <a:pt x="5212389" y="3538321"/>
                  <a:pt x="5206341" y="3542065"/>
                </a:cubicBezTo>
                <a:cubicBezTo>
                  <a:pt x="5178495" y="3559156"/>
                  <a:pt x="5151515" y="3577591"/>
                  <a:pt x="5123287" y="3594010"/>
                </a:cubicBezTo>
                <a:cubicBezTo>
                  <a:pt x="5094195" y="3611004"/>
                  <a:pt x="5068175" y="3631071"/>
                  <a:pt x="5048107" y="3658244"/>
                </a:cubicBezTo>
                <a:cubicBezTo>
                  <a:pt x="5029480" y="3683496"/>
                  <a:pt x="5011429" y="3709131"/>
                  <a:pt x="4992899" y="3734479"/>
                </a:cubicBezTo>
                <a:cubicBezTo>
                  <a:pt x="4988194" y="3740912"/>
                  <a:pt x="4983874" y="3748498"/>
                  <a:pt x="4977440" y="3752627"/>
                </a:cubicBezTo>
                <a:cubicBezTo>
                  <a:pt x="4964094" y="3761268"/>
                  <a:pt x="4949500" y="3768277"/>
                  <a:pt x="4935194" y="3775382"/>
                </a:cubicBezTo>
                <a:cubicBezTo>
                  <a:pt x="4922903" y="3781431"/>
                  <a:pt x="4909846" y="3785943"/>
                  <a:pt x="4897844" y="3792472"/>
                </a:cubicBezTo>
                <a:cubicBezTo>
                  <a:pt x="4888243" y="3797658"/>
                  <a:pt x="4879697" y="3804859"/>
                  <a:pt x="4870767" y="3811388"/>
                </a:cubicBezTo>
                <a:cubicBezTo>
                  <a:pt x="4862990" y="3817052"/>
                  <a:pt x="4854445" y="3821949"/>
                  <a:pt x="4847917" y="3828767"/>
                </a:cubicBezTo>
                <a:cubicBezTo>
                  <a:pt x="4831977" y="3845281"/>
                  <a:pt x="4815942" y="3861508"/>
                  <a:pt x="4796163" y="3873702"/>
                </a:cubicBezTo>
                <a:cubicBezTo>
                  <a:pt x="4776672" y="3885799"/>
                  <a:pt x="4758237" y="3899338"/>
                  <a:pt x="4738843" y="3911628"/>
                </a:cubicBezTo>
                <a:cubicBezTo>
                  <a:pt x="4719831" y="3923630"/>
                  <a:pt x="4702645" y="3936783"/>
                  <a:pt x="4692755" y="3958099"/>
                </a:cubicBezTo>
                <a:cubicBezTo>
                  <a:pt x="4688339" y="3967508"/>
                  <a:pt x="4682097" y="3977782"/>
                  <a:pt x="4673744" y="3983255"/>
                </a:cubicBezTo>
                <a:cubicBezTo>
                  <a:pt x="4661838" y="3991032"/>
                  <a:pt x="4646764" y="3993817"/>
                  <a:pt x="4633801" y="4000442"/>
                </a:cubicBezTo>
                <a:cubicBezTo>
                  <a:pt x="4618535" y="4008219"/>
                  <a:pt x="4600869" y="4014940"/>
                  <a:pt x="4590499" y="4027326"/>
                </a:cubicBezTo>
                <a:cubicBezTo>
                  <a:pt x="4581281" y="4038368"/>
                  <a:pt x="4571968" y="4047009"/>
                  <a:pt x="4559773" y="4054018"/>
                </a:cubicBezTo>
                <a:cubicBezTo>
                  <a:pt x="4551229" y="4058915"/>
                  <a:pt x="4544892" y="4067844"/>
                  <a:pt x="4536059" y="4071877"/>
                </a:cubicBezTo>
                <a:cubicBezTo>
                  <a:pt x="4524442" y="4077254"/>
                  <a:pt x="4512727" y="4081479"/>
                  <a:pt x="4502550" y="4089832"/>
                </a:cubicBezTo>
                <a:cubicBezTo>
                  <a:pt x="4491987" y="4098473"/>
                  <a:pt x="4479986" y="4105290"/>
                  <a:pt x="4468944" y="4113356"/>
                </a:cubicBezTo>
                <a:cubicBezTo>
                  <a:pt x="4463087" y="4117676"/>
                  <a:pt x="4458286" y="4123341"/>
                  <a:pt x="4452623" y="4127854"/>
                </a:cubicBezTo>
                <a:cubicBezTo>
                  <a:pt x="4442252" y="4136111"/>
                  <a:pt x="4431690" y="4144176"/>
                  <a:pt x="4421032" y="4151953"/>
                </a:cubicBezTo>
                <a:cubicBezTo>
                  <a:pt x="4410375" y="4159731"/>
                  <a:pt x="4400197" y="4168756"/>
                  <a:pt x="4388483" y="4174421"/>
                </a:cubicBezTo>
                <a:cubicBezTo>
                  <a:pt x="4368513" y="4184023"/>
                  <a:pt x="4346717" y="4189784"/>
                  <a:pt x="4327321" y="4200153"/>
                </a:cubicBezTo>
                <a:cubicBezTo>
                  <a:pt x="4307639" y="4210714"/>
                  <a:pt x="4289107" y="4223965"/>
                  <a:pt x="4271633" y="4237983"/>
                </a:cubicBezTo>
                <a:cubicBezTo>
                  <a:pt x="4257807" y="4249025"/>
                  <a:pt x="4244845" y="4259971"/>
                  <a:pt x="4227465" y="4265635"/>
                </a:cubicBezTo>
                <a:cubicBezTo>
                  <a:pt x="4217768" y="4268804"/>
                  <a:pt x="4207591" y="4275717"/>
                  <a:pt x="4201733" y="4283783"/>
                </a:cubicBezTo>
                <a:cubicBezTo>
                  <a:pt x="4189059" y="4301353"/>
                  <a:pt x="4172833" y="4313739"/>
                  <a:pt x="4154494" y="4324301"/>
                </a:cubicBezTo>
                <a:cubicBezTo>
                  <a:pt x="4130010" y="4338511"/>
                  <a:pt x="4105814" y="4353009"/>
                  <a:pt x="4081234" y="4366931"/>
                </a:cubicBezTo>
                <a:cubicBezTo>
                  <a:pt x="4066737" y="4375189"/>
                  <a:pt x="4052335" y="4383926"/>
                  <a:pt x="4036971" y="4389975"/>
                </a:cubicBezTo>
                <a:cubicBezTo>
                  <a:pt x="4005575" y="4402457"/>
                  <a:pt x="3973410" y="4413114"/>
                  <a:pt x="3941725" y="4424733"/>
                </a:cubicBezTo>
                <a:cubicBezTo>
                  <a:pt x="3931355" y="4428477"/>
                  <a:pt x="3921561" y="4433854"/>
                  <a:pt x="3910999" y="4437119"/>
                </a:cubicBezTo>
                <a:cubicBezTo>
                  <a:pt x="3899573" y="4440671"/>
                  <a:pt x="3887285" y="4441727"/>
                  <a:pt x="3875859" y="4445280"/>
                </a:cubicBezTo>
                <a:cubicBezTo>
                  <a:pt x="3856847" y="4451136"/>
                  <a:pt x="3838412" y="4458626"/>
                  <a:pt x="3819401" y="4464579"/>
                </a:cubicBezTo>
                <a:cubicBezTo>
                  <a:pt x="3782723" y="4476005"/>
                  <a:pt x="3745949" y="4486951"/>
                  <a:pt x="3709176" y="4497800"/>
                </a:cubicBezTo>
                <a:cubicBezTo>
                  <a:pt x="3701303" y="4500105"/>
                  <a:pt x="3692757" y="4500393"/>
                  <a:pt x="3684981" y="4502889"/>
                </a:cubicBezTo>
                <a:cubicBezTo>
                  <a:pt x="3664337" y="4509610"/>
                  <a:pt x="3643789" y="4516907"/>
                  <a:pt x="3623338" y="4524300"/>
                </a:cubicBezTo>
                <a:cubicBezTo>
                  <a:pt x="3610953" y="4528813"/>
                  <a:pt x="3598854" y="4534382"/>
                  <a:pt x="3586373" y="4538702"/>
                </a:cubicBezTo>
                <a:cubicBezTo>
                  <a:pt x="3576387" y="4542159"/>
                  <a:pt x="3566113" y="4544847"/>
                  <a:pt x="3555743" y="4546960"/>
                </a:cubicBezTo>
                <a:cubicBezTo>
                  <a:pt x="3546814" y="4548785"/>
                  <a:pt x="3537501" y="4548592"/>
                  <a:pt x="3528667" y="4550801"/>
                </a:cubicBezTo>
                <a:cubicBezTo>
                  <a:pt x="3504759" y="4556753"/>
                  <a:pt x="3481140" y="4563475"/>
                  <a:pt x="3457424" y="4569811"/>
                </a:cubicBezTo>
                <a:cubicBezTo>
                  <a:pt x="3447919" y="4572308"/>
                  <a:pt x="3438221" y="4574133"/>
                  <a:pt x="3429003" y="4577301"/>
                </a:cubicBezTo>
                <a:cubicBezTo>
                  <a:pt x="3404327" y="4585654"/>
                  <a:pt x="3380036" y="4595159"/>
                  <a:pt x="3355264" y="4603033"/>
                </a:cubicBezTo>
                <a:cubicBezTo>
                  <a:pt x="3334717" y="4609562"/>
                  <a:pt x="3313593" y="4614266"/>
                  <a:pt x="3292757" y="4620027"/>
                </a:cubicBezTo>
                <a:cubicBezTo>
                  <a:pt x="3283924" y="4622524"/>
                  <a:pt x="3275475" y="4626077"/>
                  <a:pt x="3266643" y="4628188"/>
                </a:cubicBezTo>
                <a:cubicBezTo>
                  <a:pt x="3246863" y="4632990"/>
                  <a:pt x="3226796" y="4637022"/>
                  <a:pt x="3206921" y="4641823"/>
                </a:cubicBezTo>
                <a:cubicBezTo>
                  <a:pt x="3195590" y="4644607"/>
                  <a:pt x="3184645" y="4649600"/>
                  <a:pt x="3173123" y="4651425"/>
                </a:cubicBezTo>
                <a:cubicBezTo>
                  <a:pt x="3145759" y="4655745"/>
                  <a:pt x="3118203" y="4658817"/>
                  <a:pt x="3090646" y="4662274"/>
                </a:cubicBezTo>
                <a:cubicBezTo>
                  <a:pt x="3062227" y="4665826"/>
                  <a:pt x="3033902" y="4669571"/>
                  <a:pt x="3005480" y="4672739"/>
                </a:cubicBezTo>
                <a:cubicBezTo>
                  <a:pt x="2989926" y="4674372"/>
                  <a:pt x="2974275" y="4674660"/>
                  <a:pt x="2958721" y="4676196"/>
                </a:cubicBezTo>
                <a:cubicBezTo>
                  <a:pt x="2945087" y="4677541"/>
                  <a:pt x="2931549" y="4680037"/>
                  <a:pt x="2917915" y="4681670"/>
                </a:cubicBezTo>
                <a:cubicBezTo>
                  <a:pt x="2906105" y="4683013"/>
                  <a:pt x="2894199" y="4683781"/>
                  <a:pt x="2882389" y="4685126"/>
                </a:cubicBezTo>
                <a:cubicBezTo>
                  <a:pt x="2863475" y="4687334"/>
                  <a:pt x="2844655" y="4689831"/>
                  <a:pt x="2825837" y="4692135"/>
                </a:cubicBezTo>
                <a:cubicBezTo>
                  <a:pt x="2817964" y="4692999"/>
                  <a:pt x="2809706" y="4695399"/>
                  <a:pt x="2802313" y="4693960"/>
                </a:cubicBezTo>
                <a:cubicBezTo>
                  <a:pt x="2783686" y="4690310"/>
                  <a:pt x="2765347" y="4691367"/>
                  <a:pt x="2746816" y="4693863"/>
                </a:cubicBezTo>
                <a:cubicBezTo>
                  <a:pt x="2740479" y="4694728"/>
                  <a:pt x="2733662" y="4694535"/>
                  <a:pt x="2727517" y="4692903"/>
                </a:cubicBezTo>
                <a:cubicBezTo>
                  <a:pt x="2714939" y="4689638"/>
                  <a:pt x="2702745" y="4685029"/>
                  <a:pt x="2690359" y="4680997"/>
                </a:cubicBezTo>
                <a:cubicBezTo>
                  <a:pt x="2689014" y="4680517"/>
                  <a:pt x="2687382" y="4680421"/>
                  <a:pt x="2685943" y="4680133"/>
                </a:cubicBezTo>
                <a:cubicBezTo>
                  <a:pt x="2677781" y="4678500"/>
                  <a:pt x="2669717" y="4676868"/>
                  <a:pt x="2661554" y="4675428"/>
                </a:cubicBezTo>
                <a:cubicBezTo>
                  <a:pt x="2657138" y="4674660"/>
                  <a:pt x="2652625" y="4674564"/>
                  <a:pt x="2648208" y="4673892"/>
                </a:cubicBezTo>
                <a:cubicBezTo>
                  <a:pt x="2631118" y="4671203"/>
                  <a:pt x="2612299" y="4675716"/>
                  <a:pt x="2597512" y="4664099"/>
                </a:cubicBezTo>
                <a:cubicBezTo>
                  <a:pt x="2587911" y="4656609"/>
                  <a:pt x="2578597" y="4658338"/>
                  <a:pt x="2568324" y="4659490"/>
                </a:cubicBezTo>
                <a:cubicBezTo>
                  <a:pt x="2560547" y="4660354"/>
                  <a:pt x="2552577" y="4660065"/>
                  <a:pt x="2544704" y="4660162"/>
                </a:cubicBezTo>
                <a:cubicBezTo>
                  <a:pt x="2530878" y="4660449"/>
                  <a:pt x="2517052" y="4660546"/>
                  <a:pt x="2503225" y="4661026"/>
                </a:cubicBezTo>
                <a:cubicBezTo>
                  <a:pt x="2498808" y="4661218"/>
                  <a:pt x="2494297" y="4663619"/>
                  <a:pt x="2489975" y="4663235"/>
                </a:cubicBezTo>
                <a:cubicBezTo>
                  <a:pt x="2470004" y="4661410"/>
                  <a:pt x="2450033" y="4658529"/>
                  <a:pt x="2430061" y="4656897"/>
                </a:cubicBezTo>
                <a:cubicBezTo>
                  <a:pt x="2418732" y="4655938"/>
                  <a:pt x="2407114" y="4657761"/>
                  <a:pt x="2395880" y="4656417"/>
                </a:cubicBezTo>
                <a:cubicBezTo>
                  <a:pt x="2382919" y="4654881"/>
                  <a:pt x="2370245" y="4650945"/>
                  <a:pt x="2357378" y="4648544"/>
                </a:cubicBezTo>
                <a:cubicBezTo>
                  <a:pt x="2353826" y="4647872"/>
                  <a:pt x="2349889" y="4648736"/>
                  <a:pt x="2346145" y="4648928"/>
                </a:cubicBezTo>
                <a:cubicBezTo>
                  <a:pt x="2341920" y="4649120"/>
                  <a:pt x="2337791" y="4649504"/>
                  <a:pt x="2333567" y="4649600"/>
                </a:cubicBezTo>
                <a:cubicBezTo>
                  <a:pt x="2320700" y="4649793"/>
                  <a:pt x="2307835" y="4649504"/>
                  <a:pt x="2294968" y="4650177"/>
                </a:cubicBezTo>
                <a:cubicBezTo>
                  <a:pt x="2287095" y="4650561"/>
                  <a:pt x="2278839" y="4654497"/>
                  <a:pt x="2271540" y="4653057"/>
                </a:cubicBezTo>
                <a:cubicBezTo>
                  <a:pt x="2256659" y="4650272"/>
                  <a:pt x="2241776" y="4656513"/>
                  <a:pt x="2226895" y="4651329"/>
                </a:cubicBezTo>
                <a:cubicBezTo>
                  <a:pt x="2222285" y="4649793"/>
                  <a:pt x="2215948" y="4653633"/>
                  <a:pt x="2210379" y="4653825"/>
                </a:cubicBezTo>
                <a:cubicBezTo>
                  <a:pt x="2196457" y="4654305"/>
                  <a:pt x="2182535" y="4654209"/>
                  <a:pt x="2168613" y="4654113"/>
                </a:cubicBezTo>
                <a:cubicBezTo>
                  <a:pt x="2156131" y="4654017"/>
                  <a:pt x="2143168" y="4655361"/>
                  <a:pt x="2131167" y="4652673"/>
                </a:cubicBezTo>
                <a:cubicBezTo>
                  <a:pt x="2118588" y="4649793"/>
                  <a:pt x="2107259" y="4650177"/>
                  <a:pt x="2095065" y="4653441"/>
                </a:cubicBezTo>
                <a:cubicBezTo>
                  <a:pt x="2086711" y="4655649"/>
                  <a:pt x="2077878" y="4655938"/>
                  <a:pt x="2069237" y="4656609"/>
                </a:cubicBezTo>
                <a:cubicBezTo>
                  <a:pt x="2059924" y="4657377"/>
                  <a:pt x="2049650" y="4655361"/>
                  <a:pt x="2041201" y="4658529"/>
                </a:cubicBezTo>
                <a:cubicBezTo>
                  <a:pt x="2016044" y="4667939"/>
                  <a:pt x="1990216" y="4669955"/>
                  <a:pt x="1963909" y="4669955"/>
                </a:cubicBezTo>
                <a:cubicBezTo>
                  <a:pt x="1959107" y="4669955"/>
                  <a:pt x="1954210" y="4668612"/>
                  <a:pt x="1949603" y="4667171"/>
                </a:cubicBezTo>
                <a:cubicBezTo>
                  <a:pt x="1922717" y="4658529"/>
                  <a:pt x="1895737" y="4659297"/>
                  <a:pt x="1868373" y="4664578"/>
                </a:cubicBezTo>
                <a:cubicBezTo>
                  <a:pt x="1862708" y="4665731"/>
                  <a:pt x="1856372" y="4665923"/>
                  <a:pt x="1850707" y="4664771"/>
                </a:cubicBezTo>
                <a:cubicBezTo>
                  <a:pt x="1834768" y="4661410"/>
                  <a:pt x="1819309" y="4655841"/>
                  <a:pt x="1803275" y="4653441"/>
                </a:cubicBezTo>
                <a:cubicBezTo>
                  <a:pt x="1776775" y="4649504"/>
                  <a:pt x="1753828" y="4662754"/>
                  <a:pt x="1730112" y="4671396"/>
                </a:cubicBezTo>
                <a:cubicBezTo>
                  <a:pt x="1707548" y="4679557"/>
                  <a:pt x="1688345" y="4697992"/>
                  <a:pt x="1661652" y="4693863"/>
                </a:cubicBezTo>
                <a:cubicBezTo>
                  <a:pt x="1658965" y="4693479"/>
                  <a:pt x="1655988" y="4696071"/>
                  <a:pt x="1653011" y="4696744"/>
                </a:cubicBezTo>
                <a:cubicBezTo>
                  <a:pt x="1644850" y="4698568"/>
                  <a:pt x="1636689" y="4700776"/>
                  <a:pt x="1628431" y="4701641"/>
                </a:cubicBezTo>
                <a:cubicBezTo>
                  <a:pt x="1618350" y="4702793"/>
                  <a:pt x="1608076" y="4702409"/>
                  <a:pt x="1597995" y="4703369"/>
                </a:cubicBezTo>
                <a:cubicBezTo>
                  <a:pt x="1585032" y="4704521"/>
                  <a:pt x="1572263" y="4707593"/>
                  <a:pt x="1559396" y="4707593"/>
                </a:cubicBezTo>
                <a:cubicBezTo>
                  <a:pt x="1549026" y="4707593"/>
                  <a:pt x="1538753" y="4704041"/>
                  <a:pt x="1528480" y="4702312"/>
                </a:cubicBezTo>
                <a:cubicBezTo>
                  <a:pt x="1513981" y="4699912"/>
                  <a:pt x="1498042" y="4700584"/>
                  <a:pt x="1485272" y="4694439"/>
                </a:cubicBezTo>
                <a:cubicBezTo>
                  <a:pt x="1471639" y="4687910"/>
                  <a:pt x="1458676" y="4684934"/>
                  <a:pt x="1444562" y="4686950"/>
                </a:cubicBezTo>
                <a:cubicBezTo>
                  <a:pt x="1439857" y="4687622"/>
                  <a:pt x="1433808" y="4691655"/>
                  <a:pt x="1431696" y="4695783"/>
                </a:cubicBezTo>
                <a:cubicBezTo>
                  <a:pt x="1426991" y="4705001"/>
                  <a:pt x="1420559" y="4706634"/>
                  <a:pt x="1411821" y="4703464"/>
                </a:cubicBezTo>
                <a:cubicBezTo>
                  <a:pt x="1404236" y="4700776"/>
                  <a:pt x="1394922" y="4699432"/>
                  <a:pt x="1389738" y="4694247"/>
                </a:cubicBezTo>
                <a:cubicBezTo>
                  <a:pt x="1375047" y="4679557"/>
                  <a:pt x="1356324" y="4679077"/>
                  <a:pt x="1338081" y="4675141"/>
                </a:cubicBezTo>
                <a:cubicBezTo>
                  <a:pt x="1326945" y="4672739"/>
                  <a:pt x="1316574" y="4672644"/>
                  <a:pt x="1305436" y="4674276"/>
                </a:cubicBezTo>
                <a:cubicBezTo>
                  <a:pt x="1281241" y="4677925"/>
                  <a:pt x="1257717" y="4672739"/>
                  <a:pt x="1234481" y="4666115"/>
                </a:cubicBezTo>
                <a:cubicBezTo>
                  <a:pt x="1219118" y="4661698"/>
                  <a:pt x="1203372" y="4659010"/>
                  <a:pt x="1188106" y="4654497"/>
                </a:cubicBezTo>
                <a:cubicBezTo>
                  <a:pt x="1176680" y="4651041"/>
                  <a:pt x="1165255" y="4646912"/>
                  <a:pt x="1154790" y="4641343"/>
                </a:cubicBezTo>
                <a:cubicBezTo>
                  <a:pt x="1139618" y="4633181"/>
                  <a:pt x="1126369" y="4620891"/>
                  <a:pt x="1107069" y="4624156"/>
                </a:cubicBezTo>
                <a:cubicBezTo>
                  <a:pt x="1090074" y="4627036"/>
                  <a:pt x="1074713" y="4620988"/>
                  <a:pt x="1059158" y="4615227"/>
                </a:cubicBezTo>
                <a:cubicBezTo>
                  <a:pt x="1047732" y="4611002"/>
                  <a:pt x="1036308" y="4606681"/>
                  <a:pt x="1024496" y="4603993"/>
                </a:cubicBezTo>
                <a:cubicBezTo>
                  <a:pt x="1010478" y="4600824"/>
                  <a:pt x="994635" y="4602169"/>
                  <a:pt x="982153" y="4596311"/>
                </a:cubicBezTo>
                <a:cubicBezTo>
                  <a:pt x="969095" y="4590166"/>
                  <a:pt x="958246" y="4594295"/>
                  <a:pt x="946628" y="4596024"/>
                </a:cubicBezTo>
                <a:cubicBezTo>
                  <a:pt x="928097" y="4598712"/>
                  <a:pt x="909661" y="4603705"/>
                  <a:pt x="890939" y="4597368"/>
                </a:cubicBezTo>
                <a:cubicBezTo>
                  <a:pt x="868184" y="4589687"/>
                  <a:pt x="845620" y="4581430"/>
                  <a:pt x="822769" y="4574133"/>
                </a:cubicBezTo>
                <a:cubicBezTo>
                  <a:pt x="813934" y="4571347"/>
                  <a:pt x="804431" y="4570195"/>
                  <a:pt x="795212" y="4568947"/>
                </a:cubicBezTo>
                <a:cubicBezTo>
                  <a:pt x="786476" y="4567891"/>
                  <a:pt x="776010" y="4570579"/>
                  <a:pt x="769288" y="4566547"/>
                </a:cubicBezTo>
                <a:cubicBezTo>
                  <a:pt x="752005" y="4556178"/>
                  <a:pt x="734243" y="4551089"/>
                  <a:pt x="714271" y="4551089"/>
                </a:cubicBezTo>
                <a:cubicBezTo>
                  <a:pt x="706781" y="4551089"/>
                  <a:pt x="699484" y="4546768"/>
                  <a:pt x="691900" y="4545999"/>
                </a:cubicBezTo>
                <a:cubicBezTo>
                  <a:pt x="681529" y="4545040"/>
                  <a:pt x="669623" y="4542447"/>
                  <a:pt x="660598" y="4546096"/>
                </a:cubicBezTo>
                <a:cubicBezTo>
                  <a:pt x="639379" y="4554737"/>
                  <a:pt x="622193" y="4547536"/>
                  <a:pt x="603662" y="4538991"/>
                </a:cubicBezTo>
                <a:cubicBezTo>
                  <a:pt x="585418" y="4530541"/>
                  <a:pt x="566215" y="4523821"/>
                  <a:pt x="546821" y="4518251"/>
                </a:cubicBezTo>
                <a:cubicBezTo>
                  <a:pt x="539524" y="4516235"/>
                  <a:pt x="530787" y="4519596"/>
                  <a:pt x="522721" y="4520267"/>
                </a:cubicBezTo>
                <a:cubicBezTo>
                  <a:pt x="519840" y="4520460"/>
                  <a:pt x="516671" y="4520748"/>
                  <a:pt x="514080" y="4519788"/>
                </a:cubicBezTo>
                <a:cubicBezTo>
                  <a:pt x="489020" y="4510570"/>
                  <a:pt x="463575" y="4503561"/>
                  <a:pt x="436404" y="4508361"/>
                </a:cubicBezTo>
                <a:cubicBezTo>
                  <a:pt x="433908" y="4508842"/>
                  <a:pt x="431123" y="4507786"/>
                  <a:pt x="428626" y="4507114"/>
                </a:cubicBezTo>
                <a:cubicBezTo>
                  <a:pt x="416432" y="4503657"/>
                  <a:pt x="404526" y="4498184"/>
                  <a:pt x="392141" y="4496936"/>
                </a:cubicBezTo>
                <a:cubicBezTo>
                  <a:pt x="361608" y="4493864"/>
                  <a:pt x="330884" y="4492615"/>
                  <a:pt x="300157" y="4490599"/>
                </a:cubicBezTo>
                <a:cubicBezTo>
                  <a:pt x="298237" y="4490503"/>
                  <a:pt x="296221" y="4490503"/>
                  <a:pt x="294493" y="4489831"/>
                </a:cubicBezTo>
                <a:cubicBezTo>
                  <a:pt x="283163" y="4485702"/>
                  <a:pt x="273274" y="4487047"/>
                  <a:pt x="263671" y="4494919"/>
                </a:cubicBezTo>
                <a:cubicBezTo>
                  <a:pt x="259447" y="4498376"/>
                  <a:pt x="253686" y="4500200"/>
                  <a:pt x="248406" y="4502121"/>
                </a:cubicBezTo>
                <a:cubicBezTo>
                  <a:pt x="240628" y="4505002"/>
                  <a:pt x="232659" y="4507786"/>
                  <a:pt x="224594" y="4509610"/>
                </a:cubicBezTo>
                <a:cubicBezTo>
                  <a:pt x="216624" y="4511338"/>
                  <a:pt x="208079" y="4513738"/>
                  <a:pt x="200398" y="4512395"/>
                </a:cubicBezTo>
                <a:cubicBezTo>
                  <a:pt x="186572" y="4509994"/>
                  <a:pt x="173417" y="4504618"/>
                  <a:pt x="159783" y="4501064"/>
                </a:cubicBezTo>
                <a:cubicBezTo>
                  <a:pt x="155079" y="4499816"/>
                  <a:pt x="149893" y="4500009"/>
                  <a:pt x="144997" y="4499912"/>
                </a:cubicBezTo>
                <a:cubicBezTo>
                  <a:pt x="133763" y="4499625"/>
                  <a:pt x="122241" y="4502409"/>
                  <a:pt x="112064" y="4494440"/>
                </a:cubicBezTo>
                <a:cubicBezTo>
                  <a:pt x="102655" y="4486951"/>
                  <a:pt x="93148" y="4489158"/>
                  <a:pt x="83259" y="4494824"/>
                </a:cubicBezTo>
                <a:cubicBezTo>
                  <a:pt x="76154" y="4498857"/>
                  <a:pt x="68090" y="4502025"/>
                  <a:pt x="60120" y="4503561"/>
                </a:cubicBezTo>
                <a:cubicBezTo>
                  <a:pt x="49174" y="4505673"/>
                  <a:pt x="38324" y="4506538"/>
                  <a:pt x="26514" y="4505289"/>
                </a:cubicBezTo>
                <a:cubicBezTo>
                  <a:pt x="18161" y="4504425"/>
                  <a:pt x="11343" y="4504041"/>
                  <a:pt x="4814" y="4498952"/>
                </a:cubicBezTo>
                <a:cubicBezTo>
                  <a:pt x="3759" y="4498184"/>
                  <a:pt x="1839" y="4497992"/>
                  <a:pt x="398" y="4498089"/>
                </a:cubicBezTo>
                <a:lnTo>
                  <a:pt x="0" y="4498087"/>
                </a:lnTo>
                <a:close/>
              </a:path>
            </a:pathLst>
          </a:custGeom>
          <a:solidFill>
            <a:schemeClr val="tx1"/>
          </a:solidFill>
          <a:ln w="12700" cap="flat" cmpd="sng" algn="ctr">
            <a:noFill/>
            <a:prstDash val="solid"/>
            <a:miter lim="800000"/>
          </a:ln>
          <a:effectLst>
            <a:outerShdw blurRad="381000" dist="1524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a:xfrm>
            <a:off x="1287462" y="2037441"/>
            <a:ext cx="4391024" cy="707886"/>
          </a:xfrm>
        </p:spPr>
        <p:txBody>
          <a:bodyPr anchor="t">
            <a:normAutofit/>
          </a:bodyPr>
          <a:lstStyle/>
          <a:p>
            <a:r>
              <a:rPr lang="en-US" sz="4000" dirty="0">
                <a:solidFill>
                  <a:schemeClr val="bg1"/>
                </a:solidFill>
                <a:latin typeface="Times New Roman" panose="02020603050405020304" pitchFamily="18" charset="0"/>
                <a:cs typeface="Times New Roman" panose="02020603050405020304" pitchFamily="18" charset="0"/>
              </a:rPr>
              <a:t>Hypothesis</a:t>
            </a:r>
          </a:p>
        </p:txBody>
      </p:sp>
      <p:sp>
        <p:nvSpPr>
          <p:cNvPr id="3" name="Content Placeholder 2">
            <a:extLst>
              <a:ext uri="{FF2B5EF4-FFF2-40B4-BE49-F238E27FC236}">
                <a16:creationId xmlns:a16="http://schemas.microsoft.com/office/drawing/2014/main" id="{FB05FB40-1820-5295-29D9-C3882023F75B}"/>
              </a:ext>
            </a:extLst>
          </p:cNvPr>
          <p:cNvSpPr>
            <a:spLocks noGrp="1"/>
          </p:cNvSpPr>
          <p:nvPr>
            <p:ph idx="1"/>
          </p:nvPr>
        </p:nvSpPr>
        <p:spPr>
          <a:xfrm>
            <a:off x="1287463" y="2926800"/>
            <a:ext cx="4391024" cy="2291086"/>
          </a:xfrm>
        </p:spPr>
        <p:txBody>
          <a:bodyPr>
            <a:normAutofit/>
          </a:bodyPr>
          <a:lstStyle/>
          <a:p>
            <a:r>
              <a:rPr lang="en-US" sz="2400" dirty="0">
                <a:solidFill>
                  <a:schemeClr val="bg1">
                    <a:alpha val="80000"/>
                  </a:schemeClr>
                </a:solidFill>
                <a:latin typeface="Times New Roman" panose="02020603050405020304" pitchFamily="18" charset="0"/>
                <a:cs typeface="Times New Roman" panose="02020603050405020304" pitchFamily="18" charset="0"/>
              </a:rPr>
              <a:t>Multi-biomarker prediction is more effective than using CA-125 alone to predict Ovarian Cancer in women.</a:t>
            </a:r>
          </a:p>
        </p:txBody>
      </p:sp>
      <p:sp>
        <p:nvSpPr>
          <p:cNvPr id="15" name="Freeform: Shape 14">
            <a:extLst>
              <a:ext uri="{FF2B5EF4-FFF2-40B4-BE49-F238E27FC236}">
                <a16:creationId xmlns:a16="http://schemas.microsoft.com/office/drawing/2014/main" id="{127393A7-D6DA-410B-8699-AA56B57BF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8EC44C88-69E3-42EE-86E8-9B45F712B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7088" y="4795537"/>
            <a:ext cx="5260975" cy="1410656"/>
          </a:xfrm>
          <a:custGeom>
            <a:avLst/>
            <a:gdLst>
              <a:gd name="connsiteX0" fmla="*/ 5260975 w 5260975"/>
              <a:gd name="connsiteY0" fmla="*/ 0 h 1410656"/>
              <a:gd name="connsiteX1" fmla="*/ 5260975 w 5260975"/>
              <a:gd name="connsiteY1" fmla="*/ 221634 h 1410656"/>
              <a:gd name="connsiteX2" fmla="*/ 5226503 w 5260975"/>
              <a:gd name="connsiteY2" fmla="*/ 237063 h 1410656"/>
              <a:gd name="connsiteX3" fmla="*/ 5206341 w 5260975"/>
              <a:gd name="connsiteY3" fmla="*/ 245128 h 1410656"/>
              <a:gd name="connsiteX4" fmla="*/ 5123287 w 5260975"/>
              <a:gd name="connsiteY4" fmla="*/ 297073 h 1410656"/>
              <a:gd name="connsiteX5" fmla="*/ 5048107 w 5260975"/>
              <a:gd name="connsiteY5" fmla="*/ 361307 h 1410656"/>
              <a:gd name="connsiteX6" fmla="*/ 4992899 w 5260975"/>
              <a:gd name="connsiteY6" fmla="*/ 437542 h 1410656"/>
              <a:gd name="connsiteX7" fmla="*/ 4977440 w 5260975"/>
              <a:gd name="connsiteY7" fmla="*/ 455690 h 1410656"/>
              <a:gd name="connsiteX8" fmla="*/ 4935193 w 5260975"/>
              <a:gd name="connsiteY8" fmla="*/ 478445 h 1410656"/>
              <a:gd name="connsiteX9" fmla="*/ 4897844 w 5260975"/>
              <a:gd name="connsiteY9" fmla="*/ 495535 h 1410656"/>
              <a:gd name="connsiteX10" fmla="*/ 4870767 w 5260975"/>
              <a:gd name="connsiteY10" fmla="*/ 514451 h 1410656"/>
              <a:gd name="connsiteX11" fmla="*/ 4847916 w 5260975"/>
              <a:gd name="connsiteY11" fmla="*/ 531830 h 1410656"/>
              <a:gd name="connsiteX12" fmla="*/ 4796163 w 5260975"/>
              <a:gd name="connsiteY12" fmla="*/ 576765 h 1410656"/>
              <a:gd name="connsiteX13" fmla="*/ 4738843 w 5260975"/>
              <a:gd name="connsiteY13" fmla="*/ 614691 h 1410656"/>
              <a:gd name="connsiteX14" fmla="*/ 4692755 w 5260975"/>
              <a:gd name="connsiteY14" fmla="*/ 661162 h 1410656"/>
              <a:gd name="connsiteX15" fmla="*/ 4673744 w 5260975"/>
              <a:gd name="connsiteY15" fmla="*/ 686318 h 1410656"/>
              <a:gd name="connsiteX16" fmla="*/ 4633801 w 5260975"/>
              <a:gd name="connsiteY16" fmla="*/ 703505 h 1410656"/>
              <a:gd name="connsiteX17" fmla="*/ 4590499 w 5260975"/>
              <a:gd name="connsiteY17" fmla="*/ 730389 h 1410656"/>
              <a:gd name="connsiteX18" fmla="*/ 4559773 w 5260975"/>
              <a:gd name="connsiteY18" fmla="*/ 757081 h 1410656"/>
              <a:gd name="connsiteX19" fmla="*/ 4536059 w 5260975"/>
              <a:gd name="connsiteY19" fmla="*/ 774940 h 1410656"/>
              <a:gd name="connsiteX20" fmla="*/ 4502549 w 5260975"/>
              <a:gd name="connsiteY20" fmla="*/ 792895 h 1410656"/>
              <a:gd name="connsiteX21" fmla="*/ 4468944 w 5260975"/>
              <a:gd name="connsiteY21" fmla="*/ 816419 h 1410656"/>
              <a:gd name="connsiteX22" fmla="*/ 4452622 w 5260975"/>
              <a:gd name="connsiteY22" fmla="*/ 830917 h 1410656"/>
              <a:gd name="connsiteX23" fmla="*/ 4421032 w 5260975"/>
              <a:gd name="connsiteY23" fmla="*/ 855016 h 1410656"/>
              <a:gd name="connsiteX24" fmla="*/ 4388483 w 5260975"/>
              <a:gd name="connsiteY24" fmla="*/ 877484 h 1410656"/>
              <a:gd name="connsiteX25" fmla="*/ 4327321 w 5260975"/>
              <a:gd name="connsiteY25" fmla="*/ 903216 h 1410656"/>
              <a:gd name="connsiteX26" fmla="*/ 4271633 w 5260975"/>
              <a:gd name="connsiteY26" fmla="*/ 941046 h 1410656"/>
              <a:gd name="connsiteX27" fmla="*/ 4227465 w 5260975"/>
              <a:gd name="connsiteY27" fmla="*/ 968698 h 1410656"/>
              <a:gd name="connsiteX28" fmla="*/ 4201733 w 5260975"/>
              <a:gd name="connsiteY28" fmla="*/ 986846 h 1410656"/>
              <a:gd name="connsiteX29" fmla="*/ 4154494 w 5260975"/>
              <a:gd name="connsiteY29" fmla="*/ 1027364 h 1410656"/>
              <a:gd name="connsiteX30" fmla="*/ 4081234 w 5260975"/>
              <a:gd name="connsiteY30" fmla="*/ 1069994 h 1410656"/>
              <a:gd name="connsiteX31" fmla="*/ 4036971 w 5260975"/>
              <a:gd name="connsiteY31" fmla="*/ 1093038 h 1410656"/>
              <a:gd name="connsiteX32" fmla="*/ 3941725 w 5260975"/>
              <a:gd name="connsiteY32" fmla="*/ 1127796 h 1410656"/>
              <a:gd name="connsiteX33" fmla="*/ 3910999 w 5260975"/>
              <a:gd name="connsiteY33" fmla="*/ 1140182 h 1410656"/>
              <a:gd name="connsiteX34" fmla="*/ 3875859 w 5260975"/>
              <a:gd name="connsiteY34" fmla="*/ 1148343 h 1410656"/>
              <a:gd name="connsiteX35" fmla="*/ 3819401 w 5260975"/>
              <a:gd name="connsiteY35" fmla="*/ 1167642 h 1410656"/>
              <a:gd name="connsiteX36" fmla="*/ 3709176 w 5260975"/>
              <a:gd name="connsiteY36" fmla="*/ 1200863 h 1410656"/>
              <a:gd name="connsiteX37" fmla="*/ 3684981 w 5260975"/>
              <a:gd name="connsiteY37" fmla="*/ 1205952 h 1410656"/>
              <a:gd name="connsiteX38" fmla="*/ 3623338 w 5260975"/>
              <a:gd name="connsiteY38" fmla="*/ 1227363 h 1410656"/>
              <a:gd name="connsiteX39" fmla="*/ 3586373 w 5260975"/>
              <a:gd name="connsiteY39" fmla="*/ 1241765 h 1410656"/>
              <a:gd name="connsiteX40" fmla="*/ 3555743 w 5260975"/>
              <a:gd name="connsiteY40" fmla="*/ 1250023 h 1410656"/>
              <a:gd name="connsiteX41" fmla="*/ 3528667 w 5260975"/>
              <a:gd name="connsiteY41" fmla="*/ 1253864 h 1410656"/>
              <a:gd name="connsiteX42" fmla="*/ 3457424 w 5260975"/>
              <a:gd name="connsiteY42" fmla="*/ 1272874 h 1410656"/>
              <a:gd name="connsiteX43" fmla="*/ 3429003 w 5260975"/>
              <a:gd name="connsiteY43" fmla="*/ 1280364 h 1410656"/>
              <a:gd name="connsiteX44" fmla="*/ 3355264 w 5260975"/>
              <a:gd name="connsiteY44" fmla="*/ 1306096 h 1410656"/>
              <a:gd name="connsiteX45" fmla="*/ 3292757 w 5260975"/>
              <a:gd name="connsiteY45" fmla="*/ 1323090 h 1410656"/>
              <a:gd name="connsiteX46" fmla="*/ 3266643 w 5260975"/>
              <a:gd name="connsiteY46" fmla="*/ 1331251 h 1410656"/>
              <a:gd name="connsiteX47" fmla="*/ 3206921 w 5260975"/>
              <a:gd name="connsiteY47" fmla="*/ 1344886 h 1410656"/>
              <a:gd name="connsiteX48" fmla="*/ 3173123 w 5260975"/>
              <a:gd name="connsiteY48" fmla="*/ 1354488 h 1410656"/>
              <a:gd name="connsiteX49" fmla="*/ 3090646 w 5260975"/>
              <a:gd name="connsiteY49" fmla="*/ 1365337 h 1410656"/>
              <a:gd name="connsiteX50" fmla="*/ 3005480 w 5260975"/>
              <a:gd name="connsiteY50" fmla="*/ 1375802 h 1410656"/>
              <a:gd name="connsiteX51" fmla="*/ 2958721 w 5260975"/>
              <a:gd name="connsiteY51" fmla="*/ 1379259 h 1410656"/>
              <a:gd name="connsiteX52" fmla="*/ 2917915 w 5260975"/>
              <a:gd name="connsiteY52" fmla="*/ 1384733 h 1410656"/>
              <a:gd name="connsiteX53" fmla="*/ 2882389 w 5260975"/>
              <a:gd name="connsiteY53" fmla="*/ 1388189 h 1410656"/>
              <a:gd name="connsiteX54" fmla="*/ 2825837 w 5260975"/>
              <a:gd name="connsiteY54" fmla="*/ 1395198 h 1410656"/>
              <a:gd name="connsiteX55" fmla="*/ 2802313 w 5260975"/>
              <a:gd name="connsiteY55" fmla="*/ 1397023 h 1410656"/>
              <a:gd name="connsiteX56" fmla="*/ 2746816 w 5260975"/>
              <a:gd name="connsiteY56" fmla="*/ 1396926 h 1410656"/>
              <a:gd name="connsiteX57" fmla="*/ 2727517 w 5260975"/>
              <a:gd name="connsiteY57" fmla="*/ 1395966 h 1410656"/>
              <a:gd name="connsiteX58" fmla="*/ 2690359 w 5260975"/>
              <a:gd name="connsiteY58" fmla="*/ 1384060 h 1410656"/>
              <a:gd name="connsiteX59" fmla="*/ 2685943 w 5260975"/>
              <a:gd name="connsiteY59" fmla="*/ 1383196 h 1410656"/>
              <a:gd name="connsiteX60" fmla="*/ 2661554 w 5260975"/>
              <a:gd name="connsiteY60" fmla="*/ 1378491 h 1410656"/>
              <a:gd name="connsiteX61" fmla="*/ 2648208 w 5260975"/>
              <a:gd name="connsiteY61" fmla="*/ 1376955 h 1410656"/>
              <a:gd name="connsiteX62" fmla="*/ 2597512 w 5260975"/>
              <a:gd name="connsiteY62" fmla="*/ 1367162 h 1410656"/>
              <a:gd name="connsiteX63" fmla="*/ 2568324 w 5260975"/>
              <a:gd name="connsiteY63" fmla="*/ 1362553 h 1410656"/>
              <a:gd name="connsiteX64" fmla="*/ 2544704 w 5260975"/>
              <a:gd name="connsiteY64" fmla="*/ 1363225 h 1410656"/>
              <a:gd name="connsiteX65" fmla="*/ 2503225 w 5260975"/>
              <a:gd name="connsiteY65" fmla="*/ 1364089 h 1410656"/>
              <a:gd name="connsiteX66" fmla="*/ 2489975 w 5260975"/>
              <a:gd name="connsiteY66" fmla="*/ 1366298 h 1410656"/>
              <a:gd name="connsiteX67" fmla="*/ 2430061 w 5260975"/>
              <a:gd name="connsiteY67" fmla="*/ 1359960 h 1410656"/>
              <a:gd name="connsiteX68" fmla="*/ 2395880 w 5260975"/>
              <a:gd name="connsiteY68" fmla="*/ 1359480 h 1410656"/>
              <a:gd name="connsiteX69" fmla="*/ 2357378 w 5260975"/>
              <a:gd name="connsiteY69" fmla="*/ 1351607 h 1410656"/>
              <a:gd name="connsiteX70" fmla="*/ 2346145 w 5260975"/>
              <a:gd name="connsiteY70" fmla="*/ 1351991 h 1410656"/>
              <a:gd name="connsiteX71" fmla="*/ 2333567 w 5260975"/>
              <a:gd name="connsiteY71" fmla="*/ 1352663 h 1410656"/>
              <a:gd name="connsiteX72" fmla="*/ 2294968 w 5260975"/>
              <a:gd name="connsiteY72" fmla="*/ 1353240 h 1410656"/>
              <a:gd name="connsiteX73" fmla="*/ 2271540 w 5260975"/>
              <a:gd name="connsiteY73" fmla="*/ 1356120 h 1410656"/>
              <a:gd name="connsiteX74" fmla="*/ 2226895 w 5260975"/>
              <a:gd name="connsiteY74" fmla="*/ 1354392 h 1410656"/>
              <a:gd name="connsiteX75" fmla="*/ 2210379 w 5260975"/>
              <a:gd name="connsiteY75" fmla="*/ 1356888 h 1410656"/>
              <a:gd name="connsiteX76" fmla="*/ 2168613 w 5260975"/>
              <a:gd name="connsiteY76" fmla="*/ 1357176 h 1410656"/>
              <a:gd name="connsiteX77" fmla="*/ 2131167 w 5260975"/>
              <a:gd name="connsiteY77" fmla="*/ 1355736 h 1410656"/>
              <a:gd name="connsiteX78" fmla="*/ 2095065 w 5260975"/>
              <a:gd name="connsiteY78" fmla="*/ 1356504 h 1410656"/>
              <a:gd name="connsiteX79" fmla="*/ 2069237 w 5260975"/>
              <a:gd name="connsiteY79" fmla="*/ 1359672 h 1410656"/>
              <a:gd name="connsiteX80" fmla="*/ 2041201 w 5260975"/>
              <a:gd name="connsiteY80" fmla="*/ 1361592 h 1410656"/>
              <a:gd name="connsiteX81" fmla="*/ 1963909 w 5260975"/>
              <a:gd name="connsiteY81" fmla="*/ 1373018 h 1410656"/>
              <a:gd name="connsiteX82" fmla="*/ 1949603 w 5260975"/>
              <a:gd name="connsiteY82" fmla="*/ 1370234 h 1410656"/>
              <a:gd name="connsiteX83" fmla="*/ 1868373 w 5260975"/>
              <a:gd name="connsiteY83" fmla="*/ 1367641 h 1410656"/>
              <a:gd name="connsiteX84" fmla="*/ 1850707 w 5260975"/>
              <a:gd name="connsiteY84" fmla="*/ 1367834 h 1410656"/>
              <a:gd name="connsiteX85" fmla="*/ 1803275 w 5260975"/>
              <a:gd name="connsiteY85" fmla="*/ 1356504 h 1410656"/>
              <a:gd name="connsiteX86" fmla="*/ 1730112 w 5260975"/>
              <a:gd name="connsiteY86" fmla="*/ 1374459 h 1410656"/>
              <a:gd name="connsiteX87" fmla="*/ 1661652 w 5260975"/>
              <a:gd name="connsiteY87" fmla="*/ 1396926 h 1410656"/>
              <a:gd name="connsiteX88" fmla="*/ 1653011 w 5260975"/>
              <a:gd name="connsiteY88" fmla="*/ 1399807 h 1410656"/>
              <a:gd name="connsiteX89" fmla="*/ 1628431 w 5260975"/>
              <a:gd name="connsiteY89" fmla="*/ 1404704 h 1410656"/>
              <a:gd name="connsiteX90" fmla="*/ 1597995 w 5260975"/>
              <a:gd name="connsiteY90" fmla="*/ 1406432 h 1410656"/>
              <a:gd name="connsiteX91" fmla="*/ 1559396 w 5260975"/>
              <a:gd name="connsiteY91" fmla="*/ 1410656 h 1410656"/>
              <a:gd name="connsiteX92" fmla="*/ 1528480 w 5260975"/>
              <a:gd name="connsiteY92" fmla="*/ 1405375 h 1410656"/>
              <a:gd name="connsiteX93" fmla="*/ 1485272 w 5260975"/>
              <a:gd name="connsiteY93" fmla="*/ 1397502 h 1410656"/>
              <a:gd name="connsiteX94" fmla="*/ 1444562 w 5260975"/>
              <a:gd name="connsiteY94" fmla="*/ 1390013 h 1410656"/>
              <a:gd name="connsiteX95" fmla="*/ 1431696 w 5260975"/>
              <a:gd name="connsiteY95" fmla="*/ 1398846 h 1410656"/>
              <a:gd name="connsiteX96" fmla="*/ 1411821 w 5260975"/>
              <a:gd name="connsiteY96" fmla="*/ 1406527 h 1410656"/>
              <a:gd name="connsiteX97" fmla="*/ 1389738 w 5260975"/>
              <a:gd name="connsiteY97" fmla="*/ 1397310 h 1410656"/>
              <a:gd name="connsiteX98" fmla="*/ 1338081 w 5260975"/>
              <a:gd name="connsiteY98" fmla="*/ 1378204 h 1410656"/>
              <a:gd name="connsiteX99" fmla="*/ 1305436 w 5260975"/>
              <a:gd name="connsiteY99" fmla="*/ 1377339 h 1410656"/>
              <a:gd name="connsiteX100" fmla="*/ 1234481 w 5260975"/>
              <a:gd name="connsiteY100" fmla="*/ 1369178 h 1410656"/>
              <a:gd name="connsiteX101" fmla="*/ 1188106 w 5260975"/>
              <a:gd name="connsiteY101" fmla="*/ 1357560 h 1410656"/>
              <a:gd name="connsiteX102" fmla="*/ 1154790 w 5260975"/>
              <a:gd name="connsiteY102" fmla="*/ 1344406 h 1410656"/>
              <a:gd name="connsiteX103" fmla="*/ 1107069 w 5260975"/>
              <a:gd name="connsiteY103" fmla="*/ 1327219 h 1410656"/>
              <a:gd name="connsiteX104" fmla="*/ 1059158 w 5260975"/>
              <a:gd name="connsiteY104" fmla="*/ 1318290 h 1410656"/>
              <a:gd name="connsiteX105" fmla="*/ 1024496 w 5260975"/>
              <a:gd name="connsiteY105" fmla="*/ 1307056 h 1410656"/>
              <a:gd name="connsiteX106" fmla="*/ 982153 w 5260975"/>
              <a:gd name="connsiteY106" fmla="*/ 1299374 h 1410656"/>
              <a:gd name="connsiteX107" fmla="*/ 946628 w 5260975"/>
              <a:gd name="connsiteY107" fmla="*/ 1299087 h 1410656"/>
              <a:gd name="connsiteX108" fmla="*/ 890939 w 5260975"/>
              <a:gd name="connsiteY108" fmla="*/ 1300431 h 1410656"/>
              <a:gd name="connsiteX109" fmla="*/ 822769 w 5260975"/>
              <a:gd name="connsiteY109" fmla="*/ 1277196 h 1410656"/>
              <a:gd name="connsiteX110" fmla="*/ 795212 w 5260975"/>
              <a:gd name="connsiteY110" fmla="*/ 1272010 h 1410656"/>
              <a:gd name="connsiteX111" fmla="*/ 769288 w 5260975"/>
              <a:gd name="connsiteY111" fmla="*/ 1269610 h 1410656"/>
              <a:gd name="connsiteX112" fmla="*/ 714271 w 5260975"/>
              <a:gd name="connsiteY112" fmla="*/ 1254152 h 1410656"/>
              <a:gd name="connsiteX113" fmla="*/ 691900 w 5260975"/>
              <a:gd name="connsiteY113" fmla="*/ 1249062 h 1410656"/>
              <a:gd name="connsiteX114" fmla="*/ 660598 w 5260975"/>
              <a:gd name="connsiteY114" fmla="*/ 1249159 h 1410656"/>
              <a:gd name="connsiteX115" fmla="*/ 603662 w 5260975"/>
              <a:gd name="connsiteY115" fmla="*/ 1242054 h 1410656"/>
              <a:gd name="connsiteX116" fmla="*/ 546821 w 5260975"/>
              <a:gd name="connsiteY116" fmla="*/ 1221314 h 1410656"/>
              <a:gd name="connsiteX117" fmla="*/ 522721 w 5260975"/>
              <a:gd name="connsiteY117" fmla="*/ 1223330 h 1410656"/>
              <a:gd name="connsiteX118" fmla="*/ 514080 w 5260975"/>
              <a:gd name="connsiteY118" fmla="*/ 1222851 h 1410656"/>
              <a:gd name="connsiteX119" fmla="*/ 436404 w 5260975"/>
              <a:gd name="connsiteY119" fmla="*/ 1211424 h 1410656"/>
              <a:gd name="connsiteX120" fmla="*/ 428626 w 5260975"/>
              <a:gd name="connsiteY120" fmla="*/ 1210177 h 1410656"/>
              <a:gd name="connsiteX121" fmla="*/ 392141 w 5260975"/>
              <a:gd name="connsiteY121" fmla="*/ 1199999 h 1410656"/>
              <a:gd name="connsiteX122" fmla="*/ 300157 w 5260975"/>
              <a:gd name="connsiteY122" fmla="*/ 1193662 h 1410656"/>
              <a:gd name="connsiteX123" fmla="*/ 294493 w 5260975"/>
              <a:gd name="connsiteY123" fmla="*/ 1192894 h 1410656"/>
              <a:gd name="connsiteX124" fmla="*/ 263671 w 5260975"/>
              <a:gd name="connsiteY124" fmla="*/ 1197982 h 1410656"/>
              <a:gd name="connsiteX125" fmla="*/ 248406 w 5260975"/>
              <a:gd name="connsiteY125" fmla="*/ 1205184 h 1410656"/>
              <a:gd name="connsiteX126" fmla="*/ 224594 w 5260975"/>
              <a:gd name="connsiteY126" fmla="*/ 1212673 h 1410656"/>
              <a:gd name="connsiteX127" fmla="*/ 200398 w 5260975"/>
              <a:gd name="connsiteY127" fmla="*/ 1215458 h 1410656"/>
              <a:gd name="connsiteX128" fmla="*/ 159783 w 5260975"/>
              <a:gd name="connsiteY128" fmla="*/ 1204127 h 1410656"/>
              <a:gd name="connsiteX129" fmla="*/ 144997 w 5260975"/>
              <a:gd name="connsiteY129" fmla="*/ 1202975 h 1410656"/>
              <a:gd name="connsiteX130" fmla="*/ 112064 w 5260975"/>
              <a:gd name="connsiteY130" fmla="*/ 1197503 h 1410656"/>
              <a:gd name="connsiteX131" fmla="*/ 83259 w 5260975"/>
              <a:gd name="connsiteY131" fmla="*/ 1197887 h 1410656"/>
              <a:gd name="connsiteX132" fmla="*/ 60120 w 5260975"/>
              <a:gd name="connsiteY132" fmla="*/ 1206624 h 1410656"/>
              <a:gd name="connsiteX133" fmla="*/ 26514 w 5260975"/>
              <a:gd name="connsiteY133" fmla="*/ 1208352 h 1410656"/>
              <a:gd name="connsiteX134" fmla="*/ 4814 w 5260975"/>
              <a:gd name="connsiteY134" fmla="*/ 1202015 h 1410656"/>
              <a:gd name="connsiteX135" fmla="*/ 398 w 5260975"/>
              <a:gd name="connsiteY135" fmla="*/ 1201152 h 1410656"/>
              <a:gd name="connsiteX136" fmla="*/ 0 w 5260975"/>
              <a:gd name="connsiteY136" fmla="*/ 1201150 h 1410656"/>
              <a:gd name="connsiteX137" fmla="*/ 0 w 5260975"/>
              <a:gd name="connsiteY137" fmla="*/ 1004512 h 1410656"/>
              <a:gd name="connsiteX138" fmla="*/ 30355 w 5260975"/>
              <a:gd name="connsiteY138" fmla="*/ 1002784 h 1410656"/>
              <a:gd name="connsiteX139" fmla="*/ 52151 w 5260975"/>
              <a:gd name="connsiteY139" fmla="*/ 997695 h 1410656"/>
              <a:gd name="connsiteX140" fmla="*/ 64248 w 5260975"/>
              <a:gd name="connsiteY140" fmla="*/ 994430 h 1410656"/>
              <a:gd name="connsiteX141" fmla="*/ 126370 w 5260975"/>
              <a:gd name="connsiteY141" fmla="*/ 985405 h 1410656"/>
              <a:gd name="connsiteX142" fmla="*/ 154022 w 5260975"/>
              <a:gd name="connsiteY142" fmla="*/ 975708 h 1410656"/>
              <a:gd name="connsiteX143" fmla="*/ 161512 w 5260975"/>
              <a:gd name="connsiteY143" fmla="*/ 974268 h 1410656"/>
              <a:gd name="connsiteX144" fmla="*/ 202510 w 5260975"/>
              <a:gd name="connsiteY144" fmla="*/ 978300 h 1410656"/>
              <a:gd name="connsiteX145" fmla="*/ 233235 w 5260975"/>
              <a:gd name="connsiteY145" fmla="*/ 993950 h 1410656"/>
              <a:gd name="connsiteX146" fmla="*/ 239188 w 5260975"/>
              <a:gd name="connsiteY146" fmla="*/ 999231 h 1410656"/>
              <a:gd name="connsiteX147" fmla="*/ 324834 w 5260975"/>
              <a:gd name="connsiteY147" fmla="*/ 997407 h 1410656"/>
              <a:gd name="connsiteX148" fmla="*/ 337987 w 5260975"/>
              <a:gd name="connsiteY148" fmla="*/ 995198 h 1410656"/>
              <a:gd name="connsiteX149" fmla="*/ 401550 w 5260975"/>
              <a:gd name="connsiteY149" fmla="*/ 1004416 h 1410656"/>
              <a:gd name="connsiteX150" fmla="*/ 420081 w 5260975"/>
              <a:gd name="connsiteY150" fmla="*/ 1006240 h 1410656"/>
              <a:gd name="connsiteX151" fmla="*/ 486523 w 5260975"/>
              <a:gd name="connsiteY151" fmla="*/ 1014498 h 1410656"/>
              <a:gd name="connsiteX152" fmla="*/ 495932 w 5260975"/>
              <a:gd name="connsiteY152" fmla="*/ 1006817 h 1410656"/>
              <a:gd name="connsiteX153" fmla="*/ 523009 w 5260975"/>
              <a:gd name="connsiteY153" fmla="*/ 987517 h 1410656"/>
              <a:gd name="connsiteX154" fmla="*/ 576393 w 5260975"/>
              <a:gd name="connsiteY154" fmla="*/ 970427 h 1410656"/>
              <a:gd name="connsiteX155" fmla="*/ 590892 w 5260975"/>
              <a:gd name="connsiteY155" fmla="*/ 971387 h 1410656"/>
              <a:gd name="connsiteX156" fmla="*/ 627569 w 5260975"/>
              <a:gd name="connsiteY156" fmla="*/ 999904 h 1410656"/>
              <a:gd name="connsiteX157" fmla="*/ 645429 w 5260975"/>
              <a:gd name="connsiteY157" fmla="*/ 1011329 h 1410656"/>
              <a:gd name="connsiteX158" fmla="*/ 696125 w 5260975"/>
              <a:gd name="connsiteY158" fmla="*/ 1032356 h 1410656"/>
              <a:gd name="connsiteX159" fmla="*/ 700349 w 5260975"/>
              <a:gd name="connsiteY159" fmla="*/ 1036197 h 1410656"/>
              <a:gd name="connsiteX160" fmla="*/ 737795 w 5260975"/>
              <a:gd name="connsiteY160" fmla="*/ 1081804 h 1410656"/>
              <a:gd name="connsiteX161" fmla="*/ 746244 w 5260975"/>
              <a:gd name="connsiteY161" fmla="*/ 1089581 h 1410656"/>
              <a:gd name="connsiteX162" fmla="*/ 756422 w 5260975"/>
              <a:gd name="connsiteY162" fmla="*/ 1101680 h 1410656"/>
              <a:gd name="connsiteX163" fmla="*/ 788202 w 5260975"/>
              <a:gd name="connsiteY163" fmla="*/ 1125108 h 1410656"/>
              <a:gd name="connsiteX164" fmla="*/ 827569 w 5260975"/>
              <a:gd name="connsiteY164" fmla="*/ 1132596 h 1410656"/>
              <a:gd name="connsiteX165" fmla="*/ 875097 w 5260975"/>
              <a:gd name="connsiteY165" fmla="*/ 1144022 h 1410656"/>
              <a:gd name="connsiteX166" fmla="*/ 894972 w 5260975"/>
              <a:gd name="connsiteY166" fmla="*/ 1151704 h 1410656"/>
              <a:gd name="connsiteX167" fmla="*/ 948260 w 5260975"/>
              <a:gd name="connsiteY167" fmla="*/ 1166298 h 1410656"/>
              <a:gd name="connsiteX168" fmla="*/ 986282 w 5260975"/>
              <a:gd name="connsiteY168" fmla="*/ 1178588 h 1410656"/>
              <a:gd name="connsiteX169" fmla="*/ 1041107 w 5260975"/>
              <a:gd name="connsiteY169" fmla="*/ 1185789 h 1410656"/>
              <a:gd name="connsiteX170" fmla="*/ 1067703 w 5260975"/>
              <a:gd name="connsiteY170" fmla="*/ 1186076 h 1410656"/>
              <a:gd name="connsiteX171" fmla="*/ 1116574 w 5260975"/>
              <a:gd name="connsiteY171" fmla="*/ 1222946 h 1410656"/>
              <a:gd name="connsiteX172" fmla="*/ 1155557 w 5260975"/>
              <a:gd name="connsiteY172" fmla="*/ 1247335 h 1410656"/>
              <a:gd name="connsiteX173" fmla="*/ 1196556 w 5260975"/>
              <a:gd name="connsiteY173" fmla="*/ 1235525 h 1410656"/>
              <a:gd name="connsiteX174" fmla="*/ 1207693 w 5260975"/>
              <a:gd name="connsiteY174" fmla="*/ 1224387 h 1410656"/>
              <a:gd name="connsiteX175" fmla="*/ 1274904 w 5260975"/>
              <a:gd name="connsiteY175" fmla="*/ 1213826 h 1410656"/>
              <a:gd name="connsiteX176" fmla="*/ 1370919 w 5260975"/>
              <a:gd name="connsiteY176" fmla="*/ 1213442 h 1410656"/>
              <a:gd name="connsiteX177" fmla="*/ 1530593 w 5260975"/>
              <a:gd name="connsiteY177" fmla="*/ 1189437 h 1410656"/>
              <a:gd name="connsiteX178" fmla="*/ 1558436 w 5260975"/>
              <a:gd name="connsiteY178" fmla="*/ 1178299 h 1410656"/>
              <a:gd name="connsiteX179" fmla="*/ 1589737 w 5260975"/>
              <a:gd name="connsiteY179" fmla="*/ 1175515 h 1410656"/>
              <a:gd name="connsiteX180" fmla="*/ 1601740 w 5260975"/>
              <a:gd name="connsiteY180" fmla="*/ 1182333 h 1410656"/>
              <a:gd name="connsiteX181" fmla="*/ 1654259 w 5260975"/>
              <a:gd name="connsiteY181" fmla="*/ 1192510 h 1410656"/>
              <a:gd name="connsiteX182" fmla="*/ 1664246 w 5260975"/>
              <a:gd name="connsiteY182" fmla="*/ 1192702 h 1410656"/>
              <a:gd name="connsiteX183" fmla="*/ 1698427 w 5260975"/>
              <a:gd name="connsiteY183" fmla="*/ 1188381 h 1410656"/>
              <a:gd name="connsiteX184" fmla="*/ 1730112 w 5260975"/>
              <a:gd name="connsiteY184" fmla="*/ 1185885 h 1410656"/>
              <a:gd name="connsiteX185" fmla="*/ 1809996 w 5260975"/>
              <a:gd name="connsiteY185" fmla="*/ 1194046 h 1410656"/>
              <a:gd name="connsiteX186" fmla="*/ 1871254 w 5260975"/>
              <a:gd name="connsiteY186" fmla="*/ 1192126 h 1410656"/>
              <a:gd name="connsiteX187" fmla="*/ 1899482 w 5260975"/>
              <a:gd name="connsiteY187" fmla="*/ 1194046 h 1410656"/>
              <a:gd name="connsiteX188" fmla="*/ 1915420 w 5260975"/>
              <a:gd name="connsiteY188" fmla="*/ 1196927 h 1410656"/>
              <a:gd name="connsiteX189" fmla="*/ 1951522 w 5260975"/>
              <a:gd name="connsiteY189" fmla="*/ 1216994 h 1410656"/>
              <a:gd name="connsiteX190" fmla="*/ 1971302 w 5260975"/>
              <a:gd name="connsiteY190" fmla="*/ 1221507 h 1410656"/>
              <a:gd name="connsiteX191" fmla="*/ 2030831 w 5260975"/>
              <a:gd name="connsiteY191" fmla="*/ 1221123 h 1410656"/>
              <a:gd name="connsiteX192" fmla="*/ 2120125 w 5260975"/>
              <a:gd name="connsiteY192" fmla="*/ 1190878 h 1410656"/>
              <a:gd name="connsiteX193" fmla="*/ 2129439 w 5260975"/>
              <a:gd name="connsiteY193" fmla="*/ 1186845 h 1410656"/>
              <a:gd name="connsiteX194" fmla="*/ 2174854 w 5260975"/>
              <a:gd name="connsiteY194" fmla="*/ 1181852 h 1410656"/>
              <a:gd name="connsiteX195" fmla="*/ 2205674 w 5260975"/>
              <a:gd name="connsiteY195" fmla="*/ 1188669 h 1410656"/>
              <a:gd name="connsiteX196" fmla="*/ 2247634 w 5260975"/>
              <a:gd name="connsiteY196" fmla="*/ 1202784 h 1410656"/>
              <a:gd name="connsiteX197" fmla="*/ 2285367 w 5260975"/>
              <a:gd name="connsiteY197" fmla="*/ 1214594 h 1410656"/>
              <a:gd name="connsiteX198" fmla="*/ 2312827 w 5260975"/>
              <a:gd name="connsiteY198" fmla="*/ 1227939 h 1410656"/>
              <a:gd name="connsiteX199" fmla="*/ 2375622 w 5260975"/>
              <a:gd name="connsiteY199" fmla="*/ 1237733 h 1410656"/>
              <a:gd name="connsiteX200" fmla="*/ 2382151 w 5260975"/>
              <a:gd name="connsiteY200" fmla="*/ 1239365 h 1410656"/>
              <a:gd name="connsiteX201" fmla="*/ 2429390 w 5260975"/>
              <a:gd name="connsiteY201" fmla="*/ 1227459 h 1410656"/>
              <a:gd name="connsiteX202" fmla="*/ 2486134 w 5260975"/>
              <a:gd name="connsiteY202" fmla="*/ 1215362 h 1410656"/>
              <a:gd name="connsiteX203" fmla="*/ 2506394 w 5260975"/>
              <a:gd name="connsiteY203" fmla="*/ 1219490 h 1410656"/>
              <a:gd name="connsiteX204" fmla="*/ 2534142 w 5260975"/>
              <a:gd name="connsiteY204" fmla="*/ 1225347 h 1410656"/>
              <a:gd name="connsiteX205" fmla="*/ 2559874 w 5260975"/>
              <a:gd name="connsiteY205" fmla="*/ 1222275 h 1410656"/>
              <a:gd name="connsiteX206" fmla="*/ 2575525 w 5260975"/>
              <a:gd name="connsiteY206" fmla="*/ 1221987 h 1410656"/>
              <a:gd name="connsiteX207" fmla="*/ 2646960 w 5260975"/>
              <a:gd name="connsiteY207" fmla="*/ 1257896 h 1410656"/>
              <a:gd name="connsiteX208" fmla="*/ 2665107 w 5260975"/>
              <a:gd name="connsiteY208" fmla="*/ 1260873 h 1410656"/>
              <a:gd name="connsiteX209" fmla="*/ 2675381 w 5260975"/>
              <a:gd name="connsiteY209" fmla="*/ 1265290 h 1410656"/>
              <a:gd name="connsiteX210" fmla="*/ 2737311 w 5260975"/>
              <a:gd name="connsiteY210" fmla="*/ 1309841 h 1410656"/>
              <a:gd name="connsiteX211" fmla="*/ 2763619 w 5260975"/>
              <a:gd name="connsiteY211" fmla="*/ 1318866 h 1410656"/>
              <a:gd name="connsiteX212" fmla="*/ 2792519 w 5260975"/>
              <a:gd name="connsiteY212" fmla="*/ 1317041 h 1410656"/>
              <a:gd name="connsiteX213" fmla="*/ 2809226 w 5260975"/>
              <a:gd name="connsiteY213" fmla="*/ 1313777 h 1410656"/>
              <a:gd name="connsiteX214" fmla="*/ 2850705 w 5260975"/>
              <a:gd name="connsiteY214" fmla="*/ 1285452 h 1410656"/>
              <a:gd name="connsiteX215" fmla="*/ 2874324 w 5260975"/>
              <a:gd name="connsiteY215" fmla="*/ 1286413 h 1410656"/>
              <a:gd name="connsiteX216" fmla="*/ 2911194 w 5260975"/>
              <a:gd name="connsiteY216" fmla="*/ 1305903 h 1410656"/>
              <a:gd name="connsiteX217" fmla="*/ 2978116 w 5260975"/>
              <a:gd name="connsiteY217" fmla="*/ 1314641 h 1410656"/>
              <a:gd name="connsiteX218" fmla="*/ 3012106 w 5260975"/>
              <a:gd name="connsiteY218" fmla="*/ 1287373 h 1410656"/>
              <a:gd name="connsiteX219" fmla="*/ 3029676 w 5260975"/>
              <a:gd name="connsiteY219" fmla="*/ 1261161 h 1410656"/>
              <a:gd name="connsiteX220" fmla="*/ 3080469 w 5260975"/>
              <a:gd name="connsiteY220" fmla="*/ 1230724 h 1410656"/>
              <a:gd name="connsiteX221" fmla="*/ 3092567 w 5260975"/>
              <a:gd name="connsiteY221" fmla="*/ 1242054 h 1410656"/>
              <a:gd name="connsiteX222" fmla="*/ 3129821 w 5260975"/>
              <a:gd name="connsiteY222" fmla="*/ 1246855 h 1410656"/>
              <a:gd name="connsiteX223" fmla="*/ 3170147 w 5260975"/>
              <a:gd name="connsiteY223" fmla="*/ 1246471 h 1410656"/>
              <a:gd name="connsiteX224" fmla="*/ 3240429 w 5260975"/>
              <a:gd name="connsiteY224" fmla="*/ 1251559 h 1410656"/>
              <a:gd name="connsiteX225" fmla="*/ 3287189 w 5260975"/>
              <a:gd name="connsiteY225" fmla="*/ 1222466 h 1410656"/>
              <a:gd name="connsiteX226" fmla="*/ 3305049 w 5260975"/>
              <a:gd name="connsiteY226" fmla="*/ 1210465 h 1410656"/>
              <a:gd name="connsiteX227" fmla="*/ 3321755 w 5260975"/>
              <a:gd name="connsiteY227" fmla="*/ 1202784 h 1410656"/>
              <a:gd name="connsiteX228" fmla="*/ 3341055 w 5260975"/>
              <a:gd name="connsiteY228" fmla="*/ 1198463 h 1410656"/>
              <a:gd name="connsiteX229" fmla="*/ 3387621 w 5260975"/>
              <a:gd name="connsiteY229" fmla="*/ 1182140 h 1410656"/>
              <a:gd name="connsiteX230" fmla="*/ 3413161 w 5260975"/>
              <a:gd name="connsiteY230" fmla="*/ 1166105 h 1410656"/>
              <a:gd name="connsiteX231" fmla="*/ 3470579 w 5260975"/>
              <a:gd name="connsiteY231" fmla="*/ 1150647 h 1410656"/>
              <a:gd name="connsiteX232" fmla="*/ 3509657 w 5260975"/>
              <a:gd name="connsiteY232" fmla="*/ 1136821 h 1410656"/>
              <a:gd name="connsiteX233" fmla="*/ 3550847 w 5260975"/>
              <a:gd name="connsiteY233" fmla="*/ 1113009 h 1410656"/>
              <a:gd name="connsiteX234" fmla="*/ 3556608 w 5260975"/>
              <a:gd name="connsiteY234" fmla="*/ 1109361 h 1410656"/>
              <a:gd name="connsiteX235" fmla="*/ 3570435 w 5260975"/>
              <a:gd name="connsiteY235" fmla="*/ 1093710 h 1410656"/>
              <a:gd name="connsiteX236" fmla="*/ 3590501 w 5260975"/>
              <a:gd name="connsiteY236" fmla="*/ 1039846 h 1410656"/>
              <a:gd name="connsiteX237" fmla="*/ 3596263 w 5260975"/>
              <a:gd name="connsiteY237" fmla="*/ 1028900 h 1410656"/>
              <a:gd name="connsiteX238" fmla="*/ 3648591 w 5260975"/>
              <a:gd name="connsiteY238" fmla="*/ 992030 h 1410656"/>
              <a:gd name="connsiteX239" fmla="*/ 3667986 w 5260975"/>
              <a:gd name="connsiteY239" fmla="*/ 995487 h 1410656"/>
              <a:gd name="connsiteX240" fmla="*/ 3689397 w 5260975"/>
              <a:gd name="connsiteY240" fmla="*/ 1007585 h 1410656"/>
              <a:gd name="connsiteX241" fmla="*/ 3736349 w 5260975"/>
              <a:gd name="connsiteY241" fmla="*/ 1010753 h 1410656"/>
              <a:gd name="connsiteX242" fmla="*/ 3753919 w 5260975"/>
              <a:gd name="connsiteY242" fmla="*/ 1004513 h 1410656"/>
              <a:gd name="connsiteX243" fmla="*/ 3784643 w 5260975"/>
              <a:gd name="connsiteY243" fmla="*/ 987710 h 1410656"/>
              <a:gd name="connsiteX244" fmla="*/ 3808359 w 5260975"/>
              <a:gd name="connsiteY244" fmla="*/ 961689 h 1410656"/>
              <a:gd name="connsiteX245" fmla="*/ 3842829 w 5260975"/>
              <a:gd name="connsiteY245" fmla="*/ 918674 h 1410656"/>
              <a:gd name="connsiteX246" fmla="*/ 3908983 w 5260975"/>
              <a:gd name="connsiteY246" fmla="*/ 902256 h 1410656"/>
              <a:gd name="connsiteX247" fmla="*/ 3934428 w 5260975"/>
              <a:gd name="connsiteY247" fmla="*/ 896783 h 1410656"/>
              <a:gd name="connsiteX248" fmla="*/ 4026987 w 5260975"/>
              <a:gd name="connsiteY248" fmla="*/ 873835 h 1410656"/>
              <a:gd name="connsiteX249" fmla="*/ 4035051 w 5260975"/>
              <a:gd name="connsiteY249" fmla="*/ 873067 h 1410656"/>
              <a:gd name="connsiteX250" fmla="*/ 4099189 w 5260975"/>
              <a:gd name="connsiteY250" fmla="*/ 846664 h 1410656"/>
              <a:gd name="connsiteX251" fmla="*/ 4114647 w 5260975"/>
              <a:gd name="connsiteY251" fmla="*/ 840134 h 1410656"/>
              <a:gd name="connsiteX252" fmla="*/ 4133563 w 5260975"/>
              <a:gd name="connsiteY252" fmla="*/ 823427 h 1410656"/>
              <a:gd name="connsiteX253" fmla="*/ 4151039 w 5260975"/>
              <a:gd name="connsiteY253" fmla="*/ 776284 h 1410656"/>
              <a:gd name="connsiteX254" fmla="*/ 4171489 w 5260975"/>
              <a:gd name="connsiteY254" fmla="*/ 754776 h 1410656"/>
              <a:gd name="connsiteX255" fmla="*/ 4186372 w 5260975"/>
              <a:gd name="connsiteY255" fmla="*/ 741718 h 1410656"/>
              <a:gd name="connsiteX256" fmla="*/ 4199429 w 5260975"/>
              <a:gd name="connsiteY256" fmla="*/ 721940 h 1410656"/>
              <a:gd name="connsiteX257" fmla="*/ 4212487 w 5260975"/>
              <a:gd name="connsiteY257" fmla="*/ 674604 h 1410656"/>
              <a:gd name="connsiteX258" fmla="*/ 4232555 w 5260975"/>
              <a:gd name="connsiteY258" fmla="*/ 632645 h 1410656"/>
              <a:gd name="connsiteX259" fmla="*/ 4268657 w 5260975"/>
              <a:gd name="connsiteY259" fmla="*/ 609410 h 1410656"/>
              <a:gd name="connsiteX260" fmla="*/ 4291028 w 5260975"/>
              <a:gd name="connsiteY260" fmla="*/ 597216 h 1410656"/>
              <a:gd name="connsiteX261" fmla="*/ 4379651 w 5260975"/>
              <a:gd name="connsiteY261" fmla="*/ 609506 h 1410656"/>
              <a:gd name="connsiteX262" fmla="*/ 4440139 w 5260975"/>
              <a:gd name="connsiteY262" fmla="*/ 621507 h 1410656"/>
              <a:gd name="connsiteX263" fmla="*/ 4460015 w 5260975"/>
              <a:gd name="connsiteY263" fmla="*/ 616899 h 1410656"/>
              <a:gd name="connsiteX264" fmla="*/ 4516183 w 5260975"/>
              <a:gd name="connsiteY264" fmla="*/ 577724 h 1410656"/>
              <a:gd name="connsiteX265" fmla="*/ 4571681 w 5260975"/>
              <a:gd name="connsiteY265" fmla="*/ 560250 h 1410656"/>
              <a:gd name="connsiteX266" fmla="*/ 4613447 w 5260975"/>
              <a:gd name="connsiteY266" fmla="*/ 555257 h 1410656"/>
              <a:gd name="connsiteX267" fmla="*/ 4649355 w 5260975"/>
              <a:gd name="connsiteY267" fmla="*/ 551417 h 1410656"/>
              <a:gd name="connsiteX268" fmla="*/ 4692467 w 5260975"/>
              <a:gd name="connsiteY268" fmla="*/ 540663 h 1410656"/>
              <a:gd name="connsiteX269" fmla="*/ 4716855 w 5260975"/>
              <a:gd name="connsiteY269" fmla="*/ 528949 h 1410656"/>
              <a:gd name="connsiteX270" fmla="*/ 4755645 w 5260975"/>
              <a:gd name="connsiteY270" fmla="*/ 512147 h 1410656"/>
              <a:gd name="connsiteX271" fmla="*/ 4795395 w 5260975"/>
              <a:gd name="connsiteY271" fmla="*/ 490351 h 1410656"/>
              <a:gd name="connsiteX272" fmla="*/ 4825928 w 5260975"/>
              <a:gd name="connsiteY272" fmla="*/ 459818 h 1410656"/>
              <a:gd name="connsiteX273" fmla="*/ 4842347 w 5260975"/>
              <a:gd name="connsiteY273" fmla="*/ 434086 h 1410656"/>
              <a:gd name="connsiteX274" fmla="*/ 4890451 w 5260975"/>
              <a:gd name="connsiteY274" fmla="*/ 397216 h 1410656"/>
              <a:gd name="connsiteX275" fmla="*/ 4933945 w 5260975"/>
              <a:gd name="connsiteY275" fmla="*/ 327701 h 1410656"/>
              <a:gd name="connsiteX276" fmla="*/ 4961214 w 5260975"/>
              <a:gd name="connsiteY276" fmla="*/ 298801 h 1410656"/>
              <a:gd name="connsiteX277" fmla="*/ 4976672 w 5260975"/>
              <a:gd name="connsiteY277" fmla="*/ 290639 h 1410656"/>
              <a:gd name="connsiteX278" fmla="*/ 5002979 w 5260975"/>
              <a:gd name="connsiteY278" fmla="*/ 270573 h 1410656"/>
              <a:gd name="connsiteX279" fmla="*/ 5018535 w 5260975"/>
              <a:gd name="connsiteY279" fmla="*/ 255690 h 1410656"/>
              <a:gd name="connsiteX280" fmla="*/ 5061069 w 5260975"/>
              <a:gd name="connsiteY280" fmla="*/ 200961 h 1410656"/>
              <a:gd name="connsiteX281" fmla="*/ 5074127 w 5260975"/>
              <a:gd name="connsiteY281" fmla="*/ 184735 h 1410656"/>
              <a:gd name="connsiteX282" fmla="*/ 5101108 w 5260975"/>
              <a:gd name="connsiteY282" fmla="*/ 156891 h 1410656"/>
              <a:gd name="connsiteX283" fmla="*/ 5112918 w 5260975"/>
              <a:gd name="connsiteY283" fmla="*/ 148441 h 1410656"/>
              <a:gd name="connsiteX284" fmla="*/ 5133753 w 5260975"/>
              <a:gd name="connsiteY284" fmla="*/ 125782 h 1410656"/>
              <a:gd name="connsiteX285" fmla="*/ 5183393 w 5260975"/>
              <a:gd name="connsiteY285" fmla="*/ 66348 h 1410656"/>
              <a:gd name="connsiteX286" fmla="*/ 5204709 w 5260975"/>
              <a:gd name="connsiteY286" fmla="*/ 33030 h 1410656"/>
              <a:gd name="connsiteX287" fmla="*/ 5247243 w 5260975"/>
              <a:gd name="connsiteY287" fmla="*/ 8451 h 14106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Lst>
            <a:rect l="l" t="t" r="r" b="b"/>
            <a:pathLst>
              <a:path w="5260975" h="1410656">
                <a:moveTo>
                  <a:pt x="5260975" y="0"/>
                </a:moveTo>
                <a:lnTo>
                  <a:pt x="5260975" y="221634"/>
                </a:lnTo>
                <a:lnTo>
                  <a:pt x="5226503" y="237063"/>
                </a:lnTo>
                <a:cubicBezTo>
                  <a:pt x="5219783" y="239848"/>
                  <a:pt x="5212389" y="241384"/>
                  <a:pt x="5206341" y="245128"/>
                </a:cubicBezTo>
                <a:cubicBezTo>
                  <a:pt x="5178495" y="262219"/>
                  <a:pt x="5151515" y="280654"/>
                  <a:pt x="5123287" y="297073"/>
                </a:cubicBezTo>
                <a:cubicBezTo>
                  <a:pt x="5094195" y="314067"/>
                  <a:pt x="5068175" y="334134"/>
                  <a:pt x="5048107" y="361307"/>
                </a:cubicBezTo>
                <a:cubicBezTo>
                  <a:pt x="5029480" y="386559"/>
                  <a:pt x="5011429" y="412194"/>
                  <a:pt x="4992899" y="437542"/>
                </a:cubicBezTo>
                <a:cubicBezTo>
                  <a:pt x="4988194" y="443975"/>
                  <a:pt x="4983873" y="451561"/>
                  <a:pt x="4977440" y="455690"/>
                </a:cubicBezTo>
                <a:cubicBezTo>
                  <a:pt x="4964094" y="464331"/>
                  <a:pt x="4949499" y="471340"/>
                  <a:pt x="4935193" y="478445"/>
                </a:cubicBezTo>
                <a:cubicBezTo>
                  <a:pt x="4922903" y="484494"/>
                  <a:pt x="4909845" y="489006"/>
                  <a:pt x="4897844" y="495535"/>
                </a:cubicBezTo>
                <a:cubicBezTo>
                  <a:pt x="4888243" y="500721"/>
                  <a:pt x="4879697" y="507922"/>
                  <a:pt x="4870767" y="514451"/>
                </a:cubicBezTo>
                <a:cubicBezTo>
                  <a:pt x="4862990" y="520115"/>
                  <a:pt x="4854445" y="525012"/>
                  <a:pt x="4847916" y="531830"/>
                </a:cubicBezTo>
                <a:cubicBezTo>
                  <a:pt x="4831977" y="548344"/>
                  <a:pt x="4815942" y="564571"/>
                  <a:pt x="4796163" y="576765"/>
                </a:cubicBezTo>
                <a:cubicBezTo>
                  <a:pt x="4776672" y="588862"/>
                  <a:pt x="4758237" y="602401"/>
                  <a:pt x="4738843" y="614691"/>
                </a:cubicBezTo>
                <a:cubicBezTo>
                  <a:pt x="4719831" y="626693"/>
                  <a:pt x="4702645" y="639846"/>
                  <a:pt x="4692755" y="661162"/>
                </a:cubicBezTo>
                <a:cubicBezTo>
                  <a:pt x="4688339" y="670571"/>
                  <a:pt x="4682097" y="680845"/>
                  <a:pt x="4673744" y="686318"/>
                </a:cubicBezTo>
                <a:cubicBezTo>
                  <a:pt x="4661838" y="694095"/>
                  <a:pt x="4646764" y="696880"/>
                  <a:pt x="4633801" y="703505"/>
                </a:cubicBezTo>
                <a:cubicBezTo>
                  <a:pt x="4618535" y="711282"/>
                  <a:pt x="4600869" y="718003"/>
                  <a:pt x="4590499" y="730389"/>
                </a:cubicBezTo>
                <a:cubicBezTo>
                  <a:pt x="4581281" y="741431"/>
                  <a:pt x="4571968" y="750072"/>
                  <a:pt x="4559773" y="757081"/>
                </a:cubicBezTo>
                <a:cubicBezTo>
                  <a:pt x="4551229" y="761978"/>
                  <a:pt x="4544892" y="770907"/>
                  <a:pt x="4536059" y="774940"/>
                </a:cubicBezTo>
                <a:cubicBezTo>
                  <a:pt x="4524441" y="780317"/>
                  <a:pt x="4512727" y="784542"/>
                  <a:pt x="4502549" y="792895"/>
                </a:cubicBezTo>
                <a:cubicBezTo>
                  <a:pt x="4491987" y="801536"/>
                  <a:pt x="4479986" y="808353"/>
                  <a:pt x="4468944" y="816419"/>
                </a:cubicBezTo>
                <a:cubicBezTo>
                  <a:pt x="4463087" y="820739"/>
                  <a:pt x="4458286" y="826404"/>
                  <a:pt x="4452622" y="830917"/>
                </a:cubicBezTo>
                <a:cubicBezTo>
                  <a:pt x="4442252" y="839174"/>
                  <a:pt x="4431690" y="847239"/>
                  <a:pt x="4421032" y="855016"/>
                </a:cubicBezTo>
                <a:cubicBezTo>
                  <a:pt x="4410375" y="862794"/>
                  <a:pt x="4400197" y="871819"/>
                  <a:pt x="4388483" y="877484"/>
                </a:cubicBezTo>
                <a:cubicBezTo>
                  <a:pt x="4368513" y="887086"/>
                  <a:pt x="4346717" y="892847"/>
                  <a:pt x="4327321" y="903216"/>
                </a:cubicBezTo>
                <a:cubicBezTo>
                  <a:pt x="4307639" y="913777"/>
                  <a:pt x="4289107" y="927028"/>
                  <a:pt x="4271633" y="941046"/>
                </a:cubicBezTo>
                <a:cubicBezTo>
                  <a:pt x="4257807" y="952088"/>
                  <a:pt x="4244845" y="963034"/>
                  <a:pt x="4227465" y="968698"/>
                </a:cubicBezTo>
                <a:cubicBezTo>
                  <a:pt x="4217768" y="971867"/>
                  <a:pt x="4207591" y="978780"/>
                  <a:pt x="4201733" y="986846"/>
                </a:cubicBezTo>
                <a:cubicBezTo>
                  <a:pt x="4189059" y="1004416"/>
                  <a:pt x="4172833" y="1016802"/>
                  <a:pt x="4154494" y="1027364"/>
                </a:cubicBezTo>
                <a:cubicBezTo>
                  <a:pt x="4130010" y="1041574"/>
                  <a:pt x="4105814" y="1056072"/>
                  <a:pt x="4081234" y="1069994"/>
                </a:cubicBezTo>
                <a:cubicBezTo>
                  <a:pt x="4066737" y="1078252"/>
                  <a:pt x="4052335" y="1086989"/>
                  <a:pt x="4036971" y="1093038"/>
                </a:cubicBezTo>
                <a:cubicBezTo>
                  <a:pt x="4005575" y="1105520"/>
                  <a:pt x="3973410" y="1116177"/>
                  <a:pt x="3941725" y="1127796"/>
                </a:cubicBezTo>
                <a:cubicBezTo>
                  <a:pt x="3931355" y="1131540"/>
                  <a:pt x="3921561" y="1136917"/>
                  <a:pt x="3910999" y="1140182"/>
                </a:cubicBezTo>
                <a:cubicBezTo>
                  <a:pt x="3899573" y="1143734"/>
                  <a:pt x="3887285" y="1144790"/>
                  <a:pt x="3875859" y="1148343"/>
                </a:cubicBezTo>
                <a:cubicBezTo>
                  <a:pt x="3856847" y="1154199"/>
                  <a:pt x="3838412" y="1161689"/>
                  <a:pt x="3819401" y="1167642"/>
                </a:cubicBezTo>
                <a:cubicBezTo>
                  <a:pt x="3782723" y="1179068"/>
                  <a:pt x="3745949" y="1190014"/>
                  <a:pt x="3709176" y="1200863"/>
                </a:cubicBezTo>
                <a:cubicBezTo>
                  <a:pt x="3701303" y="1203168"/>
                  <a:pt x="3692757" y="1203456"/>
                  <a:pt x="3684981" y="1205952"/>
                </a:cubicBezTo>
                <a:cubicBezTo>
                  <a:pt x="3664337" y="1212673"/>
                  <a:pt x="3643789" y="1219970"/>
                  <a:pt x="3623338" y="1227363"/>
                </a:cubicBezTo>
                <a:cubicBezTo>
                  <a:pt x="3610953" y="1231876"/>
                  <a:pt x="3598854" y="1237445"/>
                  <a:pt x="3586373" y="1241765"/>
                </a:cubicBezTo>
                <a:cubicBezTo>
                  <a:pt x="3576387" y="1245222"/>
                  <a:pt x="3566113" y="1247910"/>
                  <a:pt x="3555743" y="1250023"/>
                </a:cubicBezTo>
                <a:cubicBezTo>
                  <a:pt x="3546814" y="1251848"/>
                  <a:pt x="3537501" y="1251655"/>
                  <a:pt x="3528667" y="1253864"/>
                </a:cubicBezTo>
                <a:cubicBezTo>
                  <a:pt x="3504759" y="1259816"/>
                  <a:pt x="3481140" y="1266538"/>
                  <a:pt x="3457424" y="1272874"/>
                </a:cubicBezTo>
                <a:cubicBezTo>
                  <a:pt x="3447919" y="1275371"/>
                  <a:pt x="3438221" y="1277196"/>
                  <a:pt x="3429003" y="1280364"/>
                </a:cubicBezTo>
                <a:cubicBezTo>
                  <a:pt x="3404327" y="1288717"/>
                  <a:pt x="3380036" y="1298222"/>
                  <a:pt x="3355264" y="1306096"/>
                </a:cubicBezTo>
                <a:cubicBezTo>
                  <a:pt x="3334717" y="1312625"/>
                  <a:pt x="3313593" y="1317329"/>
                  <a:pt x="3292757" y="1323090"/>
                </a:cubicBezTo>
                <a:cubicBezTo>
                  <a:pt x="3283924" y="1325587"/>
                  <a:pt x="3275475" y="1329140"/>
                  <a:pt x="3266643" y="1331251"/>
                </a:cubicBezTo>
                <a:cubicBezTo>
                  <a:pt x="3246863" y="1336053"/>
                  <a:pt x="3226796" y="1340085"/>
                  <a:pt x="3206921" y="1344886"/>
                </a:cubicBezTo>
                <a:cubicBezTo>
                  <a:pt x="3195590" y="1347670"/>
                  <a:pt x="3184645" y="1352663"/>
                  <a:pt x="3173123" y="1354488"/>
                </a:cubicBezTo>
                <a:cubicBezTo>
                  <a:pt x="3145759" y="1358808"/>
                  <a:pt x="3118203" y="1361880"/>
                  <a:pt x="3090646" y="1365337"/>
                </a:cubicBezTo>
                <a:cubicBezTo>
                  <a:pt x="3062227" y="1368889"/>
                  <a:pt x="3033902" y="1372634"/>
                  <a:pt x="3005480" y="1375802"/>
                </a:cubicBezTo>
                <a:cubicBezTo>
                  <a:pt x="2989926" y="1377435"/>
                  <a:pt x="2974275" y="1377723"/>
                  <a:pt x="2958721" y="1379259"/>
                </a:cubicBezTo>
                <a:cubicBezTo>
                  <a:pt x="2945087" y="1380604"/>
                  <a:pt x="2931549" y="1383100"/>
                  <a:pt x="2917915" y="1384733"/>
                </a:cubicBezTo>
                <a:cubicBezTo>
                  <a:pt x="2906105" y="1386076"/>
                  <a:pt x="2894199" y="1386844"/>
                  <a:pt x="2882389" y="1388189"/>
                </a:cubicBezTo>
                <a:cubicBezTo>
                  <a:pt x="2863475" y="1390397"/>
                  <a:pt x="2844655" y="1392894"/>
                  <a:pt x="2825837" y="1395198"/>
                </a:cubicBezTo>
                <a:cubicBezTo>
                  <a:pt x="2817964" y="1396062"/>
                  <a:pt x="2809706" y="1398462"/>
                  <a:pt x="2802313" y="1397023"/>
                </a:cubicBezTo>
                <a:cubicBezTo>
                  <a:pt x="2783686" y="1393373"/>
                  <a:pt x="2765347" y="1394430"/>
                  <a:pt x="2746816" y="1396926"/>
                </a:cubicBezTo>
                <a:cubicBezTo>
                  <a:pt x="2740479" y="1397791"/>
                  <a:pt x="2733662" y="1397598"/>
                  <a:pt x="2727517" y="1395966"/>
                </a:cubicBezTo>
                <a:cubicBezTo>
                  <a:pt x="2714939" y="1392701"/>
                  <a:pt x="2702745" y="1388092"/>
                  <a:pt x="2690359" y="1384060"/>
                </a:cubicBezTo>
                <a:cubicBezTo>
                  <a:pt x="2689014" y="1383580"/>
                  <a:pt x="2687382" y="1383484"/>
                  <a:pt x="2685943" y="1383196"/>
                </a:cubicBezTo>
                <a:cubicBezTo>
                  <a:pt x="2677781" y="1381563"/>
                  <a:pt x="2669717" y="1379931"/>
                  <a:pt x="2661554" y="1378491"/>
                </a:cubicBezTo>
                <a:cubicBezTo>
                  <a:pt x="2657138" y="1377723"/>
                  <a:pt x="2652625" y="1377627"/>
                  <a:pt x="2648208" y="1376955"/>
                </a:cubicBezTo>
                <a:cubicBezTo>
                  <a:pt x="2631118" y="1374266"/>
                  <a:pt x="2612299" y="1378779"/>
                  <a:pt x="2597512" y="1367162"/>
                </a:cubicBezTo>
                <a:cubicBezTo>
                  <a:pt x="2587911" y="1359672"/>
                  <a:pt x="2578597" y="1361401"/>
                  <a:pt x="2568324" y="1362553"/>
                </a:cubicBezTo>
                <a:cubicBezTo>
                  <a:pt x="2560547" y="1363417"/>
                  <a:pt x="2552577" y="1363128"/>
                  <a:pt x="2544704" y="1363225"/>
                </a:cubicBezTo>
                <a:cubicBezTo>
                  <a:pt x="2530878" y="1363512"/>
                  <a:pt x="2517052" y="1363609"/>
                  <a:pt x="2503225" y="1364089"/>
                </a:cubicBezTo>
                <a:cubicBezTo>
                  <a:pt x="2498808" y="1364281"/>
                  <a:pt x="2494297" y="1366682"/>
                  <a:pt x="2489975" y="1366298"/>
                </a:cubicBezTo>
                <a:cubicBezTo>
                  <a:pt x="2470004" y="1364473"/>
                  <a:pt x="2450033" y="1361592"/>
                  <a:pt x="2430061" y="1359960"/>
                </a:cubicBezTo>
                <a:cubicBezTo>
                  <a:pt x="2418732" y="1359001"/>
                  <a:pt x="2407114" y="1360824"/>
                  <a:pt x="2395880" y="1359480"/>
                </a:cubicBezTo>
                <a:cubicBezTo>
                  <a:pt x="2382919" y="1357944"/>
                  <a:pt x="2370245" y="1354008"/>
                  <a:pt x="2357378" y="1351607"/>
                </a:cubicBezTo>
                <a:cubicBezTo>
                  <a:pt x="2353826" y="1350935"/>
                  <a:pt x="2349889" y="1351799"/>
                  <a:pt x="2346145" y="1351991"/>
                </a:cubicBezTo>
                <a:cubicBezTo>
                  <a:pt x="2341920" y="1352183"/>
                  <a:pt x="2337791" y="1352567"/>
                  <a:pt x="2333567" y="1352663"/>
                </a:cubicBezTo>
                <a:cubicBezTo>
                  <a:pt x="2320700" y="1352856"/>
                  <a:pt x="2307835" y="1352567"/>
                  <a:pt x="2294968" y="1353240"/>
                </a:cubicBezTo>
                <a:cubicBezTo>
                  <a:pt x="2287095" y="1353624"/>
                  <a:pt x="2278839" y="1357560"/>
                  <a:pt x="2271540" y="1356120"/>
                </a:cubicBezTo>
                <a:cubicBezTo>
                  <a:pt x="2256659" y="1353335"/>
                  <a:pt x="2241776" y="1359576"/>
                  <a:pt x="2226895" y="1354392"/>
                </a:cubicBezTo>
                <a:cubicBezTo>
                  <a:pt x="2222285" y="1352856"/>
                  <a:pt x="2215948" y="1356696"/>
                  <a:pt x="2210379" y="1356888"/>
                </a:cubicBezTo>
                <a:cubicBezTo>
                  <a:pt x="2196457" y="1357368"/>
                  <a:pt x="2182535" y="1357272"/>
                  <a:pt x="2168613" y="1357176"/>
                </a:cubicBezTo>
                <a:cubicBezTo>
                  <a:pt x="2156131" y="1357080"/>
                  <a:pt x="2143168" y="1358424"/>
                  <a:pt x="2131167" y="1355736"/>
                </a:cubicBezTo>
                <a:cubicBezTo>
                  <a:pt x="2118588" y="1352856"/>
                  <a:pt x="2107259" y="1353240"/>
                  <a:pt x="2095065" y="1356504"/>
                </a:cubicBezTo>
                <a:cubicBezTo>
                  <a:pt x="2086711" y="1358712"/>
                  <a:pt x="2077878" y="1359001"/>
                  <a:pt x="2069237" y="1359672"/>
                </a:cubicBezTo>
                <a:cubicBezTo>
                  <a:pt x="2059924" y="1360440"/>
                  <a:pt x="2049650" y="1358424"/>
                  <a:pt x="2041201" y="1361592"/>
                </a:cubicBezTo>
                <a:cubicBezTo>
                  <a:pt x="2016044" y="1371002"/>
                  <a:pt x="1990216" y="1373018"/>
                  <a:pt x="1963909" y="1373018"/>
                </a:cubicBezTo>
                <a:cubicBezTo>
                  <a:pt x="1959107" y="1373018"/>
                  <a:pt x="1954210" y="1371675"/>
                  <a:pt x="1949603" y="1370234"/>
                </a:cubicBezTo>
                <a:cubicBezTo>
                  <a:pt x="1922717" y="1361592"/>
                  <a:pt x="1895737" y="1362360"/>
                  <a:pt x="1868373" y="1367641"/>
                </a:cubicBezTo>
                <a:cubicBezTo>
                  <a:pt x="1862708" y="1368794"/>
                  <a:pt x="1856372" y="1368986"/>
                  <a:pt x="1850707" y="1367834"/>
                </a:cubicBezTo>
                <a:cubicBezTo>
                  <a:pt x="1834768" y="1364473"/>
                  <a:pt x="1819309" y="1358904"/>
                  <a:pt x="1803275" y="1356504"/>
                </a:cubicBezTo>
                <a:cubicBezTo>
                  <a:pt x="1776775" y="1352567"/>
                  <a:pt x="1753828" y="1365817"/>
                  <a:pt x="1730112" y="1374459"/>
                </a:cubicBezTo>
                <a:cubicBezTo>
                  <a:pt x="1707548" y="1382620"/>
                  <a:pt x="1688345" y="1401055"/>
                  <a:pt x="1661652" y="1396926"/>
                </a:cubicBezTo>
                <a:cubicBezTo>
                  <a:pt x="1658965" y="1396542"/>
                  <a:pt x="1655988" y="1399134"/>
                  <a:pt x="1653011" y="1399807"/>
                </a:cubicBezTo>
                <a:cubicBezTo>
                  <a:pt x="1644850" y="1401631"/>
                  <a:pt x="1636689" y="1403839"/>
                  <a:pt x="1628431" y="1404704"/>
                </a:cubicBezTo>
                <a:cubicBezTo>
                  <a:pt x="1618350" y="1405856"/>
                  <a:pt x="1608076" y="1405472"/>
                  <a:pt x="1597995" y="1406432"/>
                </a:cubicBezTo>
                <a:cubicBezTo>
                  <a:pt x="1585032" y="1407584"/>
                  <a:pt x="1572263" y="1410656"/>
                  <a:pt x="1559396" y="1410656"/>
                </a:cubicBezTo>
                <a:cubicBezTo>
                  <a:pt x="1549026" y="1410656"/>
                  <a:pt x="1538753" y="1407104"/>
                  <a:pt x="1528480" y="1405375"/>
                </a:cubicBezTo>
                <a:cubicBezTo>
                  <a:pt x="1513981" y="1402975"/>
                  <a:pt x="1498042" y="1403647"/>
                  <a:pt x="1485272" y="1397502"/>
                </a:cubicBezTo>
                <a:cubicBezTo>
                  <a:pt x="1471639" y="1390973"/>
                  <a:pt x="1458676" y="1387997"/>
                  <a:pt x="1444562" y="1390013"/>
                </a:cubicBezTo>
                <a:cubicBezTo>
                  <a:pt x="1439857" y="1390685"/>
                  <a:pt x="1433808" y="1394718"/>
                  <a:pt x="1431696" y="1398846"/>
                </a:cubicBezTo>
                <a:cubicBezTo>
                  <a:pt x="1426991" y="1408064"/>
                  <a:pt x="1420559" y="1409697"/>
                  <a:pt x="1411821" y="1406527"/>
                </a:cubicBezTo>
                <a:cubicBezTo>
                  <a:pt x="1404236" y="1403839"/>
                  <a:pt x="1394922" y="1402495"/>
                  <a:pt x="1389738" y="1397310"/>
                </a:cubicBezTo>
                <a:cubicBezTo>
                  <a:pt x="1375047" y="1382620"/>
                  <a:pt x="1356324" y="1382140"/>
                  <a:pt x="1338081" y="1378204"/>
                </a:cubicBezTo>
                <a:cubicBezTo>
                  <a:pt x="1326945" y="1375802"/>
                  <a:pt x="1316574" y="1375707"/>
                  <a:pt x="1305436" y="1377339"/>
                </a:cubicBezTo>
                <a:cubicBezTo>
                  <a:pt x="1281241" y="1380988"/>
                  <a:pt x="1257717" y="1375802"/>
                  <a:pt x="1234481" y="1369178"/>
                </a:cubicBezTo>
                <a:cubicBezTo>
                  <a:pt x="1219118" y="1364761"/>
                  <a:pt x="1203372" y="1362073"/>
                  <a:pt x="1188106" y="1357560"/>
                </a:cubicBezTo>
                <a:cubicBezTo>
                  <a:pt x="1176680" y="1354104"/>
                  <a:pt x="1165255" y="1349975"/>
                  <a:pt x="1154790" y="1344406"/>
                </a:cubicBezTo>
                <a:cubicBezTo>
                  <a:pt x="1139618" y="1336244"/>
                  <a:pt x="1126369" y="1323954"/>
                  <a:pt x="1107069" y="1327219"/>
                </a:cubicBezTo>
                <a:cubicBezTo>
                  <a:pt x="1090074" y="1330099"/>
                  <a:pt x="1074713" y="1324051"/>
                  <a:pt x="1059158" y="1318290"/>
                </a:cubicBezTo>
                <a:cubicBezTo>
                  <a:pt x="1047732" y="1314065"/>
                  <a:pt x="1036308" y="1309744"/>
                  <a:pt x="1024496" y="1307056"/>
                </a:cubicBezTo>
                <a:cubicBezTo>
                  <a:pt x="1010478" y="1303887"/>
                  <a:pt x="994635" y="1305232"/>
                  <a:pt x="982153" y="1299374"/>
                </a:cubicBezTo>
                <a:cubicBezTo>
                  <a:pt x="969095" y="1293229"/>
                  <a:pt x="958246" y="1297358"/>
                  <a:pt x="946628" y="1299087"/>
                </a:cubicBezTo>
                <a:cubicBezTo>
                  <a:pt x="928097" y="1301775"/>
                  <a:pt x="909661" y="1306768"/>
                  <a:pt x="890939" y="1300431"/>
                </a:cubicBezTo>
                <a:cubicBezTo>
                  <a:pt x="868184" y="1292750"/>
                  <a:pt x="845620" y="1284493"/>
                  <a:pt x="822769" y="1277196"/>
                </a:cubicBezTo>
                <a:cubicBezTo>
                  <a:pt x="813934" y="1274410"/>
                  <a:pt x="804431" y="1273258"/>
                  <a:pt x="795212" y="1272010"/>
                </a:cubicBezTo>
                <a:cubicBezTo>
                  <a:pt x="786476" y="1270954"/>
                  <a:pt x="776010" y="1273642"/>
                  <a:pt x="769288" y="1269610"/>
                </a:cubicBezTo>
                <a:cubicBezTo>
                  <a:pt x="752005" y="1259241"/>
                  <a:pt x="734243" y="1254152"/>
                  <a:pt x="714271" y="1254152"/>
                </a:cubicBezTo>
                <a:cubicBezTo>
                  <a:pt x="706781" y="1254152"/>
                  <a:pt x="699484" y="1249831"/>
                  <a:pt x="691900" y="1249062"/>
                </a:cubicBezTo>
                <a:cubicBezTo>
                  <a:pt x="681529" y="1248103"/>
                  <a:pt x="669623" y="1245510"/>
                  <a:pt x="660598" y="1249159"/>
                </a:cubicBezTo>
                <a:cubicBezTo>
                  <a:pt x="639379" y="1257800"/>
                  <a:pt x="622193" y="1250599"/>
                  <a:pt x="603662" y="1242054"/>
                </a:cubicBezTo>
                <a:cubicBezTo>
                  <a:pt x="585418" y="1233604"/>
                  <a:pt x="566215" y="1226884"/>
                  <a:pt x="546821" y="1221314"/>
                </a:cubicBezTo>
                <a:cubicBezTo>
                  <a:pt x="539524" y="1219298"/>
                  <a:pt x="530787" y="1222659"/>
                  <a:pt x="522721" y="1223330"/>
                </a:cubicBezTo>
                <a:cubicBezTo>
                  <a:pt x="519840" y="1223523"/>
                  <a:pt x="516671" y="1223811"/>
                  <a:pt x="514080" y="1222851"/>
                </a:cubicBezTo>
                <a:cubicBezTo>
                  <a:pt x="489020" y="1213633"/>
                  <a:pt x="463575" y="1206624"/>
                  <a:pt x="436404" y="1211424"/>
                </a:cubicBezTo>
                <a:cubicBezTo>
                  <a:pt x="433908" y="1211905"/>
                  <a:pt x="431123" y="1210849"/>
                  <a:pt x="428626" y="1210177"/>
                </a:cubicBezTo>
                <a:cubicBezTo>
                  <a:pt x="416432" y="1206720"/>
                  <a:pt x="404526" y="1201247"/>
                  <a:pt x="392141" y="1199999"/>
                </a:cubicBezTo>
                <a:cubicBezTo>
                  <a:pt x="361608" y="1196927"/>
                  <a:pt x="330884" y="1195678"/>
                  <a:pt x="300157" y="1193662"/>
                </a:cubicBezTo>
                <a:cubicBezTo>
                  <a:pt x="298237" y="1193566"/>
                  <a:pt x="296221" y="1193566"/>
                  <a:pt x="294493" y="1192894"/>
                </a:cubicBezTo>
                <a:cubicBezTo>
                  <a:pt x="283163" y="1188765"/>
                  <a:pt x="273274" y="1190110"/>
                  <a:pt x="263671" y="1197982"/>
                </a:cubicBezTo>
                <a:cubicBezTo>
                  <a:pt x="259447" y="1201439"/>
                  <a:pt x="253686" y="1203263"/>
                  <a:pt x="248406" y="1205184"/>
                </a:cubicBezTo>
                <a:cubicBezTo>
                  <a:pt x="240628" y="1208065"/>
                  <a:pt x="232659" y="1210849"/>
                  <a:pt x="224594" y="1212673"/>
                </a:cubicBezTo>
                <a:cubicBezTo>
                  <a:pt x="216624" y="1214401"/>
                  <a:pt x="208079" y="1216801"/>
                  <a:pt x="200398" y="1215458"/>
                </a:cubicBezTo>
                <a:cubicBezTo>
                  <a:pt x="186572" y="1213057"/>
                  <a:pt x="173417" y="1207681"/>
                  <a:pt x="159783" y="1204127"/>
                </a:cubicBezTo>
                <a:cubicBezTo>
                  <a:pt x="155079" y="1202879"/>
                  <a:pt x="149893" y="1203072"/>
                  <a:pt x="144997" y="1202975"/>
                </a:cubicBezTo>
                <a:cubicBezTo>
                  <a:pt x="133763" y="1202688"/>
                  <a:pt x="122241" y="1205472"/>
                  <a:pt x="112064" y="1197503"/>
                </a:cubicBezTo>
                <a:cubicBezTo>
                  <a:pt x="102655" y="1190014"/>
                  <a:pt x="93148" y="1192221"/>
                  <a:pt x="83259" y="1197887"/>
                </a:cubicBezTo>
                <a:cubicBezTo>
                  <a:pt x="76154" y="1201920"/>
                  <a:pt x="68090" y="1205088"/>
                  <a:pt x="60120" y="1206624"/>
                </a:cubicBezTo>
                <a:cubicBezTo>
                  <a:pt x="49174" y="1208736"/>
                  <a:pt x="38324" y="1209601"/>
                  <a:pt x="26514" y="1208352"/>
                </a:cubicBezTo>
                <a:cubicBezTo>
                  <a:pt x="18161" y="1207488"/>
                  <a:pt x="11343" y="1207104"/>
                  <a:pt x="4814" y="1202015"/>
                </a:cubicBezTo>
                <a:cubicBezTo>
                  <a:pt x="3759" y="1201247"/>
                  <a:pt x="1839" y="1201055"/>
                  <a:pt x="398" y="1201152"/>
                </a:cubicBezTo>
                <a:lnTo>
                  <a:pt x="0" y="1201150"/>
                </a:lnTo>
                <a:lnTo>
                  <a:pt x="0" y="1004512"/>
                </a:lnTo>
                <a:lnTo>
                  <a:pt x="30355" y="1002784"/>
                </a:lnTo>
                <a:cubicBezTo>
                  <a:pt x="37748" y="1002111"/>
                  <a:pt x="44853" y="999520"/>
                  <a:pt x="52151" y="997695"/>
                </a:cubicBezTo>
                <a:cubicBezTo>
                  <a:pt x="56183" y="996639"/>
                  <a:pt x="60504" y="993855"/>
                  <a:pt x="64248" y="994430"/>
                </a:cubicBezTo>
                <a:cubicBezTo>
                  <a:pt x="85948" y="997791"/>
                  <a:pt x="105823" y="989534"/>
                  <a:pt x="126370" y="985405"/>
                </a:cubicBezTo>
                <a:cubicBezTo>
                  <a:pt x="135876" y="983485"/>
                  <a:pt x="144805" y="978876"/>
                  <a:pt x="154022" y="975708"/>
                </a:cubicBezTo>
                <a:cubicBezTo>
                  <a:pt x="156423" y="974843"/>
                  <a:pt x="159111" y="974075"/>
                  <a:pt x="161512" y="974268"/>
                </a:cubicBezTo>
                <a:cubicBezTo>
                  <a:pt x="175242" y="975420"/>
                  <a:pt x="188876" y="977052"/>
                  <a:pt x="202510" y="978300"/>
                </a:cubicBezTo>
                <a:cubicBezTo>
                  <a:pt x="214896" y="979452"/>
                  <a:pt x="227378" y="979836"/>
                  <a:pt x="233235" y="993950"/>
                </a:cubicBezTo>
                <a:cubicBezTo>
                  <a:pt x="234100" y="996159"/>
                  <a:pt x="236979" y="997791"/>
                  <a:pt x="239188" y="999231"/>
                </a:cubicBezTo>
                <a:cubicBezTo>
                  <a:pt x="273274" y="1021411"/>
                  <a:pt x="291516" y="1020835"/>
                  <a:pt x="324834" y="997407"/>
                </a:cubicBezTo>
                <a:cubicBezTo>
                  <a:pt x="328290" y="995007"/>
                  <a:pt x="335683" y="993278"/>
                  <a:pt x="337987" y="995198"/>
                </a:cubicBezTo>
                <a:cubicBezTo>
                  <a:pt x="357575" y="1011137"/>
                  <a:pt x="378986" y="1009409"/>
                  <a:pt x="401550" y="1004416"/>
                </a:cubicBezTo>
                <a:cubicBezTo>
                  <a:pt x="407407" y="1003072"/>
                  <a:pt x="415664" y="1003072"/>
                  <a:pt x="420081" y="1006240"/>
                </a:cubicBezTo>
                <a:cubicBezTo>
                  <a:pt x="441108" y="1020930"/>
                  <a:pt x="463672" y="1018819"/>
                  <a:pt x="486523" y="1014498"/>
                </a:cubicBezTo>
                <a:cubicBezTo>
                  <a:pt x="490075" y="1013826"/>
                  <a:pt x="494397" y="1010177"/>
                  <a:pt x="495932" y="1006817"/>
                </a:cubicBezTo>
                <a:cubicBezTo>
                  <a:pt x="501406" y="994911"/>
                  <a:pt x="511680" y="990878"/>
                  <a:pt x="523009" y="987517"/>
                </a:cubicBezTo>
                <a:cubicBezTo>
                  <a:pt x="540868" y="982044"/>
                  <a:pt x="558438" y="975611"/>
                  <a:pt x="576393" y="970427"/>
                </a:cubicBezTo>
                <a:cubicBezTo>
                  <a:pt x="580811" y="969179"/>
                  <a:pt x="586283" y="969947"/>
                  <a:pt x="590892" y="971387"/>
                </a:cubicBezTo>
                <a:cubicBezTo>
                  <a:pt x="606638" y="976284"/>
                  <a:pt x="616624" y="988574"/>
                  <a:pt x="627569" y="999904"/>
                </a:cubicBezTo>
                <a:cubicBezTo>
                  <a:pt x="632370" y="1004897"/>
                  <a:pt x="638995" y="1008449"/>
                  <a:pt x="645429" y="1011329"/>
                </a:cubicBezTo>
                <a:cubicBezTo>
                  <a:pt x="662135" y="1018723"/>
                  <a:pt x="679226" y="1025348"/>
                  <a:pt x="696125" y="1032356"/>
                </a:cubicBezTo>
                <a:cubicBezTo>
                  <a:pt x="697757" y="1033029"/>
                  <a:pt x="699100" y="1034757"/>
                  <a:pt x="700349" y="1036197"/>
                </a:cubicBezTo>
                <a:cubicBezTo>
                  <a:pt x="712831" y="1051368"/>
                  <a:pt x="725216" y="1066634"/>
                  <a:pt x="737795" y="1081804"/>
                </a:cubicBezTo>
                <a:cubicBezTo>
                  <a:pt x="740195" y="1084684"/>
                  <a:pt x="743652" y="1086797"/>
                  <a:pt x="746244" y="1089581"/>
                </a:cubicBezTo>
                <a:cubicBezTo>
                  <a:pt x="749893" y="1093422"/>
                  <a:pt x="754502" y="1097071"/>
                  <a:pt x="756422" y="1101680"/>
                </a:cubicBezTo>
                <a:cubicBezTo>
                  <a:pt x="762374" y="1116177"/>
                  <a:pt x="773801" y="1122419"/>
                  <a:pt x="788202" y="1125108"/>
                </a:cubicBezTo>
                <a:cubicBezTo>
                  <a:pt x="801357" y="1127603"/>
                  <a:pt x="814511" y="1129716"/>
                  <a:pt x="827569" y="1132596"/>
                </a:cubicBezTo>
                <a:cubicBezTo>
                  <a:pt x="843507" y="1136053"/>
                  <a:pt x="859350" y="1139798"/>
                  <a:pt x="875097" y="1144022"/>
                </a:cubicBezTo>
                <a:cubicBezTo>
                  <a:pt x="881913" y="1145847"/>
                  <a:pt x="889115" y="1147959"/>
                  <a:pt x="894972" y="1151704"/>
                </a:cubicBezTo>
                <a:cubicBezTo>
                  <a:pt x="911390" y="1162073"/>
                  <a:pt x="928961" y="1169082"/>
                  <a:pt x="948260" y="1166298"/>
                </a:cubicBezTo>
                <a:cubicBezTo>
                  <a:pt x="963718" y="1164089"/>
                  <a:pt x="976680" y="1169754"/>
                  <a:pt x="986282" y="1178588"/>
                </a:cubicBezTo>
                <a:cubicBezTo>
                  <a:pt x="1003757" y="1194623"/>
                  <a:pt x="1022479" y="1190973"/>
                  <a:pt x="1041107" y="1185789"/>
                </a:cubicBezTo>
                <a:cubicBezTo>
                  <a:pt x="1050708" y="1183101"/>
                  <a:pt x="1058581" y="1183485"/>
                  <a:pt x="1067703" y="1186076"/>
                </a:cubicBezTo>
                <a:cubicBezTo>
                  <a:pt x="1088826" y="1192126"/>
                  <a:pt x="1102941" y="1208544"/>
                  <a:pt x="1116574" y="1222946"/>
                </a:cubicBezTo>
                <a:cubicBezTo>
                  <a:pt x="1128193" y="1235236"/>
                  <a:pt x="1141251" y="1242149"/>
                  <a:pt x="1155557" y="1247335"/>
                </a:cubicBezTo>
                <a:cubicBezTo>
                  <a:pt x="1173608" y="1253959"/>
                  <a:pt x="1187914" y="1251464"/>
                  <a:pt x="1196556" y="1235525"/>
                </a:cubicBezTo>
                <a:cubicBezTo>
                  <a:pt x="1198956" y="1231012"/>
                  <a:pt x="1203180" y="1225730"/>
                  <a:pt x="1207693" y="1224387"/>
                </a:cubicBezTo>
                <a:cubicBezTo>
                  <a:pt x="1229488" y="1217666"/>
                  <a:pt x="1251572" y="1207872"/>
                  <a:pt x="1274904" y="1213826"/>
                </a:cubicBezTo>
                <a:cubicBezTo>
                  <a:pt x="1307165" y="1221987"/>
                  <a:pt x="1338658" y="1221507"/>
                  <a:pt x="1370919" y="1213442"/>
                </a:cubicBezTo>
                <a:cubicBezTo>
                  <a:pt x="1423247" y="1200383"/>
                  <a:pt x="1475575" y="1186557"/>
                  <a:pt x="1530593" y="1189437"/>
                </a:cubicBezTo>
                <a:cubicBezTo>
                  <a:pt x="1539713" y="1189917"/>
                  <a:pt x="1550563" y="1184060"/>
                  <a:pt x="1558436" y="1178299"/>
                </a:cubicBezTo>
                <a:cubicBezTo>
                  <a:pt x="1573511" y="1167354"/>
                  <a:pt x="1572838" y="1166489"/>
                  <a:pt x="1589737" y="1175515"/>
                </a:cubicBezTo>
                <a:cubicBezTo>
                  <a:pt x="1593770" y="1177724"/>
                  <a:pt x="1598763" y="1179068"/>
                  <a:pt x="1601740" y="1182333"/>
                </a:cubicBezTo>
                <a:cubicBezTo>
                  <a:pt x="1616909" y="1198943"/>
                  <a:pt x="1635633" y="1194910"/>
                  <a:pt x="1654259" y="1192510"/>
                </a:cubicBezTo>
                <a:cubicBezTo>
                  <a:pt x="1657524" y="1192030"/>
                  <a:pt x="1661460" y="1191358"/>
                  <a:pt x="1664246" y="1192702"/>
                </a:cubicBezTo>
                <a:cubicBezTo>
                  <a:pt x="1676823" y="1198750"/>
                  <a:pt x="1687481" y="1196639"/>
                  <a:pt x="1698427" y="1188381"/>
                </a:cubicBezTo>
                <a:cubicBezTo>
                  <a:pt x="1707932" y="1181276"/>
                  <a:pt x="1718878" y="1177052"/>
                  <a:pt x="1730112" y="1185885"/>
                </a:cubicBezTo>
                <a:cubicBezTo>
                  <a:pt x="1755076" y="1205472"/>
                  <a:pt x="1781767" y="1206432"/>
                  <a:pt x="1809996" y="1194046"/>
                </a:cubicBezTo>
                <a:cubicBezTo>
                  <a:pt x="1830159" y="1185213"/>
                  <a:pt x="1850034" y="1183196"/>
                  <a:pt x="1871254" y="1192126"/>
                </a:cubicBezTo>
                <a:cubicBezTo>
                  <a:pt x="1879415" y="1195582"/>
                  <a:pt x="1889977" y="1193278"/>
                  <a:pt x="1899482" y="1194046"/>
                </a:cubicBezTo>
                <a:cubicBezTo>
                  <a:pt x="1904859" y="1194430"/>
                  <a:pt x="1910813" y="1194526"/>
                  <a:pt x="1915420" y="1196927"/>
                </a:cubicBezTo>
                <a:cubicBezTo>
                  <a:pt x="1927711" y="1203072"/>
                  <a:pt x="1939136" y="1210945"/>
                  <a:pt x="1951522" y="1216994"/>
                </a:cubicBezTo>
                <a:cubicBezTo>
                  <a:pt x="1957475" y="1219874"/>
                  <a:pt x="1964580" y="1221410"/>
                  <a:pt x="1971302" y="1221507"/>
                </a:cubicBezTo>
                <a:cubicBezTo>
                  <a:pt x="1991177" y="1221987"/>
                  <a:pt x="2011052" y="1221987"/>
                  <a:pt x="2030831" y="1221123"/>
                </a:cubicBezTo>
                <a:cubicBezTo>
                  <a:pt x="2063476" y="1219778"/>
                  <a:pt x="2096601" y="1219490"/>
                  <a:pt x="2120125" y="1190878"/>
                </a:cubicBezTo>
                <a:cubicBezTo>
                  <a:pt x="2122046" y="1188573"/>
                  <a:pt x="2126174" y="1187229"/>
                  <a:pt x="2129439" y="1186845"/>
                </a:cubicBezTo>
                <a:cubicBezTo>
                  <a:pt x="2144513" y="1185021"/>
                  <a:pt x="2159971" y="1184828"/>
                  <a:pt x="2174854" y="1181852"/>
                </a:cubicBezTo>
                <a:cubicBezTo>
                  <a:pt x="2186760" y="1179452"/>
                  <a:pt x="2196650" y="1180220"/>
                  <a:pt x="2205674" y="1188669"/>
                </a:cubicBezTo>
                <a:cubicBezTo>
                  <a:pt x="2217485" y="1199807"/>
                  <a:pt x="2231887" y="1206336"/>
                  <a:pt x="2247634" y="1202784"/>
                </a:cubicBezTo>
                <a:cubicBezTo>
                  <a:pt x="2263379" y="1199327"/>
                  <a:pt x="2273749" y="1206816"/>
                  <a:pt x="2285367" y="1214594"/>
                </a:cubicBezTo>
                <a:cubicBezTo>
                  <a:pt x="2293817" y="1220258"/>
                  <a:pt x="2303418" y="1227363"/>
                  <a:pt x="2312827" y="1227939"/>
                </a:cubicBezTo>
                <a:cubicBezTo>
                  <a:pt x="2334143" y="1229187"/>
                  <a:pt x="2352482" y="1248967"/>
                  <a:pt x="2375622" y="1237733"/>
                </a:cubicBezTo>
                <a:cubicBezTo>
                  <a:pt x="2377158" y="1236965"/>
                  <a:pt x="2379942" y="1238885"/>
                  <a:pt x="2382151" y="1239365"/>
                </a:cubicBezTo>
                <a:cubicBezTo>
                  <a:pt x="2399817" y="1243014"/>
                  <a:pt x="2416428" y="1239461"/>
                  <a:pt x="2429390" y="1227459"/>
                </a:cubicBezTo>
                <a:cubicBezTo>
                  <a:pt x="2446385" y="1211809"/>
                  <a:pt x="2465203" y="1210272"/>
                  <a:pt x="2486134" y="1215362"/>
                </a:cubicBezTo>
                <a:cubicBezTo>
                  <a:pt x="2492856" y="1216994"/>
                  <a:pt x="2499577" y="1218146"/>
                  <a:pt x="2506394" y="1219490"/>
                </a:cubicBezTo>
                <a:cubicBezTo>
                  <a:pt x="2515611" y="1221410"/>
                  <a:pt x="2524925" y="1223427"/>
                  <a:pt x="2534142" y="1225347"/>
                </a:cubicBezTo>
                <a:cubicBezTo>
                  <a:pt x="2543072" y="1227268"/>
                  <a:pt x="2552962" y="1230532"/>
                  <a:pt x="2559874" y="1222275"/>
                </a:cubicBezTo>
                <a:cubicBezTo>
                  <a:pt x="2565827" y="1215169"/>
                  <a:pt x="2570052" y="1215842"/>
                  <a:pt x="2575525" y="1221987"/>
                </a:cubicBezTo>
                <a:cubicBezTo>
                  <a:pt x="2594536" y="1243494"/>
                  <a:pt x="2617580" y="1256936"/>
                  <a:pt x="2646960" y="1257896"/>
                </a:cubicBezTo>
                <a:cubicBezTo>
                  <a:pt x="2653009" y="1258088"/>
                  <a:pt x="2659154" y="1259432"/>
                  <a:pt x="2665107" y="1260873"/>
                </a:cubicBezTo>
                <a:cubicBezTo>
                  <a:pt x="2668756" y="1261736"/>
                  <a:pt x="2673173" y="1262697"/>
                  <a:pt x="2675381" y="1265290"/>
                </a:cubicBezTo>
                <a:cubicBezTo>
                  <a:pt x="2692567" y="1285068"/>
                  <a:pt x="2713979" y="1298799"/>
                  <a:pt x="2737311" y="1309841"/>
                </a:cubicBezTo>
                <a:cubicBezTo>
                  <a:pt x="2745664" y="1313777"/>
                  <a:pt x="2754594" y="1317713"/>
                  <a:pt x="2763619" y="1318866"/>
                </a:cubicBezTo>
                <a:cubicBezTo>
                  <a:pt x="2773028" y="1320018"/>
                  <a:pt x="2782917" y="1318098"/>
                  <a:pt x="2792519" y="1317041"/>
                </a:cubicBezTo>
                <a:cubicBezTo>
                  <a:pt x="2798184" y="1316466"/>
                  <a:pt x="2804713" y="1316561"/>
                  <a:pt x="2809226" y="1313777"/>
                </a:cubicBezTo>
                <a:cubicBezTo>
                  <a:pt x="2823532" y="1305039"/>
                  <a:pt x="2837358" y="1295631"/>
                  <a:pt x="2850705" y="1285452"/>
                </a:cubicBezTo>
                <a:cubicBezTo>
                  <a:pt x="2862131" y="1276715"/>
                  <a:pt x="2864435" y="1275467"/>
                  <a:pt x="2874324" y="1286413"/>
                </a:cubicBezTo>
                <a:cubicBezTo>
                  <a:pt x="2884502" y="1297647"/>
                  <a:pt x="2897176" y="1303503"/>
                  <a:pt x="2911194" y="1305903"/>
                </a:cubicBezTo>
                <a:cubicBezTo>
                  <a:pt x="2933373" y="1309648"/>
                  <a:pt x="2955745" y="1312816"/>
                  <a:pt x="2978116" y="1314641"/>
                </a:cubicBezTo>
                <a:cubicBezTo>
                  <a:pt x="2998375" y="1316273"/>
                  <a:pt x="3008073" y="1307440"/>
                  <a:pt x="3012106" y="1287373"/>
                </a:cubicBezTo>
                <a:cubicBezTo>
                  <a:pt x="3014410" y="1276235"/>
                  <a:pt x="3017387" y="1264137"/>
                  <a:pt x="3029676" y="1261161"/>
                </a:cubicBezTo>
                <a:cubicBezTo>
                  <a:pt x="3049744" y="1256360"/>
                  <a:pt x="3070579" y="1254248"/>
                  <a:pt x="3080469" y="1230724"/>
                </a:cubicBezTo>
                <a:cubicBezTo>
                  <a:pt x="3085941" y="1235909"/>
                  <a:pt x="3089302" y="1238981"/>
                  <a:pt x="3092567" y="1242054"/>
                </a:cubicBezTo>
                <a:cubicBezTo>
                  <a:pt x="3101592" y="1250599"/>
                  <a:pt x="3120314" y="1254248"/>
                  <a:pt x="3129821" y="1246855"/>
                </a:cubicBezTo>
                <a:cubicBezTo>
                  <a:pt x="3143839" y="1236101"/>
                  <a:pt x="3156705" y="1238117"/>
                  <a:pt x="3170147" y="1246471"/>
                </a:cubicBezTo>
                <a:cubicBezTo>
                  <a:pt x="3192615" y="1260297"/>
                  <a:pt x="3217674" y="1257128"/>
                  <a:pt x="3240429" y="1251559"/>
                </a:cubicBezTo>
                <a:cubicBezTo>
                  <a:pt x="3257617" y="1247430"/>
                  <a:pt x="3275956" y="1239845"/>
                  <a:pt x="3287189" y="1222466"/>
                </a:cubicBezTo>
                <a:cubicBezTo>
                  <a:pt x="3290741" y="1216898"/>
                  <a:pt x="3298711" y="1214113"/>
                  <a:pt x="3305049" y="1210465"/>
                </a:cubicBezTo>
                <a:cubicBezTo>
                  <a:pt x="3310329" y="1207488"/>
                  <a:pt x="3315898" y="1204704"/>
                  <a:pt x="3321755" y="1202784"/>
                </a:cubicBezTo>
                <a:cubicBezTo>
                  <a:pt x="3327995" y="1200671"/>
                  <a:pt x="3334909" y="1197598"/>
                  <a:pt x="3341055" y="1198463"/>
                </a:cubicBezTo>
                <a:cubicBezTo>
                  <a:pt x="3359681" y="1200959"/>
                  <a:pt x="3374467" y="1196062"/>
                  <a:pt x="3387621" y="1182140"/>
                </a:cubicBezTo>
                <a:cubicBezTo>
                  <a:pt x="3394439" y="1174939"/>
                  <a:pt x="3404520" y="1166202"/>
                  <a:pt x="3413161" y="1166105"/>
                </a:cubicBezTo>
                <a:cubicBezTo>
                  <a:pt x="3434189" y="1165818"/>
                  <a:pt x="3451663" y="1158905"/>
                  <a:pt x="3470579" y="1150647"/>
                </a:cubicBezTo>
                <a:cubicBezTo>
                  <a:pt x="3482772" y="1145366"/>
                  <a:pt x="3496598" y="1141718"/>
                  <a:pt x="3509657" y="1136821"/>
                </a:cubicBezTo>
                <a:cubicBezTo>
                  <a:pt x="3524923" y="1131060"/>
                  <a:pt x="3541534" y="1128948"/>
                  <a:pt x="3550847" y="1113009"/>
                </a:cubicBezTo>
                <a:cubicBezTo>
                  <a:pt x="3551903" y="1111281"/>
                  <a:pt x="3555072" y="1110993"/>
                  <a:pt x="3556608" y="1109361"/>
                </a:cubicBezTo>
                <a:cubicBezTo>
                  <a:pt x="3561505" y="1104368"/>
                  <a:pt x="3567842" y="1099760"/>
                  <a:pt x="3570435" y="1093710"/>
                </a:cubicBezTo>
                <a:cubicBezTo>
                  <a:pt x="3577923" y="1076044"/>
                  <a:pt x="3583780" y="1057800"/>
                  <a:pt x="3590501" y="1039846"/>
                </a:cubicBezTo>
                <a:cubicBezTo>
                  <a:pt x="3591942" y="1036005"/>
                  <a:pt x="3593285" y="1031108"/>
                  <a:pt x="3596263" y="1028900"/>
                </a:cubicBezTo>
                <a:cubicBezTo>
                  <a:pt x="3613449" y="1016226"/>
                  <a:pt x="3630925" y="1004032"/>
                  <a:pt x="3648591" y="992030"/>
                </a:cubicBezTo>
                <a:cubicBezTo>
                  <a:pt x="3655696" y="987229"/>
                  <a:pt x="3661649" y="989918"/>
                  <a:pt x="3667986" y="995487"/>
                </a:cubicBezTo>
                <a:cubicBezTo>
                  <a:pt x="3674131" y="1000768"/>
                  <a:pt x="3681717" y="1006240"/>
                  <a:pt x="3689397" y="1007585"/>
                </a:cubicBezTo>
                <a:cubicBezTo>
                  <a:pt x="3704760" y="1010177"/>
                  <a:pt x="3720698" y="1010753"/>
                  <a:pt x="3736349" y="1010753"/>
                </a:cubicBezTo>
                <a:cubicBezTo>
                  <a:pt x="3742205" y="1010753"/>
                  <a:pt x="3748446" y="1007297"/>
                  <a:pt x="3753919" y="1004513"/>
                </a:cubicBezTo>
                <a:cubicBezTo>
                  <a:pt x="3764289" y="999231"/>
                  <a:pt x="3773890" y="992126"/>
                  <a:pt x="3784643" y="987710"/>
                </a:cubicBezTo>
                <a:cubicBezTo>
                  <a:pt x="3797126" y="982621"/>
                  <a:pt x="3804615" y="974459"/>
                  <a:pt x="3808359" y="961689"/>
                </a:cubicBezTo>
                <a:cubicBezTo>
                  <a:pt x="3813929" y="942679"/>
                  <a:pt x="3827179" y="929428"/>
                  <a:pt x="3842829" y="918674"/>
                </a:cubicBezTo>
                <a:cubicBezTo>
                  <a:pt x="3862705" y="904944"/>
                  <a:pt x="3886421" y="905616"/>
                  <a:pt x="3908983" y="902256"/>
                </a:cubicBezTo>
                <a:cubicBezTo>
                  <a:pt x="3917625" y="901008"/>
                  <a:pt x="3926555" y="899951"/>
                  <a:pt x="3934428" y="896783"/>
                </a:cubicBezTo>
                <a:cubicBezTo>
                  <a:pt x="3964288" y="884877"/>
                  <a:pt x="3994149" y="873548"/>
                  <a:pt x="4026987" y="873835"/>
                </a:cubicBezTo>
                <a:cubicBezTo>
                  <a:pt x="4029674" y="873835"/>
                  <a:pt x="4032363" y="873548"/>
                  <a:pt x="4035051" y="873067"/>
                </a:cubicBezTo>
                <a:cubicBezTo>
                  <a:pt x="4058383" y="869131"/>
                  <a:pt x="4082483" y="867594"/>
                  <a:pt x="4099189" y="846664"/>
                </a:cubicBezTo>
                <a:cubicBezTo>
                  <a:pt x="4102261" y="842823"/>
                  <a:pt x="4109271" y="841671"/>
                  <a:pt x="4114647" y="840134"/>
                </a:cubicBezTo>
                <a:cubicBezTo>
                  <a:pt x="4123961" y="837638"/>
                  <a:pt x="4130203" y="832549"/>
                  <a:pt x="4133563" y="823427"/>
                </a:cubicBezTo>
                <a:cubicBezTo>
                  <a:pt x="4139229" y="807681"/>
                  <a:pt x="4145949" y="792223"/>
                  <a:pt x="4151039" y="776284"/>
                </a:cubicBezTo>
                <a:cubicBezTo>
                  <a:pt x="4154591" y="765338"/>
                  <a:pt x="4161215" y="759289"/>
                  <a:pt x="4171489" y="754776"/>
                </a:cubicBezTo>
                <a:cubicBezTo>
                  <a:pt x="4177251" y="752280"/>
                  <a:pt x="4182243" y="746808"/>
                  <a:pt x="4186372" y="741718"/>
                </a:cubicBezTo>
                <a:cubicBezTo>
                  <a:pt x="4191365" y="735573"/>
                  <a:pt x="4193957" y="727412"/>
                  <a:pt x="4199429" y="721940"/>
                </a:cubicBezTo>
                <a:cubicBezTo>
                  <a:pt x="4212775" y="708305"/>
                  <a:pt x="4216905" y="693231"/>
                  <a:pt x="4212487" y="674604"/>
                </a:cubicBezTo>
                <a:cubicBezTo>
                  <a:pt x="4208551" y="658090"/>
                  <a:pt x="4218921" y="636006"/>
                  <a:pt x="4232555" y="632645"/>
                </a:cubicBezTo>
                <a:cubicBezTo>
                  <a:pt x="4247629" y="628900"/>
                  <a:pt x="4257999" y="619684"/>
                  <a:pt x="4268657" y="609410"/>
                </a:cubicBezTo>
                <a:cubicBezTo>
                  <a:pt x="4274609" y="603649"/>
                  <a:pt x="4282963" y="598656"/>
                  <a:pt x="4291028" y="597216"/>
                </a:cubicBezTo>
                <a:cubicBezTo>
                  <a:pt x="4321657" y="591647"/>
                  <a:pt x="4350557" y="598464"/>
                  <a:pt x="4379651" y="609506"/>
                </a:cubicBezTo>
                <a:cubicBezTo>
                  <a:pt x="4398661" y="616707"/>
                  <a:pt x="4419784" y="618627"/>
                  <a:pt x="4440139" y="621507"/>
                </a:cubicBezTo>
                <a:cubicBezTo>
                  <a:pt x="4446477" y="622371"/>
                  <a:pt x="4454542" y="620452"/>
                  <a:pt x="4460015" y="616899"/>
                </a:cubicBezTo>
                <a:cubicBezTo>
                  <a:pt x="4479218" y="604609"/>
                  <a:pt x="4498325" y="591935"/>
                  <a:pt x="4516183" y="577724"/>
                </a:cubicBezTo>
                <a:cubicBezTo>
                  <a:pt x="4532795" y="564379"/>
                  <a:pt x="4551517" y="558810"/>
                  <a:pt x="4571681" y="560250"/>
                </a:cubicBezTo>
                <a:cubicBezTo>
                  <a:pt x="4586371" y="561306"/>
                  <a:pt x="4599621" y="558905"/>
                  <a:pt x="4613447" y="555257"/>
                </a:cubicBezTo>
                <a:cubicBezTo>
                  <a:pt x="4624969" y="552185"/>
                  <a:pt x="4637643" y="550072"/>
                  <a:pt x="4649355" y="551417"/>
                </a:cubicBezTo>
                <a:cubicBezTo>
                  <a:pt x="4665775" y="553337"/>
                  <a:pt x="4679313" y="550553"/>
                  <a:pt x="4692467" y="540663"/>
                </a:cubicBezTo>
                <a:cubicBezTo>
                  <a:pt x="4699476" y="535382"/>
                  <a:pt x="4708502" y="532598"/>
                  <a:pt x="4716855" y="528949"/>
                </a:cubicBezTo>
                <a:cubicBezTo>
                  <a:pt x="4729721" y="523284"/>
                  <a:pt x="4743067" y="518483"/>
                  <a:pt x="4755645" y="512147"/>
                </a:cubicBezTo>
                <a:cubicBezTo>
                  <a:pt x="4769183" y="505425"/>
                  <a:pt x="4781569" y="496112"/>
                  <a:pt x="4795395" y="490351"/>
                </a:cubicBezTo>
                <a:cubicBezTo>
                  <a:pt x="4810278" y="484110"/>
                  <a:pt x="4819879" y="474605"/>
                  <a:pt x="4825928" y="459818"/>
                </a:cubicBezTo>
                <a:cubicBezTo>
                  <a:pt x="4829769" y="450504"/>
                  <a:pt x="4835049" y="440615"/>
                  <a:pt x="4842347" y="434086"/>
                </a:cubicBezTo>
                <a:cubicBezTo>
                  <a:pt x="4857422" y="420740"/>
                  <a:pt x="4875087" y="410370"/>
                  <a:pt x="4890451" y="397216"/>
                </a:cubicBezTo>
                <a:cubicBezTo>
                  <a:pt x="4912054" y="378781"/>
                  <a:pt x="4932025" y="359194"/>
                  <a:pt x="4933945" y="327701"/>
                </a:cubicBezTo>
                <a:cubicBezTo>
                  <a:pt x="4935001" y="310322"/>
                  <a:pt x="4944219" y="302929"/>
                  <a:pt x="4961214" y="298801"/>
                </a:cubicBezTo>
                <a:cubicBezTo>
                  <a:pt x="4966878" y="297457"/>
                  <a:pt x="4974945" y="294864"/>
                  <a:pt x="4976672" y="290639"/>
                </a:cubicBezTo>
                <a:cubicBezTo>
                  <a:pt x="4981857" y="278061"/>
                  <a:pt x="4992610" y="275565"/>
                  <a:pt x="5002979" y="270573"/>
                </a:cubicBezTo>
                <a:cubicBezTo>
                  <a:pt x="5009221" y="267596"/>
                  <a:pt x="5016903" y="261739"/>
                  <a:pt x="5018535" y="255690"/>
                </a:cubicBezTo>
                <a:cubicBezTo>
                  <a:pt x="5025255" y="231206"/>
                  <a:pt x="5043690" y="216804"/>
                  <a:pt x="5061069" y="200961"/>
                </a:cubicBezTo>
                <a:cubicBezTo>
                  <a:pt x="5066158" y="196256"/>
                  <a:pt x="5071631" y="190879"/>
                  <a:pt x="5074127" y="184735"/>
                </a:cubicBezTo>
                <a:cubicBezTo>
                  <a:pt x="5079409" y="171484"/>
                  <a:pt x="5087281" y="161882"/>
                  <a:pt x="5101108" y="156891"/>
                </a:cubicBezTo>
                <a:cubicBezTo>
                  <a:pt x="5105524" y="155354"/>
                  <a:pt x="5109557" y="151801"/>
                  <a:pt x="5112918" y="148441"/>
                </a:cubicBezTo>
                <a:cubicBezTo>
                  <a:pt x="5120119" y="141144"/>
                  <a:pt x="5126167" y="132598"/>
                  <a:pt x="5133753" y="125782"/>
                </a:cubicBezTo>
                <a:cubicBezTo>
                  <a:pt x="5153051" y="108211"/>
                  <a:pt x="5172159" y="90928"/>
                  <a:pt x="5183393" y="66348"/>
                </a:cubicBezTo>
                <a:cubicBezTo>
                  <a:pt x="5188865" y="54346"/>
                  <a:pt x="5195107" y="41288"/>
                  <a:pt x="5204709" y="33030"/>
                </a:cubicBezTo>
                <a:cubicBezTo>
                  <a:pt x="5216903" y="22565"/>
                  <a:pt x="5232937" y="16612"/>
                  <a:pt x="5247243" y="8451"/>
                </a:cubicBezTo>
                <a:close/>
              </a:path>
            </a:pathLst>
          </a:custGeom>
          <a:blipFill dpi="0" rotWithShape="1">
            <a:blip r:embed="rId3">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94621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Background pattern&#10;&#10;Description automatically generated">
            <a:extLst>
              <a:ext uri="{FF2B5EF4-FFF2-40B4-BE49-F238E27FC236}">
                <a16:creationId xmlns:a16="http://schemas.microsoft.com/office/drawing/2014/main" id="{9DFBF3E6-5A64-384A-8A48-9BE7DF8D4B8A}"/>
              </a:ext>
            </a:extLst>
          </p:cNvPr>
          <p:cNvPicPr>
            <a:picLocks noChangeAspect="1"/>
          </p:cNvPicPr>
          <p:nvPr/>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C1AC8CAB-CDD3-E445-A143-6AD1373816CD}"/>
              </a:ext>
            </a:extLst>
          </p:cNvPr>
          <p:cNvSpPr>
            <a:spLocks noGrp="1"/>
          </p:cNvSpPr>
          <p:nvPr>
            <p:ph type="title"/>
          </p:nvPr>
        </p:nvSpPr>
        <p:spPr/>
        <p:txBody>
          <a:bodyPr>
            <a:normAutofit/>
          </a:bodyPr>
          <a:lstStyle/>
          <a:p>
            <a:r>
              <a:rPr lang="en-US" sz="4800" b="1" dirty="0">
                <a:solidFill>
                  <a:srgbClr val="6C1A42"/>
                </a:solidFill>
                <a:latin typeface="Arial" panose="020B0604020202020204" pitchFamily="34" charset="0"/>
                <a:cs typeface="Arial" panose="020B0604020202020204" pitchFamily="34" charset="0"/>
              </a:rPr>
              <a:t>Review of Related Literature</a:t>
            </a:r>
          </a:p>
        </p:txBody>
      </p:sp>
    </p:spTree>
    <p:extLst>
      <p:ext uri="{BB962C8B-B14F-4D97-AF65-F5344CB8AC3E}">
        <p14:creationId xmlns:p14="http://schemas.microsoft.com/office/powerpoint/2010/main" val="148312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2"/>
          <a:stretch>
            <a:fillRect/>
          </a:stretch>
        </p:blipFill>
        <p:spPr>
          <a:xfrm>
            <a:off x="0" y="6400686"/>
            <a:ext cx="12192000" cy="457314"/>
          </a:xfrm>
          <a:prstGeom prst="rect">
            <a:avLst/>
          </a:prstGeom>
        </p:spPr>
      </p:pic>
      <p:pic>
        <p:nvPicPr>
          <p:cNvPr id="4" name="Picture 3">
            <a:extLst>
              <a:ext uri="{FF2B5EF4-FFF2-40B4-BE49-F238E27FC236}">
                <a16:creationId xmlns:a16="http://schemas.microsoft.com/office/drawing/2014/main" id="{F8B7FDCA-32EA-4256-9275-29B616E2F535}"/>
              </a:ext>
            </a:extLst>
          </p:cNvPr>
          <p:cNvPicPr>
            <a:picLocks noChangeAspect="1"/>
          </p:cNvPicPr>
          <p:nvPr/>
        </p:nvPicPr>
        <p:blipFill>
          <a:blip r:embed="rId3"/>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878540" y="268941"/>
            <a:ext cx="10476847" cy="1421747"/>
          </a:xfrm>
        </p:spPr>
        <p:txBody>
          <a:bodyPr/>
          <a:lstStyle/>
          <a:p>
            <a:pPr algn="ctr"/>
            <a:r>
              <a:rPr lang="en-US" b="0" i="0" dirty="0">
                <a:solidFill>
                  <a:srgbClr val="000000"/>
                </a:solidFill>
                <a:effectLst/>
                <a:latin typeface="Times New Roman" panose="02020603050405020304" pitchFamily="18" charset="0"/>
                <a:cs typeface="Times New Roman" panose="02020603050405020304" pitchFamily="18" charset="0"/>
              </a:rPr>
              <a:t>Previous Research Findings</a:t>
            </a:r>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01FFF2EF-22F2-4A80-E85E-C2401D4CDBCF}"/>
              </a:ext>
            </a:extLst>
          </p:cNvPr>
          <p:cNvSpPr>
            <a:spLocks noGrp="1"/>
          </p:cNvSpPr>
          <p:nvPr>
            <p:ph type="body" idx="1"/>
          </p:nvPr>
        </p:nvSpPr>
        <p:spPr/>
        <p:txBody>
          <a:bodyPr/>
          <a:lstStyle/>
          <a:p>
            <a:r>
              <a:rPr lang="en-US" dirty="0"/>
              <a:t>Lu Study: Decision Tree Machine Learning Model</a:t>
            </a:r>
          </a:p>
        </p:txBody>
      </p:sp>
      <p:sp>
        <p:nvSpPr>
          <p:cNvPr id="3" name="Content Placeholder 2">
            <a:extLst>
              <a:ext uri="{FF2B5EF4-FFF2-40B4-BE49-F238E27FC236}">
                <a16:creationId xmlns:a16="http://schemas.microsoft.com/office/drawing/2014/main" id="{F184DFDA-B495-7A42-8981-D497E481DD3B}"/>
              </a:ext>
            </a:extLst>
          </p:cNvPr>
          <p:cNvSpPr>
            <a:spLocks noGrp="1"/>
          </p:cNvSpPr>
          <p:nvPr>
            <p:ph sz="half" idx="2"/>
          </p:nvPr>
        </p:nvSpPr>
        <p:spPr/>
        <p:txBody>
          <a:bodyPr>
            <a:noAutofit/>
          </a:bodyPr>
          <a:lstStyle/>
          <a:p>
            <a:pPr marL="443865" indent="-285750">
              <a:lnSpc>
                <a:spcPct val="115000"/>
              </a:lnSpc>
              <a:spcBef>
                <a:spcPts val="1200"/>
              </a:spcBef>
              <a:buSzPct val="100000"/>
            </a:pPr>
            <a:r>
              <a:rPr lang="en-US" sz="1350" dirty="0">
                <a:latin typeface="Times New Roman" panose="02020603050405020304" pitchFamily="18" charset="0"/>
                <a:cs typeface="Times New Roman" panose="02020603050405020304" pitchFamily="18" charset="0"/>
              </a:rPr>
              <a:t>Study was based on 349 Chinese patients to predict Ovarian Cancer (OC) or Benign Ovarian Tumors (BOT).</a:t>
            </a:r>
          </a:p>
          <a:p>
            <a:pPr marL="443865" indent="-285750">
              <a:lnSpc>
                <a:spcPct val="115000"/>
              </a:lnSpc>
              <a:spcBef>
                <a:spcPts val="1200"/>
              </a:spcBef>
              <a:buSzPct val="100000"/>
            </a:pPr>
            <a:r>
              <a:rPr lang="en-US" sz="1350" dirty="0">
                <a:latin typeface="Times New Roman" panose="02020603050405020304" pitchFamily="18" charset="0"/>
                <a:cs typeface="Times New Roman" panose="02020603050405020304" pitchFamily="18" charset="0"/>
              </a:rPr>
              <a:t>Minimum Redundancy – Maximum Relevance (</a:t>
            </a:r>
            <a:r>
              <a:rPr lang="en-US" sz="1350" dirty="0" err="1">
                <a:latin typeface="Times New Roman" panose="02020603050405020304" pitchFamily="18" charset="0"/>
                <a:cs typeface="Times New Roman" panose="02020603050405020304" pitchFamily="18" charset="0"/>
              </a:rPr>
              <a:t>mRMR</a:t>
            </a:r>
            <a:r>
              <a:rPr lang="en-US" sz="1350" dirty="0">
                <a:latin typeface="Times New Roman" panose="02020603050405020304" pitchFamily="18" charset="0"/>
                <a:cs typeface="Times New Roman" panose="02020603050405020304" pitchFamily="18" charset="0"/>
              </a:rPr>
              <a:t>) feature selection method was applied on the 235 patients’ data (89 BOT and 146 OC) to select the most relevant features.</a:t>
            </a:r>
          </a:p>
          <a:p>
            <a:pPr marL="443865" indent="-285750">
              <a:lnSpc>
                <a:spcPct val="115000"/>
              </a:lnSpc>
              <a:spcBef>
                <a:spcPts val="1200"/>
              </a:spcBef>
              <a:buSzPct val="100000"/>
            </a:pPr>
            <a:r>
              <a:rPr lang="en-US" sz="1350" dirty="0">
                <a:latin typeface="Times New Roman" panose="02020603050405020304" pitchFamily="18" charset="0"/>
                <a:cs typeface="Times New Roman" panose="02020603050405020304" pitchFamily="18" charset="0"/>
              </a:rPr>
              <a:t>Eight notable features were selected by </a:t>
            </a:r>
            <a:r>
              <a:rPr lang="en-US" sz="1350" dirty="0" err="1">
                <a:latin typeface="Times New Roman" panose="02020603050405020304" pitchFamily="18" charset="0"/>
                <a:cs typeface="Times New Roman" panose="02020603050405020304" pitchFamily="18" charset="0"/>
              </a:rPr>
              <a:t>mRMR</a:t>
            </a:r>
            <a:r>
              <a:rPr lang="en-US" sz="1350" dirty="0">
                <a:latin typeface="Times New Roman" panose="02020603050405020304" pitchFamily="18" charset="0"/>
                <a:cs typeface="Times New Roman" panose="02020603050405020304" pitchFamily="18" charset="0"/>
              </a:rPr>
              <a:t>, with  two identified as the top features by the decision tree model: human epididymis protein 4 (HE4) and carcinoembryonic+ antigen (CEA), which is a valuable marker for Ovarian Cancer prediction in patients with low HE4. </a:t>
            </a:r>
          </a:p>
          <a:p>
            <a:pPr marL="443865" indent="-285750">
              <a:lnSpc>
                <a:spcPct val="115000"/>
              </a:lnSpc>
              <a:spcBef>
                <a:spcPts val="1200"/>
              </a:spcBef>
              <a:buSzPct val="100000"/>
            </a:pPr>
            <a:r>
              <a:rPr lang="en-US" sz="1350" dirty="0">
                <a:latin typeface="Times New Roman" panose="02020603050405020304" pitchFamily="18" charset="0"/>
                <a:cs typeface="Times New Roman" panose="02020603050405020304" pitchFamily="18" charset="0"/>
              </a:rPr>
              <a:t>Decision Tree model was constructed and tested on the rest of the 114 patients (89 BOT and 25 OC). The results were compared with the predictions produced by using the Risk of Ovarian Malignancy Algorithm (ROMA) and logistic regression model.</a:t>
            </a:r>
          </a:p>
          <a:p>
            <a:pPr marL="0" indent="0">
              <a:buNone/>
            </a:pPr>
            <a:endParaRPr lang="en-US" sz="1350" dirty="0">
              <a:latin typeface="Times New Roman" panose="02020603050405020304" pitchFamily="18" charset="0"/>
              <a:cs typeface="Times New Roman" panose="02020603050405020304" pitchFamily="18" charset="0"/>
            </a:endParaRPr>
          </a:p>
        </p:txBody>
      </p:sp>
      <p:sp>
        <p:nvSpPr>
          <p:cNvPr id="6" name="Text Placeholder 5">
            <a:extLst>
              <a:ext uri="{FF2B5EF4-FFF2-40B4-BE49-F238E27FC236}">
                <a16:creationId xmlns:a16="http://schemas.microsoft.com/office/drawing/2014/main" id="{07F4DC7A-A350-A2F8-2DF7-4344502C64DA}"/>
              </a:ext>
            </a:extLst>
          </p:cNvPr>
          <p:cNvSpPr>
            <a:spLocks noGrp="1"/>
          </p:cNvSpPr>
          <p:nvPr>
            <p:ph type="body" sz="quarter" idx="3"/>
          </p:nvPr>
        </p:nvSpPr>
        <p:spPr/>
        <p:txBody>
          <a:bodyPr/>
          <a:lstStyle/>
          <a:p>
            <a:r>
              <a:rPr lang="en-US" dirty="0" err="1"/>
              <a:t>Taleb</a:t>
            </a:r>
            <a:r>
              <a:rPr lang="en-US" dirty="0"/>
              <a:t> Study: SVM vs. KNN Machine Learning Models</a:t>
            </a:r>
          </a:p>
        </p:txBody>
      </p:sp>
      <p:sp>
        <p:nvSpPr>
          <p:cNvPr id="8" name="Content Placeholder 7">
            <a:extLst>
              <a:ext uri="{FF2B5EF4-FFF2-40B4-BE49-F238E27FC236}">
                <a16:creationId xmlns:a16="http://schemas.microsoft.com/office/drawing/2014/main" id="{AE765A02-A8A4-4217-8A7C-A3D32AE10D7C}"/>
              </a:ext>
            </a:extLst>
          </p:cNvPr>
          <p:cNvSpPr>
            <a:spLocks noGrp="1"/>
          </p:cNvSpPr>
          <p:nvPr>
            <p:ph sz="quarter" idx="4"/>
          </p:nvPr>
        </p:nvSpPr>
        <p:spPr/>
        <p:txBody>
          <a:bodyPr>
            <a:noAutofit/>
          </a:bodyPr>
          <a:lstStyle/>
          <a:p>
            <a:r>
              <a:rPr lang="en-US" sz="1350" dirty="0">
                <a:latin typeface="Times New Roman" panose="02020603050405020304" pitchFamily="18" charset="0"/>
                <a:cs typeface="Times New Roman" panose="02020603050405020304" pitchFamily="18" charset="0"/>
              </a:rPr>
              <a:t>Machine Learning has demonstrated that it is capable of better identifying ovarian cancer and its stages. </a:t>
            </a:r>
          </a:p>
          <a:p>
            <a:r>
              <a:rPr lang="en-US" sz="1350" dirty="0">
                <a:latin typeface="Times New Roman" panose="02020603050405020304" pitchFamily="18" charset="0"/>
                <a:cs typeface="Times New Roman" panose="02020603050405020304" pitchFamily="18" charset="0"/>
              </a:rPr>
              <a:t>However, most modern research studies on Ovarian Cancer use a single classification model, leading to poor performance in diagnosis.</a:t>
            </a:r>
          </a:p>
          <a:p>
            <a:r>
              <a:rPr lang="en-US" sz="1350" dirty="0">
                <a:latin typeface="Times New Roman" panose="02020603050405020304" pitchFamily="18" charset="0"/>
                <a:cs typeface="Times New Roman" panose="02020603050405020304" pitchFamily="18" charset="0"/>
              </a:rPr>
              <a:t>More sophisticated Machine Learning algorithms, Support vector machine (SVM) and K-Nearest Neighbor (KNN), are employed in this study.</a:t>
            </a:r>
          </a:p>
          <a:p>
            <a:r>
              <a:rPr lang="en-US" sz="1350" dirty="0">
                <a:latin typeface="Times New Roman" panose="02020603050405020304" pitchFamily="18" charset="0"/>
                <a:cs typeface="Times New Roman" panose="02020603050405020304" pitchFamily="18" charset="0"/>
              </a:rPr>
              <a:t>SVM outperformed KNN in both training and validation performance and achieved an accuracy of 98.1% &amp; 97.16% for training and validation, respectively. </a:t>
            </a:r>
          </a:p>
          <a:p>
            <a:r>
              <a:rPr lang="en-US" sz="1350" dirty="0">
                <a:latin typeface="Times New Roman" panose="02020603050405020304" pitchFamily="18" charset="0"/>
                <a:cs typeface="Times New Roman" panose="02020603050405020304" pitchFamily="18" charset="0"/>
              </a:rPr>
              <a:t>If used in medical diagnosis systems, the proposed model can significantly improve the accuracy of Ovarian Cancer detection leading to effective treatment and an increase in patient survival rates.</a:t>
            </a:r>
          </a:p>
        </p:txBody>
      </p:sp>
    </p:spTree>
    <p:extLst>
      <p:ext uri="{BB962C8B-B14F-4D97-AF65-F5344CB8AC3E}">
        <p14:creationId xmlns:p14="http://schemas.microsoft.com/office/powerpoint/2010/main" val="2883772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0" name="Rectangle 99">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01" name="Rectangle 100">
            <a:extLst>
              <a:ext uri="{FF2B5EF4-FFF2-40B4-BE49-F238E27FC236}">
                <a16:creationId xmlns:a16="http://schemas.microsoft.com/office/drawing/2014/main" id="{5428AC11-BFDF-42EF-80FF-717BBF909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08628" y="1408629"/>
            <a:ext cx="6858000" cy="4040744"/>
          </a:xfrm>
          <a:prstGeom prst="rect">
            <a:avLst/>
          </a:prstGeom>
          <a:gradFill>
            <a:gsLst>
              <a:gs pos="1100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2CC56AF6-38E4-490B-8E2B-1A1037B4ED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9565" y="2659832"/>
            <a:ext cx="4355594" cy="404074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02">
            <a:extLst>
              <a:ext uri="{FF2B5EF4-FFF2-40B4-BE49-F238E27FC236}">
                <a16:creationId xmlns:a16="http://schemas.microsoft.com/office/drawing/2014/main" id="{2339A6F5-AD6A-4D80-8AD9-6290D13AC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513"/>
            <a:ext cx="6857572" cy="3581401"/>
          </a:xfrm>
          <a:prstGeom prst="rect">
            <a:avLst/>
          </a:prstGeom>
          <a:gradFill>
            <a:gsLst>
              <a:gs pos="0">
                <a:srgbClr val="000000">
                  <a:alpha val="61000"/>
                </a:srgbClr>
              </a:gs>
              <a:gs pos="95000">
                <a:schemeClr val="accent5">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CC4C69-3FCD-704C-8D6D-3FA9BD7C252F}"/>
              </a:ext>
            </a:extLst>
          </p:cNvPr>
          <p:cNvSpPr>
            <a:spLocks noGrp="1"/>
          </p:cNvSpPr>
          <p:nvPr>
            <p:ph type="title"/>
          </p:nvPr>
        </p:nvSpPr>
        <p:spPr>
          <a:xfrm>
            <a:off x="660042" y="2945176"/>
            <a:ext cx="2878688" cy="2757975"/>
          </a:xfrm>
        </p:spPr>
        <p:txBody>
          <a:bodyPr vert="horz" lIns="91440" tIns="45720" rIns="91440" bIns="45720" rtlCol="0" anchor="t">
            <a:normAutofit/>
          </a:bodyPr>
          <a:lstStyle/>
          <a:p>
            <a:r>
              <a:rPr lang="en-US" sz="4000" b="0" i="0">
                <a:solidFill>
                  <a:srgbClr val="FFFFFF"/>
                </a:solidFill>
                <a:effectLst/>
              </a:rPr>
              <a:t>View of the Literature</a:t>
            </a:r>
            <a:endParaRPr lang="en-US" sz="4000">
              <a:solidFill>
                <a:srgbClr val="FFFFFF"/>
              </a:solidFill>
            </a:endParaRPr>
          </a:p>
        </p:txBody>
      </p:sp>
      <p:pic>
        <p:nvPicPr>
          <p:cNvPr id="9" name="Picture 8" descr="A paper with text on it&#10;&#10;Description automatically generated">
            <a:extLst>
              <a:ext uri="{FF2B5EF4-FFF2-40B4-BE49-F238E27FC236}">
                <a16:creationId xmlns:a16="http://schemas.microsoft.com/office/drawing/2014/main" id="{7BAB04E0-4433-F197-9CDB-0946CEBB2BA9}"/>
              </a:ext>
            </a:extLst>
          </p:cNvPr>
          <p:cNvPicPr>
            <a:picLocks noChangeAspect="1"/>
          </p:cNvPicPr>
          <p:nvPr/>
        </p:nvPicPr>
        <p:blipFill>
          <a:blip r:embed="rId2"/>
          <a:stretch>
            <a:fillRect/>
          </a:stretch>
        </p:blipFill>
        <p:spPr>
          <a:xfrm>
            <a:off x="4090823" y="1424154"/>
            <a:ext cx="4023407" cy="4217962"/>
          </a:xfrm>
          <a:prstGeom prst="rect">
            <a:avLst/>
          </a:prstGeom>
        </p:spPr>
      </p:pic>
      <p:pic>
        <p:nvPicPr>
          <p:cNvPr id="6" name="Picture 5" descr="A screenshot of a web page&#10;&#10;Description automatically generated">
            <a:extLst>
              <a:ext uri="{FF2B5EF4-FFF2-40B4-BE49-F238E27FC236}">
                <a16:creationId xmlns:a16="http://schemas.microsoft.com/office/drawing/2014/main" id="{87360E05-2E74-5350-05E1-DE9F13787B51}"/>
              </a:ext>
            </a:extLst>
          </p:cNvPr>
          <p:cNvPicPr>
            <a:picLocks noChangeAspect="1"/>
          </p:cNvPicPr>
          <p:nvPr/>
        </p:nvPicPr>
        <p:blipFill>
          <a:blip r:embed="rId3"/>
          <a:stretch>
            <a:fillRect/>
          </a:stretch>
        </p:blipFill>
        <p:spPr>
          <a:xfrm>
            <a:off x="8266414" y="1484017"/>
            <a:ext cx="3505828" cy="4225568"/>
          </a:xfrm>
          <a:prstGeom prst="rect">
            <a:avLst/>
          </a:prstGeom>
        </p:spPr>
      </p:pic>
      <p:pic>
        <p:nvPicPr>
          <p:cNvPr id="10" name="Picture 9">
            <a:extLst>
              <a:ext uri="{FF2B5EF4-FFF2-40B4-BE49-F238E27FC236}">
                <a16:creationId xmlns:a16="http://schemas.microsoft.com/office/drawing/2014/main" id="{418657F5-34B1-4226-BF47-9F997EA4E661}"/>
              </a:ext>
            </a:extLst>
          </p:cNvPr>
          <p:cNvPicPr>
            <a:picLocks noChangeAspect="1"/>
          </p:cNvPicPr>
          <p:nvPr/>
        </p:nvPicPr>
        <p:blipFill>
          <a:blip r:embed="rId4"/>
          <a:stretch>
            <a:fillRect/>
          </a:stretch>
        </p:blipFill>
        <p:spPr>
          <a:xfrm>
            <a:off x="0" y="6400686"/>
            <a:ext cx="12192000" cy="457314"/>
          </a:xfrm>
          <a:prstGeom prst="rect">
            <a:avLst/>
          </a:prstGeom>
        </p:spPr>
      </p:pic>
      <p:pic>
        <p:nvPicPr>
          <p:cNvPr id="4" name="Picture 3" descr="A yellow circle with a yellow circle with a yellow circle with a yellow circle with a yellow circle with a red circle with a yellow circle with a yellow circle with a yellow circle with a yellow circle&#10;&#10;Description automatically generated">
            <a:extLst>
              <a:ext uri="{FF2B5EF4-FFF2-40B4-BE49-F238E27FC236}">
                <a16:creationId xmlns:a16="http://schemas.microsoft.com/office/drawing/2014/main" id="{F8B7FDCA-32EA-4256-9275-29B616E2F535}"/>
              </a:ext>
            </a:extLst>
          </p:cNvPr>
          <p:cNvPicPr>
            <a:picLocks noChangeAspect="1"/>
          </p:cNvPicPr>
          <p:nvPr/>
        </p:nvPicPr>
        <p:blipFill>
          <a:blip r:embed="rId5"/>
          <a:stretch>
            <a:fillRect/>
          </a:stretch>
        </p:blipFill>
        <p:spPr>
          <a:xfrm>
            <a:off x="11156735" y="5837375"/>
            <a:ext cx="892835" cy="892835"/>
          </a:xfrm>
          <a:prstGeom prst="rect">
            <a:avLst/>
          </a:prstGeom>
        </p:spPr>
      </p:pic>
      <p:sp>
        <p:nvSpPr>
          <p:cNvPr id="7" name="Content Placeholder 2">
            <a:extLst>
              <a:ext uri="{FF2B5EF4-FFF2-40B4-BE49-F238E27FC236}">
                <a16:creationId xmlns:a16="http://schemas.microsoft.com/office/drawing/2014/main" id="{DD4B7836-119A-40FB-9719-37235CBA5BEE}"/>
              </a:ext>
            </a:extLst>
          </p:cNvPr>
          <p:cNvSpPr txBox="1">
            <a:spLocks/>
          </p:cNvSpPr>
          <p:nvPr/>
        </p:nvSpPr>
        <p:spPr>
          <a:xfrm>
            <a:off x="164960" y="1082508"/>
            <a:ext cx="11442322" cy="43513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200000"/>
              </a:lnSpc>
              <a:spcBef>
                <a:spcPts val="0"/>
              </a:spcBef>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lvl="1"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a:p>
            <a:pPr algn="l">
              <a:buFont typeface="Wingdings" panose="05000000000000000000" pitchFamily="2" charset="2"/>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64595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2631</TotalTime>
  <Words>3681</Words>
  <Application>Microsoft Office PowerPoint</Application>
  <PresentationFormat>Widescreen</PresentationFormat>
  <Paragraphs>707</Paragraphs>
  <Slides>46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Calibri Light</vt:lpstr>
      <vt:lpstr>Times New Roman</vt:lpstr>
      <vt:lpstr>Wingdings</vt:lpstr>
      <vt:lpstr>Office Theme</vt:lpstr>
      <vt:lpstr>Ovarian Cancer Detection with Multi-Biomarker Predictive Modelling</vt:lpstr>
      <vt:lpstr>Introduction to Subject</vt:lpstr>
      <vt:lpstr>Research Introduction</vt:lpstr>
      <vt:lpstr>Research Importance</vt:lpstr>
      <vt:lpstr>Objectives</vt:lpstr>
      <vt:lpstr>Hypothesis</vt:lpstr>
      <vt:lpstr>Review of Related Literature</vt:lpstr>
      <vt:lpstr>Previous Research Findings</vt:lpstr>
      <vt:lpstr>View of the Literature</vt:lpstr>
      <vt:lpstr>Project Pipeline</vt:lpstr>
      <vt:lpstr>Project Pipeline</vt:lpstr>
      <vt:lpstr>Data Gathering</vt:lpstr>
      <vt:lpstr>Data Gathering</vt:lpstr>
      <vt:lpstr>View of Variables</vt:lpstr>
      <vt:lpstr>Preliminary Data Analysis</vt:lpstr>
      <vt:lpstr>Heatmap</vt:lpstr>
      <vt:lpstr>Scatterplot 1 Example</vt:lpstr>
      <vt:lpstr>Scatterplot 2 Example</vt:lpstr>
      <vt:lpstr>Scatterplot Results Summary</vt:lpstr>
      <vt:lpstr>Preprocessing and Feature Selection</vt:lpstr>
      <vt:lpstr>Preprocessing and Feature Selection</vt:lpstr>
      <vt:lpstr>Machine Learning Models</vt:lpstr>
      <vt:lpstr>SVM – Support Vector Machine</vt:lpstr>
      <vt:lpstr>KNN – K Nearest Neighbors</vt:lpstr>
      <vt:lpstr>Decision Trees</vt:lpstr>
      <vt:lpstr>Machine Learning Model Comparisons</vt:lpstr>
      <vt:lpstr>Machine Learning Method Results</vt:lpstr>
      <vt:lpstr>SVM mRMR w/CA-125 Biomarkers:  'Age', 'CREA', 'LYM%', 'AST', 'CA125', 'PDW', 'Menopause', 'NEU', 'CEA', and 'LYM#’  </vt:lpstr>
      <vt:lpstr>SVM Lit Biomarkers:  'CA125', 'RBC', 'ALP', 'PCT', 'NEU', 'PLT', 'HE4', 'Age', 'Ca', 'Menopause’ </vt:lpstr>
      <vt:lpstr>SVM mRMR w/o CA-125 Biomarkers: 'Age', 'CREA', 'LYM%', 'AST', 'Menopause', 'PDW', 'NEU', 'HE4', 'LYM#', 'PCT’</vt:lpstr>
      <vt:lpstr>KNN 1 mRMR w/CA-125 Biomarkers: 'Age', 'CREA', 'LYM%', 'AST', 'CA125', 'PDW', 'Menopause', 'NEU', 'CEA', and 'LYM#' </vt:lpstr>
      <vt:lpstr>KNN 2 Lit Biomarkers: 'CA125', 'RBC', 'ALP', 'PCT', 'NEU', 'PLT', 'HE4', 'Age', 'Ca', 'Menopause'</vt:lpstr>
      <vt:lpstr>KNN 3 mRMR w/o CA-125 Biomarkers: 'Age', 'CREA', 'LYM%', 'AST', 'Menopause', 'PDW', 'NEU', 'HE4', 'LYM#', 'PCT' </vt:lpstr>
      <vt:lpstr>Decision Tree 1 mRMR w/CA-125 Biomarkers: 'Age', 'CREA', 'LYM%', 'AST', 'CA125', 'PDW', 'Menopause', 'NEU', 'CEA', and 'LYM#'  </vt:lpstr>
      <vt:lpstr>Decision Tree 2 Lit Biomarkers: 'CA125', 'RBC', 'ALP', 'PCT', 'NEU', 'PLT', 'HE4', 'Age', 'Ca', 'Menopause'</vt:lpstr>
      <vt:lpstr>Decision Tree 3 mRMR w/o CA-125 Biomarkers: 'Age', 'CREA', 'LYM%', 'AST', 'Menopause', 'PDW', 'NEU', 'HE4', 'LYM#', 'PCT' </vt:lpstr>
      <vt:lpstr>KNN and SVM  AUC-ROC comparison</vt:lpstr>
      <vt:lpstr>Summary view of results</vt:lpstr>
      <vt:lpstr>Conclusions &amp; Future Study</vt:lpstr>
      <vt:lpstr>Conclusions</vt:lpstr>
      <vt:lpstr>Missing Variables for Future Study</vt:lpstr>
      <vt:lpstr>Future Study</vt:lpstr>
      <vt:lpstr>Literature References</vt:lpstr>
      <vt:lpstr>Acknowledgements</vt:lpstr>
      <vt:lpstr>                Acknowledgements  I dedicate this work to my mother.  I am grateful for your lifetime of enduring love and support.    My mother, grandmother, and daughter are my greatest inspirations, and it is to them that I dedicate my program completion in Biomedical Data Science at Meharry.  I also thank my extended family, the professors at MMC-SACS, and everyone who supported me along the way. </vt:lpstr>
      <vt:lpstr>Thank you for listening. Are there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Amazing Data Science Ethics Heros</dc:title>
  <dc:creator>Todd Gary</dc:creator>
  <cp:lastModifiedBy>A H</cp:lastModifiedBy>
  <cp:revision>15</cp:revision>
  <dcterms:created xsi:type="dcterms:W3CDTF">2023-05-23T01:14:11Z</dcterms:created>
  <dcterms:modified xsi:type="dcterms:W3CDTF">2023-12-05T05:58:58Z</dcterms:modified>
</cp:coreProperties>
</file>