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26" d="100"/>
          <a:sy n="26" d="100"/>
        </p:scale>
        <p:origin x="112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1-30T12:59:36.014"/>
    </inkml:context>
    <inkml:brush xml:id="br0">
      <inkml:brushProperty name="width" value="0.28222" units="cm"/>
      <inkml:brushProperty name="height" value="0.28222" units="cm"/>
      <inkml:brushProperty name="color" value="#D7D8BA"/>
    </inkml:brush>
  </inkml:definitions>
  <inkml:trace contextRef="#ctx0" brushRef="#br0">738 2545 920 0 0,'0'0'271'0'0,"0"0"801"0"0,0 0 353 0 0,0 0 71 0 0,0 0-168 0 0,0 0-742 0 0,0 0-330 0 0,0 0-61 0 0,86-3 1016 0 0,105 13-1 0 0,-78 1-1191 0 0,-84-7 62 0 0,3-1 1 0 0,-4 1 0 0 0,0 3-1 0 0,4 0 1 0 0,11 8-82 0 0,-15-8 21 0 0,1 0 0 0 0,3 1 0 0 0,-4-5 0 0 0,4 1 0 0 0,28-4-21 0 0,53 11 34 0 0,-70-8 6 0 0,120 22 1805 0 0,121 30-1845 0 0,24-5 451 0 0,-255-35-443 0 0,132 39 48 0 0,-33-4 21 0 0,-95-35-2 0 0,0 6 1 0 0,-1 1 0 0 0,47 29-76 0 0,67 35-206 0 0,18 1 206 0 0,-28-11-9 0 0,49 39 162 0 0,-131-68-193 0 0,4-4 0 0 0,10 1 40 0 0,42 17-882 0 0,118 69 882 0 0,-227-115-7 0 0,17 10-36 0 0,-3-3 0 0 0,0 6 0 0 0,15 12 43 0 0,20 18-75 0 0,32 25-42 0 0,-63-43 117 0 0,0-4 0 0 0,31 21 0 0 0,-28-24 0 0 0,-7-1 0 0 0,4 1 0 0 0,6 17 0 0 0,93 84 0 0 0,-92-94 0 0 0,-8 3 0 0 0,33 37 0 0 0,31 31-700 0 0,-67-71 385 0 0,0 3-1 0 0,18 26 316 0 0,28 21-1110 0 0,-67-72 273 0 0,-1 0-1 0 0,1 0 1 0 0,0 4-1 0 0,10 14 838 0 0,-17-21-365 0 0,10 24-1634 0 0,-21-24 378 0 0</inkml:trace>
  <inkml:trace contextRef="#ctx0" brushRef="#br0" timeOffset="1">3057 513 3624 0 0,'0'0'165'0'0,"60"61"5116"0"0,-35-25-4651 0 0,4 0-1 0 0,-1 0 0 0 0,32 29-629 0 0,61 80 132 0 0,-22-12 695 0 0,96 95-827 0 0,-145-171-77 0 0,21 30 510 0 0,21 39-433 0 0,-39-50 299 0 0,4-4 1 0 0,42 44-300 0 0,-32-40 61 0 0,-3 3 1 0 0,-4 4 0 0 0,25 51-62 0 0,-53-87 7 0 0,199 346-9 0 0,-132-216 57 0 0,-53-97-90 0 0,4-5-1 0 0,3 1 1 0 0,4-4 0 0 0,28 29 35 0 0,-82-97 6 0 0,1 0 0 0 0,-4-1-1 0 0,3 1 1 0 0,1 0 0 0 0,-4-1 0 0 0,3 1 0 0 0,-3 3 0 0 0,0-3 0 0 0,4-1 0 0 0,-4 1 0 0 0,0 3-6 0 0,21 44 151 0 0,-7-33-143 0 0,-3 0 0 0 0,0 3 0 0 0,-1-3 0 0 0,5 11-8 0 0,45 76 32 0 0,96 130-32 0 0,-121-174 0 0 0,-3-10 117 0 0,-7 3 0 0 0,21 54-117 0 0,11 22 134 0 0,21 54 69 0 0,-50-108-169 0 0,4-4 1 0 0,11 11-35 0 0,-36-68 7 0 0,0-1 0 0 0,0 0 0 0 0,0 1 0 0 0,-3-1 0 0 0,3 1 0 0 0,-4-1 0 0 0,-3 1 0 0 0,4-1 1 0 0,-1 8-8 0 0,-3-19 7 0 0,0 5 1 0 0,4-1-1 0 0,-4 0 1 0 0,3 0 0 0 0,-3 0-1 0 0,4-3 1 0 0,-1 3 0 0 0,1 4-8 0 0,3 4 13 0 0,0-1 0 0 0,-3 0 1 0 0,-1 1-1 0 0,4-1 1 0 0,-3 12-14 0 0,-4-19-175 0 0,3 0 1 0 0,1 0 0 0 0,-4 0-1 0 0,4 1 1 0 0,-1-1 0 0 0,1 0-1 0 0,-1 0 1 0 0,1 1 0 0 0,-1-5-1 0 0,4 4 175 0 0,4 11-556 0 0,-4-7-288 0 0</inkml:trace>
  <inkml:trace contextRef="#ctx0" brushRef="#br0" timeOffset="2">1 2134 2760 0 0,'0'0'107'0'0,"0"0"-19"0"0,0 0-22 0 0,7 0-31 0 0,-3 3-42 0 0,6 1 6 0 0,1-1 1 0 0,14 5 1189 0 0,-15-5-778 0 0,12 1-36 0 0,2-1 133 0 0,19 8-153 0 0,14 0 709 0 0,-40-11-692 0 0,1 0 1 0 0,0 0-1 0 0,0 0 0 0 0,-1-3 0 0 0,1 3 1 0 0,3-4-373 0 0,-3 0 0 0 0,0 4 0 0 0,0 0 0 0 0,-1 4 0 0 0,19 0 0 0 0,-19-1 0 0 0,-2-3 0 0 0,2 4 0 0 0,-2-4 0 0 0,-1 0 0 0 0,3 0 0 0 0,8-4 0 0 0,78-32 0 0 0,-71 22 0 0 0,0 3 0 0 0,0 0 0 0 0,3 4 0 0 0,29-4 0 0 0,-36 4 277 0 0,-3-1 1 0 0,0 1-1 0 0,3-4 1 0 0,-3 1-1 0 0,0-1-277 0 0,71-25 661 0 0,141-47-661 0 0,-152 46 816 0 0,-7 1 0 0 0,25-18-816 0 0,4-4 416 0 0,290-162-344 0 0,-298 181 840 0 0,-81 35-735 0 0,-1-3 1 0 0,1-1-1 0 0,-4 1 0 0 0,4 0 0 0 0,-4 0 1 0 0,7-8-178 0 0,150-125 0 0 0,-157 129 0 0 0,0 4 0 0 0,-3-4 0 0 0,3 0 0 0 0,-4 0 0 0 0,8-7 0 0 0,21-18 0 0 0,21-29 0 0 0,15-11 0 0 0,-61 62 0 0 0,0 3 0 0 0,-3-4 0 0 0,0 1 0 0 0,3 0 0 0 0,-4-1 0 0 0,1-3 0 0 0,39-51 0 0 0,-43 62-135 0 0,0 0 1 0 0,0-4 0 0 0,0 4 0 0 0,0-4 0 0 0,-3 0 0 0 0,3 0-1 0 0,0-3 135 0 0,3-11-263 0 0,1-1 0 0 0,3 5 0 0 0,0-1 0 0 0,15-18 263 0 0,-26 15 333 0 0,1 18-5438 0 0,-4 7 1405 0 0</inkml:trace>
  <inkml:trace contextRef="#ctx0" brushRef="#br0" timeOffset="3">3050 718 2304 0 0,'0'0'101'0'0,"0"0"134"0"0,0 0 477 0 0,0 0 212 0 0,0 0 41 0 0,0 0-81 0 0,25-65 1691 0 0,-18 58-2553 0 0,0-7 35 0 0,0-4 0 0 0,0 3 0 0 0,0-3 0 0 0,-3 0 0 0 0,-1 4 0 0 0,4-15-57 0 0,15-51 152 0 0,-8 41-27 0 0,4 3-1 0 0,3-4 1 0 0,11-11-125 0 0,-29 37-70 0 0,1-4-1 0 0,3 3 0 0 0,-3 1 1 0 0,-4-4-1 0 0,3 4 0 0 0,-3-5 1 0 0,4 5-1 0 0,-4-4 0 0 0,-4-11 71 0 0,4 7-206 0 0,0-39-432 0 0,0 57 568 0 0,0 4-2 0 0,0 0 0 0 0,4-10-1607 0 0,-4 6-634 0 0</inkml:trace>
  <inkml:trace contextRef="#ctx0" brushRef="#br0" timeOffset="4">3327 72 0 0 0,'0'0'1012'0'0,"0"0"-115"0"0,0 0 87 0 0,0 0-54 0 0,0 0-438 0 0,0 0-195 0 0,0 0-38 0 0,0 0 7 0 0,49 18 2445 0 0,125 109-375 0 0,-117-84-2150 0 0,-1 4 0 0 0,-2 0 0 0 0,-1 3 1 0 0,-4 4-1 0 0,-3 1 0 0 0,15 24-186 0 0,17 11 531 0 0,60 62-531 0 0,-103-116 7 0 0,-3 4 1 0 0,0-1 0 0 0,0 5-8 0 0,0 3 21 0 0,3-4 0 0 0,19 18-21 0 0,-22-24 29 0 0,-1 6 1 0 0,1-3-1 0 0,11 28-29 0 0,-11-17-9 0 0,32 53 268 0 0,24 70-259 0 0,-52-102 14 0 0,3 0 0 0 0,3 0 1 0 0,1-3-1 0 0,6-4 0 0 0,5 3-14 0 0,-40-50-240 0 0,0 1 0 0 0,-3 2 0 0 0,3 1 0 0 0,-4 0 0 0 0,5 10 240 0 0,27 51-1442 0 0,-21-50 874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48CF-D443-4063-BD4C-B2ADBB62BD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B97-0F22-4302-8914-7F6C4C60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48CF-D443-4063-BD4C-B2ADBB62BD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B97-0F22-4302-8914-7F6C4C60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48CF-D443-4063-BD4C-B2ADBB62BD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B97-0F22-4302-8914-7F6C4C60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7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48CF-D443-4063-BD4C-B2ADBB62BD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B97-0F22-4302-8914-7F6C4C60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1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48CF-D443-4063-BD4C-B2ADBB62BD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B97-0F22-4302-8914-7F6C4C60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7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48CF-D443-4063-BD4C-B2ADBB62BD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B97-0F22-4302-8914-7F6C4C60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48CF-D443-4063-BD4C-B2ADBB62BD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B97-0F22-4302-8914-7F6C4C60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9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48CF-D443-4063-BD4C-B2ADBB62BD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B97-0F22-4302-8914-7F6C4C60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48CF-D443-4063-BD4C-B2ADBB62BD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B97-0F22-4302-8914-7F6C4C60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3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48CF-D443-4063-BD4C-B2ADBB62BD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B97-0F22-4302-8914-7F6C4C60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1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48CF-D443-4063-BD4C-B2ADBB62BD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AB97-0F22-4302-8914-7F6C4C60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7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48CF-D443-4063-BD4C-B2ADBB62BD5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0AB97-0F22-4302-8914-7F6C4C60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7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573A79D-565F-4E50-ADC0-FDD6C5DCE543}"/>
              </a:ext>
            </a:extLst>
          </p:cNvPr>
          <p:cNvSpPr/>
          <p:nvPr/>
        </p:nvSpPr>
        <p:spPr>
          <a:xfrm>
            <a:off x="11146315" y="17781185"/>
            <a:ext cx="9834316" cy="994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Monster customization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Scaling of Monster Stats to pose a challenge for Adventurers of any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0" dirty="0"/>
              <a:t>Addition of statistics is not directly proportional to challenge rating and needs to be evaluated.</a:t>
            </a:r>
          </a:p>
          <a:p>
            <a:endParaRPr lang="en-US" sz="4000" dirty="0"/>
          </a:p>
          <a:p>
            <a:r>
              <a:rPr lang="en-US" sz="4000" b="1" dirty="0"/>
              <a:t>Encounter 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0" dirty="0"/>
              <a:t>Based on Terrain type or Monster 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0" dirty="0"/>
              <a:t>Had to be balanced around Adventure Level and Experience thresholds for varying difficulties.</a:t>
            </a:r>
          </a:p>
          <a:p>
            <a:endParaRPr lang="en-US" sz="4000" dirty="0"/>
          </a:p>
          <a:p>
            <a:r>
              <a:rPr lang="en-US" sz="4000" b="1" dirty="0"/>
              <a:t>Non Player Character </a:t>
            </a:r>
            <a:r>
              <a:rPr lang="en-US" sz="4000" dirty="0"/>
              <a:t>(NPC) </a:t>
            </a:r>
            <a:r>
              <a:rPr lang="en-US" sz="4000" b="1" dirty="0"/>
              <a:t>Traits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0" dirty="0"/>
              <a:t>Generates character traits, quirks, and personalities for character inspiration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A3C38C-ABE2-44D8-9B6B-3A2592E8BD19}"/>
              </a:ext>
            </a:extLst>
          </p:cNvPr>
          <p:cNvSpPr/>
          <p:nvPr/>
        </p:nvSpPr>
        <p:spPr>
          <a:xfrm>
            <a:off x="927050" y="5071442"/>
            <a:ext cx="9844202" cy="10832306"/>
          </a:xfrm>
          <a:prstGeom prst="rect">
            <a:avLst/>
          </a:prstGeom>
          <a:noFill/>
          <a:ln w="47625">
            <a:solidFill>
              <a:srgbClr val="D7D8BA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6A1D4E-B962-4729-9FC8-582CF6916027}"/>
              </a:ext>
            </a:extLst>
          </p:cNvPr>
          <p:cNvSpPr/>
          <p:nvPr/>
        </p:nvSpPr>
        <p:spPr>
          <a:xfrm>
            <a:off x="31391508" y="5379104"/>
            <a:ext cx="11711464" cy="26799787"/>
          </a:xfrm>
          <a:prstGeom prst="rect">
            <a:avLst/>
          </a:prstGeom>
          <a:noFill/>
          <a:ln w="47625">
            <a:solidFill>
              <a:srgbClr val="D7D8BA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AD516E-DD80-44DE-B483-7497A79041B7}"/>
              </a:ext>
            </a:extLst>
          </p:cNvPr>
          <p:cNvSpPr txBox="1"/>
          <p:nvPr/>
        </p:nvSpPr>
        <p:spPr>
          <a:xfrm>
            <a:off x="13816524" y="1242342"/>
            <a:ext cx="15298685" cy="20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600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Adventure</a:t>
            </a:r>
            <a:r>
              <a:rPr lang="en-US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 Day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28078B7-1608-4375-81E1-24487B4AE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28" y="514272"/>
            <a:ext cx="9168997" cy="1517784"/>
          </a:xfrm>
          <a:prstGeom prst="rect">
            <a:avLst/>
          </a:prstGeom>
        </p:spPr>
      </p:pic>
      <p:pic>
        <p:nvPicPr>
          <p:cNvPr id="60" name="Picture 2" descr="Image result for grand valley state university vector logo">
            <a:extLst>
              <a:ext uri="{FF2B5EF4-FFF2-40B4-BE49-F238E27FC236}">
                <a16:creationId xmlns:a16="http://schemas.microsoft.com/office/drawing/2014/main" id="{2AC328F4-D9B4-4FD8-8499-2A0DAC3B2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2174" y="789285"/>
            <a:ext cx="5066854" cy="151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9D49A65-CED7-4628-B99C-052EFB9372AA}"/>
              </a:ext>
            </a:extLst>
          </p:cNvPr>
          <p:cNvSpPr txBox="1"/>
          <p:nvPr/>
        </p:nvSpPr>
        <p:spPr>
          <a:xfrm>
            <a:off x="880108" y="3773261"/>
            <a:ext cx="3905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Overview</a:t>
            </a:r>
            <a:endParaRPr lang="en-US" sz="1600" dirty="0">
              <a:latin typeface="Algerian" panose="04020705040A02060702" pitchFamily="8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62B20B-F9A1-482B-8D76-BA6705E45FD3}"/>
              </a:ext>
            </a:extLst>
          </p:cNvPr>
          <p:cNvSpPr txBox="1"/>
          <p:nvPr/>
        </p:nvSpPr>
        <p:spPr>
          <a:xfrm>
            <a:off x="880108" y="16175378"/>
            <a:ext cx="3605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lgerian" panose="04020705040A02060702" pitchFamily="82" charset="0"/>
                <a:cs typeface="Aldhabi" panose="020B0604020202020204" pitchFamily="2" charset="-78"/>
              </a:rPr>
              <a:t>Solution</a:t>
            </a:r>
            <a:endParaRPr lang="en-US" sz="1600" dirty="0"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31B258-D666-4FA2-B56B-67864623E86E}"/>
              </a:ext>
            </a:extLst>
          </p:cNvPr>
          <p:cNvSpPr txBox="1"/>
          <p:nvPr/>
        </p:nvSpPr>
        <p:spPr>
          <a:xfrm>
            <a:off x="1115712" y="5225460"/>
            <a:ext cx="9655551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Dungeons and Dragons is a role playing game where one player assumes the role of the Dungeon Master.  This player is responsible for dreaming up adventures for the other players to embark upon.</a:t>
            </a:r>
          </a:p>
          <a:p>
            <a:endParaRPr lang="en-US" sz="4000" dirty="0"/>
          </a:p>
          <a:p>
            <a:r>
              <a:rPr lang="en-US" sz="4000" dirty="0"/>
              <a:t>Preparing games for dungeons and dragons can be a daunting task that is filled with lengthy tasks that may not yield benefit when it comes to running the game you’ve prepared.</a:t>
            </a:r>
          </a:p>
          <a:p>
            <a:endParaRPr lang="en-US" sz="4000" dirty="0"/>
          </a:p>
          <a:p>
            <a:r>
              <a:rPr lang="en-US" sz="4000" dirty="0"/>
              <a:t>Adventure Day is a computational solution to streamline the creation process of a D&amp;D Adventure. 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7843E05-D085-4FA3-A646-C83789589C12}"/>
              </a:ext>
            </a:extLst>
          </p:cNvPr>
          <p:cNvSpPr/>
          <p:nvPr/>
        </p:nvSpPr>
        <p:spPr>
          <a:xfrm>
            <a:off x="880108" y="17328586"/>
            <a:ext cx="9844206" cy="14850306"/>
          </a:xfrm>
          <a:prstGeom prst="rect">
            <a:avLst/>
          </a:prstGeom>
          <a:noFill/>
          <a:ln w="47625">
            <a:solidFill>
              <a:srgbClr val="D7D8BA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699392-3DAC-45F1-862A-604778FC53ED}"/>
              </a:ext>
            </a:extLst>
          </p:cNvPr>
          <p:cNvSpPr txBox="1"/>
          <p:nvPr/>
        </p:nvSpPr>
        <p:spPr>
          <a:xfrm>
            <a:off x="31391508" y="4119298"/>
            <a:ext cx="29482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Output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6D97DD-EC45-41F9-BCC7-DC8DCD933E4C}"/>
              </a:ext>
            </a:extLst>
          </p:cNvPr>
          <p:cNvSpPr txBox="1"/>
          <p:nvPr/>
        </p:nvSpPr>
        <p:spPr>
          <a:xfrm>
            <a:off x="1100020" y="23764864"/>
            <a:ext cx="9666787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Users supply story ideas and tag items of interest in the body of text which will be fetched and represented in the output of the application.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Highlight Headings with markdown headings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Use Bold to highlight items of importance in this case a Hobgoblin is important to the Hamlet Scene.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Define the Dictionary and what actions to be taken.  In this case we want to make our Hobgoblin Five Challenge Ratings Higher than it starts at</a:t>
            </a:r>
          </a:p>
          <a:p>
            <a:pPr marL="228600" indent="-228600">
              <a:buFont typeface="+mj-lt"/>
              <a:buAutoNum type="arabicPeriod"/>
            </a:pPr>
            <a:endParaRPr lang="en-US" sz="4000" dirty="0"/>
          </a:p>
          <a:p>
            <a:pPr marL="228600" indent="-228600">
              <a:buFont typeface="+mj-lt"/>
              <a:buAutoNum type="arabicPeriod"/>
            </a:pPr>
            <a:endParaRPr lang="en-US" sz="40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86A5404-E369-41AA-B1B6-F6767D069845}"/>
              </a:ext>
            </a:extLst>
          </p:cNvPr>
          <p:cNvCxnSpPr>
            <a:cxnSpLocks/>
          </p:cNvCxnSpPr>
          <p:nvPr/>
        </p:nvCxnSpPr>
        <p:spPr>
          <a:xfrm>
            <a:off x="768029" y="3015695"/>
            <a:ext cx="32806875" cy="0"/>
          </a:xfrm>
          <a:prstGeom prst="line">
            <a:avLst/>
          </a:prstGeom>
          <a:ln w="76200">
            <a:solidFill>
              <a:srgbClr val="D7D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30F2F5-E4F8-42B1-848C-9BF07C04B6BD}"/>
              </a:ext>
            </a:extLst>
          </p:cNvPr>
          <p:cNvCxnSpPr>
            <a:cxnSpLocks/>
          </p:cNvCxnSpPr>
          <p:nvPr/>
        </p:nvCxnSpPr>
        <p:spPr>
          <a:xfrm>
            <a:off x="976874" y="3147798"/>
            <a:ext cx="32806875" cy="0"/>
          </a:xfrm>
          <a:prstGeom prst="line">
            <a:avLst/>
          </a:prstGeom>
          <a:ln w="76200">
            <a:solidFill>
              <a:srgbClr val="D7D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2F6E21D-29B3-4730-A1EB-BFE6EBE17350}"/>
                  </a:ext>
                </a:extLst>
              </p14:cNvPr>
              <p14:cNvContentPartPr/>
              <p14:nvPr/>
            </p14:nvContentPartPr>
            <p14:xfrm>
              <a:off x="33496978" y="2229958"/>
              <a:ext cx="2144220" cy="1827288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2F6E21D-29B3-4730-A1EB-BFE6EBE173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46165" y="2179210"/>
                <a:ext cx="2245485" cy="1928424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8A4B53E4-C12B-49A0-AFBB-F97E40FA0487}"/>
              </a:ext>
            </a:extLst>
          </p:cNvPr>
          <p:cNvSpPr txBox="1"/>
          <p:nvPr/>
        </p:nvSpPr>
        <p:spPr>
          <a:xfrm>
            <a:off x="37102174" y="2393680"/>
            <a:ext cx="6176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Created By</a:t>
            </a:r>
            <a:r>
              <a:rPr lang="en-US" sz="3600" dirty="0"/>
              <a:t>: </a:t>
            </a:r>
            <a:r>
              <a:rPr lang="en-US" sz="3600" b="1" dirty="0"/>
              <a:t>Ryan Solnik</a:t>
            </a:r>
          </a:p>
          <a:p>
            <a:r>
              <a:rPr lang="en-US" sz="3600" u="sng" dirty="0"/>
              <a:t>Advised By</a:t>
            </a:r>
            <a:r>
              <a:rPr lang="en-US" sz="3600" dirty="0"/>
              <a:t>: </a:t>
            </a:r>
            <a:r>
              <a:rPr lang="en-US" sz="3600" b="1" dirty="0"/>
              <a:t>Dr. Robert Adams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2D4CFF2-ED0B-4601-8C36-F6E8F3A692B7}"/>
              </a:ext>
            </a:extLst>
          </p:cNvPr>
          <p:cNvSpPr/>
          <p:nvPr/>
        </p:nvSpPr>
        <p:spPr>
          <a:xfrm>
            <a:off x="11099613" y="17444371"/>
            <a:ext cx="9925919" cy="14734522"/>
          </a:xfrm>
          <a:prstGeom prst="rect">
            <a:avLst/>
          </a:prstGeom>
          <a:noFill/>
          <a:ln w="47625">
            <a:solidFill>
              <a:srgbClr val="D7D8BA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52E21E6-7E16-4716-90BF-499E771DC169}"/>
              </a:ext>
            </a:extLst>
          </p:cNvPr>
          <p:cNvSpPr/>
          <p:nvPr/>
        </p:nvSpPr>
        <p:spPr>
          <a:xfrm>
            <a:off x="21253514" y="17416000"/>
            <a:ext cx="9909990" cy="14762892"/>
          </a:xfrm>
          <a:prstGeom prst="rect">
            <a:avLst/>
          </a:prstGeom>
          <a:noFill/>
          <a:ln w="47625">
            <a:solidFill>
              <a:srgbClr val="D7D8BA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D38D4E0-2591-4660-B9E0-ACB716A734F6}"/>
              </a:ext>
            </a:extLst>
          </p:cNvPr>
          <p:cNvSpPr/>
          <p:nvPr/>
        </p:nvSpPr>
        <p:spPr>
          <a:xfrm>
            <a:off x="11062153" y="5072249"/>
            <a:ext cx="20101351" cy="11090317"/>
          </a:xfrm>
          <a:prstGeom prst="rect">
            <a:avLst/>
          </a:prstGeom>
          <a:noFill/>
          <a:ln w="47625">
            <a:solidFill>
              <a:srgbClr val="D7D8BA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095C88D-2C59-43C0-9428-CADA6A6FB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3926" y="28513770"/>
            <a:ext cx="2922998" cy="293934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EE1DB04-B8F7-4D5A-B265-36D525504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4220" y="28371384"/>
            <a:ext cx="2581917" cy="2602112"/>
          </a:xfrm>
          <a:prstGeom prst="rect">
            <a:avLst/>
          </a:prstGeom>
        </p:spPr>
      </p:pic>
      <p:sp>
        <p:nvSpPr>
          <p:cNvPr id="77" name="Arrow: Right 76">
            <a:extLst>
              <a:ext uri="{FF2B5EF4-FFF2-40B4-BE49-F238E27FC236}">
                <a16:creationId xmlns:a16="http://schemas.microsoft.com/office/drawing/2014/main" id="{3BA3340E-1DB0-4660-AC54-58242964D150}"/>
              </a:ext>
            </a:extLst>
          </p:cNvPr>
          <p:cNvSpPr/>
          <p:nvPr/>
        </p:nvSpPr>
        <p:spPr>
          <a:xfrm>
            <a:off x="14292334" y="29283662"/>
            <a:ext cx="2526176" cy="1060220"/>
          </a:xfrm>
          <a:prstGeom prst="rightArrow">
            <a:avLst>
              <a:gd name="adj1" fmla="val 31798"/>
              <a:gd name="adj2" fmla="val 77302"/>
            </a:avLst>
          </a:prstGeom>
          <a:gradFill>
            <a:gsLst>
              <a:gs pos="0">
                <a:srgbClr val="7A0000"/>
              </a:gs>
              <a:gs pos="48000">
                <a:srgbClr val="C00000"/>
              </a:gs>
              <a:gs pos="100000">
                <a:srgbClr val="FF0000"/>
              </a:gs>
            </a:gsLst>
            <a:lin ang="0" scaled="1"/>
          </a:gradFill>
          <a:ln>
            <a:solidFill>
              <a:srgbClr val="C00000">
                <a:alpha val="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Triangle 77">
            <a:extLst>
              <a:ext uri="{FF2B5EF4-FFF2-40B4-BE49-F238E27FC236}">
                <a16:creationId xmlns:a16="http://schemas.microsoft.com/office/drawing/2014/main" id="{7DC55612-3073-4861-A92F-3E81DA6A96DB}"/>
              </a:ext>
            </a:extLst>
          </p:cNvPr>
          <p:cNvSpPr/>
          <p:nvPr/>
        </p:nvSpPr>
        <p:spPr>
          <a:xfrm flipV="1">
            <a:off x="847165" y="17090163"/>
            <a:ext cx="4024978" cy="165050"/>
          </a:xfrm>
          <a:prstGeom prst="rtTriangle">
            <a:avLst/>
          </a:prstGeom>
          <a:solidFill>
            <a:srgbClr val="C0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B84E7784-7F90-4DAE-B40B-81AD86201D85}"/>
              </a:ext>
            </a:extLst>
          </p:cNvPr>
          <p:cNvSpPr/>
          <p:nvPr/>
        </p:nvSpPr>
        <p:spPr>
          <a:xfrm flipV="1">
            <a:off x="927050" y="4617653"/>
            <a:ext cx="4024978" cy="165050"/>
          </a:xfrm>
          <a:prstGeom prst="rtTriangle">
            <a:avLst/>
          </a:prstGeom>
          <a:solidFill>
            <a:srgbClr val="C00000">
              <a:alpha val="81000"/>
            </a:srgbClr>
          </a:solidFill>
          <a:ln>
            <a:solidFill>
              <a:srgbClr val="C00000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BF3BFA40-39E1-4FF3-A5E6-FA1A18E210BE}"/>
              </a:ext>
            </a:extLst>
          </p:cNvPr>
          <p:cNvSpPr/>
          <p:nvPr/>
        </p:nvSpPr>
        <p:spPr>
          <a:xfrm flipV="1">
            <a:off x="31446695" y="4945868"/>
            <a:ext cx="3194203" cy="170043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BC1AAF5C-E531-4BE9-9CCE-C54F921268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31849" y="24682053"/>
            <a:ext cx="4383598" cy="352114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665CF02-31C3-4A1F-AC47-C38E70576651}"/>
              </a:ext>
            </a:extLst>
          </p:cNvPr>
          <p:cNvSpPr/>
          <p:nvPr/>
        </p:nvSpPr>
        <p:spPr>
          <a:xfrm>
            <a:off x="21343681" y="17796311"/>
            <a:ext cx="99099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Postgres</a:t>
            </a:r>
            <a:r>
              <a:rPr lang="en-US" sz="4000" dirty="0"/>
              <a:t> </a:t>
            </a:r>
            <a:r>
              <a:rPr lang="en-US" sz="4000" b="1" dirty="0"/>
              <a:t>Database</a:t>
            </a:r>
            <a:r>
              <a:rPr lang="en-US" sz="4000" dirty="0"/>
              <a:t> filled with Monster and NPC data that can be referenced by keywords in the Adventure Text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Important Statistics (AC, HP, Type, </a:t>
            </a:r>
            <a:r>
              <a:rPr lang="en-US" sz="4000" dirty="0" err="1"/>
              <a:t>etc</a:t>
            </a:r>
            <a:r>
              <a:rPr lang="en-US" sz="4000" dirty="0"/>
              <a:t>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Special Abilities, Actions, Reactions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Environments Monsters are encountered 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Non-player-character Quirks, personalities, and traits for inspiration.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28810A-C8F5-4CCE-AC53-F53DB3B66314}"/>
              </a:ext>
            </a:extLst>
          </p:cNvPr>
          <p:cNvSpPr txBox="1"/>
          <p:nvPr/>
        </p:nvSpPr>
        <p:spPr>
          <a:xfrm>
            <a:off x="21259075" y="16226421"/>
            <a:ext cx="6114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Monster Vault</a:t>
            </a:r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6578CBE0-9DFA-47E1-A434-443DAF907737}"/>
              </a:ext>
            </a:extLst>
          </p:cNvPr>
          <p:cNvSpPr/>
          <p:nvPr/>
        </p:nvSpPr>
        <p:spPr>
          <a:xfrm flipV="1">
            <a:off x="21290376" y="17060892"/>
            <a:ext cx="6270431" cy="191836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95B2EA-5894-44D4-A5F1-742134677CA9}"/>
              </a:ext>
            </a:extLst>
          </p:cNvPr>
          <p:cNvSpPr txBox="1"/>
          <p:nvPr/>
        </p:nvSpPr>
        <p:spPr>
          <a:xfrm>
            <a:off x="11062153" y="3774068"/>
            <a:ext cx="8658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Adventure Parser</a:t>
            </a:r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5F5F1BBA-EE19-4E07-8ABE-E917BA730BE9}"/>
              </a:ext>
            </a:extLst>
          </p:cNvPr>
          <p:cNvSpPr/>
          <p:nvPr/>
        </p:nvSpPr>
        <p:spPr>
          <a:xfrm flipV="1">
            <a:off x="11062153" y="4601777"/>
            <a:ext cx="7548284" cy="199900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F801987-4D55-45E4-B8CA-4D81AD8BF3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18509" y="27472000"/>
            <a:ext cx="3874217" cy="406170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F1A04323-6516-40A5-ACA0-AADDF5A43CF3}"/>
              </a:ext>
            </a:extLst>
          </p:cNvPr>
          <p:cNvSpPr txBox="1"/>
          <p:nvPr/>
        </p:nvSpPr>
        <p:spPr>
          <a:xfrm>
            <a:off x="11137093" y="5166020"/>
            <a:ext cx="20164248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Markdown Text Parser written in Python that interprets tagged words and headings for operations requested.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Dictionary entries to trigger additional actions to be taken on important actors in the story provided.  Dictionary operators can be combined</a:t>
            </a:r>
          </a:p>
          <a:p>
            <a:endParaRPr lang="en-US" sz="4000" b="1" dirty="0"/>
          </a:p>
          <a:p>
            <a:r>
              <a:rPr lang="en-US" sz="4000" b="1" dirty="0"/>
              <a:t>Name: </a:t>
            </a:r>
            <a:r>
              <a:rPr lang="en-US" sz="3600" dirty="0"/>
              <a:t>The name of item highlighted in text or monster to be referenced.</a:t>
            </a:r>
            <a:endParaRPr lang="en-US" sz="3600" b="1" dirty="0"/>
          </a:p>
          <a:p>
            <a:r>
              <a:rPr lang="en-US" sz="4000" b="1" dirty="0"/>
              <a:t>Type: </a:t>
            </a:r>
            <a:r>
              <a:rPr lang="en-US" sz="3600" dirty="0"/>
              <a:t>Queries the Monster Vault for either a Monster or an NPC characteristics</a:t>
            </a:r>
          </a:p>
          <a:p>
            <a:r>
              <a:rPr lang="en-US" sz="4400" b="1" dirty="0"/>
              <a:t>Level:  </a:t>
            </a:r>
            <a:r>
              <a:rPr lang="en-US" sz="3600" dirty="0"/>
              <a:t>The rough power level of the adventure that is being created.  This informs monster selection.</a:t>
            </a:r>
            <a:endParaRPr lang="en-US" sz="4400" b="1" dirty="0"/>
          </a:p>
          <a:p>
            <a:r>
              <a:rPr lang="en-US" sz="4000" b="1" dirty="0"/>
              <a:t>Location</a:t>
            </a:r>
            <a:r>
              <a:rPr lang="en-US" sz="3600" b="1" dirty="0"/>
              <a:t>: </a:t>
            </a:r>
            <a:r>
              <a:rPr lang="en-US" sz="3600" dirty="0"/>
              <a:t>Creates a set of encounters for adventurers based on the Location the encounter would occur.</a:t>
            </a:r>
            <a:endParaRPr lang="en-US" sz="3600" b="1" dirty="0"/>
          </a:p>
          <a:p>
            <a:r>
              <a:rPr lang="en-US" sz="4000" b="1" dirty="0"/>
              <a:t>Race</a:t>
            </a:r>
            <a:r>
              <a:rPr lang="en-US" sz="3600" dirty="0"/>
              <a:t>:   Returns a specific type of monster (ex. “Dragon”, “Aberration”, “Goblin”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  <a:endParaRPr lang="en-US" sz="4000" dirty="0"/>
          </a:p>
          <a:p>
            <a:r>
              <a:rPr lang="en-US" sz="4000" b="1" dirty="0"/>
              <a:t>CR:   </a:t>
            </a:r>
            <a:r>
              <a:rPr lang="en-US" sz="3600" b="1" dirty="0"/>
              <a:t>S</a:t>
            </a:r>
            <a:r>
              <a:rPr lang="en-US" sz="3600" dirty="0"/>
              <a:t>ets the challenge rating for the desired Monster up or down based on the number provided.</a:t>
            </a:r>
          </a:p>
          <a:p>
            <a:r>
              <a:rPr lang="en-US" sz="4000" b="1" dirty="0"/>
              <a:t>Ability</a:t>
            </a:r>
            <a:r>
              <a:rPr lang="en-US" sz="3200" b="1" dirty="0"/>
              <a:t>:   </a:t>
            </a:r>
            <a:r>
              <a:rPr lang="en-US" sz="3600" dirty="0"/>
              <a:t>Returns a monster with the desired ability listed as a value to the Ability Key</a:t>
            </a:r>
            <a:r>
              <a:rPr lang="en-US" sz="3200" dirty="0"/>
              <a:t>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Gathers markdown text input and tagged items and compiles them into an output that can be formatted with a CSS Stylesheet provided by The </a:t>
            </a:r>
            <a:r>
              <a:rPr lang="en-US" sz="3600" dirty="0" err="1"/>
              <a:t>Homebrewery</a:t>
            </a:r>
            <a:r>
              <a:rPr lang="en-US" sz="3600" dirty="0"/>
              <a:t>.  Monsters are provided in stat blocks that are easily readable and story scenes are separated by headings that had been provided in the text file.</a:t>
            </a:r>
          </a:p>
        </p:txBody>
      </p:sp>
      <p:sp>
        <p:nvSpPr>
          <p:cNvPr id="92" name="Rectangle: Single Corner Rounded 91">
            <a:extLst>
              <a:ext uri="{FF2B5EF4-FFF2-40B4-BE49-F238E27FC236}">
                <a16:creationId xmlns:a16="http://schemas.microsoft.com/office/drawing/2014/main" id="{3B8F52D1-839D-4442-8411-A089E8076335}"/>
              </a:ext>
            </a:extLst>
          </p:cNvPr>
          <p:cNvSpPr/>
          <p:nvPr/>
        </p:nvSpPr>
        <p:spPr>
          <a:xfrm>
            <a:off x="11272296" y="12893651"/>
            <a:ext cx="19618168" cy="711811"/>
          </a:xfrm>
          <a:prstGeom prst="round1Rect">
            <a:avLst/>
          </a:prstGeom>
          <a:gradFill flip="none" rotWithShape="1">
            <a:gsLst>
              <a:gs pos="0">
                <a:srgbClr val="7A0000"/>
              </a:gs>
              <a:gs pos="48000">
                <a:srgbClr val="C00000"/>
              </a:gs>
              <a:gs pos="100000">
                <a:srgbClr val="FF0000"/>
              </a:gs>
            </a:gsLst>
            <a:lin ang="0" scaled="1"/>
            <a:tileRect/>
          </a:gradFill>
          <a:ln cmpd="sng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{“</a:t>
            </a:r>
            <a:r>
              <a:rPr lang="en-US" sz="4000" b="1" dirty="0"/>
              <a:t>Name</a:t>
            </a:r>
            <a:r>
              <a:rPr lang="en-US" sz="4000" dirty="0"/>
              <a:t>":"</a:t>
            </a:r>
            <a:r>
              <a:rPr lang="en-US" sz="4000" dirty="0" err="1"/>
              <a:t>Archmage</a:t>
            </a:r>
            <a:r>
              <a:rPr lang="en-US" sz="4000" dirty="0"/>
              <a:t>", “</a:t>
            </a:r>
            <a:r>
              <a:rPr lang="en-US" sz="4000" b="1" dirty="0" err="1"/>
              <a:t>Type</a:t>
            </a:r>
            <a:r>
              <a:rPr lang="en-US" sz="4000" dirty="0" err="1"/>
              <a:t>":"monster</a:t>
            </a:r>
            <a:r>
              <a:rPr lang="en-US" sz="4000" dirty="0"/>
              <a:t>", “</a:t>
            </a:r>
            <a:r>
              <a:rPr lang="en-US" sz="4000" b="1" dirty="0"/>
              <a:t>Race</a:t>
            </a:r>
            <a:r>
              <a:rPr lang="en-US" sz="4000" dirty="0"/>
              <a:t>": "human", “</a:t>
            </a:r>
            <a:r>
              <a:rPr lang="en-US" sz="4000" b="1" dirty="0"/>
              <a:t>Ability</a:t>
            </a:r>
            <a:r>
              <a:rPr lang="en-US" sz="4000" dirty="0"/>
              <a:t>": "spellcasting" , "</a:t>
            </a:r>
            <a:r>
              <a:rPr lang="en-US" sz="4000" b="1" dirty="0"/>
              <a:t>CR</a:t>
            </a:r>
            <a:r>
              <a:rPr lang="en-US" sz="4000" dirty="0"/>
              <a:t>": -2}</a:t>
            </a:r>
          </a:p>
        </p:txBody>
      </p:sp>
      <p:sp>
        <p:nvSpPr>
          <p:cNvPr id="95" name="Arrow: Bent 94">
            <a:extLst>
              <a:ext uri="{FF2B5EF4-FFF2-40B4-BE49-F238E27FC236}">
                <a16:creationId xmlns:a16="http://schemas.microsoft.com/office/drawing/2014/main" id="{A7B7BCF5-6B65-4E72-8C1B-CFF459472167}"/>
              </a:ext>
            </a:extLst>
          </p:cNvPr>
          <p:cNvSpPr/>
          <p:nvPr/>
        </p:nvSpPr>
        <p:spPr>
          <a:xfrm rot="16200000" flipV="1">
            <a:off x="37364359" y="25331410"/>
            <a:ext cx="2409594" cy="5853548"/>
          </a:xfrm>
          <a:prstGeom prst="bentArrow">
            <a:avLst>
              <a:gd name="adj1" fmla="val 25000"/>
              <a:gd name="adj2" fmla="val 23818"/>
              <a:gd name="adj3" fmla="val 25000"/>
              <a:gd name="adj4" fmla="val 31658"/>
            </a:avLst>
          </a:prstGeom>
          <a:gradFill flip="none" rotWithShape="1">
            <a:gsLst>
              <a:gs pos="0">
                <a:srgbClr val="7A0000"/>
              </a:gs>
              <a:gs pos="48000">
                <a:srgbClr val="C00000"/>
              </a:gs>
              <a:gs pos="100000">
                <a:srgbClr val="FF0000"/>
              </a:gs>
            </a:gsLst>
            <a:lin ang="27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Scroll: Horizontal 96">
            <a:extLst>
              <a:ext uri="{FF2B5EF4-FFF2-40B4-BE49-F238E27FC236}">
                <a16:creationId xmlns:a16="http://schemas.microsoft.com/office/drawing/2014/main" id="{DD8FE6B4-6110-416B-B51A-F8648A47490C}"/>
              </a:ext>
            </a:extLst>
          </p:cNvPr>
          <p:cNvSpPr/>
          <p:nvPr/>
        </p:nvSpPr>
        <p:spPr>
          <a:xfrm>
            <a:off x="1095319" y="17060892"/>
            <a:ext cx="9535562" cy="6459267"/>
          </a:xfrm>
          <a:prstGeom prst="horizontalScrol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rgbClr val="7A0000"/>
              </a:solidFill>
            </a:endParaRP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### Hamlet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A small hamlet only a day's ride to the east was overrun by a **Hobgoblin** and his band of mercenaries several days ago. Everyone was killed. The party learns of this on their way to Caldwell's Castle.  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{"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name":"Hobgoblin","type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": "monster", "CR": 5</a:t>
            </a:r>
            <a:r>
              <a:rPr lang="en-US" sz="3200" dirty="0">
                <a:solidFill>
                  <a:srgbClr val="7A0000"/>
                </a:solidFill>
              </a:rPr>
              <a:t>}</a:t>
            </a:r>
          </a:p>
          <a:p>
            <a:endParaRPr lang="en-US" sz="3200" dirty="0">
              <a:solidFill>
                <a:srgbClr val="7A0000"/>
              </a:solidFill>
            </a:endParaRPr>
          </a:p>
        </p:txBody>
      </p:sp>
      <p:sp>
        <p:nvSpPr>
          <p:cNvPr id="99" name="Heptagon 98">
            <a:extLst>
              <a:ext uri="{FF2B5EF4-FFF2-40B4-BE49-F238E27FC236}">
                <a16:creationId xmlns:a16="http://schemas.microsoft.com/office/drawing/2014/main" id="{FAC2FA8F-0ECB-43C9-95FB-2122B2E5DE73}"/>
              </a:ext>
            </a:extLst>
          </p:cNvPr>
          <p:cNvSpPr/>
          <p:nvPr/>
        </p:nvSpPr>
        <p:spPr>
          <a:xfrm>
            <a:off x="3963122" y="17905579"/>
            <a:ext cx="844233" cy="855027"/>
          </a:xfrm>
          <a:prstGeom prst="heptagon">
            <a:avLst/>
          </a:prstGeom>
          <a:gradFill>
            <a:gsLst>
              <a:gs pos="0">
                <a:srgbClr val="7A0000"/>
              </a:gs>
              <a:gs pos="48000">
                <a:srgbClr val="C00000"/>
              </a:gs>
              <a:gs pos="100000">
                <a:srgbClr val="FF0000"/>
              </a:gs>
            </a:gsLst>
            <a:lin ang="0" scaled="1"/>
          </a:gra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2</a:t>
            </a:r>
            <a:endParaRPr lang="en-US" sz="2000" b="1" dirty="0"/>
          </a:p>
        </p:txBody>
      </p:sp>
      <p:sp>
        <p:nvSpPr>
          <p:cNvPr id="100" name="Heptagon 99">
            <a:extLst>
              <a:ext uri="{FF2B5EF4-FFF2-40B4-BE49-F238E27FC236}">
                <a16:creationId xmlns:a16="http://schemas.microsoft.com/office/drawing/2014/main" id="{94900BCE-15AB-4ECA-B2D3-A23225D8B630}"/>
              </a:ext>
            </a:extLst>
          </p:cNvPr>
          <p:cNvSpPr/>
          <p:nvPr/>
        </p:nvSpPr>
        <p:spPr>
          <a:xfrm>
            <a:off x="1041793" y="21752693"/>
            <a:ext cx="844233" cy="855027"/>
          </a:xfrm>
          <a:prstGeom prst="heptagon">
            <a:avLst/>
          </a:prstGeom>
          <a:gradFill>
            <a:gsLst>
              <a:gs pos="0">
                <a:srgbClr val="7A0000"/>
              </a:gs>
              <a:gs pos="48000">
                <a:srgbClr val="C00000"/>
              </a:gs>
              <a:gs pos="100000">
                <a:srgbClr val="FF0000"/>
              </a:gs>
            </a:gsLst>
            <a:lin ang="0" scaled="1"/>
          </a:gra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4</a:t>
            </a:r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085DF933-DCB5-4617-8264-6A8C7718B580}"/>
              </a:ext>
            </a:extLst>
          </p:cNvPr>
          <p:cNvSpPr/>
          <p:nvPr/>
        </p:nvSpPr>
        <p:spPr>
          <a:xfrm>
            <a:off x="9612186" y="19208781"/>
            <a:ext cx="799153" cy="219440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Speech Bubble: Oval 101">
            <a:extLst>
              <a:ext uri="{FF2B5EF4-FFF2-40B4-BE49-F238E27FC236}">
                <a16:creationId xmlns:a16="http://schemas.microsoft.com/office/drawing/2014/main" id="{E5A313DC-6B68-4095-8248-AC6BB9BD9E7A}"/>
              </a:ext>
            </a:extLst>
          </p:cNvPr>
          <p:cNvSpPr/>
          <p:nvPr/>
        </p:nvSpPr>
        <p:spPr>
          <a:xfrm>
            <a:off x="6241018" y="18066079"/>
            <a:ext cx="1107999" cy="855027"/>
          </a:xfrm>
          <a:prstGeom prst="wedgeEllipseCallout">
            <a:avLst>
              <a:gd name="adj1" fmla="val -42167"/>
              <a:gd name="adj2" fmla="val 128857"/>
            </a:avLst>
          </a:prstGeom>
          <a:gradFill>
            <a:gsLst>
              <a:gs pos="0">
                <a:srgbClr val="7A0000"/>
              </a:gs>
              <a:gs pos="48000">
                <a:srgbClr val="C00000"/>
              </a:gs>
              <a:gs pos="100000">
                <a:srgbClr val="FF0000"/>
              </a:gs>
            </a:gsLst>
            <a:lin ang="0" scaled="1"/>
          </a:gra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3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DD9B717-D018-4DFD-9CCD-2822C08DD7CA}"/>
              </a:ext>
            </a:extLst>
          </p:cNvPr>
          <p:cNvGrpSpPr/>
          <p:nvPr/>
        </p:nvGrpSpPr>
        <p:grpSpPr>
          <a:xfrm>
            <a:off x="41269315" y="30401442"/>
            <a:ext cx="1805317" cy="1796397"/>
            <a:chOff x="10748211" y="5545294"/>
            <a:chExt cx="1443789" cy="1427747"/>
          </a:xfrm>
        </p:grpSpPr>
        <p:sp>
          <p:nvSpPr>
            <p:cNvPr id="104" name="Right Triangle 103">
              <a:extLst>
                <a:ext uri="{FF2B5EF4-FFF2-40B4-BE49-F238E27FC236}">
                  <a16:creationId xmlns:a16="http://schemas.microsoft.com/office/drawing/2014/main" id="{F2C6D1B4-E71F-461A-A095-6CCADAEC9C38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DD46C129-7581-459F-87EE-0CF323807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  <p:sp>
        <p:nvSpPr>
          <p:cNvPr id="98" name="Heptagon 97">
            <a:extLst>
              <a:ext uri="{FF2B5EF4-FFF2-40B4-BE49-F238E27FC236}">
                <a16:creationId xmlns:a16="http://schemas.microsoft.com/office/drawing/2014/main" id="{7C0C55D0-A661-47D4-AA3F-59AA8CA0CE6C}"/>
              </a:ext>
            </a:extLst>
          </p:cNvPr>
          <p:cNvSpPr/>
          <p:nvPr/>
        </p:nvSpPr>
        <p:spPr>
          <a:xfrm>
            <a:off x="10204221" y="19863011"/>
            <a:ext cx="844233" cy="855027"/>
          </a:xfrm>
          <a:prstGeom prst="heptagon">
            <a:avLst/>
          </a:prstGeom>
          <a:gradFill>
            <a:gsLst>
              <a:gs pos="0">
                <a:srgbClr val="7A0000"/>
              </a:gs>
              <a:gs pos="48000">
                <a:srgbClr val="C00000"/>
              </a:gs>
              <a:gs pos="100000">
                <a:srgbClr val="FF0000"/>
              </a:gs>
            </a:gsLst>
            <a:lin ang="0" scaled="1"/>
          </a:gra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A9E03D2-FA1D-47AD-8BEB-40ED1CD1F4EC}"/>
              </a:ext>
            </a:extLst>
          </p:cNvPr>
          <p:cNvSpPr txBox="1"/>
          <p:nvPr/>
        </p:nvSpPr>
        <p:spPr>
          <a:xfrm>
            <a:off x="11088321" y="16302279"/>
            <a:ext cx="62456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Monster Works</a:t>
            </a:r>
          </a:p>
        </p:txBody>
      </p:sp>
      <p:sp>
        <p:nvSpPr>
          <p:cNvPr id="108" name="Right Triangle 107">
            <a:extLst>
              <a:ext uri="{FF2B5EF4-FFF2-40B4-BE49-F238E27FC236}">
                <a16:creationId xmlns:a16="http://schemas.microsoft.com/office/drawing/2014/main" id="{94252888-544D-485F-9F77-B9184CE4D0C3}"/>
              </a:ext>
            </a:extLst>
          </p:cNvPr>
          <p:cNvSpPr/>
          <p:nvPr/>
        </p:nvSpPr>
        <p:spPr>
          <a:xfrm flipV="1">
            <a:off x="11119622" y="17136750"/>
            <a:ext cx="6270431" cy="191836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3EBE1763-9256-47BF-B55A-CD58BEC8F6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579558" y="22504678"/>
            <a:ext cx="4523414" cy="454870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180DED0A-2900-45BE-8527-F14F88A596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98217" y="5533123"/>
            <a:ext cx="11177271" cy="144266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DA3365B-8C93-4A29-BA9B-1DA6100022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509831" y="17781184"/>
            <a:ext cx="6931890" cy="142847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0" name="Arrow: Down 109">
            <a:extLst>
              <a:ext uri="{FF2B5EF4-FFF2-40B4-BE49-F238E27FC236}">
                <a16:creationId xmlns:a16="http://schemas.microsoft.com/office/drawing/2014/main" id="{C07B7A94-B65D-46F7-8626-9569168B35AD}"/>
              </a:ext>
            </a:extLst>
          </p:cNvPr>
          <p:cNvSpPr/>
          <p:nvPr/>
        </p:nvSpPr>
        <p:spPr>
          <a:xfrm rot="10800000">
            <a:off x="40190357" y="19997654"/>
            <a:ext cx="1169055" cy="2333800"/>
          </a:xfrm>
          <a:prstGeom prst="downArrow">
            <a:avLst/>
          </a:prstGeom>
          <a:gradFill flip="none" rotWithShape="1">
            <a:gsLst>
              <a:gs pos="0">
                <a:srgbClr val="7A0000"/>
              </a:gs>
              <a:gs pos="48000">
                <a:srgbClr val="C00000"/>
              </a:gs>
              <a:gs pos="100000">
                <a:srgbClr val="FF0000"/>
              </a:gs>
            </a:gsLst>
            <a:lin ang="5400000" scaled="1"/>
            <a:tileRect/>
          </a:gra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Bent 110">
            <a:extLst>
              <a:ext uri="{FF2B5EF4-FFF2-40B4-BE49-F238E27FC236}">
                <a16:creationId xmlns:a16="http://schemas.microsoft.com/office/drawing/2014/main" id="{C089BC74-C0E1-4444-91E6-0DEE8D4FE157}"/>
              </a:ext>
            </a:extLst>
          </p:cNvPr>
          <p:cNvSpPr/>
          <p:nvPr/>
        </p:nvSpPr>
        <p:spPr>
          <a:xfrm rot="5400000" flipV="1">
            <a:off x="25314172" y="26898730"/>
            <a:ext cx="2409594" cy="1681937"/>
          </a:xfrm>
          <a:prstGeom prst="bentArrow">
            <a:avLst>
              <a:gd name="adj1" fmla="val 25000"/>
              <a:gd name="adj2" fmla="val 23818"/>
              <a:gd name="adj3" fmla="val 25000"/>
              <a:gd name="adj4" fmla="val 31658"/>
            </a:avLst>
          </a:prstGeom>
          <a:gradFill flip="none" rotWithShape="1">
            <a:gsLst>
              <a:gs pos="0">
                <a:srgbClr val="7A0000"/>
              </a:gs>
              <a:gs pos="48000">
                <a:srgbClr val="C00000"/>
              </a:gs>
              <a:gs pos="100000">
                <a:srgbClr val="FF0000"/>
              </a:gs>
            </a:gsLst>
            <a:lin ang="27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41D217B2-F46E-4917-BD48-591D66AF51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45228" y="24729563"/>
            <a:ext cx="3939962" cy="3426122"/>
          </a:xfrm>
          <a:prstGeom prst="rect">
            <a:avLst/>
          </a:prstGeom>
        </p:spPr>
      </p:pic>
      <p:sp>
        <p:nvSpPr>
          <p:cNvPr id="112" name="Arrow: Bent 111">
            <a:extLst>
              <a:ext uri="{FF2B5EF4-FFF2-40B4-BE49-F238E27FC236}">
                <a16:creationId xmlns:a16="http://schemas.microsoft.com/office/drawing/2014/main" id="{928E6273-6C23-48BB-9EC4-AD4D53407D6C}"/>
              </a:ext>
            </a:extLst>
          </p:cNvPr>
          <p:cNvSpPr/>
          <p:nvPr/>
        </p:nvSpPr>
        <p:spPr>
          <a:xfrm rot="5400000">
            <a:off x="24414042" y="26907886"/>
            <a:ext cx="2409594" cy="1681934"/>
          </a:xfrm>
          <a:prstGeom prst="bentArrow">
            <a:avLst>
              <a:gd name="adj1" fmla="val 25000"/>
              <a:gd name="adj2" fmla="val 23818"/>
              <a:gd name="adj3" fmla="val 25000"/>
              <a:gd name="adj4" fmla="val 31658"/>
            </a:avLst>
          </a:prstGeom>
          <a:gradFill flip="none" rotWithShape="1">
            <a:gsLst>
              <a:gs pos="0">
                <a:srgbClr val="7A0000"/>
              </a:gs>
              <a:gs pos="48000">
                <a:srgbClr val="C00000"/>
              </a:gs>
              <a:gs pos="100000">
                <a:srgbClr val="FF0000"/>
              </a:gs>
            </a:gsLst>
            <a:lin ang="27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5" name="Picture 2" descr="Image result for python programming language dragon icon">
            <a:extLst>
              <a:ext uri="{FF2B5EF4-FFF2-40B4-BE49-F238E27FC236}">
                <a16:creationId xmlns:a16="http://schemas.microsoft.com/office/drawing/2014/main" id="{B2AA80F8-A730-4358-A8EB-45D6FADF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067" y="7391400"/>
            <a:ext cx="2143216" cy="218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616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Solnik</dc:creator>
  <cp:lastModifiedBy>Ryan Solnik</cp:lastModifiedBy>
  <cp:revision>7</cp:revision>
  <dcterms:created xsi:type="dcterms:W3CDTF">2018-11-30T12:57:25Z</dcterms:created>
  <dcterms:modified xsi:type="dcterms:W3CDTF">2018-11-30T14:01:35Z</dcterms:modified>
</cp:coreProperties>
</file>