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9" r:id="rId10"/>
    <p:sldId id="270" r:id="rId11"/>
    <p:sldId id="265" r:id="rId12"/>
    <p:sldId id="267" r:id="rId13"/>
    <p:sldId id="268" r:id="rId14"/>
    <p:sldId id="266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MX" dirty="0"/>
            <a:t>Hans Messen</a:t>
          </a:r>
          <a:endParaRPr lang="es-CL" dirty="0"/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MX" dirty="0"/>
            <a:t>Cargo</a:t>
          </a:r>
          <a:endParaRPr lang="es-CL" dirty="0"/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MX" dirty="0"/>
            <a:t>Nicolas Torres</a:t>
          </a:r>
          <a:endParaRPr lang="es-CL" dirty="0"/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99FF0D0F-282A-4030-9AF5-3B7621881539}">
      <dgm:prSet phldrT="[Texto]"/>
      <dgm:spPr/>
      <dgm:t>
        <a:bodyPr/>
        <a:lstStyle/>
        <a:p>
          <a:r>
            <a:rPr lang="es-MX" dirty="0"/>
            <a:t>Sebastian Toledo</a:t>
          </a:r>
          <a:endParaRPr lang="es-CL" dirty="0"/>
        </a:p>
      </dgm:t>
    </dgm:pt>
    <dgm:pt modelId="{A86F315C-C500-49D7-B443-1D58BD48589A}" type="parTrans" cxnId="{4FE7AF63-70AC-4ED4-8BFB-DCB2408F3318}">
      <dgm:prSet/>
      <dgm:spPr/>
      <dgm:t>
        <a:bodyPr/>
        <a:lstStyle/>
        <a:p>
          <a:endParaRPr lang="es-CL"/>
        </a:p>
      </dgm:t>
    </dgm:pt>
    <dgm:pt modelId="{1CCC8D2D-CD28-4814-B055-28ABD65CA276}" type="sibTrans" cxnId="{4FE7AF63-70AC-4ED4-8BFB-DCB2408F3318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MX" dirty="0"/>
            <a:t>Funciones desempeñadas</a:t>
          </a:r>
          <a:endParaRPr lang="es-CL" dirty="0"/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A2BD12B5-7AB5-4859-B57E-1E77C0ED35DF}">
      <dgm:prSet phldrT="[Texto]"/>
      <dgm:spPr/>
      <dgm:t>
        <a:bodyPr/>
        <a:lstStyle/>
        <a:p>
          <a:r>
            <a:rPr lang="es-MX" dirty="0"/>
            <a:t>Cargo</a:t>
          </a:r>
          <a:endParaRPr lang="es-CL" dirty="0"/>
        </a:p>
      </dgm:t>
    </dgm:pt>
    <dgm:pt modelId="{35EEEEB1-B116-40C6-8142-8F938AF38B0B}" type="sibTrans" cxnId="{D5771F2D-99A4-4884-A896-FA1E2DEFDD88}">
      <dgm:prSet/>
      <dgm:spPr/>
      <dgm:t>
        <a:bodyPr/>
        <a:lstStyle/>
        <a:p>
          <a:endParaRPr lang="es-CL"/>
        </a:p>
      </dgm:t>
    </dgm:pt>
    <dgm:pt modelId="{AC7F7F07-A811-4CCD-BBFE-DAA4D1F5EE40}" type="parTrans" cxnId="{D5771F2D-99A4-4884-A896-FA1E2DEFDD88}">
      <dgm:prSet/>
      <dgm:spPr/>
      <dgm:t>
        <a:bodyPr/>
        <a:lstStyle/>
        <a:p>
          <a:endParaRPr lang="es-CL"/>
        </a:p>
      </dgm:t>
    </dgm:pt>
    <dgm:pt modelId="{D546635F-000B-49DF-BB26-293CCA777400}">
      <dgm:prSet phldrT="[Texto]"/>
      <dgm:spPr/>
      <dgm:t>
        <a:bodyPr/>
        <a:lstStyle/>
        <a:p>
          <a:r>
            <a:rPr lang="es-MX" dirty="0"/>
            <a:t>Funciones desempeñadas</a:t>
          </a:r>
          <a:endParaRPr lang="es-CL" dirty="0"/>
        </a:p>
      </dgm:t>
    </dgm:pt>
    <dgm:pt modelId="{B01A0825-9EDF-4B9A-B345-1B486D914AD4}" type="sibTrans" cxnId="{AC0A7FF3-EEC4-470A-823E-BF7AF1556A99}">
      <dgm:prSet/>
      <dgm:spPr/>
      <dgm:t>
        <a:bodyPr/>
        <a:lstStyle/>
        <a:p>
          <a:endParaRPr lang="es-CL"/>
        </a:p>
      </dgm:t>
    </dgm:pt>
    <dgm:pt modelId="{5437D343-BECF-4620-B6C7-7088D8BBD91B}" type="parTrans" cxnId="{AC0A7FF3-EEC4-470A-823E-BF7AF1556A99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MX" dirty="0"/>
            <a:t>Cargo</a:t>
          </a:r>
          <a:endParaRPr lang="es-CL" dirty="0"/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MX" dirty="0"/>
            <a:t>Funciones desempeñadas</a:t>
          </a:r>
          <a:endParaRPr lang="es-CL" dirty="0"/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3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3"/>
      <dgm:spPr/>
    </dgm:pt>
    <dgm:pt modelId="{52D125D2-FCA7-4A2D-AB39-B6BD54F251F2}" type="pres">
      <dgm:prSet presAssocID="{78BFB295-8F5D-4286-B72B-79142F8F0E13}" presName="text" presStyleLbl="node1" presStyleIdx="0" presStyleCnt="3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3" custLinFactNeighborX="-464"/>
      <dgm:spPr/>
    </dgm:pt>
    <dgm:pt modelId="{3F97C059-D720-4D48-953F-B84D04D0BF79}" type="pres">
      <dgm:prSet presAssocID="{02A34BC0-F8BA-4A89-87A4-4F20079DFD06}" presName="img" presStyleLbl="fgImgPlace1" presStyleIdx="1" presStyleCnt="3"/>
      <dgm:spPr/>
    </dgm:pt>
    <dgm:pt modelId="{CFFDF23F-D296-4CDF-8EE4-8A672559E207}" type="pres">
      <dgm:prSet presAssocID="{02A34BC0-F8BA-4A89-87A4-4F20079DFD06}" presName="text" presStyleLbl="node1" presStyleIdx="1" presStyleCnt="3">
        <dgm:presLayoutVars>
          <dgm:bulletEnabled val="1"/>
        </dgm:presLayoutVars>
      </dgm:prSet>
      <dgm:spPr/>
    </dgm:pt>
    <dgm:pt modelId="{40453781-DACE-4118-ADC4-2B966E9374E5}" type="pres">
      <dgm:prSet presAssocID="{44AB630E-CD8B-4223-9F51-5EEE4E054B0A}" presName="spacer" presStyleCnt="0"/>
      <dgm:spPr/>
    </dgm:pt>
    <dgm:pt modelId="{536722F8-2BA5-41A1-87DF-BBB1AF7DCA80}" type="pres">
      <dgm:prSet presAssocID="{99FF0D0F-282A-4030-9AF5-3B7621881539}" presName="comp" presStyleCnt="0"/>
      <dgm:spPr/>
    </dgm:pt>
    <dgm:pt modelId="{F36F4ED1-B414-46B8-A8C5-C0FB11F5CFBC}" type="pres">
      <dgm:prSet presAssocID="{99FF0D0F-282A-4030-9AF5-3B7621881539}" presName="box" presStyleLbl="node1" presStyleIdx="2" presStyleCnt="3"/>
      <dgm:spPr/>
    </dgm:pt>
    <dgm:pt modelId="{7C6A764B-C67C-494C-B90E-7B3C3DDE54A4}" type="pres">
      <dgm:prSet presAssocID="{99FF0D0F-282A-4030-9AF5-3B7621881539}" presName="img" presStyleLbl="fgImgPlace1" presStyleIdx="2" presStyleCnt="3"/>
      <dgm:spPr/>
    </dgm:pt>
    <dgm:pt modelId="{0E12AD21-08CC-4736-A269-DD5234F9D874}" type="pres">
      <dgm:prSet presAssocID="{99FF0D0F-282A-4030-9AF5-3B7621881539}" presName="text" presStyleLbl="node1" presStyleIdx="2" presStyleCnt="3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D5771F2D-99A4-4884-A896-FA1E2DEFDD88}" srcId="{99FF0D0F-282A-4030-9AF5-3B7621881539}" destId="{A2BD12B5-7AB5-4859-B57E-1E77C0ED35DF}" srcOrd="0" destOrd="0" parTransId="{AC7F7F07-A811-4CCD-BBFE-DAA4D1F5EE40}" sibTransId="{35EEEEB1-B116-40C6-8142-8F938AF38B0B}"/>
    <dgm:cxn modelId="{3A21ED2D-BFFE-4942-BD04-AB5B9DC419E5}" type="presOf" srcId="{99FF0D0F-282A-4030-9AF5-3B7621881539}" destId="{F36F4ED1-B414-46B8-A8C5-C0FB11F5CFBC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040FC75B-63D6-4205-A996-7A824AA266CE}" type="presOf" srcId="{A2BD12B5-7AB5-4859-B57E-1E77C0ED35DF}" destId="{0E12AD21-08CC-4736-A269-DD5234F9D874}" srcOrd="1" destOrd="1" presId="urn:microsoft.com/office/officeart/2005/8/layout/vList4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4FE7AF63-70AC-4ED4-8BFB-DCB2408F3318}" srcId="{BE45140C-C326-4DAA-A267-498AD5117D68}" destId="{99FF0D0F-282A-4030-9AF5-3B7621881539}" srcOrd="2" destOrd="0" parTransId="{A86F315C-C500-49D7-B443-1D58BD48589A}" sibTransId="{1CCC8D2D-CD28-4814-B055-28ABD65CA276}"/>
    <dgm:cxn modelId="{3F2A6752-A5BB-4F63-B720-93C45E0B4F56}" type="presOf" srcId="{D546635F-000B-49DF-BB26-293CCA777400}" destId="{F36F4ED1-B414-46B8-A8C5-C0FB11F5CFBC}" srcOrd="0" destOrd="2" presId="urn:microsoft.com/office/officeart/2005/8/layout/vList4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FBEF4C9A-E5D4-462C-B35F-96C87426BEAB}" type="presOf" srcId="{A2BD12B5-7AB5-4859-B57E-1E77C0ED35DF}" destId="{F36F4ED1-B414-46B8-A8C5-C0FB11F5CFBC}" srcOrd="0" destOrd="1" presId="urn:microsoft.com/office/officeart/2005/8/layout/vList4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67DE09B5-392E-4661-A7AE-A0572D63DA68}" type="presOf" srcId="{99FF0D0F-282A-4030-9AF5-3B7621881539}" destId="{0E12AD21-08CC-4736-A269-DD5234F9D874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D1C04ECF-982A-425F-B2B1-9CF15BCEB83B}" type="presOf" srcId="{D546635F-000B-49DF-BB26-293CCA777400}" destId="{0E12AD21-08CC-4736-A269-DD5234F9D874}" srcOrd="1" destOrd="2" presId="urn:microsoft.com/office/officeart/2005/8/layout/vList4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AC0A7FF3-EEC4-470A-823E-BF7AF1556A99}" srcId="{99FF0D0F-282A-4030-9AF5-3B7621881539}" destId="{D546635F-000B-49DF-BB26-293CCA777400}" srcOrd="1" destOrd="0" parTransId="{5437D343-BECF-4620-B6C7-7088D8BBD91B}" sibTransId="{B01A0825-9EDF-4B9A-B345-1B486D914AD4}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  <dgm:cxn modelId="{C9CD1524-D5D2-47DD-A731-469F83B73691}" type="presParOf" srcId="{6E1E561E-88C1-49C6-A3F7-DE4B9AD43273}" destId="{40453781-DACE-4118-ADC4-2B966E9374E5}" srcOrd="3" destOrd="0" presId="urn:microsoft.com/office/officeart/2005/8/layout/vList4"/>
    <dgm:cxn modelId="{D2619F68-F71E-4DB7-B3E4-C0C69EDAA7FE}" type="presParOf" srcId="{6E1E561E-88C1-49C6-A3F7-DE4B9AD43273}" destId="{536722F8-2BA5-41A1-87DF-BBB1AF7DCA80}" srcOrd="4" destOrd="0" presId="urn:microsoft.com/office/officeart/2005/8/layout/vList4"/>
    <dgm:cxn modelId="{AFABECF8-EB39-4A9E-BB52-4A457A2CDD0A}" type="presParOf" srcId="{536722F8-2BA5-41A1-87DF-BBB1AF7DCA80}" destId="{F36F4ED1-B414-46B8-A8C5-C0FB11F5CFBC}" srcOrd="0" destOrd="0" presId="urn:microsoft.com/office/officeart/2005/8/layout/vList4"/>
    <dgm:cxn modelId="{F3A74078-C1EC-4C6F-B1ED-565182E04087}" type="presParOf" srcId="{536722F8-2BA5-41A1-87DF-BBB1AF7DCA80}" destId="{7C6A764B-C67C-494C-B90E-7B3C3DDE54A4}" srcOrd="1" destOrd="0" presId="urn:microsoft.com/office/officeart/2005/8/layout/vList4"/>
    <dgm:cxn modelId="{1973AF99-46F9-4317-B911-25815C189087}" type="presParOf" srcId="{536722F8-2BA5-41A1-87DF-BBB1AF7DCA80}" destId="{0E12AD21-08CC-4736-A269-DD5234F9D87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Hans Messen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Cargo</a:t>
          </a:r>
          <a:endParaRPr lang="es-C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Funciones desempeñadas</a:t>
          </a:r>
          <a:endParaRPr lang="es-CL" sz="2000" kern="1200" dirty="0"/>
        </a:p>
      </dsp:txBody>
      <dsp:txXfrm>
        <a:off x="1662653" y="0"/>
        <a:ext cx="5970840" cy="1359548"/>
      </dsp:txXfrm>
    </dsp:sp>
    <dsp:sp modelId="{9A7E2690-DE9C-4572-9BE5-B8C9A3B8BBB3}">
      <dsp:nvSpPr>
        <dsp:cNvPr id="0" name=""/>
        <dsp:cNvSpPr/>
      </dsp:nvSpPr>
      <dsp:spPr>
        <a:xfrm>
          <a:off x="135954" y="135954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1495502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Nicolas Torres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Cargo</a:t>
          </a:r>
          <a:endParaRPr lang="es-C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Funciones desempeñadas</a:t>
          </a:r>
          <a:endParaRPr lang="es-CL" sz="2000" kern="1200" dirty="0"/>
        </a:p>
      </dsp:txBody>
      <dsp:txXfrm>
        <a:off x="1662653" y="1495502"/>
        <a:ext cx="5970840" cy="1359548"/>
      </dsp:txXfrm>
    </dsp:sp>
    <dsp:sp modelId="{3F97C059-D720-4D48-953F-B84D04D0BF79}">
      <dsp:nvSpPr>
        <dsp:cNvPr id="0" name=""/>
        <dsp:cNvSpPr/>
      </dsp:nvSpPr>
      <dsp:spPr>
        <a:xfrm>
          <a:off x="135954" y="1631457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36F4ED1-B414-46B8-A8C5-C0FB11F5CFBC}">
      <dsp:nvSpPr>
        <dsp:cNvPr id="0" name=""/>
        <dsp:cNvSpPr/>
      </dsp:nvSpPr>
      <dsp:spPr>
        <a:xfrm>
          <a:off x="0" y="2991005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Sebastian Toledo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Cargo</a:t>
          </a:r>
          <a:endParaRPr lang="es-C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Funciones desempeñadas</a:t>
          </a:r>
          <a:endParaRPr lang="es-CL" sz="2000" kern="1200" dirty="0"/>
        </a:p>
      </dsp:txBody>
      <dsp:txXfrm>
        <a:off x="1662653" y="2991005"/>
        <a:ext cx="5970840" cy="1359548"/>
      </dsp:txXfrm>
    </dsp:sp>
    <dsp:sp modelId="{7C6A764B-C67C-494C-B90E-7B3C3DDE54A4}">
      <dsp:nvSpPr>
        <dsp:cNvPr id="0" name=""/>
        <dsp:cNvSpPr/>
      </dsp:nvSpPr>
      <dsp:spPr>
        <a:xfrm>
          <a:off x="135954" y="3126960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03-12-2024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03-12-2024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03-12-2024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03-12-2024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PROYECTO “Inventario Automatizado para CESFAM”</a:t>
            </a:r>
          </a:p>
          <a:p>
            <a:pPr algn="ctr"/>
            <a:r>
              <a:rPr lang="es-MX" sz="2400" dirty="0"/>
              <a:t>PRESENTACIÓN FINAL CAPSTONE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-15121" y="105050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EC4E48C-705B-D1CD-828D-5A4ACD92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86" y="1754431"/>
            <a:ext cx="1140889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React: 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 para la creación de interfaces de usuario interactivas y dinámicas.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CL" altLang="es-C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Node.js: 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Entorno de ejecución para implementar la lógica de negocio y crear APIs </a:t>
            </a: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RESTful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CL" altLang="es-C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 de Datos: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MySQL: 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 relacional para almacenar y gestionar los datos del inventario de manera estructurada.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CL" altLang="es-C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Herramientas de Desarrollo: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Studio Code: 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Editor de código principal para el desarrollo.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Postman: 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 pruebas de endpoints y APIs.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CL" altLang="es-C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Gestión del Proyecto: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Metodología Ágil: Dividido en fases iterativas para ajustes continuos.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L" altLang="es-C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Trello o equivalente: Para el seguimiento de tareas y organización del equipo.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DEMOSTRACIÓN DEL RESULTADO DEL PROYECTO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*Exposición del sistema</a:t>
            </a:r>
            <a:endParaRPr lang="es-CL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409308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Resultados obtenidos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0D46712-B71E-D09D-666B-ECE0B6B49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74" y="1012212"/>
            <a:ext cx="10962752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 Funcional Básico: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desarrolló un sistema que gestiona inventarios, rastrea fechas de vencimiento y aplica el principio FIFO para reducir pérdidas.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Ahorro Estimado: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calcula un ahorro de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$11.5 millones anuales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por CESFAM debido a la reducción de desperdicios de medicamentos vencidos.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Automatización Parcial: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sistema mejora la eficiencia operativa mediante la automatización del control de inventarios y generación de reportes.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Rentabilidad: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 un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VAN de $18.2 millones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TIR de $5.6 millones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y un </a:t>
            </a:r>
            <a:r>
              <a:rPr kumimoji="0" lang="es-CL" altLang="es-C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payback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1 año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el proyecto es financieramente viable, recuperando la inversión inicial en el primer año.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Escalabilidad: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sistema está diseñado para ser escalable, permitiendo su implementación en otros CESFAM y hospitales en el futuro.</a:t>
            </a:r>
          </a:p>
        </p:txBody>
      </p:sp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754310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Obstáculos presentados durante el desarrollo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1509C8-3E2E-49A9-7671-83E4B070A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70" y="2054602"/>
            <a:ext cx="1134458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Cambio de Tecnología: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Durante la fase de desarrollo, se decidió cambiar de Django a React para el frontend, lo que implicó un reajuste en el cronograma y un aprendizaje adicional.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Integración de Componentes: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integración entre el backend (Node.js) y la base de datos MySQL presentó desafíos técnicos, especialmente en la sincronización de datos y las consultas a la base de datos.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Limitaciones del Tiempo: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tiempo disponible fue limitado para completar todas las funcionalidades planificadas, lo que llevó a posponer algunas características, como la automatización completa del flujo FIFO.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Escalabilidad y Optimización: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Aunque el sistema es funcional, optimizar la escalabilidad y asegurar su rendimiento a gran escala requirió tiempo adicional para pruebas y ajustes</a:t>
            </a:r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3341240"/>
              </p:ext>
            </p:extLst>
          </p:nvPr>
        </p:nvGraphicFramePr>
        <p:xfrm>
          <a:off x="4121026" y="1710819"/>
          <a:ext cx="7633494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“Inventario Automatizado para CESFAM”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“Inventario Automatizado para CESFAM”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Problema</a:t>
            </a:r>
          </a:p>
          <a:p>
            <a:pPr lvl="0" algn="ctr"/>
            <a:endParaRPr lang="es-MX" u="sng" dirty="0"/>
          </a:p>
          <a:p>
            <a:pPr algn="just"/>
            <a:r>
              <a:rPr lang="es-MX" sz="1800" dirty="0"/>
              <a:t>La gestión manual de inventarios en CESFAM genera grandes perdidas debido al vencimiento de medicamentos, lo que impacta económicamente y afecta la disponibilidad de recursos para las comunidades.</a:t>
            </a:r>
            <a:endParaRPr lang="es-CL" sz="1800" dirty="0"/>
          </a:p>
          <a:p>
            <a:pPr lvl="0" algn="ctr"/>
            <a:endParaRPr lang="es-CL" sz="1800" u="sng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 algn="ctr"/>
            <a:endParaRPr lang="es-MX" u="sng" dirty="0"/>
          </a:p>
          <a:p>
            <a:pPr marL="342900" lvl="0" indent="-342900" algn="just">
              <a:buFont typeface="+mj-lt"/>
              <a:buAutoNum type="arabicPeriod"/>
            </a:pPr>
            <a:r>
              <a:rPr lang="es-MX" dirty="0"/>
              <a:t>Rastrear las fechas de vencimiento de los medicamentos.</a:t>
            </a:r>
          </a:p>
          <a:p>
            <a:pPr marL="342900" lvl="0" indent="-342900" algn="just">
              <a:buFont typeface="+mj-lt"/>
              <a:buAutoNum type="arabicPeriod"/>
            </a:pPr>
            <a:endParaRPr lang="es-MX" dirty="0"/>
          </a:p>
          <a:p>
            <a:pPr marL="342900" lvl="0" indent="-342900" algn="just">
              <a:buFont typeface="+mj-lt"/>
              <a:buAutoNum type="arabicPeriod"/>
            </a:pPr>
            <a:r>
              <a:rPr lang="es-MX" sz="1800" dirty="0"/>
              <a:t>Aplicar el principio FIFO para priorizar medicamentos próximos a caducar.</a:t>
            </a:r>
          </a:p>
          <a:p>
            <a:pPr marL="342900" lvl="0" indent="-342900" algn="just">
              <a:buFont typeface="+mj-lt"/>
              <a:buAutoNum type="arabicPeriod"/>
            </a:pPr>
            <a:endParaRPr lang="es-MX" sz="1800" dirty="0"/>
          </a:p>
          <a:p>
            <a:pPr marL="342900" lvl="0" indent="-342900" algn="just">
              <a:buFont typeface="+mj-lt"/>
              <a:buAutoNum type="arabicPeriod"/>
            </a:pPr>
            <a:r>
              <a:rPr lang="es-MX" dirty="0"/>
              <a:t>Generar reportes y datos históricos para facilitar la toma de decisiones.</a:t>
            </a:r>
            <a:endParaRPr lang="es-CL" sz="1800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“Inventario Automatizado para CESFAM”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Desarrollar un sistema automatizado de gestión de inventarios de medicamentos para CESFAM, reduciendo perdidas por vencimiento y optimizando el uso de recursos.</a:t>
            </a:r>
            <a:endParaRPr lang="es-CL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5" y="4732407"/>
            <a:ext cx="10962966" cy="1756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Implementar una solución que identifique automáticamente las fechas de vencimiento de los productos.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Desarrollar una funcionalidad de escaneo de códigos de barras para aplicar el principio FIFO en la entrega de medicamentos.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Generar datos y reportes que permitan una mejor toma de decisiones en la gestión de inventarios.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“Inventario Automatizado para CESFAM”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01266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CC3015C1-129B-305D-545E-B567BABC71DB}"/>
              </a:ext>
            </a:extLst>
          </p:cNvPr>
          <p:cNvSpPr txBox="1"/>
          <p:nvPr/>
        </p:nvSpPr>
        <p:spPr>
          <a:xfrm>
            <a:off x="1233817" y="1678767"/>
            <a:ext cx="999673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u="sng" dirty="0"/>
              <a:t>Alcances del Proyecto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Automatización básica del control de inventarios en CESFAM.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Gestión de fechas de vencimiento de medicamentos aplicando el principio FIFO.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Escaneo de códigos de barras para facilitar el registro y seguimiento de medicamentos.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Generación de reportes básicos para la toma de decisiones</a:t>
            </a:r>
          </a:p>
          <a:p>
            <a:pPr lvl="1"/>
            <a:endParaRPr lang="es-MX" dirty="0"/>
          </a:p>
          <a:p>
            <a:r>
              <a:rPr lang="es-MX" b="1" u="sng" dirty="0"/>
              <a:t>Limitaciones del Proyecto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La funcionalidad avanzada, como análisis predictivo y automatización completa, está en desarrollo.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La integración con sistemas externos no está implementada en esta fase.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El sistema se encuentra en etapa inicial y requiere validaciones adicionales para garantizar su escalabilidad.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“Inventario Automatizado para CESFAM”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Metodología de trabajo para el desarrollo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8FCDD4EA-B323-15FD-B3F4-AA0B04067DB7}"/>
              </a:ext>
            </a:extLst>
          </p:cNvPr>
          <p:cNvSpPr txBox="1"/>
          <p:nvPr/>
        </p:nvSpPr>
        <p:spPr>
          <a:xfrm>
            <a:off x="973949" y="2334449"/>
            <a:ext cx="905437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Se empleó una </a:t>
            </a:r>
            <a:r>
              <a:rPr lang="es-MX" b="1" dirty="0"/>
              <a:t>metodología ágil</a:t>
            </a:r>
            <a:r>
              <a:rPr lang="es-MX" dirty="0"/>
              <a:t>, dividiendo el desarrollo en las siguientes fases:</a:t>
            </a:r>
          </a:p>
          <a:p>
            <a:endParaRPr lang="es-MX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u="sng" dirty="0"/>
              <a:t>Levantamiento de Requisitos:</a:t>
            </a:r>
            <a:r>
              <a:rPr lang="es-MX" u="sng" dirty="0"/>
              <a:t> </a:t>
            </a:r>
            <a:r>
              <a:rPr lang="es-MX" dirty="0"/>
              <a:t>Identificación de necesidades en la gestión de inventarios.</a:t>
            </a:r>
          </a:p>
          <a:p>
            <a:pPr lvl="1"/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u="sng" dirty="0"/>
              <a:t>Diseño del Sistema:</a:t>
            </a:r>
            <a:r>
              <a:rPr lang="es-MX" u="sng" dirty="0"/>
              <a:t> </a:t>
            </a:r>
            <a:r>
              <a:rPr lang="es-MX" dirty="0"/>
              <a:t>Creación de prototipos y arquitectura (Node.js, React, MySQL).</a:t>
            </a:r>
          </a:p>
          <a:p>
            <a:pPr lvl="1"/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u="sng" dirty="0"/>
              <a:t>Desarrollo:</a:t>
            </a:r>
            <a:r>
              <a:rPr lang="es-MX" u="sng" dirty="0"/>
              <a:t> </a:t>
            </a:r>
            <a:r>
              <a:rPr lang="es-MX" dirty="0"/>
              <a:t>Implementación del backend, frontend y base de datos.</a:t>
            </a:r>
          </a:p>
          <a:p>
            <a:pPr lvl="1"/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u="sng" dirty="0"/>
              <a:t>Pruebas:</a:t>
            </a:r>
            <a:r>
              <a:rPr lang="es-MX" u="sng" dirty="0"/>
              <a:t> </a:t>
            </a:r>
            <a:r>
              <a:rPr lang="es-MX" dirty="0"/>
              <a:t>Validación del sistema con ajustes basados en resultados.</a:t>
            </a:r>
          </a:p>
          <a:p>
            <a:pPr lvl="1"/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u="sng" dirty="0"/>
              <a:t>Implementación Inicial:</a:t>
            </a:r>
            <a:r>
              <a:rPr lang="es-MX" u="sng" dirty="0"/>
              <a:t> </a:t>
            </a:r>
            <a:r>
              <a:rPr lang="es-MX" dirty="0"/>
              <a:t>Despliegue en entorno de prueba con retroalimentación para mejoras.</a:t>
            </a:r>
          </a:p>
        </p:txBody>
      </p:sp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“Inventario Automatizado para CESFAM”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Cronograma para el desarrollo del proyecto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* Utilizar cronograma de inicio, indicando el cumplimiento al término del proyecto </a:t>
            </a:r>
            <a:endParaRPr lang="es-CL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BB5CADE-DDA2-A4F7-629E-7AEEB49F5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750566"/>
              </p:ext>
            </p:extLst>
          </p:nvPr>
        </p:nvGraphicFramePr>
        <p:xfrm>
          <a:off x="1248696" y="2595717"/>
          <a:ext cx="10235372" cy="3618273"/>
        </p:xfrm>
        <a:graphic>
          <a:graphicData uri="http://schemas.openxmlformats.org/drawingml/2006/table">
            <a:tbl>
              <a:tblPr firstRow="1" firstCol="1" bandRow="1"/>
              <a:tblGrid>
                <a:gridCol w="1245540">
                  <a:extLst>
                    <a:ext uri="{9D8B030D-6E8A-4147-A177-3AD203B41FA5}">
                      <a16:colId xmlns:a16="http://schemas.microsoft.com/office/drawing/2014/main" val="1385875515"/>
                    </a:ext>
                  </a:extLst>
                </a:gridCol>
                <a:gridCol w="494161">
                  <a:extLst>
                    <a:ext uri="{9D8B030D-6E8A-4147-A177-3AD203B41FA5}">
                      <a16:colId xmlns:a16="http://schemas.microsoft.com/office/drawing/2014/main" val="3026825544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3982458150"/>
                    </a:ext>
                  </a:extLst>
                </a:gridCol>
                <a:gridCol w="484940">
                  <a:extLst>
                    <a:ext uri="{9D8B030D-6E8A-4147-A177-3AD203B41FA5}">
                      <a16:colId xmlns:a16="http://schemas.microsoft.com/office/drawing/2014/main" val="2813336322"/>
                    </a:ext>
                  </a:extLst>
                </a:gridCol>
                <a:gridCol w="484940">
                  <a:extLst>
                    <a:ext uri="{9D8B030D-6E8A-4147-A177-3AD203B41FA5}">
                      <a16:colId xmlns:a16="http://schemas.microsoft.com/office/drawing/2014/main" val="666810208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441682826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1853034618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161666760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2597728732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3367593723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1610561930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4078685469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1033199576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3244852290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2661357519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1629908258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2147780406"/>
                    </a:ext>
                  </a:extLst>
                </a:gridCol>
                <a:gridCol w="140136">
                  <a:extLst>
                    <a:ext uri="{9D8B030D-6E8A-4147-A177-3AD203B41FA5}">
                      <a16:colId xmlns:a16="http://schemas.microsoft.com/office/drawing/2014/main" val="2368806540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3867265020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3959863927"/>
                    </a:ext>
                  </a:extLst>
                </a:gridCol>
                <a:gridCol w="140136">
                  <a:extLst>
                    <a:ext uri="{9D8B030D-6E8A-4147-A177-3AD203B41FA5}">
                      <a16:colId xmlns:a16="http://schemas.microsoft.com/office/drawing/2014/main" val="366369285"/>
                    </a:ext>
                  </a:extLst>
                </a:gridCol>
              </a:tblGrid>
              <a:tr h="524466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1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283734"/>
                  </a:ext>
                </a:extLst>
              </a:tr>
              <a:tr h="540519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4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5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6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7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8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9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10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11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14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15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16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17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18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616602"/>
                  </a:ext>
                </a:extLst>
              </a:tr>
              <a:tr h="14883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i="1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Describe actividades del punto anterior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018220"/>
                  </a:ext>
                </a:extLst>
              </a:tr>
              <a:tr h="5405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361947"/>
                  </a:ext>
                </a:extLst>
              </a:tr>
              <a:tr h="5244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495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“Inventario Automatizado para CESFAM”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  <a:p>
            <a:pPr algn="ctr"/>
            <a:endParaRPr lang="es-MX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73DFF4E9-D2E6-239C-8ADD-649D87BC5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903" y="2012959"/>
            <a:ext cx="3972221" cy="484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F72CA06-EACC-E3F2-1339-69467BDAE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169" y="1714158"/>
            <a:ext cx="997590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Normalización: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modelo está diseñado siguiendo principios de normalización, reduciendo redundancia y garantizando la integridad de los datos.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Escalabilidad: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 incorporar nuevas tablas o campos, como proveedores o lotes específicos, sin afectar el funcionamiento actual.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Integridad Referencial: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utilizan claves foráneas para asegurar la relación entre tablas.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Ejemplo: Cada registro en la tabla de movimientos está vinculado a un medicamento específico y a un usuario responsable.</a:t>
            </a:r>
            <a:endParaRPr lang="es-CL" altLang="es-CL" dirty="0"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Optimización para Consultas: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Índices en campos clave como ID, Fecha de Vencimiento y Código de Barras, lo que agiliza las consultas y reportes frecuentes.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1067</Words>
  <Application>Microsoft Office PowerPoint</Application>
  <PresentationFormat>Panorámica</PresentationFormat>
  <Paragraphs>203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HANS . MESSEN UGARTE</cp:lastModifiedBy>
  <cp:revision>5</cp:revision>
  <dcterms:created xsi:type="dcterms:W3CDTF">2023-10-28T21:12:11Z</dcterms:created>
  <dcterms:modified xsi:type="dcterms:W3CDTF">2024-12-03T15:45:36Z</dcterms:modified>
</cp:coreProperties>
</file>