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1" r:id="rId2"/>
    <p:sldId id="2564" r:id="rId3"/>
    <p:sldId id="2568" r:id="rId4"/>
    <p:sldId id="2574" r:id="rId5"/>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Art and Tradition of Easter Egg Painting" id="{9B9634BC-2D9D-4EA5-A9C2-4D0A50497581}">
          <p14:sldIdLst>
            <p14:sldId id="2561"/>
            <p14:sldId id="2564"/>
            <p14:sldId id="2568"/>
            <p14:sldId id="25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1" autoAdjust="0"/>
    <p:restoredTop sz="94660"/>
  </p:normalViewPr>
  <p:slideViewPr>
    <p:cSldViewPr snapToGrid="0">
      <p:cViewPr varScale="1">
        <p:scale>
          <a:sx n="58" d="100"/>
          <a:sy n="58" d="100"/>
        </p:scale>
        <p:origin x="768" y="274"/>
      </p:cViewPr>
      <p:guideLst/>
    </p:cSldViewPr>
  </p:slideViewPr>
  <p:notesTextViewPr>
    <p:cViewPr>
      <p:scale>
        <a:sx n="1" d="1"/>
        <a:sy n="1" d="1"/>
      </p:scale>
      <p:origin x="0" y="0"/>
    </p:cViewPr>
  </p:notesTextViewPr>
  <p:sorterViewPr>
    <p:cViewPr>
      <p:scale>
        <a:sx n="100" d="100"/>
        <a:sy n="100" d="100"/>
      </p:scale>
      <p:origin x="0" y="-158"/>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2E22B-B418-4616-9FD1-55634AB26FA2}" type="datetimeFigureOut">
              <a:rPr lang="LID4096" smtClean="0"/>
              <a:t>02/24/2025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8F07DE-24B3-475B-9DD1-3C3DDB6D6585}" type="slidenum">
              <a:rPr lang="LID4096" smtClean="0"/>
              <a:t>‹#›</a:t>
            </a:fld>
            <a:endParaRPr lang="LID4096"/>
          </a:p>
        </p:txBody>
      </p:sp>
    </p:spTree>
    <p:extLst>
      <p:ext uri="{BB962C8B-B14F-4D97-AF65-F5344CB8AC3E}">
        <p14:creationId xmlns:p14="http://schemas.microsoft.com/office/powerpoint/2010/main" val="1006169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AI-generated content may be incorrect.
---
Easter egg painting is a cherished tradition that combines artistry with cultural significance. This presentation will explore the historical background, materials used, and various techniques involved in this delightful art form.
</a:t>
            </a:r>
          </a:p>
        </p:txBody>
      </p:sp>
      <p:sp>
        <p:nvSpPr>
          <p:cNvPr id="4" name="Slide Number Placeholder 3"/>
          <p:cNvSpPr>
            <a:spLocks noGrp="1"/>
          </p:cNvSpPr>
          <p:nvPr>
            <p:ph type="sldNum" sz="quarter" idx="5"/>
          </p:nvPr>
        </p:nvSpPr>
        <p:spPr/>
        <p:txBody>
          <a:bodyPr/>
          <a:lstStyle/>
          <a:p>
            <a:fld id="{53280199-738E-48E4-92F0-BA8F638BA5FE}" type="slidenum">
              <a:rPr lang="LID4096" smtClean="0"/>
              <a:t>1</a:t>
            </a:fld>
            <a:endParaRPr lang="LID4096"/>
          </a:p>
        </p:txBody>
      </p:sp>
    </p:spTree>
    <p:extLst>
      <p:ext uri="{BB962C8B-B14F-4D97-AF65-F5344CB8AC3E}">
        <p14:creationId xmlns:p14="http://schemas.microsoft.com/office/powerpoint/2010/main" val="3354822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The tradition of Easter eggs dates back to ancient times, symbolising new life and rebirth. Early Christians adopted eggs as a symbol of the resurrection of Jesus, and this practice has continued through the centuries.</a:t>
            </a:r>
          </a:p>
        </p:txBody>
      </p:sp>
      <p:sp>
        <p:nvSpPr>
          <p:cNvPr id="4" name="Slide Number Placeholder 3"/>
          <p:cNvSpPr>
            <a:spLocks noGrp="1"/>
          </p:cNvSpPr>
          <p:nvPr>
            <p:ph type="sldNum" sz="quarter" idx="5"/>
          </p:nvPr>
        </p:nvSpPr>
        <p:spPr/>
        <p:txBody>
          <a:bodyPr/>
          <a:lstStyle/>
          <a:p>
            <a:fld id="{53280199-738E-48E4-92F0-BA8F638BA5FE}" type="slidenum">
              <a:rPr lang="LID4096" smtClean="0"/>
              <a:t>2</a:t>
            </a:fld>
            <a:endParaRPr lang="LID4096"/>
          </a:p>
        </p:txBody>
      </p:sp>
    </p:spTree>
    <p:extLst>
      <p:ext uri="{BB962C8B-B14F-4D97-AF65-F5344CB8AC3E}">
        <p14:creationId xmlns:p14="http://schemas.microsoft.com/office/powerpoint/2010/main" val="40869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While chicken eggs are the most commonly used for painting, other types of eggs, such as duck, quail, and even wooden eggs, can be used to create unique designs. Each type of egg presents different challenges and opportunities for artists.</a:t>
            </a:r>
          </a:p>
        </p:txBody>
      </p:sp>
      <p:sp>
        <p:nvSpPr>
          <p:cNvPr id="4" name="Slide Number Placeholder 3"/>
          <p:cNvSpPr>
            <a:spLocks noGrp="1"/>
          </p:cNvSpPr>
          <p:nvPr>
            <p:ph type="sldNum" sz="quarter" idx="5"/>
          </p:nvPr>
        </p:nvSpPr>
        <p:spPr/>
        <p:txBody>
          <a:bodyPr/>
          <a:lstStyle/>
          <a:p>
            <a:fld id="{53280199-738E-48E4-92F0-BA8F638BA5FE}" type="slidenum">
              <a:rPr lang="LID4096" smtClean="0"/>
              <a:t>3</a:t>
            </a:fld>
            <a:endParaRPr lang="LID4096"/>
          </a:p>
        </p:txBody>
      </p:sp>
    </p:spTree>
    <p:extLst>
      <p:ext uri="{BB962C8B-B14F-4D97-AF65-F5344CB8AC3E}">
        <p14:creationId xmlns:p14="http://schemas.microsoft.com/office/powerpoint/2010/main" val="379749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ID4096"/>
              <a:t>Different regions have distinct styles and patterns that reflect local culture and history. From the geometric patterns of Polish eggs to the floral motifs of Russian eggs, these regional styles add depth to the tradition of egg painting.</a:t>
            </a:r>
          </a:p>
        </p:txBody>
      </p:sp>
      <p:sp>
        <p:nvSpPr>
          <p:cNvPr id="4" name="Slide Number Placeholder 3"/>
          <p:cNvSpPr>
            <a:spLocks noGrp="1"/>
          </p:cNvSpPr>
          <p:nvPr>
            <p:ph type="sldNum" sz="quarter" idx="5"/>
          </p:nvPr>
        </p:nvSpPr>
        <p:spPr/>
        <p:txBody>
          <a:bodyPr/>
          <a:lstStyle/>
          <a:p>
            <a:fld id="{53280199-738E-48E4-92F0-BA8F638BA5FE}" type="slidenum">
              <a:rPr lang="LID4096" smtClean="0"/>
              <a:t>4</a:t>
            </a:fld>
            <a:endParaRPr lang="LID4096"/>
          </a:p>
        </p:txBody>
      </p:sp>
    </p:spTree>
    <p:extLst>
      <p:ext uri="{BB962C8B-B14F-4D97-AF65-F5344CB8AC3E}">
        <p14:creationId xmlns:p14="http://schemas.microsoft.com/office/powerpoint/2010/main" val="559206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2/24/2025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57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2/24/2025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8956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2/24/2025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208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2/24/2025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23383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2/24/2025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648188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2/24/2025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14739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2/24/2025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92158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2/24/2025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0496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2/24/2025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48103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2/24/2025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756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2/24/2025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19094827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2/24/2025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4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Easter eggs hand painted with special technology">
            <a:extLst>
              <a:ext uri="{FF2B5EF4-FFF2-40B4-BE49-F238E27FC236}">
                <a16:creationId xmlns:a16="http://schemas.microsoft.com/office/drawing/2014/main" id="{E1D8463C-807A-4103-AEBF-8958B167CDD6}"/>
              </a:ext>
            </a:extLst>
          </p:cNvPr>
          <p:cNvPicPr>
            <a:picLocks noChangeAspect="1"/>
          </p:cNvPicPr>
          <p:nvPr/>
        </p:nvPicPr>
        <p:blipFill>
          <a:blip r:embed="rId3"/>
          <a:srcRect l="2307" r="34003"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9150AF71-85B2-8DB9-A6A5-9B7949F49ED6}"/>
              </a:ext>
            </a:extLst>
          </p:cNvPr>
          <p:cNvSpPr>
            <a:spLocks noGrp="1"/>
          </p:cNvSpPr>
          <p:nvPr>
            <p:ph type="ctrTitle"/>
          </p:nvPr>
        </p:nvSpPr>
        <p:spPr>
          <a:xfrm>
            <a:off x="6699869" y="978407"/>
            <a:ext cx="4983480" cy="3976380"/>
          </a:xfrm>
        </p:spPr>
        <p:txBody>
          <a:bodyPr anchor="t">
            <a:normAutofit/>
          </a:bodyPr>
          <a:lstStyle/>
          <a:p>
            <a:r>
              <a:rPr lang="LID4096" sz="4800" dirty="0"/>
              <a:t>Die Kunst und Tradition des Ostereierbemalens</a:t>
            </a:r>
          </a:p>
        </p:txBody>
      </p:sp>
      <p:sp>
        <p:nvSpPr>
          <p:cNvPr id="3" name="Subtitle 2">
            <a:extLst>
              <a:ext uri="{FF2B5EF4-FFF2-40B4-BE49-F238E27FC236}">
                <a16:creationId xmlns:a16="http://schemas.microsoft.com/office/drawing/2014/main" id="{EDBA3AF7-C8BB-5C7F-117B-D8BD748B55D7}"/>
              </a:ext>
            </a:extLst>
          </p:cNvPr>
          <p:cNvSpPr>
            <a:spLocks noGrp="1"/>
          </p:cNvSpPr>
          <p:nvPr>
            <p:ph type="subTitle" idx="1"/>
          </p:nvPr>
        </p:nvSpPr>
        <p:spPr>
          <a:xfrm>
            <a:off x="6699869" y="5275825"/>
            <a:ext cx="4983481" cy="1070177"/>
          </a:xfrm>
        </p:spPr>
        <p:txBody>
          <a:bodyPr anchor="t">
            <a:normAutofit/>
          </a:bodyPr>
          <a:lstStyle/>
          <a:p>
            <a:r>
              <a:rPr lang="LID4096" sz="2400"/>
              <a:t>Erkundung der kulturellen Bedeutung und der angewandten Techniken</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593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lose-up of an Easter egg in the grass on a wooden background.">
            <a:extLst>
              <a:ext uri="{FF2B5EF4-FFF2-40B4-BE49-F238E27FC236}">
                <a16:creationId xmlns:a16="http://schemas.microsoft.com/office/drawing/2014/main" id="{9AE33F56-711A-4615-8D09-7157FC481150}"/>
              </a:ext>
            </a:extLst>
          </p:cNvPr>
          <p:cNvPicPr>
            <a:picLocks noGrp="1" noChangeAspect="1"/>
          </p:cNvPicPr>
          <p:nvPr>
            <p:ph sz="half" idx="1"/>
          </p:nvPr>
        </p:nvPicPr>
        <p:blipFill>
          <a:blip r:embed="rId3"/>
          <a:srcRect l="41881" r="10027"/>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434F8FA2-8C59-76D7-392A-8AB85321C71F}"/>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Ursprünge der Ostereitradition</a:t>
            </a:r>
          </a:p>
        </p:txBody>
      </p:sp>
      <p:sp>
        <p:nvSpPr>
          <p:cNvPr id="4" name="Content Placeholder 3">
            <a:extLst>
              <a:ext uri="{FF2B5EF4-FFF2-40B4-BE49-F238E27FC236}">
                <a16:creationId xmlns:a16="http://schemas.microsoft.com/office/drawing/2014/main" id="{C0C81015-C1E6-90DB-2F23-F6781FA2256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Antike Symbolik</a:t>
            </a:r>
          </a:p>
          <a:p>
            <a:pPr marL="0" lvl="1" indent="0">
              <a:buNone/>
            </a:pPr>
            <a:r>
              <a:rPr lang="en-GB" sz="1400"/>
              <a:t>Die Tradition der Ostereier stammt aus antiken Kulturen, in denen Eier Fruchtbarkeit und neues Leben symbolisierten.</a:t>
            </a:r>
          </a:p>
          <a:p>
            <a:pPr marL="0" indent="0">
              <a:spcBef>
                <a:spcPts val="2500"/>
              </a:spcBef>
              <a:buNone/>
            </a:pPr>
            <a:r>
              <a:rPr lang="en-GB" sz="1400" b="1"/>
              <a:t>Christliche Aneignung</a:t>
            </a:r>
          </a:p>
          <a:p>
            <a:pPr marL="0" lvl="1" indent="0">
              <a:buNone/>
            </a:pPr>
            <a:r>
              <a:rPr lang="en-GB" sz="1400"/>
              <a:t>Frühe Christen übernahmen Eier, um die Auferstehung Jesu zu symbolisieren, und verbanden die Eiertradition mit den Osterfeierlichkeiten.</a:t>
            </a:r>
          </a:p>
          <a:p>
            <a:pPr marL="0" indent="0">
              <a:spcBef>
                <a:spcPts val="2500"/>
              </a:spcBef>
              <a:buNone/>
            </a:pPr>
            <a:r>
              <a:rPr lang="en-GB" sz="1400" b="1"/>
              <a:t>Fortgeführte Tradition</a:t>
            </a:r>
          </a:p>
          <a:p>
            <a:pPr marL="0" lvl="1" indent="0">
              <a:buNone/>
            </a:pPr>
            <a:r>
              <a:rPr lang="en-GB" sz="1400"/>
              <a:t>Die Praxis, Ostereier zu dekorieren und auszutauschen, hat sich fortgesetzt und ist zu verschiedenen kulturellen Feierlichkeiten auf der ganzen Welt geworden.</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488619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Egg gradient pattern. Beautiful wallpaper. Abstract background. Happy easter. Wooden background.">
            <a:extLst>
              <a:ext uri="{FF2B5EF4-FFF2-40B4-BE49-F238E27FC236}">
                <a16:creationId xmlns:a16="http://schemas.microsoft.com/office/drawing/2014/main" id="{94291326-EEF5-45DC-8FBD-DB6550080D36}"/>
              </a:ext>
            </a:extLst>
          </p:cNvPr>
          <p:cNvPicPr>
            <a:picLocks noGrp="1" noChangeAspect="1"/>
          </p:cNvPicPr>
          <p:nvPr>
            <p:ph sz="half" idx="1"/>
          </p:nvPr>
        </p:nvPicPr>
        <p:blipFill>
          <a:blip r:embed="rId3"/>
          <a:srcRect l="8846" r="8389" b="3"/>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470E11C7-7D3E-F7A6-1027-CFD0AA386833}"/>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Arten von Eiern</a:t>
            </a:r>
          </a:p>
        </p:txBody>
      </p:sp>
      <p:sp>
        <p:nvSpPr>
          <p:cNvPr id="4" name="Content Placeholder 3">
            <a:extLst>
              <a:ext uri="{FF2B5EF4-FFF2-40B4-BE49-F238E27FC236}">
                <a16:creationId xmlns:a16="http://schemas.microsoft.com/office/drawing/2014/main" id="{B81A2F6A-13D0-1141-EB5E-2743F4BCCF8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GB" sz="1400" b="1"/>
              <a:t>Hühnereier</a:t>
            </a:r>
          </a:p>
          <a:p>
            <a:pPr marL="0" lvl="1" indent="0">
              <a:buNone/>
            </a:pPr>
            <a:r>
              <a:rPr lang="en-GB" sz="1400"/>
              <a:t>Hühnereier sind aufgrund ihrer Verfügbarkeit und einfachen Handhabung beim Bemalen die beliebteste Wahl für Künstler.</a:t>
            </a:r>
          </a:p>
          <a:p>
            <a:pPr marL="0" indent="0">
              <a:spcBef>
                <a:spcPts val="2500"/>
              </a:spcBef>
              <a:buNone/>
            </a:pPr>
            <a:r>
              <a:rPr lang="en-GB" sz="1400" b="1"/>
              <a:t>Enteneier</a:t>
            </a:r>
          </a:p>
          <a:p>
            <a:pPr marL="0" lvl="1" indent="0">
              <a:buNone/>
            </a:pPr>
            <a:r>
              <a:rPr lang="en-GB" sz="1400"/>
              <a:t>Enteneier bieten eine andere Textur und Größe, die Künstler herausfordern, aber auch einzigartige künstlerische Möglichkeiten bieten können.</a:t>
            </a:r>
          </a:p>
          <a:p>
            <a:pPr marL="0" indent="0">
              <a:spcBef>
                <a:spcPts val="2500"/>
              </a:spcBef>
              <a:buNone/>
            </a:pPr>
            <a:r>
              <a:rPr lang="en-GB" sz="1400" b="1"/>
              <a:t>Wachteleier</a:t>
            </a:r>
          </a:p>
          <a:p>
            <a:pPr marL="0" lvl="1" indent="0">
              <a:buNone/>
            </a:pPr>
            <a:r>
              <a:rPr lang="en-GB" sz="1400"/>
              <a:t>Wachteleier sind kleiner und haben ein gesprenkeltes Aussehen, was sie ideal für filigrane und detaillierte Designs macht.</a:t>
            </a:r>
          </a:p>
          <a:p>
            <a:pPr marL="0" indent="0">
              <a:spcBef>
                <a:spcPts val="2500"/>
              </a:spcBef>
              <a:buNone/>
            </a:pPr>
            <a:r>
              <a:rPr lang="en-GB" sz="1400" b="1"/>
              <a:t>Holzeier</a:t>
            </a:r>
          </a:p>
          <a:p>
            <a:pPr marL="0" lvl="1" indent="0">
              <a:buNone/>
            </a:pPr>
            <a:r>
              <a:rPr lang="en-GB" sz="1400"/>
              <a:t>Holzeier sind eine vielseitige Alternative, auf der Künstler malen können, was haltbare und langlebige Kreationen ermöglicht.</a:t>
            </a:r>
            <a:endParaRPr lang="LID4096" sz="1400"/>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353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olorful pessankas, hand-painted eggs, from the Slavic culture. Decoration material and symbolism.">
            <a:extLst>
              <a:ext uri="{FF2B5EF4-FFF2-40B4-BE49-F238E27FC236}">
                <a16:creationId xmlns:a16="http://schemas.microsoft.com/office/drawing/2014/main" id="{F7919A20-26A4-47A6-9DDB-8A1108F33F91}"/>
              </a:ext>
            </a:extLst>
          </p:cNvPr>
          <p:cNvPicPr>
            <a:picLocks noGrp="1" noChangeAspect="1"/>
          </p:cNvPicPr>
          <p:nvPr>
            <p:ph sz="half" idx="1"/>
          </p:nvPr>
        </p:nvPicPr>
        <p:blipFill>
          <a:blip r:embed="rId3"/>
          <a:srcRect l="30275" r="21453"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5AB6021C-5B13-5F8A-B962-40D1473DB3FD}"/>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Regionale Stile und Muster</a:t>
            </a:r>
          </a:p>
        </p:txBody>
      </p:sp>
      <p:sp>
        <p:nvSpPr>
          <p:cNvPr id="4" name="Content Placeholder 3">
            <a:extLst>
              <a:ext uri="{FF2B5EF4-FFF2-40B4-BE49-F238E27FC236}">
                <a16:creationId xmlns:a16="http://schemas.microsoft.com/office/drawing/2014/main" id="{87D066DA-4254-7C4B-A3F6-FBF89597A94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GB" sz="1400" b="1"/>
              <a:t>Unverkennbare regionale Stile</a:t>
            </a:r>
          </a:p>
          <a:p>
            <a:pPr marL="0" lvl="1" indent="0">
              <a:buNone/>
            </a:pPr>
            <a:r>
              <a:rPr lang="en-GB" sz="1400"/>
              <a:t>Verschiedene Regionen haben einzigartige Stile, die ihre lokale Kultur, Geschichte und Traditionen in der Eiermalerei zeigen.</a:t>
            </a:r>
          </a:p>
          <a:p>
            <a:pPr marL="0" indent="0">
              <a:spcBef>
                <a:spcPts val="2500"/>
              </a:spcBef>
              <a:buNone/>
            </a:pPr>
            <a:r>
              <a:rPr lang="en-GB" sz="1400" b="1"/>
              <a:t>Geometrische polnische Muster</a:t>
            </a:r>
          </a:p>
          <a:p>
            <a:pPr marL="0" lvl="1" indent="0">
              <a:buNone/>
            </a:pPr>
            <a:r>
              <a:rPr lang="en-GB" sz="1400"/>
              <a:t>Die polnische Eiermalerei zeichnet sich durch aufwendige geometrische Muster aus, die das handwerkliche Können und die kulturelle Bedeutung ihrer Traditionen hervorheben.</a:t>
            </a:r>
          </a:p>
          <a:p>
            <a:pPr marL="0" indent="0">
              <a:spcBef>
                <a:spcPts val="2500"/>
              </a:spcBef>
              <a:buNone/>
            </a:pPr>
            <a:r>
              <a:rPr lang="en-GB" sz="1400" b="1"/>
              <a:t>Florale russische Motive</a:t>
            </a:r>
          </a:p>
          <a:p>
            <a:pPr marL="0" lvl="1" indent="0">
              <a:buNone/>
            </a:pPr>
            <a:r>
              <a:rPr lang="en-GB" sz="1400"/>
              <a:t>Russische Eier sind bekannt für ihre floralen Motive, die Schönheit und Natur symbolisieren und der Tradition eine künstlerische Note verleihen.</a:t>
            </a:r>
            <a:endParaRPr lang="LID4096" sz="1400"/>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142738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424</Words>
  <Application>Microsoft Office PowerPoint</Application>
  <PresentationFormat>Widescreen</PresentationFormat>
  <Paragraphs>33</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Bierstadt</vt:lpstr>
      <vt:lpstr>GestaltVTI</vt:lpstr>
      <vt:lpstr>The Art and Tradition of Easter Egg Painting</vt:lpstr>
      <vt:lpstr>Origins of the Easter egg tradition</vt:lpstr>
      <vt:lpstr>Types of Eggs Used</vt:lpstr>
      <vt:lpstr>Regional styles and patterns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Haase</dc:creator>
  <cp:lastModifiedBy>Robert Haase</cp:lastModifiedBy>
  <cp:revision>2</cp:revision>
  <dcterms:created xsi:type="dcterms:W3CDTF">2025-02-24T19:07:23Z</dcterms:created>
  <dcterms:modified xsi:type="dcterms:W3CDTF">2025-02-24T19:49:45Z</dcterms:modified>
</cp:coreProperties>
</file>