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1" r:id="rId2"/>
    <p:sldId id="2564" r:id="rId3"/>
    <p:sldId id="2568" r:id="rId4"/>
    <p:sldId id="2574" r:id="rId5"/>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Art and Tradition of Easter Egg Painting" id="{9B9634BC-2D9D-4EA5-A9C2-4D0A50497581}">
          <p14:sldIdLst>
            <p14:sldId id="2561"/>
            <p14:sldId id="2564"/>
            <p14:sldId id="2568"/>
            <p14:sldId id="25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1" autoAdjust="0"/>
    <p:restoredTop sz="94660"/>
  </p:normalViewPr>
  <p:slideViewPr>
    <p:cSldViewPr snapToGrid="0">
      <p:cViewPr varScale="1">
        <p:scale>
          <a:sx n="58" d="100"/>
          <a:sy n="58" d="100"/>
        </p:scale>
        <p:origin x="768" y="274"/>
      </p:cViewPr>
      <p:guideLst/>
    </p:cSldViewPr>
  </p:slideViewPr>
  <p:notesTextViewPr>
    <p:cViewPr>
      <p:scale>
        <a:sx n="1" d="1"/>
        <a:sy n="1" d="1"/>
      </p:scale>
      <p:origin x="0" y="0"/>
    </p:cViewPr>
  </p:notesTextViewPr>
  <p:sorterViewPr>
    <p:cViewPr>
      <p:scale>
        <a:sx n="100" d="100"/>
        <a:sy n="100" d="100"/>
      </p:scale>
      <p:origin x="0" y="-158"/>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42E22B-B418-4616-9FD1-55634AB26FA2}" type="datetimeFigureOut">
              <a:rPr lang="LID4096" smtClean="0"/>
              <a:t>02/24/2025</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8F07DE-24B3-475B-9DD1-3C3DDB6D6585}" type="slidenum">
              <a:rPr lang="LID4096" smtClean="0"/>
              <a:t>‹#›</a:t>
            </a:fld>
            <a:endParaRPr lang="LID4096"/>
          </a:p>
        </p:txBody>
      </p:sp>
    </p:spTree>
    <p:extLst>
      <p:ext uri="{BB962C8B-B14F-4D97-AF65-F5344CB8AC3E}">
        <p14:creationId xmlns:p14="http://schemas.microsoft.com/office/powerpoint/2010/main" val="1006169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ID4096"/>
              <a:t>AI-generated content may be incorrect.
---
Easter egg painting is a cherished tradition that combines artistry with cultural significance. This presentation will explore the historical background, materials used, and various techniques involved in this delightful art form.
</a:t>
            </a:r>
          </a:p>
        </p:txBody>
      </p:sp>
      <p:sp>
        <p:nvSpPr>
          <p:cNvPr id="4" name="Slide Number Placeholder 3"/>
          <p:cNvSpPr>
            <a:spLocks noGrp="1"/>
          </p:cNvSpPr>
          <p:nvPr>
            <p:ph type="sldNum" sz="quarter" idx="5"/>
          </p:nvPr>
        </p:nvSpPr>
        <p:spPr/>
        <p:txBody>
          <a:bodyPr/>
          <a:lstStyle/>
          <a:p>
            <a:fld id="{53280199-738E-48E4-92F0-BA8F638BA5FE}" type="slidenum">
              <a:rPr lang="LID4096" smtClean="0"/>
              <a:t>1</a:t>
            </a:fld>
            <a:endParaRPr lang="LID4096"/>
          </a:p>
        </p:txBody>
      </p:sp>
    </p:spTree>
    <p:extLst>
      <p:ext uri="{BB962C8B-B14F-4D97-AF65-F5344CB8AC3E}">
        <p14:creationId xmlns:p14="http://schemas.microsoft.com/office/powerpoint/2010/main" val="3354822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ID4096"/>
              <a:t>The tradition of Easter eggs dates back to ancient times, symbolising new life and rebirth. Early Christians adopted eggs as a symbol of the resurrection of Jesus, and this practice has continued through the centuries.</a:t>
            </a:r>
          </a:p>
        </p:txBody>
      </p:sp>
      <p:sp>
        <p:nvSpPr>
          <p:cNvPr id="4" name="Slide Number Placeholder 3"/>
          <p:cNvSpPr>
            <a:spLocks noGrp="1"/>
          </p:cNvSpPr>
          <p:nvPr>
            <p:ph type="sldNum" sz="quarter" idx="5"/>
          </p:nvPr>
        </p:nvSpPr>
        <p:spPr/>
        <p:txBody>
          <a:bodyPr/>
          <a:lstStyle/>
          <a:p>
            <a:fld id="{53280199-738E-48E4-92F0-BA8F638BA5FE}" type="slidenum">
              <a:rPr lang="LID4096" smtClean="0"/>
              <a:t>2</a:t>
            </a:fld>
            <a:endParaRPr lang="LID4096"/>
          </a:p>
        </p:txBody>
      </p:sp>
    </p:spTree>
    <p:extLst>
      <p:ext uri="{BB962C8B-B14F-4D97-AF65-F5344CB8AC3E}">
        <p14:creationId xmlns:p14="http://schemas.microsoft.com/office/powerpoint/2010/main" val="408698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ID4096"/>
              <a:t>While chicken eggs are the most commonly used for painting, other types of eggs, such as duck, quail, and even wooden eggs, can be used to create unique designs. Each type of egg presents different challenges and opportunities for artists.</a:t>
            </a:r>
          </a:p>
        </p:txBody>
      </p:sp>
      <p:sp>
        <p:nvSpPr>
          <p:cNvPr id="4" name="Slide Number Placeholder 3"/>
          <p:cNvSpPr>
            <a:spLocks noGrp="1"/>
          </p:cNvSpPr>
          <p:nvPr>
            <p:ph type="sldNum" sz="quarter" idx="5"/>
          </p:nvPr>
        </p:nvSpPr>
        <p:spPr/>
        <p:txBody>
          <a:bodyPr/>
          <a:lstStyle/>
          <a:p>
            <a:fld id="{53280199-738E-48E4-92F0-BA8F638BA5FE}" type="slidenum">
              <a:rPr lang="LID4096" smtClean="0"/>
              <a:t>3</a:t>
            </a:fld>
            <a:endParaRPr lang="LID4096"/>
          </a:p>
        </p:txBody>
      </p:sp>
    </p:spTree>
    <p:extLst>
      <p:ext uri="{BB962C8B-B14F-4D97-AF65-F5344CB8AC3E}">
        <p14:creationId xmlns:p14="http://schemas.microsoft.com/office/powerpoint/2010/main" val="3797494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ID4096"/>
              <a:t>Different regions have distinct styles and patterns that reflect local culture and history. From the geometric patterns of Polish eggs to the floral motifs of Russian eggs, these regional styles add depth to the tradition of egg painting.</a:t>
            </a:r>
          </a:p>
        </p:txBody>
      </p:sp>
      <p:sp>
        <p:nvSpPr>
          <p:cNvPr id="4" name="Slide Number Placeholder 3"/>
          <p:cNvSpPr>
            <a:spLocks noGrp="1"/>
          </p:cNvSpPr>
          <p:nvPr>
            <p:ph type="sldNum" sz="quarter" idx="5"/>
          </p:nvPr>
        </p:nvSpPr>
        <p:spPr/>
        <p:txBody>
          <a:bodyPr/>
          <a:lstStyle/>
          <a:p>
            <a:fld id="{53280199-738E-48E4-92F0-BA8F638BA5FE}" type="slidenum">
              <a:rPr lang="LID4096" smtClean="0"/>
              <a:t>4</a:t>
            </a:fld>
            <a:endParaRPr lang="LID4096"/>
          </a:p>
        </p:txBody>
      </p:sp>
    </p:spTree>
    <p:extLst>
      <p:ext uri="{BB962C8B-B14F-4D97-AF65-F5344CB8AC3E}">
        <p14:creationId xmlns:p14="http://schemas.microsoft.com/office/powerpoint/2010/main" val="559206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3391A759-BFF8-4B5B-9ECE-D93AC303B331}" type="datetime1">
              <a:rPr lang="en-US" smtClean="0"/>
              <a:t>2/24/2025</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8576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6DFDF398-5DA3-4937-BE3F-7CA1B9158252}" type="datetime1">
              <a:rPr lang="en-US" smtClean="0"/>
              <a:t>2/24/2025</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489560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8F191ED9-F929-4A92-90F9-3C9C84ABBE83}" type="datetime1">
              <a:rPr lang="en-US" smtClean="0"/>
              <a:t>2/24/2025</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208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EEBAB316-A2E6-49F2-825C-64AA951E4184}" type="datetime1">
              <a:rPr lang="en-US" smtClean="0"/>
              <a:t>2/24/2025</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223383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5AE9748B-ADD6-4C5A-8C2A-A39721276E74}" type="datetime1">
              <a:rPr lang="en-US" smtClean="0"/>
              <a:t>2/24/2025</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648188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7241FB0F-3C5C-4949-B933-9C7E511ED094}" type="datetime1">
              <a:rPr lang="en-US" smtClean="0"/>
              <a:t>2/24/2025</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147391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C2F01D58-E949-4BCB-829A-BBF80E38D59C}" type="datetime1">
              <a:rPr lang="en-US" smtClean="0"/>
              <a:t>2/24/2025</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292158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FF10A846-0DA4-4D92-9BF1-DE8C52C1F4DF}" type="datetime1">
              <a:rPr lang="en-US" smtClean="0"/>
              <a:t>2/24/2025</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90496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E9412331-4A9C-472F-A7FA-968157338839}" type="datetime1">
              <a:rPr lang="en-US" smtClean="0"/>
              <a:t>2/24/2025</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48103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A2197F3D-ED52-43FD-A26D-318B71534485}" type="datetime1">
              <a:rPr lang="en-US" smtClean="0"/>
              <a:t>2/24/2025</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037560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3D291FA4-6264-4BB8-B3B5-77711EED2D82}" type="datetime1">
              <a:rPr lang="en-US" smtClean="0"/>
              <a:t>2/24/2025</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190948277"/>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E7F6A1D9-D323-4F4E-8655-25E2D32CE742}" type="datetime1">
              <a:rPr lang="en-US" smtClean="0"/>
              <a:t>2/24/2025</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B8F8250-7A81-4A19-87AD-FFB2CE4E39A5}"/>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99F38FC-2DEA-2647-C409-EF75720C1017}"/>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1433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Easter eggs hand painted with special technology">
            <a:extLst>
              <a:ext uri="{FF2B5EF4-FFF2-40B4-BE49-F238E27FC236}">
                <a16:creationId xmlns:a16="http://schemas.microsoft.com/office/drawing/2014/main" id="{E1D8463C-807A-4103-AEBF-8958B167CDD6}"/>
              </a:ext>
            </a:extLst>
          </p:cNvPr>
          <p:cNvPicPr>
            <a:picLocks noChangeAspect="1"/>
          </p:cNvPicPr>
          <p:nvPr/>
        </p:nvPicPr>
        <p:blipFill>
          <a:blip r:embed="rId3"/>
          <a:srcRect l="2307" r="34003" b="1"/>
          <a:stretch/>
        </p:blipFill>
        <p:spPr>
          <a:xfrm>
            <a:off x="525664" y="508090"/>
            <a:ext cx="5570336" cy="5837913"/>
          </a:xfrm>
          <a:prstGeom prst="rect">
            <a:avLst/>
          </a:prstGeom>
        </p:spPr>
      </p:pic>
      <p:sp>
        <p:nvSpPr>
          <p:cNvPr id="2" name="Title 1">
            <a:extLst>
              <a:ext uri="{FF2B5EF4-FFF2-40B4-BE49-F238E27FC236}">
                <a16:creationId xmlns:a16="http://schemas.microsoft.com/office/drawing/2014/main" id="{9150AF71-85B2-8DB9-A6A5-9B7949F49ED6}"/>
              </a:ext>
            </a:extLst>
          </p:cNvPr>
          <p:cNvSpPr>
            <a:spLocks noGrp="1"/>
          </p:cNvSpPr>
          <p:nvPr>
            <p:ph type="ctrTitle"/>
          </p:nvPr>
        </p:nvSpPr>
        <p:spPr>
          <a:xfrm>
            <a:off x="6699869" y="978407"/>
            <a:ext cx="4983480" cy="3976380"/>
          </a:xfrm>
        </p:spPr>
        <p:txBody>
          <a:bodyPr anchor="t">
            <a:normAutofit/>
          </a:bodyPr>
          <a:lstStyle/>
          <a:p>
            <a:r>
              <a:rPr lang="LID4096" sz="4800" dirty="0"/>
              <a:t>부활절 달걀 페인팅의 예술과 전통</a:t>
            </a:r>
          </a:p>
        </p:txBody>
      </p:sp>
      <p:sp>
        <p:nvSpPr>
          <p:cNvPr id="3" name="Subtitle 2">
            <a:extLst>
              <a:ext uri="{FF2B5EF4-FFF2-40B4-BE49-F238E27FC236}">
                <a16:creationId xmlns:a16="http://schemas.microsoft.com/office/drawing/2014/main" id="{EDBA3AF7-C8BB-5C7F-117B-D8BD748B55D7}"/>
              </a:ext>
            </a:extLst>
          </p:cNvPr>
          <p:cNvSpPr>
            <a:spLocks noGrp="1"/>
          </p:cNvSpPr>
          <p:nvPr>
            <p:ph type="subTitle" idx="1"/>
          </p:nvPr>
        </p:nvSpPr>
        <p:spPr>
          <a:xfrm>
            <a:off x="6699869" y="5275825"/>
            <a:ext cx="4983481" cy="1070177"/>
          </a:xfrm>
        </p:spPr>
        <p:txBody>
          <a:bodyPr anchor="t">
            <a:normAutofit/>
          </a:bodyPr>
          <a:lstStyle/>
          <a:p>
            <a:r>
              <a:rPr lang="LID4096" sz="2400"/>
              <a:t>관련된 문화적 중요성과 기술 탐구</a:t>
            </a:r>
          </a:p>
        </p:txBody>
      </p:sp>
      <p:sp>
        <p:nvSpPr>
          <p:cNvPr id="11" name="Rectangle 10">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3493" y="508090"/>
            <a:ext cx="4983481"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5938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1" nodeType="withEffect">
                                  <p:stCondLst>
                                    <p:cond delay="250"/>
                                  </p:stCondLst>
                                  <p:iterate type="lt">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Close-up of an Easter egg in the grass on a wooden background.">
            <a:extLst>
              <a:ext uri="{FF2B5EF4-FFF2-40B4-BE49-F238E27FC236}">
                <a16:creationId xmlns:a16="http://schemas.microsoft.com/office/drawing/2014/main" id="{9AE33F56-711A-4615-8D09-7157FC481150}"/>
              </a:ext>
            </a:extLst>
          </p:cNvPr>
          <p:cNvPicPr>
            <a:picLocks noGrp="1" noChangeAspect="1"/>
          </p:cNvPicPr>
          <p:nvPr>
            <p:ph sz="half" idx="1"/>
          </p:nvPr>
        </p:nvPicPr>
        <p:blipFill>
          <a:blip r:embed="rId3"/>
          <a:srcRect l="41881" r="10027"/>
          <a:stretch/>
        </p:blipFill>
        <p:spPr>
          <a:xfrm>
            <a:off x="517869" y="508091"/>
            <a:ext cx="4221911" cy="5837918"/>
          </a:xfrm>
          <a:prstGeom prst="rect">
            <a:avLst/>
          </a:prstGeom>
        </p:spPr>
      </p:pic>
      <p:sp>
        <p:nvSpPr>
          <p:cNvPr id="2" name="Title 1">
            <a:extLst>
              <a:ext uri="{FF2B5EF4-FFF2-40B4-BE49-F238E27FC236}">
                <a16:creationId xmlns:a16="http://schemas.microsoft.com/office/drawing/2014/main" id="{434F8FA2-8C59-76D7-392A-8AB85321C71F}"/>
              </a:ext>
            </a:extLst>
          </p:cNvPr>
          <p:cNvSpPr>
            <a:spLocks noGrp="1"/>
          </p:cNvSpPr>
          <p:nvPr>
            <p:ph type="title"/>
          </p:nvPr>
        </p:nvSpPr>
        <p:spPr>
          <a:xfrm>
            <a:off x="5438762" y="976160"/>
            <a:ext cx="6232310" cy="1463040"/>
          </a:xfrm>
        </p:spPr>
        <p:txBody>
          <a:bodyPr vert="horz" lIns="91440" tIns="45720" rIns="91440" bIns="45720" rtlCol="0" anchor="t">
            <a:normAutofit/>
          </a:bodyPr>
          <a:lstStyle/>
          <a:p>
            <a:r>
              <a:rPr lang="en-US" sz="4400"/>
              <a:t>부활절 달걀 전통의 기원</a:t>
            </a:r>
          </a:p>
        </p:txBody>
      </p:sp>
      <p:sp>
        <p:nvSpPr>
          <p:cNvPr id="4" name="Content Placeholder 3">
            <a:extLst>
              <a:ext uri="{FF2B5EF4-FFF2-40B4-BE49-F238E27FC236}">
                <a16:creationId xmlns:a16="http://schemas.microsoft.com/office/drawing/2014/main" id="{C0C81015-C1E6-90DB-2F23-F6781FA22563}"/>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8775" y="2577871"/>
            <a:ext cx="6232310" cy="3768137"/>
          </a:xfrm>
        </p:spPr>
        <p:txBody>
          <a:bodyPr>
            <a:normAutofit/>
          </a:bodyPr>
          <a:lstStyle/>
          <a:p>
            <a:pPr marL="0" indent="0">
              <a:spcBef>
                <a:spcPts val="2500"/>
              </a:spcBef>
              <a:buNone/>
            </a:pPr>
            <a:r>
              <a:rPr lang="en-GB" sz="1400" b="1"/>
              <a:t>고대 상징주의</a:t>
            </a:r>
          </a:p>
          <a:p>
            <a:pPr marL="0" lvl="1" indent="0">
              <a:buNone/>
            </a:pPr>
            <a:r>
              <a:rPr lang="en-GB" sz="1400"/>
              <a:t>부활절 달걀 전통은 달걀이 풍요와 새로운 생명을 상징했던 고대 문화에서 유래했습니다.</a:t>
            </a:r>
          </a:p>
          <a:p>
            <a:pPr marL="0" indent="0">
              <a:spcBef>
                <a:spcPts val="2500"/>
              </a:spcBef>
              <a:buNone/>
            </a:pPr>
            <a:r>
              <a:rPr lang="en-GB" sz="1400" b="1"/>
              <a:t>기독교의 수용</a:t>
            </a:r>
          </a:p>
          <a:p>
            <a:pPr marL="0" lvl="1" indent="0">
              <a:buNone/>
            </a:pPr>
            <a:r>
              <a:rPr lang="en-GB" sz="1400"/>
              <a:t>초기 기독교인들은 달걀을 예수 부활의 상징으로 채택하여 부활절 축하와 달걀 전통을 결합했습니다.</a:t>
            </a:r>
          </a:p>
          <a:p>
            <a:pPr marL="0" indent="0">
              <a:spcBef>
                <a:spcPts val="2500"/>
              </a:spcBef>
              <a:buNone/>
            </a:pPr>
            <a:r>
              <a:rPr lang="en-GB" sz="1400" b="1"/>
              <a:t>지속된 전통</a:t>
            </a:r>
          </a:p>
          <a:p>
            <a:pPr marL="0" lvl="1" indent="0">
              <a:buNone/>
            </a:pPr>
            <a:r>
              <a:rPr lang="en-GB" sz="1400"/>
              <a:t>부활절 달걀을 꾸미고 교환하는 관습은 지속되어 전 세계적으로 다양한 문화 축제로 발전했습니다.</a:t>
            </a:r>
            <a:endParaRPr lang="LID4096" sz="1400"/>
          </a:p>
        </p:txBody>
      </p:sp>
      <p:sp>
        <p:nvSpPr>
          <p:cNvPr id="18" name="Freeform: Shape 17">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488619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Egg gradient pattern. Beautiful wallpaper. Abstract background. Happy easter. Wooden background.">
            <a:extLst>
              <a:ext uri="{FF2B5EF4-FFF2-40B4-BE49-F238E27FC236}">
                <a16:creationId xmlns:a16="http://schemas.microsoft.com/office/drawing/2014/main" id="{94291326-EEF5-45DC-8FBD-DB6550080D36}"/>
              </a:ext>
            </a:extLst>
          </p:cNvPr>
          <p:cNvPicPr>
            <a:picLocks noGrp="1" noChangeAspect="1"/>
          </p:cNvPicPr>
          <p:nvPr>
            <p:ph sz="half" idx="1"/>
          </p:nvPr>
        </p:nvPicPr>
        <p:blipFill>
          <a:blip r:embed="rId3"/>
          <a:srcRect l="8846" r="8389" b="3"/>
          <a:stretch/>
        </p:blipFill>
        <p:spPr>
          <a:xfrm>
            <a:off x="517867" y="2577661"/>
            <a:ext cx="4672584" cy="3768343"/>
          </a:xfrm>
          <a:prstGeom prst="rect">
            <a:avLst/>
          </a:prstGeom>
        </p:spPr>
      </p:pic>
      <p:sp>
        <p:nvSpPr>
          <p:cNvPr id="2" name="Title 1">
            <a:extLst>
              <a:ext uri="{FF2B5EF4-FFF2-40B4-BE49-F238E27FC236}">
                <a16:creationId xmlns:a16="http://schemas.microsoft.com/office/drawing/2014/main" id="{470E11C7-7D3E-F7A6-1027-CFD0AA386833}"/>
              </a:ext>
            </a:extLst>
          </p:cNvPr>
          <p:cNvSpPr>
            <a:spLocks noGrp="1"/>
          </p:cNvSpPr>
          <p:nvPr>
            <p:ph type="title"/>
          </p:nvPr>
        </p:nvSpPr>
        <p:spPr>
          <a:xfrm>
            <a:off x="517867" y="976160"/>
            <a:ext cx="4809314" cy="1447163"/>
          </a:xfrm>
        </p:spPr>
        <p:txBody>
          <a:bodyPr vert="horz" lIns="91440" tIns="45720" rIns="91440" bIns="45720" rtlCol="0" anchor="t">
            <a:normAutofit/>
          </a:bodyPr>
          <a:lstStyle/>
          <a:p>
            <a:r>
              <a:rPr lang="en-US" sz="4400"/>
              <a:t>사용된 달걀의 종류</a:t>
            </a:r>
          </a:p>
        </p:txBody>
      </p:sp>
      <p:sp>
        <p:nvSpPr>
          <p:cNvPr id="4" name="Content Placeholder 3">
            <a:extLst>
              <a:ext uri="{FF2B5EF4-FFF2-40B4-BE49-F238E27FC236}">
                <a16:creationId xmlns:a16="http://schemas.microsoft.com/office/drawing/2014/main" id="{B81A2F6A-13D0-1141-EB5E-2743F4BCCF86}"/>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42000" y="1033272"/>
            <a:ext cx="5832133" cy="5312732"/>
          </a:xfrm>
        </p:spPr>
        <p:txBody>
          <a:bodyPr>
            <a:normAutofit/>
          </a:bodyPr>
          <a:lstStyle/>
          <a:p>
            <a:pPr marL="0" indent="0">
              <a:spcBef>
                <a:spcPts val="2500"/>
              </a:spcBef>
              <a:buNone/>
            </a:pPr>
            <a:r>
              <a:rPr lang="en-GB" sz="1400" b="1"/>
              <a:t>닭 달걀</a:t>
            </a:r>
          </a:p>
          <a:p>
            <a:pPr marL="0" lvl="1" indent="0">
              <a:buNone/>
            </a:pPr>
            <a:r>
              <a:rPr lang="en-GB" sz="1400"/>
              <a:t>닭 달걀은 구하기 쉽고, 그림 그리기에 편리하기 때문에 예술가들에게 가장 인기 있는 선택입니다.</a:t>
            </a:r>
          </a:p>
          <a:p>
            <a:pPr marL="0" indent="0">
              <a:spcBef>
                <a:spcPts val="2500"/>
              </a:spcBef>
              <a:buNone/>
            </a:pPr>
            <a:r>
              <a:rPr lang="en-GB" sz="1400" b="1"/>
              <a:t>오리 달걀</a:t>
            </a:r>
          </a:p>
          <a:p>
            <a:pPr marL="0" lvl="1" indent="0">
              <a:buNone/>
            </a:pPr>
            <a:r>
              <a:rPr lang="en-GB" sz="1400"/>
              <a:t>오리 달걀은 독특한 질감과 크기를 제공하며, 예술가들에게 도전이 될 수 있지만 독특한 예술적 기회를 제공합니다.</a:t>
            </a:r>
          </a:p>
          <a:p>
            <a:pPr marL="0" indent="0">
              <a:spcBef>
                <a:spcPts val="2500"/>
              </a:spcBef>
              <a:buNone/>
            </a:pPr>
            <a:r>
              <a:rPr lang="en-GB" sz="1400" b="1"/>
              <a:t>메추리 달걀</a:t>
            </a:r>
          </a:p>
          <a:p>
            <a:pPr marL="0" lvl="1" indent="0">
              <a:buNone/>
            </a:pPr>
            <a:r>
              <a:rPr lang="en-GB" sz="1400"/>
              <a:t>메추리 달걀은 작고 반점이 있는 외형을 가지고 있어, 정교하고 세부적인 디자인에 이상적입니다.</a:t>
            </a:r>
          </a:p>
          <a:p>
            <a:pPr marL="0" indent="0">
              <a:spcBef>
                <a:spcPts val="2500"/>
              </a:spcBef>
              <a:buNone/>
            </a:pPr>
            <a:r>
              <a:rPr lang="en-GB" sz="1400" b="1"/>
              <a:t>나무 달걀</a:t>
            </a:r>
          </a:p>
          <a:p>
            <a:pPr marL="0" lvl="1" indent="0">
              <a:buNone/>
            </a:pPr>
            <a:r>
              <a:rPr lang="en-GB" sz="1400"/>
              <a:t>나무 달걀은 내구성과 지속성을 가진 창작물을 만들 수 있는 다재다능한 대안입니다.</a:t>
            </a:r>
            <a:endParaRPr lang="LID4096" sz="1400"/>
          </a:p>
        </p:txBody>
      </p:sp>
      <p:sp>
        <p:nvSpPr>
          <p:cNvPr id="18" name="Rectangle 17">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467258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83537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Colorful pessankas, hand-painted eggs, from the Slavic culture. Decoration material and symbolism.">
            <a:extLst>
              <a:ext uri="{FF2B5EF4-FFF2-40B4-BE49-F238E27FC236}">
                <a16:creationId xmlns:a16="http://schemas.microsoft.com/office/drawing/2014/main" id="{F7919A20-26A4-47A6-9DDB-8A1108F33F91}"/>
              </a:ext>
            </a:extLst>
          </p:cNvPr>
          <p:cNvPicPr>
            <a:picLocks noGrp="1" noChangeAspect="1"/>
          </p:cNvPicPr>
          <p:nvPr>
            <p:ph sz="half" idx="1"/>
          </p:nvPr>
        </p:nvPicPr>
        <p:blipFill>
          <a:blip r:embed="rId3"/>
          <a:srcRect l="30275" r="21453" b="1"/>
          <a:stretch/>
        </p:blipFill>
        <p:spPr>
          <a:xfrm>
            <a:off x="517869" y="508091"/>
            <a:ext cx="4221911" cy="5837918"/>
          </a:xfrm>
          <a:prstGeom prst="rect">
            <a:avLst/>
          </a:prstGeom>
        </p:spPr>
      </p:pic>
      <p:sp>
        <p:nvSpPr>
          <p:cNvPr id="2" name="Title 1">
            <a:extLst>
              <a:ext uri="{FF2B5EF4-FFF2-40B4-BE49-F238E27FC236}">
                <a16:creationId xmlns:a16="http://schemas.microsoft.com/office/drawing/2014/main" id="{5AB6021C-5B13-5F8A-B962-40D1473DB3FD}"/>
              </a:ext>
            </a:extLst>
          </p:cNvPr>
          <p:cNvSpPr>
            <a:spLocks noGrp="1"/>
          </p:cNvSpPr>
          <p:nvPr>
            <p:ph type="title"/>
          </p:nvPr>
        </p:nvSpPr>
        <p:spPr>
          <a:xfrm>
            <a:off x="5438762" y="976160"/>
            <a:ext cx="6232310" cy="1463040"/>
          </a:xfrm>
        </p:spPr>
        <p:txBody>
          <a:bodyPr vert="horz" lIns="91440" tIns="45720" rIns="91440" bIns="45720" rtlCol="0" anchor="t">
            <a:normAutofit/>
          </a:bodyPr>
          <a:lstStyle/>
          <a:p>
            <a:r>
              <a:rPr lang="en-US" sz="4400"/>
              <a:t>지역 스타일 및 패턴</a:t>
            </a:r>
          </a:p>
        </p:txBody>
      </p:sp>
      <p:sp>
        <p:nvSpPr>
          <p:cNvPr id="4" name="Content Placeholder 3">
            <a:extLst>
              <a:ext uri="{FF2B5EF4-FFF2-40B4-BE49-F238E27FC236}">
                <a16:creationId xmlns:a16="http://schemas.microsoft.com/office/drawing/2014/main" id="{87D066DA-4254-7C4B-A3F6-FBF89597A94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8775" y="2577871"/>
            <a:ext cx="6232310" cy="3768137"/>
          </a:xfrm>
        </p:spPr>
        <p:txBody>
          <a:bodyPr>
            <a:normAutofit/>
          </a:bodyPr>
          <a:lstStyle/>
          <a:p>
            <a:pPr marL="0" indent="0">
              <a:spcBef>
                <a:spcPts val="2500"/>
              </a:spcBef>
              <a:buNone/>
            </a:pPr>
            <a:r>
              <a:rPr lang="en-GB" sz="1400" b="1"/>
              <a:t>독특한 지역 스타일</a:t>
            </a:r>
          </a:p>
          <a:p>
            <a:pPr marL="0" lvl="1" indent="0">
              <a:buNone/>
            </a:pPr>
            <a:r>
              <a:rPr lang="en-GB" sz="1400"/>
              <a:t>다양한 지역에서 달걀 페인팅에 있어 현지의 문화, 역사, 전통을 보여주는 고유한 스타일을 가지고 있습니다.</a:t>
            </a:r>
          </a:p>
          <a:p>
            <a:pPr marL="0" indent="0">
              <a:spcBef>
                <a:spcPts val="2500"/>
              </a:spcBef>
              <a:buNone/>
            </a:pPr>
            <a:r>
              <a:rPr lang="en-GB" sz="1400" b="1"/>
              <a:t>기하학적 폴란드 패턴</a:t>
            </a:r>
          </a:p>
          <a:p>
            <a:pPr marL="0" lvl="1" indent="0">
              <a:buNone/>
            </a:pPr>
            <a:r>
              <a:rPr lang="en-GB" sz="1400"/>
              <a:t>폴란드 달걀 페인팅은 그들의 전통에서 공예와 문화적 중요성을 강조하는 정교한 기하학적 패턴을 특징으로 합니다.</a:t>
            </a:r>
          </a:p>
          <a:p>
            <a:pPr marL="0" indent="0">
              <a:spcBef>
                <a:spcPts val="2500"/>
              </a:spcBef>
              <a:buNone/>
            </a:pPr>
            <a:r>
              <a:rPr lang="en-GB" sz="1400" b="1"/>
              <a:t>꽃무늬 러시아 모티브</a:t>
            </a:r>
          </a:p>
          <a:p>
            <a:pPr marL="0" lvl="1" indent="0">
              <a:buNone/>
            </a:pPr>
            <a:r>
              <a:rPr lang="en-GB" sz="1400"/>
              <a:t>러시아 달걀은 아름다움과 자연을 상징하는 꽃무늬 모티브로 유명하며, 전통에 예술적 감각을 더합니다.</a:t>
            </a:r>
            <a:endParaRPr lang="LID4096" sz="1400"/>
          </a:p>
        </p:txBody>
      </p:sp>
      <p:sp>
        <p:nvSpPr>
          <p:cNvPr id="18" name="Freeform: Shape 17">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142738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GestaltVTI">
  <a:themeElements>
    <a:clrScheme name="Custom 86">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TotalTime>
  <Words>424</Words>
  <Application>Microsoft Office PowerPoint</Application>
  <PresentationFormat>Widescreen</PresentationFormat>
  <Paragraphs>33</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Arial</vt:lpstr>
      <vt:lpstr>Bierstadt</vt:lpstr>
      <vt:lpstr>GestaltVTI</vt:lpstr>
      <vt:lpstr>The Art and Tradition of Easter Egg Painting</vt:lpstr>
      <vt:lpstr>Origins of the Easter egg tradition</vt:lpstr>
      <vt:lpstr>Types of Eggs Used</vt:lpstr>
      <vt:lpstr>Regional styles and patterns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Robert Haase</dc:creator>
  <cp:lastModifiedBy>Robert Haase</cp:lastModifiedBy>
  <cp:revision>2</cp:revision>
  <dcterms:created xsi:type="dcterms:W3CDTF">2025-02-24T19:07:23Z</dcterms:created>
  <dcterms:modified xsi:type="dcterms:W3CDTF">2025-02-24T19:49:45Z</dcterms:modified>
</cp:coreProperties>
</file>