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6"/>
    <p:restoredTop sz="94684"/>
  </p:normalViewPr>
  <p:slideViewPr>
    <p:cSldViewPr snapToGrid="0" snapToObjects="1" showGuides="1">
      <p:cViewPr>
        <p:scale>
          <a:sx n="62" d="100"/>
          <a:sy n="62" d="100"/>
        </p:scale>
        <p:origin x="-88" y="157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5825A-2B4D-CD44-937C-B6AD74A10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C7AC74-E671-584F-8F2B-90E601EEC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F4D5B-72F9-3244-AA91-7B98A353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9197-CEF9-0F4C-8D70-CAEA676C82B3}" type="datetimeFigureOut">
              <a:rPr kumimoji="1" lang="ko-Kore-KR" altLang="en-US" smtClean="0"/>
              <a:t>2021. 1. 12.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5611B-7E92-3E44-9E47-BD2A3F29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4AF24-2BCD-394E-9A41-73630CFC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CA95-63AF-2C44-B99B-28F1519243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81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2069D-B4D2-D54A-8570-801AAA33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67D88-4C22-6247-B1C8-997AED7E4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D6D6F-3449-F248-BCB2-5AA73B19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9197-CEF9-0F4C-8D70-CAEA676C82B3}" type="datetimeFigureOut">
              <a:rPr kumimoji="1" lang="ko-Kore-KR" altLang="en-US" smtClean="0"/>
              <a:t>2021. 1. 12.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1CF43-18E8-7D42-8497-955BC978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6D5C3-55F4-DC4B-B5D7-395094DF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CA95-63AF-2C44-B99B-28F1519243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73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AB34BD-6626-7448-A546-EE624392F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8C9BB6-569B-F843-A1B1-4B03F2E6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27730-85FC-BE43-806B-3CCAE96E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9197-CEF9-0F4C-8D70-CAEA676C82B3}" type="datetimeFigureOut">
              <a:rPr kumimoji="1" lang="ko-Kore-KR" altLang="en-US" smtClean="0"/>
              <a:t>2021. 1. 12.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044BC-3C31-0549-AD0F-1825EEF2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9352E-AE0D-8247-A623-C210CA78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CA95-63AF-2C44-B99B-28F1519243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59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1E1C3-210D-3C4B-9ECF-C2979C3A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F5495-CBE6-3C42-8457-65C4BAC2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913D3-319F-FD43-8213-4B69CD3A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9197-CEF9-0F4C-8D70-CAEA676C82B3}" type="datetimeFigureOut">
              <a:rPr kumimoji="1" lang="ko-Kore-KR" altLang="en-US" smtClean="0"/>
              <a:t>2021. 1. 12.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85FA8-7BFA-5949-8764-BEAAD310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BA135-31F7-B742-B0B6-C7FE7F76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CA95-63AF-2C44-B99B-28F1519243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274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17A8F-C967-494E-B4D2-7C8D1A4B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2E92E-2356-3442-B006-B10E0DCE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2CBDE-3939-AD49-B40C-D959397E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9197-CEF9-0F4C-8D70-CAEA676C82B3}" type="datetimeFigureOut">
              <a:rPr kumimoji="1" lang="ko-Kore-KR" altLang="en-US" smtClean="0"/>
              <a:t>2021. 1. 12.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8A983-C3A7-AD4C-8065-BE82B8A3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CE4DA-BA2C-8C4B-8D6B-88DFD53E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CA95-63AF-2C44-B99B-28F1519243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406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B5AD-5852-5349-B6FF-42908C9E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E9068-D7AE-2B48-9E4F-3A26485A3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489B8-7066-574B-940D-D8FBC7374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E09FE-30F7-2E44-902A-9458B77E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9197-CEF9-0F4C-8D70-CAEA676C82B3}" type="datetimeFigureOut">
              <a:rPr kumimoji="1" lang="ko-Kore-KR" altLang="en-US" smtClean="0"/>
              <a:t>2021. 1. 12.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566606-8AB6-D24B-A37A-D42B3EF8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9E95B-AC5A-BA48-A1AC-87038396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CA95-63AF-2C44-B99B-28F1519243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954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8D31-3B99-3F47-B5CA-5BEA2C43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22F803-8563-8343-A69B-EBCF28D3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C69A2-D1D6-1C44-9833-F119A3BC8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A671D3-1585-174C-8056-898E0FEF1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EA164B-FC6E-B94F-8362-1AA3BD753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034619-DF8D-494D-BD2A-CBC7D23E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9197-CEF9-0F4C-8D70-CAEA676C82B3}" type="datetimeFigureOut">
              <a:rPr kumimoji="1" lang="ko-Kore-KR" altLang="en-US" smtClean="0"/>
              <a:t>2021. 1. 12.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8B3E6C-4630-CE45-AEF1-7F8BF6E8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0182A6-B584-7142-BA53-8B995039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CA95-63AF-2C44-B99B-28F1519243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53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19D32-C5B1-1B4D-A637-71E2AE87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6A5B54-7AFB-B043-9355-2DA5EBFE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9197-CEF9-0F4C-8D70-CAEA676C82B3}" type="datetimeFigureOut">
              <a:rPr kumimoji="1" lang="ko-Kore-KR" altLang="en-US" smtClean="0"/>
              <a:t>2021. 1. 12.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E3EDEA-4718-E047-967A-0230855D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B0FF6F-FFA8-BE4D-8266-A4FEC52B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CA95-63AF-2C44-B99B-28F1519243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96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A3AF0D-AA75-7D47-8F4C-C133D8E0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9197-CEF9-0F4C-8D70-CAEA676C82B3}" type="datetimeFigureOut">
              <a:rPr kumimoji="1" lang="ko-Kore-KR" altLang="en-US" smtClean="0"/>
              <a:t>2021. 1. 12.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3955DE-B63C-7149-B9DF-F3177283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B89A0-977F-B24F-AE50-5FACA7E9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CA95-63AF-2C44-B99B-28F1519243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283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6E71B-06D0-2743-AFD9-0F30998D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B26D0-F793-DB43-B95E-5AF7C63B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7EB021-A972-D64E-B5C3-5E9321BC2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46FE5-D0DD-3144-AD19-E33C2ADE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9197-CEF9-0F4C-8D70-CAEA676C82B3}" type="datetimeFigureOut">
              <a:rPr kumimoji="1" lang="ko-Kore-KR" altLang="en-US" smtClean="0"/>
              <a:t>2021. 1. 12.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FE134-3EB1-844B-A66E-86515320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1CB5E-FCE5-1E40-9304-9534154E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CA95-63AF-2C44-B99B-28F1519243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24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6967F-E35B-2342-8F82-26520E05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9D0733-255C-E44A-8902-651045974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9B4FE8-0910-DD46-9336-6AA5BB1E8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2D1D1-6D7B-3540-A11D-6C5C4BA7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9197-CEF9-0F4C-8D70-CAEA676C82B3}" type="datetimeFigureOut">
              <a:rPr kumimoji="1" lang="ko-Kore-KR" altLang="en-US" smtClean="0"/>
              <a:t>2021. 1. 12.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2B06F-24BB-A64B-A8B8-0A9E1258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25F5A-D255-CB46-8AA7-592A769E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CA95-63AF-2C44-B99B-28F1519243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949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0F1862-6DE5-A240-976B-A07B6ED3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A17AC-7A42-5D4C-91D6-601F53C83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06387-ED4F-8C48-A04B-0D632E31E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9197-CEF9-0F4C-8D70-CAEA676C82B3}" type="datetimeFigureOut">
              <a:rPr kumimoji="1" lang="ko-Kore-KR" altLang="en-US" smtClean="0"/>
              <a:t>2021. 1. 12.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EF462-6A1B-AE4C-8BB3-20893871E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C3D96-F714-CB43-B050-423B2F2A4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CA95-63AF-2C44-B99B-28F1519243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9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99588AD-CFCE-1F44-B1B6-ACBF893CF33A}"/>
              </a:ext>
            </a:extLst>
          </p:cNvPr>
          <p:cNvSpPr/>
          <p:nvPr/>
        </p:nvSpPr>
        <p:spPr>
          <a:xfrm>
            <a:off x="4468349" y="3659165"/>
            <a:ext cx="3178629" cy="148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SGD Classifier</a:t>
            </a:r>
          </a:p>
          <a:p>
            <a:pPr algn="ctr"/>
            <a:r>
              <a:rPr kumimoji="1" lang="en-US" altLang="ko-Kore-KR" dirty="0"/>
              <a:t>stochastic Gradient Descent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5120D-8C82-1D4F-B3F6-62051F502D55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flipH="1" flipV="1">
            <a:off x="2516713" y="2748975"/>
            <a:ext cx="2417135" cy="112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EFF523-4C73-524A-A34A-81F66607C00E}"/>
              </a:ext>
            </a:extLst>
          </p:cNvPr>
          <p:cNvSpPr txBox="1"/>
          <p:nvPr/>
        </p:nvSpPr>
        <p:spPr>
          <a:xfrm>
            <a:off x="1834763" y="2379643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optimization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ED36534-DE44-FE41-8EB5-127000956C18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2516713" y="957517"/>
            <a:ext cx="753394" cy="142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E71AFE-5A2F-8941-A1AC-46EE8DECA266}"/>
              </a:ext>
            </a:extLst>
          </p:cNvPr>
          <p:cNvSpPr txBox="1"/>
          <p:nvPr/>
        </p:nvSpPr>
        <p:spPr>
          <a:xfrm>
            <a:off x="2713544" y="588185"/>
            <a:ext cx="11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optimizer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CCDB75-EB56-4F4C-9205-4CA3B121ED27}"/>
              </a:ext>
            </a:extLst>
          </p:cNvPr>
          <p:cNvSpPr/>
          <p:nvPr/>
        </p:nvSpPr>
        <p:spPr>
          <a:xfrm>
            <a:off x="6966857" y="2601272"/>
            <a:ext cx="1813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Gradient Descent</a:t>
            </a:r>
            <a:endParaRPr lang="ko-Kore-KR" altLang="en-US" dirty="0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455C95BC-4FB2-5E4E-846E-8EC80513F589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flipV="1">
            <a:off x="7181479" y="2970604"/>
            <a:ext cx="692357" cy="905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1557A6-5BF8-F041-AAE4-F11DCB301750}"/>
              </a:ext>
            </a:extLst>
          </p:cNvPr>
          <p:cNvSpPr/>
          <p:nvPr/>
        </p:nvSpPr>
        <p:spPr>
          <a:xfrm>
            <a:off x="9225453" y="1786787"/>
            <a:ext cx="111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derivative</a:t>
            </a:r>
            <a:endParaRPr lang="ko-Kore-KR" altLang="en-US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6927AD9F-8934-214C-B793-B583E33CE361}"/>
              </a:ext>
            </a:extLst>
          </p:cNvPr>
          <p:cNvCxnSpPr>
            <a:cxnSpLocks/>
            <a:stCxn id="21" idx="3"/>
            <a:endCxn id="27" idx="2"/>
          </p:cNvCxnSpPr>
          <p:nvPr/>
        </p:nvCxnSpPr>
        <p:spPr>
          <a:xfrm flipV="1">
            <a:off x="8780815" y="2156119"/>
            <a:ext cx="1000367" cy="62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2138C5-8EBF-234B-9427-150499C1CC0E}"/>
              </a:ext>
            </a:extLst>
          </p:cNvPr>
          <p:cNvSpPr/>
          <p:nvPr/>
        </p:nvSpPr>
        <p:spPr>
          <a:xfrm>
            <a:off x="9653624" y="659333"/>
            <a:ext cx="1762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Partial derivative</a:t>
            </a: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30696F75-B458-E746-A2C5-42B219A51FE2}"/>
              </a:ext>
            </a:extLst>
          </p:cNvPr>
          <p:cNvCxnSpPr>
            <a:cxnSpLocks/>
            <a:stCxn id="27" idx="0"/>
            <a:endCxn id="31" idx="2"/>
          </p:cNvCxnSpPr>
          <p:nvPr/>
        </p:nvCxnSpPr>
        <p:spPr>
          <a:xfrm flipV="1">
            <a:off x="9781182" y="1028665"/>
            <a:ext cx="753517" cy="758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8DDF6337-471F-EB4E-98DA-48DE5A2B9966}"/>
              </a:ext>
            </a:extLst>
          </p:cNvPr>
          <p:cNvCxnSpPr>
            <a:cxnSpLocks/>
            <a:stCxn id="21" idx="3"/>
            <a:endCxn id="42" idx="0"/>
          </p:cNvCxnSpPr>
          <p:nvPr/>
        </p:nvCxnSpPr>
        <p:spPr>
          <a:xfrm>
            <a:off x="8780815" y="2785938"/>
            <a:ext cx="1043465" cy="198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720452C-DD68-7E4E-894D-BDA0E4AAB39D}"/>
              </a:ext>
            </a:extLst>
          </p:cNvPr>
          <p:cNvSpPr txBox="1"/>
          <p:nvPr/>
        </p:nvSpPr>
        <p:spPr>
          <a:xfrm>
            <a:off x="9113861" y="4770290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Learning rate</a:t>
            </a:r>
            <a:endParaRPr kumimoji="1" lang="ko-Kore-KR" altLang="en-US" dirty="0"/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9F4E686F-A398-EC48-BA00-72CF2489D9E4}"/>
              </a:ext>
            </a:extLst>
          </p:cNvPr>
          <p:cNvCxnSpPr>
            <a:cxnSpLocks/>
            <a:stCxn id="21" idx="3"/>
            <a:endCxn id="51" idx="0"/>
          </p:cNvCxnSpPr>
          <p:nvPr/>
        </p:nvCxnSpPr>
        <p:spPr>
          <a:xfrm>
            <a:off x="8780815" y="2785938"/>
            <a:ext cx="2148212" cy="1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B1281FF-9AD7-5346-AE66-68392C6B3656}"/>
              </a:ext>
            </a:extLst>
          </p:cNvPr>
          <p:cNvSpPr/>
          <p:nvPr/>
        </p:nvSpPr>
        <p:spPr>
          <a:xfrm>
            <a:off x="10282311" y="2797997"/>
            <a:ext cx="1293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momentum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C757F46-84DB-4143-8FBC-E9CFAD0245C1}"/>
              </a:ext>
            </a:extLst>
          </p:cNvPr>
          <p:cNvCxnSpPr>
            <a:cxnSpLocks/>
            <a:stCxn id="21" idx="0"/>
            <a:endCxn id="55" idx="2"/>
          </p:cNvCxnSpPr>
          <p:nvPr/>
        </p:nvCxnSpPr>
        <p:spPr>
          <a:xfrm flipH="1" flipV="1">
            <a:off x="5695342" y="1397997"/>
            <a:ext cx="2178494" cy="120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F6828B-D9BB-7346-AA28-8FCFAB0AA514}"/>
              </a:ext>
            </a:extLst>
          </p:cNvPr>
          <p:cNvSpPr txBox="1"/>
          <p:nvPr/>
        </p:nvSpPr>
        <p:spPr>
          <a:xfrm>
            <a:off x="4984250" y="102866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Loss function</a:t>
            </a:r>
            <a:endParaRPr kumimoji="1" lang="ko-Kore-KR" altLang="en-US" dirty="0"/>
          </a:p>
        </p:txBody>
      </p: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B4C1EB70-02B8-4F45-8BE1-82065C15D501}"/>
              </a:ext>
            </a:extLst>
          </p:cNvPr>
          <p:cNvCxnSpPr>
            <a:cxnSpLocks/>
            <a:stCxn id="21" idx="0"/>
            <a:endCxn id="60" idx="2"/>
          </p:cNvCxnSpPr>
          <p:nvPr/>
        </p:nvCxnSpPr>
        <p:spPr>
          <a:xfrm flipH="1" flipV="1">
            <a:off x="7710538" y="650477"/>
            <a:ext cx="163298" cy="195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AA3AFC8-7149-8B41-AE7C-CB88EC6E6D77}"/>
              </a:ext>
            </a:extLst>
          </p:cNvPr>
          <p:cNvSpPr txBox="1"/>
          <p:nvPr/>
        </p:nvSpPr>
        <p:spPr>
          <a:xfrm>
            <a:off x="6687661" y="281145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Learning algorithms</a:t>
            </a:r>
            <a:endParaRPr kumimoji="1" lang="ko-Kore-KR" altLang="en-US" dirty="0"/>
          </a:p>
        </p:txBody>
      </p: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2E8ACFA1-6627-E441-B4D1-60C589ED642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763319" y="1213331"/>
            <a:ext cx="753394" cy="116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217720C-88F4-F94D-A5DD-D1931B9CBC72}"/>
              </a:ext>
            </a:extLst>
          </p:cNvPr>
          <p:cNvSpPr txBox="1"/>
          <p:nvPr/>
        </p:nvSpPr>
        <p:spPr>
          <a:xfrm>
            <a:off x="1218000" y="843999"/>
            <a:ext cx="98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iteration</a:t>
            </a:r>
            <a:endParaRPr kumimoji="1" lang="ko-Kore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4137AE-5504-704D-A2E6-C22663810D55}"/>
              </a:ext>
            </a:extLst>
          </p:cNvPr>
          <p:cNvSpPr txBox="1"/>
          <p:nvPr/>
        </p:nvSpPr>
        <p:spPr>
          <a:xfrm>
            <a:off x="517959" y="1483914"/>
            <a:ext cx="70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batch</a:t>
            </a:r>
            <a:endParaRPr kumimoji="1" lang="ko-Kore-KR" altLang="en-US" dirty="0"/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66475CE7-7373-404A-B7CD-46EE0C20178A}"/>
              </a:ext>
            </a:extLst>
          </p:cNvPr>
          <p:cNvCxnSpPr>
            <a:cxnSpLocks/>
            <a:stCxn id="9" idx="0"/>
            <a:endCxn id="88" idx="3"/>
          </p:cNvCxnSpPr>
          <p:nvPr/>
        </p:nvCxnSpPr>
        <p:spPr>
          <a:xfrm flipH="1" flipV="1">
            <a:off x="1226679" y="1668580"/>
            <a:ext cx="1290034" cy="711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58A4846C-B375-6F49-AB38-4CA6A9EED800}"/>
              </a:ext>
            </a:extLst>
          </p:cNvPr>
          <p:cNvCxnSpPr>
            <a:cxnSpLocks/>
            <a:stCxn id="9" idx="0"/>
            <a:endCxn id="95" idx="3"/>
          </p:cNvCxnSpPr>
          <p:nvPr/>
        </p:nvCxnSpPr>
        <p:spPr>
          <a:xfrm flipH="1" flipV="1">
            <a:off x="1047240" y="2116444"/>
            <a:ext cx="1469473" cy="26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8ECF48E-A55B-754D-83CC-8B8DE4698A24}"/>
              </a:ext>
            </a:extLst>
          </p:cNvPr>
          <p:cNvSpPr txBox="1"/>
          <p:nvPr/>
        </p:nvSpPr>
        <p:spPr>
          <a:xfrm>
            <a:off x="283889" y="193177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epoch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7248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9256E94-0893-2349-A585-0E87EE9B6580}"/>
              </a:ext>
            </a:extLst>
          </p:cNvPr>
          <p:cNvSpPr/>
          <p:nvPr/>
        </p:nvSpPr>
        <p:spPr>
          <a:xfrm>
            <a:off x="3117273" y="3761509"/>
            <a:ext cx="810491" cy="7273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A062EFD-B968-EF43-9644-FF9D3C737E4F}"/>
              </a:ext>
            </a:extLst>
          </p:cNvPr>
          <p:cNvSpPr/>
          <p:nvPr/>
        </p:nvSpPr>
        <p:spPr>
          <a:xfrm>
            <a:off x="7045037" y="4125191"/>
            <a:ext cx="3178629" cy="148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SGD Classifier</a:t>
            </a:r>
          </a:p>
          <a:p>
            <a:pPr algn="ctr"/>
            <a:r>
              <a:rPr kumimoji="1" lang="en-US" altLang="ko-Kore-KR" dirty="0"/>
              <a:t>stochastic Gradient Descent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9A1C4F-03FF-9E4A-B2DD-3C471A93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905"/>
            <a:ext cx="5027885" cy="5571065"/>
          </a:xfrm>
          <a:prstGeom prst="rect">
            <a:avLst/>
          </a:prstGeom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08B352-61B7-F142-804F-3E54CEAE23B1}"/>
              </a:ext>
            </a:extLst>
          </p:cNvPr>
          <p:cNvSpPr/>
          <p:nvPr/>
        </p:nvSpPr>
        <p:spPr>
          <a:xfrm>
            <a:off x="-464784" y="3832947"/>
            <a:ext cx="810491" cy="7273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10FD8938-0C0F-B946-BA6D-B958FDA0300B}"/>
              </a:ext>
            </a:extLst>
          </p:cNvPr>
          <p:cNvSpPr/>
          <p:nvPr/>
        </p:nvSpPr>
        <p:spPr>
          <a:xfrm>
            <a:off x="7553047" y="1766453"/>
            <a:ext cx="559949" cy="5833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7" name="액자 46">
            <a:extLst>
              <a:ext uri="{FF2B5EF4-FFF2-40B4-BE49-F238E27FC236}">
                <a16:creationId xmlns:a16="http://schemas.microsoft.com/office/drawing/2014/main" id="{850D8E3E-EBA6-BB47-B91C-6B96D3B834ED}"/>
              </a:ext>
            </a:extLst>
          </p:cNvPr>
          <p:cNvSpPr/>
          <p:nvPr/>
        </p:nvSpPr>
        <p:spPr>
          <a:xfrm>
            <a:off x="8112996" y="1766453"/>
            <a:ext cx="559949" cy="5833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8" name="액자 47">
            <a:extLst>
              <a:ext uri="{FF2B5EF4-FFF2-40B4-BE49-F238E27FC236}">
                <a16:creationId xmlns:a16="http://schemas.microsoft.com/office/drawing/2014/main" id="{D34C4295-5BF3-CB49-8DCB-3E9B5E6E52B6}"/>
              </a:ext>
            </a:extLst>
          </p:cNvPr>
          <p:cNvSpPr/>
          <p:nvPr/>
        </p:nvSpPr>
        <p:spPr>
          <a:xfrm>
            <a:off x="8672945" y="1764890"/>
            <a:ext cx="559949" cy="5833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9" name="액자 48">
            <a:extLst>
              <a:ext uri="{FF2B5EF4-FFF2-40B4-BE49-F238E27FC236}">
                <a16:creationId xmlns:a16="http://schemas.microsoft.com/office/drawing/2014/main" id="{4CBDB36A-6E8A-C544-ACF3-736D3FB2B276}"/>
              </a:ext>
            </a:extLst>
          </p:cNvPr>
          <p:cNvSpPr/>
          <p:nvPr/>
        </p:nvSpPr>
        <p:spPr>
          <a:xfrm>
            <a:off x="9232894" y="1764890"/>
            <a:ext cx="559949" cy="5833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4456DC4-31E6-B240-95D4-B5205FEE9CB7}"/>
              </a:ext>
            </a:extLst>
          </p:cNvPr>
          <p:cNvCxnSpPr/>
          <p:nvPr/>
        </p:nvCxnSpPr>
        <p:spPr>
          <a:xfrm>
            <a:off x="7553047" y="1630986"/>
            <a:ext cx="5599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5ED3A3E-BBB1-4146-BC99-BE4D304578D9}"/>
              </a:ext>
            </a:extLst>
          </p:cNvPr>
          <p:cNvCxnSpPr>
            <a:cxnSpLocks/>
          </p:cNvCxnSpPr>
          <p:nvPr/>
        </p:nvCxnSpPr>
        <p:spPr>
          <a:xfrm flipV="1">
            <a:off x="7586915" y="2459156"/>
            <a:ext cx="2205928" cy="1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7D9C23-7BA3-7641-8452-CFB74CD24B95}"/>
              </a:ext>
            </a:extLst>
          </p:cNvPr>
          <p:cNvSpPr txBox="1"/>
          <p:nvPr/>
        </p:nvSpPr>
        <p:spPr>
          <a:xfrm>
            <a:off x="8112996" y="257009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 Epoch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010E07-0C42-594F-AF89-F01E9768FED2}"/>
              </a:ext>
            </a:extLst>
          </p:cNvPr>
          <p:cNvSpPr txBox="1"/>
          <p:nvPr/>
        </p:nvSpPr>
        <p:spPr>
          <a:xfrm>
            <a:off x="7627505" y="1252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28D41-B204-6D43-9356-672FF7BAFDB2}"/>
              </a:ext>
            </a:extLst>
          </p:cNvPr>
          <p:cNvSpPr txBox="1"/>
          <p:nvPr/>
        </p:nvSpPr>
        <p:spPr>
          <a:xfrm>
            <a:off x="7255608" y="95366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Random!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5112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4A062EFD-B968-EF43-9644-FF9D3C737E4F}"/>
              </a:ext>
            </a:extLst>
          </p:cNvPr>
          <p:cNvSpPr/>
          <p:nvPr/>
        </p:nvSpPr>
        <p:spPr>
          <a:xfrm>
            <a:off x="1293546" y="2799299"/>
            <a:ext cx="3178629" cy="148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SGD Classifier</a:t>
            </a:r>
          </a:p>
          <a:p>
            <a:pPr algn="ctr"/>
            <a:r>
              <a:rPr kumimoji="1" lang="en-US" altLang="ko-Kore-KR" dirty="0"/>
              <a:t>stochastic Gradient Descent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08B352-61B7-F142-804F-3E54CEAE23B1}"/>
              </a:ext>
            </a:extLst>
          </p:cNvPr>
          <p:cNvSpPr/>
          <p:nvPr/>
        </p:nvSpPr>
        <p:spPr>
          <a:xfrm>
            <a:off x="-464784" y="3832947"/>
            <a:ext cx="810491" cy="7273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5FA6A-FF7B-E84A-982F-D41B0535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014" y="574964"/>
            <a:ext cx="6921500" cy="533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06FC4E-BD2C-124A-932A-D95F82697F49}"/>
              </a:ext>
            </a:extLst>
          </p:cNvPr>
          <p:cNvSpPr/>
          <p:nvPr/>
        </p:nvSpPr>
        <p:spPr>
          <a:xfrm>
            <a:off x="6670964" y="831273"/>
            <a:ext cx="4572000" cy="9975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래픽 8" descr="닫기 단색으로 채워진">
            <a:extLst>
              <a:ext uri="{FF2B5EF4-FFF2-40B4-BE49-F238E27FC236}">
                <a16:creationId xmlns:a16="http://schemas.microsoft.com/office/drawing/2014/main" id="{A42E9F9F-AF22-944C-A113-3A78B6322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0964" y="1565564"/>
            <a:ext cx="4343400" cy="434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5792E5-18F6-CE46-9DB9-D30A14B6D1D7}"/>
              </a:ext>
            </a:extLst>
          </p:cNvPr>
          <p:cNvSpPr txBox="1"/>
          <p:nvPr/>
        </p:nvSpPr>
        <p:spPr>
          <a:xfrm>
            <a:off x="1929714" y="1371600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속도 </a:t>
            </a:r>
            <a:r>
              <a:rPr kumimoji="1" lang="ko-KR" altLang="en-US" dirty="0" err="1"/>
              <a:t>ㅈㄴ</a:t>
            </a:r>
            <a:r>
              <a:rPr kumimoji="1" lang="ko-KR" altLang="en-US" dirty="0"/>
              <a:t> 빠름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정확도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ㅈㄴ</a:t>
            </a:r>
            <a:r>
              <a:rPr kumimoji="1" lang="ko-KR" altLang="en-US" dirty="0"/>
              <a:t> 낮음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13861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B18FBB18-CBB4-164F-98E8-588BE5636D7E}"/>
              </a:ext>
            </a:extLst>
          </p:cNvPr>
          <p:cNvSpPr txBox="1"/>
          <p:nvPr/>
        </p:nvSpPr>
        <p:spPr>
          <a:xfrm>
            <a:off x="870976" y="583325"/>
            <a:ext cx="1052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Epoch </a:t>
            </a:r>
          </a:p>
          <a:p>
            <a:pPr algn="ctr"/>
            <a:r>
              <a:rPr kumimoji="1" lang="en-US" altLang="ko-Kore-KR" dirty="0"/>
              <a:t>One Epoch is when an ENTIRE dataset is passed forward and backward through the neural network only once</a:t>
            </a:r>
            <a:endParaRPr kumimoji="1" lang="ko-Kore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437DF5D-A0A6-8C4A-89BF-B15F084ED7C4}"/>
              </a:ext>
            </a:extLst>
          </p:cNvPr>
          <p:cNvSpPr txBox="1"/>
          <p:nvPr/>
        </p:nvSpPr>
        <p:spPr>
          <a:xfrm>
            <a:off x="3272253" y="2596056"/>
            <a:ext cx="572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Batch size</a:t>
            </a:r>
          </a:p>
          <a:p>
            <a:pPr algn="ctr"/>
            <a:r>
              <a:rPr kumimoji="1" lang="en-US" altLang="ko-Kore-KR" dirty="0"/>
              <a:t>Total number of training examples present in a single batch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E97AC5-5431-834A-89D8-ED2319F0CF8D}"/>
              </a:ext>
            </a:extLst>
          </p:cNvPr>
          <p:cNvSpPr txBox="1"/>
          <p:nvPr/>
        </p:nvSpPr>
        <p:spPr>
          <a:xfrm>
            <a:off x="3881691" y="4482663"/>
            <a:ext cx="4501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Iteration</a:t>
            </a:r>
          </a:p>
          <a:p>
            <a:pPr algn="ctr"/>
            <a:r>
              <a:rPr kumimoji="1" lang="en-US" altLang="ko-Kore-KR" dirty="0"/>
              <a:t>The Number of passes to complete one epoch</a:t>
            </a:r>
          </a:p>
        </p:txBody>
      </p:sp>
    </p:spTree>
    <p:extLst>
      <p:ext uri="{BB962C8B-B14F-4D97-AF65-F5344CB8AC3E}">
        <p14:creationId xmlns:p14="http://schemas.microsoft.com/office/powerpoint/2010/main" val="261152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76CDAF1-8143-614F-83D0-C0957F2E8CFA}"/>
              </a:ext>
            </a:extLst>
          </p:cNvPr>
          <p:cNvGrpSpPr/>
          <p:nvPr/>
        </p:nvGrpSpPr>
        <p:grpSpPr>
          <a:xfrm>
            <a:off x="1615106" y="1827237"/>
            <a:ext cx="8964755" cy="584887"/>
            <a:chOff x="1140974" y="1827237"/>
            <a:chExt cx="8964755" cy="584887"/>
          </a:xfrm>
        </p:grpSpPr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A48693B3-9FCF-F847-AADB-827439B97209}"/>
                </a:ext>
              </a:extLst>
            </p:cNvPr>
            <p:cNvSpPr/>
            <p:nvPr/>
          </p:nvSpPr>
          <p:spPr>
            <a:xfrm>
              <a:off x="1140974" y="1828800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359C6FB3-3B9D-4A43-AD7C-D631D6ABD6A0}"/>
                </a:ext>
              </a:extLst>
            </p:cNvPr>
            <p:cNvSpPr/>
            <p:nvPr/>
          </p:nvSpPr>
          <p:spPr>
            <a:xfrm>
              <a:off x="1700923" y="1828800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A6A99B0B-6FDC-FF43-9B09-729FFBDE77F8}"/>
                </a:ext>
              </a:extLst>
            </p:cNvPr>
            <p:cNvSpPr/>
            <p:nvPr/>
          </p:nvSpPr>
          <p:spPr>
            <a:xfrm>
              <a:off x="2260872" y="1827237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3A3B0118-0055-F141-8314-24C7E456E637}"/>
                </a:ext>
              </a:extLst>
            </p:cNvPr>
            <p:cNvSpPr/>
            <p:nvPr/>
          </p:nvSpPr>
          <p:spPr>
            <a:xfrm>
              <a:off x="2820821" y="1827237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EFE79E48-755D-5A4A-8010-D83219520A32}"/>
                </a:ext>
              </a:extLst>
            </p:cNvPr>
            <p:cNvSpPr/>
            <p:nvPr/>
          </p:nvSpPr>
          <p:spPr>
            <a:xfrm>
              <a:off x="3380770" y="1828800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714F3599-E487-0740-A6D7-6EF3372A28F5}"/>
                </a:ext>
              </a:extLst>
            </p:cNvPr>
            <p:cNvSpPr/>
            <p:nvPr/>
          </p:nvSpPr>
          <p:spPr>
            <a:xfrm>
              <a:off x="3940719" y="1828800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57C8B3F5-1517-E54A-93AF-9FD83E4FBBF1}"/>
                </a:ext>
              </a:extLst>
            </p:cNvPr>
            <p:cNvSpPr/>
            <p:nvPr/>
          </p:nvSpPr>
          <p:spPr>
            <a:xfrm>
              <a:off x="4500668" y="1827237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액자 18">
              <a:extLst>
                <a:ext uri="{FF2B5EF4-FFF2-40B4-BE49-F238E27FC236}">
                  <a16:creationId xmlns:a16="http://schemas.microsoft.com/office/drawing/2014/main" id="{8B75C53A-C780-C242-AC02-EA3AF438ADE5}"/>
                </a:ext>
              </a:extLst>
            </p:cNvPr>
            <p:cNvSpPr/>
            <p:nvPr/>
          </p:nvSpPr>
          <p:spPr>
            <a:xfrm>
              <a:off x="5060617" y="1827237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D4DE62B0-B700-3447-825F-2FE6ECD50881}"/>
                </a:ext>
              </a:extLst>
            </p:cNvPr>
            <p:cNvSpPr/>
            <p:nvPr/>
          </p:nvSpPr>
          <p:spPr>
            <a:xfrm>
              <a:off x="5626137" y="1828800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액자 20">
              <a:extLst>
                <a:ext uri="{FF2B5EF4-FFF2-40B4-BE49-F238E27FC236}">
                  <a16:creationId xmlns:a16="http://schemas.microsoft.com/office/drawing/2014/main" id="{101A4413-A3A4-9B4E-B639-38DB1E8150B3}"/>
                </a:ext>
              </a:extLst>
            </p:cNvPr>
            <p:cNvSpPr/>
            <p:nvPr/>
          </p:nvSpPr>
          <p:spPr>
            <a:xfrm>
              <a:off x="6186086" y="1828800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3AF7C8E5-D8D5-384F-9C5A-B26637DAEE0A}"/>
                </a:ext>
              </a:extLst>
            </p:cNvPr>
            <p:cNvSpPr/>
            <p:nvPr/>
          </p:nvSpPr>
          <p:spPr>
            <a:xfrm>
              <a:off x="6746035" y="1827237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F98E204B-B824-B346-8B77-E8EE213B8512}"/>
                </a:ext>
              </a:extLst>
            </p:cNvPr>
            <p:cNvSpPr/>
            <p:nvPr/>
          </p:nvSpPr>
          <p:spPr>
            <a:xfrm>
              <a:off x="7305984" y="1827237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C6DEBD8B-3B5D-7443-A70C-015485147D4E}"/>
                </a:ext>
              </a:extLst>
            </p:cNvPr>
            <p:cNvSpPr/>
            <p:nvPr/>
          </p:nvSpPr>
          <p:spPr>
            <a:xfrm>
              <a:off x="7865933" y="1828800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6E719402-7636-3348-969A-CE8BDA7EFDAF}"/>
                </a:ext>
              </a:extLst>
            </p:cNvPr>
            <p:cNvSpPr/>
            <p:nvPr/>
          </p:nvSpPr>
          <p:spPr>
            <a:xfrm>
              <a:off x="8425882" y="1828800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액자 25">
              <a:extLst>
                <a:ext uri="{FF2B5EF4-FFF2-40B4-BE49-F238E27FC236}">
                  <a16:creationId xmlns:a16="http://schemas.microsoft.com/office/drawing/2014/main" id="{52A6C037-8CDE-4344-A4D3-121D4A51A16C}"/>
                </a:ext>
              </a:extLst>
            </p:cNvPr>
            <p:cNvSpPr/>
            <p:nvPr/>
          </p:nvSpPr>
          <p:spPr>
            <a:xfrm>
              <a:off x="8985831" y="1827237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액자 26">
              <a:extLst>
                <a:ext uri="{FF2B5EF4-FFF2-40B4-BE49-F238E27FC236}">
                  <a16:creationId xmlns:a16="http://schemas.microsoft.com/office/drawing/2014/main" id="{915FE458-3111-A641-8FAC-ADD6D8872404}"/>
                </a:ext>
              </a:extLst>
            </p:cNvPr>
            <p:cNvSpPr/>
            <p:nvPr/>
          </p:nvSpPr>
          <p:spPr>
            <a:xfrm>
              <a:off x="9545780" y="1827237"/>
              <a:ext cx="559949" cy="58332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4D96F7B-CA2F-3947-A032-B3B897E3C352}"/>
              </a:ext>
            </a:extLst>
          </p:cNvPr>
          <p:cNvCxnSpPr/>
          <p:nvPr/>
        </p:nvCxnSpPr>
        <p:spPr>
          <a:xfrm>
            <a:off x="1615106" y="1693333"/>
            <a:ext cx="5599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D3EC2A-D0D4-614C-BD3B-9787C50A52AC}"/>
              </a:ext>
            </a:extLst>
          </p:cNvPr>
          <p:cNvSpPr txBox="1"/>
          <p:nvPr/>
        </p:nvSpPr>
        <p:spPr>
          <a:xfrm>
            <a:off x="1345943" y="1238555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Batch size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DDE47C-50ED-8142-9E94-1096CEBB4CAB}"/>
              </a:ext>
            </a:extLst>
          </p:cNvPr>
          <p:cNvCxnSpPr>
            <a:cxnSpLocks/>
          </p:cNvCxnSpPr>
          <p:nvPr/>
        </p:nvCxnSpPr>
        <p:spPr>
          <a:xfrm>
            <a:off x="1648974" y="2523066"/>
            <a:ext cx="89308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840E12-5606-C541-9CDF-896AB0E08FBD}"/>
              </a:ext>
            </a:extLst>
          </p:cNvPr>
          <p:cNvSpPr txBox="1"/>
          <p:nvPr/>
        </p:nvSpPr>
        <p:spPr>
          <a:xfrm>
            <a:off x="5730155" y="252150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 Epoch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4A7BF4-A5F6-DE40-81EA-69885BA2A5F0}"/>
              </a:ext>
            </a:extLst>
          </p:cNvPr>
          <p:cNvSpPr txBox="1"/>
          <p:nvPr/>
        </p:nvSpPr>
        <p:spPr>
          <a:xfrm>
            <a:off x="5609501" y="1346221"/>
            <a:ext cx="9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Data Set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5B71C2-07FC-6144-9415-73BB4619B618}"/>
              </a:ext>
            </a:extLst>
          </p:cNvPr>
          <p:cNvSpPr txBox="1"/>
          <p:nvPr/>
        </p:nvSpPr>
        <p:spPr>
          <a:xfrm>
            <a:off x="3881691" y="4482663"/>
            <a:ext cx="4501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Iteration</a:t>
            </a:r>
          </a:p>
          <a:p>
            <a:pPr algn="ctr"/>
            <a:r>
              <a:rPr kumimoji="1" lang="en-US" altLang="ko-Kore-KR" dirty="0"/>
              <a:t>The Number of passes to complete one epoch</a:t>
            </a:r>
          </a:p>
        </p:txBody>
      </p:sp>
    </p:spTree>
    <p:extLst>
      <p:ext uri="{BB962C8B-B14F-4D97-AF65-F5344CB8AC3E}">
        <p14:creationId xmlns:p14="http://schemas.microsoft.com/office/powerpoint/2010/main" val="9512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FCB08-89BA-AB47-A984-0A763F848BAC}"/>
              </a:ext>
            </a:extLst>
          </p:cNvPr>
          <p:cNvSpPr txBox="1"/>
          <p:nvPr/>
        </p:nvSpPr>
        <p:spPr>
          <a:xfrm>
            <a:off x="1625600" y="2761774"/>
            <a:ext cx="1740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Total data : 2000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Epochs = 20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Batch size = 500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773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FCB08-89BA-AB47-A984-0A763F848BAC}"/>
              </a:ext>
            </a:extLst>
          </p:cNvPr>
          <p:cNvSpPr txBox="1"/>
          <p:nvPr/>
        </p:nvSpPr>
        <p:spPr>
          <a:xfrm>
            <a:off x="1625600" y="2761774"/>
            <a:ext cx="1740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Total data : 2000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Epochs = 20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Batch size = 500</a:t>
            </a:r>
            <a:endParaRPr kumimoji="1" lang="ko-Kore-KR" altLang="en-US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5E5519B9-72AA-0349-BA8D-156EEFE96A27}"/>
              </a:ext>
            </a:extLst>
          </p:cNvPr>
          <p:cNvSpPr/>
          <p:nvPr/>
        </p:nvSpPr>
        <p:spPr>
          <a:xfrm>
            <a:off x="4368800" y="2569104"/>
            <a:ext cx="2404533" cy="1862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D0F7-DB7B-0240-9208-73306C44B1C6}"/>
              </a:ext>
            </a:extLst>
          </p:cNvPr>
          <p:cNvSpPr txBox="1"/>
          <p:nvPr/>
        </p:nvSpPr>
        <p:spPr>
          <a:xfrm>
            <a:off x="7596420" y="3244334"/>
            <a:ext cx="280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How is an epoch organized?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1008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32C373A1-7A49-8A4A-86C0-DA1285ECDF5D}"/>
              </a:ext>
            </a:extLst>
          </p:cNvPr>
          <p:cNvSpPr/>
          <p:nvPr/>
        </p:nvSpPr>
        <p:spPr>
          <a:xfrm>
            <a:off x="4976102" y="2116667"/>
            <a:ext cx="559949" cy="5833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796BF17-DBC3-8441-B390-46FF658ACC8E}"/>
              </a:ext>
            </a:extLst>
          </p:cNvPr>
          <p:cNvSpPr/>
          <p:nvPr/>
        </p:nvSpPr>
        <p:spPr>
          <a:xfrm>
            <a:off x="5536051" y="2116667"/>
            <a:ext cx="559949" cy="5833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4D8DBECF-B039-AA4F-BA8E-EF2AD0E7A726}"/>
              </a:ext>
            </a:extLst>
          </p:cNvPr>
          <p:cNvSpPr/>
          <p:nvPr/>
        </p:nvSpPr>
        <p:spPr>
          <a:xfrm>
            <a:off x="6096000" y="2115104"/>
            <a:ext cx="559949" cy="5833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409994E-8678-6C48-B34C-9D15BDE96B0B}"/>
              </a:ext>
            </a:extLst>
          </p:cNvPr>
          <p:cNvSpPr/>
          <p:nvPr/>
        </p:nvSpPr>
        <p:spPr>
          <a:xfrm>
            <a:off x="6655949" y="2115104"/>
            <a:ext cx="559949" cy="5833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67140B-7444-AE43-BAC0-9128B3A8F3DA}"/>
              </a:ext>
            </a:extLst>
          </p:cNvPr>
          <p:cNvCxnSpPr/>
          <p:nvPr/>
        </p:nvCxnSpPr>
        <p:spPr>
          <a:xfrm>
            <a:off x="4976102" y="1981200"/>
            <a:ext cx="5599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756E92D-6FFA-2945-9BAA-5FF6D6F11992}"/>
              </a:ext>
            </a:extLst>
          </p:cNvPr>
          <p:cNvCxnSpPr>
            <a:cxnSpLocks/>
          </p:cNvCxnSpPr>
          <p:nvPr/>
        </p:nvCxnSpPr>
        <p:spPr>
          <a:xfrm flipV="1">
            <a:off x="5009970" y="2809370"/>
            <a:ext cx="2205928" cy="1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E059F4-7A44-EB43-ADC3-D066413B2990}"/>
              </a:ext>
            </a:extLst>
          </p:cNvPr>
          <p:cNvSpPr txBox="1"/>
          <p:nvPr/>
        </p:nvSpPr>
        <p:spPr>
          <a:xfrm>
            <a:off x="5536051" y="292031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 Epoch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16F222-4E55-3840-8C8D-D749D9776D61}"/>
              </a:ext>
            </a:extLst>
          </p:cNvPr>
          <p:cNvSpPr txBox="1"/>
          <p:nvPr/>
        </p:nvSpPr>
        <p:spPr>
          <a:xfrm>
            <a:off x="4988214" y="16025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00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356C4E-5409-B746-886F-2C9CD952A8F3}"/>
              </a:ext>
            </a:extLst>
          </p:cNvPr>
          <p:cNvSpPr txBox="1"/>
          <p:nvPr/>
        </p:nvSpPr>
        <p:spPr>
          <a:xfrm>
            <a:off x="5105233" y="2222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EF14C4-3E48-B849-8A04-B823B54ADABB}"/>
              </a:ext>
            </a:extLst>
          </p:cNvPr>
          <p:cNvSpPr txBox="1"/>
          <p:nvPr/>
        </p:nvSpPr>
        <p:spPr>
          <a:xfrm>
            <a:off x="5665182" y="2222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E15A4C-9256-E540-922F-1C26A460DC3D}"/>
              </a:ext>
            </a:extLst>
          </p:cNvPr>
          <p:cNvSpPr txBox="1"/>
          <p:nvPr/>
        </p:nvSpPr>
        <p:spPr>
          <a:xfrm>
            <a:off x="6209909" y="2222100"/>
            <a:ext cx="33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9FBA72-05F6-3C42-9A75-B20D04F6105B}"/>
              </a:ext>
            </a:extLst>
          </p:cNvPr>
          <p:cNvSpPr txBox="1"/>
          <p:nvPr/>
        </p:nvSpPr>
        <p:spPr>
          <a:xfrm>
            <a:off x="6785081" y="2226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701EE6-BF8B-2B4F-8754-A15C03233C2E}"/>
              </a:ext>
            </a:extLst>
          </p:cNvPr>
          <p:cNvSpPr txBox="1"/>
          <p:nvPr/>
        </p:nvSpPr>
        <p:spPr>
          <a:xfrm>
            <a:off x="7330083" y="2222100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iteration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9693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DFE9EC-476E-9C45-8BEE-A034035D0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5" y="643467"/>
            <a:ext cx="784657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B2E07C-2A00-6F4D-BB64-8F29892C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57" y="643467"/>
            <a:ext cx="5027885" cy="5571065"/>
          </a:xfrm>
          <a:prstGeom prst="rect">
            <a:avLst/>
          </a:prstGeom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9256E94-0893-2349-A585-0E87EE9B6580}"/>
              </a:ext>
            </a:extLst>
          </p:cNvPr>
          <p:cNvSpPr/>
          <p:nvPr/>
        </p:nvSpPr>
        <p:spPr>
          <a:xfrm>
            <a:off x="3117273" y="3761509"/>
            <a:ext cx="810491" cy="7273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909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E75EBC-9A2E-6144-84D7-A9E246C8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40"/>
            <a:ext cx="10905066" cy="5534318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256E94-0893-2349-A585-0E87EE9B6580}"/>
              </a:ext>
            </a:extLst>
          </p:cNvPr>
          <p:cNvSpPr/>
          <p:nvPr/>
        </p:nvSpPr>
        <p:spPr>
          <a:xfrm>
            <a:off x="3117273" y="3761509"/>
            <a:ext cx="810491" cy="7273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049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135</Words>
  <Application>Microsoft Macintosh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ydj9805@sunmoon.ac.kr</dc:creator>
  <cp:lastModifiedBy>ydj9805@sunmoon.ac.kr</cp:lastModifiedBy>
  <cp:revision>2</cp:revision>
  <dcterms:created xsi:type="dcterms:W3CDTF">2021-01-12T10:36:17Z</dcterms:created>
  <dcterms:modified xsi:type="dcterms:W3CDTF">2021-01-12T10:44:27Z</dcterms:modified>
</cp:coreProperties>
</file>