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6" r:id="rId9"/>
    <p:sldId id="263" r:id="rId10"/>
    <p:sldId id="265" r:id="rId11"/>
    <p:sldId id="264" r:id="rId12"/>
    <p:sldId id="267" r:id="rId13"/>
    <p:sldId id="268" r:id="rId14"/>
    <p:sldId id="269" r:id="rId15"/>
    <p:sldId id="270" r:id="rId16"/>
    <p:sldId id="271"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234"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D90803-521A-4FFF-9FFB-3356CD5149A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02BAB9D-82E2-41CA-B4E7-F1A457EC62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F4595AA-EE95-40CD-A75F-E11B3894A81A}"/>
              </a:ext>
            </a:extLst>
          </p:cNvPr>
          <p:cNvSpPr>
            <a:spLocks noGrp="1"/>
          </p:cNvSpPr>
          <p:nvPr>
            <p:ph type="dt" sz="half" idx="10"/>
          </p:nvPr>
        </p:nvSpPr>
        <p:spPr/>
        <p:txBody>
          <a:bodyPr/>
          <a:lstStyle/>
          <a:p>
            <a:fld id="{58390EF6-24E6-4D17-A87F-7411163CAB18}" type="datetimeFigureOut">
              <a:rPr lang="zh-CN" altLang="en-US" smtClean="0"/>
              <a:t>2021/3/25</a:t>
            </a:fld>
            <a:endParaRPr lang="zh-CN" altLang="en-US"/>
          </a:p>
        </p:txBody>
      </p:sp>
      <p:sp>
        <p:nvSpPr>
          <p:cNvPr id="5" name="页脚占位符 4">
            <a:extLst>
              <a:ext uri="{FF2B5EF4-FFF2-40B4-BE49-F238E27FC236}">
                <a16:creationId xmlns:a16="http://schemas.microsoft.com/office/drawing/2014/main" id="{07A6E033-E574-4BE3-A926-D99ED82FA69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778B311-C625-4C8E-9440-A2453CCF0814}"/>
              </a:ext>
            </a:extLst>
          </p:cNvPr>
          <p:cNvSpPr>
            <a:spLocks noGrp="1"/>
          </p:cNvSpPr>
          <p:nvPr>
            <p:ph type="sldNum" sz="quarter" idx="12"/>
          </p:nvPr>
        </p:nvSpPr>
        <p:spPr/>
        <p:txBody>
          <a:bodyPr/>
          <a:lstStyle/>
          <a:p>
            <a:fld id="{30B52E3B-0B94-4E24-9268-062D247CA808}" type="slidenum">
              <a:rPr lang="zh-CN" altLang="en-US" smtClean="0"/>
              <a:t>‹#›</a:t>
            </a:fld>
            <a:endParaRPr lang="zh-CN" altLang="en-US"/>
          </a:p>
        </p:txBody>
      </p:sp>
    </p:spTree>
    <p:extLst>
      <p:ext uri="{BB962C8B-B14F-4D97-AF65-F5344CB8AC3E}">
        <p14:creationId xmlns:p14="http://schemas.microsoft.com/office/powerpoint/2010/main" val="374769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3A736D-CEF8-4E1F-B3CE-51379FA47ED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071C204-E89A-4806-BDFF-0E95A00A3E3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F596B4B-369C-4D44-8439-12723D4E8FAA}"/>
              </a:ext>
            </a:extLst>
          </p:cNvPr>
          <p:cNvSpPr>
            <a:spLocks noGrp="1"/>
          </p:cNvSpPr>
          <p:nvPr>
            <p:ph type="dt" sz="half" idx="10"/>
          </p:nvPr>
        </p:nvSpPr>
        <p:spPr/>
        <p:txBody>
          <a:bodyPr/>
          <a:lstStyle/>
          <a:p>
            <a:fld id="{58390EF6-24E6-4D17-A87F-7411163CAB18}" type="datetimeFigureOut">
              <a:rPr lang="zh-CN" altLang="en-US" smtClean="0"/>
              <a:t>2021/3/25</a:t>
            </a:fld>
            <a:endParaRPr lang="zh-CN" altLang="en-US"/>
          </a:p>
        </p:txBody>
      </p:sp>
      <p:sp>
        <p:nvSpPr>
          <p:cNvPr id="5" name="页脚占位符 4">
            <a:extLst>
              <a:ext uri="{FF2B5EF4-FFF2-40B4-BE49-F238E27FC236}">
                <a16:creationId xmlns:a16="http://schemas.microsoft.com/office/drawing/2014/main" id="{056B0308-9C00-4354-9636-1A72F7F8AD5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BA16E58-D788-42E4-9D27-2D1E97C565DC}"/>
              </a:ext>
            </a:extLst>
          </p:cNvPr>
          <p:cNvSpPr>
            <a:spLocks noGrp="1"/>
          </p:cNvSpPr>
          <p:nvPr>
            <p:ph type="sldNum" sz="quarter" idx="12"/>
          </p:nvPr>
        </p:nvSpPr>
        <p:spPr/>
        <p:txBody>
          <a:bodyPr/>
          <a:lstStyle/>
          <a:p>
            <a:fld id="{30B52E3B-0B94-4E24-9268-062D247CA808}" type="slidenum">
              <a:rPr lang="zh-CN" altLang="en-US" smtClean="0"/>
              <a:t>‹#›</a:t>
            </a:fld>
            <a:endParaRPr lang="zh-CN" altLang="en-US"/>
          </a:p>
        </p:txBody>
      </p:sp>
    </p:spTree>
    <p:extLst>
      <p:ext uri="{BB962C8B-B14F-4D97-AF65-F5344CB8AC3E}">
        <p14:creationId xmlns:p14="http://schemas.microsoft.com/office/powerpoint/2010/main" val="3536081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7DE84BE-475A-4F8E-BE8F-C35D1703368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1F2F2F0-6644-44FA-8B5A-B181CADAEE0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791C965-C198-4F95-B11F-F6D589E815FD}"/>
              </a:ext>
            </a:extLst>
          </p:cNvPr>
          <p:cNvSpPr>
            <a:spLocks noGrp="1"/>
          </p:cNvSpPr>
          <p:nvPr>
            <p:ph type="dt" sz="half" idx="10"/>
          </p:nvPr>
        </p:nvSpPr>
        <p:spPr/>
        <p:txBody>
          <a:bodyPr/>
          <a:lstStyle/>
          <a:p>
            <a:fld id="{58390EF6-24E6-4D17-A87F-7411163CAB18}" type="datetimeFigureOut">
              <a:rPr lang="zh-CN" altLang="en-US" smtClean="0"/>
              <a:t>2021/3/25</a:t>
            </a:fld>
            <a:endParaRPr lang="zh-CN" altLang="en-US"/>
          </a:p>
        </p:txBody>
      </p:sp>
      <p:sp>
        <p:nvSpPr>
          <p:cNvPr id="5" name="页脚占位符 4">
            <a:extLst>
              <a:ext uri="{FF2B5EF4-FFF2-40B4-BE49-F238E27FC236}">
                <a16:creationId xmlns:a16="http://schemas.microsoft.com/office/drawing/2014/main" id="{352B69C6-18E2-467B-A6A2-D4D5BD4CFA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6251450-FFC7-4027-B6E3-BD0BEF42EFBA}"/>
              </a:ext>
            </a:extLst>
          </p:cNvPr>
          <p:cNvSpPr>
            <a:spLocks noGrp="1"/>
          </p:cNvSpPr>
          <p:nvPr>
            <p:ph type="sldNum" sz="quarter" idx="12"/>
          </p:nvPr>
        </p:nvSpPr>
        <p:spPr/>
        <p:txBody>
          <a:bodyPr/>
          <a:lstStyle/>
          <a:p>
            <a:fld id="{30B52E3B-0B94-4E24-9268-062D247CA808}" type="slidenum">
              <a:rPr lang="zh-CN" altLang="en-US" smtClean="0"/>
              <a:t>‹#›</a:t>
            </a:fld>
            <a:endParaRPr lang="zh-CN" altLang="en-US"/>
          </a:p>
        </p:txBody>
      </p:sp>
    </p:spTree>
    <p:extLst>
      <p:ext uri="{BB962C8B-B14F-4D97-AF65-F5344CB8AC3E}">
        <p14:creationId xmlns:p14="http://schemas.microsoft.com/office/powerpoint/2010/main" val="3212234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94E76B-3584-4780-A1B9-C1C95D53F3B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A8D787B-92CF-41D5-AE54-11B02840A6B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4EE110E-A704-4CEE-A0A7-0E908B57150E}"/>
              </a:ext>
            </a:extLst>
          </p:cNvPr>
          <p:cNvSpPr>
            <a:spLocks noGrp="1"/>
          </p:cNvSpPr>
          <p:nvPr>
            <p:ph type="dt" sz="half" idx="10"/>
          </p:nvPr>
        </p:nvSpPr>
        <p:spPr/>
        <p:txBody>
          <a:bodyPr/>
          <a:lstStyle/>
          <a:p>
            <a:fld id="{58390EF6-24E6-4D17-A87F-7411163CAB18}" type="datetimeFigureOut">
              <a:rPr lang="zh-CN" altLang="en-US" smtClean="0"/>
              <a:t>2021/3/25</a:t>
            </a:fld>
            <a:endParaRPr lang="zh-CN" altLang="en-US"/>
          </a:p>
        </p:txBody>
      </p:sp>
      <p:sp>
        <p:nvSpPr>
          <p:cNvPr id="5" name="页脚占位符 4">
            <a:extLst>
              <a:ext uri="{FF2B5EF4-FFF2-40B4-BE49-F238E27FC236}">
                <a16:creationId xmlns:a16="http://schemas.microsoft.com/office/drawing/2014/main" id="{CA4CE261-FD51-4D0F-A298-A5C4ED8364E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BE4B92C-6E6C-483F-9B40-A11182ADFBF0}"/>
              </a:ext>
            </a:extLst>
          </p:cNvPr>
          <p:cNvSpPr>
            <a:spLocks noGrp="1"/>
          </p:cNvSpPr>
          <p:nvPr>
            <p:ph type="sldNum" sz="quarter" idx="12"/>
          </p:nvPr>
        </p:nvSpPr>
        <p:spPr/>
        <p:txBody>
          <a:bodyPr/>
          <a:lstStyle/>
          <a:p>
            <a:fld id="{30B52E3B-0B94-4E24-9268-062D247CA808}" type="slidenum">
              <a:rPr lang="zh-CN" altLang="en-US" smtClean="0"/>
              <a:t>‹#›</a:t>
            </a:fld>
            <a:endParaRPr lang="zh-CN" altLang="en-US"/>
          </a:p>
        </p:txBody>
      </p:sp>
    </p:spTree>
    <p:extLst>
      <p:ext uri="{BB962C8B-B14F-4D97-AF65-F5344CB8AC3E}">
        <p14:creationId xmlns:p14="http://schemas.microsoft.com/office/powerpoint/2010/main" val="722449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D723BD-F713-48A0-8014-A10CABB8818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937942C-3A1D-4504-8DB0-0A51FCB753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2350396-7077-466A-92D0-8A4781EA6E9A}"/>
              </a:ext>
            </a:extLst>
          </p:cNvPr>
          <p:cNvSpPr>
            <a:spLocks noGrp="1"/>
          </p:cNvSpPr>
          <p:nvPr>
            <p:ph type="dt" sz="half" idx="10"/>
          </p:nvPr>
        </p:nvSpPr>
        <p:spPr/>
        <p:txBody>
          <a:bodyPr/>
          <a:lstStyle/>
          <a:p>
            <a:fld id="{58390EF6-24E6-4D17-A87F-7411163CAB18}" type="datetimeFigureOut">
              <a:rPr lang="zh-CN" altLang="en-US" smtClean="0"/>
              <a:t>2021/3/25</a:t>
            </a:fld>
            <a:endParaRPr lang="zh-CN" altLang="en-US"/>
          </a:p>
        </p:txBody>
      </p:sp>
      <p:sp>
        <p:nvSpPr>
          <p:cNvPr id="5" name="页脚占位符 4">
            <a:extLst>
              <a:ext uri="{FF2B5EF4-FFF2-40B4-BE49-F238E27FC236}">
                <a16:creationId xmlns:a16="http://schemas.microsoft.com/office/drawing/2014/main" id="{6C710CF7-9B00-4152-960E-B811599515E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01D9CD6-3973-4EC9-A83A-DF38F9DAC23A}"/>
              </a:ext>
            </a:extLst>
          </p:cNvPr>
          <p:cNvSpPr>
            <a:spLocks noGrp="1"/>
          </p:cNvSpPr>
          <p:nvPr>
            <p:ph type="sldNum" sz="quarter" idx="12"/>
          </p:nvPr>
        </p:nvSpPr>
        <p:spPr/>
        <p:txBody>
          <a:bodyPr/>
          <a:lstStyle/>
          <a:p>
            <a:fld id="{30B52E3B-0B94-4E24-9268-062D247CA808}" type="slidenum">
              <a:rPr lang="zh-CN" altLang="en-US" smtClean="0"/>
              <a:t>‹#›</a:t>
            </a:fld>
            <a:endParaRPr lang="zh-CN" altLang="en-US"/>
          </a:p>
        </p:txBody>
      </p:sp>
    </p:spTree>
    <p:extLst>
      <p:ext uri="{BB962C8B-B14F-4D97-AF65-F5344CB8AC3E}">
        <p14:creationId xmlns:p14="http://schemas.microsoft.com/office/powerpoint/2010/main" val="3161976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0F943D-0421-4124-A319-749A66BE478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4467B49-B56D-431D-9FA1-183BFEFA800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2CC72A4-640F-4D50-9064-E6BECA45F76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236CD21-150C-4CE2-AE1B-ABD3CE42F754}"/>
              </a:ext>
            </a:extLst>
          </p:cNvPr>
          <p:cNvSpPr>
            <a:spLocks noGrp="1"/>
          </p:cNvSpPr>
          <p:nvPr>
            <p:ph type="dt" sz="half" idx="10"/>
          </p:nvPr>
        </p:nvSpPr>
        <p:spPr/>
        <p:txBody>
          <a:bodyPr/>
          <a:lstStyle/>
          <a:p>
            <a:fld id="{58390EF6-24E6-4D17-A87F-7411163CAB18}" type="datetimeFigureOut">
              <a:rPr lang="zh-CN" altLang="en-US" smtClean="0"/>
              <a:t>2021/3/25</a:t>
            </a:fld>
            <a:endParaRPr lang="zh-CN" altLang="en-US"/>
          </a:p>
        </p:txBody>
      </p:sp>
      <p:sp>
        <p:nvSpPr>
          <p:cNvPr id="6" name="页脚占位符 5">
            <a:extLst>
              <a:ext uri="{FF2B5EF4-FFF2-40B4-BE49-F238E27FC236}">
                <a16:creationId xmlns:a16="http://schemas.microsoft.com/office/drawing/2014/main" id="{E7745F6E-A42D-4304-A1F5-83657DA95B5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DF0EFAF-1DC1-4583-9EDC-AB7B55E65E6F}"/>
              </a:ext>
            </a:extLst>
          </p:cNvPr>
          <p:cNvSpPr>
            <a:spLocks noGrp="1"/>
          </p:cNvSpPr>
          <p:nvPr>
            <p:ph type="sldNum" sz="quarter" idx="12"/>
          </p:nvPr>
        </p:nvSpPr>
        <p:spPr/>
        <p:txBody>
          <a:bodyPr/>
          <a:lstStyle/>
          <a:p>
            <a:fld id="{30B52E3B-0B94-4E24-9268-062D247CA808}" type="slidenum">
              <a:rPr lang="zh-CN" altLang="en-US" smtClean="0"/>
              <a:t>‹#›</a:t>
            </a:fld>
            <a:endParaRPr lang="zh-CN" altLang="en-US"/>
          </a:p>
        </p:txBody>
      </p:sp>
    </p:spTree>
    <p:extLst>
      <p:ext uri="{BB962C8B-B14F-4D97-AF65-F5344CB8AC3E}">
        <p14:creationId xmlns:p14="http://schemas.microsoft.com/office/powerpoint/2010/main" val="4225142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32F57F-04BB-4ABC-A8E2-BE202492573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B8AFE98-667F-4579-ACD4-8668620906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258D574-6A55-440B-9C19-589B33DA36C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C0A7701-AB17-497C-9A2B-5DD9389CE0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2B68566-603A-4998-86A6-9EB75F50442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0BF2437-1685-4A52-9087-C80FE901E4B3}"/>
              </a:ext>
            </a:extLst>
          </p:cNvPr>
          <p:cNvSpPr>
            <a:spLocks noGrp="1"/>
          </p:cNvSpPr>
          <p:nvPr>
            <p:ph type="dt" sz="half" idx="10"/>
          </p:nvPr>
        </p:nvSpPr>
        <p:spPr/>
        <p:txBody>
          <a:bodyPr/>
          <a:lstStyle/>
          <a:p>
            <a:fld id="{58390EF6-24E6-4D17-A87F-7411163CAB18}" type="datetimeFigureOut">
              <a:rPr lang="zh-CN" altLang="en-US" smtClean="0"/>
              <a:t>2021/3/25</a:t>
            </a:fld>
            <a:endParaRPr lang="zh-CN" altLang="en-US"/>
          </a:p>
        </p:txBody>
      </p:sp>
      <p:sp>
        <p:nvSpPr>
          <p:cNvPr id="8" name="页脚占位符 7">
            <a:extLst>
              <a:ext uri="{FF2B5EF4-FFF2-40B4-BE49-F238E27FC236}">
                <a16:creationId xmlns:a16="http://schemas.microsoft.com/office/drawing/2014/main" id="{1783E274-B62A-4315-9848-408EFC832D8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369C489-AA55-4B6C-BD1F-94A61DDA98B6}"/>
              </a:ext>
            </a:extLst>
          </p:cNvPr>
          <p:cNvSpPr>
            <a:spLocks noGrp="1"/>
          </p:cNvSpPr>
          <p:nvPr>
            <p:ph type="sldNum" sz="quarter" idx="12"/>
          </p:nvPr>
        </p:nvSpPr>
        <p:spPr/>
        <p:txBody>
          <a:bodyPr/>
          <a:lstStyle/>
          <a:p>
            <a:fld id="{30B52E3B-0B94-4E24-9268-062D247CA808}" type="slidenum">
              <a:rPr lang="zh-CN" altLang="en-US" smtClean="0"/>
              <a:t>‹#›</a:t>
            </a:fld>
            <a:endParaRPr lang="zh-CN" altLang="en-US"/>
          </a:p>
        </p:txBody>
      </p:sp>
    </p:spTree>
    <p:extLst>
      <p:ext uri="{BB962C8B-B14F-4D97-AF65-F5344CB8AC3E}">
        <p14:creationId xmlns:p14="http://schemas.microsoft.com/office/powerpoint/2010/main" val="2312198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E16A58-5012-42A5-81AB-6CA8ADA933A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7546B04-05D2-4D09-8318-632BEBCE207F}"/>
              </a:ext>
            </a:extLst>
          </p:cNvPr>
          <p:cNvSpPr>
            <a:spLocks noGrp="1"/>
          </p:cNvSpPr>
          <p:nvPr>
            <p:ph type="dt" sz="half" idx="10"/>
          </p:nvPr>
        </p:nvSpPr>
        <p:spPr/>
        <p:txBody>
          <a:bodyPr/>
          <a:lstStyle/>
          <a:p>
            <a:fld id="{58390EF6-24E6-4D17-A87F-7411163CAB18}" type="datetimeFigureOut">
              <a:rPr lang="zh-CN" altLang="en-US" smtClean="0"/>
              <a:t>2021/3/25</a:t>
            </a:fld>
            <a:endParaRPr lang="zh-CN" altLang="en-US"/>
          </a:p>
        </p:txBody>
      </p:sp>
      <p:sp>
        <p:nvSpPr>
          <p:cNvPr id="4" name="页脚占位符 3">
            <a:extLst>
              <a:ext uri="{FF2B5EF4-FFF2-40B4-BE49-F238E27FC236}">
                <a16:creationId xmlns:a16="http://schemas.microsoft.com/office/drawing/2014/main" id="{41931D64-DD2C-4C04-858B-1E93C7AEDE4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6554227-D956-4792-B13D-7D9AFD936C4A}"/>
              </a:ext>
            </a:extLst>
          </p:cNvPr>
          <p:cNvSpPr>
            <a:spLocks noGrp="1"/>
          </p:cNvSpPr>
          <p:nvPr>
            <p:ph type="sldNum" sz="quarter" idx="12"/>
          </p:nvPr>
        </p:nvSpPr>
        <p:spPr/>
        <p:txBody>
          <a:bodyPr/>
          <a:lstStyle/>
          <a:p>
            <a:fld id="{30B52E3B-0B94-4E24-9268-062D247CA808}" type="slidenum">
              <a:rPr lang="zh-CN" altLang="en-US" smtClean="0"/>
              <a:t>‹#›</a:t>
            </a:fld>
            <a:endParaRPr lang="zh-CN" altLang="en-US"/>
          </a:p>
        </p:txBody>
      </p:sp>
    </p:spTree>
    <p:extLst>
      <p:ext uri="{BB962C8B-B14F-4D97-AF65-F5344CB8AC3E}">
        <p14:creationId xmlns:p14="http://schemas.microsoft.com/office/powerpoint/2010/main" val="1152107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A0DAA08-6707-494B-9F34-E05443EEA440}"/>
              </a:ext>
            </a:extLst>
          </p:cNvPr>
          <p:cNvSpPr>
            <a:spLocks noGrp="1"/>
          </p:cNvSpPr>
          <p:nvPr>
            <p:ph type="dt" sz="half" idx="10"/>
          </p:nvPr>
        </p:nvSpPr>
        <p:spPr/>
        <p:txBody>
          <a:bodyPr/>
          <a:lstStyle/>
          <a:p>
            <a:fld id="{58390EF6-24E6-4D17-A87F-7411163CAB18}" type="datetimeFigureOut">
              <a:rPr lang="zh-CN" altLang="en-US" smtClean="0"/>
              <a:t>2021/3/25</a:t>
            </a:fld>
            <a:endParaRPr lang="zh-CN" altLang="en-US"/>
          </a:p>
        </p:txBody>
      </p:sp>
      <p:sp>
        <p:nvSpPr>
          <p:cNvPr id="3" name="页脚占位符 2">
            <a:extLst>
              <a:ext uri="{FF2B5EF4-FFF2-40B4-BE49-F238E27FC236}">
                <a16:creationId xmlns:a16="http://schemas.microsoft.com/office/drawing/2014/main" id="{E691B955-4DF3-4EC0-81A7-6CFA5830431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AC0B470-ADEC-4271-9CED-8E4E04C032DB}"/>
              </a:ext>
            </a:extLst>
          </p:cNvPr>
          <p:cNvSpPr>
            <a:spLocks noGrp="1"/>
          </p:cNvSpPr>
          <p:nvPr>
            <p:ph type="sldNum" sz="quarter" idx="12"/>
          </p:nvPr>
        </p:nvSpPr>
        <p:spPr/>
        <p:txBody>
          <a:bodyPr/>
          <a:lstStyle/>
          <a:p>
            <a:fld id="{30B52E3B-0B94-4E24-9268-062D247CA808}" type="slidenum">
              <a:rPr lang="zh-CN" altLang="en-US" smtClean="0"/>
              <a:t>‹#›</a:t>
            </a:fld>
            <a:endParaRPr lang="zh-CN" altLang="en-US"/>
          </a:p>
        </p:txBody>
      </p:sp>
    </p:spTree>
    <p:extLst>
      <p:ext uri="{BB962C8B-B14F-4D97-AF65-F5344CB8AC3E}">
        <p14:creationId xmlns:p14="http://schemas.microsoft.com/office/powerpoint/2010/main" val="1857499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F627F7-43F9-4238-95B6-C6C0EF2BC88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7D37DC9-0721-402F-BFEC-C9F19AC7B4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EB6D529-0A78-4A60-B461-107A95BC5D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834A493-D0F2-4B34-A07C-A504290E05FF}"/>
              </a:ext>
            </a:extLst>
          </p:cNvPr>
          <p:cNvSpPr>
            <a:spLocks noGrp="1"/>
          </p:cNvSpPr>
          <p:nvPr>
            <p:ph type="dt" sz="half" idx="10"/>
          </p:nvPr>
        </p:nvSpPr>
        <p:spPr/>
        <p:txBody>
          <a:bodyPr/>
          <a:lstStyle/>
          <a:p>
            <a:fld id="{58390EF6-24E6-4D17-A87F-7411163CAB18}" type="datetimeFigureOut">
              <a:rPr lang="zh-CN" altLang="en-US" smtClean="0"/>
              <a:t>2021/3/25</a:t>
            </a:fld>
            <a:endParaRPr lang="zh-CN" altLang="en-US"/>
          </a:p>
        </p:txBody>
      </p:sp>
      <p:sp>
        <p:nvSpPr>
          <p:cNvPr id="6" name="页脚占位符 5">
            <a:extLst>
              <a:ext uri="{FF2B5EF4-FFF2-40B4-BE49-F238E27FC236}">
                <a16:creationId xmlns:a16="http://schemas.microsoft.com/office/drawing/2014/main" id="{222ACE40-C812-4CDE-9764-15713AF3046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4B9B0E9-D251-4273-8166-6EEA2FF2E665}"/>
              </a:ext>
            </a:extLst>
          </p:cNvPr>
          <p:cNvSpPr>
            <a:spLocks noGrp="1"/>
          </p:cNvSpPr>
          <p:nvPr>
            <p:ph type="sldNum" sz="quarter" idx="12"/>
          </p:nvPr>
        </p:nvSpPr>
        <p:spPr/>
        <p:txBody>
          <a:bodyPr/>
          <a:lstStyle/>
          <a:p>
            <a:fld id="{30B52E3B-0B94-4E24-9268-062D247CA808}" type="slidenum">
              <a:rPr lang="zh-CN" altLang="en-US" smtClean="0"/>
              <a:t>‹#›</a:t>
            </a:fld>
            <a:endParaRPr lang="zh-CN" altLang="en-US"/>
          </a:p>
        </p:txBody>
      </p:sp>
    </p:spTree>
    <p:extLst>
      <p:ext uri="{BB962C8B-B14F-4D97-AF65-F5344CB8AC3E}">
        <p14:creationId xmlns:p14="http://schemas.microsoft.com/office/powerpoint/2010/main" val="2001753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11D8FA-65E4-4FEC-8D8C-E5209461043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683993E-9215-402B-B678-AD0444693F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3C0A484-EBC8-4399-94FD-50A7A629DD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345CF92-EB79-472B-8F67-E26CA476CF42}"/>
              </a:ext>
            </a:extLst>
          </p:cNvPr>
          <p:cNvSpPr>
            <a:spLocks noGrp="1"/>
          </p:cNvSpPr>
          <p:nvPr>
            <p:ph type="dt" sz="half" idx="10"/>
          </p:nvPr>
        </p:nvSpPr>
        <p:spPr/>
        <p:txBody>
          <a:bodyPr/>
          <a:lstStyle/>
          <a:p>
            <a:fld id="{58390EF6-24E6-4D17-A87F-7411163CAB18}" type="datetimeFigureOut">
              <a:rPr lang="zh-CN" altLang="en-US" smtClean="0"/>
              <a:t>2021/3/25</a:t>
            </a:fld>
            <a:endParaRPr lang="zh-CN" altLang="en-US"/>
          </a:p>
        </p:txBody>
      </p:sp>
      <p:sp>
        <p:nvSpPr>
          <p:cNvPr id="6" name="页脚占位符 5">
            <a:extLst>
              <a:ext uri="{FF2B5EF4-FFF2-40B4-BE49-F238E27FC236}">
                <a16:creationId xmlns:a16="http://schemas.microsoft.com/office/drawing/2014/main" id="{5E11162D-51CE-43F4-8F8E-9DF86E57FD8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9465781-9954-48B6-AF17-9C11F1858BA9}"/>
              </a:ext>
            </a:extLst>
          </p:cNvPr>
          <p:cNvSpPr>
            <a:spLocks noGrp="1"/>
          </p:cNvSpPr>
          <p:nvPr>
            <p:ph type="sldNum" sz="quarter" idx="12"/>
          </p:nvPr>
        </p:nvSpPr>
        <p:spPr/>
        <p:txBody>
          <a:bodyPr/>
          <a:lstStyle/>
          <a:p>
            <a:fld id="{30B52E3B-0B94-4E24-9268-062D247CA808}" type="slidenum">
              <a:rPr lang="zh-CN" altLang="en-US" smtClean="0"/>
              <a:t>‹#›</a:t>
            </a:fld>
            <a:endParaRPr lang="zh-CN" altLang="en-US"/>
          </a:p>
        </p:txBody>
      </p:sp>
    </p:spTree>
    <p:extLst>
      <p:ext uri="{BB962C8B-B14F-4D97-AF65-F5344CB8AC3E}">
        <p14:creationId xmlns:p14="http://schemas.microsoft.com/office/powerpoint/2010/main" val="1466080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A9973D4-D070-43D5-B679-08B6ED63F9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31E78C7-2127-4D12-966D-506B67C1DB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7D2A64F-F2FB-4358-A999-FC712561A7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390EF6-24E6-4D17-A87F-7411163CAB18}" type="datetimeFigureOut">
              <a:rPr lang="zh-CN" altLang="en-US" smtClean="0"/>
              <a:t>2021/3/25</a:t>
            </a:fld>
            <a:endParaRPr lang="zh-CN" altLang="en-US"/>
          </a:p>
        </p:txBody>
      </p:sp>
      <p:sp>
        <p:nvSpPr>
          <p:cNvPr id="5" name="页脚占位符 4">
            <a:extLst>
              <a:ext uri="{FF2B5EF4-FFF2-40B4-BE49-F238E27FC236}">
                <a16:creationId xmlns:a16="http://schemas.microsoft.com/office/drawing/2014/main" id="{C148CA7C-AC35-4C64-AC42-F13142E147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4AC9310-9AF2-4883-8137-A06BAF160A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B52E3B-0B94-4E24-9268-062D247CA808}" type="slidenum">
              <a:rPr lang="zh-CN" altLang="en-US" smtClean="0"/>
              <a:t>‹#›</a:t>
            </a:fld>
            <a:endParaRPr lang="zh-CN" altLang="en-US"/>
          </a:p>
        </p:txBody>
      </p:sp>
    </p:spTree>
    <p:extLst>
      <p:ext uri="{BB962C8B-B14F-4D97-AF65-F5344CB8AC3E}">
        <p14:creationId xmlns:p14="http://schemas.microsoft.com/office/powerpoint/2010/main" val="286742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2BDF665-2AAD-463E-9016-EF1583EAA541}"/>
              </a:ext>
            </a:extLst>
          </p:cNvPr>
          <p:cNvSpPr txBox="1"/>
          <p:nvPr/>
        </p:nvSpPr>
        <p:spPr>
          <a:xfrm>
            <a:off x="630314" y="328473"/>
            <a:ext cx="4199137" cy="369332"/>
          </a:xfrm>
          <a:prstGeom prst="rect">
            <a:avLst/>
          </a:prstGeom>
          <a:noFill/>
        </p:spPr>
        <p:txBody>
          <a:bodyPr wrap="square" rtlCol="0">
            <a:spAutoFit/>
          </a:bodyPr>
          <a:lstStyle/>
          <a:p>
            <a:r>
              <a:rPr lang="zh-CN" altLang="en-US" b="1" dirty="0"/>
              <a:t>详解一条</a:t>
            </a:r>
            <a:r>
              <a:rPr lang="en-US" altLang="zh-CN" b="1" dirty="0"/>
              <a:t>SQL</a:t>
            </a:r>
            <a:r>
              <a:rPr lang="zh-CN" altLang="en-US" b="1" dirty="0"/>
              <a:t>的执行过程</a:t>
            </a:r>
          </a:p>
        </p:txBody>
      </p:sp>
      <p:sp>
        <p:nvSpPr>
          <p:cNvPr id="5" name="矩形 4">
            <a:extLst>
              <a:ext uri="{FF2B5EF4-FFF2-40B4-BE49-F238E27FC236}">
                <a16:creationId xmlns:a16="http://schemas.microsoft.com/office/drawing/2014/main" id="{ECFF5F04-EDB1-4DB6-B707-EBBF03D2A178}"/>
              </a:ext>
            </a:extLst>
          </p:cNvPr>
          <p:cNvSpPr/>
          <p:nvPr/>
        </p:nvSpPr>
        <p:spPr>
          <a:xfrm>
            <a:off x="1332187" y="1978441"/>
            <a:ext cx="1997476" cy="1915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Java</a:t>
            </a:r>
            <a:r>
              <a:rPr lang="zh-CN" altLang="en-US" dirty="0"/>
              <a:t>系统</a:t>
            </a:r>
          </a:p>
        </p:txBody>
      </p:sp>
      <p:sp>
        <p:nvSpPr>
          <p:cNvPr id="6" name="矩形: 圆角 5">
            <a:extLst>
              <a:ext uri="{FF2B5EF4-FFF2-40B4-BE49-F238E27FC236}">
                <a16:creationId xmlns:a16="http://schemas.microsoft.com/office/drawing/2014/main" id="{C3A6582F-F037-439B-A1D6-7A52EDEBC41A}"/>
              </a:ext>
            </a:extLst>
          </p:cNvPr>
          <p:cNvSpPr/>
          <p:nvPr/>
        </p:nvSpPr>
        <p:spPr>
          <a:xfrm>
            <a:off x="2936984" y="2638886"/>
            <a:ext cx="1313895" cy="59480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err="1"/>
              <a:t>Mysql</a:t>
            </a:r>
            <a:r>
              <a:rPr lang="zh-CN" altLang="en-US" dirty="0"/>
              <a:t>驱动</a:t>
            </a:r>
          </a:p>
        </p:txBody>
      </p:sp>
      <p:sp>
        <p:nvSpPr>
          <p:cNvPr id="7" name="流程图: 直接访问存储器 6">
            <a:extLst>
              <a:ext uri="{FF2B5EF4-FFF2-40B4-BE49-F238E27FC236}">
                <a16:creationId xmlns:a16="http://schemas.microsoft.com/office/drawing/2014/main" id="{2D9ACF91-B078-4AF6-AA4D-3FFE8F089C7E}"/>
              </a:ext>
            </a:extLst>
          </p:cNvPr>
          <p:cNvSpPr/>
          <p:nvPr/>
        </p:nvSpPr>
        <p:spPr>
          <a:xfrm>
            <a:off x="7375819" y="2381436"/>
            <a:ext cx="3053919" cy="1047564"/>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Mysql</a:t>
            </a:r>
            <a:r>
              <a:rPr lang="zh-CN" altLang="en-US" dirty="0"/>
              <a:t>数据库</a:t>
            </a:r>
          </a:p>
        </p:txBody>
      </p:sp>
      <p:cxnSp>
        <p:nvCxnSpPr>
          <p:cNvPr id="9" name="直接箭头连接符 8">
            <a:extLst>
              <a:ext uri="{FF2B5EF4-FFF2-40B4-BE49-F238E27FC236}">
                <a16:creationId xmlns:a16="http://schemas.microsoft.com/office/drawing/2014/main" id="{39FAADA9-867C-4E8D-A2F7-B65D07953849}"/>
              </a:ext>
            </a:extLst>
          </p:cNvPr>
          <p:cNvCxnSpPr>
            <a:cxnSpLocks/>
          </p:cNvCxnSpPr>
          <p:nvPr/>
        </p:nvCxnSpPr>
        <p:spPr>
          <a:xfrm>
            <a:off x="4321900" y="2936288"/>
            <a:ext cx="3053919"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10" name="文本框 9">
            <a:extLst>
              <a:ext uri="{FF2B5EF4-FFF2-40B4-BE49-F238E27FC236}">
                <a16:creationId xmlns:a16="http://schemas.microsoft.com/office/drawing/2014/main" id="{BCD24890-995E-48F0-B744-6E6BADCB82AA}"/>
              </a:ext>
            </a:extLst>
          </p:cNvPr>
          <p:cNvSpPr txBox="1"/>
          <p:nvPr/>
        </p:nvSpPr>
        <p:spPr>
          <a:xfrm>
            <a:off x="5055879" y="2549234"/>
            <a:ext cx="4199137" cy="369332"/>
          </a:xfrm>
          <a:prstGeom prst="rect">
            <a:avLst/>
          </a:prstGeom>
          <a:noFill/>
        </p:spPr>
        <p:txBody>
          <a:bodyPr wrap="square" rtlCol="0">
            <a:spAutoFit/>
          </a:bodyPr>
          <a:lstStyle/>
          <a:p>
            <a:r>
              <a:rPr lang="zh-CN" altLang="en-US" dirty="0"/>
              <a:t>增删改查</a:t>
            </a:r>
            <a:r>
              <a:rPr lang="en-US" altLang="zh-CN" dirty="0"/>
              <a:t>SQL</a:t>
            </a:r>
            <a:endParaRPr lang="zh-CN" altLang="en-US" dirty="0"/>
          </a:p>
        </p:txBody>
      </p:sp>
      <p:sp>
        <p:nvSpPr>
          <p:cNvPr id="11" name="文本框 10">
            <a:extLst>
              <a:ext uri="{FF2B5EF4-FFF2-40B4-BE49-F238E27FC236}">
                <a16:creationId xmlns:a16="http://schemas.microsoft.com/office/drawing/2014/main" id="{BDD30694-CD39-49B4-A0E3-0B22F7B50067}"/>
              </a:ext>
            </a:extLst>
          </p:cNvPr>
          <p:cNvSpPr txBox="1"/>
          <p:nvPr/>
        </p:nvSpPr>
        <p:spPr>
          <a:xfrm>
            <a:off x="1249150" y="1263048"/>
            <a:ext cx="9199418" cy="369332"/>
          </a:xfrm>
          <a:prstGeom prst="rect">
            <a:avLst/>
          </a:prstGeom>
          <a:noFill/>
        </p:spPr>
        <p:txBody>
          <a:bodyPr wrap="square" rtlCol="0">
            <a:spAutoFit/>
          </a:bodyPr>
          <a:lstStyle/>
          <a:p>
            <a:r>
              <a:rPr lang="en-US" altLang="zh-CN" b="1" i="0" dirty="0">
                <a:solidFill>
                  <a:srgbClr val="424B5D"/>
                </a:solidFill>
                <a:effectLst/>
                <a:latin typeface="Optima-Regular"/>
              </a:rPr>
              <a:t>MySQL  </a:t>
            </a:r>
            <a:r>
              <a:rPr lang="zh-CN" altLang="en-US" b="1" i="0" dirty="0">
                <a:solidFill>
                  <a:srgbClr val="424B5D"/>
                </a:solidFill>
                <a:effectLst/>
                <a:latin typeface="Optima-Regular"/>
              </a:rPr>
              <a:t>驱动在底层帮我们做了对数据库的连接，只有建立了连接了，才能够有后面的交互</a:t>
            </a:r>
            <a:endParaRPr lang="zh-CN" altLang="en-US" b="1" dirty="0"/>
          </a:p>
        </p:txBody>
      </p:sp>
    </p:spTree>
    <p:extLst>
      <p:ext uri="{BB962C8B-B14F-4D97-AF65-F5344CB8AC3E}">
        <p14:creationId xmlns:p14="http://schemas.microsoft.com/office/powerpoint/2010/main" val="3869293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F6BF1B3-7355-4922-BDF6-126CB66BA70A}"/>
              </a:ext>
            </a:extLst>
          </p:cNvPr>
          <p:cNvSpPr/>
          <p:nvPr/>
        </p:nvSpPr>
        <p:spPr>
          <a:xfrm>
            <a:off x="1133475" y="704853"/>
            <a:ext cx="6857999" cy="20523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b="1" dirty="0"/>
              <a:t>INNODB</a:t>
            </a:r>
            <a:r>
              <a:rPr lang="zh-CN" altLang="en-US" b="1" dirty="0"/>
              <a:t>存储引擎</a:t>
            </a:r>
          </a:p>
        </p:txBody>
      </p:sp>
      <p:sp>
        <p:nvSpPr>
          <p:cNvPr id="3" name="矩形: 圆角 2">
            <a:extLst>
              <a:ext uri="{FF2B5EF4-FFF2-40B4-BE49-F238E27FC236}">
                <a16:creationId xmlns:a16="http://schemas.microsoft.com/office/drawing/2014/main" id="{96485454-8D62-474D-AB6E-1E1591627387}"/>
              </a:ext>
            </a:extLst>
          </p:cNvPr>
          <p:cNvSpPr/>
          <p:nvPr/>
        </p:nvSpPr>
        <p:spPr>
          <a:xfrm>
            <a:off x="5462587" y="1699974"/>
            <a:ext cx="1743075" cy="78105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Buffer Pool</a:t>
            </a:r>
            <a:endParaRPr lang="zh-CN" altLang="en-US" dirty="0"/>
          </a:p>
        </p:txBody>
      </p:sp>
      <p:sp>
        <p:nvSpPr>
          <p:cNvPr id="4" name="矩形: 圆角 3">
            <a:extLst>
              <a:ext uri="{FF2B5EF4-FFF2-40B4-BE49-F238E27FC236}">
                <a16:creationId xmlns:a16="http://schemas.microsoft.com/office/drawing/2014/main" id="{C3BB2926-3FBE-4D8B-A4AB-CAC54791444B}"/>
              </a:ext>
            </a:extLst>
          </p:cNvPr>
          <p:cNvSpPr/>
          <p:nvPr/>
        </p:nvSpPr>
        <p:spPr>
          <a:xfrm>
            <a:off x="5598318" y="4395549"/>
            <a:ext cx="1471612" cy="552450"/>
          </a:xfrm>
          <a:prstGeom prst="roundRect">
            <a:avLst/>
          </a:prstGeom>
          <a:solidFill>
            <a:srgbClr val="0070C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t>磁盘文件</a:t>
            </a:r>
          </a:p>
        </p:txBody>
      </p:sp>
      <p:cxnSp>
        <p:nvCxnSpPr>
          <p:cNvPr id="5" name="直接箭头连接符 4">
            <a:extLst>
              <a:ext uri="{FF2B5EF4-FFF2-40B4-BE49-F238E27FC236}">
                <a16:creationId xmlns:a16="http://schemas.microsoft.com/office/drawing/2014/main" id="{6EF92D48-C62F-474D-821C-E80939F97B84}"/>
              </a:ext>
            </a:extLst>
          </p:cNvPr>
          <p:cNvCxnSpPr>
            <a:stCxn id="4" idx="0"/>
            <a:endCxn id="3" idx="2"/>
          </p:cNvCxnSpPr>
          <p:nvPr/>
        </p:nvCxnSpPr>
        <p:spPr>
          <a:xfrm flipV="1">
            <a:off x="6334124" y="2481024"/>
            <a:ext cx="1" cy="191452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6" name="文本框 5">
            <a:extLst>
              <a:ext uri="{FF2B5EF4-FFF2-40B4-BE49-F238E27FC236}">
                <a16:creationId xmlns:a16="http://schemas.microsoft.com/office/drawing/2014/main" id="{BC8F32FD-1D5D-4A79-8989-1EB7E1347416}"/>
              </a:ext>
            </a:extLst>
          </p:cNvPr>
          <p:cNvSpPr txBox="1"/>
          <p:nvPr/>
        </p:nvSpPr>
        <p:spPr>
          <a:xfrm>
            <a:off x="6334124" y="3389411"/>
            <a:ext cx="1414462" cy="307777"/>
          </a:xfrm>
          <a:prstGeom prst="rect">
            <a:avLst/>
          </a:prstGeom>
          <a:noFill/>
        </p:spPr>
        <p:txBody>
          <a:bodyPr wrap="square" rtlCol="0">
            <a:spAutoFit/>
          </a:bodyPr>
          <a:lstStyle/>
          <a:p>
            <a:r>
              <a:rPr lang="en-US" altLang="zh-CN" sz="1400" dirty="0"/>
              <a:t>1</a:t>
            </a:r>
            <a:r>
              <a:rPr lang="zh-CN" altLang="en-US" sz="1400" dirty="0"/>
              <a:t>、缓存数据</a:t>
            </a:r>
          </a:p>
        </p:txBody>
      </p:sp>
      <p:cxnSp>
        <p:nvCxnSpPr>
          <p:cNvPr id="7" name="直接箭头连接符 6">
            <a:extLst>
              <a:ext uri="{FF2B5EF4-FFF2-40B4-BE49-F238E27FC236}">
                <a16:creationId xmlns:a16="http://schemas.microsoft.com/office/drawing/2014/main" id="{D9B59E0D-9EF0-43C5-812E-B3560BC116C2}"/>
              </a:ext>
            </a:extLst>
          </p:cNvPr>
          <p:cNvCxnSpPr/>
          <p:nvPr/>
        </p:nvCxnSpPr>
        <p:spPr>
          <a:xfrm>
            <a:off x="7305675" y="2049362"/>
            <a:ext cx="13525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文本框 7">
            <a:extLst>
              <a:ext uri="{FF2B5EF4-FFF2-40B4-BE49-F238E27FC236}">
                <a16:creationId xmlns:a16="http://schemas.microsoft.com/office/drawing/2014/main" id="{0AAFDDA3-F310-4202-9AE0-F842A6B34568}"/>
              </a:ext>
            </a:extLst>
          </p:cNvPr>
          <p:cNvSpPr txBox="1"/>
          <p:nvPr/>
        </p:nvSpPr>
        <p:spPr>
          <a:xfrm>
            <a:off x="8720136" y="1895474"/>
            <a:ext cx="3214689" cy="523220"/>
          </a:xfrm>
          <a:prstGeom prst="rect">
            <a:avLst/>
          </a:prstGeom>
          <a:noFill/>
        </p:spPr>
        <p:txBody>
          <a:bodyPr wrap="square" rtlCol="0">
            <a:spAutoFit/>
          </a:bodyPr>
          <a:lstStyle/>
          <a:p>
            <a:r>
              <a:rPr lang="en-US" altLang="zh-CN" sz="1400" dirty="0"/>
              <a:t>2</a:t>
            </a:r>
            <a:r>
              <a:rPr lang="zh-CN" altLang="en-US" sz="1400" dirty="0"/>
              <a:t>、记录更新前的</a:t>
            </a:r>
            <a:r>
              <a:rPr lang="en-US" altLang="zh-CN" sz="1400" dirty="0"/>
              <a:t>SQL</a:t>
            </a:r>
            <a:r>
              <a:rPr lang="zh-CN" altLang="en-US" sz="1400" dirty="0"/>
              <a:t>语句，便于回滚操作</a:t>
            </a:r>
          </a:p>
        </p:txBody>
      </p:sp>
      <p:cxnSp>
        <p:nvCxnSpPr>
          <p:cNvPr id="9" name="直接箭头连接符 8">
            <a:extLst>
              <a:ext uri="{FF2B5EF4-FFF2-40B4-BE49-F238E27FC236}">
                <a16:creationId xmlns:a16="http://schemas.microsoft.com/office/drawing/2014/main" id="{A6FED9FC-662E-442F-83F1-374944499F2D}"/>
              </a:ext>
            </a:extLst>
          </p:cNvPr>
          <p:cNvCxnSpPr/>
          <p:nvPr/>
        </p:nvCxnSpPr>
        <p:spPr>
          <a:xfrm>
            <a:off x="10115550" y="2333625"/>
            <a:ext cx="0" cy="771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矩形: 圆角 9">
            <a:extLst>
              <a:ext uri="{FF2B5EF4-FFF2-40B4-BE49-F238E27FC236}">
                <a16:creationId xmlns:a16="http://schemas.microsoft.com/office/drawing/2014/main" id="{96F48A5F-D182-4D5B-8DDC-6AC2F99AC68B}"/>
              </a:ext>
            </a:extLst>
          </p:cNvPr>
          <p:cNvSpPr/>
          <p:nvPr/>
        </p:nvSpPr>
        <p:spPr>
          <a:xfrm>
            <a:off x="9242826" y="3206948"/>
            <a:ext cx="1745447" cy="552450"/>
          </a:xfrm>
          <a:prstGeom prst="roundRect">
            <a:avLst/>
          </a:prstGeom>
          <a:solidFill>
            <a:srgbClr val="0070C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Undo</a:t>
            </a:r>
            <a:r>
              <a:rPr lang="zh-CN" altLang="en-US" dirty="0"/>
              <a:t>日志文件</a:t>
            </a:r>
          </a:p>
        </p:txBody>
      </p:sp>
      <p:sp>
        <p:nvSpPr>
          <p:cNvPr id="15" name="箭头: 左弧形 14">
            <a:extLst>
              <a:ext uri="{FF2B5EF4-FFF2-40B4-BE49-F238E27FC236}">
                <a16:creationId xmlns:a16="http://schemas.microsoft.com/office/drawing/2014/main" id="{4BDBFDAF-9320-4D9B-8DFC-5F68812F19E3}"/>
              </a:ext>
            </a:extLst>
          </p:cNvPr>
          <p:cNvSpPr/>
          <p:nvPr/>
        </p:nvSpPr>
        <p:spPr>
          <a:xfrm>
            <a:off x="4310063" y="1416491"/>
            <a:ext cx="1409699" cy="869512"/>
          </a:xfrm>
          <a:prstGeom prst="curved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chemeClr val="tx1"/>
              </a:solidFill>
            </a:endParaRPr>
          </a:p>
        </p:txBody>
      </p:sp>
      <p:sp>
        <p:nvSpPr>
          <p:cNvPr id="16" name="文本框 15">
            <a:extLst>
              <a:ext uri="{FF2B5EF4-FFF2-40B4-BE49-F238E27FC236}">
                <a16:creationId xmlns:a16="http://schemas.microsoft.com/office/drawing/2014/main" id="{A4C7C6E6-950C-4B5C-879D-A9AC6A5E8DA0}"/>
              </a:ext>
            </a:extLst>
          </p:cNvPr>
          <p:cNvSpPr txBox="1"/>
          <p:nvPr/>
        </p:nvSpPr>
        <p:spPr>
          <a:xfrm>
            <a:off x="5276849" y="1115972"/>
            <a:ext cx="1928813" cy="307777"/>
          </a:xfrm>
          <a:prstGeom prst="rect">
            <a:avLst/>
          </a:prstGeom>
          <a:noFill/>
        </p:spPr>
        <p:txBody>
          <a:bodyPr wrap="square" rtlCol="0">
            <a:spAutoFit/>
          </a:bodyPr>
          <a:lstStyle/>
          <a:p>
            <a:r>
              <a:rPr lang="en-US" altLang="zh-CN" sz="1400" dirty="0"/>
              <a:t>3</a:t>
            </a:r>
            <a:r>
              <a:rPr lang="zh-CN" altLang="en-US" sz="1400" dirty="0"/>
              <a:t>、更新内存中的数据</a:t>
            </a:r>
          </a:p>
        </p:txBody>
      </p:sp>
      <p:sp>
        <p:nvSpPr>
          <p:cNvPr id="18" name="矩形: 圆角 17">
            <a:extLst>
              <a:ext uri="{FF2B5EF4-FFF2-40B4-BE49-F238E27FC236}">
                <a16:creationId xmlns:a16="http://schemas.microsoft.com/office/drawing/2014/main" id="{EA9A063B-37C4-4F26-B853-DA27133D9658}"/>
              </a:ext>
            </a:extLst>
          </p:cNvPr>
          <p:cNvSpPr/>
          <p:nvPr/>
        </p:nvSpPr>
        <p:spPr>
          <a:xfrm>
            <a:off x="2076450" y="1699974"/>
            <a:ext cx="1885950" cy="78105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Redo Log Buffer</a:t>
            </a:r>
            <a:endParaRPr lang="zh-CN" altLang="en-US" dirty="0"/>
          </a:p>
        </p:txBody>
      </p:sp>
      <p:sp>
        <p:nvSpPr>
          <p:cNvPr id="20" name="文本框 19">
            <a:extLst>
              <a:ext uri="{FF2B5EF4-FFF2-40B4-BE49-F238E27FC236}">
                <a16:creationId xmlns:a16="http://schemas.microsoft.com/office/drawing/2014/main" id="{3356A4AB-CFA8-4EE6-88D1-A8101A24E8FB}"/>
              </a:ext>
            </a:extLst>
          </p:cNvPr>
          <p:cNvSpPr txBox="1"/>
          <p:nvPr/>
        </p:nvSpPr>
        <p:spPr>
          <a:xfrm>
            <a:off x="145255" y="4395549"/>
            <a:ext cx="5453063" cy="2308324"/>
          </a:xfrm>
          <a:prstGeom prst="rect">
            <a:avLst/>
          </a:prstGeom>
          <a:noFill/>
        </p:spPr>
        <p:txBody>
          <a:bodyPr wrap="square">
            <a:spAutoFit/>
          </a:bodyPr>
          <a:lstStyle/>
          <a:p>
            <a:pPr algn="l">
              <a:buFont typeface="+mj-lt"/>
              <a:buAutoNum type="arabicPeriod"/>
            </a:pPr>
            <a:r>
              <a:rPr lang="zh-CN" altLang="en-US" b="1" i="0" dirty="0">
                <a:solidFill>
                  <a:srgbClr val="424B5D"/>
                </a:solidFill>
                <a:effectLst/>
                <a:latin typeface="Optima-Regular"/>
              </a:rPr>
              <a:t>准备更新一条 </a:t>
            </a:r>
            <a:r>
              <a:rPr lang="en-US" altLang="zh-CN" b="1" i="0" dirty="0">
                <a:solidFill>
                  <a:srgbClr val="424B5D"/>
                </a:solidFill>
                <a:effectLst/>
                <a:latin typeface="Optima-Regular"/>
              </a:rPr>
              <a:t>SQL </a:t>
            </a:r>
            <a:r>
              <a:rPr lang="zh-CN" altLang="en-US" b="1" i="0" dirty="0">
                <a:solidFill>
                  <a:srgbClr val="424B5D"/>
                </a:solidFill>
                <a:effectLst/>
                <a:latin typeface="Optima-Regular"/>
              </a:rPr>
              <a:t>语句</a:t>
            </a:r>
          </a:p>
          <a:p>
            <a:pPr algn="l">
              <a:buFont typeface="+mj-lt"/>
              <a:buAutoNum type="arabicPeriod"/>
            </a:pPr>
            <a:r>
              <a:rPr lang="en-US" altLang="zh-CN" b="1" i="0" dirty="0">
                <a:solidFill>
                  <a:srgbClr val="424B5D"/>
                </a:solidFill>
                <a:effectLst/>
                <a:latin typeface="Optima-Regular"/>
              </a:rPr>
              <a:t>MySQL</a:t>
            </a:r>
            <a:r>
              <a:rPr lang="zh-CN" altLang="en-US" b="1" i="0" dirty="0">
                <a:solidFill>
                  <a:srgbClr val="424B5D"/>
                </a:solidFill>
                <a:effectLst/>
                <a:latin typeface="Optima-Regular"/>
              </a:rPr>
              <a:t>（</a:t>
            </a:r>
            <a:r>
              <a:rPr lang="en-US" altLang="zh-CN" b="1" i="0" dirty="0" err="1">
                <a:solidFill>
                  <a:srgbClr val="424B5D"/>
                </a:solidFill>
                <a:effectLst/>
                <a:latin typeface="Optima-Regular"/>
              </a:rPr>
              <a:t>innodb</a:t>
            </a:r>
            <a:r>
              <a:rPr lang="zh-CN" altLang="en-US" b="1" i="0" dirty="0">
                <a:solidFill>
                  <a:srgbClr val="424B5D"/>
                </a:solidFill>
                <a:effectLst/>
                <a:latin typeface="Optima-Regular"/>
              </a:rPr>
              <a:t>）会先去缓冲池（</a:t>
            </a:r>
            <a:r>
              <a:rPr lang="en-US" altLang="zh-CN" b="1" i="0" dirty="0" err="1">
                <a:solidFill>
                  <a:srgbClr val="424B5D"/>
                </a:solidFill>
                <a:effectLst/>
                <a:latin typeface="Optima-Regular"/>
              </a:rPr>
              <a:t>BufferPool</a:t>
            </a:r>
            <a:r>
              <a:rPr lang="zh-CN" altLang="en-US" b="1" i="0" dirty="0">
                <a:solidFill>
                  <a:srgbClr val="424B5D"/>
                </a:solidFill>
                <a:effectLst/>
                <a:latin typeface="Optima-Regular"/>
              </a:rPr>
              <a:t>）中去查找这条数据，没找到就会去磁盘中查找，如果查找到就会将这条数据加载到缓冲池（</a:t>
            </a:r>
            <a:r>
              <a:rPr lang="en-US" altLang="zh-CN" b="1" i="0" dirty="0" err="1">
                <a:solidFill>
                  <a:srgbClr val="424B5D"/>
                </a:solidFill>
                <a:effectLst/>
                <a:latin typeface="Optima-Regular"/>
              </a:rPr>
              <a:t>BufferPool</a:t>
            </a:r>
            <a:r>
              <a:rPr lang="zh-CN" altLang="en-US" b="1" i="0" dirty="0">
                <a:solidFill>
                  <a:srgbClr val="424B5D"/>
                </a:solidFill>
                <a:effectLst/>
                <a:latin typeface="Optima-Regular"/>
              </a:rPr>
              <a:t>）中</a:t>
            </a:r>
          </a:p>
          <a:p>
            <a:pPr algn="l">
              <a:buFont typeface="+mj-lt"/>
              <a:buAutoNum type="arabicPeriod"/>
            </a:pPr>
            <a:r>
              <a:rPr lang="zh-CN" altLang="en-US" b="1" i="0" dirty="0">
                <a:solidFill>
                  <a:srgbClr val="424B5D"/>
                </a:solidFill>
                <a:effectLst/>
                <a:latin typeface="Optima-Regular"/>
              </a:rPr>
              <a:t>在加载到 </a:t>
            </a:r>
            <a:r>
              <a:rPr lang="en-US" altLang="zh-CN" b="1" i="0" dirty="0">
                <a:solidFill>
                  <a:srgbClr val="424B5D"/>
                </a:solidFill>
                <a:effectLst/>
                <a:latin typeface="Optima-Regular"/>
              </a:rPr>
              <a:t>Buffer Pool </a:t>
            </a:r>
            <a:r>
              <a:rPr lang="zh-CN" altLang="en-US" b="1" i="0" dirty="0">
                <a:solidFill>
                  <a:srgbClr val="424B5D"/>
                </a:solidFill>
                <a:effectLst/>
                <a:latin typeface="Optima-Regular"/>
              </a:rPr>
              <a:t>的同时，会将这条数据的原始记录保存到 </a:t>
            </a:r>
            <a:r>
              <a:rPr lang="en-US" altLang="zh-CN" b="1" i="0" dirty="0">
                <a:solidFill>
                  <a:srgbClr val="424B5D"/>
                </a:solidFill>
                <a:effectLst/>
                <a:latin typeface="Optima-Regular"/>
              </a:rPr>
              <a:t>undo </a:t>
            </a:r>
            <a:r>
              <a:rPr lang="zh-CN" altLang="en-US" b="1" i="0" dirty="0">
                <a:solidFill>
                  <a:srgbClr val="424B5D"/>
                </a:solidFill>
                <a:effectLst/>
                <a:latin typeface="Optima-Regular"/>
              </a:rPr>
              <a:t>日志文件中</a:t>
            </a:r>
          </a:p>
          <a:p>
            <a:pPr algn="l">
              <a:buFont typeface="+mj-lt"/>
              <a:buAutoNum type="arabicPeriod"/>
            </a:pPr>
            <a:r>
              <a:rPr lang="en-US" altLang="zh-CN" b="1" i="0" dirty="0" err="1">
                <a:solidFill>
                  <a:srgbClr val="424B5D"/>
                </a:solidFill>
                <a:effectLst/>
                <a:latin typeface="Optima-Regular"/>
              </a:rPr>
              <a:t>innodb</a:t>
            </a:r>
            <a:r>
              <a:rPr lang="en-US" altLang="zh-CN" b="1" i="0" dirty="0">
                <a:solidFill>
                  <a:srgbClr val="424B5D"/>
                </a:solidFill>
                <a:effectLst/>
                <a:latin typeface="Optima-Regular"/>
              </a:rPr>
              <a:t> </a:t>
            </a:r>
            <a:r>
              <a:rPr lang="zh-CN" altLang="en-US" b="1" i="0" dirty="0">
                <a:solidFill>
                  <a:srgbClr val="424B5D"/>
                </a:solidFill>
                <a:effectLst/>
                <a:latin typeface="Optima-Regular"/>
              </a:rPr>
              <a:t>会在 </a:t>
            </a:r>
            <a:r>
              <a:rPr lang="en-US" altLang="zh-CN" b="1" i="0" dirty="0">
                <a:solidFill>
                  <a:srgbClr val="424B5D"/>
                </a:solidFill>
                <a:effectLst/>
                <a:latin typeface="Optima-Regular"/>
              </a:rPr>
              <a:t>Buffer Pool </a:t>
            </a:r>
            <a:r>
              <a:rPr lang="zh-CN" altLang="en-US" b="1" i="0" dirty="0">
                <a:solidFill>
                  <a:srgbClr val="424B5D"/>
                </a:solidFill>
                <a:effectLst/>
                <a:latin typeface="Optima-Regular"/>
              </a:rPr>
              <a:t>中执行更新操作</a:t>
            </a:r>
          </a:p>
          <a:p>
            <a:pPr algn="l">
              <a:buFont typeface="+mj-lt"/>
              <a:buAutoNum type="arabicPeriod"/>
            </a:pPr>
            <a:r>
              <a:rPr lang="zh-CN" altLang="en-US" b="1" i="0" dirty="0">
                <a:solidFill>
                  <a:srgbClr val="424B5D"/>
                </a:solidFill>
                <a:effectLst/>
                <a:latin typeface="Optima-Regular"/>
              </a:rPr>
              <a:t>更新后的数据会记录在 </a:t>
            </a:r>
            <a:r>
              <a:rPr lang="en-US" altLang="zh-CN" b="1" i="0" dirty="0">
                <a:solidFill>
                  <a:srgbClr val="424B5D"/>
                </a:solidFill>
                <a:effectLst/>
                <a:latin typeface="Optima-Regular"/>
              </a:rPr>
              <a:t>redo log buffer </a:t>
            </a:r>
            <a:r>
              <a:rPr lang="zh-CN" altLang="en-US" b="1" i="0" dirty="0">
                <a:solidFill>
                  <a:srgbClr val="424B5D"/>
                </a:solidFill>
                <a:effectLst/>
                <a:latin typeface="Optima-Regular"/>
              </a:rPr>
              <a:t>中</a:t>
            </a:r>
          </a:p>
        </p:txBody>
      </p:sp>
    </p:spTree>
    <p:extLst>
      <p:ext uri="{BB962C8B-B14F-4D97-AF65-F5344CB8AC3E}">
        <p14:creationId xmlns:p14="http://schemas.microsoft.com/office/powerpoint/2010/main" val="1664710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117E310-40C2-4A14-BD82-A4570FF1B0EC}"/>
              </a:ext>
            </a:extLst>
          </p:cNvPr>
          <p:cNvSpPr/>
          <p:nvPr/>
        </p:nvSpPr>
        <p:spPr>
          <a:xfrm>
            <a:off x="447677" y="704853"/>
            <a:ext cx="7543798" cy="20523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b="1" dirty="0"/>
              <a:t>INNODB</a:t>
            </a:r>
            <a:r>
              <a:rPr lang="zh-CN" altLang="en-US" b="1" dirty="0"/>
              <a:t>存储引擎</a:t>
            </a:r>
          </a:p>
        </p:txBody>
      </p:sp>
      <p:sp>
        <p:nvSpPr>
          <p:cNvPr id="3" name="矩形: 圆角 2">
            <a:extLst>
              <a:ext uri="{FF2B5EF4-FFF2-40B4-BE49-F238E27FC236}">
                <a16:creationId xmlns:a16="http://schemas.microsoft.com/office/drawing/2014/main" id="{2C5D7F8D-90E3-4AE0-A1D8-9EF06B9CC309}"/>
              </a:ext>
            </a:extLst>
          </p:cNvPr>
          <p:cNvSpPr/>
          <p:nvPr/>
        </p:nvSpPr>
        <p:spPr>
          <a:xfrm>
            <a:off x="5462587" y="1699974"/>
            <a:ext cx="1743075" cy="78105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Buffer Pool</a:t>
            </a:r>
            <a:endParaRPr lang="zh-CN" altLang="en-US" dirty="0"/>
          </a:p>
        </p:txBody>
      </p:sp>
      <p:sp>
        <p:nvSpPr>
          <p:cNvPr id="4" name="矩形: 圆角 3">
            <a:extLst>
              <a:ext uri="{FF2B5EF4-FFF2-40B4-BE49-F238E27FC236}">
                <a16:creationId xmlns:a16="http://schemas.microsoft.com/office/drawing/2014/main" id="{08E91ADB-5643-4489-B414-0B7FC2A40B76}"/>
              </a:ext>
            </a:extLst>
          </p:cNvPr>
          <p:cNvSpPr/>
          <p:nvPr/>
        </p:nvSpPr>
        <p:spPr>
          <a:xfrm>
            <a:off x="5598318" y="4395549"/>
            <a:ext cx="1471612" cy="552450"/>
          </a:xfrm>
          <a:prstGeom prst="roundRect">
            <a:avLst/>
          </a:prstGeom>
          <a:solidFill>
            <a:srgbClr val="0070C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t>磁盘文件</a:t>
            </a:r>
          </a:p>
        </p:txBody>
      </p:sp>
      <p:cxnSp>
        <p:nvCxnSpPr>
          <p:cNvPr id="5" name="直接箭头连接符 4">
            <a:extLst>
              <a:ext uri="{FF2B5EF4-FFF2-40B4-BE49-F238E27FC236}">
                <a16:creationId xmlns:a16="http://schemas.microsoft.com/office/drawing/2014/main" id="{EE57F84D-00BC-43D7-8272-B5054BAA9E06}"/>
              </a:ext>
            </a:extLst>
          </p:cNvPr>
          <p:cNvCxnSpPr>
            <a:stCxn id="4" idx="0"/>
            <a:endCxn id="3" idx="2"/>
          </p:cNvCxnSpPr>
          <p:nvPr/>
        </p:nvCxnSpPr>
        <p:spPr>
          <a:xfrm flipV="1">
            <a:off x="6334124" y="2481024"/>
            <a:ext cx="1" cy="191452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6" name="文本框 5">
            <a:extLst>
              <a:ext uri="{FF2B5EF4-FFF2-40B4-BE49-F238E27FC236}">
                <a16:creationId xmlns:a16="http://schemas.microsoft.com/office/drawing/2014/main" id="{8A757795-976B-4D77-B8D2-2B7381507386}"/>
              </a:ext>
            </a:extLst>
          </p:cNvPr>
          <p:cNvSpPr txBox="1"/>
          <p:nvPr/>
        </p:nvSpPr>
        <p:spPr>
          <a:xfrm>
            <a:off x="6334124" y="3389411"/>
            <a:ext cx="1414462" cy="307777"/>
          </a:xfrm>
          <a:prstGeom prst="rect">
            <a:avLst/>
          </a:prstGeom>
          <a:noFill/>
        </p:spPr>
        <p:txBody>
          <a:bodyPr wrap="square" rtlCol="0">
            <a:spAutoFit/>
          </a:bodyPr>
          <a:lstStyle/>
          <a:p>
            <a:r>
              <a:rPr lang="en-US" altLang="zh-CN" sz="1400" dirty="0"/>
              <a:t>1</a:t>
            </a:r>
            <a:r>
              <a:rPr lang="zh-CN" altLang="en-US" sz="1400" dirty="0"/>
              <a:t>、缓存数据</a:t>
            </a:r>
          </a:p>
        </p:txBody>
      </p:sp>
      <p:cxnSp>
        <p:nvCxnSpPr>
          <p:cNvPr id="7" name="直接箭头连接符 6">
            <a:extLst>
              <a:ext uri="{FF2B5EF4-FFF2-40B4-BE49-F238E27FC236}">
                <a16:creationId xmlns:a16="http://schemas.microsoft.com/office/drawing/2014/main" id="{35228023-31C0-48F6-9EBA-AAA233896D81}"/>
              </a:ext>
            </a:extLst>
          </p:cNvPr>
          <p:cNvCxnSpPr/>
          <p:nvPr/>
        </p:nvCxnSpPr>
        <p:spPr>
          <a:xfrm>
            <a:off x="7305675" y="2049362"/>
            <a:ext cx="13525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文本框 7">
            <a:extLst>
              <a:ext uri="{FF2B5EF4-FFF2-40B4-BE49-F238E27FC236}">
                <a16:creationId xmlns:a16="http://schemas.microsoft.com/office/drawing/2014/main" id="{5C298E79-9829-4BC8-8115-4844DC744C71}"/>
              </a:ext>
            </a:extLst>
          </p:cNvPr>
          <p:cNvSpPr txBox="1"/>
          <p:nvPr/>
        </p:nvSpPr>
        <p:spPr>
          <a:xfrm>
            <a:off x="8720136" y="1895474"/>
            <a:ext cx="3214689" cy="523220"/>
          </a:xfrm>
          <a:prstGeom prst="rect">
            <a:avLst/>
          </a:prstGeom>
          <a:noFill/>
        </p:spPr>
        <p:txBody>
          <a:bodyPr wrap="square" rtlCol="0">
            <a:spAutoFit/>
          </a:bodyPr>
          <a:lstStyle/>
          <a:p>
            <a:r>
              <a:rPr lang="en-US" altLang="zh-CN" sz="1400" dirty="0"/>
              <a:t>2</a:t>
            </a:r>
            <a:r>
              <a:rPr lang="zh-CN" altLang="en-US" sz="1400" dirty="0"/>
              <a:t>、记录更新前的</a:t>
            </a:r>
            <a:r>
              <a:rPr lang="en-US" altLang="zh-CN" sz="1400" dirty="0"/>
              <a:t>SQL</a:t>
            </a:r>
            <a:r>
              <a:rPr lang="zh-CN" altLang="en-US" sz="1400" dirty="0"/>
              <a:t>语句，便于回滚操作</a:t>
            </a:r>
          </a:p>
        </p:txBody>
      </p:sp>
      <p:cxnSp>
        <p:nvCxnSpPr>
          <p:cNvPr id="9" name="直接箭头连接符 8">
            <a:extLst>
              <a:ext uri="{FF2B5EF4-FFF2-40B4-BE49-F238E27FC236}">
                <a16:creationId xmlns:a16="http://schemas.microsoft.com/office/drawing/2014/main" id="{8616D984-4FBC-427C-A6E0-ACC1F17B31F9}"/>
              </a:ext>
            </a:extLst>
          </p:cNvPr>
          <p:cNvCxnSpPr/>
          <p:nvPr/>
        </p:nvCxnSpPr>
        <p:spPr>
          <a:xfrm>
            <a:off x="10115550" y="2333625"/>
            <a:ext cx="0" cy="771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矩形: 圆角 9">
            <a:extLst>
              <a:ext uri="{FF2B5EF4-FFF2-40B4-BE49-F238E27FC236}">
                <a16:creationId xmlns:a16="http://schemas.microsoft.com/office/drawing/2014/main" id="{9975CC6C-20C1-47C2-9909-46ACB031980C}"/>
              </a:ext>
            </a:extLst>
          </p:cNvPr>
          <p:cNvSpPr/>
          <p:nvPr/>
        </p:nvSpPr>
        <p:spPr>
          <a:xfrm>
            <a:off x="9242826" y="3206948"/>
            <a:ext cx="1745447" cy="552450"/>
          </a:xfrm>
          <a:prstGeom prst="roundRect">
            <a:avLst/>
          </a:prstGeom>
          <a:solidFill>
            <a:srgbClr val="0070C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Undo</a:t>
            </a:r>
            <a:r>
              <a:rPr lang="zh-CN" altLang="en-US" dirty="0"/>
              <a:t>日志文件</a:t>
            </a:r>
          </a:p>
        </p:txBody>
      </p:sp>
      <p:sp>
        <p:nvSpPr>
          <p:cNvPr id="11" name="箭头: 左弧形 10">
            <a:extLst>
              <a:ext uri="{FF2B5EF4-FFF2-40B4-BE49-F238E27FC236}">
                <a16:creationId xmlns:a16="http://schemas.microsoft.com/office/drawing/2014/main" id="{1D84248D-2A11-41F6-9F7A-E98E2BC2989A}"/>
              </a:ext>
            </a:extLst>
          </p:cNvPr>
          <p:cNvSpPr/>
          <p:nvPr/>
        </p:nvSpPr>
        <p:spPr>
          <a:xfrm>
            <a:off x="4310063" y="1416491"/>
            <a:ext cx="1409699" cy="869512"/>
          </a:xfrm>
          <a:prstGeom prst="curved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chemeClr val="tx1"/>
              </a:solidFill>
            </a:endParaRPr>
          </a:p>
        </p:txBody>
      </p:sp>
      <p:sp>
        <p:nvSpPr>
          <p:cNvPr id="12" name="文本框 11">
            <a:extLst>
              <a:ext uri="{FF2B5EF4-FFF2-40B4-BE49-F238E27FC236}">
                <a16:creationId xmlns:a16="http://schemas.microsoft.com/office/drawing/2014/main" id="{EC6302AF-DB1E-4E7E-809D-ACDD2C1E0FB6}"/>
              </a:ext>
            </a:extLst>
          </p:cNvPr>
          <p:cNvSpPr txBox="1"/>
          <p:nvPr/>
        </p:nvSpPr>
        <p:spPr>
          <a:xfrm>
            <a:off x="5276849" y="1115972"/>
            <a:ext cx="1928813" cy="307777"/>
          </a:xfrm>
          <a:prstGeom prst="rect">
            <a:avLst/>
          </a:prstGeom>
          <a:noFill/>
        </p:spPr>
        <p:txBody>
          <a:bodyPr wrap="square" rtlCol="0">
            <a:spAutoFit/>
          </a:bodyPr>
          <a:lstStyle/>
          <a:p>
            <a:r>
              <a:rPr lang="en-US" altLang="zh-CN" sz="1400" dirty="0"/>
              <a:t>3</a:t>
            </a:r>
            <a:r>
              <a:rPr lang="zh-CN" altLang="en-US" sz="1400" dirty="0"/>
              <a:t>、更新内存中的数据</a:t>
            </a:r>
          </a:p>
        </p:txBody>
      </p:sp>
      <p:sp>
        <p:nvSpPr>
          <p:cNvPr id="13" name="矩形: 圆角 12">
            <a:extLst>
              <a:ext uri="{FF2B5EF4-FFF2-40B4-BE49-F238E27FC236}">
                <a16:creationId xmlns:a16="http://schemas.microsoft.com/office/drawing/2014/main" id="{6811B38C-CA75-4619-BC87-07EE86CC05AE}"/>
              </a:ext>
            </a:extLst>
          </p:cNvPr>
          <p:cNvSpPr/>
          <p:nvPr/>
        </p:nvSpPr>
        <p:spPr>
          <a:xfrm>
            <a:off x="2076450" y="1699974"/>
            <a:ext cx="1885950" cy="78105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Redo Log Buffer</a:t>
            </a:r>
            <a:endParaRPr lang="zh-CN" altLang="en-US" dirty="0"/>
          </a:p>
        </p:txBody>
      </p:sp>
      <p:sp>
        <p:nvSpPr>
          <p:cNvPr id="14" name="箭头: 左弧形 13">
            <a:extLst>
              <a:ext uri="{FF2B5EF4-FFF2-40B4-BE49-F238E27FC236}">
                <a16:creationId xmlns:a16="http://schemas.microsoft.com/office/drawing/2014/main" id="{7A90B756-EF5A-44F1-AE8B-35A92B5A9DE1}"/>
              </a:ext>
            </a:extLst>
          </p:cNvPr>
          <p:cNvSpPr/>
          <p:nvPr/>
        </p:nvSpPr>
        <p:spPr>
          <a:xfrm>
            <a:off x="776289" y="1416491"/>
            <a:ext cx="1409699" cy="869512"/>
          </a:xfrm>
          <a:prstGeom prst="curved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chemeClr val="tx1"/>
              </a:solidFill>
            </a:endParaRPr>
          </a:p>
        </p:txBody>
      </p:sp>
      <p:sp>
        <p:nvSpPr>
          <p:cNvPr id="15" name="文本框 14">
            <a:extLst>
              <a:ext uri="{FF2B5EF4-FFF2-40B4-BE49-F238E27FC236}">
                <a16:creationId xmlns:a16="http://schemas.microsoft.com/office/drawing/2014/main" id="{1F0C0ED2-7896-436F-9753-B6393A2806C4}"/>
              </a:ext>
            </a:extLst>
          </p:cNvPr>
          <p:cNvSpPr txBox="1"/>
          <p:nvPr/>
        </p:nvSpPr>
        <p:spPr>
          <a:xfrm>
            <a:off x="1743075" y="1115972"/>
            <a:ext cx="1928813" cy="307777"/>
          </a:xfrm>
          <a:prstGeom prst="rect">
            <a:avLst/>
          </a:prstGeom>
          <a:noFill/>
        </p:spPr>
        <p:txBody>
          <a:bodyPr wrap="square" rtlCol="0">
            <a:spAutoFit/>
          </a:bodyPr>
          <a:lstStyle/>
          <a:p>
            <a:r>
              <a:rPr lang="en-US" altLang="zh-CN" sz="1400" dirty="0"/>
              <a:t>4</a:t>
            </a:r>
            <a:r>
              <a:rPr lang="zh-CN" altLang="en-US" sz="1400" dirty="0"/>
              <a:t>、写</a:t>
            </a:r>
            <a:r>
              <a:rPr lang="en-US" altLang="zh-CN" sz="1400" dirty="0"/>
              <a:t>redo</a:t>
            </a:r>
            <a:r>
              <a:rPr lang="zh-CN" altLang="en-US" sz="1400" dirty="0"/>
              <a:t>日志</a:t>
            </a:r>
          </a:p>
        </p:txBody>
      </p:sp>
      <p:cxnSp>
        <p:nvCxnSpPr>
          <p:cNvPr id="16" name="直接箭头连接符 15">
            <a:extLst>
              <a:ext uri="{FF2B5EF4-FFF2-40B4-BE49-F238E27FC236}">
                <a16:creationId xmlns:a16="http://schemas.microsoft.com/office/drawing/2014/main" id="{6DE3269B-B439-4836-92A3-38D795CD5B79}"/>
              </a:ext>
            </a:extLst>
          </p:cNvPr>
          <p:cNvCxnSpPr>
            <a:cxnSpLocks/>
          </p:cNvCxnSpPr>
          <p:nvPr/>
        </p:nvCxnSpPr>
        <p:spPr>
          <a:xfrm>
            <a:off x="2883693" y="2481024"/>
            <a:ext cx="0" cy="191452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9" name="矩形: 圆角 18">
            <a:extLst>
              <a:ext uri="{FF2B5EF4-FFF2-40B4-BE49-F238E27FC236}">
                <a16:creationId xmlns:a16="http://schemas.microsoft.com/office/drawing/2014/main" id="{B05CBFBD-DFD3-4E6D-929A-407E350DBFBE}"/>
              </a:ext>
            </a:extLst>
          </p:cNvPr>
          <p:cNvSpPr/>
          <p:nvPr/>
        </p:nvSpPr>
        <p:spPr>
          <a:xfrm>
            <a:off x="2044302" y="4395549"/>
            <a:ext cx="1678781" cy="552450"/>
          </a:xfrm>
          <a:prstGeom prst="roundRect">
            <a:avLst/>
          </a:prstGeom>
          <a:solidFill>
            <a:srgbClr val="0070C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redo</a:t>
            </a:r>
            <a:r>
              <a:rPr lang="zh-CN" altLang="en-US" dirty="0"/>
              <a:t>磁盘文件</a:t>
            </a:r>
          </a:p>
        </p:txBody>
      </p:sp>
      <p:sp>
        <p:nvSpPr>
          <p:cNvPr id="21" name="文本框 20">
            <a:extLst>
              <a:ext uri="{FF2B5EF4-FFF2-40B4-BE49-F238E27FC236}">
                <a16:creationId xmlns:a16="http://schemas.microsoft.com/office/drawing/2014/main" id="{64098D19-97EF-4B39-A9B6-86AF6B6E020F}"/>
              </a:ext>
            </a:extLst>
          </p:cNvPr>
          <p:cNvSpPr txBox="1"/>
          <p:nvPr/>
        </p:nvSpPr>
        <p:spPr>
          <a:xfrm>
            <a:off x="3019423" y="3389411"/>
            <a:ext cx="2905124" cy="523220"/>
          </a:xfrm>
          <a:prstGeom prst="rect">
            <a:avLst/>
          </a:prstGeom>
          <a:noFill/>
        </p:spPr>
        <p:txBody>
          <a:bodyPr wrap="square" rtlCol="0">
            <a:spAutoFit/>
          </a:bodyPr>
          <a:lstStyle/>
          <a:p>
            <a:r>
              <a:rPr lang="en-US" altLang="zh-CN" sz="1400" dirty="0"/>
              <a:t>5</a:t>
            </a:r>
            <a:r>
              <a:rPr lang="zh-CN" altLang="en-US" sz="1400" dirty="0"/>
              <a:t>、</a:t>
            </a:r>
            <a:r>
              <a:rPr lang="en-US" altLang="zh-CN" sz="1400" dirty="0"/>
              <a:t>redo</a:t>
            </a:r>
            <a:r>
              <a:rPr lang="zh-CN" altLang="en-US" sz="1400" dirty="0"/>
              <a:t>日志刷入磁盘</a:t>
            </a:r>
            <a:endParaRPr lang="en-US" altLang="zh-CN" sz="1400" dirty="0"/>
          </a:p>
          <a:p>
            <a:r>
              <a:rPr lang="zh-CN" altLang="en-US" sz="1400" dirty="0"/>
              <a:t>（</a:t>
            </a:r>
            <a:r>
              <a:rPr lang="en-US" altLang="zh-CN" sz="1400" dirty="0" err="1"/>
              <a:t>Innodb</a:t>
            </a:r>
            <a:r>
              <a:rPr lang="zh-CN" altLang="en-US" sz="1400" dirty="0"/>
              <a:t>存储引擎特有的日志文件）</a:t>
            </a:r>
          </a:p>
        </p:txBody>
      </p:sp>
      <p:sp>
        <p:nvSpPr>
          <p:cNvPr id="26" name="文本框 25">
            <a:extLst>
              <a:ext uri="{FF2B5EF4-FFF2-40B4-BE49-F238E27FC236}">
                <a16:creationId xmlns:a16="http://schemas.microsoft.com/office/drawing/2014/main" id="{D95773A6-DE08-4DF1-9F47-535E7DB39B16}"/>
              </a:ext>
            </a:extLst>
          </p:cNvPr>
          <p:cNvSpPr txBox="1"/>
          <p:nvPr/>
        </p:nvSpPr>
        <p:spPr>
          <a:xfrm>
            <a:off x="200023" y="5373677"/>
            <a:ext cx="10220327" cy="1384995"/>
          </a:xfrm>
          <a:prstGeom prst="rect">
            <a:avLst/>
          </a:prstGeom>
          <a:noFill/>
        </p:spPr>
        <p:txBody>
          <a:bodyPr wrap="square">
            <a:spAutoFit/>
          </a:bodyPr>
          <a:lstStyle/>
          <a:p>
            <a:pPr algn="just"/>
            <a:r>
              <a:rPr lang="en-US" altLang="zh-CN" sz="1400" b="1" i="0" dirty="0">
                <a:solidFill>
                  <a:srgbClr val="424B5D"/>
                </a:solidFill>
                <a:effectLst/>
                <a:latin typeface="Optima-Regular"/>
              </a:rPr>
              <a:t>1.</a:t>
            </a:r>
            <a:r>
              <a:rPr lang="zh-CN" altLang="en-US" sz="1400" b="1" i="0" dirty="0">
                <a:solidFill>
                  <a:srgbClr val="424B5D"/>
                </a:solidFill>
                <a:effectLst/>
                <a:latin typeface="Optima-Regular"/>
              </a:rPr>
              <a:t>准备更新一条 </a:t>
            </a:r>
            <a:r>
              <a:rPr lang="en-US" altLang="zh-CN" sz="1400" b="1" i="0" dirty="0">
                <a:solidFill>
                  <a:srgbClr val="424B5D"/>
                </a:solidFill>
                <a:effectLst/>
                <a:latin typeface="Optima-Regular"/>
              </a:rPr>
              <a:t>SQL </a:t>
            </a:r>
            <a:r>
              <a:rPr lang="zh-CN" altLang="en-US" sz="1400" b="1" i="0" dirty="0">
                <a:solidFill>
                  <a:srgbClr val="424B5D"/>
                </a:solidFill>
                <a:effectLst/>
                <a:latin typeface="Optima-Regular"/>
              </a:rPr>
              <a:t>语句</a:t>
            </a:r>
            <a:r>
              <a:rPr lang="zh-CN" altLang="en-US" sz="1400" b="1" dirty="0">
                <a:solidFill>
                  <a:srgbClr val="424B5D"/>
                </a:solidFill>
                <a:latin typeface="Optima-Regular"/>
              </a:rPr>
              <a:t>。</a:t>
            </a:r>
            <a:endParaRPr lang="zh-CN" altLang="en-US" sz="1400" b="1" i="0" dirty="0">
              <a:solidFill>
                <a:srgbClr val="424B5D"/>
              </a:solidFill>
              <a:effectLst/>
              <a:latin typeface="Optima-Regular"/>
            </a:endParaRPr>
          </a:p>
          <a:p>
            <a:pPr algn="just"/>
            <a:r>
              <a:rPr lang="en-US" altLang="zh-CN" sz="1400" b="1" i="0" dirty="0">
                <a:solidFill>
                  <a:srgbClr val="424B5D"/>
                </a:solidFill>
                <a:effectLst/>
                <a:latin typeface="Optima-Regular"/>
              </a:rPr>
              <a:t>2.MySQL</a:t>
            </a:r>
            <a:r>
              <a:rPr lang="zh-CN" altLang="en-US" sz="1400" b="1" i="0" dirty="0">
                <a:solidFill>
                  <a:srgbClr val="424B5D"/>
                </a:solidFill>
                <a:effectLst/>
                <a:latin typeface="Optima-Regular"/>
              </a:rPr>
              <a:t>（</a:t>
            </a:r>
            <a:r>
              <a:rPr lang="en-US" altLang="zh-CN" sz="1400" b="1" i="0" dirty="0" err="1">
                <a:solidFill>
                  <a:srgbClr val="424B5D"/>
                </a:solidFill>
                <a:effectLst/>
                <a:latin typeface="Optima-Regular"/>
              </a:rPr>
              <a:t>innodb</a:t>
            </a:r>
            <a:r>
              <a:rPr lang="zh-CN" altLang="en-US" sz="1400" b="1" i="0" dirty="0">
                <a:solidFill>
                  <a:srgbClr val="424B5D"/>
                </a:solidFill>
                <a:effectLst/>
                <a:latin typeface="Optima-Regular"/>
              </a:rPr>
              <a:t>）会先去缓冲池（</a:t>
            </a:r>
            <a:r>
              <a:rPr lang="en-US" altLang="zh-CN" sz="1400" b="1" i="0" dirty="0" err="1">
                <a:solidFill>
                  <a:srgbClr val="424B5D"/>
                </a:solidFill>
                <a:effectLst/>
                <a:latin typeface="Optima-Regular"/>
              </a:rPr>
              <a:t>BufferPool</a:t>
            </a:r>
            <a:r>
              <a:rPr lang="zh-CN" altLang="en-US" sz="1400" b="1" i="0" dirty="0">
                <a:solidFill>
                  <a:srgbClr val="424B5D"/>
                </a:solidFill>
                <a:effectLst/>
                <a:latin typeface="Optima-Regular"/>
              </a:rPr>
              <a:t>）中去查找这条数据，没找到就会去磁盘中查找，如果查找到就会将这条数据加载</a:t>
            </a:r>
          </a:p>
          <a:p>
            <a:pPr algn="just"/>
            <a:r>
              <a:rPr lang="zh-CN" altLang="en-US" sz="1400" b="1" i="0" dirty="0">
                <a:solidFill>
                  <a:srgbClr val="424B5D"/>
                </a:solidFill>
                <a:effectLst/>
                <a:latin typeface="Optima-Regular"/>
              </a:rPr>
              <a:t>到缓冲池（</a:t>
            </a:r>
            <a:r>
              <a:rPr lang="en-US" altLang="zh-CN" sz="1400" b="1" i="0" dirty="0" err="1">
                <a:solidFill>
                  <a:srgbClr val="424B5D"/>
                </a:solidFill>
                <a:effectLst/>
                <a:latin typeface="Optima-Regular"/>
              </a:rPr>
              <a:t>BufferPool</a:t>
            </a:r>
            <a:r>
              <a:rPr lang="zh-CN" altLang="en-US" sz="1400" b="1" i="0" dirty="0">
                <a:solidFill>
                  <a:srgbClr val="424B5D"/>
                </a:solidFill>
                <a:effectLst/>
                <a:latin typeface="Optima-Regular"/>
              </a:rPr>
              <a:t>）中 。</a:t>
            </a:r>
            <a:endParaRPr lang="en-US" altLang="zh-CN" sz="1400" b="1" i="0" dirty="0">
              <a:solidFill>
                <a:srgbClr val="424B5D"/>
              </a:solidFill>
              <a:effectLst/>
              <a:latin typeface="Optima-Regular"/>
            </a:endParaRPr>
          </a:p>
          <a:p>
            <a:pPr algn="just"/>
            <a:r>
              <a:rPr lang="en-US" altLang="zh-CN" sz="1400" b="1" i="0" dirty="0">
                <a:solidFill>
                  <a:srgbClr val="424B5D"/>
                </a:solidFill>
                <a:effectLst/>
                <a:latin typeface="Optima-Regular"/>
              </a:rPr>
              <a:t>3.</a:t>
            </a:r>
            <a:r>
              <a:rPr lang="zh-CN" altLang="en-US" sz="1400" b="1" i="0" dirty="0">
                <a:solidFill>
                  <a:srgbClr val="424B5D"/>
                </a:solidFill>
                <a:effectLst/>
                <a:latin typeface="Optima-Regular"/>
              </a:rPr>
              <a:t>在加载到 </a:t>
            </a:r>
            <a:r>
              <a:rPr lang="en-US" altLang="zh-CN" sz="1400" b="1" i="0" dirty="0">
                <a:solidFill>
                  <a:srgbClr val="424B5D"/>
                </a:solidFill>
                <a:effectLst/>
                <a:latin typeface="Optima-Regular"/>
              </a:rPr>
              <a:t>Buffer Pool </a:t>
            </a:r>
            <a:r>
              <a:rPr lang="zh-CN" altLang="en-US" sz="1400" b="1" i="0" dirty="0">
                <a:solidFill>
                  <a:srgbClr val="424B5D"/>
                </a:solidFill>
                <a:effectLst/>
                <a:latin typeface="Optima-Regular"/>
              </a:rPr>
              <a:t>的同时，会将这条数据的原始记录保存到 </a:t>
            </a:r>
            <a:r>
              <a:rPr lang="en-US" altLang="zh-CN" sz="1400" b="1" i="0" dirty="0">
                <a:solidFill>
                  <a:srgbClr val="424B5D"/>
                </a:solidFill>
                <a:effectLst/>
                <a:latin typeface="Optima-Regular"/>
              </a:rPr>
              <a:t>undo </a:t>
            </a:r>
            <a:r>
              <a:rPr lang="zh-CN" altLang="en-US" sz="1400" b="1" i="0" dirty="0">
                <a:solidFill>
                  <a:srgbClr val="424B5D"/>
                </a:solidFill>
                <a:effectLst/>
                <a:latin typeface="Optima-Regular"/>
              </a:rPr>
              <a:t>日志文件中。</a:t>
            </a:r>
          </a:p>
          <a:p>
            <a:pPr algn="just"/>
            <a:r>
              <a:rPr lang="en-US" altLang="zh-CN" sz="1400" b="1" i="0" dirty="0">
                <a:solidFill>
                  <a:srgbClr val="424B5D"/>
                </a:solidFill>
                <a:effectLst/>
                <a:latin typeface="Optima-Regular"/>
              </a:rPr>
              <a:t>4.innodb </a:t>
            </a:r>
            <a:r>
              <a:rPr lang="zh-CN" altLang="en-US" sz="1400" b="1" i="0" dirty="0">
                <a:solidFill>
                  <a:srgbClr val="424B5D"/>
                </a:solidFill>
                <a:effectLst/>
                <a:latin typeface="Optima-Regular"/>
              </a:rPr>
              <a:t>会在 </a:t>
            </a:r>
            <a:r>
              <a:rPr lang="en-US" altLang="zh-CN" sz="1400" b="1" i="0" dirty="0">
                <a:solidFill>
                  <a:srgbClr val="424B5D"/>
                </a:solidFill>
                <a:effectLst/>
                <a:latin typeface="Optima-Regular"/>
              </a:rPr>
              <a:t>Buffer Pool </a:t>
            </a:r>
            <a:r>
              <a:rPr lang="zh-CN" altLang="en-US" sz="1400" b="1" i="0" dirty="0">
                <a:solidFill>
                  <a:srgbClr val="424B5D"/>
                </a:solidFill>
                <a:effectLst/>
                <a:latin typeface="Optima-Regular"/>
              </a:rPr>
              <a:t>中执行更新操作。</a:t>
            </a:r>
          </a:p>
          <a:p>
            <a:pPr algn="just"/>
            <a:r>
              <a:rPr lang="en-US" altLang="zh-CN" sz="1400" b="1" i="0" dirty="0">
                <a:solidFill>
                  <a:srgbClr val="424B5D"/>
                </a:solidFill>
                <a:effectLst/>
                <a:latin typeface="Optima-Regular"/>
              </a:rPr>
              <a:t>5.</a:t>
            </a:r>
            <a:r>
              <a:rPr lang="zh-CN" altLang="en-US" sz="1400" b="1" i="0" dirty="0">
                <a:solidFill>
                  <a:srgbClr val="424B5D"/>
                </a:solidFill>
                <a:effectLst/>
                <a:latin typeface="Optima-Regular"/>
              </a:rPr>
              <a:t>更新后的数据会记录在 </a:t>
            </a:r>
            <a:r>
              <a:rPr lang="en-US" altLang="zh-CN" sz="1400" b="1" i="0" dirty="0">
                <a:solidFill>
                  <a:srgbClr val="424B5D"/>
                </a:solidFill>
                <a:effectLst/>
                <a:latin typeface="Optima-Regular"/>
              </a:rPr>
              <a:t>redo log buffer </a:t>
            </a:r>
            <a:r>
              <a:rPr lang="zh-CN" altLang="en-US" sz="1400" b="1" i="0" dirty="0">
                <a:solidFill>
                  <a:srgbClr val="424B5D"/>
                </a:solidFill>
                <a:effectLst/>
                <a:latin typeface="Optima-Regular"/>
              </a:rPr>
              <a:t>中。</a:t>
            </a:r>
          </a:p>
        </p:txBody>
      </p:sp>
    </p:spTree>
    <p:extLst>
      <p:ext uri="{BB962C8B-B14F-4D97-AF65-F5344CB8AC3E}">
        <p14:creationId xmlns:p14="http://schemas.microsoft.com/office/powerpoint/2010/main" val="2710756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B372168-9803-42C3-8F81-6466BB45F2B6}"/>
              </a:ext>
            </a:extLst>
          </p:cNvPr>
          <p:cNvSpPr txBox="1"/>
          <p:nvPr/>
        </p:nvSpPr>
        <p:spPr>
          <a:xfrm>
            <a:off x="628650" y="517863"/>
            <a:ext cx="6096000" cy="1384995"/>
          </a:xfrm>
          <a:prstGeom prst="rect">
            <a:avLst/>
          </a:prstGeom>
          <a:noFill/>
        </p:spPr>
        <p:txBody>
          <a:bodyPr wrap="square">
            <a:spAutoFit/>
          </a:bodyPr>
          <a:lstStyle/>
          <a:p>
            <a:pPr algn="just"/>
            <a:r>
              <a:rPr lang="en-US" altLang="zh-CN" sz="1400" b="1" dirty="0">
                <a:solidFill>
                  <a:srgbClr val="424B5D"/>
                </a:solidFill>
                <a:latin typeface="Optima-Regular"/>
              </a:rPr>
              <a:t>6.MySQL </a:t>
            </a:r>
            <a:r>
              <a:rPr lang="zh-CN" altLang="en-US" sz="1400" b="1" dirty="0">
                <a:solidFill>
                  <a:srgbClr val="424B5D"/>
                </a:solidFill>
                <a:latin typeface="Optima-Regular"/>
              </a:rPr>
              <a:t>提交事务的时候，会将 </a:t>
            </a:r>
            <a:r>
              <a:rPr lang="en-US" altLang="zh-CN" sz="1400" b="1" dirty="0">
                <a:solidFill>
                  <a:srgbClr val="424B5D"/>
                </a:solidFill>
                <a:latin typeface="Optima-Regular"/>
              </a:rPr>
              <a:t>redo log buffer </a:t>
            </a:r>
            <a:r>
              <a:rPr lang="zh-CN" altLang="en-US" sz="1400" b="1" dirty="0">
                <a:solidFill>
                  <a:srgbClr val="424B5D"/>
                </a:solidFill>
                <a:latin typeface="Optima-Regular"/>
              </a:rPr>
              <a:t>中的数据写入到 </a:t>
            </a:r>
            <a:r>
              <a:rPr lang="en-US" altLang="zh-CN" sz="1400" b="1" dirty="0">
                <a:solidFill>
                  <a:srgbClr val="424B5D"/>
                </a:solidFill>
                <a:latin typeface="Optima-Regular"/>
              </a:rPr>
              <a:t>redo </a:t>
            </a:r>
            <a:r>
              <a:rPr lang="zh-CN" altLang="en-US" sz="1400" b="1" dirty="0">
                <a:solidFill>
                  <a:srgbClr val="424B5D"/>
                </a:solidFill>
                <a:latin typeface="Optima-Regular"/>
              </a:rPr>
              <a:t>日志文件中刷磁盘可以通过 </a:t>
            </a:r>
            <a:r>
              <a:rPr lang="en-US" altLang="zh-CN" sz="1400" b="1" dirty="0" err="1">
                <a:solidFill>
                  <a:srgbClr val="424B5D"/>
                </a:solidFill>
                <a:latin typeface="Optima-Regular"/>
              </a:rPr>
              <a:t>innodb_flush_log_at_trx_commit</a:t>
            </a:r>
            <a:r>
              <a:rPr lang="en-US" altLang="zh-CN" sz="1400" b="1" dirty="0">
                <a:solidFill>
                  <a:srgbClr val="424B5D"/>
                </a:solidFill>
                <a:latin typeface="Optima-Regular"/>
              </a:rPr>
              <a:t> </a:t>
            </a:r>
            <a:r>
              <a:rPr lang="zh-CN" altLang="en-US" sz="1400" b="1" dirty="0">
                <a:solidFill>
                  <a:srgbClr val="424B5D"/>
                </a:solidFill>
                <a:latin typeface="Optima-Regular"/>
              </a:rPr>
              <a:t>参数来设置</a:t>
            </a:r>
          </a:p>
          <a:p>
            <a:pPr algn="just"/>
            <a:r>
              <a:rPr lang="zh-CN" altLang="en-US" sz="1400" b="1" dirty="0">
                <a:solidFill>
                  <a:srgbClr val="424B5D"/>
                </a:solidFill>
                <a:latin typeface="Optima-Regular"/>
              </a:rPr>
              <a:t>值为 </a:t>
            </a:r>
            <a:r>
              <a:rPr lang="en-US" altLang="zh-CN" sz="1400" b="1" dirty="0">
                <a:solidFill>
                  <a:srgbClr val="424B5D"/>
                </a:solidFill>
                <a:latin typeface="Optima-Regular"/>
              </a:rPr>
              <a:t>0 </a:t>
            </a:r>
            <a:r>
              <a:rPr lang="zh-CN" altLang="en-US" sz="1400" b="1" dirty="0">
                <a:solidFill>
                  <a:srgbClr val="424B5D"/>
                </a:solidFill>
                <a:latin typeface="Optima-Regular"/>
              </a:rPr>
              <a:t>表示不刷入磁盘</a:t>
            </a:r>
          </a:p>
          <a:p>
            <a:pPr algn="just"/>
            <a:r>
              <a:rPr lang="zh-CN" altLang="en-US" sz="1400" b="1" dirty="0">
                <a:solidFill>
                  <a:srgbClr val="424B5D"/>
                </a:solidFill>
                <a:latin typeface="Optima-Regular"/>
              </a:rPr>
              <a:t>值为 </a:t>
            </a:r>
            <a:r>
              <a:rPr lang="en-US" altLang="zh-CN" sz="1400" b="1" dirty="0">
                <a:solidFill>
                  <a:srgbClr val="424B5D"/>
                </a:solidFill>
                <a:latin typeface="Optima-Regular"/>
              </a:rPr>
              <a:t>1 </a:t>
            </a:r>
            <a:r>
              <a:rPr lang="zh-CN" altLang="en-US" sz="1400" b="1" dirty="0">
                <a:solidFill>
                  <a:srgbClr val="424B5D"/>
                </a:solidFill>
                <a:latin typeface="Optima-Regular"/>
              </a:rPr>
              <a:t>表示立即刷入磁盘</a:t>
            </a:r>
          </a:p>
          <a:p>
            <a:pPr algn="just"/>
            <a:r>
              <a:rPr lang="zh-CN" altLang="en-US" sz="1400" b="1" dirty="0">
                <a:solidFill>
                  <a:srgbClr val="424B5D"/>
                </a:solidFill>
                <a:latin typeface="Optima-Regular"/>
              </a:rPr>
              <a:t>值为 </a:t>
            </a:r>
            <a:r>
              <a:rPr lang="en-US" altLang="zh-CN" sz="1400" b="1" dirty="0">
                <a:solidFill>
                  <a:srgbClr val="424B5D"/>
                </a:solidFill>
                <a:latin typeface="Optima-Regular"/>
              </a:rPr>
              <a:t>2 </a:t>
            </a:r>
            <a:r>
              <a:rPr lang="zh-CN" altLang="en-US" sz="1400" b="1" dirty="0">
                <a:solidFill>
                  <a:srgbClr val="424B5D"/>
                </a:solidFill>
                <a:latin typeface="Optima-Regular"/>
              </a:rPr>
              <a:t>表示先刷到 </a:t>
            </a:r>
            <a:r>
              <a:rPr lang="en-US" altLang="zh-CN" sz="1400" b="1" dirty="0" err="1">
                <a:solidFill>
                  <a:srgbClr val="424B5D"/>
                </a:solidFill>
                <a:latin typeface="Optima-Regular"/>
              </a:rPr>
              <a:t>os</a:t>
            </a:r>
            <a:r>
              <a:rPr lang="en-US" altLang="zh-CN" sz="1400" b="1" dirty="0">
                <a:solidFill>
                  <a:srgbClr val="424B5D"/>
                </a:solidFill>
                <a:latin typeface="Optima-Regular"/>
              </a:rPr>
              <a:t> cache</a:t>
            </a:r>
          </a:p>
          <a:p>
            <a:pPr algn="just"/>
            <a:r>
              <a:rPr lang="en-US" altLang="zh-CN" sz="1400" b="1" dirty="0">
                <a:solidFill>
                  <a:srgbClr val="424B5D"/>
                </a:solidFill>
                <a:latin typeface="Optima-Regular"/>
              </a:rPr>
              <a:t>7.myslq </a:t>
            </a:r>
            <a:r>
              <a:rPr lang="zh-CN" altLang="en-US" sz="1400" b="1" dirty="0">
                <a:solidFill>
                  <a:srgbClr val="424B5D"/>
                </a:solidFill>
                <a:latin typeface="Optima-Regular"/>
              </a:rPr>
              <a:t>重启的时候会将 </a:t>
            </a:r>
            <a:r>
              <a:rPr lang="en-US" altLang="zh-CN" sz="1400" b="1" dirty="0">
                <a:solidFill>
                  <a:srgbClr val="424B5D"/>
                </a:solidFill>
                <a:latin typeface="Optima-Regular"/>
              </a:rPr>
              <a:t>redo </a:t>
            </a:r>
            <a:r>
              <a:rPr lang="zh-CN" altLang="en-US" sz="1400" b="1" dirty="0">
                <a:solidFill>
                  <a:srgbClr val="424B5D"/>
                </a:solidFill>
                <a:latin typeface="Optima-Regular"/>
              </a:rPr>
              <a:t>日志恢复到缓冲池中</a:t>
            </a:r>
          </a:p>
        </p:txBody>
      </p:sp>
    </p:spTree>
    <p:extLst>
      <p:ext uri="{BB962C8B-B14F-4D97-AF65-F5344CB8AC3E}">
        <p14:creationId xmlns:p14="http://schemas.microsoft.com/office/powerpoint/2010/main" val="674836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59198808-2F85-41BD-B875-3859A3D83A05}"/>
              </a:ext>
            </a:extLst>
          </p:cNvPr>
          <p:cNvSpPr txBox="1"/>
          <p:nvPr/>
        </p:nvSpPr>
        <p:spPr>
          <a:xfrm>
            <a:off x="1189609" y="378319"/>
            <a:ext cx="9199418" cy="369332"/>
          </a:xfrm>
          <a:prstGeom prst="rect">
            <a:avLst/>
          </a:prstGeom>
          <a:noFill/>
        </p:spPr>
        <p:txBody>
          <a:bodyPr wrap="square" rtlCol="0">
            <a:spAutoFit/>
          </a:bodyPr>
          <a:lstStyle/>
          <a:p>
            <a:r>
              <a:rPr lang="en-US" altLang="zh-CN" b="1" i="0" dirty="0" err="1">
                <a:solidFill>
                  <a:srgbClr val="424B5D"/>
                </a:solidFill>
                <a:effectLst/>
                <a:latin typeface="Optima-Regular"/>
              </a:rPr>
              <a:t>Mysql</a:t>
            </a:r>
            <a:r>
              <a:rPr lang="zh-CN" altLang="en-US" b="1" i="0" dirty="0">
                <a:solidFill>
                  <a:srgbClr val="424B5D"/>
                </a:solidFill>
                <a:effectLst/>
                <a:latin typeface="Optima-Regular"/>
              </a:rPr>
              <a:t>级别日志文件</a:t>
            </a:r>
            <a:r>
              <a:rPr lang="en-US" altLang="zh-CN" b="1" i="0" dirty="0">
                <a:solidFill>
                  <a:srgbClr val="424B5D"/>
                </a:solidFill>
                <a:effectLst/>
                <a:latin typeface="Optima-Regular"/>
              </a:rPr>
              <a:t>bin log——</a:t>
            </a:r>
            <a:r>
              <a:rPr lang="zh-CN" altLang="en-US" b="1" i="0" dirty="0">
                <a:solidFill>
                  <a:srgbClr val="424B5D"/>
                </a:solidFill>
                <a:effectLst/>
                <a:latin typeface="Optima-Regular"/>
              </a:rPr>
              <a:t>记录整个操作过程</a:t>
            </a:r>
            <a:endParaRPr lang="en-US" altLang="zh-CN" b="1" i="0" dirty="0">
              <a:solidFill>
                <a:srgbClr val="424B5D"/>
              </a:solidFill>
              <a:effectLst/>
              <a:latin typeface="Optima-Regular"/>
            </a:endParaRPr>
          </a:p>
        </p:txBody>
      </p:sp>
      <p:graphicFrame>
        <p:nvGraphicFramePr>
          <p:cNvPr id="9" name="表格 8">
            <a:extLst>
              <a:ext uri="{FF2B5EF4-FFF2-40B4-BE49-F238E27FC236}">
                <a16:creationId xmlns:a16="http://schemas.microsoft.com/office/drawing/2014/main" id="{2F5914E3-9AA3-4F16-A256-B72C52A261D1}"/>
              </a:ext>
            </a:extLst>
          </p:cNvPr>
          <p:cNvGraphicFramePr>
            <a:graphicFrameLocks noGrp="1"/>
          </p:cNvGraphicFramePr>
          <p:nvPr>
            <p:extLst>
              <p:ext uri="{D42A27DB-BD31-4B8C-83A1-F6EECF244321}">
                <p14:modId xmlns:p14="http://schemas.microsoft.com/office/powerpoint/2010/main" val="284069987"/>
              </p:ext>
            </p:extLst>
          </p:nvPr>
        </p:nvGraphicFramePr>
        <p:xfrm>
          <a:off x="1189609" y="850029"/>
          <a:ext cx="9087867" cy="3072263"/>
        </p:xfrm>
        <a:graphic>
          <a:graphicData uri="http://schemas.openxmlformats.org/drawingml/2006/table">
            <a:tbl>
              <a:tblPr/>
              <a:tblGrid>
                <a:gridCol w="3029289">
                  <a:extLst>
                    <a:ext uri="{9D8B030D-6E8A-4147-A177-3AD203B41FA5}">
                      <a16:colId xmlns:a16="http://schemas.microsoft.com/office/drawing/2014/main" val="1786190926"/>
                    </a:ext>
                  </a:extLst>
                </a:gridCol>
                <a:gridCol w="3029289">
                  <a:extLst>
                    <a:ext uri="{9D8B030D-6E8A-4147-A177-3AD203B41FA5}">
                      <a16:colId xmlns:a16="http://schemas.microsoft.com/office/drawing/2014/main" val="29090294"/>
                    </a:ext>
                  </a:extLst>
                </a:gridCol>
                <a:gridCol w="3029289">
                  <a:extLst>
                    <a:ext uri="{9D8B030D-6E8A-4147-A177-3AD203B41FA5}">
                      <a16:colId xmlns:a16="http://schemas.microsoft.com/office/drawing/2014/main" val="2235791856"/>
                    </a:ext>
                  </a:extLst>
                </a:gridCol>
              </a:tblGrid>
              <a:tr h="257837">
                <a:tc>
                  <a:txBody>
                    <a:bodyPr/>
                    <a:lstStyle/>
                    <a:p>
                      <a:pPr algn="just" latinLnBrk="1"/>
                      <a:r>
                        <a:rPr lang="zh-CN" altLang="en-US" sz="1300">
                          <a:solidFill>
                            <a:srgbClr val="424B5D"/>
                          </a:solidFill>
                          <a:effectLst/>
                        </a:rPr>
                        <a:t>性质</a:t>
                      </a:r>
                    </a:p>
                  </a:txBody>
                  <a:tcPr marL="66453" marR="66453" marT="33226" marB="3322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c>
                  <a:txBody>
                    <a:bodyPr/>
                    <a:lstStyle/>
                    <a:p>
                      <a:pPr algn="just" latinLnBrk="1"/>
                      <a:r>
                        <a:rPr lang="en-US" sz="1300">
                          <a:solidFill>
                            <a:srgbClr val="424B5D"/>
                          </a:solidFill>
                          <a:effectLst/>
                        </a:rPr>
                        <a:t>redo Log</a:t>
                      </a:r>
                    </a:p>
                  </a:txBody>
                  <a:tcPr marL="66453" marR="66453" marT="33226" marB="3322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c>
                  <a:txBody>
                    <a:bodyPr/>
                    <a:lstStyle/>
                    <a:p>
                      <a:pPr algn="just" latinLnBrk="1"/>
                      <a:r>
                        <a:rPr lang="en-US" sz="1300">
                          <a:solidFill>
                            <a:srgbClr val="424B5D"/>
                          </a:solidFill>
                          <a:effectLst/>
                        </a:rPr>
                        <a:t>bin Log</a:t>
                      </a:r>
                    </a:p>
                  </a:txBody>
                  <a:tcPr marL="66453" marR="66453" marT="33226" marB="3322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extLst>
                  <a:ext uri="{0D108BD9-81ED-4DB2-BD59-A6C34878D82A}">
                    <a16:rowId xmlns:a16="http://schemas.microsoft.com/office/drawing/2014/main" val="3565905284"/>
                  </a:ext>
                </a:extLst>
              </a:tr>
              <a:tr h="481836">
                <a:tc>
                  <a:txBody>
                    <a:bodyPr/>
                    <a:lstStyle/>
                    <a:p>
                      <a:pPr algn="just" latinLnBrk="1"/>
                      <a:r>
                        <a:rPr lang="zh-CN" altLang="en-US" sz="1300">
                          <a:solidFill>
                            <a:srgbClr val="424B5D"/>
                          </a:solidFill>
                          <a:effectLst/>
                        </a:rPr>
                        <a:t>文件大小</a:t>
                      </a:r>
                    </a:p>
                  </a:txBody>
                  <a:tcPr marL="66453" marR="66453" marT="33226" marB="3322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just" latinLnBrk="1"/>
                      <a:r>
                        <a:rPr lang="en-US" sz="1300" dirty="0">
                          <a:solidFill>
                            <a:srgbClr val="424B5D"/>
                          </a:solidFill>
                          <a:effectLst/>
                        </a:rPr>
                        <a:t>redo log </a:t>
                      </a:r>
                      <a:r>
                        <a:rPr lang="zh-CN" altLang="en-US" sz="1300" dirty="0">
                          <a:solidFill>
                            <a:srgbClr val="424B5D"/>
                          </a:solidFill>
                          <a:effectLst/>
                        </a:rPr>
                        <a:t>的大小是固定的（配置中也可以设置，一般默认的就足够了）</a:t>
                      </a:r>
                    </a:p>
                  </a:txBody>
                  <a:tcPr marL="66453" marR="66453" marT="33226" marB="3322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just" latinLnBrk="1"/>
                      <a:r>
                        <a:rPr lang="en-US" sz="1300">
                          <a:solidFill>
                            <a:srgbClr val="424B5D"/>
                          </a:solidFill>
                          <a:effectLst/>
                        </a:rPr>
                        <a:t>bin log </a:t>
                      </a:r>
                      <a:r>
                        <a:rPr lang="zh-CN" altLang="en-US" sz="1300">
                          <a:solidFill>
                            <a:srgbClr val="424B5D"/>
                          </a:solidFill>
                          <a:effectLst/>
                        </a:rPr>
                        <a:t>可通过配置参数</a:t>
                      </a:r>
                      <a:r>
                        <a:rPr lang="en-US" sz="1300">
                          <a:solidFill>
                            <a:srgbClr val="424B5D"/>
                          </a:solidFill>
                          <a:effectLst/>
                        </a:rPr>
                        <a:t>max_bin log_size</a:t>
                      </a:r>
                      <a:r>
                        <a:rPr lang="zh-CN" altLang="en-US" sz="1300">
                          <a:solidFill>
                            <a:srgbClr val="424B5D"/>
                          </a:solidFill>
                          <a:effectLst/>
                        </a:rPr>
                        <a:t>设置每个</a:t>
                      </a:r>
                      <a:r>
                        <a:rPr lang="en-US" sz="1300">
                          <a:solidFill>
                            <a:srgbClr val="424B5D"/>
                          </a:solidFill>
                          <a:effectLst/>
                        </a:rPr>
                        <a:t>bin log</a:t>
                      </a:r>
                      <a:r>
                        <a:rPr lang="zh-CN" altLang="en-US" sz="1300">
                          <a:solidFill>
                            <a:srgbClr val="424B5D"/>
                          </a:solidFill>
                          <a:effectLst/>
                        </a:rPr>
                        <a:t>文件的大小（但是一般不建议修改）。</a:t>
                      </a:r>
                    </a:p>
                  </a:txBody>
                  <a:tcPr marL="66453" marR="66453" marT="33226" marB="3322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527094409"/>
                  </a:ext>
                </a:extLst>
              </a:tr>
              <a:tr h="377237">
                <a:tc>
                  <a:txBody>
                    <a:bodyPr/>
                    <a:lstStyle/>
                    <a:p>
                      <a:pPr algn="just" latinLnBrk="1"/>
                      <a:r>
                        <a:rPr lang="zh-CN" altLang="en-US" sz="1300">
                          <a:solidFill>
                            <a:srgbClr val="424B5D"/>
                          </a:solidFill>
                          <a:effectLst/>
                        </a:rPr>
                        <a:t>实现方式</a:t>
                      </a:r>
                    </a:p>
                  </a:txBody>
                  <a:tcPr marL="66453" marR="66453" marT="33226" marB="3322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8F8"/>
                    </a:solidFill>
                  </a:tcPr>
                </a:tc>
                <a:tc>
                  <a:txBody>
                    <a:bodyPr/>
                    <a:lstStyle/>
                    <a:p>
                      <a:pPr algn="just" latinLnBrk="1"/>
                      <a:r>
                        <a:rPr lang="en-US" altLang="zh-CN" sz="1300">
                          <a:solidFill>
                            <a:srgbClr val="424B5D"/>
                          </a:solidFill>
                          <a:effectLst/>
                        </a:rPr>
                        <a:t>redo log</a:t>
                      </a:r>
                      <a:r>
                        <a:rPr lang="zh-CN" altLang="en-US" sz="1300">
                          <a:solidFill>
                            <a:srgbClr val="424B5D"/>
                          </a:solidFill>
                          <a:effectLst/>
                        </a:rPr>
                        <a:t>是</a:t>
                      </a:r>
                      <a:r>
                        <a:rPr lang="en-US" altLang="zh-CN" sz="1300">
                          <a:solidFill>
                            <a:srgbClr val="424B5D"/>
                          </a:solidFill>
                          <a:effectLst/>
                        </a:rPr>
                        <a:t>InnoDB</a:t>
                      </a:r>
                      <a:r>
                        <a:rPr lang="zh-CN" altLang="en-US" sz="1300">
                          <a:solidFill>
                            <a:srgbClr val="424B5D"/>
                          </a:solidFill>
                          <a:effectLst/>
                        </a:rPr>
                        <a:t>引擎层实现的（也就是说是 </a:t>
                      </a:r>
                      <a:r>
                        <a:rPr lang="en-US" altLang="zh-CN" sz="1300">
                          <a:solidFill>
                            <a:srgbClr val="424B5D"/>
                          </a:solidFill>
                          <a:effectLst/>
                        </a:rPr>
                        <a:t>Innodb  </a:t>
                      </a:r>
                      <a:r>
                        <a:rPr lang="zh-CN" altLang="en-US" sz="1300">
                          <a:solidFill>
                            <a:srgbClr val="424B5D"/>
                          </a:solidFill>
                          <a:effectLst/>
                        </a:rPr>
                        <a:t>存储引起过独有的）</a:t>
                      </a:r>
                    </a:p>
                  </a:txBody>
                  <a:tcPr marL="66453" marR="66453" marT="33226" marB="3322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8F8"/>
                    </a:solidFill>
                  </a:tcPr>
                </a:tc>
                <a:tc>
                  <a:txBody>
                    <a:bodyPr/>
                    <a:lstStyle/>
                    <a:p>
                      <a:pPr algn="just" latinLnBrk="1"/>
                      <a:r>
                        <a:rPr lang="en-US" sz="1300">
                          <a:solidFill>
                            <a:srgbClr val="424B5D"/>
                          </a:solidFill>
                          <a:effectLst/>
                        </a:rPr>
                        <a:t>bin log</a:t>
                      </a:r>
                      <a:r>
                        <a:rPr lang="zh-CN" altLang="en-US" sz="1300">
                          <a:solidFill>
                            <a:srgbClr val="424B5D"/>
                          </a:solidFill>
                          <a:effectLst/>
                        </a:rPr>
                        <a:t>是  </a:t>
                      </a:r>
                      <a:r>
                        <a:rPr lang="en-US" sz="1300">
                          <a:solidFill>
                            <a:srgbClr val="424B5D"/>
                          </a:solidFill>
                          <a:effectLst/>
                        </a:rPr>
                        <a:t>MySQL  </a:t>
                      </a:r>
                      <a:r>
                        <a:rPr lang="zh-CN" altLang="en-US" sz="1300">
                          <a:solidFill>
                            <a:srgbClr val="424B5D"/>
                          </a:solidFill>
                          <a:effectLst/>
                        </a:rPr>
                        <a:t>层实现的，所有引擎都可以使用 </a:t>
                      </a:r>
                      <a:r>
                        <a:rPr lang="en-US" sz="1300">
                          <a:solidFill>
                            <a:srgbClr val="424B5D"/>
                          </a:solidFill>
                          <a:effectLst/>
                        </a:rPr>
                        <a:t>bin log</a:t>
                      </a:r>
                      <a:r>
                        <a:rPr lang="zh-CN" altLang="en-US" sz="1300">
                          <a:solidFill>
                            <a:srgbClr val="424B5D"/>
                          </a:solidFill>
                          <a:effectLst/>
                        </a:rPr>
                        <a:t>日志</a:t>
                      </a:r>
                    </a:p>
                  </a:txBody>
                  <a:tcPr marL="66453" marR="66453" marT="33226" marB="3322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8F8"/>
                    </a:solidFill>
                  </a:tcPr>
                </a:tc>
                <a:extLst>
                  <a:ext uri="{0D108BD9-81ED-4DB2-BD59-A6C34878D82A}">
                    <a16:rowId xmlns:a16="http://schemas.microsoft.com/office/drawing/2014/main" val="3673011098"/>
                  </a:ext>
                </a:extLst>
              </a:tr>
              <a:tr h="463408">
                <a:tc>
                  <a:txBody>
                    <a:bodyPr/>
                    <a:lstStyle/>
                    <a:p>
                      <a:pPr algn="just" latinLnBrk="1"/>
                      <a:r>
                        <a:rPr lang="zh-CN" altLang="en-US" sz="1300">
                          <a:solidFill>
                            <a:srgbClr val="424B5D"/>
                          </a:solidFill>
                          <a:effectLst/>
                        </a:rPr>
                        <a:t>记录方式</a:t>
                      </a:r>
                    </a:p>
                  </a:txBody>
                  <a:tcPr marL="66453" marR="66453" marT="33226" marB="3322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just" latinLnBrk="1"/>
                      <a:r>
                        <a:rPr lang="en-US" altLang="zh-CN" sz="1300">
                          <a:solidFill>
                            <a:srgbClr val="424B5D"/>
                          </a:solidFill>
                          <a:effectLst/>
                        </a:rPr>
                        <a:t>redo log </a:t>
                      </a:r>
                      <a:r>
                        <a:rPr lang="zh-CN" altLang="en-US" sz="1300">
                          <a:solidFill>
                            <a:srgbClr val="424B5D"/>
                          </a:solidFill>
                          <a:effectLst/>
                        </a:rPr>
                        <a:t>采用循环写的方式记录，当写到结尾时，会回到开头循环写日志。</a:t>
                      </a:r>
                    </a:p>
                  </a:txBody>
                  <a:tcPr marL="66453" marR="66453" marT="33226" marB="3322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just" latinLnBrk="1"/>
                      <a:r>
                        <a:rPr lang="en-US" altLang="zh-CN" sz="1300">
                          <a:solidFill>
                            <a:srgbClr val="424B5D"/>
                          </a:solidFill>
                          <a:effectLst/>
                        </a:rPr>
                        <a:t>bin log </a:t>
                      </a:r>
                      <a:r>
                        <a:rPr lang="zh-CN" altLang="en-US" sz="1300">
                          <a:solidFill>
                            <a:srgbClr val="424B5D"/>
                          </a:solidFill>
                          <a:effectLst/>
                        </a:rPr>
                        <a:t>通过追加的方式记录，当文件大小大于给定值后，后续的日志会记录到新的文件上</a:t>
                      </a:r>
                    </a:p>
                  </a:txBody>
                  <a:tcPr marL="66453" marR="66453" marT="33226" marB="3322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550924911"/>
                  </a:ext>
                </a:extLst>
              </a:tr>
              <a:tr h="1023375">
                <a:tc>
                  <a:txBody>
                    <a:bodyPr/>
                    <a:lstStyle/>
                    <a:p>
                      <a:pPr algn="just" latinLnBrk="1"/>
                      <a:r>
                        <a:rPr lang="zh-CN" altLang="en-US" sz="1300">
                          <a:solidFill>
                            <a:srgbClr val="424B5D"/>
                          </a:solidFill>
                          <a:effectLst/>
                        </a:rPr>
                        <a:t>使用场景</a:t>
                      </a:r>
                    </a:p>
                  </a:txBody>
                  <a:tcPr marL="66453" marR="66453" marT="33226" marB="3322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8F8"/>
                    </a:solidFill>
                  </a:tcPr>
                </a:tc>
                <a:tc>
                  <a:txBody>
                    <a:bodyPr/>
                    <a:lstStyle/>
                    <a:p>
                      <a:pPr algn="just" latinLnBrk="1"/>
                      <a:r>
                        <a:rPr lang="en-US" sz="1300" dirty="0">
                          <a:solidFill>
                            <a:srgbClr val="424B5D"/>
                          </a:solidFill>
                          <a:effectLst/>
                        </a:rPr>
                        <a:t>redo log</a:t>
                      </a:r>
                      <a:r>
                        <a:rPr lang="zh-CN" altLang="en-US" sz="1300" dirty="0">
                          <a:solidFill>
                            <a:srgbClr val="424B5D"/>
                          </a:solidFill>
                          <a:effectLst/>
                        </a:rPr>
                        <a:t>适用于崩溃恢复</a:t>
                      </a:r>
                      <a:r>
                        <a:rPr lang="en-US" altLang="zh-CN" sz="1300" dirty="0">
                          <a:solidFill>
                            <a:srgbClr val="424B5D"/>
                          </a:solidFill>
                          <a:effectLst/>
                        </a:rPr>
                        <a:t>(</a:t>
                      </a:r>
                      <a:r>
                        <a:rPr lang="en-US" sz="1300" dirty="0">
                          <a:solidFill>
                            <a:srgbClr val="424B5D"/>
                          </a:solidFill>
                          <a:effectLst/>
                        </a:rPr>
                        <a:t>crash-safe)（</a:t>
                      </a:r>
                      <a:r>
                        <a:rPr lang="zh-CN" altLang="en-US" sz="1300" dirty="0">
                          <a:solidFill>
                            <a:srgbClr val="424B5D"/>
                          </a:solidFill>
                          <a:effectLst/>
                        </a:rPr>
                        <a:t>这一点其实非常类似与 </a:t>
                      </a:r>
                      <a:r>
                        <a:rPr lang="en-US" sz="1300" dirty="0">
                          <a:solidFill>
                            <a:srgbClr val="424B5D"/>
                          </a:solidFill>
                          <a:effectLst/>
                        </a:rPr>
                        <a:t>Redis </a:t>
                      </a:r>
                      <a:r>
                        <a:rPr lang="zh-CN" altLang="en-US" sz="1300" dirty="0">
                          <a:solidFill>
                            <a:srgbClr val="424B5D"/>
                          </a:solidFill>
                          <a:effectLst/>
                        </a:rPr>
                        <a:t>的持久化特征）</a:t>
                      </a:r>
                    </a:p>
                  </a:txBody>
                  <a:tcPr marL="66453" marR="66453" marT="33226" marB="3322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8F8"/>
                    </a:solidFill>
                  </a:tcPr>
                </a:tc>
                <a:tc>
                  <a:txBody>
                    <a:bodyPr/>
                    <a:lstStyle/>
                    <a:p>
                      <a:pPr algn="just" latinLnBrk="1"/>
                      <a:r>
                        <a:rPr lang="en-US" sz="1300" dirty="0">
                          <a:solidFill>
                            <a:srgbClr val="424B5D"/>
                          </a:solidFill>
                          <a:effectLst/>
                        </a:rPr>
                        <a:t>bin log </a:t>
                      </a:r>
                      <a:r>
                        <a:rPr lang="zh-CN" altLang="en-US" sz="1300" dirty="0">
                          <a:solidFill>
                            <a:srgbClr val="424B5D"/>
                          </a:solidFill>
                          <a:effectLst/>
                        </a:rPr>
                        <a:t>适用于主从复制和数据恢复</a:t>
                      </a:r>
                    </a:p>
                  </a:txBody>
                  <a:tcPr marL="66453" marR="66453" marT="33226" marB="3322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8F8"/>
                    </a:solidFill>
                  </a:tcPr>
                </a:tc>
                <a:extLst>
                  <a:ext uri="{0D108BD9-81ED-4DB2-BD59-A6C34878D82A}">
                    <a16:rowId xmlns:a16="http://schemas.microsoft.com/office/drawing/2014/main" val="3879304162"/>
                  </a:ext>
                </a:extLst>
              </a:tr>
            </a:tbl>
          </a:graphicData>
        </a:graphic>
      </p:graphicFrame>
    </p:spTree>
    <p:extLst>
      <p:ext uri="{BB962C8B-B14F-4D97-AF65-F5344CB8AC3E}">
        <p14:creationId xmlns:p14="http://schemas.microsoft.com/office/powerpoint/2010/main" val="2180877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FFC0AA3-1AF4-40F8-86EC-09F38CAD5BB4}"/>
              </a:ext>
            </a:extLst>
          </p:cNvPr>
          <p:cNvSpPr/>
          <p:nvPr/>
        </p:nvSpPr>
        <p:spPr>
          <a:xfrm>
            <a:off x="1457323" y="2081212"/>
            <a:ext cx="6829425" cy="1914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b="1" dirty="0"/>
              <a:t>INNODB</a:t>
            </a:r>
            <a:r>
              <a:rPr lang="zh-CN" altLang="en-US" b="1" dirty="0"/>
              <a:t>存储引擎</a:t>
            </a:r>
          </a:p>
        </p:txBody>
      </p:sp>
      <p:sp>
        <p:nvSpPr>
          <p:cNvPr id="3" name="矩形: 圆角 2">
            <a:extLst>
              <a:ext uri="{FF2B5EF4-FFF2-40B4-BE49-F238E27FC236}">
                <a16:creationId xmlns:a16="http://schemas.microsoft.com/office/drawing/2014/main" id="{7F26DDDD-2E35-484F-BF8C-A44EC7E35340}"/>
              </a:ext>
            </a:extLst>
          </p:cNvPr>
          <p:cNvSpPr/>
          <p:nvPr/>
        </p:nvSpPr>
        <p:spPr>
          <a:xfrm>
            <a:off x="5719762" y="2976324"/>
            <a:ext cx="1743075" cy="78105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Buffer Pool</a:t>
            </a:r>
            <a:endParaRPr lang="zh-CN" altLang="en-US" dirty="0"/>
          </a:p>
        </p:txBody>
      </p:sp>
      <p:sp>
        <p:nvSpPr>
          <p:cNvPr id="4" name="矩形: 圆角 3">
            <a:extLst>
              <a:ext uri="{FF2B5EF4-FFF2-40B4-BE49-F238E27FC236}">
                <a16:creationId xmlns:a16="http://schemas.microsoft.com/office/drawing/2014/main" id="{9C2DE39A-02A8-492C-94E3-347F849FD0D6}"/>
              </a:ext>
            </a:extLst>
          </p:cNvPr>
          <p:cNvSpPr/>
          <p:nvPr/>
        </p:nvSpPr>
        <p:spPr>
          <a:xfrm>
            <a:off x="5855493" y="5671899"/>
            <a:ext cx="1471612" cy="552450"/>
          </a:xfrm>
          <a:prstGeom prst="roundRect">
            <a:avLst/>
          </a:prstGeom>
          <a:solidFill>
            <a:srgbClr val="0070C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t>磁盘文件</a:t>
            </a:r>
          </a:p>
        </p:txBody>
      </p:sp>
      <p:cxnSp>
        <p:nvCxnSpPr>
          <p:cNvPr id="5" name="直接箭头连接符 4">
            <a:extLst>
              <a:ext uri="{FF2B5EF4-FFF2-40B4-BE49-F238E27FC236}">
                <a16:creationId xmlns:a16="http://schemas.microsoft.com/office/drawing/2014/main" id="{EC9D774C-39B8-4E27-8CAA-D0613BFD674C}"/>
              </a:ext>
            </a:extLst>
          </p:cNvPr>
          <p:cNvCxnSpPr>
            <a:stCxn id="4" idx="0"/>
            <a:endCxn id="3" idx="2"/>
          </p:cNvCxnSpPr>
          <p:nvPr/>
        </p:nvCxnSpPr>
        <p:spPr>
          <a:xfrm flipV="1">
            <a:off x="6591299" y="3757374"/>
            <a:ext cx="1" cy="191452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6" name="文本框 5">
            <a:extLst>
              <a:ext uri="{FF2B5EF4-FFF2-40B4-BE49-F238E27FC236}">
                <a16:creationId xmlns:a16="http://schemas.microsoft.com/office/drawing/2014/main" id="{EDE5E236-585E-4934-B51A-BCB50BDAB6D2}"/>
              </a:ext>
            </a:extLst>
          </p:cNvPr>
          <p:cNvSpPr txBox="1"/>
          <p:nvPr/>
        </p:nvSpPr>
        <p:spPr>
          <a:xfrm>
            <a:off x="6591299" y="4665761"/>
            <a:ext cx="1414462" cy="307777"/>
          </a:xfrm>
          <a:prstGeom prst="rect">
            <a:avLst/>
          </a:prstGeom>
          <a:noFill/>
        </p:spPr>
        <p:txBody>
          <a:bodyPr wrap="square" rtlCol="0">
            <a:spAutoFit/>
          </a:bodyPr>
          <a:lstStyle/>
          <a:p>
            <a:r>
              <a:rPr lang="en-US" altLang="zh-CN" sz="1400" dirty="0"/>
              <a:t>1</a:t>
            </a:r>
            <a:r>
              <a:rPr lang="zh-CN" altLang="en-US" sz="1400" dirty="0"/>
              <a:t>、缓存数据</a:t>
            </a:r>
          </a:p>
        </p:txBody>
      </p:sp>
      <p:cxnSp>
        <p:nvCxnSpPr>
          <p:cNvPr id="7" name="直接箭头连接符 6">
            <a:extLst>
              <a:ext uri="{FF2B5EF4-FFF2-40B4-BE49-F238E27FC236}">
                <a16:creationId xmlns:a16="http://schemas.microsoft.com/office/drawing/2014/main" id="{DFBDF549-CC89-466F-B166-7F2F0286D256}"/>
              </a:ext>
            </a:extLst>
          </p:cNvPr>
          <p:cNvCxnSpPr/>
          <p:nvPr/>
        </p:nvCxnSpPr>
        <p:spPr>
          <a:xfrm>
            <a:off x="7562850" y="3325712"/>
            <a:ext cx="13525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文本框 7">
            <a:extLst>
              <a:ext uri="{FF2B5EF4-FFF2-40B4-BE49-F238E27FC236}">
                <a16:creationId xmlns:a16="http://schemas.microsoft.com/office/drawing/2014/main" id="{3A0FE873-0FCC-4CC7-AB49-A861EC32CFD6}"/>
              </a:ext>
            </a:extLst>
          </p:cNvPr>
          <p:cNvSpPr txBox="1"/>
          <p:nvPr/>
        </p:nvSpPr>
        <p:spPr>
          <a:xfrm>
            <a:off x="8977311" y="3171824"/>
            <a:ext cx="3214689" cy="523220"/>
          </a:xfrm>
          <a:prstGeom prst="rect">
            <a:avLst/>
          </a:prstGeom>
          <a:noFill/>
        </p:spPr>
        <p:txBody>
          <a:bodyPr wrap="square" rtlCol="0">
            <a:spAutoFit/>
          </a:bodyPr>
          <a:lstStyle/>
          <a:p>
            <a:r>
              <a:rPr lang="en-US" altLang="zh-CN" sz="1400" dirty="0"/>
              <a:t>2</a:t>
            </a:r>
            <a:r>
              <a:rPr lang="zh-CN" altLang="en-US" sz="1400" dirty="0"/>
              <a:t>、记录更新前的</a:t>
            </a:r>
            <a:r>
              <a:rPr lang="en-US" altLang="zh-CN" sz="1400" dirty="0"/>
              <a:t>SQL</a:t>
            </a:r>
            <a:r>
              <a:rPr lang="zh-CN" altLang="en-US" sz="1400" dirty="0"/>
              <a:t>语句，便于回滚操作</a:t>
            </a:r>
          </a:p>
        </p:txBody>
      </p:sp>
      <p:cxnSp>
        <p:nvCxnSpPr>
          <p:cNvPr id="9" name="直接箭头连接符 8">
            <a:extLst>
              <a:ext uri="{FF2B5EF4-FFF2-40B4-BE49-F238E27FC236}">
                <a16:creationId xmlns:a16="http://schemas.microsoft.com/office/drawing/2014/main" id="{FD003025-68DA-4B68-9944-A2D0823EC2D9}"/>
              </a:ext>
            </a:extLst>
          </p:cNvPr>
          <p:cNvCxnSpPr/>
          <p:nvPr/>
        </p:nvCxnSpPr>
        <p:spPr>
          <a:xfrm>
            <a:off x="10372725" y="3609975"/>
            <a:ext cx="0" cy="771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矩形: 圆角 9">
            <a:extLst>
              <a:ext uri="{FF2B5EF4-FFF2-40B4-BE49-F238E27FC236}">
                <a16:creationId xmlns:a16="http://schemas.microsoft.com/office/drawing/2014/main" id="{293D1E86-7FD9-4E07-B499-03A91403119A}"/>
              </a:ext>
            </a:extLst>
          </p:cNvPr>
          <p:cNvSpPr/>
          <p:nvPr/>
        </p:nvSpPr>
        <p:spPr>
          <a:xfrm>
            <a:off x="9500001" y="4483298"/>
            <a:ext cx="1745447" cy="552450"/>
          </a:xfrm>
          <a:prstGeom prst="roundRect">
            <a:avLst/>
          </a:prstGeom>
          <a:solidFill>
            <a:srgbClr val="0070C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Undo</a:t>
            </a:r>
            <a:r>
              <a:rPr lang="zh-CN" altLang="en-US" dirty="0"/>
              <a:t>日志文件</a:t>
            </a:r>
          </a:p>
        </p:txBody>
      </p:sp>
      <p:sp>
        <p:nvSpPr>
          <p:cNvPr id="13" name="矩形: 圆角 12">
            <a:extLst>
              <a:ext uri="{FF2B5EF4-FFF2-40B4-BE49-F238E27FC236}">
                <a16:creationId xmlns:a16="http://schemas.microsoft.com/office/drawing/2014/main" id="{ABCEF85A-CBDC-4E4D-9BC4-A236DD01118A}"/>
              </a:ext>
            </a:extLst>
          </p:cNvPr>
          <p:cNvSpPr/>
          <p:nvPr/>
        </p:nvSpPr>
        <p:spPr>
          <a:xfrm>
            <a:off x="2333625" y="2976324"/>
            <a:ext cx="1885950" cy="78105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Redo Log Buffer</a:t>
            </a:r>
            <a:endParaRPr lang="zh-CN" altLang="en-US" dirty="0"/>
          </a:p>
        </p:txBody>
      </p:sp>
      <p:cxnSp>
        <p:nvCxnSpPr>
          <p:cNvPr id="16" name="直接箭头连接符 15">
            <a:extLst>
              <a:ext uri="{FF2B5EF4-FFF2-40B4-BE49-F238E27FC236}">
                <a16:creationId xmlns:a16="http://schemas.microsoft.com/office/drawing/2014/main" id="{670E511F-914D-4F74-8E6B-897FC00ED47E}"/>
              </a:ext>
            </a:extLst>
          </p:cNvPr>
          <p:cNvCxnSpPr>
            <a:cxnSpLocks/>
          </p:cNvCxnSpPr>
          <p:nvPr/>
        </p:nvCxnSpPr>
        <p:spPr>
          <a:xfrm>
            <a:off x="3140868" y="3757374"/>
            <a:ext cx="0" cy="80510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7" name="矩形: 圆角 16">
            <a:extLst>
              <a:ext uri="{FF2B5EF4-FFF2-40B4-BE49-F238E27FC236}">
                <a16:creationId xmlns:a16="http://schemas.microsoft.com/office/drawing/2014/main" id="{839719E7-684E-41A8-9436-6EC93FC2697D}"/>
              </a:ext>
            </a:extLst>
          </p:cNvPr>
          <p:cNvSpPr/>
          <p:nvPr/>
        </p:nvSpPr>
        <p:spPr>
          <a:xfrm>
            <a:off x="2301477" y="5671899"/>
            <a:ext cx="1678781" cy="552450"/>
          </a:xfrm>
          <a:prstGeom prst="roundRect">
            <a:avLst/>
          </a:prstGeom>
          <a:solidFill>
            <a:srgbClr val="0070C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redo</a:t>
            </a:r>
            <a:r>
              <a:rPr lang="zh-CN" altLang="en-US" dirty="0"/>
              <a:t>磁盘文件</a:t>
            </a:r>
          </a:p>
        </p:txBody>
      </p:sp>
      <p:sp>
        <p:nvSpPr>
          <p:cNvPr id="18" name="文本框 17">
            <a:extLst>
              <a:ext uri="{FF2B5EF4-FFF2-40B4-BE49-F238E27FC236}">
                <a16:creationId xmlns:a16="http://schemas.microsoft.com/office/drawing/2014/main" id="{0FDEFF5A-26F9-4FA0-9565-BBA4E8E70DBF}"/>
              </a:ext>
            </a:extLst>
          </p:cNvPr>
          <p:cNvSpPr txBox="1"/>
          <p:nvPr/>
        </p:nvSpPr>
        <p:spPr>
          <a:xfrm>
            <a:off x="3131343" y="4069526"/>
            <a:ext cx="2905124" cy="307777"/>
          </a:xfrm>
          <a:prstGeom prst="rect">
            <a:avLst/>
          </a:prstGeom>
          <a:noFill/>
        </p:spPr>
        <p:txBody>
          <a:bodyPr wrap="square" rtlCol="0">
            <a:spAutoFit/>
          </a:bodyPr>
          <a:lstStyle/>
          <a:p>
            <a:r>
              <a:rPr lang="en-US" altLang="zh-CN" sz="1400" dirty="0"/>
              <a:t>5</a:t>
            </a:r>
            <a:r>
              <a:rPr lang="zh-CN" altLang="en-US" sz="1400" dirty="0"/>
              <a:t>、</a:t>
            </a:r>
            <a:r>
              <a:rPr lang="en-US" altLang="zh-CN" sz="1400" dirty="0"/>
              <a:t>redo</a:t>
            </a:r>
            <a:r>
              <a:rPr lang="zh-CN" altLang="en-US" sz="1400" dirty="0"/>
              <a:t>日志刷入磁盘</a:t>
            </a:r>
          </a:p>
        </p:txBody>
      </p:sp>
      <p:sp>
        <p:nvSpPr>
          <p:cNvPr id="19" name="文本框 18">
            <a:extLst>
              <a:ext uri="{FF2B5EF4-FFF2-40B4-BE49-F238E27FC236}">
                <a16:creationId xmlns:a16="http://schemas.microsoft.com/office/drawing/2014/main" id="{AB45E179-D555-4909-864F-585D7CC458FE}"/>
              </a:ext>
            </a:extLst>
          </p:cNvPr>
          <p:cNvSpPr txBox="1"/>
          <p:nvPr/>
        </p:nvSpPr>
        <p:spPr>
          <a:xfrm>
            <a:off x="3386133" y="1818412"/>
            <a:ext cx="3657602" cy="276999"/>
          </a:xfrm>
          <a:prstGeom prst="rect">
            <a:avLst/>
          </a:prstGeom>
          <a:noFill/>
        </p:spPr>
        <p:txBody>
          <a:bodyPr wrap="square" rtlCol="0">
            <a:spAutoFit/>
          </a:bodyPr>
          <a:lstStyle/>
          <a:p>
            <a:r>
              <a:rPr lang="en-US" altLang="zh-CN" sz="1200" b="1" dirty="0"/>
              <a:t>Update users set name=‘xx’ where id = 10</a:t>
            </a:r>
            <a:endParaRPr lang="zh-CN" altLang="en-US" sz="1200" b="1" dirty="0"/>
          </a:p>
        </p:txBody>
      </p:sp>
      <p:sp>
        <p:nvSpPr>
          <p:cNvPr id="21" name="矩形: 圆角 20">
            <a:extLst>
              <a:ext uri="{FF2B5EF4-FFF2-40B4-BE49-F238E27FC236}">
                <a16:creationId xmlns:a16="http://schemas.microsoft.com/office/drawing/2014/main" id="{4EF489F6-D3AF-49F5-913C-835B7C653F4C}"/>
              </a:ext>
            </a:extLst>
          </p:cNvPr>
          <p:cNvSpPr/>
          <p:nvPr/>
        </p:nvSpPr>
        <p:spPr>
          <a:xfrm>
            <a:off x="4500565" y="881481"/>
            <a:ext cx="1219197" cy="405407"/>
          </a:xfrm>
          <a:prstGeom prst="round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t>执行器</a:t>
            </a:r>
          </a:p>
        </p:txBody>
      </p:sp>
      <p:cxnSp>
        <p:nvCxnSpPr>
          <p:cNvPr id="23" name="连接符: 肘形 22">
            <a:extLst>
              <a:ext uri="{FF2B5EF4-FFF2-40B4-BE49-F238E27FC236}">
                <a16:creationId xmlns:a16="http://schemas.microsoft.com/office/drawing/2014/main" id="{4A7716BC-5536-4B61-A5AC-5E2F89EE7CE6}"/>
              </a:ext>
            </a:extLst>
          </p:cNvPr>
          <p:cNvCxnSpPr>
            <a:cxnSpLocks/>
            <a:stCxn id="21" idx="1"/>
          </p:cNvCxnSpPr>
          <p:nvPr/>
        </p:nvCxnSpPr>
        <p:spPr>
          <a:xfrm rot="10800000" flipV="1">
            <a:off x="3121817" y="1084184"/>
            <a:ext cx="1378748" cy="1954289"/>
          </a:xfrm>
          <a:prstGeom prst="bentConnector2">
            <a:avLst/>
          </a:prstGeom>
          <a:ln w="25400">
            <a:tailEnd type="triangle"/>
          </a:ln>
        </p:spPr>
        <p:style>
          <a:lnRef idx="1">
            <a:schemeClr val="dk1"/>
          </a:lnRef>
          <a:fillRef idx="0">
            <a:schemeClr val="dk1"/>
          </a:fillRef>
          <a:effectRef idx="0">
            <a:schemeClr val="dk1"/>
          </a:effectRef>
          <a:fontRef idx="minor">
            <a:schemeClr val="tx1"/>
          </a:fontRef>
        </p:style>
      </p:cxnSp>
      <p:sp>
        <p:nvSpPr>
          <p:cNvPr id="24" name="文本框 23">
            <a:extLst>
              <a:ext uri="{FF2B5EF4-FFF2-40B4-BE49-F238E27FC236}">
                <a16:creationId xmlns:a16="http://schemas.microsoft.com/office/drawing/2014/main" id="{1B63D6E5-F5C8-41D1-A190-CCDFBD4EDB3B}"/>
              </a:ext>
            </a:extLst>
          </p:cNvPr>
          <p:cNvSpPr txBox="1"/>
          <p:nvPr/>
        </p:nvSpPr>
        <p:spPr>
          <a:xfrm>
            <a:off x="6591299" y="1592312"/>
            <a:ext cx="2021681" cy="307777"/>
          </a:xfrm>
          <a:prstGeom prst="rect">
            <a:avLst/>
          </a:prstGeom>
          <a:noFill/>
        </p:spPr>
        <p:txBody>
          <a:bodyPr wrap="square" rtlCol="0">
            <a:spAutoFit/>
          </a:bodyPr>
          <a:lstStyle/>
          <a:p>
            <a:r>
              <a:rPr lang="en-US" altLang="zh-CN" sz="1400" dirty="0"/>
              <a:t>3</a:t>
            </a:r>
            <a:r>
              <a:rPr lang="zh-CN" altLang="en-US" sz="1400" dirty="0"/>
              <a:t>、更新内存中的数据</a:t>
            </a:r>
          </a:p>
        </p:txBody>
      </p:sp>
      <p:cxnSp>
        <p:nvCxnSpPr>
          <p:cNvPr id="25" name="连接符: 肘形 24">
            <a:extLst>
              <a:ext uri="{FF2B5EF4-FFF2-40B4-BE49-F238E27FC236}">
                <a16:creationId xmlns:a16="http://schemas.microsoft.com/office/drawing/2014/main" id="{96292130-AC9A-4654-9CBF-75D7B310F298}"/>
              </a:ext>
            </a:extLst>
          </p:cNvPr>
          <p:cNvCxnSpPr>
            <a:cxnSpLocks/>
            <a:stCxn id="21" idx="3"/>
            <a:endCxn id="3" idx="0"/>
          </p:cNvCxnSpPr>
          <p:nvPr/>
        </p:nvCxnSpPr>
        <p:spPr>
          <a:xfrm>
            <a:off x="5719762" y="1084185"/>
            <a:ext cx="871538" cy="1892139"/>
          </a:xfrm>
          <a:prstGeom prst="bentConnector2">
            <a:avLst/>
          </a:prstGeom>
          <a:ln w="25400">
            <a:tailEnd type="triangle"/>
          </a:ln>
        </p:spPr>
        <p:style>
          <a:lnRef idx="1">
            <a:schemeClr val="dk1"/>
          </a:lnRef>
          <a:fillRef idx="0">
            <a:schemeClr val="dk1"/>
          </a:fillRef>
          <a:effectRef idx="0">
            <a:schemeClr val="dk1"/>
          </a:effectRef>
          <a:fontRef idx="minor">
            <a:schemeClr val="tx1"/>
          </a:fontRef>
        </p:style>
      </p:cxnSp>
      <p:sp>
        <p:nvSpPr>
          <p:cNvPr id="28" name="文本框 27">
            <a:extLst>
              <a:ext uri="{FF2B5EF4-FFF2-40B4-BE49-F238E27FC236}">
                <a16:creationId xmlns:a16="http://schemas.microsoft.com/office/drawing/2014/main" id="{870816D9-A3B6-478C-87D8-9BDDD890D7DE}"/>
              </a:ext>
            </a:extLst>
          </p:cNvPr>
          <p:cNvSpPr txBox="1"/>
          <p:nvPr/>
        </p:nvSpPr>
        <p:spPr>
          <a:xfrm>
            <a:off x="1789510" y="1380918"/>
            <a:ext cx="2021681" cy="307777"/>
          </a:xfrm>
          <a:prstGeom prst="rect">
            <a:avLst/>
          </a:prstGeom>
          <a:noFill/>
        </p:spPr>
        <p:txBody>
          <a:bodyPr wrap="square" rtlCol="0">
            <a:spAutoFit/>
          </a:bodyPr>
          <a:lstStyle/>
          <a:p>
            <a:r>
              <a:rPr lang="en-US" altLang="zh-CN" sz="1400" dirty="0"/>
              <a:t>4</a:t>
            </a:r>
            <a:r>
              <a:rPr lang="zh-CN" altLang="en-US" sz="1400" dirty="0"/>
              <a:t>、写</a:t>
            </a:r>
            <a:r>
              <a:rPr lang="en-US" altLang="zh-CN" sz="1400" dirty="0"/>
              <a:t>redo</a:t>
            </a:r>
            <a:r>
              <a:rPr lang="zh-CN" altLang="en-US" sz="1400" dirty="0"/>
              <a:t>日志</a:t>
            </a:r>
          </a:p>
        </p:txBody>
      </p:sp>
      <p:cxnSp>
        <p:nvCxnSpPr>
          <p:cNvPr id="32" name="连接符: 肘形 31">
            <a:extLst>
              <a:ext uri="{FF2B5EF4-FFF2-40B4-BE49-F238E27FC236}">
                <a16:creationId xmlns:a16="http://schemas.microsoft.com/office/drawing/2014/main" id="{FE5DBEEA-2025-43E8-8335-E84BC347750F}"/>
              </a:ext>
            </a:extLst>
          </p:cNvPr>
          <p:cNvCxnSpPr>
            <a:stCxn id="21" idx="0"/>
          </p:cNvCxnSpPr>
          <p:nvPr/>
        </p:nvCxnSpPr>
        <p:spPr>
          <a:xfrm rot="16200000" flipH="1" flipV="1">
            <a:off x="643147" y="962233"/>
            <a:ext cx="4547769" cy="4386264"/>
          </a:xfrm>
          <a:prstGeom prst="bentConnector3">
            <a:avLst>
              <a:gd name="adj1" fmla="val -5027"/>
            </a:avLst>
          </a:prstGeom>
          <a:ln w="25400">
            <a:tailEnd type="triangle"/>
          </a:ln>
        </p:spPr>
        <p:style>
          <a:lnRef idx="1">
            <a:schemeClr val="dk1"/>
          </a:lnRef>
          <a:fillRef idx="0">
            <a:schemeClr val="dk1"/>
          </a:fillRef>
          <a:effectRef idx="0">
            <a:schemeClr val="dk1"/>
          </a:effectRef>
          <a:fontRef idx="minor">
            <a:schemeClr val="tx1"/>
          </a:fontRef>
        </p:style>
      </p:cxnSp>
      <p:sp>
        <p:nvSpPr>
          <p:cNvPr id="33" name="矩形: 圆角 32">
            <a:extLst>
              <a:ext uri="{FF2B5EF4-FFF2-40B4-BE49-F238E27FC236}">
                <a16:creationId xmlns:a16="http://schemas.microsoft.com/office/drawing/2014/main" id="{8D8D6DC1-86B0-4A97-8383-71BD47FA90FC}"/>
              </a:ext>
            </a:extLst>
          </p:cNvPr>
          <p:cNvSpPr/>
          <p:nvPr/>
        </p:nvSpPr>
        <p:spPr>
          <a:xfrm>
            <a:off x="0" y="5473687"/>
            <a:ext cx="1494227" cy="348080"/>
          </a:xfrm>
          <a:prstGeom prst="roundRect">
            <a:avLst/>
          </a:prstGeom>
          <a:solidFill>
            <a:srgbClr val="0070C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200" dirty="0"/>
              <a:t>Bin log </a:t>
            </a:r>
            <a:r>
              <a:rPr lang="zh-CN" altLang="en-US" sz="1200" dirty="0"/>
              <a:t>日志文件</a:t>
            </a:r>
          </a:p>
        </p:txBody>
      </p:sp>
      <p:sp>
        <p:nvSpPr>
          <p:cNvPr id="34" name="文本框 33">
            <a:extLst>
              <a:ext uri="{FF2B5EF4-FFF2-40B4-BE49-F238E27FC236}">
                <a16:creationId xmlns:a16="http://schemas.microsoft.com/office/drawing/2014/main" id="{14C258EB-9D66-44AB-8FBB-E25AD4D64008}"/>
              </a:ext>
            </a:extLst>
          </p:cNvPr>
          <p:cNvSpPr txBox="1"/>
          <p:nvPr/>
        </p:nvSpPr>
        <p:spPr>
          <a:xfrm>
            <a:off x="835224" y="346116"/>
            <a:ext cx="3930252" cy="307777"/>
          </a:xfrm>
          <a:prstGeom prst="rect">
            <a:avLst/>
          </a:prstGeom>
          <a:noFill/>
        </p:spPr>
        <p:txBody>
          <a:bodyPr wrap="square" rtlCol="0">
            <a:spAutoFit/>
          </a:bodyPr>
          <a:lstStyle/>
          <a:p>
            <a:r>
              <a:rPr lang="en-US" altLang="zh-CN" sz="1400" dirty="0"/>
              <a:t>6</a:t>
            </a:r>
            <a:r>
              <a:rPr lang="zh-CN" altLang="en-US" sz="1400" dirty="0"/>
              <a:t>、准备提交事务，将</a:t>
            </a:r>
            <a:r>
              <a:rPr lang="en-US" altLang="zh-CN" sz="1400" dirty="0"/>
              <a:t>bin log </a:t>
            </a:r>
            <a:r>
              <a:rPr lang="zh-CN" altLang="en-US" sz="1400" dirty="0"/>
              <a:t>日志文件写入磁盘</a:t>
            </a:r>
          </a:p>
        </p:txBody>
      </p:sp>
      <p:cxnSp>
        <p:nvCxnSpPr>
          <p:cNvPr id="36" name="连接符: 肘形 35">
            <a:extLst>
              <a:ext uri="{FF2B5EF4-FFF2-40B4-BE49-F238E27FC236}">
                <a16:creationId xmlns:a16="http://schemas.microsoft.com/office/drawing/2014/main" id="{1A631A00-89E2-40FA-80BF-5DDDED0FF62A}"/>
              </a:ext>
            </a:extLst>
          </p:cNvPr>
          <p:cNvCxnSpPr>
            <a:stCxn id="33" idx="2"/>
            <a:endCxn id="17" idx="2"/>
          </p:cNvCxnSpPr>
          <p:nvPr/>
        </p:nvCxnSpPr>
        <p:spPr>
          <a:xfrm rot="16200000" flipH="1">
            <a:off x="1742700" y="4826181"/>
            <a:ext cx="402582" cy="2393754"/>
          </a:xfrm>
          <a:prstGeom prst="bentConnector3">
            <a:avLst>
              <a:gd name="adj1" fmla="val 156783"/>
            </a:avLst>
          </a:prstGeom>
          <a:ln w="25400">
            <a:tailEnd type="triangle"/>
          </a:ln>
        </p:spPr>
        <p:style>
          <a:lnRef idx="1">
            <a:schemeClr val="dk1"/>
          </a:lnRef>
          <a:fillRef idx="0">
            <a:schemeClr val="dk1"/>
          </a:fillRef>
          <a:effectRef idx="0">
            <a:schemeClr val="dk1"/>
          </a:effectRef>
          <a:fontRef idx="minor">
            <a:schemeClr val="tx1"/>
          </a:fontRef>
        </p:style>
      </p:cxnSp>
      <p:sp>
        <p:nvSpPr>
          <p:cNvPr id="37" name="文本框 36">
            <a:extLst>
              <a:ext uri="{FF2B5EF4-FFF2-40B4-BE49-F238E27FC236}">
                <a16:creationId xmlns:a16="http://schemas.microsoft.com/office/drawing/2014/main" id="{EFBD62A2-ACF4-4BC9-A344-8C2429A94BC2}"/>
              </a:ext>
            </a:extLst>
          </p:cNvPr>
          <p:cNvSpPr txBox="1"/>
          <p:nvPr/>
        </p:nvSpPr>
        <p:spPr>
          <a:xfrm>
            <a:off x="723898" y="6511884"/>
            <a:ext cx="2416969" cy="523220"/>
          </a:xfrm>
          <a:prstGeom prst="rect">
            <a:avLst/>
          </a:prstGeom>
          <a:noFill/>
        </p:spPr>
        <p:txBody>
          <a:bodyPr wrap="square" rtlCol="0">
            <a:spAutoFit/>
          </a:bodyPr>
          <a:lstStyle/>
          <a:p>
            <a:r>
              <a:rPr lang="en-US" altLang="zh-CN" sz="1400" dirty="0"/>
              <a:t>7</a:t>
            </a:r>
            <a:r>
              <a:rPr lang="zh-CN" altLang="en-US" sz="1400" dirty="0"/>
              <a:t>、写入</a:t>
            </a:r>
            <a:r>
              <a:rPr lang="en-US" altLang="zh-CN" sz="1400" dirty="0"/>
              <a:t>bin log</a:t>
            </a:r>
            <a:r>
              <a:rPr lang="zh-CN" altLang="en-US" sz="1400" dirty="0"/>
              <a:t>文件与位置</a:t>
            </a:r>
            <a:endParaRPr lang="en-US" altLang="zh-CN" sz="1400" dirty="0"/>
          </a:p>
          <a:p>
            <a:r>
              <a:rPr lang="zh-CN" altLang="en-US" sz="1400" dirty="0"/>
              <a:t>      写入</a:t>
            </a:r>
            <a:r>
              <a:rPr lang="en-US" altLang="zh-CN" sz="1400" dirty="0"/>
              <a:t>commit</a:t>
            </a:r>
            <a:r>
              <a:rPr lang="zh-CN" altLang="en-US" sz="1400" dirty="0"/>
              <a:t>标记</a:t>
            </a:r>
          </a:p>
        </p:txBody>
      </p:sp>
      <p:sp>
        <p:nvSpPr>
          <p:cNvPr id="41" name="矩形: 圆角 40">
            <a:extLst>
              <a:ext uri="{FF2B5EF4-FFF2-40B4-BE49-F238E27FC236}">
                <a16:creationId xmlns:a16="http://schemas.microsoft.com/office/drawing/2014/main" id="{281DCCEA-330C-451F-8742-CB2ED7B98AD4}"/>
              </a:ext>
            </a:extLst>
          </p:cNvPr>
          <p:cNvSpPr/>
          <p:nvPr/>
        </p:nvSpPr>
        <p:spPr>
          <a:xfrm>
            <a:off x="2546150" y="4573785"/>
            <a:ext cx="1189433" cy="399753"/>
          </a:xfrm>
          <a:prstGeom prst="roundRect">
            <a:avLst/>
          </a:prstGeom>
          <a:solidFill>
            <a:srgbClr val="0070C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err="1"/>
              <a:t>Os</a:t>
            </a:r>
            <a:r>
              <a:rPr lang="en-US" altLang="zh-CN" dirty="0"/>
              <a:t> cache</a:t>
            </a:r>
            <a:endParaRPr lang="zh-CN" altLang="en-US" dirty="0"/>
          </a:p>
        </p:txBody>
      </p:sp>
      <p:cxnSp>
        <p:nvCxnSpPr>
          <p:cNvPr id="42" name="直接箭头连接符 41">
            <a:extLst>
              <a:ext uri="{FF2B5EF4-FFF2-40B4-BE49-F238E27FC236}">
                <a16:creationId xmlns:a16="http://schemas.microsoft.com/office/drawing/2014/main" id="{3ABF38F2-9CD1-4946-B162-1125699CDD97}"/>
              </a:ext>
            </a:extLst>
          </p:cNvPr>
          <p:cNvCxnSpPr>
            <a:cxnSpLocks/>
          </p:cNvCxnSpPr>
          <p:nvPr/>
        </p:nvCxnSpPr>
        <p:spPr>
          <a:xfrm>
            <a:off x="3140868" y="5035748"/>
            <a:ext cx="0" cy="61197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5" name="文本框 44">
            <a:extLst>
              <a:ext uri="{FF2B5EF4-FFF2-40B4-BE49-F238E27FC236}">
                <a16:creationId xmlns:a16="http://schemas.microsoft.com/office/drawing/2014/main" id="{5900B8D7-72DE-40B2-B16B-ED730F11062E}"/>
              </a:ext>
            </a:extLst>
          </p:cNvPr>
          <p:cNvSpPr txBox="1"/>
          <p:nvPr/>
        </p:nvSpPr>
        <p:spPr>
          <a:xfrm>
            <a:off x="3672489" y="4557145"/>
            <a:ext cx="2149668" cy="461665"/>
          </a:xfrm>
          <a:prstGeom prst="rect">
            <a:avLst/>
          </a:prstGeom>
          <a:noFill/>
        </p:spPr>
        <p:txBody>
          <a:bodyPr wrap="square" rtlCol="0">
            <a:spAutoFit/>
          </a:bodyPr>
          <a:lstStyle/>
          <a:p>
            <a:r>
              <a:rPr lang="zh-CN" altLang="en-US" sz="1200" dirty="0"/>
              <a:t>此时如果数据还在</a:t>
            </a:r>
            <a:r>
              <a:rPr lang="en-US" altLang="zh-CN" sz="1200" dirty="0" err="1"/>
              <a:t>os</a:t>
            </a:r>
            <a:r>
              <a:rPr lang="en-US" altLang="zh-CN" sz="1200" dirty="0"/>
              <a:t> cache</a:t>
            </a:r>
            <a:r>
              <a:rPr lang="zh-CN" altLang="en-US" sz="1200" dirty="0"/>
              <a:t>中，</a:t>
            </a:r>
            <a:r>
              <a:rPr lang="en-US" altLang="zh-CN" sz="1200" dirty="0" err="1"/>
              <a:t>mysql</a:t>
            </a:r>
            <a:r>
              <a:rPr lang="zh-CN" altLang="en-US" sz="1200" dirty="0"/>
              <a:t>宕机，数据还是会丢失</a:t>
            </a:r>
          </a:p>
        </p:txBody>
      </p:sp>
    </p:spTree>
    <p:extLst>
      <p:ext uri="{BB962C8B-B14F-4D97-AF65-F5344CB8AC3E}">
        <p14:creationId xmlns:p14="http://schemas.microsoft.com/office/powerpoint/2010/main" val="3469645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933ECF3-8D40-4CDE-8DEE-7655E64DE8E6}"/>
              </a:ext>
            </a:extLst>
          </p:cNvPr>
          <p:cNvSpPr/>
          <p:nvPr/>
        </p:nvSpPr>
        <p:spPr>
          <a:xfrm>
            <a:off x="1457323" y="2081212"/>
            <a:ext cx="6829425" cy="1914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b="1" dirty="0"/>
              <a:t>INNODB</a:t>
            </a:r>
            <a:r>
              <a:rPr lang="zh-CN" altLang="en-US" b="1" dirty="0"/>
              <a:t>存储引擎</a:t>
            </a:r>
          </a:p>
        </p:txBody>
      </p:sp>
      <p:sp>
        <p:nvSpPr>
          <p:cNvPr id="3" name="矩形: 圆角 2">
            <a:extLst>
              <a:ext uri="{FF2B5EF4-FFF2-40B4-BE49-F238E27FC236}">
                <a16:creationId xmlns:a16="http://schemas.microsoft.com/office/drawing/2014/main" id="{24C9B688-5313-464C-AAA7-7BDEB04BCBC3}"/>
              </a:ext>
            </a:extLst>
          </p:cNvPr>
          <p:cNvSpPr/>
          <p:nvPr/>
        </p:nvSpPr>
        <p:spPr>
          <a:xfrm>
            <a:off x="5719762" y="2976324"/>
            <a:ext cx="1743075" cy="78105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Buffer Pool</a:t>
            </a:r>
            <a:endParaRPr lang="zh-CN" altLang="en-US" dirty="0"/>
          </a:p>
        </p:txBody>
      </p:sp>
      <p:sp>
        <p:nvSpPr>
          <p:cNvPr id="4" name="矩形: 圆角 3">
            <a:extLst>
              <a:ext uri="{FF2B5EF4-FFF2-40B4-BE49-F238E27FC236}">
                <a16:creationId xmlns:a16="http://schemas.microsoft.com/office/drawing/2014/main" id="{A672D1B2-4742-4FDC-A6DA-EAA23B0141C9}"/>
              </a:ext>
            </a:extLst>
          </p:cNvPr>
          <p:cNvSpPr/>
          <p:nvPr/>
        </p:nvSpPr>
        <p:spPr>
          <a:xfrm>
            <a:off x="5855493" y="5671899"/>
            <a:ext cx="1471612" cy="552450"/>
          </a:xfrm>
          <a:prstGeom prst="roundRect">
            <a:avLst/>
          </a:prstGeom>
          <a:solidFill>
            <a:srgbClr val="0070C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t>磁盘文件</a:t>
            </a:r>
          </a:p>
        </p:txBody>
      </p:sp>
      <p:cxnSp>
        <p:nvCxnSpPr>
          <p:cNvPr id="5" name="直接箭头连接符 4">
            <a:extLst>
              <a:ext uri="{FF2B5EF4-FFF2-40B4-BE49-F238E27FC236}">
                <a16:creationId xmlns:a16="http://schemas.microsoft.com/office/drawing/2014/main" id="{F2D5B00D-85E4-4A71-99BC-768658FBBBB0}"/>
              </a:ext>
            </a:extLst>
          </p:cNvPr>
          <p:cNvCxnSpPr>
            <a:stCxn id="4" idx="0"/>
            <a:endCxn id="3" idx="2"/>
          </p:cNvCxnSpPr>
          <p:nvPr/>
        </p:nvCxnSpPr>
        <p:spPr>
          <a:xfrm flipV="1">
            <a:off x="6591299" y="3757374"/>
            <a:ext cx="1" cy="191452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6" name="文本框 5">
            <a:extLst>
              <a:ext uri="{FF2B5EF4-FFF2-40B4-BE49-F238E27FC236}">
                <a16:creationId xmlns:a16="http://schemas.microsoft.com/office/drawing/2014/main" id="{41EAFCB6-D022-46EB-B5C6-EB152BEDB015}"/>
              </a:ext>
            </a:extLst>
          </p:cNvPr>
          <p:cNvSpPr txBox="1"/>
          <p:nvPr/>
        </p:nvSpPr>
        <p:spPr>
          <a:xfrm>
            <a:off x="6591299" y="4665761"/>
            <a:ext cx="1414462" cy="307777"/>
          </a:xfrm>
          <a:prstGeom prst="rect">
            <a:avLst/>
          </a:prstGeom>
          <a:noFill/>
        </p:spPr>
        <p:txBody>
          <a:bodyPr wrap="square" rtlCol="0">
            <a:spAutoFit/>
          </a:bodyPr>
          <a:lstStyle/>
          <a:p>
            <a:r>
              <a:rPr lang="en-US" altLang="zh-CN" sz="1400" dirty="0"/>
              <a:t>1</a:t>
            </a:r>
            <a:r>
              <a:rPr lang="zh-CN" altLang="en-US" sz="1400" dirty="0"/>
              <a:t>、缓存数据</a:t>
            </a:r>
          </a:p>
        </p:txBody>
      </p:sp>
      <p:cxnSp>
        <p:nvCxnSpPr>
          <p:cNvPr id="7" name="直接箭头连接符 6">
            <a:extLst>
              <a:ext uri="{FF2B5EF4-FFF2-40B4-BE49-F238E27FC236}">
                <a16:creationId xmlns:a16="http://schemas.microsoft.com/office/drawing/2014/main" id="{D3262D34-1F72-43E4-AEB9-4ED51CFCF90F}"/>
              </a:ext>
            </a:extLst>
          </p:cNvPr>
          <p:cNvCxnSpPr/>
          <p:nvPr/>
        </p:nvCxnSpPr>
        <p:spPr>
          <a:xfrm>
            <a:off x="7562850" y="3325712"/>
            <a:ext cx="13525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文本框 7">
            <a:extLst>
              <a:ext uri="{FF2B5EF4-FFF2-40B4-BE49-F238E27FC236}">
                <a16:creationId xmlns:a16="http://schemas.microsoft.com/office/drawing/2014/main" id="{6E4CC3B2-3AF6-4DDC-9796-5B60CF7EA22A}"/>
              </a:ext>
            </a:extLst>
          </p:cNvPr>
          <p:cNvSpPr txBox="1"/>
          <p:nvPr/>
        </p:nvSpPr>
        <p:spPr>
          <a:xfrm>
            <a:off x="8977311" y="3171824"/>
            <a:ext cx="3214689" cy="523220"/>
          </a:xfrm>
          <a:prstGeom prst="rect">
            <a:avLst/>
          </a:prstGeom>
          <a:noFill/>
        </p:spPr>
        <p:txBody>
          <a:bodyPr wrap="square" rtlCol="0">
            <a:spAutoFit/>
          </a:bodyPr>
          <a:lstStyle/>
          <a:p>
            <a:r>
              <a:rPr lang="en-US" altLang="zh-CN" sz="1400" dirty="0"/>
              <a:t>2</a:t>
            </a:r>
            <a:r>
              <a:rPr lang="zh-CN" altLang="en-US" sz="1400" dirty="0"/>
              <a:t>、记录更新前的</a:t>
            </a:r>
            <a:r>
              <a:rPr lang="en-US" altLang="zh-CN" sz="1400" dirty="0"/>
              <a:t>SQL</a:t>
            </a:r>
            <a:r>
              <a:rPr lang="zh-CN" altLang="en-US" sz="1400" dirty="0"/>
              <a:t>语句，便于回滚操作</a:t>
            </a:r>
          </a:p>
        </p:txBody>
      </p:sp>
      <p:cxnSp>
        <p:nvCxnSpPr>
          <p:cNvPr id="9" name="直接箭头连接符 8">
            <a:extLst>
              <a:ext uri="{FF2B5EF4-FFF2-40B4-BE49-F238E27FC236}">
                <a16:creationId xmlns:a16="http://schemas.microsoft.com/office/drawing/2014/main" id="{D5C59521-0987-4B9A-AFAD-9261B665C6DD}"/>
              </a:ext>
            </a:extLst>
          </p:cNvPr>
          <p:cNvCxnSpPr/>
          <p:nvPr/>
        </p:nvCxnSpPr>
        <p:spPr>
          <a:xfrm>
            <a:off x="10372725" y="3609975"/>
            <a:ext cx="0" cy="771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矩形: 圆角 9">
            <a:extLst>
              <a:ext uri="{FF2B5EF4-FFF2-40B4-BE49-F238E27FC236}">
                <a16:creationId xmlns:a16="http://schemas.microsoft.com/office/drawing/2014/main" id="{10F34249-E520-4E6C-A489-0D604B4D6583}"/>
              </a:ext>
            </a:extLst>
          </p:cNvPr>
          <p:cNvSpPr/>
          <p:nvPr/>
        </p:nvSpPr>
        <p:spPr>
          <a:xfrm>
            <a:off x="9500001" y="4483298"/>
            <a:ext cx="1745447" cy="552450"/>
          </a:xfrm>
          <a:prstGeom prst="roundRect">
            <a:avLst/>
          </a:prstGeom>
          <a:solidFill>
            <a:srgbClr val="0070C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Undo</a:t>
            </a:r>
            <a:r>
              <a:rPr lang="zh-CN" altLang="en-US" dirty="0"/>
              <a:t>日志文件</a:t>
            </a:r>
          </a:p>
        </p:txBody>
      </p:sp>
      <p:sp>
        <p:nvSpPr>
          <p:cNvPr id="11" name="矩形: 圆角 10">
            <a:extLst>
              <a:ext uri="{FF2B5EF4-FFF2-40B4-BE49-F238E27FC236}">
                <a16:creationId xmlns:a16="http://schemas.microsoft.com/office/drawing/2014/main" id="{3DB4F1CB-3955-48DA-9195-9341CAEC547C}"/>
              </a:ext>
            </a:extLst>
          </p:cNvPr>
          <p:cNvSpPr/>
          <p:nvPr/>
        </p:nvSpPr>
        <p:spPr>
          <a:xfrm>
            <a:off x="2333625" y="2976324"/>
            <a:ext cx="1885950" cy="78105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Redo Log Buffer</a:t>
            </a:r>
            <a:endParaRPr lang="zh-CN" altLang="en-US" dirty="0"/>
          </a:p>
        </p:txBody>
      </p:sp>
      <p:cxnSp>
        <p:nvCxnSpPr>
          <p:cNvPr id="12" name="直接箭头连接符 11">
            <a:extLst>
              <a:ext uri="{FF2B5EF4-FFF2-40B4-BE49-F238E27FC236}">
                <a16:creationId xmlns:a16="http://schemas.microsoft.com/office/drawing/2014/main" id="{CB1FD5E9-2373-4A7F-B77A-2D4D8F449997}"/>
              </a:ext>
            </a:extLst>
          </p:cNvPr>
          <p:cNvCxnSpPr>
            <a:cxnSpLocks/>
          </p:cNvCxnSpPr>
          <p:nvPr/>
        </p:nvCxnSpPr>
        <p:spPr>
          <a:xfrm>
            <a:off x="3140868" y="3757374"/>
            <a:ext cx="0" cy="80510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3" name="矩形: 圆角 12">
            <a:extLst>
              <a:ext uri="{FF2B5EF4-FFF2-40B4-BE49-F238E27FC236}">
                <a16:creationId xmlns:a16="http://schemas.microsoft.com/office/drawing/2014/main" id="{899A1DF6-E6B0-404C-B64F-8DFCB4E6D3A7}"/>
              </a:ext>
            </a:extLst>
          </p:cNvPr>
          <p:cNvSpPr/>
          <p:nvPr/>
        </p:nvSpPr>
        <p:spPr>
          <a:xfrm>
            <a:off x="2301477" y="5671899"/>
            <a:ext cx="1678781" cy="552450"/>
          </a:xfrm>
          <a:prstGeom prst="roundRect">
            <a:avLst/>
          </a:prstGeom>
          <a:solidFill>
            <a:srgbClr val="0070C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redo</a:t>
            </a:r>
            <a:r>
              <a:rPr lang="zh-CN" altLang="en-US" dirty="0"/>
              <a:t>磁盘文件</a:t>
            </a:r>
          </a:p>
        </p:txBody>
      </p:sp>
      <p:sp>
        <p:nvSpPr>
          <p:cNvPr id="14" name="文本框 13">
            <a:extLst>
              <a:ext uri="{FF2B5EF4-FFF2-40B4-BE49-F238E27FC236}">
                <a16:creationId xmlns:a16="http://schemas.microsoft.com/office/drawing/2014/main" id="{CBC66093-908F-4103-9C87-0F0EF10D4F38}"/>
              </a:ext>
            </a:extLst>
          </p:cNvPr>
          <p:cNvSpPr txBox="1"/>
          <p:nvPr/>
        </p:nvSpPr>
        <p:spPr>
          <a:xfrm>
            <a:off x="3114677" y="4022167"/>
            <a:ext cx="2905124" cy="307777"/>
          </a:xfrm>
          <a:prstGeom prst="rect">
            <a:avLst/>
          </a:prstGeom>
          <a:noFill/>
        </p:spPr>
        <p:txBody>
          <a:bodyPr wrap="square" rtlCol="0">
            <a:spAutoFit/>
          </a:bodyPr>
          <a:lstStyle/>
          <a:p>
            <a:r>
              <a:rPr lang="en-US" altLang="zh-CN" sz="1400" dirty="0"/>
              <a:t>5</a:t>
            </a:r>
            <a:r>
              <a:rPr lang="zh-CN" altLang="en-US" sz="1400" dirty="0"/>
              <a:t>、</a:t>
            </a:r>
            <a:r>
              <a:rPr lang="en-US" altLang="zh-CN" sz="1400" dirty="0"/>
              <a:t>redo</a:t>
            </a:r>
            <a:r>
              <a:rPr lang="zh-CN" altLang="en-US" sz="1400" dirty="0"/>
              <a:t>日志刷入磁盘</a:t>
            </a:r>
          </a:p>
        </p:txBody>
      </p:sp>
      <p:sp>
        <p:nvSpPr>
          <p:cNvPr id="15" name="文本框 14">
            <a:extLst>
              <a:ext uri="{FF2B5EF4-FFF2-40B4-BE49-F238E27FC236}">
                <a16:creationId xmlns:a16="http://schemas.microsoft.com/office/drawing/2014/main" id="{7F824AEF-4392-4E88-8CC7-B2E538FE6462}"/>
              </a:ext>
            </a:extLst>
          </p:cNvPr>
          <p:cNvSpPr txBox="1"/>
          <p:nvPr/>
        </p:nvSpPr>
        <p:spPr>
          <a:xfrm>
            <a:off x="3386133" y="1818412"/>
            <a:ext cx="3657602" cy="276999"/>
          </a:xfrm>
          <a:prstGeom prst="rect">
            <a:avLst/>
          </a:prstGeom>
          <a:noFill/>
        </p:spPr>
        <p:txBody>
          <a:bodyPr wrap="square" rtlCol="0">
            <a:spAutoFit/>
          </a:bodyPr>
          <a:lstStyle/>
          <a:p>
            <a:r>
              <a:rPr lang="en-US" altLang="zh-CN" sz="1200" b="1" dirty="0"/>
              <a:t>Update users set name=‘xx’ where id = 10</a:t>
            </a:r>
            <a:endParaRPr lang="zh-CN" altLang="en-US" sz="1200" b="1" dirty="0"/>
          </a:p>
        </p:txBody>
      </p:sp>
      <p:sp>
        <p:nvSpPr>
          <p:cNvPr id="16" name="矩形: 圆角 15">
            <a:extLst>
              <a:ext uri="{FF2B5EF4-FFF2-40B4-BE49-F238E27FC236}">
                <a16:creationId xmlns:a16="http://schemas.microsoft.com/office/drawing/2014/main" id="{4C4F6E9C-018A-44D1-B08D-1928CB612688}"/>
              </a:ext>
            </a:extLst>
          </p:cNvPr>
          <p:cNvSpPr/>
          <p:nvPr/>
        </p:nvSpPr>
        <p:spPr>
          <a:xfrm>
            <a:off x="4500565" y="881481"/>
            <a:ext cx="1219197" cy="405407"/>
          </a:xfrm>
          <a:prstGeom prst="round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t>执行器</a:t>
            </a:r>
          </a:p>
        </p:txBody>
      </p:sp>
      <p:cxnSp>
        <p:nvCxnSpPr>
          <p:cNvPr id="17" name="连接符: 肘形 16">
            <a:extLst>
              <a:ext uri="{FF2B5EF4-FFF2-40B4-BE49-F238E27FC236}">
                <a16:creationId xmlns:a16="http://schemas.microsoft.com/office/drawing/2014/main" id="{52A87E62-A155-4334-B638-B4E86FB462C9}"/>
              </a:ext>
            </a:extLst>
          </p:cNvPr>
          <p:cNvCxnSpPr>
            <a:cxnSpLocks/>
            <a:stCxn id="16" idx="1"/>
          </p:cNvCxnSpPr>
          <p:nvPr/>
        </p:nvCxnSpPr>
        <p:spPr>
          <a:xfrm rot="10800000" flipV="1">
            <a:off x="3121817" y="1084184"/>
            <a:ext cx="1378748" cy="1954289"/>
          </a:xfrm>
          <a:prstGeom prst="bentConnector2">
            <a:avLst/>
          </a:prstGeom>
          <a:ln w="25400">
            <a:tailEnd type="triangle"/>
          </a:ln>
        </p:spPr>
        <p:style>
          <a:lnRef idx="1">
            <a:schemeClr val="dk1"/>
          </a:lnRef>
          <a:fillRef idx="0">
            <a:schemeClr val="dk1"/>
          </a:fillRef>
          <a:effectRef idx="0">
            <a:schemeClr val="dk1"/>
          </a:effectRef>
          <a:fontRef idx="minor">
            <a:schemeClr val="tx1"/>
          </a:fontRef>
        </p:style>
      </p:cxnSp>
      <p:sp>
        <p:nvSpPr>
          <p:cNvPr id="18" name="文本框 17">
            <a:extLst>
              <a:ext uri="{FF2B5EF4-FFF2-40B4-BE49-F238E27FC236}">
                <a16:creationId xmlns:a16="http://schemas.microsoft.com/office/drawing/2014/main" id="{AE0098EC-E9BE-4B63-AF35-63149F1D62D2}"/>
              </a:ext>
            </a:extLst>
          </p:cNvPr>
          <p:cNvSpPr txBox="1"/>
          <p:nvPr/>
        </p:nvSpPr>
        <p:spPr>
          <a:xfrm>
            <a:off x="6591299" y="1592312"/>
            <a:ext cx="2021681" cy="307777"/>
          </a:xfrm>
          <a:prstGeom prst="rect">
            <a:avLst/>
          </a:prstGeom>
          <a:noFill/>
        </p:spPr>
        <p:txBody>
          <a:bodyPr wrap="square" rtlCol="0">
            <a:spAutoFit/>
          </a:bodyPr>
          <a:lstStyle/>
          <a:p>
            <a:r>
              <a:rPr lang="en-US" altLang="zh-CN" sz="1400" dirty="0"/>
              <a:t>3</a:t>
            </a:r>
            <a:r>
              <a:rPr lang="zh-CN" altLang="en-US" sz="1400" dirty="0"/>
              <a:t>、更新内存中的数据</a:t>
            </a:r>
          </a:p>
        </p:txBody>
      </p:sp>
      <p:cxnSp>
        <p:nvCxnSpPr>
          <p:cNvPr id="19" name="连接符: 肘形 18">
            <a:extLst>
              <a:ext uri="{FF2B5EF4-FFF2-40B4-BE49-F238E27FC236}">
                <a16:creationId xmlns:a16="http://schemas.microsoft.com/office/drawing/2014/main" id="{856A9E0C-B633-475A-9156-185B5D9BD6BA}"/>
              </a:ext>
            </a:extLst>
          </p:cNvPr>
          <p:cNvCxnSpPr>
            <a:cxnSpLocks/>
            <a:stCxn id="16" idx="3"/>
            <a:endCxn id="3" idx="0"/>
          </p:cNvCxnSpPr>
          <p:nvPr/>
        </p:nvCxnSpPr>
        <p:spPr>
          <a:xfrm>
            <a:off x="5719762" y="1084185"/>
            <a:ext cx="871538" cy="1892139"/>
          </a:xfrm>
          <a:prstGeom prst="bentConnector2">
            <a:avLst/>
          </a:prstGeom>
          <a:ln w="25400">
            <a:tailEnd type="triangle"/>
          </a:ln>
        </p:spPr>
        <p:style>
          <a:lnRef idx="1">
            <a:schemeClr val="dk1"/>
          </a:lnRef>
          <a:fillRef idx="0">
            <a:schemeClr val="dk1"/>
          </a:fillRef>
          <a:effectRef idx="0">
            <a:schemeClr val="dk1"/>
          </a:effectRef>
          <a:fontRef idx="minor">
            <a:schemeClr val="tx1"/>
          </a:fontRef>
        </p:style>
      </p:cxnSp>
      <p:sp>
        <p:nvSpPr>
          <p:cNvPr id="20" name="文本框 19">
            <a:extLst>
              <a:ext uri="{FF2B5EF4-FFF2-40B4-BE49-F238E27FC236}">
                <a16:creationId xmlns:a16="http://schemas.microsoft.com/office/drawing/2014/main" id="{F00273CC-0169-494B-AF1C-CDB20221EEE7}"/>
              </a:ext>
            </a:extLst>
          </p:cNvPr>
          <p:cNvSpPr txBox="1"/>
          <p:nvPr/>
        </p:nvSpPr>
        <p:spPr>
          <a:xfrm>
            <a:off x="1789510" y="1380918"/>
            <a:ext cx="2021681" cy="307777"/>
          </a:xfrm>
          <a:prstGeom prst="rect">
            <a:avLst/>
          </a:prstGeom>
          <a:noFill/>
        </p:spPr>
        <p:txBody>
          <a:bodyPr wrap="square" rtlCol="0">
            <a:spAutoFit/>
          </a:bodyPr>
          <a:lstStyle/>
          <a:p>
            <a:r>
              <a:rPr lang="en-US" altLang="zh-CN" sz="1400" dirty="0"/>
              <a:t>4</a:t>
            </a:r>
            <a:r>
              <a:rPr lang="zh-CN" altLang="en-US" sz="1400" dirty="0"/>
              <a:t>、写</a:t>
            </a:r>
            <a:r>
              <a:rPr lang="en-US" altLang="zh-CN" sz="1400" dirty="0"/>
              <a:t>redo</a:t>
            </a:r>
            <a:r>
              <a:rPr lang="zh-CN" altLang="en-US" sz="1400" dirty="0"/>
              <a:t>日志</a:t>
            </a:r>
          </a:p>
        </p:txBody>
      </p:sp>
      <p:cxnSp>
        <p:nvCxnSpPr>
          <p:cNvPr id="21" name="连接符: 肘形 20">
            <a:extLst>
              <a:ext uri="{FF2B5EF4-FFF2-40B4-BE49-F238E27FC236}">
                <a16:creationId xmlns:a16="http://schemas.microsoft.com/office/drawing/2014/main" id="{BF297026-38C3-4F89-9795-A6870BB2DE8C}"/>
              </a:ext>
            </a:extLst>
          </p:cNvPr>
          <p:cNvCxnSpPr>
            <a:stCxn id="16" idx="0"/>
          </p:cNvCxnSpPr>
          <p:nvPr/>
        </p:nvCxnSpPr>
        <p:spPr>
          <a:xfrm rot="16200000" flipH="1" flipV="1">
            <a:off x="643147" y="962233"/>
            <a:ext cx="4547769" cy="4386264"/>
          </a:xfrm>
          <a:prstGeom prst="bentConnector3">
            <a:avLst>
              <a:gd name="adj1" fmla="val -5027"/>
            </a:avLst>
          </a:prstGeom>
          <a:ln w="25400">
            <a:tailEnd type="triangle"/>
          </a:ln>
        </p:spPr>
        <p:style>
          <a:lnRef idx="1">
            <a:schemeClr val="dk1"/>
          </a:lnRef>
          <a:fillRef idx="0">
            <a:schemeClr val="dk1"/>
          </a:fillRef>
          <a:effectRef idx="0">
            <a:schemeClr val="dk1"/>
          </a:effectRef>
          <a:fontRef idx="minor">
            <a:schemeClr val="tx1"/>
          </a:fontRef>
        </p:style>
      </p:cxnSp>
      <p:sp>
        <p:nvSpPr>
          <p:cNvPr id="22" name="矩形: 圆角 21">
            <a:extLst>
              <a:ext uri="{FF2B5EF4-FFF2-40B4-BE49-F238E27FC236}">
                <a16:creationId xmlns:a16="http://schemas.microsoft.com/office/drawing/2014/main" id="{C337D044-4009-4FFB-9C33-FF2C3DC6B2B0}"/>
              </a:ext>
            </a:extLst>
          </p:cNvPr>
          <p:cNvSpPr/>
          <p:nvPr/>
        </p:nvSpPr>
        <p:spPr>
          <a:xfrm>
            <a:off x="0" y="5473687"/>
            <a:ext cx="1494227" cy="348080"/>
          </a:xfrm>
          <a:prstGeom prst="roundRect">
            <a:avLst/>
          </a:prstGeom>
          <a:solidFill>
            <a:srgbClr val="0070C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200" dirty="0"/>
              <a:t>Bin log </a:t>
            </a:r>
            <a:r>
              <a:rPr lang="zh-CN" altLang="en-US" sz="1200" dirty="0"/>
              <a:t>日志文件</a:t>
            </a:r>
          </a:p>
        </p:txBody>
      </p:sp>
      <p:sp>
        <p:nvSpPr>
          <p:cNvPr id="23" name="文本框 22">
            <a:extLst>
              <a:ext uri="{FF2B5EF4-FFF2-40B4-BE49-F238E27FC236}">
                <a16:creationId xmlns:a16="http://schemas.microsoft.com/office/drawing/2014/main" id="{B2EBA6D2-759F-4F85-8213-67C65DBB3B07}"/>
              </a:ext>
            </a:extLst>
          </p:cNvPr>
          <p:cNvSpPr txBox="1"/>
          <p:nvPr/>
        </p:nvSpPr>
        <p:spPr>
          <a:xfrm>
            <a:off x="835224" y="346116"/>
            <a:ext cx="3930252" cy="307777"/>
          </a:xfrm>
          <a:prstGeom prst="rect">
            <a:avLst/>
          </a:prstGeom>
          <a:noFill/>
        </p:spPr>
        <p:txBody>
          <a:bodyPr wrap="square" rtlCol="0">
            <a:spAutoFit/>
          </a:bodyPr>
          <a:lstStyle/>
          <a:p>
            <a:r>
              <a:rPr lang="en-US" altLang="zh-CN" sz="1400" dirty="0"/>
              <a:t>6</a:t>
            </a:r>
            <a:r>
              <a:rPr lang="zh-CN" altLang="en-US" sz="1400" dirty="0"/>
              <a:t>、准备提交事务，将</a:t>
            </a:r>
            <a:r>
              <a:rPr lang="en-US" altLang="zh-CN" sz="1400" dirty="0"/>
              <a:t>bin log </a:t>
            </a:r>
            <a:r>
              <a:rPr lang="zh-CN" altLang="en-US" sz="1400" dirty="0"/>
              <a:t>日志文件写入磁盘</a:t>
            </a:r>
          </a:p>
        </p:txBody>
      </p:sp>
      <p:cxnSp>
        <p:nvCxnSpPr>
          <p:cNvPr id="24" name="连接符: 肘形 23">
            <a:extLst>
              <a:ext uri="{FF2B5EF4-FFF2-40B4-BE49-F238E27FC236}">
                <a16:creationId xmlns:a16="http://schemas.microsoft.com/office/drawing/2014/main" id="{BEE2A687-948F-4BB7-BA48-E5735103498F}"/>
              </a:ext>
            </a:extLst>
          </p:cNvPr>
          <p:cNvCxnSpPr>
            <a:stCxn id="22" idx="2"/>
            <a:endCxn id="13" idx="2"/>
          </p:cNvCxnSpPr>
          <p:nvPr/>
        </p:nvCxnSpPr>
        <p:spPr>
          <a:xfrm rot="16200000" flipH="1">
            <a:off x="1742700" y="4826181"/>
            <a:ext cx="402582" cy="2393754"/>
          </a:xfrm>
          <a:prstGeom prst="bentConnector3">
            <a:avLst>
              <a:gd name="adj1" fmla="val 156783"/>
            </a:avLst>
          </a:prstGeom>
          <a:ln w="25400">
            <a:tailEnd type="triangle"/>
          </a:ln>
        </p:spPr>
        <p:style>
          <a:lnRef idx="1">
            <a:schemeClr val="dk1"/>
          </a:lnRef>
          <a:fillRef idx="0">
            <a:schemeClr val="dk1"/>
          </a:fillRef>
          <a:effectRef idx="0">
            <a:schemeClr val="dk1"/>
          </a:effectRef>
          <a:fontRef idx="minor">
            <a:schemeClr val="tx1"/>
          </a:fontRef>
        </p:style>
      </p:cxnSp>
      <p:sp>
        <p:nvSpPr>
          <p:cNvPr id="25" name="文本框 24">
            <a:extLst>
              <a:ext uri="{FF2B5EF4-FFF2-40B4-BE49-F238E27FC236}">
                <a16:creationId xmlns:a16="http://schemas.microsoft.com/office/drawing/2014/main" id="{BE2DAFFF-332A-4F37-8129-B90AD3186F5E}"/>
              </a:ext>
            </a:extLst>
          </p:cNvPr>
          <p:cNvSpPr txBox="1"/>
          <p:nvPr/>
        </p:nvSpPr>
        <p:spPr>
          <a:xfrm>
            <a:off x="723898" y="6511884"/>
            <a:ext cx="2416969" cy="523220"/>
          </a:xfrm>
          <a:prstGeom prst="rect">
            <a:avLst/>
          </a:prstGeom>
          <a:noFill/>
        </p:spPr>
        <p:txBody>
          <a:bodyPr wrap="square" rtlCol="0">
            <a:spAutoFit/>
          </a:bodyPr>
          <a:lstStyle/>
          <a:p>
            <a:r>
              <a:rPr lang="en-US" altLang="zh-CN" sz="1400" dirty="0"/>
              <a:t>7</a:t>
            </a:r>
            <a:r>
              <a:rPr lang="zh-CN" altLang="en-US" sz="1400" dirty="0"/>
              <a:t>、写入</a:t>
            </a:r>
            <a:r>
              <a:rPr lang="en-US" altLang="zh-CN" sz="1400" dirty="0"/>
              <a:t>bin log</a:t>
            </a:r>
            <a:r>
              <a:rPr lang="zh-CN" altLang="en-US" sz="1400" dirty="0"/>
              <a:t>文件与位置</a:t>
            </a:r>
            <a:endParaRPr lang="en-US" altLang="zh-CN" sz="1400" dirty="0"/>
          </a:p>
          <a:p>
            <a:r>
              <a:rPr lang="zh-CN" altLang="en-US" sz="1400" dirty="0"/>
              <a:t>      写入</a:t>
            </a:r>
            <a:r>
              <a:rPr lang="en-US" altLang="zh-CN" sz="1400" dirty="0"/>
              <a:t>commit</a:t>
            </a:r>
            <a:r>
              <a:rPr lang="zh-CN" altLang="en-US" sz="1400" dirty="0"/>
              <a:t>标记</a:t>
            </a:r>
          </a:p>
        </p:txBody>
      </p:sp>
      <p:sp>
        <p:nvSpPr>
          <p:cNvPr id="26" name="矩形: 圆角 25">
            <a:extLst>
              <a:ext uri="{FF2B5EF4-FFF2-40B4-BE49-F238E27FC236}">
                <a16:creationId xmlns:a16="http://schemas.microsoft.com/office/drawing/2014/main" id="{07B7F8BA-4814-4F3F-9F6B-7C289C546168}"/>
              </a:ext>
            </a:extLst>
          </p:cNvPr>
          <p:cNvSpPr/>
          <p:nvPr/>
        </p:nvSpPr>
        <p:spPr>
          <a:xfrm>
            <a:off x="2546150" y="4573785"/>
            <a:ext cx="1189433" cy="399753"/>
          </a:xfrm>
          <a:prstGeom prst="roundRect">
            <a:avLst/>
          </a:prstGeom>
          <a:solidFill>
            <a:srgbClr val="0070C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err="1"/>
              <a:t>Os</a:t>
            </a:r>
            <a:r>
              <a:rPr lang="en-US" altLang="zh-CN" dirty="0"/>
              <a:t> cache</a:t>
            </a:r>
            <a:endParaRPr lang="zh-CN" altLang="en-US" dirty="0"/>
          </a:p>
        </p:txBody>
      </p:sp>
      <p:cxnSp>
        <p:nvCxnSpPr>
          <p:cNvPr id="27" name="直接箭头连接符 26">
            <a:extLst>
              <a:ext uri="{FF2B5EF4-FFF2-40B4-BE49-F238E27FC236}">
                <a16:creationId xmlns:a16="http://schemas.microsoft.com/office/drawing/2014/main" id="{42A56879-F1E0-46C4-AA80-4B347A67A8DA}"/>
              </a:ext>
            </a:extLst>
          </p:cNvPr>
          <p:cNvCxnSpPr>
            <a:cxnSpLocks/>
          </p:cNvCxnSpPr>
          <p:nvPr/>
        </p:nvCxnSpPr>
        <p:spPr>
          <a:xfrm>
            <a:off x="3140868" y="5035748"/>
            <a:ext cx="0" cy="61197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8" name="文本框 27">
            <a:extLst>
              <a:ext uri="{FF2B5EF4-FFF2-40B4-BE49-F238E27FC236}">
                <a16:creationId xmlns:a16="http://schemas.microsoft.com/office/drawing/2014/main" id="{E9F7E9AB-2387-4055-A500-769CCCB89A1C}"/>
              </a:ext>
            </a:extLst>
          </p:cNvPr>
          <p:cNvSpPr txBox="1"/>
          <p:nvPr/>
        </p:nvSpPr>
        <p:spPr>
          <a:xfrm>
            <a:off x="1131689" y="4553367"/>
            <a:ext cx="1529061" cy="830997"/>
          </a:xfrm>
          <a:prstGeom prst="rect">
            <a:avLst/>
          </a:prstGeom>
          <a:noFill/>
        </p:spPr>
        <p:txBody>
          <a:bodyPr wrap="square" rtlCol="0">
            <a:spAutoFit/>
          </a:bodyPr>
          <a:lstStyle/>
          <a:p>
            <a:r>
              <a:rPr lang="zh-CN" altLang="en-US" sz="1200" dirty="0"/>
              <a:t>此时如果数据还在</a:t>
            </a:r>
            <a:r>
              <a:rPr lang="en-US" altLang="zh-CN" sz="1200" dirty="0" err="1"/>
              <a:t>os</a:t>
            </a:r>
            <a:r>
              <a:rPr lang="en-US" altLang="zh-CN" sz="1200" dirty="0"/>
              <a:t> cache</a:t>
            </a:r>
            <a:r>
              <a:rPr lang="zh-CN" altLang="en-US" sz="1200" dirty="0"/>
              <a:t>中，</a:t>
            </a:r>
            <a:r>
              <a:rPr lang="en-US" altLang="zh-CN" sz="1200" dirty="0" err="1"/>
              <a:t>mysql</a:t>
            </a:r>
            <a:r>
              <a:rPr lang="zh-CN" altLang="en-US" sz="1200" dirty="0"/>
              <a:t>宕机，数据还是会丢失</a:t>
            </a:r>
          </a:p>
        </p:txBody>
      </p:sp>
      <p:sp>
        <p:nvSpPr>
          <p:cNvPr id="29" name="椭圆 28">
            <a:extLst>
              <a:ext uri="{FF2B5EF4-FFF2-40B4-BE49-F238E27FC236}">
                <a16:creationId xmlns:a16="http://schemas.microsoft.com/office/drawing/2014/main" id="{16424B7F-2A2B-4F7E-BB7D-089B59259B95}"/>
              </a:ext>
            </a:extLst>
          </p:cNvPr>
          <p:cNvSpPr/>
          <p:nvPr/>
        </p:nvSpPr>
        <p:spPr>
          <a:xfrm>
            <a:off x="5738214" y="4381500"/>
            <a:ext cx="735195" cy="307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t>IO</a:t>
            </a:r>
            <a:r>
              <a:rPr lang="zh-CN" altLang="en-US" sz="800" dirty="0"/>
              <a:t>线程</a:t>
            </a:r>
          </a:p>
        </p:txBody>
      </p:sp>
      <p:cxnSp>
        <p:nvCxnSpPr>
          <p:cNvPr id="31" name="直接箭头连接符 30">
            <a:extLst>
              <a:ext uri="{FF2B5EF4-FFF2-40B4-BE49-F238E27FC236}">
                <a16:creationId xmlns:a16="http://schemas.microsoft.com/office/drawing/2014/main" id="{93476EA0-02CE-43E4-8466-AA8C22523DBD}"/>
              </a:ext>
            </a:extLst>
          </p:cNvPr>
          <p:cNvCxnSpPr>
            <a:cxnSpLocks/>
          </p:cNvCxnSpPr>
          <p:nvPr/>
        </p:nvCxnSpPr>
        <p:spPr>
          <a:xfrm>
            <a:off x="6105812" y="3781546"/>
            <a:ext cx="0" cy="5531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直接箭头连接符 31">
            <a:extLst>
              <a:ext uri="{FF2B5EF4-FFF2-40B4-BE49-F238E27FC236}">
                <a16:creationId xmlns:a16="http://schemas.microsoft.com/office/drawing/2014/main" id="{BB5972BB-750E-4FB1-883F-94EC0FBD6B58}"/>
              </a:ext>
            </a:extLst>
          </p:cNvPr>
          <p:cNvCxnSpPr>
            <a:cxnSpLocks/>
          </p:cNvCxnSpPr>
          <p:nvPr/>
        </p:nvCxnSpPr>
        <p:spPr>
          <a:xfrm>
            <a:off x="6111180" y="4759523"/>
            <a:ext cx="0" cy="8882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文本框 35">
            <a:extLst>
              <a:ext uri="{FF2B5EF4-FFF2-40B4-BE49-F238E27FC236}">
                <a16:creationId xmlns:a16="http://schemas.microsoft.com/office/drawing/2014/main" id="{2CD62A25-1C37-4289-8308-F066D7325C99}"/>
              </a:ext>
            </a:extLst>
          </p:cNvPr>
          <p:cNvSpPr txBox="1"/>
          <p:nvPr/>
        </p:nvSpPr>
        <p:spPr>
          <a:xfrm>
            <a:off x="5455445" y="3955881"/>
            <a:ext cx="2905124" cy="307777"/>
          </a:xfrm>
          <a:prstGeom prst="rect">
            <a:avLst/>
          </a:prstGeom>
          <a:noFill/>
        </p:spPr>
        <p:txBody>
          <a:bodyPr wrap="square" rtlCol="0">
            <a:spAutoFit/>
          </a:bodyPr>
          <a:lstStyle/>
          <a:p>
            <a:r>
              <a:rPr lang="zh-CN" altLang="en-US" sz="1400" dirty="0"/>
              <a:t>脏数据</a:t>
            </a:r>
          </a:p>
        </p:txBody>
      </p:sp>
      <p:sp>
        <p:nvSpPr>
          <p:cNvPr id="37" name="文本框 36">
            <a:extLst>
              <a:ext uri="{FF2B5EF4-FFF2-40B4-BE49-F238E27FC236}">
                <a16:creationId xmlns:a16="http://schemas.microsoft.com/office/drawing/2014/main" id="{D98285FD-1C9A-4B3A-8892-95DDDAB7A018}"/>
              </a:ext>
            </a:extLst>
          </p:cNvPr>
          <p:cNvSpPr txBox="1"/>
          <p:nvPr/>
        </p:nvSpPr>
        <p:spPr>
          <a:xfrm>
            <a:off x="4872035" y="4991408"/>
            <a:ext cx="2905124" cy="307777"/>
          </a:xfrm>
          <a:prstGeom prst="rect">
            <a:avLst/>
          </a:prstGeom>
          <a:noFill/>
        </p:spPr>
        <p:txBody>
          <a:bodyPr wrap="square" rtlCol="0">
            <a:spAutoFit/>
          </a:bodyPr>
          <a:lstStyle/>
          <a:p>
            <a:r>
              <a:rPr lang="en-US" altLang="zh-CN" sz="1400" dirty="0"/>
              <a:t>8</a:t>
            </a:r>
            <a:r>
              <a:rPr lang="zh-CN" altLang="en-US" sz="1400" dirty="0"/>
              <a:t>、随机刷磁盘</a:t>
            </a:r>
          </a:p>
        </p:txBody>
      </p:sp>
    </p:spTree>
    <p:extLst>
      <p:ext uri="{BB962C8B-B14F-4D97-AF65-F5344CB8AC3E}">
        <p14:creationId xmlns:p14="http://schemas.microsoft.com/office/powerpoint/2010/main" val="891729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963B9C9-4AC2-4228-8D0E-D43F757E38A6}"/>
              </a:ext>
            </a:extLst>
          </p:cNvPr>
          <p:cNvSpPr txBox="1"/>
          <p:nvPr/>
        </p:nvSpPr>
        <p:spPr>
          <a:xfrm>
            <a:off x="835223" y="346116"/>
            <a:ext cx="1879401" cy="523220"/>
          </a:xfrm>
          <a:prstGeom prst="rect">
            <a:avLst/>
          </a:prstGeom>
          <a:noFill/>
        </p:spPr>
        <p:txBody>
          <a:bodyPr wrap="square" rtlCol="0">
            <a:spAutoFit/>
          </a:bodyPr>
          <a:lstStyle/>
          <a:p>
            <a:r>
              <a:rPr lang="en-US" altLang="zh-CN" sz="2800" b="1" dirty="0"/>
              <a:t>summary</a:t>
            </a:r>
            <a:endParaRPr lang="zh-CN" altLang="en-US" sz="2800" b="1" dirty="0"/>
          </a:p>
        </p:txBody>
      </p:sp>
      <p:sp>
        <p:nvSpPr>
          <p:cNvPr id="6" name="文本框 5">
            <a:extLst>
              <a:ext uri="{FF2B5EF4-FFF2-40B4-BE49-F238E27FC236}">
                <a16:creationId xmlns:a16="http://schemas.microsoft.com/office/drawing/2014/main" id="{D24092E6-713D-46D0-9F6F-54598190810E}"/>
              </a:ext>
            </a:extLst>
          </p:cNvPr>
          <p:cNvSpPr txBox="1"/>
          <p:nvPr/>
        </p:nvSpPr>
        <p:spPr>
          <a:xfrm>
            <a:off x="835223" y="1021646"/>
            <a:ext cx="10810875" cy="4524315"/>
          </a:xfrm>
          <a:prstGeom prst="rect">
            <a:avLst/>
          </a:prstGeom>
          <a:noFill/>
        </p:spPr>
        <p:txBody>
          <a:bodyPr wrap="square">
            <a:spAutoFit/>
          </a:bodyPr>
          <a:lstStyle/>
          <a:p>
            <a:pPr algn="just">
              <a:buFont typeface="+mj-lt"/>
              <a:buAutoNum type="arabicPeriod"/>
            </a:pPr>
            <a:r>
              <a:rPr lang="en-US" altLang="zh-CN" b="1" i="0" dirty="0">
                <a:solidFill>
                  <a:srgbClr val="424B5D"/>
                </a:solidFill>
                <a:effectLst/>
                <a:latin typeface="楷体" panose="02010609060101010101" pitchFamily="49" charset="-122"/>
                <a:ea typeface="楷体" panose="02010609060101010101" pitchFamily="49" charset="-122"/>
              </a:rPr>
              <a:t>Buffer Pool </a:t>
            </a:r>
            <a:r>
              <a:rPr lang="zh-CN" altLang="en-US" b="1" i="0" dirty="0">
                <a:solidFill>
                  <a:srgbClr val="424B5D"/>
                </a:solidFill>
                <a:effectLst/>
                <a:latin typeface="楷体" panose="02010609060101010101" pitchFamily="49" charset="-122"/>
                <a:ea typeface="楷体" panose="02010609060101010101" pitchFamily="49" charset="-122"/>
              </a:rPr>
              <a:t>是 </a:t>
            </a:r>
            <a:r>
              <a:rPr lang="en-US" altLang="zh-CN" b="1" i="0" dirty="0">
                <a:solidFill>
                  <a:srgbClr val="424B5D"/>
                </a:solidFill>
                <a:effectLst/>
                <a:latin typeface="楷体" panose="02010609060101010101" pitchFamily="49" charset="-122"/>
                <a:ea typeface="楷体" panose="02010609060101010101" pitchFamily="49" charset="-122"/>
              </a:rPr>
              <a:t>MySQL </a:t>
            </a:r>
            <a:r>
              <a:rPr lang="zh-CN" altLang="en-US" b="1" i="0" dirty="0">
                <a:solidFill>
                  <a:srgbClr val="424B5D"/>
                </a:solidFill>
                <a:effectLst/>
                <a:latin typeface="楷体" panose="02010609060101010101" pitchFamily="49" charset="-122"/>
                <a:ea typeface="楷体" panose="02010609060101010101" pitchFamily="49" charset="-122"/>
              </a:rPr>
              <a:t>的一个非常重要的组件，因为针对数据库的增删改操作都是在 </a:t>
            </a:r>
            <a:r>
              <a:rPr lang="en-US" altLang="zh-CN" b="1" i="0" dirty="0">
                <a:solidFill>
                  <a:srgbClr val="424B5D"/>
                </a:solidFill>
                <a:effectLst/>
                <a:latin typeface="楷体" panose="02010609060101010101" pitchFamily="49" charset="-122"/>
                <a:ea typeface="楷体" panose="02010609060101010101" pitchFamily="49" charset="-122"/>
              </a:rPr>
              <a:t>Buffer Pool </a:t>
            </a:r>
            <a:r>
              <a:rPr lang="zh-CN" altLang="en-US" b="1" i="0" dirty="0">
                <a:solidFill>
                  <a:srgbClr val="424B5D"/>
                </a:solidFill>
                <a:effectLst/>
                <a:latin typeface="楷体" panose="02010609060101010101" pitchFamily="49" charset="-122"/>
                <a:ea typeface="楷体" panose="02010609060101010101" pitchFamily="49" charset="-122"/>
              </a:rPr>
              <a:t>中完成的</a:t>
            </a:r>
          </a:p>
          <a:p>
            <a:pPr algn="just">
              <a:buFont typeface="+mj-lt"/>
              <a:buAutoNum type="arabicPeriod"/>
            </a:pPr>
            <a:r>
              <a:rPr lang="en-US" altLang="zh-CN" b="1" i="0" dirty="0">
                <a:solidFill>
                  <a:srgbClr val="424B5D"/>
                </a:solidFill>
                <a:effectLst/>
                <a:latin typeface="楷体" panose="02010609060101010101" pitchFamily="49" charset="-122"/>
                <a:ea typeface="楷体" panose="02010609060101010101" pitchFamily="49" charset="-122"/>
              </a:rPr>
              <a:t>Undo log </a:t>
            </a:r>
            <a:r>
              <a:rPr lang="zh-CN" altLang="en-US" b="1" i="0" dirty="0">
                <a:solidFill>
                  <a:srgbClr val="424B5D"/>
                </a:solidFill>
                <a:effectLst/>
                <a:latin typeface="楷体" panose="02010609060101010101" pitchFamily="49" charset="-122"/>
                <a:ea typeface="楷体" panose="02010609060101010101" pitchFamily="49" charset="-122"/>
              </a:rPr>
              <a:t>记录的是数据操作前的样子</a:t>
            </a:r>
          </a:p>
          <a:p>
            <a:pPr algn="just">
              <a:buFont typeface="+mj-lt"/>
              <a:buAutoNum type="arabicPeriod"/>
            </a:pPr>
            <a:r>
              <a:rPr lang="en-US" altLang="zh-CN" b="1" i="0" dirty="0">
                <a:solidFill>
                  <a:srgbClr val="424B5D"/>
                </a:solidFill>
                <a:effectLst/>
                <a:latin typeface="楷体" panose="02010609060101010101" pitchFamily="49" charset="-122"/>
                <a:ea typeface="楷体" panose="02010609060101010101" pitchFamily="49" charset="-122"/>
              </a:rPr>
              <a:t>redo log </a:t>
            </a:r>
            <a:r>
              <a:rPr lang="zh-CN" altLang="en-US" b="1" i="0" dirty="0">
                <a:solidFill>
                  <a:srgbClr val="424B5D"/>
                </a:solidFill>
                <a:effectLst/>
                <a:latin typeface="楷体" panose="02010609060101010101" pitchFamily="49" charset="-122"/>
                <a:ea typeface="楷体" panose="02010609060101010101" pitchFamily="49" charset="-122"/>
              </a:rPr>
              <a:t>记录的是数据被操作后的样子（</a:t>
            </a:r>
            <a:r>
              <a:rPr lang="en-US" altLang="zh-CN" b="1" i="0" dirty="0">
                <a:solidFill>
                  <a:srgbClr val="424B5D"/>
                </a:solidFill>
                <a:effectLst/>
                <a:latin typeface="楷体" panose="02010609060101010101" pitchFamily="49" charset="-122"/>
                <a:ea typeface="楷体" panose="02010609060101010101" pitchFamily="49" charset="-122"/>
              </a:rPr>
              <a:t>redo log </a:t>
            </a:r>
            <a:r>
              <a:rPr lang="zh-CN" altLang="en-US" b="1" i="0" dirty="0">
                <a:solidFill>
                  <a:srgbClr val="424B5D"/>
                </a:solidFill>
                <a:effectLst/>
                <a:latin typeface="楷体" panose="02010609060101010101" pitchFamily="49" charset="-122"/>
                <a:ea typeface="楷体" panose="02010609060101010101" pitchFamily="49" charset="-122"/>
              </a:rPr>
              <a:t>是 </a:t>
            </a:r>
            <a:r>
              <a:rPr lang="en-US" altLang="zh-CN" b="1" i="0" dirty="0" err="1">
                <a:solidFill>
                  <a:srgbClr val="424B5D"/>
                </a:solidFill>
                <a:effectLst/>
                <a:latin typeface="楷体" panose="02010609060101010101" pitchFamily="49" charset="-122"/>
                <a:ea typeface="楷体" panose="02010609060101010101" pitchFamily="49" charset="-122"/>
              </a:rPr>
              <a:t>Innodb</a:t>
            </a:r>
            <a:r>
              <a:rPr lang="en-US" altLang="zh-CN" b="1" i="0" dirty="0">
                <a:solidFill>
                  <a:srgbClr val="424B5D"/>
                </a:solidFill>
                <a:effectLst/>
                <a:latin typeface="楷体" panose="02010609060101010101" pitchFamily="49" charset="-122"/>
                <a:ea typeface="楷体" panose="02010609060101010101" pitchFamily="49" charset="-122"/>
              </a:rPr>
              <a:t> </a:t>
            </a:r>
            <a:r>
              <a:rPr lang="zh-CN" altLang="en-US" b="1" i="0" dirty="0">
                <a:solidFill>
                  <a:srgbClr val="424B5D"/>
                </a:solidFill>
                <a:effectLst/>
                <a:latin typeface="楷体" panose="02010609060101010101" pitchFamily="49" charset="-122"/>
                <a:ea typeface="楷体" panose="02010609060101010101" pitchFamily="49" charset="-122"/>
              </a:rPr>
              <a:t>存储引擎特有）</a:t>
            </a:r>
          </a:p>
          <a:p>
            <a:pPr algn="just">
              <a:buFont typeface="+mj-lt"/>
              <a:buAutoNum type="arabicPeriod"/>
            </a:pPr>
            <a:r>
              <a:rPr lang="en-US" altLang="zh-CN" b="1" i="0" dirty="0">
                <a:solidFill>
                  <a:srgbClr val="424B5D"/>
                </a:solidFill>
                <a:effectLst/>
                <a:latin typeface="楷体" panose="02010609060101010101" pitchFamily="49" charset="-122"/>
                <a:ea typeface="楷体" panose="02010609060101010101" pitchFamily="49" charset="-122"/>
              </a:rPr>
              <a:t>bin log </a:t>
            </a:r>
            <a:r>
              <a:rPr lang="zh-CN" altLang="en-US" b="1" i="0" dirty="0">
                <a:solidFill>
                  <a:srgbClr val="424B5D"/>
                </a:solidFill>
                <a:effectLst/>
                <a:latin typeface="楷体" panose="02010609060101010101" pitchFamily="49" charset="-122"/>
                <a:ea typeface="楷体" panose="02010609060101010101" pitchFamily="49" charset="-122"/>
              </a:rPr>
              <a:t>记录的是整个操作记录（这个对于主从复制具有非常重要的意义）</a:t>
            </a:r>
          </a:p>
          <a:p>
            <a:pPr algn="just"/>
            <a:r>
              <a:rPr lang="zh-CN" altLang="en-US" b="1" i="0" dirty="0">
                <a:solidFill>
                  <a:srgbClr val="424B5D"/>
                </a:solidFill>
                <a:effectLst/>
                <a:latin typeface="楷体" panose="02010609060101010101" pitchFamily="49" charset="-122"/>
                <a:ea typeface="楷体" panose="02010609060101010101" pitchFamily="49" charset="-122"/>
              </a:rPr>
              <a:t>从准备更新一条数据到事务的提交的流程描述</a:t>
            </a:r>
          </a:p>
          <a:p>
            <a:pPr algn="just">
              <a:buFont typeface="+mj-lt"/>
              <a:buAutoNum type="arabicPeriod"/>
            </a:pPr>
            <a:r>
              <a:rPr lang="zh-CN" altLang="en-US" b="1" i="0" dirty="0">
                <a:solidFill>
                  <a:srgbClr val="424B5D"/>
                </a:solidFill>
                <a:effectLst/>
                <a:latin typeface="楷体" panose="02010609060101010101" pitchFamily="49" charset="-122"/>
                <a:ea typeface="楷体" panose="02010609060101010101" pitchFamily="49" charset="-122"/>
              </a:rPr>
              <a:t>首先执行器根据 </a:t>
            </a:r>
            <a:r>
              <a:rPr lang="en-US" altLang="zh-CN" b="1" i="0" dirty="0">
                <a:solidFill>
                  <a:srgbClr val="424B5D"/>
                </a:solidFill>
                <a:effectLst/>
                <a:latin typeface="楷体" panose="02010609060101010101" pitchFamily="49" charset="-122"/>
                <a:ea typeface="楷体" panose="02010609060101010101" pitchFamily="49" charset="-122"/>
              </a:rPr>
              <a:t>MySQL </a:t>
            </a:r>
            <a:r>
              <a:rPr lang="zh-CN" altLang="en-US" b="1" i="0" dirty="0">
                <a:solidFill>
                  <a:srgbClr val="424B5D"/>
                </a:solidFill>
                <a:effectLst/>
                <a:latin typeface="楷体" panose="02010609060101010101" pitchFamily="49" charset="-122"/>
                <a:ea typeface="楷体" panose="02010609060101010101" pitchFamily="49" charset="-122"/>
              </a:rPr>
              <a:t>的执行计划来查询数据，先是从缓存池中查询数据，如果没有就会去数据库中查询，如果查询到了就将其放到缓存池中</a:t>
            </a:r>
          </a:p>
          <a:p>
            <a:pPr algn="just">
              <a:buFont typeface="+mj-lt"/>
              <a:buAutoNum type="arabicPeriod"/>
            </a:pPr>
            <a:r>
              <a:rPr lang="zh-CN" altLang="en-US" b="1" i="0" dirty="0">
                <a:solidFill>
                  <a:srgbClr val="424B5D"/>
                </a:solidFill>
                <a:effectLst/>
                <a:latin typeface="楷体" panose="02010609060101010101" pitchFamily="49" charset="-122"/>
                <a:ea typeface="楷体" panose="02010609060101010101" pitchFamily="49" charset="-122"/>
              </a:rPr>
              <a:t>在数据被缓存到缓存池的同时，会写入 </a:t>
            </a:r>
            <a:r>
              <a:rPr lang="en-US" altLang="zh-CN" b="1" i="0" dirty="0">
                <a:solidFill>
                  <a:srgbClr val="424B5D"/>
                </a:solidFill>
                <a:effectLst/>
                <a:latin typeface="楷体" panose="02010609060101010101" pitchFamily="49" charset="-122"/>
                <a:ea typeface="楷体" panose="02010609060101010101" pitchFamily="49" charset="-122"/>
              </a:rPr>
              <a:t>undo log </a:t>
            </a:r>
            <a:r>
              <a:rPr lang="zh-CN" altLang="en-US" b="1" i="0" dirty="0">
                <a:solidFill>
                  <a:srgbClr val="424B5D"/>
                </a:solidFill>
                <a:effectLst/>
                <a:latin typeface="楷体" panose="02010609060101010101" pitchFamily="49" charset="-122"/>
                <a:ea typeface="楷体" panose="02010609060101010101" pitchFamily="49" charset="-122"/>
              </a:rPr>
              <a:t>日志文件</a:t>
            </a:r>
          </a:p>
          <a:p>
            <a:pPr algn="just">
              <a:buFont typeface="+mj-lt"/>
              <a:buAutoNum type="arabicPeriod"/>
            </a:pPr>
            <a:r>
              <a:rPr lang="zh-CN" altLang="en-US" b="1" i="0" dirty="0">
                <a:solidFill>
                  <a:srgbClr val="424B5D"/>
                </a:solidFill>
                <a:effectLst/>
                <a:latin typeface="楷体" panose="02010609060101010101" pitchFamily="49" charset="-122"/>
                <a:ea typeface="楷体" panose="02010609060101010101" pitchFamily="49" charset="-122"/>
              </a:rPr>
              <a:t>更新的动作是在 </a:t>
            </a:r>
            <a:r>
              <a:rPr lang="en-US" altLang="zh-CN" b="1" i="0" dirty="0" err="1">
                <a:solidFill>
                  <a:srgbClr val="424B5D"/>
                </a:solidFill>
                <a:effectLst/>
                <a:latin typeface="楷体" panose="02010609060101010101" pitchFamily="49" charset="-122"/>
                <a:ea typeface="楷体" panose="02010609060101010101" pitchFamily="49" charset="-122"/>
              </a:rPr>
              <a:t>BufferPool</a:t>
            </a:r>
            <a:r>
              <a:rPr lang="en-US" altLang="zh-CN" b="1" i="0" dirty="0">
                <a:solidFill>
                  <a:srgbClr val="424B5D"/>
                </a:solidFill>
                <a:effectLst/>
                <a:latin typeface="楷体" panose="02010609060101010101" pitchFamily="49" charset="-122"/>
                <a:ea typeface="楷体" panose="02010609060101010101" pitchFamily="49" charset="-122"/>
              </a:rPr>
              <a:t> </a:t>
            </a:r>
            <a:r>
              <a:rPr lang="zh-CN" altLang="en-US" b="1" i="0" dirty="0">
                <a:solidFill>
                  <a:srgbClr val="424B5D"/>
                </a:solidFill>
                <a:effectLst/>
                <a:latin typeface="楷体" panose="02010609060101010101" pitchFamily="49" charset="-122"/>
                <a:ea typeface="楷体" panose="02010609060101010101" pitchFamily="49" charset="-122"/>
              </a:rPr>
              <a:t>中完成的，同时会将更新后的数据添加到 </a:t>
            </a:r>
            <a:r>
              <a:rPr lang="en-US" altLang="zh-CN" b="1" i="0" dirty="0">
                <a:solidFill>
                  <a:srgbClr val="424B5D"/>
                </a:solidFill>
                <a:effectLst/>
                <a:latin typeface="楷体" panose="02010609060101010101" pitchFamily="49" charset="-122"/>
                <a:ea typeface="楷体" panose="02010609060101010101" pitchFamily="49" charset="-122"/>
              </a:rPr>
              <a:t>redo log buffer </a:t>
            </a:r>
            <a:r>
              <a:rPr lang="zh-CN" altLang="en-US" b="1" i="0" dirty="0">
                <a:solidFill>
                  <a:srgbClr val="424B5D"/>
                </a:solidFill>
                <a:effectLst/>
                <a:latin typeface="楷体" panose="02010609060101010101" pitchFamily="49" charset="-122"/>
                <a:ea typeface="楷体" panose="02010609060101010101" pitchFamily="49" charset="-122"/>
              </a:rPr>
              <a:t>中</a:t>
            </a:r>
          </a:p>
          <a:p>
            <a:pPr algn="just">
              <a:buFont typeface="+mj-lt"/>
              <a:buAutoNum type="arabicPeriod"/>
            </a:pPr>
            <a:r>
              <a:rPr lang="zh-CN" altLang="en-US" b="1" i="0" dirty="0">
                <a:solidFill>
                  <a:srgbClr val="424B5D"/>
                </a:solidFill>
                <a:effectLst/>
                <a:latin typeface="楷体" panose="02010609060101010101" pitchFamily="49" charset="-122"/>
                <a:ea typeface="楷体" panose="02010609060101010101" pitchFamily="49" charset="-122"/>
              </a:rPr>
              <a:t>完成以后就可以提交事务，在提交的同时会做以下三件事</a:t>
            </a:r>
          </a:p>
          <a:p>
            <a:pPr algn="just">
              <a:buFont typeface="+mj-lt"/>
              <a:buAutoNum type="arabicPeriod"/>
            </a:pPr>
            <a:r>
              <a:rPr lang="zh-CN" altLang="en-US" b="1" i="0" dirty="0">
                <a:solidFill>
                  <a:srgbClr val="424B5D"/>
                </a:solidFill>
                <a:effectLst/>
                <a:latin typeface="楷体" panose="02010609060101010101" pitchFamily="49" charset="-122"/>
                <a:ea typeface="楷体" panose="02010609060101010101" pitchFamily="49" charset="-122"/>
              </a:rPr>
              <a:t>（第一件事）将</a:t>
            </a:r>
            <a:r>
              <a:rPr lang="en-US" altLang="zh-CN" b="1" i="0" dirty="0">
                <a:solidFill>
                  <a:srgbClr val="424B5D"/>
                </a:solidFill>
                <a:effectLst/>
                <a:latin typeface="楷体" panose="02010609060101010101" pitchFamily="49" charset="-122"/>
                <a:ea typeface="楷体" panose="02010609060101010101" pitchFamily="49" charset="-122"/>
              </a:rPr>
              <a:t>redo log buffer</a:t>
            </a:r>
            <a:r>
              <a:rPr lang="zh-CN" altLang="en-US" b="1" i="0" dirty="0">
                <a:solidFill>
                  <a:srgbClr val="424B5D"/>
                </a:solidFill>
                <a:effectLst/>
                <a:latin typeface="楷体" panose="02010609060101010101" pitchFamily="49" charset="-122"/>
                <a:ea typeface="楷体" panose="02010609060101010101" pitchFamily="49" charset="-122"/>
              </a:rPr>
              <a:t>中的数据刷入到 </a:t>
            </a:r>
            <a:r>
              <a:rPr lang="en-US" altLang="zh-CN" b="1" i="0" dirty="0">
                <a:solidFill>
                  <a:srgbClr val="424B5D"/>
                </a:solidFill>
                <a:effectLst/>
                <a:latin typeface="楷体" panose="02010609060101010101" pitchFamily="49" charset="-122"/>
                <a:ea typeface="楷体" panose="02010609060101010101" pitchFamily="49" charset="-122"/>
              </a:rPr>
              <a:t>redo log </a:t>
            </a:r>
            <a:r>
              <a:rPr lang="zh-CN" altLang="en-US" b="1" i="0" dirty="0">
                <a:solidFill>
                  <a:srgbClr val="424B5D"/>
                </a:solidFill>
                <a:effectLst/>
                <a:latin typeface="楷体" panose="02010609060101010101" pitchFamily="49" charset="-122"/>
                <a:ea typeface="楷体" panose="02010609060101010101" pitchFamily="49" charset="-122"/>
              </a:rPr>
              <a:t>文件中</a:t>
            </a:r>
          </a:p>
          <a:p>
            <a:pPr algn="just">
              <a:buFont typeface="+mj-lt"/>
              <a:buAutoNum type="arabicPeriod"/>
            </a:pPr>
            <a:r>
              <a:rPr lang="zh-CN" altLang="en-US" b="1" i="0" dirty="0">
                <a:solidFill>
                  <a:srgbClr val="424B5D"/>
                </a:solidFill>
                <a:effectLst/>
                <a:latin typeface="楷体" panose="02010609060101010101" pitchFamily="49" charset="-122"/>
                <a:ea typeface="楷体" panose="02010609060101010101" pitchFamily="49" charset="-122"/>
              </a:rPr>
              <a:t>（第二件事）将本次操作记录写入到 </a:t>
            </a:r>
            <a:r>
              <a:rPr lang="en-US" altLang="zh-CN" b="1" i="0" dirty="0">
                <a:solidFill>
                  <a:srgbClr val="424B5D"/>
                </a:solidFill>
                <a:effectLst/>
                <a:latin typeface="楷体" panose="02010609060101010101" pitchFamily="49" charset="-122"/>
                <a:ea typeface="楷体" panose="02010609060101010101" pitchFamily="49" charset="-122"/>
              </a:rPr>
              <a:t>bin log</a:t>
            </a:r>
            <a:r>
              <a:rPr lang="zh-CN" altLang="en-US" b="1" i="0" dirty="0">
                <a:solidFill>
                  <a:srgbClr val="424B5D"/>
                </a:solidFill>
                <a:effectLst/>
                <a:latin typeface="楷体" panose="02010609060101010101" pitchFamily="49" charset="-122"/>
                <a:ea typeface="楷体" panose="02010609060101010101" pitchFamily="49" charset="-122"/>
              </a:rPr>
              <a:t>文件中</a:t>
            </a:r>
          </a:p>
          <a:p>
            <a:pPr algn="just">
              <a:buFont typeface="+mj-lt"/>
              <a:buAutoNum type="arabicPeriod"/>
            </a:pPr>
            <a:r>
              <a:rPr lang="zh-CN" altLang="en-US" b="1" i="0" dirty="0">
                <a:solidFill>
                  <a:srgbClr val="424B5D"/>
                </a:solidFill>
                <a:effectLst/>
                <a:latin typeface="楷体" panose="02010609060101010101" pitchFamily="49" charset="-122"/>
                <a:ea typeface="楷体" panose="02010609060101010101" pitchFamily="49" charset="-122"/>
              </a:rPr>
              <a:t>（第三件事）将 </a:t>
            </a:r>
            <a:r>
              <a:rPr lang="en-US" altLang="zh-CN" b="1" i="0" dirty="0">
                <a:solidFill>
                  <a:srgbClr val="424B5D"/>
                </a:solidFill>
                <a:effectLst/>
                <a:latin typeface="楷体" panose="02010609060101010101" pitchFamily="49" charset="-122"/>
                <a:ea typeface="楷体" panose="02010609060101010101" pitchFamily="49" charset="-122"/>
              </a:rPr>
              <a:t>bin log </a:t>
            </a:r>
            <a:r>
              <a:rPr lang="zh-CN" altLang="en-US" b="1" i="0" dirty="0">
                <a:solidFill>
                  <a:srgbClr val="424B5D"/>
                </a:solidFill>
                <a:effectLst/>
                <a:latin typeface="楷体" panose="02010609060101010101" pitchFamily="49" charset="-122"/>
                <a:ea typeface="楷体" panose="02010609060101010101" pitchFamily="49" charset="-122"/>
              </a:rPr>
              <a:t>文件名字和更新内容在 </a:t>
            </a:r>
            <a:r>
              <a:rPr lang="en-US" altLang="zh-CN" b="1" i="0" dirty="0">
                <a:solidFill>
                  <a:srgbClr val="424B5D"/>
                </a:solidFill>
                <a:effectLst/>
                <a:latin typeface="楷体" panose="02010609060101010101" pitchFamily="49" charset="-122"/>
                <a:ea typeface="楷体" panose="02010609060101010101" pitchFamily="49" charset="-122"/>
              </a:rPr>
              <a:t>bin log </a:t>
            </a:r>
            <a:r>
              <a:rPr lang="zh-CN" altLang="en-US" b="1" i="0" dirty="0">
                <a:solidFill>
                  <a:srgbClr val="424B5D"/>
                </a:solidFill>
                <a:effectLst/>
                <a:latin typeface="楷体" panose="02010609060101010101" pitchFamily="49" charset="-122"/>
                <a:ea typeface="楷体" panose="02010609060101010101" pitchFamily="49" charset="-122"/>
              </a:rPr>
              <a:t>中的位置记录到</a:t>
            </a:r>
            <a:r>
              <a:rPr lang="en-US" altLang="zh-CN" b="1" i="0" dirty="0">
                <a:solidFill>
                  <a:srgbClr val="424B5D"/>
                </a:solidFill>
                <a:effectLst/>
                <a:latin typeface="楷体" panose="02010609060101010101" pitchFamily="49" charset="-122"/>
                <a:ea typeface="楷体" panose="02010609060101010101" pitchFamily="49" charset="-122"/>
              </a:rPr>
              <a:t>redo log</a:t>
            </a:r>
            <a:r>
              <a:rPr lang="zh-CN" altLang="en-US" b="1" i="0" dirty="0">
                <a:solidFill>
                  <a:srgbClr val="424B5D"/>
                </a:solidFill>
                <a:effectLst/>
                <a:latin typeface="楷体" panose="02010609060101010101" pitchFamily="49" charset="-122"/>
                <a:ea typeface="楷体" panose="02010609060101010101" pitchFamily="49" charset="-122"/>
              </a:rPr>
              <a:t>中，同时在 </a:t>
            </a:r>
            <a:r>
              <a:rPr lang="en-US" altLang="zh-CN" b="1" i="0" dirty="0">
                <a:solidFill>
                  <a:srgbClr val="424B5D"/>
                </a:solidFill>
                <a:effectLst/>
                <a:latin typeface="楷体" panose="02010609060101010101" pitchFamily="49" charset="-122"/>
                <a:ea typeface="楷体" panose="02010609060101010101" pitchFamily="49" charset="-122"/>
              </a:rPr>
              <a:t>redo log </a:t>
            </a:r>
            <a:r>
              <a:rPr lang="zh-CN" altLang="en-US" b="1" i="0" dirty="0">
                <a:solidFill>
                  <a:srgbClr val="424B5D"/>
                </a:solidFill>
                <a:effectLst/>
                <a:latin typeface="楷体" panose="02010609060101010101" pitchFamily="49" charset="-122"/>
                <a:ea typeface="楷体" panose="02010609060101010101" pitchFamily="49" charset="-122"/>
              </a:rPr>
              <a:t>最后添加 </a:t>
            </a:r>
            <a:r>
              <a:rPr lang="en-US" altLang="zh-CN" b="1" i="0" dirty="0">
                <a:solidFill>
                  <a:srgbClr val="424B5D"/>
                </a:solidFill>
                <a:effectLst/>
                <a:latin typeface="楷体" panose="02010609060101010101" pitchFamily="49" charset="-122"/>
                <a:ea typeface="楷体" panose="02010609060101010101" pitchFamily="49" charset="-122"/>
              </a:rPr>
              <a:t>commit </a:t>
            </a:r>
            <a:r>
              <a:rPr lang="zh-CN" altLang="en-US" b="1" i="0" dirty="0">
                <a:solidFill>
                  <a:srgbClr val="424B5D"/>
                </a:solidFill>
                <a:effectLst/>
                <a:latin typeface="楷体" panose="02010609060101010101" pitchFamily="49" charset="-122"/>
                <a:ea typeface="楷体" panose="02010609060101010101" pitchFamily="49" charset="-122"/>
              </a:rPr>
              <a:t>标记</a:t>
            </a:r>
          </a:p>
          <a:p>
            <a:pPr algn="just"/>
            <a:r>
              <a:rPr lang="zh-CN" altLang="en-US" b="1" i="0" dirty="0">
                <a:solidFill>
                  <a:srgbClr val="424B5D"/>
                </a:solidFill>
                <a:effectLst/>
                <a:latin typeface="楷体" panose="02010609060101010101" pitchFamily="49" charset="-122"/>
                <a:ea typeface="楷体" panose="02010609060101010101" pitchFamily="49" charset="-122"/>
              </a:rPr>
              <a:t>至此表示整个更新事务已经完成</a:t>
            </a:r>
          </a:p>
        </p:txBody>
      </p:sp>
    </p:spTree>
    <p:extLst>
      <p:ext uri="{BB962C8B-B14F-4D97-AF65-F5344CB8AC3E}">
        <p14:creationId xmlns:p14="http://schemas.microsoft.com/office/powerpoint/2010/main" val="3026050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C51BF3E-9806-4C8B-A979-AD71BA3FF1D6}"/>
              </a:ext>
            </a:extLst>
          </p:cNvPr>
          <p:cNvSpPr/>
          <p:nvPr/>
        </p:nvSpPr>
        <p:spPr>
          <a:xfrm>
            <a:off x="2851121" y="1992282"/>
            <a:ext cx="1997476" cy="3267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圆角 4">
            <a:extLst>
              <a:ext uri="{FF2B5EF4-FFF2-40B4-BE49-F238E27FC236}">
                <a16:creationId xmlns:a16="http://schemas.microsoft.com/office/drawing/2014/main" id="{DB0DD903-3965-42F9-9A1F-B4BC78742217}"/>
              </a:ext>
            </a:extLst>
          </p:cNvPr>
          <p:cNvSpPr/>
          <p:nvPr/>
        </p:nvSpPr>
        <p:spPr>
          <a:xfrm>
            <a:off x="4497929" y="3149320"/>
            <a:ext cx="1313895" cy="59480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err="1"/>
              <a:t>Mysql</a:t>
            </a:r>
            <a:r>
              <a:rPr lang="zh-CN" altLang="en-US" dirty="0"/>
              <a:t>驱动</a:t>
            </a:r>
          </a:p>
        </p:txBody>
      </p:sp>
      <p:sp>
        <p:nvSpPr>
          <p:cNvPr id="6" name="流程图: 直接访问存储器 5">
            <a:extLst>
              <a:ext uri="{FF2B5EF4-FFF2-40B4-BE49-F238E27FC236}">
                <a16:creationId xmlns:a16="http://schemas.microsoft.com/office/drawing/2014/main" id="{17B59746-A8FF-410D-9DC4-50BE6006BF02}"/>
              </a:ext>
            </a:extLst>
          </p:cNvPr>
          <p:cNvSpPr/>
          <p:nvPr/>
        </p:nvSpPr>
        <p:spPr>
          <a:xfrm>
            <a:off x="8936764" y="2891870"/>
            <a:ext cx="3053919" cy="1047564"/>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Mysql</a:t>
            </a:r>
            <a:r>
              <a:rPr lang="zh-CN" altLang="en-US" dirty="0"/>
              <a:t>数据库</a:t>
            </a:r>
          </a:p>
        </p:txBody>
      </p:sp>
      <p:cxnSp>
        <p:nvCxnSpPr>
          <p:cNvPr id="7" name="直接箭头连接符 6">
            <a:extLst>
              <a:ext uri="{FF2B5EF4-FFF2-40B4-BE49-F238E27FC236}">
                <a16:creationId xmlns:a16="http://schemas.microsoft.com/office/drawing/2014/main" id="{AE01F595-9E13-4A62-9B1C-83E8D52A2E9C}"/>
              </a:ext>
            </a:extLst>
          </p:cNvPr>
          <p:cNvCxnSpPr>
            <a:cxnSpLocks/>
          </p:cNvCxnSpPr>
          <p:nvPr/>
        </p:nvCxnSpPr>
        <p:spPr>
          <a:xfrm>
            <a:off x="5882845" y="3446722"/>
            <a:ext cx="3053919"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8" name="文本框 7">
            <a:extLst>
              <a:ext uri="{FF2B5EF4-FFF2-40B4-BE49-F238E27FC236}">
                <a16:creationId xmlns:a16="http://schemas.microsoft.com/office/drawing/2014/main" id="{45234E00-B57E-434E-B6D6-AAA9639D8A98}"/>
              </a:ext>
            </a:extLst>
          </p:cNvPr>
          <p:cNvSpPr txBox="1"/>
          <p:nvPr/>
        </p:nvSpPr>
        <p:spPr>
          <a:xfrm>
            <a:off x="6616824" y="3059668"/>
            <a:ext cx="4199137" cy="369332"/>
          </a:xfrm>
          <a:prstGeom prst="rect">
            <a:avLst/>
          </a:prstGeom>
          <a:noFill/>
        </p:spPr>
        <p:txBody>
          <a:bodyPr wrap="square" rtlCol="0">
            <a:spAutoFit/>
          </a:bodyPr>
          <a:lstStyle/>
          <a:p>
            <a:r>
              <a:rPr lang="zh-CN" altLang="en-US" dirty="0"/>
              <a:t>增删改查</a:t>
            </a:r>
            <a:r>
              <a:rPr lang="en-US" altLang="zh-CN" dirty="0"/>
              <a:t>SQL</a:t>
            </a:r>
            <a:endParaRPr lang="zh-CN" altLang="en-US" dirty="0"/>
          </a:p>
        </p:txBody>
      </p:sp>
      <p:sp>
        <p:nvSpPr>
          <p:cNvPr id="9" name="文本框 8">
            <a:extLst>
              <a:ext uri="{FF2B5EF4-FFF2-40B4-BE49-F238E27FC236}">
                <a16:creationId xmlns:a16="http://schemas.microsoft.com/office/drawing/2014/main" id="{EC81709B-89DA-4F57-930D-F5091D2E6B07}"/>
              </a:ext>
            </a:extLst>
          </p:cNvPr>
          <p:cNvSpPr txBox="1"/>
          <p:nvPr/>
        </p:nvSpPr>
        <p:spPr>
          <a:xfrm>
            <a:off x="3375126" y="1637761"/>
            <a:ext cx="4199137" cy="369332"/>
          </a:xfrm>
          <a:prstGeom prst="rect">
            <a:avLst/>
          </a:prstGeom>
          <a:noFill/>
        </p:spPr>
        <p:txBody>
          <a:bodyPr wrap="square" rtlCol="0">
            <a:spAutoFit/>
          </a:bodyPr>
          <a:lstStyle/>
          <a:p>
            <a:r>
              <a:rPr lang="en-US" altLang="zh-CN" dirty="0"/>
              <a:t>Tomcat</a:t>
            </a:r>
            <a:endParaRPr lang="zh-CN" altLang="en-US" dirty="0"/>
          </a:p>
        </p:txBody>
      </p:sp>
      <p:sp>
        <p:nvSpPr>
          <p:cNvPr id="10" name="椭圆 9">
            <a:extLst>
              <a:ext uri="{FF2B5EF4-FFF2-40B4-BE49-F238E27FC236}">
                <a16:creationId xmlns:a16="http://schemas.microsoft.com/office/drawing/2014/main" id="{AB036DC8-9B22-473F-9819-72089D351AD9}"/>
              </a:ext>
            </a:extLst>
          </p:cNvPr>
          <p:cNvSpPr/>
          <p:nvPr/>
        </p:nvSpPr>
        <p:spPr>
          <a:xfrm>
            <a:off x="3375126" y="2499804"/>
            <a:ext cx="1082404" cy="52378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a:t>线程</a:t>
            </a:r>
            <a:r>
              <a:rPr lang="en-US" altLang="zh-CN" dirty="0"/>
              <a:t>1</a:t>
            </a:r>
            <a:endParaRPr lang="zh-CN" altLang="en-US" dirty="0"/>
          </a:p>
        </p:txBody>
      </p:sp>
      <p:sp>
        <p:nvSpPr>
          <p:cNvPr id="11" name="椭圆 10">
            <a:extLst>
              <a:ext uri="{FF2B5EF4-FFF2-40B4-BE49-F238E27FC236}">
                <a16:creationId xmlns:a16="http://schemas.microsoft.com/office/drawing/2014/main" id="{FCBC88C4-0F04-412F-84FC-F32ACD850936}"/>
              </a:ext>
            </a:extLst>
          </p:cNvPr>
          <p:cNvSpPr/>
          <p:nvPr/>
        </p:nvSpPr>
        <p:spPr>
          <a:xfrm>
            <a:off x="3375126" y="3939434"/>
            <a:ext cx="1082404" cy="52378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a:t>线程</a:t>
            </a:r>
            <a:r>
              <a:rPr lang="en-US" altLang="zh-CN" dirty="0"/>
              <a:t>2</a:t>
            </a:r>
            <a:endParaRPr lang="zh-CN" altLang="en-US" dirty="0"/>
          </a:p>
        </p:txBody>
      </p:sp>
      <p:sp>
        <p:nvSpPr>
          <p:cNvPr id="12" name="笑脸 11">
            <a:extLst>
              <a:ext uri="{FF2B5EF4-FFF2-40B4-BE49-F238E27FC236}">
                <a16:creationId xmlns:a16="http://schemas.microsoft.com/office/drawing/2014/main" id="{C5093170-A180-490F-B6EE-7F76E4C586E6}"/>
              </a:ext>
            </a:extLst>
          </p:cNvPr>
          <p:cNvSpPr/>
          <p:nvPr/>
        </p:nvSpPr>
        <p:spPr>
          <a:xfrm>
            <a:off x="489527" y="2443813"/>
            <a:ext cx="1089553" cy="635763"/>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用户</a:t>
            </a:r>
            <a:r>
              <a:rPr lang="en-US" altLang="zh-CN" dirty="0"/>
              <a:t>1</a:t>
            </a:r>
            <a:endParaRPr lang="zh-CN" altLang="en-US" dirty="0"/>
          </a:p>
        </p:txBody>
      </p:sp>
      <p:sp>
        <p:nvSpPr>
          <p:cNvPr id="13" name="笑脸 12">
            <a:extLst>
              <a:ext uri="{FF2B5EF4-FFF2-40B4-BE49-F238E27FC236}">
                <a16:creationId xmlns:a16="http://schemas.microsoft.com/office/drawing/2014/main" id="{6C6D2CDA-7220-4F2F-85C9-5FBE84F5E064}"/>
              </a:ext>
            </a:extLst>
          </p:cNvPr>
          <p:cNvSpPr/>
          <p:nvPr/>
        </p:nvSpPr>
        <p:spPr>
          <a:xfrm>
            <a:off x="489527" y="3881325"/>
            <a:ext cx="1089553" cy="635763"/>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用户</a:t>
            </a:r>
            <a:r>
              <a:rPr lang="en-US" altLang="zh-CN" dirty="0"/>
              <a:t>2</a:t>
            </a:r>
            <a:endParaRPr lang="zh-CN" altLang="en-US" dirty="0"/>
          </a:p>
        </p:txBody>
      </p:sp>
      <p:cxnSp>
        <p:nvCxnSpPr>
          <p:cNvPr id="15" name="直接箭头连接符 14">
            <a:extLst>
              <a:ext uri="{FF2B5EF4-FFF2-40B4-BE49-F238E27FC236}">
                <a16:creationId xmlns:a16="http://schemas.microsoft.com/office/drawing/2014/main" id="{4B55E970-2ACE-4E3C-B5EB-557DAFC644CF}"/>
              </a:ext>
            </a:extLst>
          </p:cNvPr>
          <p:cNvCxnSpPr>
            <a:cxnSpLocks/>
            <a:stCxn id="12" idx="6"/>
          </p:cNvCxnSpPr>
          <p:nvPr/>
        </p:nvCxnSpPr>
        <p:spPr>
          <a:xfrm>
            <a:off x="1579080" y="2761695"/>
            <a:ext cx="1718301"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17" name="直接箭头连接符 16">
            <a:extLst>
              <a:ext uri="{FF2B5EF4-FFF2-40B4-BE49-F238E27FC236}">
                <a16:creationId xmlns:a16="http://schemas.microsoft.com/office/drawing/2014/main" id="{47845B58-C40B-4B4F-AFC3-8EB346CB327D}"/>
              </a:ext>
            </a:extLst>
          </p:cNvPr>
          <p:cNvCxnSpPr>
            <a:cxnSpLocks/>
          </p:cNvCxnSpPr>
          <p:nvPr/>
        </p:nvCxnSpPr>
        <p:spPr>
          <a:xfrm flipV="1">
            <a:off x="1579080" y="4199207"/>
            <a:ext cx="1699828" cy="1"/>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22" name="文本框 21">
            <a:extLst>
              <a:ext uri="{FF2B5EF4-FFF2-40B4-BE49-F238E27FC236}">
                <a16:creationId xmlns:a16="http://schemas.microsoft.com/office/drawing/2014/main" id="{4A999DB8-D0D4-47AA-9909-E7A2C7F756A4}"/>
              </a:ext>
            </a:extLst>
          </p:cNvPr>
          <p:cNvSpPr txBox="1"/>
          <p:nvPr/>
        </p:nvSpPr>
        <p:spPr>
          <a:xfrm>
            <a:off x="2017115" y="1184530"/>
            <a:ext cx="9199418" cy="369332"/>
          </a:xfrm>
          <a:prstGeom prst="rect">
            <a:avLst/>
          </a:prstGeom>
          <a:noFill/>
        </p:spPr>
        <p:txBody>
          <a:bodyPr wrap="square" rtlCol="0">
            <a:spAutoFit/>
          </a:bodyPr>
          <a:lstStyle/>
          <a:p>
            <a:r>
              <a:rPr lang="en-US" altLang="zh-CN" b="1" i="0" dirty="0">
                <a:solidFill>
                  <a:srgbClr val="424B5D"/>
                </a:solidFill>
                <a:effectLst/>
                <a:latin typeface="Optima-Regular"/>
              </a:rPr>
              <a:t>tomcat  </a:t>
            </a:r>
            <a:r>
              <a:rPr lang="zh-CN" altLang="en-US" b="1" i="0" dirty="0">
                <a:solidFill>
                  <a:srgbClr val="424B5D"/>
                </a:solidFill>
                <a:effectLst/>
                <a:latin typeface="Optima-Regular"/>
              </a:rPr>
              <a:t>是可以并发处理多个请求的，这就会导致多个请求会去建立多个连接</a:t>
            </a:r>
            <a:endParaRPr lang="zh-CN" altLang="en-US" b="1" dirty="0"/>
          </a:p>
        </p:txBody>
      </p:sp>
    </p:spTree>
    <p:extLst>
      <p:ext uri="{BB962C8B-B14F-4D97-AF65-F5344CB8AC3E}">
        <p14:creationId xmlns:p14="http://schemas.microsoft.com/office/powerpoint/2010/main" val="364949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10FB6E7-C020-41E2-BEEC-EE66DD97C6E4}"/>
              </a:ext>
            </a:extLst>
          </p:cNvPr>
          <p:cNvSpPr/>
          <p:nvPr/>
        </p:nvSpPr>
        <p:spPr>
          <a:xfrm>
            <a:off x="3285231" y="1722388"/>
            <a:ext cx="1997476" cy="40414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圆角 4">
            <a:extLst>
              <a:ext uri="{FF2B5EF4-FFF2-40B4-BE49-F238E27FC236}">
                <a16:creationId xmlns:a16="http://schemas.microsoft.com/office/drawing/2014/main" id="{C7B4C336-6316-485B-A95A-006A76FEE8F2}"/>
              </a:ext>
            </a:extLst>
          </p:cNvPr>
          <p:cNvSpPr/>
          <p:nvPr/>
        </p:nvSpPr>
        <p:spPr>
          <a:xfrm>
            <a:off x="4891640" y="2941684"/>
            <a:ext cx="1313895" cy="136939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p>
            <a:pPr algn="ctr"/>
            <a:r>
              <a:rPr lang="zh-CN" altLang="en-US" sz="1200" dirty="0">
                <a:solidFill>
                  <a:schemeClr val="tx1"/>
                </a:solidFill>
              </a:rPr>
              <a:t>数据库连接池</a:t>
            </a:r>
          </a:p>
        </p:txBody>
      </p:sp>
      <p:sp>
        <p:nvSpPr>
          <p:cNvPr id="6" name="流程图: 直接访问存储器 5">
            <a:extLst>
              <a:ext uri="{FF2B5EF4-FFF2-40B4-BE49-F238E27FC236}">
                <a16:creationId xmlns:a16="http://schemas.microsoft.com/office/drawing/2014/main" id="{EC98F674-401F-4069-BEE2-C0233549D605}"/>
              </a:ext>
            </a:extLst>
          </p:cNvPr>
          <p:cNvSpPr/>
          <p:nvPr/>
        </p:nvSpPr>
        <p:spPr>
          <a:xfrm>
            <a:off x="8877084" y="3135752"/>
            <a:ext cx="3053919" cy="1047564"/>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Mysql</a:t>
            </a:r>
            <a:r>
              <a:rPr lang="zh-CN" altLang="en-US" dirty="0"/>
              <a:t>数据库</a:t>
            </a:r>
          </a:p>
        </p:txBody>
      </p:sp>
      <p:cxnSp>
        <p:nvCxnSpPr>
          <p:cNvPr id="7" name="直接箭头连接符 6">
            <a:extLst>
              <a:ext uri="{FF2B5EF4-FFF2-40B4-BE49-F238E27FC236}">
                <a16:creationId xmlns:a16="http://schemas.microsoft.com/office/drawing/2014/main" id="{F3770EF4-1533-4E0C-9E32-E3B3FC3689DA}"/>
              </a:ext>
            </a:extLst>
          </p:cNvPr>
          <p:cNvCxnSpPr>
            <a:cxnSpLocks/>
          </p:cNvCxnSpPr>
          <p:nvPr/>
        </p:nvCxnSpPr>
        <p:spPr>
          <a:xfrm>
            <a:off x="6284984" y="3446722"/>
            <a:ext cx="2415671"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8" name="文本框 7">
            <a:extLst>
              <a:ext uri="{FF2B5EF4-FFF2-40B4-BE49-F238E27FC236}">
                <a16:creationId xmlns:a16="http://schemas.microsoft.com/office/drawing/2014/main" id="{AD41A3E6-C950-44FB-AD2C-B535DA5E3514}"/>
              </a:ext>
            </a:extLst>
          </p:cNvPr>
          <p:cNvSpPr txBox="1"/>
          <p:nvPr/>
        </p:nvSpPr>
        <p:spPr>
          <a:xfrm>
            <a:off x="6689301" y="3045896"/>
            <a:ext cx="4199137" cy="369332"/>
          </a:xfrm>
          <a:prstGeom prst="rect">
            <a:avLst/>
          </a:prstGeom>
          <a:noFill/>
        </p:spPr>
        <p:txBody>
          <a:bodyPr wrap="square" rtlCol="0">
            <a:spAutoFit/>
          </a:bodyPr>
          <a:lstStyle/>
          <a:p>
            <a:r>
              <a:rPr lang="zh-CN" altLang="en-US" dirty="0"/>
              <a:t>增删改查</a:t>
            </a:r>
            <a:r>
              <a:rPr lang="en-US" altLang="zh-CN" dirty="0"/>
              <a:t>SQL</a:t>
            </a:r>
            <a:endParaRPr lang="zh-CN" altLang="en-US" dirty="0"/>
          </a:p>
        </p:txBody>
      </p:sp>
      <p:sp>
        <p:nvSpPr>
          <p:cNvPr id="9" name="文本框 8">
            <a:extLst>
              <a:ext uri="{FF2B5EF4-FFF2-40B4-BE49-F238E27FC236}">
                <a16:creationId xmlns:a16="http://schemas.microsoft.com/office/drawing/2014/main" id="{BE9C4B5C-3332-4FD6-AC17-0E7ADCFCE7B8}"/>
              </a:ext>
            </a:extLst>
          </p:cNvPr>
          <p:cNvSpPr txBox="1"/>
          <p:nvPr/>
        </p:nvSpPr>
        <p:spPr>
          <a:xfrm>
            <a:off x="3809236" y="1367868"/>
            <a:ext cx="4199137" cy="369332"/>
          </a:xfrm>
          <a:prstGeom prst="rect">
            <a:avLst/>
          </a:prstGeom>
          <a:noFill/>
        </p:spPr>
        <p:txBody>
          <a:bodyPr wrap="square" rtlCol="0">
            <a:spAutoFit/>
          </a:bodyPr>
          <a:lstStyle/>
          <a:p>
            <a:r>
              <a:rPr lang="en-US" altLang="zh-CN" dirty="0"/>
              <a:t>Tomcat</a:t>
            </a:r>
            <a:endParaRPr lang="zh-CN" altLang="en-US" dirty="0"/>
          </a:p>
        </p:txBody>
      </p:sp>
      <p:sp>
        <p:nvSpPr>
          <p:cNvPr id="10" name="椭圆 9">
            <a:extLst>
              <a:ext uri="{FF2B5EF4-FFF2-40B4-BE49-F238E27FC236}">
                <a16:creationId xmlns:a16="http://schemas.microsoft.com/office/drawing/2014/main" id="{7171A56E-372C-4308-AB2A-8D8485D94CE5}"/>
              </a:ext>
            </a:extLst>
          </p:cNvPr>
          <p:cNvSpPr/>
          <p:nvPr/>
        </p:nvSpPr>
        <p:spPr>
          <a:xfrm>
            <a:off x="3447057" y="2276093"/>
            <a:ext cx="1082404" cy="52378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a:t>线程</a:t>
            </a:r>
            <a:r>
              <a:rPr lang="en-US" altLang="zh-CN" dirty="0"/>
              <a:t>1</a:t>
            </a:r>
            <a:endParaRPr lang="zh-CN" altLang="en-US" dirty="0"/>
          </a:p>
        </p:txBody>
      </p:sp>
      <p:sp>
        <p:nvSpPr>
          <p:cNvPr id="11" name="椭圆 10">
            <a:extLst>
              <a:ext uri="{FF2B5EF4-FFF2-40B4-BE49-F238E27FC236}">
                <a16:creationId xmlns:a16="http://schemas.microsoft.com/office/drawing/2014/main" id="{2B8A147A-66BE-4DAE-8148-4FA3CC2A6149}"/>
              </a:ext>
            </a:extLst>
          </p:cNvPr>
          <p:cNvSpPr/>
          <p:nvPr/>
        </p:nvSpPr>
        <p:spPr>
          <a:xfrm>
            <a:off x="3447057" y="4528523"/>
            <a:ext cx="1082404" cy="52378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a:t>线程</a:t>
            </a:r>
            <a:r>
              <a:rPr lang="en-US" altLang="zh-CN" dirty="0"/>
              <a:t>2</a:t>
            </a:r>
            <a:endParaRPr lang="zh-CN" altLang="en-US" dirty="0"/>
          </a:p>
        </p:txBody>
      </p:sp>
      <p:sp>
        <p:nvSpPr>
          <p:cNvPr id="12" name="笑脸 11">
            <a:extLst>
              <a:ext uri="{FF2B5EF4-FFF2-40B4-BE49-F238E27FC236}">
                <a16:creationId xmlns:a16="http://schemas.microsoft.com/office/drawing/2014/main" id="{27CD1950-4D12-4D06-8284-9152CD9FD3EF}"/>
              </a:ext>
            </a:extLst>
          </p:cNvPr>
          <p:cNvSpPr/>
          <p:nvPr/>
        </p:nvSpPr>
        <p:spPr>
          <a:xfrm>
            <a:off x="561458" y="2220102"/>
            <a:ext cx="1089553" cy="635763"/>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用户</a:t>
            </a:r>
            <a:r>
              <a:rPr lang="en-US" altLang="zh-CN" dirty="0"/>
              <a:t>1</a:t>
            </a:r>
            <a:endParaRPr lang="zh-CN" altLang="en-US" dirty="0"/>
          </a:p>
        </p:txBody>
      </p:sp>
      <p:sp>
        <p:nvSpPr>
          <p:cNvPr id="13" name="笑脸 12">
            <a:extLst>
              <a:ext uri="{FF2B5EF4-FFF2-40B4-BE49-F238E27FC236}">
                <a16:creationId xmlns:a16="http://schemas.microsoft.com/office/drawing/2014/main" id="{FF7A0B57-976A-48D1-8304-8ABAADAAFD13}"/>
              </a:ext>
            </a:extLst>
          </p:cNvPr>
          <p:cNvSpPr/>
          <p:nvPr/>
        </p:nvSpPr>
        <p:spPr>
          <a:xfrm>
            <a:off x="561458" y="4470414"/>
            <a:ext cx="1089553" cy="635763"/>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用户</a:t>
            </a:r>
            <a:r>
              <a:rPr lang="en-US" altLang="zh-CN" dirty="0"/>
              <a:t>2</a:t>
            </a:r>
            <a:endParaRPr lang="zh-CN" altLang="en-US" dirty="0"/>
          </a:p>
        </p:txBody>
      </p:sp>
      <p:cxnSp>
        <p:nvCxnSpPr>
          <p:cNvPr id="14" name="直接箭头连接符 13">
            <a:extLst>
              <a:ext uri="{FF2B5EF4-FFF2-40B4-BE49-F238E27FC236}">
                <a16:creationId xmlns:a16="http://schemas.microsoft.com/office/drawing/2014/main" id="{B09A9A75-6D8A-4F89-8D20-623FE46BDC80}"/>
              </a:ext>
            </a:extLst>
          </p:cNvPr>
          <p:cNvCxnSpPr>
            <a:cxnSpLocks/>
            <a:stCxn id="12" idx="6"/>
          </p:cNvCxnSpPr>
          <p:nvPr/>
        </p:nvCxnSpPr>
        <p:spPr>
          <a:xfrm>
            <a:off x="1651011" y="2537984"/>
            <a:ext cx="1718301"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15" name="直接箭头连接符 14">
            <a:extLst>
              <a:ext uri="{FF2B5EF4-FFF2-40B4-BE49-F238E27FC236}">
                <a16:creationId xmlns:a16="http://schemas.microsoft.com/office/drawing/2014/main" id="{DEF23685-960B-415D-9626-63CEF55708BE}"/>
              </a:ext>
            </a:extLst>
          </p:cNvPr>
          <p:cNvCxnSpPr>
            <a:cxnSpLocks/>
          </p:cNvCxnSpPr>
          <p:nvPr/>
        </p:nvCxnSpPr>
        <p:spPr>
          <a:xfrm flipV="1">
            <a:off x="1651011" y="4788296"/>
            <a:ext cx="1699828" cy="1"/>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18" name="矩形 17">
            <a:extLst>
              <a:ext uri="{FF2B5EF4-FFF2-40B4-BE49-F238E27FC236}">
                <a16:creationId xmlns:a16="http://schemas.microsoft.com/office/drawing/2014/main" id="{F334A8E2-909A-4CF4-B703-39DAA469E80E}"/>
              </a:ext>
            </a:extLst>
          </p:cNvPr>
          <p:cNvSpPr/>
          <p:nvPr/>
        </p:nvSpPr>
        <p:spPr>
          <a:xfrm>
            <a:off x="5242019" y="3328738"/>
            <a:ext cx="698152" cy="2314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连接</a:t>
            </a:r>
            <a:r>
              <a:rPr lang="en-US" altLang="zh-CN" sz="1400" dirty="0"/>
              <a:t>1</a:t>
            </a:r>
            <a:endParaRPr lang="zh-CN" altLang="en-US" sz="1400" dirty="0"/>
          </a:p>
        </p:txBody>
      </p:sp>
      <p:sp>
        <p:nvSpPr>
          <p:cNvPr id="23" name="矩形 22">
            <a:extLst>
              <a:ext uri="{FF2B5EF4-FFF2-40B4-BE49-F238E27FC236}">
                <a16:creationId xmlns:a16="http://schemas.microsoft.com/office/drawing/2014/main" id="{E7B259E3-6A7A-4E27-94FC-0085181737BE}"/>
              </a:ext>
            </a:extLst>
          </p:cNvPr>
          <p:cNvSpPr/>
          <p:nvPr/>
        </p:nvSpPr>
        <p:spPr>
          <a:xfrm>
            <a:off x="5242019" y="3798959"/>
            <a:ext cx="698152" cy="2314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连接</a:t>
            </a:r>
            <a:r>
              <a:rPr lang="en-US" altLang="zh-CN" sz="1400" dirty="0"/>
              <a:t>2</a:t>
            </a:r>
            <a:endParaRPr lang="zh-CN" altLang="en-US" sz="1400" dirty="0"/>
          </a:p>
        </p:txBody>
      </p:sp>
      <p:cxnSp>
        <p:nvCxnSpPr>
          <p:cNvPr id="24" name="直接箭头连接符 23">
            <a:extLst>
              <a:ext uri="{FF2B5EF4-FFF2-40B4-BE49-F238E27FC236}">
                <a16:creationId xmlns:a16="http://schemas.microsoft.com/office/drawing/2014/main" id="{FFC2FE33-BD53-460C-8F23-55198289FF8E}"/>
              </a:ext>
            </a:extLst>
          </p:cNvPr>
          <p:cNvCxnSpPr>
            <a:cxnSpLocks/>
          </p:cNvCxnSpPr>
          <p:nvPr/>
        </p:nvCxnSpPr>
        <p:spPr>
          <a:xfrm>
            <a:off x="6284984" y="3890067"/>
            <a:ext cx="2424907"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31" name="箭头: 下 30">
            <a:extLst>
              <a:ext uri="{FF2B5EF4-FFF2-40B4-BE49-F238E27FC236}">
                <a16:creationId xmlns:a16="http://schemas.microsoft.com/office/drawing/2014/main" id="{6D133CEF-D109-4221-9E40-B8159A4CBB78}"/>
              </a:ext>
            </a:extLst>
          </p:cNvPr>
          <p:cNvSpPr/>
          <p:nvPr/>
        </p:nvSpPr>
        <p:spPr>
          <a:xfrm rot="18162595">
            <a:off x="4410230" y="2786504"/>
            <a:ext cx="310609" cy="609983"/>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2" name="箭头: 下 31">
            <a:extLst>
              <a:ext uri="{FF2B5EF4-FFF2-40B4-BE49-F238E27FC236}">
                <a16:creationId xmlns:a16="http://schemas.microsoft.com/office/drawing/2014/main" id="{848BE403-8108-43E6-8148-CC689F0DAE85}"/>
              </a:ext>
            </a:extLst>
          </p:cNvPr>
          <p:cNvSpPr/>
          <p:nvPr/>
        </p:nvSpPr>
        <p:spPr>
          <a:xfrm rot="14048961">
            <a:off x="4442702" y="4006085"/>
            <a:ext cx="310609" cy="609983"/>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7" name="文本框 36">
            <a:extLst>
              <a:ext uri="{FF2B5EF4-FFF2-40B4-BE49-F238E27FC236}">
                <a16:creationId xmlns:a16="http://schemas.microsoft.com/office/drawing/2014/main" id="{064B934A-A6CB-47B4-A6BE-A16F45FEE7F8}"/>
              </a:ext>
            </a:extLst>
          </p:cNvPr>
          <p:cNvSpPr txBox="1"/>
          <p:nvPr/>
        </p:nvSpPr>
        <p:spPr>
          <a:xfrm>
            <a:off x="5342242" y="4470414"/>
            <a:ext cx="4692073" cy="369332"/>
          </a:xfrm>
          <a:prstGeom prst="rect">
            <a:avLst/>
          </a:prstGeom>
          <a:noFill/>
        </p:spPr>
        <p:txBody>
          <a:bodyPr wrap="square" rtlCol="0">
            <a:spAutoFit/>
          </a:bodyPr>
          <a:lstStyle/>
          <a:p>
            <a:r>
              <a:rPr lang="zh-CN" altLang="en-US" dirty="0"/>
              <a:t>常见的数据库连接池有</a:t>
            </a:r>
            <a:r>
              <a:rPr lang="en-US" altLang="zh-CN" dirty="0"/>
              <a:t>Druid</a:t>
            </a:r>
            <a:r>
              <a:rPr lang="zh-CN" altLang="en-US" dirty="0"/>
              <a:t>、</a:t>
            </a:r>
            <a:r>
              <a:rPr lang="en-US" altLang="zh-CN" dirty="0"/>
              <a:t>C3P0</a:t>
            </a:r>
            <a:r>
              <a:rPr lang="zh-CN" altLang="en-US" dirty="0"/>
              <a:t>、</a:t>
            </a:r>
            <a:r>
              <a:rPr lang="en-US" altLang="zh-CN" dirty="0"/>
              <a:t>DBCP</a:t>
            </a:r>
            <a:endParaRPr lang="zh-CN" altLang="en-US" dirty="0"/>
          </a:p>
        </p:txBody>
      </p:sp>
      <p:sp>
        <p:nvSpPr>
          <p:cNvPr id="38" name="文本框 37">
            <a:extLst>
              <a:ext uri="{FF2B5EF4-FFF2-40B4-BE49-F238E27FC236}">
                <a16:creationId xmlns:a16="http://schemas.microsoft.com/office/drawing/2014/main" id="{7DEABCF4-FCE8-4264-96C9-337348F93E98}"/>
              </a:ext>
            </a:extLst>
          </p:cNvPr>
          <p:cNvSpPr txBox="1"/>
          <p:nvPr/>
        </p:nvSpPr>
        <p:spPr>
          <a:xfrm>
            <a:off x="1685275" y="511145"/>
            <a:ext cx="9199418" cy="923330"/>
          </a:xfrm>
          <a:prstGeom prst="rect">
            <a:avLst/>
          </a:prstGeom>
          <a:noFill/>
        </p:spPr>
        <p:txBody>
          <a:bodyPr wrap="square" rtlCol="0">
            <a:spAutoFit/>
          </a:bodyPr>
          <a:lstStyle/>
          <a:p>
            <a:r>
              <a:rPr lang="zh-CN" altLang="en-US" b="1" i="0" dirty="0">
                <a:solidFill>
                  <a:srgbClr val="424B5D"/>
                </a:solidFill>
                <a:effectLst/>
                <a:latin typeface="Optima-Regular"/>
              </a:rPr>
              <a:t>数据库连接池：维护一定的连接数，方便系统获取连接，使用就去池子中获取，用完放回去就可以了，我们不需要关心连接的创建与销毁，也不需要关心线程池是怎么去维护这些连接的。</a:t>
            </a:r>
            <a:endParaRPr lang="zh-CN" altLang="en-US" b="1" dirty="0"/>
          </a:p>
        </p:txBody>
      </p:sp>
    </p:spTree>
    <p:extLst>
      <p:ext uri="{BB962C8B-B14F-4D97-AF65-F5344CB8AC3E}">
        <p14:creationId xmlns:p14="http://schemas.microsoft.com/office/powerpoint/2010/main" val="496593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E4661F2-8F7A-4EE0-8A71-19A9D67610DF}"/>
              </a:ext>
            </a:extLst>
          </p:cNvPr>
          <p:cNvSpPr/>
          <p:nvPr/>
        </p:nvSpPr>
        <p:spPr>
          <a:xfrm>
            <a:off x="3285231" y="1722388"/>
            <a:ext cx="1997476" cy="40414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圆角 4">
            <a:extLst>
              <a:ext uri="{FF2B5EF4-FFF2-40B4-BE49-F238E27FC236}">
                <a16:creationId xmlns:a16="http://schemas.microsoft.com/office/drawing/2014/main" id="{ADE8CB3D-3A83-4654-B225-A9381C1AB9BC}"/>
              </a:ext>
            </a:extLst>
          </p:cNvPr>
          <p:cNvSpPr/>
          <p:nvPr/>
        </p:nvSpPr>
        <p:spPr>
          <a:xfrm>
            <a:off x="4891640" y="2941684"/>
            <a:ext cx="1313895" cy="136939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p>
            <a:pPr algn="ctr"/>
            <a:r>
              <a:rPr lang="zh-CN" altLang="en-US" sz="1200" dirty="0">
                <a:solidFill>
                  <a:schemeClr val="tx1"/>
                </a:solidFill>
              </a:rPr>
              <a:t>数据库连接池</a:t>
            </a:r>
          </a:p>
        </p:txBody>
      </p:sp>
      <p:sp>
        <p:nvSpPr>
          <p:cNvPr id="6" name="流程图: 直接访问存储器 5">
            <a:extLst>
              <a:ext uri="{FF2B5EF4-FFF2-40B4-BE49-F238E27FC236}">
                <a16:creationId xmlns:a16="http://schemas.microsoft.com/office/drawing/2014/main" id="{13F29AD8-7E55-4F83-939E-CB9E957B4EAA}"/>
              </a:ext>
            </a:extLst>
          </p:cNvPr>
          <p:cNvSpPr/>
          <p:nvPr/>
        </p:nvSpPr>
        <p:spPr>
          <a:xfrm>
            <a:off x="8877084" y="3135752"/>
            <a:ext cx="3053919" cy="1047564"/>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Mysql</a:t>
            </a:r>
            <a:r>
              <a:rPr lang="zh-CN" altLang="en-US" dirty="0"/>
              <a:t>数据库</a:t>
            </a:r>
          </a:p>
        </p:txBody>
      </p:sp>
      <p:cxnSp>
        <p:nvCxnSpPr>
          <p:cNvPr id="7" name="直接箭头连接符 6">
            <a:extLst>
              <a:ext uri="{FF2B5EF4-FFF2-40B4-BE49-F238E27FC236}">
                <a16:creationId xmlns:a16="http://schemas.microsoft.com/office/drawing/2014/main" id="{606B46BD-A8F1-4DF0-982F-9558422CB74F}"/>
              </a:ext>
            </a:extLst>
          </p:cNvPr>
          <p:cNvCxnSpPr>
            <a:cxnSpLocks/>
          </p:cNvCxnSpPr>
          <p:nvPr/>
        </p:nvCxnSpPr>
        <p:spPr>
          <a:xfrm>
            <a:off x="6284984" y="3446722"/>
            <a:ext cx="1824543"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8" name="文本框 7">
            <a:extLst>
              <a:ext uri="{FF2B5EF4-FFF2-40B4-BE49-F238E27FC236}">
                <a16:creationId xmlns:a16="http://schemas.microsoft.com/office/drawing/2014/main" id="{84E6EB95-97AC-487D-ABDE-1388F405C583}"/>
              </a:ext>
            </a:extLst>
          </p:cNvPr>
          <p:cNvSpPr txBox="1"/>
          <p:nvPr/>
        </p:nvSpPr>
        <p:spPr>
          <a:xfrm>
            <a:off x="6421447" y="3047038"/>
            <a:ext cx="4199137" cy="369332"/>
          </a:xfrm>
          <a:prstGeom prst="rect">
            <a:avLst/>
          </a:prstGeom>
          <a:noFill/>
        </p:spPr>
        <p:txBody>
          <a:bodyPr wrap="square" rtlCol="0">
            <a:spAutoFit/>
          </a:bodyPr>
          <a:lstStyle/>
          <a:p>
            <a:r>
              <a:rPr lang="zh-CN" altLang="en-US" dirty="0"/>
              <a:t>执行</a:t>
            </a:r>
            <a:r>
              <a:rPr lang="en-US" altLang="zh-CN" dirty="0"/>
              <a:t>SQL</a:t>
            </a:r>
            <a:r>
              <a:rPr lang="zh-CN" altLang="en-US" dirty="0"/>
              <a:t>语句</a:t>
            </a:r>
          </a:p>
        </p:txBody>
      </p:sp>
      <p:sp>
        <p:nvSpPr>
          <p:cNvPr id="9" name="椭圆 8">
            <a:extLst>
              <a:ext uri="{FF2B5EF4-FFF2-40B4-BE49-F238E27FC236}">
                <a16:creationId xmlns:a16="http://schemas.microsoft.com/office/drawing/2014/main" id="{37E9FA24-87E8-4EAF-8B6B-BA4EA87F2E9E}"/>
              </a:ext>
            </a:extLst>
          </p:cNvPr>
          <p:cNvSpPr/>
          <p:nvPr/>
        </p:nvSpPr>
        <p:spPr>
          <a:xfrm>
            <a:off x="3447057" y="2276093"/>
            <a:ext cx="1082404" cy="52378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a:t>线程</a:t>
            </a:r>
            <a:r>
              <a:rPr lang="en-US" altLang="zh-CN" dirty="0"/>
              <a:t>1</a:t>
            </a:r>
            <a:endParaRPr lang="zh-CN" altLang="en-US" dirty="0"/>
          </a:p>
        </p:txBody>
      </p:sp>
      <p:sp>
        <p:nvSpPr>
          <p:cNvPr id="10" name="椭圆 9">
            <a:extLst>
              <a:ext uri="{FF2B5EF4-FFF2-40B4-BE49-F238E27FC236}">
                <a16:creationId xmlns:a16="http://schemas.microsoft.com/office/drawing/2014/main" id="{8BC1F779-5457-4214-8596-92880AD78A0D}"/>
              </a:ext>
            </a:extLst>
          </p:cNvPr>
          <p:cNvSpPr/>
          <p:nvPr/>
        </p:nvSpPr>
        <p:spPr>
          <a:xfrm>
            <a:off x="3447057" y="4528523"/>
            <a:ext cx="1082404" cy="52378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a:t>线程</a:t>
            </a:r>
            <a:r>
              <a:rPr lang="en-US" altLang="zh-CN" dirty="0"/>
              <a:t>2</a:t>
            </a:r>
            <a:endParaRPr lang="zh-CN" altLang="en-US" dirty="0"/>
          </a:p>
        </p:txBody>
      </p:sp>
      <p:sp>
        <p:nvSpPr>
          <p:cNvPr id="11" name="笑脸 10">
            <a:extLst>
              <a:ext uri="{FF2B5EF4-FFF2-40B4-BE49-F238E27FC236}">
                <a16:creationId xmlns:a16="http://schemas.microsoft.com/office/drawing/2014/main" id="{11196EF5-7845-459A-A630-517AB9214E7E}"/>
              </a:ext>
            </a:extLst>
          </p:cNvPr>
          <p:cNvSpPr/>
          <p:nvPr/>
        </p:nvSpPr>
        <p:spPr>
          <a:xfrm>
            <a:off x="561458" y="2220102"/>
            <a:ext cx="1089553" cy="635763"/>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用户</a:t>
            </a:r>
            <a:r>
              <a:rPr lang="en-US" altLang="zh-CN" dirty="0"/>
              <a:t>1</a:t>
            </a:r>
            <a:endParaRPr lang="zh-CN" altLang="en-US" dirty="0"/>
          </a:p>
        </p:txBody>
      </p:sp>
      <p:sp>
        <p:nvSpPr>
          <p:cNvPr id="12" name="笑脸 11">
            <a:extLst>
              <a:ext uri="{FF2B5EF4-FFF2-40B4-BE49-F238E27FC236}">
                <a16:creationId xmlns:a16="http://schemas.microsoft.com/office/drawing/2014/main" id="{77B6271E-73B4-4183-91E2-6E1CF026C7B0}"/>
              </a:ext>
            </a:extLst>
          </p:cNvPr>
          <p:cNvSpPr/>
          <p:nvPr/>
        </p:nvSpPr>
        <p:spPr>
          <a:xfrm>
            <a:off x="561458" y="4470414"/>
            <a:ext cx="1089553" cy="635763"/>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用户</a:t>
            </a:r>
            <a:r>
              <a:rPr lang="en-US" altLang="zh-CN" dirty="0"/>
              <a:t>2</a:t>
            </a:r>
            <a:endParaRPr lang="zh-CN" altLang="en-US" dirty="0"/>
          </a:p>
        </p:txBody>
      </p:sp>
      <p:cxnSp>
        <p:nvCxnSpPr>
          <p:cNvPr id="13" name="直接箭头连接符 12">
            <a:extLst>
              <a:ext uri="{FF2B5EF4-FFF2-40B4-BE49-F238E27FC236}">
                <a16:creationId xmlns:a16="http://schemas.microsoft.com/office/drawing/2014/main" id="{D58BDD0F-8E8F-4519-B1A0-45549290BB15}"/>
              </a:ext>
            </a:extLst>
          </p:cNvPr>
          <p:cNvCxnSpPr>
            <a:cxnSpLocks/>
            <a:stCxn id="11" idx="6"/>
          </p:cNvCxnSpPr>
          <p:nvPr/>
        </p:nvCxnSpPr>
        <p:spPr>
          <a:xfrm>
            <a:off x="1651011" y="2537984"/>
            <a:ext cx="1718301"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a:extLst>
              <a:ext uri="{FF2B5EF4-FFF2-40B4-BE49-F238E27FC236}">
                <a16:creationId xmlns:a16="http://schemas.microsoft.com/office/drawing/2014/main" id="{9F1E540B-0EAC-4E56-9972-C3331FB3FB95}"/>
              </a:ext>
            </a:extLst>
          </p:cNvPr>
          <p:cNvCxnSpPr>
            <a:cxnSpLocks/>
          </p:cNvCxnSpPr>
          <p:nvPr/>
        </p:nvCxnSpPr>
        <p:spPr>
          <a:xfrm flipV="1">
            <a:off x="1651011" y="4788296"/>
            <a:ext cx="1699828" cy="1"/>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15" name="矩形 14">
            <a:extLst>
              <a:ext uri="{FF2B5EF4-FFF2-40B4-BE49-F238E27FC236}">
                <a16:creationId xmlns:a16="http://schemas.microsoft.com/office/drawing/2014/main" id="{F7C6DA42-5AD9-48A8-A790-B00E4E809037}"/>
              </a:ext>
            </a:extLst>
          </p:cNvPr>
          <p:cNvSpPr/>
          <p:nvPr/>
        </p:nvSpPr>
        <p:spPr>
          <a:xfrm>
            <a:off x="5242019" y="3328738"/>
            <a:ext cx="698152" cy="2314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连接</a:t>
            </a:r>
            <a:r>
              <a:rPr lang="en-US" altLang="zh-CN" sz="1400" dirty="0"/>
              <a:t>1</a:t>
            </a:r>
            <a:endParaRPr lang="zh-CN" altLang="en-US" sz="1400" dirty="0"/>
          </a:p>
        </p:txBody>
      </p:sp>
      <p:sp>
        <p:nvSpPr>
          <p:cNvPr id="16" name="矩形 15">
            <a:extLst>
              <a:ext uri="{FF2B5EF4-FFF2-40B4-BE49-F238E27FC236}">
                <a16:creationId xmlns:a16="http://schemas.microsoft.com/office/drawing/2014/main" id="{3911CC65-8F12-4C77-BDE6-884BC8AB6B4B}"/>
              </a:ext>
            </a:extLst>
          </p:cNvPr>
          <p:cNvSpPr/>
          <p:nvPr/>
        </p:nvSpPr>
        <p:spPr>
          <a:xfrm>
            <a:off x="5242019" y="3798959"/>
            <a:ext cx="698152" cy="2314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连接</a:t>
            </a:r>
            <a:r>
              <a:rPr lang="en-US" altLang="zh-CN" sz="1400" dirty="0"/>
              <a:t>2</a:t>
            </a:r>
            <a:endParaRPr lang="zh-CN" altLang="en-US" sz="1400" dirty="0"/>
          </a:p>
        </p:txBody>
      </p:sp>
      <p:cxnSp>
        <p:nvCxnSpPr>
          <p:cNvPr id="17" name="直接箭头连接符 16">
            <a:extLst>
              <a:ext uri="{FF2B5EF4-FFF2-40B4-BE49-F238E27FC236}">
                <a16:creationId xmlns:a16="http://schemas.microsoft.com/office/drawing/2014/main" id="{4F4AFB73-B22B-4595-91E1-4139FB1439A2}"/>
              </a:ext>
            </a:extLst>
          </p:cNvPr>
          <p:cNvCxnSpPr>
            <a:cxnSpLocks/>
          </p:cNvCxnSpPr>
          <p:nvPr/>
        </p:nvCxnSpPr>
        <p:spPr>
          <a:xfrm>
            <a:off x="6284984" y="3890067"/>
            <a:ext cx="1824543"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18" name="箭头: 下 17">
            <a:extLst>
              <a:ext uri="{FF2B5EF4-FFF2-40B4-BE49-F238E27FC236}">
                <a16:creationId xmlns:a16="http://schemas.microsoft.com/office/drawing/2014/main" id="{014C8A86-23FD-4AD9-B837-31D780B54164}"/>
              </a:ext>
            </a:extLst>
          </p:cNvPr>
          <p:cNvSpPr/>
          <p:nvPr/>
        </p:nvSpPr>
        <p:spPr>
          <a:xfrm rot="18162595">
            <a:off x="4410230" y="2786504"/>
            <a:ext cx="310609" cy="609983"/>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9" name="箭头: 下 18">
            <a:extLst>
              <a:ext uri="{FF2B5EF4-FFF2-40B4-BE49-F238E27FC236}">
                <a16:creationId xmlns:a16="http://schemas.microsoft.com/office/drawing/2014/main" id="{1A61C3BA-33B0-4166-BE4C-F07EFF8A41C3}"/>
              </a:ext>
            </a:extLst>
          </p:cNvPr>
          <p:cNvSpPr/>
          <p:nvPr/>
        </p:nvSpPr>
        <p:spPr>
          <a:xfrm rot="14048961">
            <a:off x="4442702" y="4006085"/>
            <a:ext cx="310609" cy="609983"/>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1" name="矩形: 圆角 20">
            <a:extLst>
              <a:ext uri="{FF2B5EF4-FFF2-40B4-BE49-F238E27FC236}">
                <a16:creationId xmlns:a16="http://schemas.microsoft.com/office/drawing/2014/main" id="{071F41DC-A99E-4980-9071-43FAF26A2288}"/>
              </a:ext>
            </a:extLst>
          </p:cNvPr>
          <p:cNvSpPr/>
          <p:nvPr/>
        </p:nvSpPr>
        <p:spPr>
          <a:xfrm>
            <a:off x="8107789" y="2935508"/>
            <a:ext cx="1313895" cy="136939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p>
            <a:pPr algn="ctr"/>
            <a:r>
              <a:rPr lang="zh-CN" altLang="en-US" sz="1200" dirty="0">
                <a:solidFill>
                  <a:schemeClr val="tx1"/>
                </a:solidFill>
              </a:rPr>
              <a:t>数据库连接池</a:t>
            </a:r>
          </a:p>
        </p:txBody>
      </p:sp>
      <p:sp>
        <p:nvSpPr>
          <p:cNvPr id="22" name="矩形 21">
            <a:extLst>
              <a:ext uri="{FF2B5EF4-FFF2-40B4-BE49-F238E27FC236}">
                <a16:creationId xmlns:a16="http://schemas.microsoft.com/office/drawing/2014/main" id="{2BC2C06E-361E-4A3E-8594-B68CC37AD19D}"/>
              </a:ext>
            </a:extLst>
          </p:cNvPr>
          <p:cNvSpPr/>
          <p:nvPr/>
        </p:nvSpPr>
        <p:spPr>
          <a:xfrm>
            <a:off x="8458168" y="3361891"/>
            <a:ext cx="698152" cy="2314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连接</a:t>
            </a:r>
            <a:r>
              <a:rPr lang="en-US" altLang="zh-CN" sz="1400" dirty="0"/>
              <a:t>1</a:t>
            </a:r>
            <a:endParaRPr lang="zh-CN" altLang="en-US" sz="1400" dirty="0"/>
          </a:p>
        </p:txBody>
      </p:sp>
      <p:sp>
        <p:nvSpPr>
          <p:cNvPr id="23" name="矩形 22">
            <a:extLst>
              <a:ext uri="{FF2B5EF4-FFF2-40B4-BE49-F238E27FC236}">
                <a16:creationId xmlns:a16="http://schemas.microsoft.com/office/drawing/2014/main" id="{A2A14E1A-4627-4B5D-9AE9-B809BDC4A78F}"/>
              </a:ext>
            </a:extLst>
          </p:cNvPr>
          <p:cNvSpPr/>
          <p:nvPr/>
        </p:nvSpPr>
        <p:spPr>
          <a:xfrm>
            <a:off x="8458168" y="3832112"/>
            <a:ext cx="698152" cy="2314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连接</a:t>
            </a:r>
            <a:r>
              <a:rPr lang="en-US" altLang="zh-CN" sz="1400" dirty="0"/>
              <a:t>2</a:t>
            </a:r>
            <a:endParaRPr lang="zh-CN" altLang="en-US" sz="1400" dirty="0"/>
          </a:p>
        </p:txBody>
      </p:sp>
      <p:sp>
        <p:nvSpPr>
          <p:cNvPr id="26" name="文本框 25">
            <a:extLst>
              <a:ext uri="{FF2B5EF4-FFF2-40B4-BE49-F238E27FC236}">
                <a16:creationId xmlns:a16="http://schemas.microsoft.com/office/drawing/2014/main" id="{1C3A2745-2762-4054-B0BE-65E8B13A222C}"/>
              </a:ext>
            </a:extLst>
          </p:cNvPr>
          <p:cNvSpPr txBox="1"/>
          <p:nvPr/>
        </p:nvSpPr>
        <p:spPr>
          <a:xfrm>
            <a:off x="1685275" y="511145"/>
            <a:ext cx="9199418" cy="923330"/>
          </a:xfrm>
          <a:prstGeom prst="rect">
            <a:avLst/>
          </a:prstGeom>
          <a:noFill/>
        </p:spPr>
        <p:txBody>
          <a:bodyPr wrap="square" rtlCol="0">
            <a:spAutoFit/>
          </a:bodyPr>
          <a:lstStyle/>
          <a:p>
            <a:r>
              <a:rPr lang="zh-CN" altLang="en-US" b="1" i="0" dirty="0">
                <a:solidFill>
                  <a:srgbClr val="424B5D"/>
                </a:solidFill>
                <a:effectLst/>
                <a:latin typeface="Optima-Regular"/>
              </a:rPr>
              <a:t>其实 </a:t>
            </a:r>
            <a:r>
              <a:rPr lang="en-US" altLang="zh-CN" b="1" i="0" dirty="0">
                <a:solidFill>
                  <a:srgbClr val="424B5D"/>
                </a:solidFill>
                <a:effectLst/>
                <a:latin typeface="Optima-Regular"/>
              </a:rPr>
              <a:t>MySQL </a:t>
            </a:r>
            <a:r>
              <a:rPr lang="zh-CN" altLang="en-US" b="1" i="0" dirty="0">
                <a:solidFill>
                  <a:srgbClr val="424B5D"/>
                </a:solidFill>
                <a:effectLst/>
                <a:latin typeface="Optima-Regular"/>
              </a:rPr>
              <a:t>的架构体系中也已经提供了这样的一个池子，也是数据库连池。双方都是通过数据库连接池来管理各个连接的，这样一方面线程之前不需要是争抢连接，更重要的是不需要反复的创建的销毁连接。</a:t>
            </a:r>
            <a:endParaRPr lang="zh-CN" altLang="en-US" b="1" dirty="0"/>
          </a:p>
        </p:txBody>
      </p:sp>
      <p:sp>
        <p:nvSpPr>
          <p:cNvPr id="28" name="文本框 27">
            <a:extLst>
              <a:ext uri="{FF2B5EF4-FFF2-40B4-BE49-F238E27FC236}">
                <a16:creationId xmlns:a16="http://schemas.microsoft.com/office/drawing/2014/main" id="{C4200ABB-534E-4DEF-A23C-9E15D695A0A5}"/>
              </a:ext>
            </a:extLst>
          </p:cNvPr>
          <p:cNvSpPr txBox="1"/>
          <p:nvPr/>
        </p:nvSpPr>
        <p:spPr>
          <a:xfrm>
            <a:off x="6421447" y="3505788"/>
            <a:ext cx="4199137" cy="369332"/>
          </a:xfrm>
          <a:prstGeom prst="rect">
            <a:avLst/>
          </a:prstGeom>
          <a:noFill/>
        </p:spPr>
        <p:txBody>
          <a:bodyPr wrap="square" rtlCol="0">
            <a:spAutoFit/>
          </a:bodyPr>
          <a:lstStyle/>
          <a:p>
            <a:r>
              <a:rPr lang="zh-CN" altLang="en-US" dirty="0"/>
              <a:t>执行</a:t>
            </a:r>
            <a:r>
              <a:rPr lang="en-US" altLang="zh-CN" dirty="0"/>
              <a:t>SQL</a:t>
            </a:r>
            <a:r>
              <a:rPr lang="zh-CN" altLang="en-US" dirty="0"/>
              <a:t>语句</a:t>
            </a:r>
          </a:p>
        </p:txBody>
      </p:sp>
    </p:spTree>
    <p:extLst>
      <p:ext uri="{BB962C8B-B14F-4D97-AF65-F5344CB8AC3E}">
        <p14:creationId xmlns:p14="http://schemas.microsoft.com/office/powerpoint/2010/main" val="2684365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D6E0C56-E43C-45AC-A027-FA6167AFE139}"/>
              </a:ext>
            </a:extLst>
          </p:cNvPr>
          <p:cNvSpPr/>
          <p:nvPr/>
        </p:nvSpPr>
        <p:spPr>
          <a:xfrm>
            <a:off x="2763119" y="1389088"/>
            <a:ext cx="1997476" cy="40414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圆角 4">
            <a:extLst>
              <a:ext uri="{FF2B5EF4-FFF2-40B4-BE49-F238E27FC236}">
                <a16:creationId xmlns:a16="http://schemas.microsoft.com/office/drawing/2014/main" id="{6927D2AD-F5DA-4923-9D9A-7A6B1E92E408}"/>
              </a:ext>
            </a:extLst>
          </p:cNvPr>
          <p:cNvSpPr/>
          <p:nvPr/>
        </p:nvSpPr>
        <p:spPr>
          <a:xfrm>
            <a:off x="4369528" y="2608384"/>
            <a:ext cx="1313895" cy="136939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p>
            <a:pPr algn="ctr"/>
            <a:r>
              <a:rPr lang="zh-CN" altLang="en-US" sz="1200" dirty="0">
                <a:solidFill>
                  <a:schemeClr val="tx1"/>
                </a:solidFill>
              </a:rPr>
              <a:t>数据库连接池</a:t>
            </a:r>
          </a:p>
        </p:txBody>
      </p:sp>
      <p:sp>
        <p:nvSpPr>
          <p:cNvPr id="6" name="流程图: 直接访问存储器 5">
            <a:extLst>
              <a:ext uri="{FF2B5EF4-FFF2-40B4-BE49-F238E27FC236}">
                <a16:creationId xmlns:a16="http://schemas.microsoft.com/office/drawing/2014/main" id="{3C074D2A-A8FF-4C10-828F-32235394EE42}"/>
              </a:ext>
            </a:extLst>
          </p:cNvPr>
          <p:cNvSpPr/>
          <p:nvPr/>
        </p:nvSpPr>
        <p:spPr>
          <a:xfrm>
            <a:off x="8764869" y="2035572"/>
            <a:ext cx="3053919" cy="4041495"/>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err="1"/>
              <a:t>Mysql</a:t>
            </a:r>
            <a:r>
              <a:rPr lang="zh-CN" altLang="en-US" dirty="0"/>
              <a:t>数据库</a:t>
            </a:r>
          </a:p>
        </p:txBody>
      </p:sp>
      <p:cxnSp>
        <p:nvCxnSpPr>
          <p:cNvPr id="7" name="直接箭头连接符 6">
            <a:extLst>
              <a:ext uri="{FF2B5EF4-FFF2-40B4-BE49-F238E27FC236}">
                <a16:creationId xmlns:a16="http://schemas.microsoft.com/office/drawing/2014/main" id="{9ACEFDEF-5D60-4BE7-A90D-5F70C6ABB159}"/>
              </a:ext>
            </a:extLst>
          </p:cNvPr>
          <p:cNvCxnSpPr>
            <a:cxnSpLocks/>
          </p:cNvCxnSpPr>
          <p:nvPr/>
        </p:nvCxnSpPr>
        <p:spPr>
          <a:xfrm>
            <a:off x="5762872" y="3113422"/>
            <a:ext cx="1824543"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8" name="文本框 7">
            <a:extLst>
              <a:ext uri="{FF2B5EF4-FFF2-40B4-BE49-F238E27FC236}">
                <a16:creationId xmlns:a16="http://schemas.microsoft.com/office/drawing/2014/main" id="{F9F0F0E0-8143-487A-AE64-DF01C51D6740}"/>
              </a:ext>
            </a:extLst>
          </p:cNvPr>
          <p:cNvSpPr txBox="1"/>
          <p:nvPr/>
        </p:nvSpPr>
        <p:spPr>
          <a:xfrm>
            <a:off x="5939787" y="2758703"/>
            <a:ext cx="4199137" cy="369332"/>
          </a:xfrm>
          <a:prstGeom prst="rect">
            <a:avLst/>
          </a:prstGeom>
          <a:noFill/>
        </p:spPr>
        <p:txBody>
          <a:bodyPr wrap="square" rtlCol="0">
            <a:spAutoFit/>
          </a:bodyPr>
          <a:lstStyle/>
          <a:p>
            <a:r>
              <a:rPr lang="zh-CN" altLang="en-US" dirty="0"/>
              <a:t>执行</a:t>
            </a:r>
            <a:r>
              <a:rPr lang="en-US" altLang="zh-CN" dirty="0"/>
              <a:t>SQL</a:t>
            </a:r>
            <a:r>
              <a:rPr lang="zh-CN" altLang="en-US" dirty="0"/>
              <a:t>语句</a:t>
            </a:r>
          </a:p>
        </p:txBody>
      </p:sp>
      <p:sp>
        <p:nvSpPr>
          <p:cNvPr id="9" name="椭圆 8">
            <a:extLst>
              <a:ext uri="{FF2B5EF4-FFF2-40B4-BE49-F238E27FC236}">
                <a16:creationId xmlns:a16="http://schemas.microsoft.com/office/drawing/2014/main" id="{BAABE622-FF69-46EC-8672-14C4DEFEC16C}"/>
              </a:ext>
            </a:extLst>
          </p:cNvPr>
          <p:cNvSpPr/>
          <p:nvPr/>
        </p:nvSpPr>
        <p:spPr>
          <a:xfrm>
            <a:off x="2924945" y="1942793"/>
            <a:ext cx="1082404" cy="52378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a:t>线程</a:t>
            </a:r>
            <a:r>
              <a:rPr lang="en-US" altLang="zh-CN" dirty="0"/>
              <a:t>1</a:t>
            </a:r>
            <a:endParaRPr lang="zh-CN" altLang="en-US" dirty="0"/>
          </a:p>
        </p:txBody>
      </p:sp>
      <p:sp>
        <p:nvSpPr>
          <p:cNvPr id="10" name="椭圆 9">
            <a:extLst>
              <a:ext uri="{FF2B5EF4-FFF2-40B4-BE49-F238E27FC236}">
                <a16:creationId xmlns:a16="http://schemas.microsoft.com/office/drawing/2014/main" id="{592653FF-BA66-4A76-89F0-D16335B49857}"/>
              </a:ext>
            </a:extLst>
          </p:cNvPr>
          <p:cNvSpPr/>
          <p:nvPr/>
        </p:nvSpPr>
        <p:spPr>
          <a:xfrm>
            <a:off x="2924945" y="4195223"/>
            <a:ext cx="1082404" cy="52378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a:t>线程</a:t>
            </a:r>
            <a:r>
              <a:rPr lang="en-US" altLang="zh-CN" dirty="0"/>
              <a:t>2</a:t>
            </a:r>
            <a:endParaRPr lang="zh-CN" altLang="en-US" dirty="0"/>
          </a:p>
        </p:txBody>
      </p:sp>
      <p:sp>
        <p:nvSpPr>
          <p:cNvPr id="11" name="笑脸 10">
            <a:extLst>
              <a:ext uri="{FF2B5EF4-FFF2-40B4-BE49-F238E27FC236}">
                <a16:creationId xmlns:a16="http://schemas.microsoft.com/office/drawing/2014/main" id="{6C3B706B-1D3A-455C-92F0-97C6934986DE}"/>
              </a:ext>
            </a:extLst>
          </p:cNvPr>
          <p:cNvSpPr/>
          <p:nvPr/>
        </p:nvSpPr>
        <p:spPr>
          <a:xfrm>
            <a:off x="584013" y="1982754"/>
            <a:ext cx="1089553" cy="635763"/>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用户</a:t>
            </a:r>
            <a:r>
              <a:rPr lang="en-US" altLang="zh-CN" dirty="0"/>
              <a:t>1</a:t>
            </a:r>
            <a:endParaRPr lang="zh-CN" altLang="en-US" dirty="0"/>
          </a:p>
        </p:txBody>
      </p:sp>
      <p:sp>
        <p:nvSpPr>
          <p:cNvPr id="12" name="笑脸 11">
            <a:extLst>
              <a:ext uri="{FF2B5EF4-FFF2-40B4-BE49-F238E27FC236}">
                <a16:creationId xmlns:a16="http://schemas.microsoft.com/office/drawing/2014/main" id="{844CD13C-88A5-47CA-92C5-16DF027BBADA}"/>
              </a:ext>
            </a:extLst>
          </p:cNvPr>
          <p:cNvSpPr/>
          <p:nvPr/>
        </p:nvSpPr>
        <p:spPr>
          <a:xfrm>
            <a:off x="584013" y="4233066"/>
            <a:ext cx="1089553" cy="635763"/>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用户</a:t>
            </a:r>
            <a:r>
              <a:rPr lang="en-US" altLang="zh-CN" dirty="0"/>
              <a:t>2</a:t>
            </a:r>
            <a:endParaRPr lang="zh-CN" altLang="en-US" dirty="0"/>
          </a:p>
        </p:txBody>
      </p:sp>
      <p:cxnSp>
        <p:nvCxnSpPr>
          <p:cNvPr id="13" name="直接箭头连接符 12">
            <a:extLst>
              <a:ext uri="{FF2B5EF4-FFF2-40B4-BE49-F238E27FC236}">
                <a16:creationId xmlns:a16="http://schemas.microsoft.com/office/drawing/2014/main" id="{45C06C23-4E03-4174-9A43-03464E25F4BE}"/>
              </a:ext>
            </a:extLst>
          </p:cNvPr>
          <p:cNvCxnSpPr>
            <a:cxnSpLocks/>
            <a:stCxn id="11" idx="6"/>
          </p:cNvCxnSpPr>
          <p:nvPr/>
        </p:nvCxnSpPr>
        <p:spPr>
          <a:xfrm>
            <a:off x="1673566" y="2300636"/>
            <a:ext cx="1089553"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a:extLst>
              <a:ext uri="{FF2B5EF4-FFF2-40B4-BE49-F238E27FC236}">
                <a16:creationId xmlns:a16="http://schemas.microsoft.com/office/drawing/2014/main" id="{AB59F271-BE7F-493C-AB29-C45749F6F9B3}"/>
              </a:ext>
            </a:extLst>
          </p:cNvPr>
          <p:cNvCxnSpPr>
            <a:cxnSpLocks/>
          </p:cNvCxnSpPr>
          <p:nvPr/>
        </p:nvCxnSpPr>
        <p:spPr>
          <a:xfrm flipV="1">
            <a:off x="1673566" y="4550949"/>
            <a:ext cx="1089553" cy="1"/>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15" name="矩形 14">
            <a:extLst>
              <a:ext uri="{FF2B5EF4-FFF2-40B4-BE49-F238E27FC236}">
                <a16:creationId xmlns:a16="http://schemas.microsoft.com/office/drawing/2014/main" id="{7060BB7F-444E-42DA-8C2F-C19CB7CA8C3C}"/>
              </a:ext>
            </a:extLst>
          </p:cNvPr>
          <p:cNvSpPr/>
          <p:nvPr/>
        </p:nvSpPr>
        <p:spPr>
          <a:xfrm>
            <a:off x="4719907" y="2995438"/>
            <a:ext cx="698152" cy="2314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连接</a:t>
            </a:r>
            <a:r>
              <a:rPr lang="en-US" altLang="zh-CN" sz="1400" dirty="0"/>
              <a:t>1</a:t>
            </a:r>
            <a:endParaRPr lang="zh-CN" altLang="en-US" sz="1400" dirty="0"/>
          </a:p>
        </p:txBody>
      </p:sp>
      <p:sp>
        <p:nvSpPr>
          <p:cNvPr id="16" name="矩形 15">
            <a:extLst>
              <a:ext uri="{FF2B5EF4-FFF2-40B4-BE49-F238E27FC236}">
                <a16:creationId xmlns:a16="http://schemas.microsoft.com/office/drawing/2014/main" id="{B724D28E-784B-449B-893D-8DE219574F82}"/>
              </a:ext>
            </a:extLst>
          </p:cNvPr>
          <p:cNvSpPr/>
          <p:nvPr/>
        </p:nvSpPr>
        <p:spPr>
          <a:xfrm>
            <a:off x="4719907" y="3465659"/>
            <a:ext cx="698152" cy="2314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连接</a:t>
            </a:r>
            <a:r>
              <a:rPr lang="en-US" altLang="zh-CN" sz="1400" dirty="0"/>
              <a:t>2</a:t>
            </a:r>
            <a:endParaRPr lang="zh-CN" altLang="en-US" sz="1400" dirty="0"/>
          </a:p>
        </p:txBody>
      </p:sp>
      <p:cxnSp>
        <p:nvCxnSpPr>
          <p:cNvPr id="17" name="直接箭头连接符 16">
            <a:extLst>
              <a:ext uri="{FF2B5EF4-FFF2-40B4-BE49-F238E27FC236}">
                <a16:creationId xmlns:a16="http://schemas.microsoft.com/office/drawing/2014/main" id="{F6D72BC5-6190-49B1-89A4-B59F3BA989EE}"/>
              </a:ext>
            </a:extLst>
          </p:cNvPr>
          <p:cNvCxnSpPr>
            <a:cxnSpLocks/>
          </p:cNvCxnSpPr>
          <p:nvPr/>
        </p:nvCxnSpPr>
        <p:spPr>
          <a:xfrm>
            <a:off x="5762872" y="3556767"/>
            <a:ext cx="1824543"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18" name="箭头: 下 17">
            <a:extLst>
              <a:ext uri="{FF2B5EF4-FFF2-40B4-BE49-F238E27FC236}">
                <a16:creationId xmlns:a16="http://schemas.microsoft.com/office/drawing/2014/main" id="{1F3FC46B-CA5F-472D-BFE3-39F3131A2AE3}"/>
              </a:ext>
            </a:extLst>
          </p:cNvPr>
          <p:cNvSpPr/>
          <p:nvPr/>
        </p:nvSpPr>
        <p:spPr>
          <a:xfrm rot="18162595">
            <a:off x="3888118" y="2453204"/>
            <a:ext cx="310609" cy="609983"/>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9" name="箭头: 下 18">
            <a:extLst>
              <a:ext uri="{FF2B5EF4-FFF2-40B4-BE49-F238E27FC236}">
                <a16:creationId xmlns:a16="http://schemas.microsoft.com/office/drawing/2014/main" id="{0FBDF9F2-A5C7-4D8D-9DA6-A3055060B81A}"/>
              </a:ext>
            </a:extLst>
          </p:cNvPr>
          <p:cNvSpPr/>
          <p:nvPr/>
        </p:nvSpPr>
        <p:spPr>
          <a:xfrm rot="14048961">
            <a:off x="3920590" y="3672785"/>
            <a:ext cx="310609" cy="609983"/>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0" name="矩形: 圆角 19">
            <a:extLst>
              <a:ext uri="{FF2B5EF4-FFF2-40B4-BE49-F238E27FC236}">
                <a16:creationId xmlns:a16="http://schemas.microsoft.com/office/drawing/2014/main" id="{5CF7A763-7E04-4BB6-B69C-C620FE29751B}"/>
              </a:ext>
            </a:extLst>
          </p:cNvPr>
          <p:cNvSpPr/>
          <p:nvPr/>
        </p:nvSpPr>
        <p:spPr>
          <a:xfrm>
            <a:off x="7585677" y="2602208"/>
            <a:ext cx="1313895" cy="136939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p>
            <a:pPr algn="ctr"/>
            <a:r>
              <a:rPr lang="zh-CN" altLang="en-US" sz="1200" dirty="0">
                <a:solidFill>
                  <a:schemeClr val="tx1"/>
                </a:solidFill>
              </a:rPr>
              <a:t>数据库连接池</a:t>
            </a:r>
          </a:p>
        </p:txBody>
      </p:sp>
      <p:sp>
        <p:nvSpPr>
          <p:cNvPr id="21" name="矩形 20">
            <a:extLst>
              <a:ext uri="{FF2B5EF4-FFF2-40B4-BE49-F238E27FC236}">
                <a16:creationId xmlns:a16="http://schemas.microsoft.com/office/drawing/2014/main" id="{8D55750C-33E5-4A60-A4BB-972A69343E94}"/>
              </a:ext>
            </a:extLst>
          </p:cNvPr>
          <p:cNvSpPr/>
          <p:nvPr/>
        </p:nvSpPr>
        <p:spPr>
          <a:xfrm>
            <a:off x="7936056" y="3028591"/>
            <a:ext cx="698152" cy="2314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连接</a:t>
            </a:r>
            <a:r>
              <a:rPr lang="en-US" altLang="zh-CN" sz="1400" dirty="0"/>
              <a:t>1</a:t>
            </a:r>
            <a:endParaRPr lang="zh-CN" altLang="en-US" sz="1400" dirty="0"/>
          </a:p>
        </p:txBody>
      </p:sp>
      <p:sp>
        <p:nvSpPr>
          <p:cNvPr id="22" name="矩形 21">
            <a:extLst>
              <a:ext uri="{FF2B5EF4-FFF2-40B4-BE49-F238E27FC236}">
                <a16:creationId xmlns:a16="http://schemas.microsoft.com/office/drawing/2014/main" id="{5F9CA2D6-2025-4444-9E70-AB8685BCFDF2}"/>
              </a:ext>
            </a:extLst>
          </p:cNvPr>
          <p:cNvSpPr/>
          <p:nvPr/>
        </p:nvSpPr>
        <p:spPr>
          <a:xfrm>
            <a:off x="7936056" y="3498812"/>
            <a:ext cx="698152" cy="2314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连接</a:t>
            </a:r>
            <a:r>
              <a:rPr lang="en-US" altLang="zh-CN" sz="1400" dirty="0"/>
              <a:t>2</a:t>
            </a:r>
            <a:endParaRPr lang="zh-CN" altLang="en-US" sz="1400" dirty="0"/>
          </a:p>
        </p:txBody>
      </p:sp>
      <p:sp>
        <p:nvSpPr>
          <p:cNvPr id="23" name="文本框 22">
            <a:extLst>
              <a:ext uri="{FF2B5EF4-FFF2-40B4-BE49-F238E27FC236}">
                <a16:creationId xmlns:a16="http://schemas.microsoft.com/office/drawing/2014/main" id="{F7389759-B4DE-490F-9814-C80CE1AD39DD}"/>
              </a:ext>
            </a:extLst>
          </p:cNvPr>
          <p:cNvSpPr txBox="1"/>
          <p:nvPr/>
        </p:nvSpPr>
        <p:spPr>
          <a:xfrm>
            <a:off x="5939787" y="3217453"/>
            <a:ext cx="4199137" cy="369332"/>
          </a:xfrm>
          <a:prstGeom prst="rect">
            <a:avLst/>
          </a:prstGeom>
          <a:noFill/>
        </p:spPr>
        <p:txBody>
          <a:bodyPr wrap="square" rtlCol="0">
            <a:spAutoFit/>
          </a:bodyPr>
          <a:lstStyle/>
          <a:p>
            <a:r>
              <a:rPr lang="zh-CN" altLang="en-US" dirty="0"/>
              <a:t>执行</a:t>
            </a:r>
            <a:r>
              <a:rPr lang="en-US" altLang="zh-CN" dirty="0"/>
              <a:t>SQL</a:t>
            </a:r>
            <a:r>
              <a:rPr lang="zh-CN" altLang="en-US" dirty="0"/>
              <a:t>语句</a:t>
            </a:r>
          </a:p>
        </p:txBody>
      </p:sp>
      <p:sp>
        <p:nvSpPr>
          <p:cNvPr id="26" name="椭圆 25">
            <a:extLst>
              <a:ext uri="{FF2B5EF4-FFF2-40B4-BE49-F238E27FC236}">
                <a16:creationId xmlns:a16="http://schemas.microsoft.com/office/drawing/2014/main" id="{47386816-425B-45C2-B403-42DD36D61C7A}"/>
              </a:ext>
            </a:extLst>
          </p:cNvPr>
          <p:cNvSpPr/>
          <p:nvPr/>
        </p:nvSpPr>
        <p:spPr>
          <a:xfrm>
            <a:off x="9200829" y="3605752"/>
            <a:ext cx="666671" cy="36933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100" dirty="0"/>
              <a:t>线程</a:t>
            </a:r>
          </a:p>
        </p:txBody>
      </p:sp>
      <p:cxnSp>
        <p:nvCxnSpPr>
          <p:cNvPr id="29" name="直接箭头连接符 28">
            <a:extLst>
              <a:ext uri="{FF2B5EF4-FFF2-40B4-BE49-F238E27FC236}">
                <a16:creationId xmlns:a16="http://schemas.microsoft.com/office/drawing/2014/main" id="{B30788AD-7885-49FF-BE15-CCA433E1E1FE}"/>
              </a:ext>
            </a:extLst>
          </p:cNvPr>
          <p:cNvCxnSpPr>
            <a:cxnSpLocks/>
          </p:cNvCxnSpPr>
          <p:nvPr/>
        </p:nvCxnSpPr>
        <p:spPr>
          <a:xfrm>
            <a:off x="9534164" y="3293080"/>
            <a:ext cx="0" cy="2549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文本框 29">
            <a:extLst>
              <a:ext uri="{FF2B5EF4-FFF2-40B4-BE49-F238E27FC236}">
                <a16:creationId xmlns:a16="http://schemas.microsoft.com/office/drawing/2014/main" id="{6B0C053F-39EC-4E29-BD86-D48DF40AFD54}"/>
              </a:ext>
            </a:extLst>
          </p:cNvPr>
          <p:cNvSpPr txBox="1"/>
          <p:nvPr/>
        </p:nvSpPr>
        <p:spPr>
          <a:xfrm>
            <a:off x="8982849" y="3016081"/>
            <a:ext cx="4199137" cy="276999"/>
          </a:xfrm>
          <a:prstGeom prst="rect">
            <a:avLst/>
          </a:prstGeom>
          <a:noFill/>
        </p:spPr>
        <p:txBody>
          <a:bodyPr wrap="square" rtlCol="0">
            <a:spAutoFit/>
          </a:bodyPr>
          <a:lstStyle/>
          <a:p>
            <a:r>
              <a:rPr lang="zh-CN" altLang="en-US" sz="1200" dirty="0"/>
              <a:t>获取</a:t>
            </a:r>
            <a:r>
              <a:rPr lang="en-US" altLang="zh-CN" sz="1200" dirty="0"/>
              <a:t>SQL</a:t>
            </a:r>
            <a:r>
              <a:rPr lang="zh-CN" altLang="en-US" sz="1200" dirty="0"/>
              <a:t>语句</a:t>
            </a:r>
          </a:p>
        </p:txBody>
      </p:sp>
      <p:cxnSp>
        <p:nvCxnSpPr>
          <p:cNvPr id="34" name="直接箭头连接符 33">
            <a:extLst>
              <a:ext uri="{FF2B5EF4-FFF2-40B4-BE49-F238E27FC236}">
                <a16:creationId xmlns:a16="http://schemas.microsoft.com/office/drawing/2014/main" id="{0424EF61-C2DF-4687-9C23-484CF8286625}"/>
              </a:ext>
            </a:extLst>
          </p:cNvPr>
          <p:cNvCxnSpPr>
            <a:cxnSpLocks/>
          </p:cNvCxnSpPr>
          <p:nvPr/>
        </p:nvCxnSpPr>
        <p:spPr>
          <a:xfrm>
            <a:off x="8677295" y="3128035"/>
            <a:ext cx="35293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文本框 35">
            <a:extLst>
              <a:ext uri="{FF2B5EF4-FFF2-40B4-BE49-F238E27FC236}">
                <a16:creationId xmlns:a16="http://schemas.microsoft.com/office/drawing/2014/main" id="{09DAB429-5694-4545-9916-ECDCB92656B8}"/>
              </a:ext>
            </a:extLst>
          </p:cNvPr>
          <p:cNvSpPr txBox="1"/>
          <p:nvPr/>
        </p:nvSpPr>
        <p:spPr>
          <a:xfrm>
            <a:off x="9138411" y="4205572"/>
            <a:ext cx="4199137" cy="276999"/>
          </a:xfrm>
          <a:prstGeom prst="rect">
            <a:avLst/>
          </a:prstGeom>
          <a:noFill/>
        </p:spPr>
        <p:txBody>
          <a:bodyPr wrap="square" rtlCol="0">
            <a:spAutoFit/>
          </a:bodyPr>
          <a:lstStyle/>
          <a:p>
            <a:r>
              <a:rPr lang="en-US" altLang="zh-CN" sz="1200" dirty="0"/>
              <a:t>SQL</a:t>
            </a:r>
            <a:r>
              <a:rPr lang="zh-CN" altLang="en-US" sz="1200" dirty="0"/>
              <a:t>语句</a:t>
            </a:r>
          </a:p>
        </p:txBody>
      </p:sp>
      <p:cxnSp>
        <p:nvCxnSpPr>
          <p:cNvPr id="37" name="直接箭头连接符 36">
            <a:extLst>
              <a:ext uri="{FF2B5EF4-FFF2-40B4-BE49-F238E27FC236}">
                <a16:creationId xmlns:a16="http://schemas.microsoft.com/office/drawing/2014/main" id="{B425EBA6-2D86-4827-B8C1-B70A9ADD1757}"/>
              </a:ext>
            </a:extLst>
          </p:cNvPr>
          <p:cNvCxnSpPr>
            <a:cxnSpLocks/>
          </p:cNvCxnSpPr>
          <p:nvPr/>
        </p:nvCxnSpPr>
        <p:spPr>
          <a:xfrm>
            <a:off x="9534164" y="3971601"/>
            <a:ext cx="0" cy="2549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矩形 37">
            <a:extLst>
              <a:ext uri="{FF2B5EF4-FFF2-40B4-BE49-F238E27FC236}">
                <a16:creationId xmlns:a16="http://schemas.microsoft.com/office/drawing/2014/main" id="{9AC70D71-B72A-42F8-9DB7-FA8BDD9A2A00}"/>
              </a:ext>
            </a:extLst>
          </p:cNvPr>
          <p:cNvSpPr/>
          <p:nvPr/>
        </p:nvSpPr>
        <p:spPr>
          <a:xfrm>
            <a:off x="9166310" y="4719005"/>
            <a:ext cx="781254" cy="27699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200" dirty="0"/>
              <a:t>SQL</a:t>
            </a:r>
            <a:r>
              <a:rPr lang="zh-CN" altLang="en-US" sz="1200" dirty="0"/>
              <a:t>接口</a:t>
            </a:r>
          </a:p>
        </p:txBody>
      </p:sp>
      <p:cxnSp>
        <p:nvCxnSpPr>
          <p:cNvPr id="39" name="直接箭头连接符 38">
            <a:extLst>
              <a:ext uri="{FF2B5EF4-FFF2-40B4-BE49-F238E27FC236}">
                <a16:creationId xmlns:a16="http://schemas.microsoft.com/office/drawing/2014/main" id="{7F74CD94-948C-41CF-AC1B-E779AC129303}"/>
              </a:ext>
            </a:extLst>
          </p:cNvPr>
          <p:cNvCxnSpPr>
            <a:cxnSpLocks/>
          </p:cNvCxnSpPr>
          <p:nvPr/>
        </p:nvCxnSpPr>
        <p:spPr>
          <a:xfrm>
            <a:off x="9534164" y="4423486"/>
            <a:ext cx="0" cy="2549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文本框 39">
            <a:extLst>
              <a:ext uri="{FF2B5EF4-FFF2-40B4-BE49-F238E27FC236}">
                <a16:creationId xmlns:a16="http://schemas.microsoft.com/office/drawing/2014/main" id="{9DA4B64B-8D0E-4BC9-986B-7BBFDB2F1921}"/>
              </a:ext>
            </a:extLst>
          </p:cNvPr>
          <p:cNvSpPr txBox="1"/>
          <p:nvPr/>
        </p:nvSpPr>
        <p:spPr>
          <a:xfrm>
            <a:off x="2075434" y="778369"/>
            <a:ext cx="9199418" cy="369332"/>
          </a:xfrm>
          <a:prstGeom prst="rect">
            <a:avLst/>
          </a:prstGeom>
          <a:noFill/>
        </p:spPr>
        <p:txBody>
          <a:bodyPr wrap="square" rtlCol="0">
            <a:spAutoFit/>
          </a:bodyPr>
          <a:lstStyle/>
          <a:p>
            <a:r>
              <a:rPr lang="en-US" altLang="zh-CN" b="1" i="0" dirty="0">
                <a:solidFill>
                  <a:srgbClr val="424B5D"/>
                </a:solidFill>
                <a:effectLst/>
                <a:latin typeface="Optima-Regular"/>
              </a:rPr>
              <a:t>MySQL </a:t>
            </a:r>
            <a:r>
              <a:rPr lang="zh-CN" altLang="en-US" b="1" i="0" dirty="0">
                <a:solidFill>
                  <a:srgbClr val="424B5D"/>
                </a:solidFill>
                <a:effectLst/>
                <a:latin typeface="Optima-Regular"/>
              </a:rPr>
              <a:t>中处理请求的线程在获取到请求以后获取 </a:t>
            </a:r>
            <a:r>
              <a:rPr lang="en-US" altLang="zh-CN" b="1" i="0" dirty="0">
                <a:solidFill>
                  <a:srgbClr val="424B5D"/>
                </a:solidFill>
                <a:effectLst/>
                <a:latin typeface="Optima-Regular"/>
              </a:rPr>
              <a:t>SQL </a:t>
            </a:r>
            <a:r>
              <a:rPr lang="zh-CN" altLang="en-US" b="1" i="0" dirty="0">
                <a:solidFill>
                  <a:srgbClr val="424B5D"/>
                </a:solidFill>
                <a:effectLst/>
                <a:latin typeface="Optima-Regular"/>
              </a:rPr>
              <a:t>语句去交给 </a:t>
            </a:r>
            <a:r>
              <a:rPr lang="en-US" altLang="zh-CN" b="1" i="0" dirty="0">
                <a:solidFill>
                  <a:srgbClr val="424B5D"/>
                </a:solidFill>
                <a:effectLst/>
                <a:latin typeface="Optima-Regular"/>
              </a:rPr>
              <a:t>SQL </a:t>
            </a:r>
            <a:r>
              <a:rPr lang="zh-CN" altLang="en-US" b="1" i="0" dirty="0">
                <a:solidFill>
                  <a:srgbClr val="424B5D"/>
                </a:solidFill>
                <a:effectLst/>
                <a:latin typeface="Optima-Regular"/>
              </a:rPr>
              <a:t>接口去处理。</a:t>
            </a:r>
            <a:endParaRPr lang="zh-CN" altLang="en-US" b="1" dirty="0"/>
          </a:p>
        </p:txBody>
      </p:sp>
    </p:spTree>
    <p:extLst>
      <p:ext uri="{BB962C8B-B14F-4D97-AF65-F5344CB8AC3E}">
        <p14:creationId xmlns:p14="http://schemas.microsoft.com/office/powerpoint/2010/main" val="3826095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AD70B76-4D56-4DBE-A4A0-A401790B2E38}"/>
              </a:ext>
            </a:extLst>
          </p:cNvPr>
          <p:cNvSpPr/>
          <p:nvPr/>
        </p:nvSpPr>
        <p:spPr>
          <a:xfrm>
            <a:off x="2283595" y="1141552"/>
            <a:ext cx="1997476" cy="40414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圆角 4">
            <a:extLst>
              <a:ext uri="{FF2B5EF4-FFF2-40B4-BE49-F238E27FC236}">
                <a16:creationId xmlns:a16="http://schemas.microsoft.com/office/drawing/2014/main" id="{7189267D-7292-42F9-B449-DC2CAF259D31}"/>
              </a:ext>
            </a:extLst>
          </p:cNvPr>
          <p:cNvSpPr/>
          <p:nvPr/>
        </p:nvSpPr>
        <p:spPr>
          <a:xfrm>
            <a:off x="3855121" y="2347859"/>
            <a:ext cx="1331059" cy="136939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p>
            <a:pPr algn="ctr"/>
            <a:r>
              <a:rPr lang="zh-CN" altLang="en-US" sz="1200" dirty="0">
                <a:solidFill>
                  <a:schemeClr val="tx1"/>
                </a:solidFill>
              </a:rPr>
              <a:t>数据库连接池</a:t>
            </a:r>
          </a:p>
        </p:txBody>
      </p:sp>
      <p:sp>
        <p:nvSpPr>
          <p:cNvPr id="6" name="流程图: 直接访问存储器 5">
            <a:extLst>
              <a:ext uri="{FF2B5EF4-FFF2-40B4-BE49-F238E27FC236}">
                <a16:creationId xmlns:a16="http://schemas.microsoft.com/office/drawing/2014/main" id="{16B33753-C306-4FCB-9DCA-BA61F1A759ED}"/>
              </a:ext>
            </a:extLst>
          </p:cNvPr>
          <p:cNvSpPr/>
          <p:nvPr/>
        </p:nvSpPr>
        <p:spPr>
          <a:xfrm>
            <a:off x="8250462" y="1775047"/>
            <a:ext cx="3865338" cy="4727169"/>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err="1"/>
              <a:t>Mysql</a:t>
            </a:r>
            <a:r>
              <a:rPr lang="zh-CN" altLang="en-US" dirty="0"/>
              <a:t>数据库</a:t>
            </a:r>
          </a:p>
        </p:txBody>
      </p:sp>
      <p:cxnSp>
        <p:nvCxnSpPr>
          <p:cNvPr id="7" name="直接箭头连接符 6">
            <a:extLst>
              <a:ext uri="{FF2B5EF4-FFF2-40B4-BE49-F238E27FC236}">
                <a16:creationId xmlns:a16="http://schemas.microsoft.com/office/drawing/2014/main" id="{6AC5A2A0-4455-4B10-9EF1-15966940EF6A}"/>
              </a:ext>
            </a:extLst>
          </p:cNvPr>
          <p:cNvCxnSpPr>
            <a:cxnSpLocks/>
          </p:cNvCxnSpPr>
          <p:nvPr/>
        </p:nvCxnSpPr>
        <p:spPr>
          <a:xfrm>
            <a:off x="5248465" y="2852897"/>
            <a:ext cx="1848377"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8" name="文本框 7">
            <a:extLst>
              <a:ext uri="{FF2B5EF4-FFF2-40B4-BE49-F238E27FC236}">
                <a16:creationId xmlns:a16="http://schemas.microsoft.com/office/drawing/2014/main" id="{3352B853-7073-44EF-A48D-DB921DBF5587}"/>
              </a:ext>
            </a:extLst>
          </p:cNvPr>
          <p:cNvSpPr txBox="1"/>
          <p:nvPr/>
        </p:nvSpPr>
        <p:spPr>
          <a:xfrm>
            <a:off x="5425380" y="2498178"/>
            <a:ext cx="4253991" cy="369332"/>
          </a:xfrm>
          <a:prstGeom prst="rect">
            <a:avLst/>
          </a:prstGeom>
          <a:noFill/>
        </p:spPr>
        <p:txBody>
          <a:bodyPr wrap="square" rtlCol="0">
            <a:spAutoFit/>
          </a:bodyPr>
          <a:lstStyle/>
          <a:p>
            <a:r>
              <a:rPr lang="zh-CN" altLang="en-US" dirty="0"/>
              <a:t>执行</a:t>
            </a:r>
            <a:r>
              <a:rPr lang="en-US" altLang="zh-CN" dirty="0"/>
              <a:t>SQL</a:t>
            </a:r>
            <a:r>
              <a:rPr lang="zh-CN" altLang="en-US" dirty="0"/>
              <a:t>语句</a:t>
            </a:r>
          </a:p>
        </p:txBody>
      </p:sp>
      <p:sp>
        <p:nvSpPr>
          <p:cNvPr id="9" name="椭圆 8">
            <a:extLst>
              <a:ext uri="{FF2B5EF4-FFF2-40B4-BE49-F238E27FC236}">
                <a16:creationId xmlns:a16="http://schemas.microsoft.com/office/drawing/2014/main" id="{5C3FD718-A424-44E6-A987-683CE96915E7}"/>
              </a:ext>
            </a:extLst>
          </p:cNvPr>
          <p:cNvSpPr/>
          <p:nvPr/>
        </p:nvSpPr>
        <p:spPr>
          <a:xfrm>
            <a:off x="2445421" y="1695257"/>
            <a:ext cx="1082404" cy="52378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a:t>线程</a:t>
            </a:r>
            <a:r>
              <a:rPr lang="en-US" altLang="zh-CN" dirty="0"/>
              <a:t>1</a:t>
            </a:r>
            <a:endParaRPr lang="zh-CN" altLang="en-US" dirty="0"/>
          </a:p>
        </p:txBody>
      </p:sp>
      <p:sp>
        <p:nvSpPr>
          <p:cNvPr id="10" name="椭圆 9">
            <a:extLst>
              <a:ext uri="{FF2B5EF4-FFF2-40B4-BE49-F238E27FC236}">
                <a16:creationId xmlns:a16="http://schemas.microsoft.com/office/drawing/2014/main" id="{267EAB2F-B031-429E-9393-119440AD9B9D}"/>
              </a:ext>
            </a:extLst>
          </p:cNvPr>
          <p:cNvSpPr/>
          <p:nvPr/>
        </p:nvSpPr>
        <p:spPr>
          <a:xfrm>
            <a:off x="2445421" y="3947687"/>
            <a:ext cx="1082404" cy="52378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a:t>线程</a:t>
            </a:r>
            <a:r>
              <a:rPr lang="en-US" altLang="zh-CN" dirty="0"/>
              <a:t>2</a:t>
            </a:r>
            <a:endParaRPr lang="zh-CN" altLang="en-US" dirty="0"/>
          </a:p>
        </p:txBody>
      </p:sp>
      <p:sp>
        <p:nvSpPr>
          <p:cNvPr id="11" name="笑脸 10">
            <a:extLst>
              <a:ext uri="{FF2B5EF4-FFF2-40B4-BE49-F238E27FC236}">
                <a16:creationId xmlns:a16="http://schemas.microsoft.com/office/drawing/2014/main" id="{51B3E431-4BF3-4E62-AB3B-96858C30AF56}"/>
              </a:ext>
            </a:extLst>
          </p:cNvPr>
          <p:cNvSpPr/>
          <p:nvPr/>
        </p:nvSpPr>
        <p:spPr>
          <a:xfrm>
            <a:off x="584013" y="1716054"/>
            <a:ext cx="1089553" cy="635763"/>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用户</a:t>
            </a:r>
            <a:r>
              <a:rPr lang="en-US" altLang="zh-CN" dirty="0"/>
              <a:t>1</a:t>
            </a:r>
            <a:endParaRPr lang="zh-CN" altLang="en-US" dirty="0"/>
          </a:p>
        </p:txBody>
      </p:sp>
      <p:sp>
        <p:nvSpPr>
          <p:cNvPr id="12" name="笑脸 11">
            <a:extLst>
              <a:ext uri="{FF2B5EF4-FFF2-40B4-BE49-F238E27FC236}">
                <a16:creationId xmlns:a16="http://schemas.microsoft.com/office/drawing/2014/main" id="{2776CF19-70C6-4E24-9CA9-2AB4AE3363A3}"/>
              </a:ext>
            </a:extLst>
          </p:cNvPr>
          <p:cNvSpPr/>
          <p:nvPr/>
        </p:nvSpPr>
        <p:spPr>
          <a:xfrm>
            <a:off x="584013" y="3966366"/>
            <a:ext cx="1089553" cy="635763"/>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用户</a:t>
            </a:r>
            <a:r>
              <a:rPr lang="en-US" altLang="zh-CN" dirty="0"/>
              <a:t>2</a:t>
            </a:r>
            <a:endParaRPr lang="zh-CN" altLang="en-US" dirty="0"/>
          </a:p>
        </p:txBody>
      </p:sp>
      <p:cxnSp>
        <p:nvCxnSpPr>
          <p:cNvPr id="13" name="直接箭头连接符 12">
            <a:extLst>
              <a:ext uri="{FF2B5EF4-FFF2-40B4-BE49-F238E27FC236}">
                <a16:creationId xmlns:a16="http://schemas.microsoft.com/office/drawing/2014/main" id="{CFFA7C2F-C824-41A7-B25D-02F355D43B2D}"/>
              </a:ext>
            </a:extLst>
          </p:cNvPr>
          <p:cNvCxnSpPr>
            <a:cxnSpLocks/>
            <a:stCxn id="11" idx="6"/>
          </p:cNvCxnSpPr>
          <p:nvPr/>
        </p:nvCxnSpPr>
        <p:spPr>
          <a:xfrm>
            <a:off x="1673566" y="2033936"/>
            <a:ext cx="610029"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a:extLst>
              <a:ext uri="{FF2B5EF4-FFF2-40B4-BE49-F238E27FC236}">
                <a16:creationId xmlns:a16="http://schemas.microsoft.com/office/drawing/2014/main" id="{9F614B68-4179-46CC-A250-B00F3C935D3D}"/>
              </a:ext>
            </a:extLst>
          </p:cNvPr>
          <p:cNvCxnSpPr>
            <a:cxnSpLocks/>
          </p:cNvCxnSpPr>
          <p:nvPr/>
        </p:nvCxnSpPr>
        <p:spPr>
          <a:xfrm flipV="1">
            <a:off x="1673566" y="4284250"/>
            <a:ext cx="597535" cy="1"/>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15" name="矩形 14">
            <a:extLst>
              <a:ext uri="{FF2B5EF4-FFF2-40B4-BE49-F238E27FC236}">
                <a16:creationId xmlns:a16="http://schemas.microsoft.com/office/drawing/2014/main" id="{288691B1-07E3-464D-960A-EB833F3CD87F}"/>
              </a:ext>
            </a:extLst>
          </p:cNvPr>
          <p:cNvSpPr/>
          <p:nvPr/>
        </p:nvSpPr>
        <p:spPr>
          <a:xfrm>
            <a:off x="4205500" y="2734913"/>
            <a:ext cx="707272" cy="2314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连接</a:t>
            </a:r>
            <a:r>
              <a:rPr lang="en-US" altLang="zh-CN" sz="1400" dirty="0"/>
              <a:t>1</a:t>
            </a:r>
            <a:endParaRPr lang="zh-CN" altLang="en-US" sz="1400" dirty="0"/>
          </a:p>
        </p:txBody>
      </p:sp>
      <p:sp>
        <p:nvSpPr>
          <p:cNvPr id="16" name="矩形 15">
            <a:extLst>
              <a:ext uri="{FF2B5EF4-FFF2-40B4-BE49-F238E27FC236}">
                <a16:creationId xmlns:a16="http://schemas.microsoft.com/office/drawing/2014/main" id="{8EAC91F0-789D-4370-8E74-85C4ADA707EB}"/>
              </a:ext>
            </a:extLst>
          </p:cNvPr>
          <p:cNvSpPr/>
          <p:nvPr/>
        </p:nvSpPr>
        <p:spPr>
          <a:xfrm>
            <a:off x="4205500" y="3205134"/>
            <a:ext cx="707272" cy="2314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连接</a:t>
            </a:r>
            <a:r>
              <a:rPr lang="en-US" altLang="zh-CN" sz="1400" dirty="0"/>
              <a:t>2</a:t>
            </a:r>
            <a:endParaRPr lang="zh-CN" altLang="en-US" sz="1400" dirty="0"/>
          </a:p>
        </p:txBody>
      </p:sp>
      <p:cxnSp>
        <p:nvCxnSpPr>
          <p:cNvPr id="17" name="直接箭头连接符 16">
            <a:extLst>
              <a:ext uri="{FF2B5EF4-FFF2-40B4-BE49-F238E27FC236}">
                <a16:creationId xmlns:a16="http://schemas.microsoft.com/office/drawing/2014/main" id="{C9F7F844-B188-4046-AD14-2D78DB8CE9E5}"/>
              </a:ext>
            </a:extLst>
          </p:cNvPr>
          <p:cNvCxnSpPr>
            <a:cxnSpLocks/>
          </p:cNvCxnSpPr>
          <p:nvPr/>
        </p:nvCxnSpPr>
        <p:spPr>
          <a:xfrm>
            <a:off x="5248465" y="3296242"/>
            <a:ext cx="1848377"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18" name="箭头: 下 17">
            <a:extLst>
              <a:ext uri="{FF2B5EF4-FFF2-40B4-BE49-F238E27FC236}">
                <a16:creationId xmlns:a16="http://schemas.microsoft.com/office/drawing/2014/main" id="{388D2555-4D1A-495B-9BF2-666BCA71FE18}"/>
              </a:ext>
            </a:extLst>
          </p:cNvPr>
          <p:cNvSpPr/>
          <p:nvPr/>
        </p:nvSpPr>
        <p:spPr>
          <a:xfrm rot="18162595">
            <a:off x="3408594" y="2205668"/>
            <a:ext cx="310609" cy="609983"/>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9" name="箭头: 下 18">
            <a:extLst>
              <a:ext uri="{FF2B5EF4-FFF2-40B4-BE49-F238E27FC236}">
                <a16:creationId xmlns:a16="http://schemas.microsoft.com/office/drawing/2014/main" id="{300819C4-1F9C-4B70-B6F4-DFA4C3B6274E}"/>
              </a:ext>
            </a:extLst>
          </p:cNvPr>
          <p:cNvSpPr/>
          <p:nvPr/>
        </p:nvSpPr>
        <p:spPr>
          <a:xfrm rot="14048961">
            <a:off x="3441066" y="3425249"/>
            <a:ext cx="310609" cy="609983"/>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0" name="矩形: 圆角 19">
            <a:extLst>
              <a:ext uri="{FF2B5EF4-FFF2-40B4-BE49-F238E27FC236}">
                <a16:creationId xmlns:a16="http://schemas.microsoft.com/office/drawing/2014/main" id="{05E13F7F-F264-4D77-85D3-0480BA4A1033}"/>
              </a:ext>
            </a:extLst>
          </p:cNvPr>
          <p:cNvSpPr/>
          <p:nvPr/>
        </p:nvSpPr>
        <p:spPr>
          <a:xfrm>
            <a:off x="7071270" y="2341683"/>
            <a:ext cx="1331059" cy="136939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p>
            <a:pPr algn="ctr"/>
            <a:r>
              <a:rPr lang="zh-CN" altLang="en-US" sz="1200" dirty="0">
                <a:solidFill>
                  <a:schemeClr val="tx1"/>
                </a:solidFill>
              </a:rPr>
              <a:t>数据库连接池</a:t>
            </a:r>
          </a:p>
        </p:txBody>
      </p:sp>
      <p:sp>
        <p:nvSpPr>
          <p:cNvPr id="21" name="矩形 20">
            <a:extLst>
              <a:ext uri="{FF2B5EF4-FFF2-40B4-BE49-F238E27FC236}">
                <a16:creationId xmlns:a16="http://schemas.microsoft.com/office/drawing/2014/main" id="{E9983012-98D3-4729-93CD-977FFFB3B429}"/>
              </a:ext>
            </a:extLst>
          </p:cNvPr>
          <p:cNvSpPr/>
          <p:nvPr/>
        </p:nvSpPr>
        <p:spPr>
          <a:xfrm>
            <a:off x="7421649" y="2768066"/>
            <a:ext cx="707272" cy="2314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连接</a:t>
            </a:r>
            <a:r>
              <a:rPr lang="en-US" altLang="zh-CN" sz="1400" dirty="0"/>
              <a:t>1</a:t>
            </a:r>
            <a:endParaRPr lang="zh-CN" altLang="en-US" sz="1400" dirty="0"/>
          </a:p>
        </p:txBody>
      </p:sp>
      <p:sp>
        <p:nvSpPr>
          <p:cNvPr id="22" name="矩形 21">
            <a:extLst>
              <a:ext uri="{FF2B5EF4-FFF2-40B4-BE49-F238E27FC236}">
                <a16:creationId xmlns:a16="http://schemas.microsoft.com/office/drawing/2014/main" id="{66A8B78C-48E7-4959-8913-1B702C8D88CB}"/>
              </a:ext>
            </a:extLst>
          </p:cNvPr>
          <p:cNvSpPr/>
          <p:nvPr/>
        </p:nvSpPr>
        <p:spPr>
          <a:xfrm>
            <a:off x="7421649" y="3238287"/>
            <a:ext cx="707272" cy="2314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连接</a:t>
            </a:r>
            <a:r>
              <a:rPr lang="en-US" altLang="zh-CN" sz="1400" dirty="0"/>
              <a:t>2</a:t>
            </a:r>
            <a:endParaRPr lang="zh-CN" altLang="en-US" sz="1400" dirty="0"/>
          </a:p>
        </p:txBody>
      </p:sp>
      <p:sp>
        <p:nvSpPr>
          <p:cNvPr id="23" name="文本框 22">
            <a:extLst>
              <a:ext uri="{FF2B5EF4-FFF2-40B4-BE49-F238E27FC236}">
                <a16:creationId xmlns:a16="http://schemas.microsoft.com/office/drawing/2014/main" id="{4CBEDB96-9D98-4E40-853D-8F858EAC9E13}"/>
              </a:ext>
            </a:extLst>
          </p:cNvPr>
          <p:cNvSpPr txBox="1"/>
          <p:nvPr/>
        </p:nvSpPr>
        <p:spPr>
          <a:xfrm>
            <a:off x="5425380" y="2956928"/>
            <a:ext cx="4253991" cy="369332"/>
          </a:xfrm>
          <a:prstGeom prst="rect">
            <a:avLst/>
          </a:prstGeom>
          <a:noFill/>
        </p:spPr>
        <p:txBody>
          <a:bodyPr wrap="square" rtlCol="0">
            <a:spAutoFit/>
          </a:bodyPr>
          <a:lstStyle/>
          <a:p>
            <a:r>
              <a:rPr lang="zh-CN" altLang="en-US" dirty="0"/>
              <a:t>执行</a:t>
            </a:r>
            <a:r>
              <a:rPr lang="en-US" altLang="zh-CN" dirty="0"/>
              <a:t>SQL</a:t>
            </a:r>
            <a:r>
              <a:rPr lang="zh-CN" altLang="en-US" dirty="0"/>
              <a:t>语句</a:t>
            </a:r>
          </a:p>
        </p:txBody>
      </p:sp>
      <p:sp>
        <p:nvSpPr>
          <p:cNvPr id="24" name="椭圆 23">
            <a:extLst>
              <a:ext uri="{FF2B5EF4-FFF2-40B4-BE49-F238E27FC236}">
                <a16:creationId xmlns:a16="http://schemas.microsoft.com/office/drawing/2014/main" id="{CCFB50B0-D308-4182-B813-0074D12D92FC}"/>
              </a:ext>
            </a:extLst>
          </p:cNvPr>
          <p:cNvSpPr/>
          <p:nvPr/>
        </p:nvSpPr>
        <p:spPr>
          <a:xfrm>
            <a:off x="8686422" y="3345227"/>
            <a:ext cx="675380" cy="36933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100" dirty="0"/>
              <a:t>线程</a:t>
            </a:r>
          </a:p>
        </p:txBody>
      </p:sp>
      <p:cxnSp>
        <p:nvCxnSpPr>
          <p:cNvPr id="25" name="直接箭头连接符 24">
            <a:extLst>
              <a:ext uri="{FF2B5EF4-FFF2-40B4-BE49-F238E27FC236}">
                <a16:creationId xmlns:a16="http://schemas.microsoft.com/office/drawing/2014/main" id="{F0573C2D-D8F1-44B6-8A10-5992532C567E}"/>
              </a:ext>
            </a:extLst>
          </p:cNvPr>
          <p:cNvCxnSpPr>
            <a:cxnSpLocks/>
          </p:cNvCxnSpPr>
          <p:nvPr/>
        </p:nvCxnSpPr>
        <p:spPr>
          <a:xfrm>
            <a:off x="9019757" y="3032555"/>
            <a:ext cx="0" cy="2549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直接箭头连接符 25">
            <a:extLst>
              <a:ext uri="{FF2B5EF4-FFF2-40B4-BE49-F238E27FC236}">
                <a16:creationId xmlns:a16="http://schemas.microsoft.com/office/drawing/2014/main" id="{1427E51D-4692-443F-8990-457B64254246}"/>
              </a:ext>
            </a:extLst>
          </p:cNvPr>
          <p:cNvCxnSpPr>
            <a:cxnSpLocks/>
          </p:cNvCxnSpPr>
          <p:nvPr/>
        </p:nvCxnSpPr>
        <p:spPr>
          <a:xfrm>
            <a:off x="8162888" y="2867510"/>
            <a:ext cx="35754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a:extLst>
              <a:ext uri="{FF2B5EF4-FFF2-40B4-BE49-F238E27FC236}">
                <a16:creationId xmlns:a16="http://schemas.microsoft.com/office/drawing/2014/main" id="{F6282290-596C-470A-8B71-B286DB69A8FD}"/>
              </a:ext>
            </a:extLst>
          </p:cNvPr>
          <p:cNvCxnSpPr>
            <a:cxnSpLocks/>
          </p:cNvCxnSpPr>
          <p:nvPr/>
        </p:nvCxnSpPr>
        <p:spPr>
          <a:xfrm>
            <a:off x="9019757" y="3711076"/>
            <a:ext cx="0" cy="2549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矩形 27">
            <a:extLst>
              <a:ext uri="{FF2B5EF4-FFF2-40B4-BE49-F238E27FC236}">
                <a16:creationId xmlns:a16="http://schemas.microsoft.com/office/drawing/2014/main" id="{26153440-9B85-4A0B-A44D-226CCDBBA213}"/>
              </a:ext>
            </a:extLst>
          </p:cNvPr>
          <p:cNvSpPr/>
          <p:nvPr/>
        </p:nvSpPr>
        <p:spPr>
          <a:xfrm>
            <a:off x="8651903" y="4458480"/>
            <a:ext cx="791460" cy="27699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200" dirty="0"/>
              <a:t>SQL</a:t>
            </a:r>
            <a:r>
              <a:rPr lang="zh-CN" altLang="en-US" sz="1200" dirty="0"/>
              <a:t>接口</a:t>
            </a:r>
          </a:p>
        </p:txBody>
      </p:sp>
      <p:cxnSp>
        <p:nvCxnSpPr>
          <p:cNvPr id="29" name="直接箭头连接符 28">
            <a:extLst>
              <a:ext uri="{FF2B5EF4-FFF2-40B4-BE49-F238E27FC236}">
                <a16:creationId xmlns:a16="http://schemas.microsoft.com/office/drawing/2014/main" id="{D966AEAA-06D5-479B-A4DE-B5A0307A58FD}"/>
              </a:ext>
            </a:extLst>
          </p:cNvPr>
          <p:cNvCxnSpPr>
            <a:cxnSpLocks/>
          </p:cNvCxnSpPr>
          <p:nvPr/>
        </p:nvCxnSpPr>
        <p:spPr>
          <a:xfrm>
            <a:off x="9019757" y="4162961"/>
            <a:ext cx="0" cy="2549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文本框 29">
            <a:extLst>
              <a:ext uri="{FF2B5EF4-FFF2-40B4-BE49-F238E27FC236}">
                <a16:creationId xmlns:a16="http://schemas.microsoft.com/office/drawing/2014/main" id="{90EBD425-1C4B-4F2D-9F40-787D032E5D31}"/>
              </a:ext>
            </a:extLst>
          </p:cNvPr>
          <p:cNvSpPr txBox="1"/>
          <p:nvPr/>
        </p:nvSpPr>
        <p:spPr>
          <a:xfrm>
            <a:off x="2075434" y="511669"/>
            <a:ext cx="9199418" cy="369332"/>
          </a:xfrm>
          <a:prstGeom prst="rect">
            <a:avLst/>
          </a:prstGeom>
          <a:noFill/>
        </p:spPr>
        <p:txBody>
          <a:bodyPr wrap="square" rtlCol="0">
            <a:spAutoFit/>
          </a:bodyPr>
          <a:lstStyle/>
          <a:p>
            <a:r>
              <a:rPr lang="zh-CN" altLang="en-US" b="1" i="0" dirty="0">
                <a:solidFill>
                  <a:srgbClr val="424B5D"/>
                </a:solidFill>
                <a:effectLst/>
                <a:latin typeface="Optima-Regular"/>
              </a:rPr>
              <a:t>什么叫最优查询路径？就是 </a:t>
            </a:r>
            <a:r>
              <a:rPr lang="en-US" altLang="zh-CN" b="1" i="0" dirty="0">
                <a:solidFill>
                  <a:srgbClr val="424B5D"/>
                </a:solidFill>
                <a:effectLst/>
                <a:latin typeface="Optima-Regular"/>
              </a:rPr>
              <a:t>MySQL </a:t>
            </a:r>
            <a:r>
              <a:rPr lang="zh-CN" altLang="en-US" b="1" i="0" dirty="0">
                <a:solidFill>
                  <a:srgbClr val="424B5D"/>
                </a:solidFill>
                <a:effectLst/>
                <a:latin typeface="Optima-Regular"/>
              </a:rPr>
              <a:t>会按照自己认为的效率最高的方式去执行查询</a:t>
            </a:r>
            <a:endParaRPr lang="en-US" altLang="zh-CN" b="1" i="0" dirty="0">
              <a:solidFill>
                <a:srgbClr val="424B5D"/>
              </a:solidFill>
              <a:effectLst/>
              <a:latin typeface="Optima-Regular"/>
            </a:endParaRPr>
          </a:p>
        </p:txBody>
      </p:sp>
      <p:sp>
        <p:nvSpPr>
          <p:cNvPr id="31" name="文本框 30">
            <a:extLst>
              <a:ext uri="{FF2B5EF4-FFF2-40B4-BE49-F238E27FC236}">
                <a16:creationId xmlns:a16="http://schemas.microsoft.com/office/drawing/2014/main" id="{9CC5C160-6E3A-4B9F-BDD1-0138CDC58F7B}"/>
              </a:ext>
            </a:extLst>
          </p:cNvPr>
          <p:cNvSpPr txBox="1"/>
          <p:nvPr/>
        </p:nvSpPr>
        <p:spPr>
          <a:xfrm>
            <a:off x="8479300" y="2748400"/>
            <a:ext cx="4199137" cy="276999"/>
          </a:xfrm>
          <a:prstGeom prst="rect">
            <a:avLst/>
          </a:prstGeom>
          <a:noFill/>
        </p:spPr>
        <p:txBody>
          <a:bodyPr wrap="square" rtlCol="0">
            <a:spAutoFit/>
          </a:bodyPr>
          <a:lstStyle/>
          <a:p>
            <a:r>
              <a:rPr lang="zh-CN" altLang="en-US" sz="1200" dirty="0"/>
              <a:t>获取</a:t>
            </a:r>
            <a:r>
              <a:rPr lang="en-US" altLang="zh-CN" sz="1200" dirty="0"/>
              <a:t>SQL</a:t>
            </a:r>
            <a:r>
              <a:rPr lang="zh-CN" altLang="en-US" sz="1200" dirty="0"/>
              <a:t>语句</a:t>
            </a:r>
          </a:p>
        </p:txBody>
      </p:sp>
      <p:sp>
        <p:nvSpPr>
          <p:cNvPr id="32" name="文本框 31">
            <a:extLst>
              <a:ext uri="{FF2B5EF4-FFF2-40B4-BE49-F238E27FC236}">
                <a16:creationId xmlns:a16="http://schemas.microsoft.com/office/drawing/2014/main" id="{8677E8CB-0CAC-4A63-BCE5-FB5C62D7BCE7}"/>
              </a:ext>
            </a:extLst>
          </p:cNvPr>
          <p:cNvSpPr txBox="1"/>
          <p:nvPr/>
        </p:nvSpPr>
        <p:spPr>
          <a:xfrm>
            <a:off x="8651903" y="3938872"/>
            <a:ext cx="4199137" cy="276999"/>
          </a:xfrm>
          <a:prstGeom prst="rect">
            <a:avLst/>
          </a:prstGeom>
          <a:noFill/>
        </p:spPr>
        <p:txBody>
          <a:bodyPr wrap="square" rtlCol="0">
            <a:spAutoFit/>
          </a:bodyPr>
          <a:lstStyle/>
          <a:p>
            <a:r>
              <a:rPr lang="en-US" altLang="zh-CN" sz="1200" dirty="0"/>
              <a:t>SQL</a:t>
            </a:r>
            <a:r>
              <a:rPr lang="zh-CN" altLang="en-US" sz="1200" dirty="0"/>
              <a:t>语句</a:t>
            </a:r>
          </a:p>
        </p:txBody>
      </p:sp>
      <p:cxnSp>
        <p:nvCxnSpPr>
          <p:cNvPr id="33" name="直接箭头连接符 32">
            <a:extLst>
              <a:ext uri="{FF2B5EF4-FFF2-40B4-BE49-F238E27FC236}">
                <a16:creationId xmlns:a16="http://schemas.microsoft.com/office/drawing/2014/main" id="{F91A60B3-C5B7-4D5C-8A42-E675D33A6249}"/>
              </a:ext>
            </a:extLst>
          </p:cNvPr>
          <p:cNvCxnSpPr>
            <a:cxnSpLocks/>
          </p:cNvCxnSpPr>
          <p:nvPr/>
        </p:nvCxnSpPr>
        <p:spPr>
          <a:xfrm>
            <a:off x="9019757" y="4797587"/>
            <a:ext cx="0" cy="2549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文本框 33">
            <a:extLst>
              <a:ext uri="{FF2B5EF4-FFF2-40B4-BE49-F238E27FC236}">
                <a16:creationId xmlns:a16="http://schemas.microsoft.com/office/drawing/2014/main" id="{04C78DDA-4BF8-4246-B87B-EA1AE292032F}"/>
              </a:ext>
            </a:extLst>
          </p:cNvPr>
          <p:cNvSpPr txBox="1"/>
          <p:nvPr/>
        </p:nvSpPr>
        <p:spPr>
          <a:xfrm>
            <a:off x="8686422" y="5025383"/>
            <a:ext cx="4199137" cy="276999"/>
          </a:xfrm>
          <a:prstGeom prst="rect">
            <a:avLst/>
          </a:prstGeom>
          <a:noFill/>
        </p:spPr>
        <p:txBody>
          <a:bodyPr wrap="square" rtlCol="0">
            <a:spAutoFit/>
          </a:bodyPr>
          <a:lstStyle/>
          <a:p>
            <a:r>
              <a:rPr lang="en-US" altLang="zh-CN" sz="1200" dirty="0"/>
              <a:t>SQL</a:t>
            </a:r>
            <a:r>
              <a:rPr lang="zh-CN" altLang="en-US" sz="1200" dirty="0"/>
              <a:t>解析</a:t>
            </a:r>
          </a:p>
        </p:txBody>
      </p:sp>
      <p:sp>
        <p:nvSpPr>
          <p:cNvPr id="35" name="矩形 34">
            <a:extLst>
              <a:ext uri="{FF2B5EF4-FFF2-40B4-BE49-F238E27FC236}">
                <a16:creationId xmlns:a16="http://schemas.microsoft.com/office/drawing/2014/main" id="{DB50537A-B1D6-40D4-84CD-07DB4EE20FB7}"/>
              </a:ext>
            </a:extLst>
          </p:cNvPr>
          <p:cNvSpPr/>
          <p:nvPr/>
        </p:nvSpPr>
        <p:spPr>
          <a:xfrm>
            <a:off x="8533449" y="5542528"/>
            <a:ext cx="985319" cy="27699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200" dirty="0"/>
              <a:t>SQL</a:t>
            </a:r>
            <a:r>
              <a:rPr lang="zh-CN" altLang="en-US" sz="1200" dirty="0"/>
              <a:t>解析器</a:t>
            </a:r>
          </a:p>
        </p:txBody>
      </p:sp>
      <p:cxnSp>
        <p:nvCxnSpPr>
          <p:cNvPr id="36" name="直接箭头连接符 35">
            <a:extLst>
              <a:ext uri="{FF2B5EF4-FFF2-40B4-BE49-F238E27FC236}">
                <a16:creationId xmlns:a16="http://schemas.microsoft.com/office/drawing/2014/main" id="{3EF04D7F-2ED2-4F35-B06B-2824E7512A95}"/>
              </a:ext>
            </a:extLst>
          </p:cNvPr>
          <p:cNvCxnSpPr>
            <a:cxnSpLocks/>
          </p:cNvCxnSpPr>
          <p:nvPr/>
        </p:nvCxnSpPr>
        <p:spPr>
          <a:xfrm>
            <a:off x="9019757" y="5258843"/>
            <a:ext cx="0" cy="2549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文本框 54">
            <a:extLst>
              <a:ext uri="{FF2B5EF4-FFF2-40B4-BE49-F238E27FC236}">
                <a16:creationId xmlns:a16="http://schemas.microsoft.com/office/drawing/2014/main" id="{51A05313-D037-447F-9FB1-39011C3AC48F}"/>
              </a:ext>
            </a:extLst>
          </p:cNvPr>
          <p:cNvSpPr txBox="1"/>
          <p:nvPr/>
        </p:nvSpPr>
        <p:spPr>
          <a:xfrm>
            <a:off x="584013" y="5163882"/>
            <a:ext cx="5645337" cy="1477328"/>
          </a:xfrm>
          <a:prstGeom prst="rect">
            <a:avLst/>
          </a:prstGeom>
          <a:noFill/>
        </p:spPr>
        <p:txBody>
          <a:bodyPr wrap="square" rtlCol="0">
            <a:spAutoFit/>
          </a:bodyPr>
          <a:lstStyle/>
          <a:p>
            <a:r>
              <a:rPr lang="zh-CN" altLang="en-US" b="0" i="0" dirty="0">
                <a:solidFill>
                  <a:srgbClr val="424B5D"/>
                </a:solidFill>
                <a:effectLst/>
                <a:latin typeface="Optima-Regular"/>
              </a:rPr>
              <a:t>我需要知道的是  </a:t>
            </a:r>
            <a:r>
              <a:rPr lang="en-US" altLang="zh-CN" b="0" i="0" dirty="0">
                <a:solidFill>
                  <a:srgbClr val="424B5D"/>
                </a:solidFill>
                <a:effectLst/>
                <a:latin typeface="Optima-Regular"/>
              </a:rPr>
              <a:t>MySQL  </a:t>
            </a:r>
            <a:r>
              <a:rPr lang="zh-CN" altLang="en-US" b="0" i="0" dirty="0">
                <a:solidFill>
                  <a:srgbClr val="424B5D"/>
                </a:solidFill>
                <a:effectLst/>
                <a:latin typeface="Optima-Regular"/>
              </a:rPr>
              <a:t>会帮我去使用他自己认为的最好的方式去优化这条  </a:t>
            </a:r>
            <a:r>
              <a:rPr lang="en-US" altLang="zh-CN" b="0" i="0" dirty="0">
                <a:solidFill>
                  <a:srgbClr val="424B5D"/>
                </a:solidFill>
                <a:effectLst/>
                <a:latin typeface="Optima-Regular"/>
              </a:rPr>
              <a:t>SQL  </a:t>
            </a:r>
            <a:r>
              <a:rPr lang="zh-CN" altLang="en-US" b="0" i="0" dirty="0">
                <a:solidFill>
                  <a:srgbClr val="424B5D"/>
                </a:solidFill>
                <a:effectLst/>
                <a:latin typeface="Optima-Regular"/>
              </a:rPr>
              <a:t>语句，并生成一条条的执行计划，比如你创建了多个索引，</a:t>
            </a:r>
            <a:r>
              <a:rPr lang="en-US" altLang="zh-CN" b="0" i="0" dirty="0">
                <a:solidFill>
                  <a:srgbClr val="424B5D"/>
                </a:solidFill>
                <a:effectLst/>
                <a:latin typeface="Optima-Regular"/>
              </a:rPr>
              <a:t>MySQL </a:t>
            </a:r>
            <a:r>
              <a:rPr lang="zh-CN" altLang="en-US" b="0" i="0" dirty="0">
                <a:solidFill>
                  <a:srgbClr val="424B5D"/>
                </a:solidFill>
                <a:effectLst/>
                <a:latin typeface="Optima-Regular"/>
              </a:rPr>
              <a:t>会依据</a:t>
            </a:r>
            <a:r>
              <a:rPr lang="zh-CN" altLang="en-US" b="1" i="0" dirty="0">
                <a:solidFill>
                  <a:srgbClr val="424B5D"/>
                </a:solidFill>
                <a:effectLst/>
                <a:latin typeface="Optima-Regular"/>
              </a:rPr>
              <a:t>成本最小原则</a:t>
            </a:r>
            <a:r>
              <a:rPr lang="zh-CN" altLang="en-US" b="0" i="0" dirty="0">
                <a:solidFill>
                  <a:srgbClr val="424B5D"/>
                </a:solidFill>
                <a:effectLst/>
                <a:latin typeface="Optima-Regular"/>
              </a:rPr>
              <a:t>来选择使用对应的索引，这里的成本主要包括两个方面</a:t>
            </a:r>
            <a:r>
              <a:rPr lang="en-US" altLang="zh-CN" b="0" i="0" dirty="0">
                <a:solidFill>
                  <a:srgbClr val="424B5D"/>
                </a:solidFill>
                <a:effectLst/>
                <a:latin typeface="Optima-Regular"/>
              </a:rPr>
              <a:t>, IO </a:t>
            </a:r>
            <a:r>
              <a:rPr lang="zh-CN" altLang="en-US" b="0" i="0" dirty="0">
                <a:solidFill>
                  <a:srgbClr val="424B5D"/>
                </a:solidFill>
                <a:effectLst/>
                <a:latin typeface="Optima-Regular"/>
              </a:rPr>
              <a:t>成本和 </a:t>
            </a:r>
            <a:r>
              <a:rPr lang="en-US" altLang="zh-CN" b="0" i="0" dirty="0">
                <a:solidFill>
                  <a:srgbClr val="424B5D"/>
                </a:solidFill>
                <a:effectLst/>
                <a:latin typeface="Optima-Regular"/>
              </a:rPr>
              <a:t>CPU </a:t>
            </a:r>
            <a:r>
              <a:rPr lang="zh-CN" altLang="en-US" b="0" i="0" dirty="0">
                <a:solidFill>
                  <a:srgbClr val="424B5D"/>
                </a:solidFill>
                <a:effectLst/>
                <a:latin typeface="Optima-Regular"/>
              </a:rPr>
              <a:t>成本</a:t>
            </a:r>
            <a:endParaRPr lang="en-US" altLang="zh-CN" b="1" i="0" dirty="0">
              <a:solidFill>
                <a:srgbClr val="424B5D"/>
              </a:solidFill>
              <a:effectLst/>
              <a:latin typeface="Optima-Regular"/>
            </a:endParaRPr>
          </a:p>
        </p:txBody>
      </p:sp>
      <p:cxnSp>
        <p:nvCxnSpPr>
          <p:cNvPr id="57" name="直接箭头连接符 56">
            <a:extLst>
              <a:ext uri="{FF2B5EF4-FFF2-40B4-BE49-F238E27FC236}">
                <a16:creationId xmlns:a16="http://schemas.microsoft.com/office/drawing/2014/main" id="{8B28B9DC-08F3-4F8C-812C-3091D6EF8468}"/>
              </a:ext>
            </a:extLst>
          </p:cNvPr>
          <p:cNvCxnSpPr>
            <a:stCxn id="35" idx="3"/>
          </p:cNvCxnSpPr>
          <p:nvPr/>
        </p:nvCxnSpPr>
        <p:spPr>
          <a:xfrm flipV="1">
            <a:off x="9518768" y="5681027"/>
            <a:ext cx="16060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8" name="文本框 57">
            <a:extLst>
              <a:ext uri="{FF2B5EF4-FFF2-40B4-BE49-F238E27FC236}">
                <a16:creationId xmlns:a16="http://schemas.microsoft.com/office/drawing/2014/main" id="{987B6C92-575A-4D10-BFAB-5A0071D38085}"/>
              </a:ext>
            </a:extLst>
          </p:cNvPr>
          <p:cNvSpPr txBox="1"/>
          <p:nvPr/>
        </p:nvSpPr>
        <p:spPr>
          <a:xfrm>
            <a:off x="9599069" y="5542527"/>
            <a:ext cx="4199137" cy="276999"/>
          </a:xfrm>
          <a:prstGeom prst="rect">
            <a:avLst/>
          </a:prstGeom>
          <a:noFill/>
        </p:spPr>
        <p:txBody>
          <a:bodyPr wrap="square" rtlCol="0">
            <a:spAutoFit/>
          </a:bodyPr>
          <a:lstStyle/>
          <a:p>
            <a:r>
              <a:rPr lang="zh-CN" altLang="en-US" sz="1200" dirty="0"/>
              <a:t>计算出最优查询路径</a:t>
            </a:r>
          </a:p>
        </p:txBody>
      </p:sp>
      <p:sp>
        <p:nvSpPr>
          <p:cNvPr id="59" name="矩形 58">
            <a:extLst>
              <a:ext uri="{FF2B5EF4-FFF2-40B4-BE49-F238E27FC236}">
                <a16:creationId xmlns:a16="http://schemas.microsoft.com/office/drawing/2014/main" id="{B8225EE9-2FA1-4BD0-BFC7-4D15E5551A1C}"/>
              </a:ext>
            </a:extLst>
          </p:cNvPr>
          <p:cNvSpPr/>
          <p:nvPr/>
        </p:nvSpPr>
        <p:spPr>
          <a:xfrm>
            <a:off x="9892471" y="4353013"/>
            <a:ext cx="784189" cy="47547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200" dirty="0"/>
              <a:t>SQL</a:t>
            </a:r>
            <a:r>
              <a:rPr lang="zh-CN" altLang="en-US" sz="1200" dirty="0"/>
              <a:t>查询优化器</a:t>
            </a:r>
          </a:p>
        </p:txBody>
      </p:sp>
      <p:cxnSp>
        <p:nvCxnSpPr>
          <p:cNvPr id="61" name="直接箭头连接符 60">
            <a:extLst>
              <a:ext uri="{FF2B5EF4-FFF2-40B4-BE49-F238E27FC236}">
                <a16:creationId xmlns:a16="http://schemas.microsoft.com/office/drawing/2014/main" id="{A3C605C9-489D-4A3E-BB2E-700779D4A542}"/>
              </a:ext>
            </a:extLst>
          </p:cNvPr>
          <p:cNvCxnSpPr/>
          <p:nvPr/>
        </p:nvCxnSpPr>
        <p:spPr>
          <a:xfrm flipV="1">
            <a:off x="10284565" y="4896292"/>
            <a:ext cx="0" cy="6174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61911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39C2EE7-D1ED-4A36-98B1-B918A714ACB3}"/>
              </a:ext>
            </a:extLst>
          </p:cNvPr>
          <p:cNvSpPr/>
          <p:nvPr/>
        </p:nvSpPr>
        <p:spPr>
          <a:xfrm>
            <a:off x="2359795" y="880772"/>
            <a:ext cx="1997476" cy="40414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圆角 4">
            <a:extLst>
              <a:ext uri="{FF2B5EF4-FFF2-40B4-BE49-F238E27FC236}">
                <a16:creationId xmlns:a16="http://schemas.microsoft.com/office/drawing/2014/main" id="{4B8FB773-0953-4D0F-AE3D-B8608DA415CF}"/>
              </a:ext>
            </a:extLst>
          </p:cNvPr>
          <p:cNvSpPr/>
          <p:nvPr/>
        </p:nvSpPr>
        <p:spPr>
          <a:xfrm>
            <a:off x="3931321" y="2087079"/>
            <a:ext cx="1331059" cy="136939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p>
            <a:pPr algn="ctr"/>
            <a:r>
              <a:rPr lang="zh-CN" altLang="en-US" sz="1200" dirty="0">
                <a:solidFill>
                  <a:schemeClr val="tx1"/>
                </a:solidFill>
              </a:rPr>
              <a:t>数据库连接池</a:t>
            </a:r>
          </a:p>
        </p:txBody>
      </p:sp>
      <p:sp>
        <p:nvSpPr>
          <p:cNvPr id="6" name="流程图: 直接访问存储器 5">
            <a:extLst>
              <a:ext uri="{FF2B5EF4-FFF2-40B4-BE49-F238E27FC236}">
                <a16:creationId xmlns:a16="http://schemas.microsoft.com/office/drawing/2014/main" id="{8FC091AD-942E-4555-AEC0-E95F5ECE182B}"/>
              </a:ext>
            </a:extLst>
          </p:cNvPr>
          <p:cNvSpPr/>
          <p:nvPr/>
        </p:nvSpPr>
        <p:spPr>
          <a:xfrm>
            <a:off x="8326662" y="1514267"/>
            <a:ext cx="3865338" cy="4727169"/>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err="1"/>
              <a:t>Mysql</a:t>
            </a:r>
            <a:r>
              <a:rPr lang="zh-CN" altLang="en-US" dirty="0"/>
              <a:t>数据库</a:t>
            </a:r>
          </a:p>
        </p:txBody>
      </p:sp>
      <p:cxnSp>
        <p:nvCxnSpPr>
          <p:cNvPr id="7" name="直接箭头连接符 6">
            <a:extLst>
              <a:ext uri="{FF2B5EF4-FFF2-40B4-BE49-F238E27FC236}">
                <a16:creationId xmlns:a16="http://schemas.microsoft.com/office/drawing/2014/main" id="{EB270B5A-1C17-4104-A2D7-16E3FCCEE36D}"/>
              </a:ext>
            </a:extLst>
          </p:cNvPr>
          <p:cNvCxnSpPr>
            <a:cxnSpLocks/>
          </p:cNvCxnSpPr>
          <p:nvPr/>
        </p:nvCxnSpPr>
        <p:spPr>
          <a:xfrm>
            <a:off x="5324665" y="2592117"/>
            <a:ext cx="1848377"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8" name="文本框 7">
            <a:extLst>
              <a:ext uri="{FF2B5EF4-FFF2-40B4-BE49-F238E27FC236}">
                <a16:creationId xmlns:a16="http://schemas.microsoft.com/office/drawing/2014/main" id="{3C27BBCF-6B0A-45D4-8340-03F72EB8121D}"/>
              </a:ext>
            </a:extLst>
          </p:cNvPr>
          <p:cNvSpPr txBox="1"/>
          <p:nvPr/>
        </p:nvSpPr>
        <p:spPr>
          <a:xfrm>
            <a:off x="5501580" y="2237398"/>
            <a:ext cx="4253991" cy="369332"/>
          </a:xfrm>
          <a:prstGeom prst="rect">
            <a:avLst/>
          </a:prstGeom>
          <a:noFill/>
        </p:spPr>
        <p:txBody>
          <a:bodyPr wrap="square" rtlCol="0">
            <a:spAutoFit/>
          </a:bodyPr>
          <a:lstStyle/>
          <a:p>
            <a:r>
              <a:rPr lang="zh-CN" altLang="en-US" dirty="0"/>
              <a:t>执行</a:t>
            </a:r>
            <a:r>
              <a:rPr lang="en-US" altLang="zh-CN" dirty="0"/>
              <a:t>SQL</a:t>
            </a:r>
            <a:r>
              <a:rPr lang="zh-CN" altLang="en-US" dirty="0"/>
              <a:t>语句</a:t>
            </a:r>
          </a:p>
        </p:txBody>
      </p:sp>
      <p:sp>
        <p:nvSpPr>
          <p:cNvPr id="9" name="椭圆 8">
            <a:extLst>
              <a:ext uri="{FF2B5EF4-FFF2-40B4-BE49-F238E27FC236}">
                <a16:creationId xmlns:a16="http://schemas.microsoft.com/office/drawing/2014/main" id="{D225E99E-0FF6-4D66-9917-B42FAD2D9A98}"/>
              </a:ext>
            </a:extLst>
          </p:cNvPr>
          <p:cNvSpPr/>
          <p:nvPr/>
        </p:nvSpPr>
        <p:spPr>
          <a:xfrm>
            <a:off x="2521621" y="1434477"/>
            <a:ext cx="1082404" cy="52378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a:t>线程</a:t>
            </a:r>
            <a:r>
              <a:rPr lang="en-US" altLang="zh-CN" dirty="0"/>
              <a:t>1</a:t>
            </a:r>
            <a:endParaRPr lang="zh-CN" altLang="en-US" dirty="0"/>
          </a:p>
        </p:txBody>
      </p:sp>
      <p:sp>
        <p:nvSpPr>
          <p:cNvPr id="10" name="椭圆 9">
            <a:extLst>
              <a:ext uri="{FF2B5EF4-FFF2-40B4-BE49-F238E27FC236}">
                <a16:creationId xmlns:a16="http://schemas.microsoft.com/office/drawing/2014/main" id="{E5CDF313-245A-4E54-8653-ED162F36A068}"/>
              </a:ext>
            </a:extLst>
          </p:cNvPr>
          <p:cNvSpPr/>
          <p:nvPr/>
        </p:nvSpPr>
        <p:spPr>
          <a:xfrm>
            <a:off x="2521621" y="3686907"/>
            <a:ext cx="1082404" cy="52378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a:t>线程</a:t>
            </a:r>
            <a:r>
              <a:rPr lang="en-US" altLang="zh-CN" dirty="0"/>
              <a:t>2</a:t>
            </a:r>
            <a:endParaRPr lang="zh-CN" altLang="en-US" dirty="0"/>
          </a:p>
        </p:txBody>
      </p:sp>
      <p:sp>
        <p:nvSpPr>
          <p:cNvPr id="11" name="笑脸 10">
            <a:extLst>
              <a:ext uri="{FF2B5EF4-FFF2-40B4-BE49-F238E27FC236}">
                <a16:creationId xmlns:a16="http://schemas.microsoft.com/office/drawing/2014/main" id="{78559A33-6654-4D17-A1A8-EF263BB329C5}"/>
              </a:ext>
            </a:extLst>
          </p:cNvPr>
          <p:cNvSpPr/>
          <p:nvPr/>
        </p:nvSpPr>
        <p:spPr>
          <a:xfrm>
            <a:off x="660213" y="1455274"/>
            <a:ext cx="1089553" cy="635763"/>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用户</a:t>
            </a:r>
            <a:r>
              <a:rPr lang="en-US" altLang="zh-CN" dirty="0"/>
              <a:t>1</a:t>
            </a:r>
            <a:endParaRPr lang="zh-CN" altLang="en-US" dirty="0"/>
          </a:p>
        </p:txBody>
      </p:sp>
      <p:sp>
        <p:nvSpPr>
          <p:cNvPr id="12" name="笑脸 11">
            <a:extLst>
              <a:ext uri="{FF2B5EF4-FFF2-40B4-BE49-F238E27FC236}">
                <a16:creationId xmlns:a16="http://schemas.microsoft.com/office/drawing/2014/main" id="{7742C65B-518F-48B4-84EE-5C1368255A08}"/>
              </a:ext>
            </a:extLst>
          </p:cNvPr>
          <p:cNvSpPr/>
          <p:nvPr/>
        </p:nvSpPr>
        <p:spPr>
          <a:xfrm>
            <a:off x="660213" y="3705586"/>
            <a:ext cx="1089553" cy="635763"/>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用户</a:t>
            </a:r>
            <a:r>
              <a:rPr lang="en-US" altLang="zh-CN" dirty="0"/>
              <a:t>2</a:t>
            </a:r>
            <a:endParaRPr lang="zh-CN" altLang="en-US" dirty="0"/>
          </a:p>
        </p:txBody>
      </p:sp>
      <p:cxnSp>
        <p:nvCxnSpPr>
          <p:cNvPr id="13" name="直接箭头连接符 12">
            <a:extLst>
              <a:ext uri="{FF2B5EF4-FFF2-40B4-BE49-F238E27FC236}">
                <a16:creationId xmlns:a16="http://schemas.microsoft.com/office/drawing/2014/main" id="{636E6140-94D4-45BE-9C65-61060F8EB56C}"/>
              </a:ext>
            </a:extLst>
          </p:cNvPr>
          <p:cNvCxnSpPr>
            <a:cxnSpLocks/>
            <a:stCxn id="11" idx="6"/>
          </p:cNvCxnSpPr>
          <p:nvPr/>
        </p:nvCxnSpPr>
        <p:spPr>
          <a:xfrm>
            <a:off x="1749766" y="1773156"/>
            <a:ext cx="610029"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a:extLst>
              <a:ext uri="{FF2B5EF4-FFF2-40B4-BE49-F238E27FC236}">
                <a16:creationId xmlns:a16="http://schemas.microsoft.com/office/drawing/2014/main" id="{3802676E-B921-41F4-B6A4-C55B08464ACE}"/>
              </a:ext>
            </a:extLst>
          </p:cNvPr>
          <p:cNvCxnSpPr>
            <a:cxnSpLocks/>
          </p:cNvCxnSpPr>
          <p:nvPr/>
        </p:nvCxnSpPr>
        <p:spPr>
          <a:xfrm flipV="1">
            <a:off x="1749766" y="4023470"/>
            <a:ext cx="597535" cy="1"/>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15" name="矩形 14">
            <a:extLst>
              <a:ext uri="{FF2B5EF4-FFF2-40B4-BE49-F238E27FC236}">
                <a16:creationId xmlns:a16="http://schemas.microsoft.com/office/drawing/2014/main" id="{130A6CC9-ABEA-4505-8CED-D46999D3D7D3}"/>
              </a:ext>
            </a:extLst>
          </p:cNvPr>
          <p:cNvSpPr/>
          <p:nvPr/>
        </p:nvSpPr>
        <p:spPr>
          <a:xfrm>
            <a:off x="4281700" y="2474133"/>
            <a:ext cx="707272" cy="2314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连接</a:t>
            </a:r>
            <a:r>
              <a:rPr lang="en-US" altLang="zh-CN" sz="1400" dirty="0"/>
              <a:t>1</a:t>
            </a:r>
            <a:endParaRPr lang="zh-CN" altLang="en-US" sz="1400" dirty="0"/>
          </a:p>
        </p:txBody>
      </p:sp>
      <p:sp>
        <p:nvSpPr>
          <p:cNvPr id="16" name="矩形 15">
            <a:extLst>
              <a:ext uri="{FF2B5EF4-FFF2-40B4-BE49-F238E27FC236}">
                <a16:creationId xmlns:a16="http://schemas.microsoft.com/office/drawing/2014/main" id="{A8408A21-372A-42B4-BF62-ECE0BBEF9428}"/>
              </a:ext>
            </a:extLst>
          </p:cNvPr>
          <p:cNvSpPr/>
          <p:nvPr/>
        </p:nvSpPr>
        <p:spPr>
          <a:xfrm>
            <a:off x="4281700" y="2944354"/>
            <a:ext cx="707272" cy="2314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连接</a:t>
            </a:r>
            <a:r>
              <a:rPr lang="en-US" altLang="zh-CN" sz="1400" dirty="0"/>
              <a:t>2</a:t>
            </a:r>
            <a:endParaRPr lang="zh-CN" altLang="en-US" sz="1400" dirty="0"/>
          </a:p>
        </p:txBody>
      </p:sp>
      <p:cxnSp>
        <p:nvCxnSpPr>
          <p:cNvPr id="17" name="直接箭头连接符 16">
            <a:extLst>
              <a:ext uri="{FF2B5EF4-FFF2-40B4-BE49-F238E27FC236}">
                <a16:creationId xmlns:a16="http://schemas.microsoft.com/office/drawing/2014/main" id="{A1AE8209-6AD1-48EB-8C62-F488473C1D8E}"/>
              </a:ext>
            </a:extLst>
          </p:cNvPr>
          <p:cNvCxnSpPr>
            <a:cxnSpLocks/>
          </p:cNvCxnSpPr>
          <p:nvPr/>
        </p:nvCxnSpPr>
        <p:spPr>
          <a:xfrm>
            <a:off x="5324665" y="3035462"/>
            <a:ext cx="1848377"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18" name="箭头: 下 17">
            <a:extLst>
              <a:ext uri="{FF2B5EF4-FFF2-40B4-BE49-F238E27FC236}">
                <a16:creationId xmlns:a16="http://schemas.microsoft.com/office/drawing/2014/main" id="{B31B913C-B8CE-44F5-98BC-8DFD627B107F}"/>
              </a:ext>
            </a:extLst>
          </p:cNvPr>
          <p:cNvSpPr/>
          <p:nvPr/>
        </p:nvSpPr>
        <p:spPr>
          <a:xfrm rot="18162595">
            <a:off x="3484794" y="1944888"/>
            <a:ext cx="310609" cy="609983"/>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9" name="箭头: 下 18">
            <a:extLst>
              <a:ext uri="{FF2B5EF4-FFF2-40B4-BE49-F238E27FC236}">
                <a16:creationId xmlns:a16="http://schemas.microsoft.com/office/drawing/2014/main" id="{FB4BB803-3EDD-4D66-B150-FFAF740A93A8}"/>
              </a:ext>
            </a:extLst>
          </p:cNvPr>
          <p:cNvSpPr/>
          <p:nvPr/>
        </p:nvSpPr>
        <p:spPr>
          <a:xfrm rot="14048961">
            <a:off x="3517266" y="3164469"/>
            <a:ext cx="310609" cy="609983"/>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0" name="矩形: 圆角 19">
            <a:extLst>
              <a:ext uri="{FF2B5EF4-FFF2-40B4-BE49-F238E27FC236}">
                <a16:creationId xmlns:a16="http://schemas.microsoft.com/office/drawing/2014/main" id="{9DA49887-73FD-49C1-850A-AE7FBF1BAC4C}"/>
              </a:ext>
            </a:extLst>
          </p:cNvPr>
          <p:cNvSpPr/>
          <p:nvPr/>
        </p:nvSpPr>
        <p:spPr>
          <a:xfrm>
            <a:off x="7147470" y="2080903"/>
            <a:ext cx="1331059" cy="136939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p>
            <a:pPr algn="ctr"/>
            <a:r>
              <a:rPr lang="zh-CN" altLang="en-US" sz="1200" dirty="0">
                <a:solidFill>
                  <a:schemeClr val="tx1"/>
                </a:solidFill>
              </a:rPr>
              <a:t>数据库连接池</a:t>
            </a:r>
          </a:p>
        </p:txBody>
      </p:sp>
      <p:sp>
        <p:nvSpPr>
          <p:cNvPr id="21" name="矩形 20">
            <a:extLst>
              <a:ext uri="{FF2B5EF4-FFF2-40B4-BE49-F238E27FC236}">
                <a16:creationId xmlns:a16="http://schemas.microsoft.com/office/drawing/2014/main" id="{545F8712-FCC1-4136-A810-26192A0B3B0C}"/>
              </a:ext>
            </a:extLst>
          </p:cNvPr>
          <p:cNvSpPr/>
          <p:nvPr/>
        </p:nvSpPr>
        <p:spPr>
          <a:xfrm>
            <a:off x="7497849" y="2507286"/>
            <a:ext cx="707272" cy="2314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连接</a:t>
            </a:r>
            <a:r>
              <a:rPr lang="en-US" altLang="zh-CN" sz="1400" dirty="0"/>
              <a:t>1</a:t>
            </a:r>
            <a:endParaRPr lang="zh-CN" altLang="en-US" sz="1400" dirty="0"/>
          </a:p>
        </p:txBody>
      </p:sp>
      <p:sp>
        <p:nvSpPr>
          <p:cNvPr id="22" name="矩形 21">
            <a:extLst>
              <a:ext uri="{FF2B5EF4-FFF2-40B4-BE49-F238E27FC236}">
                <a16:creationId xmlns:a16="http://schemas.microsoft.com/office/drawing/2014/main" id="{2A5E6579-AB80-4994-8AB0-669C50060877}"/>
              </a:ext>
            </a:extLst>
          </p:cNvPr>
          <p:cNvSpPr/>
          <p:nvPr/>
        </p:nvSpPr>
        <p:spPr>
          <a:xfrm>
            <a:off x="7497849" y="2977507"/>
            <a:ext cx="707272" cy="2314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连接</a:t>
            </a:r>
            <a:r>
              <a:rPr lang="en-US" altLang="zh-CN" sz="1400" dirty="0"/>
              <a:t>2</a:t>
            </a:r>
            <a:endParaRPr lang="zh-CN" altLang="en-US" sz="1400" dirty="0"/>
          </a:p>
        </p:txBody>
      </p:sp>
      <p:sp>
        <p:nvSpPr>
          <p:cNvPr id="23" name="文本框 22">
            <a:extLst>
              <a:ext uri="{FF2B5EF4-FFF2-40B4-BE49-F238E27FC236}">
                <a16:creationId xmlns:a16="http://schemas.microsoft.com/office/drawing/2014/main" id="{83DD1593-6760-41C0-A35A-A46368F6F740}"/>
              </a:ext>
            </a:extLst>
          </p:cNvPr>
          <p:cNvSpPr txBox="1"/>
          <p:nvPr/>
        </p:nvSpPr>
        <p:spPr>
          <a:xfrm>
            <a:off x="5501580" y="2696148"/>
            <a:ext cx="4253991" cy="369332"/>
          </a:xfrm>
          <a:prstGeom prst="rect">
            <a:avLst/>
          </a:prstGeom>
          <a:noFill/>
        </p:spPr>
        <p:txBody>
          <a:bodyPr wrap="square" rtlCol="0">
            <a:spAutoFit/>
          </a:bodyPr>
          <a:lstStyle/>
          <a:p>
            <a:r>
              <a:rPr lang="zh-CN" altLang="en-US" dirty="0"/>
              <a:t>执行</a:t>
            </a:r>
            <a:r>
              <a:rPr lang="en-US" altLang="zh-CN" dirty="0"/>
              <a:t>SQL</a:t>
            </a:r>
            <a:r>
              <a:rPr lang="zh-CN" altLang="en-US" dirty="0"/>
              <a:t>语句</a:t>
            </a:r>
          </a:p>
        </p:txBody>
      </p:sp>
      <p:sp>
        <p:nvSpPr>
          <p:cNvPr id="24" name="椭圆 23">
            <a:extLst>
              <a:ext uri="{FF2B5EF4-FFF2-40B4-BE49-F238E27FC236}">
                <a16:creationId xmlns:a16="http://schemas.microsoft.com/office/drawing/2014/main" id="{FE0AE203-B167-4FE9-8E3F-E67E252B4A20}"/>
              </a:ext>
            </a:extLst>
          </p:cNvPr>
          <p:cNvSpPr/>
          <p:nvPr/>
        </p:nvSpPr>
        <p:spPr>
          <a:xfrm>
            <a:off x="8762622" y="3084447"/>
            <a:ext cx="675380" cy="36933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100" dirty="0"/>
              <a:t>线程</a:t>
            </a:r>
          </a:p>
        </p:txBody>
      </p:sp>
      <p:cxnSp>
        <p:nvCxnSpPr>
          <p:cNvPr id="25" name="直接箭头连接符 24">
            <a:extLst>
              <a:ext uri="{FF2B5EF4-FFF2-40B4-BE49-F238E27FC236}">
                <a16:creationId xmlns:a16="http://schemas.microsoft.com/office/drawing/2014/main" id="{A8661B99-2928-4881-B0F4-3FBBE7E3CD6C}"/>
              </a:ext>
            </a:extLst>
          </p:cNvPr>
          <p:cNvCxnSpPr>
            <a:cxnSpLocks/>
          </p:cNvCxnSpPr>
          <p:nvPr/>
        </p:nvCxnSpPr>
        <p:spPr>
          <a:xfrm>
            <a:off x="9095957" y="2771775"/>
            <a:ext cx="0" cy="2549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直接箭头连接符 25">
            <a:extLst>
              <a:ext uri="{FF2B5EF4-FFF2-40B4-BE49-F238E27FC236}">
                <a16:creationId xmlns:a16="http://schemas.microsoft.com/office/drawing/2014/main" id="{F1BA19AE-8CC8-4845-9FAA-4FBB49688034}"/>
              </a:ext>
            </a:extLst>
          </p:cNvPr>
          <p:cNvCxnSpPr>
            <a:cxnSpLocks/>
          </p:cNvCxnSpPr>
          <p:nvPr/>
        </p:nvCxnSpPr>
        <p:spPr>
          <a:xfrm>
            <a:off x="8239088" y="2606730"/>
            <a:ext cx="35754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a:extLst>
              <a:ext uri="{FF2B5EF4-FFF2-40B4-BE49-F238E27FC236}">
                <a16:creationId xmlns:a16="http://schemas.microsoft.com/office/drawing/2014/main" id="{A34FD86D-F473-4227-BF2B-108DF35ED5F1}"/>
              </a:ext>
            </a:extLst>
          </p:cNvPr>
          <p:cNvCxnSpPr>
            <a:cxnSpLocks/>
          </p:cNvCxnSpPr>
          <p:nvPr/>
        </p:nvCxnSpPr>
        <p:spPr>
          <a:xfrm>
            <a:off x="9095957" y="3450296"/>
            <a:ext cx="0" cy="2549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矩形 27">
            <a:extLst>
              <a:ext uri="{FF2B5EF4-FFF2-40B4-BE49-F238E27FC236}">
                <a16:creationId xmlns:a16="http://schemas.microsoft.com/office/drawing/2014/main" id="{4A58A550-AC50-42E7-9FE8-E8632B8871E7}"/>
              </a:ext>
            </a:extLst>
          </p:cNvPr>
          <p:cNvSpPr/>
          <p:nvPr/>
        </p:nvSpPr>
        <p:spPr>
          <a:xfrm>
            <a:off x="8728103" y="4197700"/>
            <a:ext cx="791460" cy="27699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200" dirty="0"/>
              <a:t>SQL</a:t>
            </a:r>
            <a:r>
              <a:rPr lang="zh-CN" altLang="en-US" sz="1200" dirty="0"/>
              <a:t>接口</a:t>
            </a:r>
          </a:p>
        </p:txBody>
      </p:sp>
      <p:cxnSp>
        <p:nvCxnSpPr>
          <p:cNvPr id="29" name="直接箭头连接符 28">
            <a:extLst>
              <a:ext uri="{FF2B5EF4-FFF2-40B4-BE49-F238E27FC236}">
                <a16:creationId xmlns:a16="http://schemas.microsoft.com/office/drawing/2014/main" id="{6409A8F2-49EF-4168-AEED-0342968D27DE}"/>
              </a:ext>
            </a:extLst>
          </p:cNvPr>
          <p:cNvCxnSpPr>
            <a:cxnSpLocks/>
          </p:cNvCxnSpPr>
          <p:nvPr/>
        </p:nvCxnSpPr>
        <p:spPr>
          <a:xfrm>
            <a:off x="9095957" y="3902181"/>
            <a:ext cx="0" cy="2549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文本框 29">
            <a:extLst>
              <a:ext uri="{FF2B5EF4-FFF2-40B4-BE49-F238E27FC236}">
                <a16:creationId xmlns:a16="http://schemas.microsoft.com/office/drawing/2014/main" id="{184312B5-3E15-493F-B2AF-EA2196FEA160}"/>
              </a:ext>
            </a:extLst>
          </p:cNvPr>
          <p:cNvSpPr txBox="1"/>
          <p:nvPr/>
        </p:nvSpPr>
        <p:spPr>
          <a:xfrm>
            <a:off x="1972333" y="49775"/>
            <a:ext cx="9199418" cy="830997"/>
          </a:xfrm>
          <a:prstGeom prst="rect">
            <a:avLst/>
          </a:prstGeom>
          <a:noFill/>
        </p:spPr>
        <p:txBody>
          <a:bodyPr wrap="square" rtlCol="0">
            <a:spAutoFit/>
          </a:bodyPr>
          <a:lstStyle/>
          <a:p>
            <a:r>
              <a:rPr lang="zh-CN" altLang="en-US" sz="1600" b="1" i="0" dirty="0">
                <a:solidFill>
                  <a:srgbClr val="424B5D"/>
                </a:solidFill>
                <a:effectLst/>
                <a:latin typeface="Optima-Regular"/>
              </a:rPr>
              <a:t>查询优化器会调用存储引擎的接口，去执行</a:t>
            </a:r>
            <a:r>
              <a:rPr lang="en-US" altLang="zh-CN" sz="1600" b="1" i="0" dirty="0">
                <a:solidFill>
                  <a:srgbClr val="424B5D"/>
                </a:solidFill>
                <a:effectLst/>
                <a:latin typeface="Optima-Regular"/>
              </a:rPr>
              <a:t>SQL</a:t>
            </a:r>
            <a:r>
              <a:rPr lang="zh-CN" altLang="en-US" sz="1600" b="1" i="0" dirty="0">
                <a:solidFill>
                  <a:srgbClr val="424B5D"/>
                </a:solidFill>
                <a:effectLst/>
                <a:latin typeface="Optima-Regular"/>
              </a:rPr>
              <a:t>也就是说真正执行</a:t>
            </a:r>
            <a:r>
              <a:rPr lang="en-US" altLang="zh-CN" sz="1600" b="1" i="0" dirty="0">
                <a:solidFill>
                  <a:srgbClr val="424B5D"/>
                </a:solidFill>
                <a:effectLst/>
                <a:latin typeface="Optima-Regular"/>
              </a:rPr>
              <a:t>SQL</a:t>
            </a:r>
            <a:r>
              <a:rPr lang="zh-CN" altLang="en-US" sz="1600" b="1" i="0" dirty="0">
                <a:solidFill>
                  <a:srgbClr val="424B5D"/>
                </a:solidFill>
                <a:effectLst/>
                <a:latin typeface="Optima-Regular"/>
              </a:rPr>
              <a:t>的动作是在存储引擎中完成的。</a:t>
            </a:r>
            <a:endParaRPr lang="en-US" altLang="zh-CN" sz="1600" b="1" i="0" dirty="0">
              <a:solidFill>
                <a:srgbClr val="424B5D"/>
              </a:solidFill>
              <a:effectLst/>
              <a:latin typeface="Optima-Regular"/>
            </a:endParaRPr>
          </a:p>
          <a:p>
            <a:r>
              <a:rPr lang="zh-CN" altLang="en-US" sz="1600" b="1" i="0" dirty="0">
                <a:solidFill>
                  <a:srgbClr val="424B5D"/>
                </a:solidFill>
                <a:effectLst/>
                <a:latin typeface="Optima-Regular"/>
              </a:rPr>
              <a:t>执行器是一个非常重要的组件，因为前面那些组件的操作最终必须通过执行器去调用存储引擎接口才能被执行。执行器最终最根据一系列的执行计划去调用存储引擎的接口去完成  </a:t>
            </a:r>
            <a:r>
              <a:rPr lang="en-US" altLang="zh-CN" sz="1600" b="1" i="0" dirty="0">
                <a:solidFill>
                  <a:srgbClr val="424B5D"/>
                </a:solidFill>
                <a:effectLst/>
                <a:latin typeface="Optima-Regular"/>
              </a:rPr>
              <a:t>SQL  </a:t>
            </a:r>
            <a:r>
              <a:rPr lang="zh-CN" altLang="en-US" sz="1600" b="1" i="0" dirty="0">
                <a:solidFill>
                  <a:srgbClr val="424B5D"/>
                </a:solidFill>
                <a:effectLst/>
                <a:latin typeface="Optima-Regular"/>
              </a:rPr>
              <a:t>的执行</a:t>
            </a:r>
            <a:endParaRPr lang="en-US" altLang="zh-CN" sz="1600" b="1" i="0" dirty="0">
              <a:solidFill>
                <a:srgbClr val="424B5D"/>
              </a:solidFill>
              <a:effectLst/>
              <a:latin typeface="Optima-Regular"/>
            </a:endParaRPr>
          </a:p>
        </p:txBody>
      </p:sp>
      <p:cxnSp>
        <p:nvCxnSpPr>
          <p:cNvPr id="31" name="直接箭头连接符 30">
            <a:extLst>
              <a:ext uri="{FF2B5EF4-FFF2-40B4-BE49-F238E27FC236}">
                <a16:creationId xmlns:a16="http://schemas.microsoft.com/office/drawing/2014/main" id="{A14510F4-651E-4DCF-B653-62174BC5E449}"/>
              </a:ext>
            </a:extLst>
          </p:cNvPr>
          <p:cNvCxnSpPr>
            <a:cxnSpLocks/>
          </p:cNvCxnSpPr>
          <p:nvPr/>
        </p:nvCxnSpPr>
        <p:spPr>
          <a:xfrm>
            <a:off x="9095957" y="4536807"/>
            <a:ext cx="0" cy="2549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矩形 31">
            <a:extLst>
              <a:ext uri="{FF2B5EF4-FFF2-40B4-BE49-F238E27FC236}">
                <a16:creationId xmlns:a16="http://schemas.microsoft.com/office/drawing/2014/main" id="{06CDD56E-24F2-45CA-BEF1-44F4CE1CDF37}"/>
              </a:ext>
            </a:extLst>
          </p:cNvPr>
          <p:cNvSpPr/>
          <p:nvPr/>
        </p:nvSpPr>
        <p:spPr>
          <a:xfrm>
            <a:off x="8609649" y="5281748"/>
            <a:ext cx="985319" cy="27699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200" dirty="0"/>
              <a:t>SQL</a:t>
            </a:r>
            <a:r>
              <a:rPr lang="zh-CN" altLang="en-US" sz="1200" dirty="0"/>
              <a:t>解析器</a:t>
            </a:r>
          </a:p>
        </p:txBody>
      </p:sp>
      <p:cxnSp>
        <p:nvCxnSpPr>
          <p:cNvPr id="33" name="直接箭头连接符 32">
            <a:extLst>
              <a:ext uri="{FF2B5EF4-FFF2-40B4-BE49-F238E27FC236}">
                <a16:creationId xmlns:a16="http://schemas.microsoft.com/office/drawing/2014/main" id="{4AE20450-0E8B-4D58-9EC9-0CEC421FE4F4}"/>
              </a:ext>
            </a:extLst>
          </p:cNvPr>
          <p:cNvCxnSpPr>
            <a:cxnSpLocks/>
          </p:cNvCxnSpPr>
          <p:nvPr/>
        </p:nvCxnSpPr>
        <p:spPr>
          <a:xfrm>
            <a:off x="9095957" y="4998063"/>
            <a:ext cx="0" cy="2549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直接箭头连接符 34">
            <a:extLst>
              <a:ext uri="{FF2B5EF4-FFF2-40B4-BE49-F238E27FC236}">
                <a16:creationId xmlns:a16="http://schemas.microsoft.com/office/drawing/2014/main" id="{F0F182C6-D32F-4670-AC35-7ED7FEC7595B}"/>
              </a:ext>
            </a:extLst>
          </p:cNvPr>
          <p:cNvCxnSpPr>
            <a:stCxn id="32" idx="3"/>
          </p:cNvCxnSpPr>
          <p:nvPr/>
        </p:nvCxnSpPr>
        <p:spPr>
          <a:xfrm flipV="1">
            <a:off x="9594968" y="5420247"/>
            <a:ext cx="16060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矩形 35">
            <a:extLst>
              <a:ext uri="{FF2B5EF4-FFF2-40B4-BE49-F238E27FC236}">
                <a16:creationId xmlns:a16="http://schemas.microsoft.com/office/drawing/2014/main" id="{A7CBE206-38D2-4D90-B1D5-E5E2983388CE}"/>
              </a:ext>
            </a:extLst>
          </p:cNvPr>
          <p:cNvSpPr/>
          <p:nvPr/>
        </p:nvSpPr>
        <p:spPr>
          <a:xfrm>
            <a:off x="9968671" y="4092233"/>
            <a:ext cx="784189" cy="47547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200" dirty="0"/>
              <a:t>SQL</a:t>
            </a:r>
            <a:r>
              <a:rPr lang="zh-CN" altLang="en-US" sz="1200" dirty="0"/>
              <a:t>查询优化器</a:t>
            </a:r>
          </a:p>
        </p:txBody>
      </p:sp>
      <p:cxnSp>
        <p:nvCxnSpPr>
          <p:cNvPr id="37" name="直接箭头连接符 36">
            <a:extLst>
              <a:ext uri="{FF2B5EF4-FFF2-40B4-BE49-F238E27FC236}">
                <a16:creationId xmlns:a16="http://schemas.microsoft.com/office/drawing/2014/main" id="{19647855-124E-4124-924F-186AB1BF958D}"/>
              </a:ext>
            </a:extLst>
          </p:cNvPr>
          <p:cNvCxnSpPr/>
          <p:nvPr/>
        </p:nvCxnSpPr>
        <p:spPr>
          <a:xfrm flipV="1">
            <a:off x="10360765" y="4635512"/>
            <a:ext cx="0" cy="6174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文本框 37">
            <a:extLst>
              <a:ext uri="{FF2B5EF4-FFF2-40B4-BE49-F238E27FC236}">
                <a16:creationId xmlns:a16="http://schemas.microsoft.com/office/drawing/2014/main" id="{438B5D90-92C3-4027-AC7E-D07BBB0DDBED}"/>
              </a:ext>
            </a:extLst>
          </p:cNvPr>
          <p:cNvSpPr txBox="1"/>
          <p:nvPr/>
        </p:nvSpPr>
        <p:spPr>
          <a:xfrm>
            <a:off x="8555500" y="2487620"/>
            <a:ext cx="4199137" cy="276999"/>
          </a:xfrm>
          <a:prstGeom prst="rect">
            <a:avLst/>
          </a:prstGeom>
          <a:noFill/>
        </p:spPr>
        <p:txBody>
          <a:bodyPr wrap="square" rtlCol="0">
            <a:spAutoFit/>
          </a:bodyPr>
          <a:lstStyle/>
          <a:p>
            <a:r>
              <a:rPr lang="zh-CN" altLang="en-US" sz="1200" dirty="0"/>
              <a:t>获取</a:t>
            </a:r>
            <a:r>
              <a:rPr lang="en-US" altLang="zh-CN" sz="1200" dirty="0"/>
              <a:t>SQL</a:t>
            </a:r>
            <a:r>
              <a:rPr lang="zh-CN" altLang="en-US" sz="1200" dirty="0"/>
              <a:t>语句</a:t>
            </a:r>
          </a:p>
        </p:txBody>
      </p:sp>
      <p:sp>
        <p:nvSpPr>
          <p:cNvPr id="39" name="文本框 38">
            <a:extLst>
              <a:ext uri="{FF2B5EF4-FFF2-40B4-BE49-F238E27FC236}">
                <a16:creationId xmlns:a16="http://schemas.microsoft.com/office/drawing/2014/main" id="{E4769ED7-5511-43BF-B3FE-A474B4850D58}"/>
              </a:ext>
            </a:extLst>
          </p:cNvPr>
          <p:cNvSpPr txBox="1"/>
          <p:nvPr/>
        </p:nvSpPr>
        <p:spPr>
          <a:xfrm>
            <a:off x="8728103" y="3678092"/>
            <a:ext cx="4199137" cy="276999"/>
          </a:xfrm>
          <a:prstGeom prst="rect">
            <a:avLst/>
          </a:prstGeom>
          <a:noFill/>
        </p:spPr>
        <p:txBody>
          <a:bodyPr wrap="square" rtlCol="0">
            <a:spAutoFit/>
          </a:bodyPr>
          <a:lstStyle/>
          <a:p>
            <a:r>
              <a:rPr lang="en-US" altLang="zh-CN" sz="1200" dirty="0"/>
              <a:t>SQL</a:t>
            </a:r>
            <a:r>
              <a:rPr lang="zh-CN" altLang="en-US" sz="1200" dirty="0"/>
              <a:t>语句</a:t>
            </a:r>
          </a:p>
        </p:txBody>
      </p:sp>
      <p:sp>
        <p:nvSpPr>
          <p:cNvPr id="40" name="文本框 39">
            <a:extLst>
              <a:ext uri="{FF2B5EF4-FFF2-40B4-BE49-F238E27FC236}">
                <a16:creationId xmlns:a16="http://schemas.microsoft.com/office/drawing/2014/main" id="{0281E98C-174B-4389-AA89-120CCB561BEC}"/>
              </a:ext>
            </a:extLst>
          </p:cNvPr>
          <p:cNvSpPr txBox="1"/>
          <p:nvPr/>
        </p:nvSpPr>
        <p:spPr>
          <a:xfrm>
            <a:off x="8762622" y="4764603"/>
            <a:ext cx="4199137" cy="276999"/>
          </a:xfrm>
          <a:prstGeom prst="rect">
            <a:avLst/>
          </a:prstGeom>
          <a:noFill/>
        </p:spPr>
        <p:txBody>
          <a:bodyPr wrap="square" rtlCol="0">
            <a:spAutoFit/>
          </a:bodyPr>
          <a:lstStyle/>
          <a:p>
            <a:r>
              <a:rPr lang="en-US" altLang="zh-CN" sz="1200" dirty="0"/>
              <a:t>SQL</a:t>
            </a:r>
            <a:r>
              <a:rPr lang="zh-CN" altLang="en-US" sz="1200" dirty="0"/>
              <a:t>解析</a:t>
            </a:r>
          </a:p>
        </p:txBody>
      </p:sp>
      <p:sp>
        <p:nvSpPr>
          <p:cNvPr id="41" name="文本框 40">
            <a:extLst>
              <a:ext uri="{FF2B5EF4-FFF2-40B4-BE49-F238E27FC236}">
                <a16:creationId xmlns:a16="http://schemas.microsoft.com/office/drawing/2014/main" id="{9656F3D9-D490-4B88-AEC6-755EF13AE3BF}"/>
              </a:ext>
            </a:extLst>
          </p:cNvPr>
          <p:cNvSpPr txBox="1"/>
          <p:nvPr/>
        </p:nvSpPr>
        <p:spPr>
          <a:xfrm>
            <a:off x="9675269" y="5281747"/>
            <a:ext cx="4199137" cy="276999"/>
          </a:xfrm>
          <a:prstGeom prst="rect">
            <a:avLst/>
          </a:prstGeom>
          <a:noFill/>
        </p:spPr>
        <p:txBody>
          <a:bodyPr wrap="square" rtlCol="0">
            <a:spAutoFit/>
          </a:bodyPr>
          <a:lstStyle/>
          <a:p>
            <a:r>
              <a:rPr lang="zh-CN" altLang="en-US" sz="1200" dirty="0"/>
              <a:t>计算出最优查询路径</a:t>
            </a:r>
          </a:p>
        </p:txBody>
      </p:sp>
      <p:sp>
        <p:nvSpPr>
          <p:cNvPr id="45" name="文本框 44">
            <a:extLst>
              <a:ext uri="{FF2B5EF4-FFF2-40B4-BE49-F238E27FC236}">
                <a16:creationId xmlns:a16="http://schemas.microsoft.com/office/drawing/2014/main" id="{D8A42218-9FAA-42F8-8477-1496E7D79593}"/>
              </a:ext>
            </a:extLst>
          </p:cNvPr>
          <p:cNvSpPr txBox="1"/>
          <p:nvPr/>
        </p:nvSpPr>
        <p:spPr>
          <a:xfrm>
            <a:off x="9675269" y="3390422"/>
            <a:ext cx="1497391" cy="461665"/>
          </a:xfrm>
          <a:prstGeom prst="rect">
            <a:avLst/>
          </a:prstGeom>
          <a:noFill/>
        </p:spPr>
        <p:txBody>
          <a:bodyPr wrap="square" rtlCol="0">
            <a:spAutoFit/>
          </a:bodyPr>
          <a:lstStyle/>
          <a:p>
            <a:r>
              <a:rPr lang="en-US" altLang="zh-CN" sz="1200" dirty="0"/>
              <a:t>SQL</a:t>
            </a:r>
            <a:r>
              <a:rPr lang="zh-CN" altLang="en-US" sz="1200" dirty="0"/>
              <a:t>的执行计划交给</a:t>
            </a:r>
            <a:r>
              <a:rPr lang="en-US" altLang="zh-CN" sz="1200" dirty="0"/>
              <a:t>SQL</a:t>
            </a:r>
            <a:r>
              <a:rPr lang="zh-CN" altLang="en-US" sz="1200" dirty="0"/>
              <a:t>执行器执行</a:t>
            </a:r>
          </a:p>
        </p:txBody>
      </p:sp>
      <p:cxnSp>
        <p:nvCxnSpPr>
          <p:cNvPr id="48" name="直接箭头连接符 47">
            <a:extLst>
              <a:ext uri="{FF2B5EF4-FFF2-40B4-BE49-F238E27FC236}">
                <a16:creationId xmlns:a16="http://schemas.microsoft.com/office/drawing/2014/main" id="{7C4684A5-90B9-4B61-93D7-D3B5BC2F3861}"/>
              </a:ext>
            </a:extLst>
          </p:cNvPr>
          <p:cNvCxnSpPr>
            <a:cxnSpLocks/>
          </p:cNvCxnSpPr>
          <p:nvPr/>
        </p:nvCxnSpPr>
        <p:spPr>
          <a:xfrm flipV="1">
            <a:off x="10360765" y="3816277"/>
            <a:ext cx="0" cy="2759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矩形 50">
            <a:extLst>
              <a:ext uri="{FF2B5EF4-FFF2-40B4-BE49-F238E27FC236}">
                <a16:creationId xmlns:a16="http://schemas.microsoft.com/office/drawing/2014/main" id="{7EAA9496-EB86-4E63-BB25-C46E55981D08}"/>
              </a:ext>
            </a:extLst>
          </p:cNvPr>
          <p:cNvSpPr/>
          <p:nvPr/>
        </p:nvSpPr>
        <p:spPr>
          <a:xfrm>
            <a:off x="9965035" y="2823019"/>
            <a:ext cx="791460" cy="27699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200" dirty="0"/>
              <a:t>执行器</a:t>
            </a:r>
          </a:p>
        </p:txBody>
      </p:sp>
      <p:cxnSp>
        <p:nvCxnSpPr>
          <p:cNvPr id="52" name="直接箭头连接符 51">
            <a:extLst>
              <a:ext uri="{FF2B5EF4-FFF2-40B4-BE49-F238E27FC236}">
                <a16:creationId xmlns:a16="http://schemas.microsoft.com/office/drawing/2014/main" id="{DF33D232-AB8A-46F4-A0A2-831674FBDB22}"/>
              </a:ext>
            </a:extLst>
          </p:cNvPr>
          <p:cNvCxnSpPr>
            <a:cxnSpLocks/>
          </p:cNvCxnSpPr>
          <p:nvPr/>
        </p:nvCxnSpPr>
        <p:spPr>
          <a:xfrm flipV="1">
            <a:off x="10360765" y="3135394"/>
            <a:ext cx="0" cy="2759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连接符: 肘形 53">
            <a:extLst>
              <a:ext uri="{FF2B5EF4-FFF2-40B4-BE49-F238E27FC236}">
                <a16:creationId xmlns:a16="http://schemas.microsoft.com/office/drawing/2014/main" id="{0F54F548-3387-49D2-A217-B94F146B75C3}"/>
              </a:ext>
            </a:extLst>
          </p:cNvPr>
          <p:cNvCxnSpPr>
            <a:cxnSpLocks/>
          </p:cNvCxnSpPr>
          <p:nvPr/>
        </p:nvCxnSpPr>
        <p:spPr>
          <a:xfrm rot="16200000" flipH="1">
            <a:off x="8930280" y="4253505"/>
            <a:ext cx="3749231" cy="888260"/>
          </a:xfrm>
          <a:prstGeom prst="bentConnector3">
            <a:avLst>
              <a:gd name="adj1" fmla="val -6097"/>
            </a:avLst>
          </a:prstGeom>
          <a:ln>
            <a:tailEnd type="triangle"/>
          </a:ln>
        </p:spPr>
        <p:style>
          <a:lnRef idx="1">
            <a:schemeClr val="dk1"/>
          </a:lnRef>
          <a:fillRef idx="0">
            <a:schemeClr val="dk1"/>
          </a:fillRef>
          <a:effectRef idx="0">
            <a:schemeClr val="dk1"/>
          </a:effectRef>
          <a:fontRef idx="minor">
            <a:schemeClr val="tx1"/>
          </a:fontRef>
        </p:style>
      </p:cxnSp>
      <p:sp>
        <p:nvSpPr>
          <p:cNvPr id="57" name="矩形 56">
            <a:extLst>
              <a:ext uri="{FF2B5EF4-FFF2-40B4-BE49-F238E27FC236}">
                <a16:creationId xmlns:a16="http://schemas.microsoft.com/office/drawing/2014/main" id="{31B905D1-0C0F-43BC-B742-3853BABBE8D2}"/>
              </a:ext>
            </a:extLst>
          </p:cNvPr>
          <p:cNvSpPr/>
          <p:nvPr/>
        </p:nvSpPr>
        <p:spPr>
          <a:xfrm>
            <a:off x="10853296" y="6630651"/>
            <a:ext cx="888260" cy="244280"/>
          </a:xfrm>
          <a:prstGeom prst="rect">
            <a:avLst/>
          </a:prstGeom>
          <a:solidFill>
            <a:srgbClr val="00B0F0"/>
          </a:solidFill>
          <a:ln>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200" dirty="0"/>
              <a:t>存储引擎</a:t>
            </a:r>
          </a:p>
        </p:txBody>
      </p:sp>
      <p:cxnSp>
        <p:nvCxnSpPr>
          <p:cNvPr id="65" name="直接箭头连接符 64">
            <a:extLst>
              <a:ext uri="{FF2B5EF4-FFF2-40B4-BE49-F238E27FC236}">
                <a16:creationId xmlns:a16="http://schemas.microsoft.com/office/drawing/2014/main" id="{4675C433-5F39-4107-A9F5-5C396EC2F84A}"/>
              </a:ext>
            </a:extLst>
          </p:cNvPr>
          <p:cNvCxnSpPr>
            <a:cxnSpLocks/>
            <a:stCxn id="57" idx="1"/>
            <a:endCxn id="71" idx="0"/>
          </p:cNvCxnSpPr>
          <p:nvPr/>
        </p:nvCxnSpPr>
        <p:spPr>
          <a:xfrm flipH="1">
            <a:off x="10376527" y="6752791"/>
            <a:ext cx="476769" cy="329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a:extLst>
              <a:ext uri="{FF2B5EF4-FFF2-40B4-BE49-F238E27FC236}">
                <a16:creationId xmlns:a16="http://schemas.microsoft.com/office/drawing/2014/main" id="{15419748-7575-474C-9A94-906F86E98AD4}"/>
              </a:ext>
            </a:extLst>
          </p:cNvPr>
          <p:cNvCxnSpPr>
            <a:cxnSpLocks/>
            <a:stCxn id="57" idx="3"/>
            <a:endCxn id="72" idx="0"/>
          </p:cNvCxnSpPr>
          <p:nvPr/>
        </p:nvCxnSpPr>
        <p:spPr>
          <a:xfrm>
            <a:off x="11741556" y="6752791"/>
            <a:ext cx="510050" cy="329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矩形 70">
            <a:extLst>
              <a:ext uri="{FF2B5EF4-FFF2-40B4-BE49-F238E27FC236}">
                <a16:creationId xmlns:a16="http://schemas.microsoft.com/office/drawing/2014/main" id="{63198011-3942-449E-B048-B974EFDB101C}"/>
              </a:ext>
            </a:extLst>
          </p:cNvPr>
          <p:cNvSpPr/>
          <p:nvPr/>
        </p:nvSpPr>
        <p:spPr>
          <a:xfrm>
            <a:off x="9899758" y="7082353"/>
            <a:ext cx="953538" cy="2994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内存数据</a:t>
            </a:r>
          </a:p>
        </p:txBody>
      </p:sp>
      <p:sp>
        <p:nvSpPr>
          <p:cNvPr id="72" name="矩形 71">
            <a:extLst>
              <a:ext uri="{FF2B5EF4-FFF2-40B4-BE49-F238E27FC236}">
                <a16:creationId xmlns:a16="http://schemas.microsoft.com/office/drawing/2014/main" id="{1C279BC7-DDB5-4FA2-98DC-7160E4409EF2}"/>
              </a:ext>
            </a:extLst>
          </p:cNvPr>
          <p:cNvSpPr/>
          <p:nvPr/>
        </p:nvSpPr>
        <p:spPr>
          <a:xfrm>
            <a:off x="11774837" y="7082353"/>
            <a:ext cx="953538" cy="2994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磁盘数据</a:t>
            </a:r>
          </a:p>
        </p:txBody>
      </p:sp>
    </p:spTree>
    <p:extLst>
      <p:ext uri="{BB962C8B-B14F-4D97-AF65-F5344CB8AC3E}">
        <p14:creationId xmlns:p14="http://schemas.microsoft.com/office/powerpoint/2010/main" val="2923701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88E46D7-261F-4868-BE82-A70CB5554BA1}"/>
              </a:ext>
            </a:extLst>
          </p:cNvPr>
          <p:cNvSpPr/>
          <p:nvPr/>
        </p:nvSpPr>
        <p:spPr>
          <a:xfrm>
            <a:off x="2228850" y="1090373"/>
            <a:ext cx="3314700" cy="1552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b="1" dirty="0"/>
              <a:t>INNODB</a:t>
            </a:r>
            <a:r>
              <a:rPr lang="zh-CN" altLang="en-US" b="1" dirty="0"/>
              <a:t>存储引擎</a:t>
            </a:r>
          </a:p>
        </p:txBody>
      </p:sp>
      <p:sp>
        <p:nvSpPr>
          <p:cNvPr id="3" name="矩形: 圆角 2">
            <a:extLst>
              <a:ext uri="{FF2B5EF4-FFF2-40B4-BE49-F238E27FC236}">
                <a16:creationId xmlns:a16="http://schemas.microsoft.com/office/drawing/2014/main" id="{60D544DC-0A19-4D42-B4F3-D54A32517B09}"/>
              </a:ext>
            </a:extLst>
          </p:cNvPr>
          <p:cNvSpPr/>
          <p:nvPr/>
        </p:nvSpPr>
        <p:spPr>
          <a:xfrm>
            <a:off x="3014662" y="1585674"/>
            <a:ext cx="1743075" cy="78105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Buffer Pool</a:t>
            </a:r>
            <a:endParaRPr lang="zh-CN" altLang="en-US" dirty="0"/>
          </a:p>
        </p:txBody>
      </p:sp>
      <p:sp>
        <p:nvSpPr>
          <p:cNvPr id="4" name="文本框 3">
            <a:extLst>
              <a:ext uri="{FF2B5EF4-FFF2-40B4-BE49-F238E27FC236}">
                <a16:creationId xmlns:a16="http://schemas.microsoft.com/office/drawing/2014/main" id="{C0C2701D-2ED9-4523-91C9-688A12E7AE44}"/>
              </a:ext>
            </a:extLst>
          </p:cNvPr>
          <p:cNvSpPr txBox="1"/>
          <p:nvPr/>
        </p:nvSpPr>
        <p:spPr>
          <a:xfrm>
            <a:off x="2228850" y="5015270"/>
            <a:ext cx="7800975" cy="923330"/>
          </a:xfrm>
          <a:prstGeom prst="rect">
            <a:avLst/>
          </a:prstGeom>
          <a:noFill/>
        </p:spPr>
        <p:txBody>
          <a:bodyPr wrap="square" rtlCol="0">
            <a:spAutoFit/>
          </a:bodyPr>
          <a:lstStyle/>
          <a:p>
            <a:pPr algn="l">
              <a:buFont typeface="+mj-lt"/>
              <a:buAutoNum type="arabicPeriod"/>
            </a:pPr>
            <a:r>
              <a:rPr lang="en-US" altLang="zh-CN" b="1" i="0" dirty="0" err="1">
                <a:solidFill>
                  <a:srgbClr val="424B5D"/>
                </a:solidFill>
                <a:effectLst/>
                <a:latin typeface="Optima-Regular"/>
              </a:rPr>
              <a:t>innodb</a:t>
            </a:r>
            <a:r>
              <a:rPr lang="en-US" altLang="zh-CN" b="1" i="0" dirty="0">
                <a:solidFill>
                  <a:srgbClr val="424B5D"/>
                </a:solidFill>
                <a:effectLst/>
                <a:latin typeface="Optima-Regular"/>
              </a:rPr>
              <a:t> </a:t>
            </a:r>
            <a:r>
              <a:rPr lang="zh-CN" altLang="en-US" b="1" i="0" dirty="0">
                <a:solidFill>
                  <a:srgbClr val="424B5D"/>
                </a:solidFill>
                <a:effectLst/>
                <a:latin typeface="Optima-Regular"/>
              </a:rPr>
              <a:t>存储引擎会在缓冲池中查找 </a:t>
            </a:r>
            <a:r>
              <a:rPr lang="en-US" altLang="zh-CN" b="1" i="0" dirty="0">
                <a:solidFill>
                  <a:srgbClr val="424B5D"/>
                </a:solidFill>
                <a:effectLst/>
                <a:latin typeface="Optima-Regular"/>
              </a:rPr>
              <a:t>id=1 </a:t>
            </a:r>
            <a:r>
              <a:rPr lang="zh-CN" altLang="en-US" b="1" i="0" dirty="0">
                <a:solidFill>
                  <a:srgbClr val="424B5D"/>
                </a:solidFill>
                <a:effectLst/>
                <a:latin typeface="Optima-Regular"/>
              </a:rPr>
              <a:t>的这条数据是否存在</a:t>
            </a:r>
          </a:p>
          <a:p>
            <a:pPr algn="l">
              <a:buFont typeface="+mj-lt"/>
              <a:buAutoNum type="arabicPeriod"/>
            </a:pPr>
            <a:r>
              <a:rPr lang="zh-CN" altLang="en-US" b="1" i="0" dirty="0">
                <a:solidFill>
                  <a:srgbClr val="424B5D"/>
                </a:solidFill>
                <a:effectLst/>
                <a:latin typeface="Optima-Regular"/>
              </a:rPr>
              <a:t>发现不存在，那么就会去磁盘中加载，并将其存放在缓冲池中</a:t>
            </a:r>
          </a:p>
          <a:p>
            <a:pPr algn="l">
              <a:buFont typeface="+mj-lt"/>
              <a:buAutoNum type="arabicPeriod"/>
            </a:pPr>
            <a:r>
              <a:rPr lang="zh-CN" altLang="en-US" b="1" i="0" dirty="0">
                <a:solidFill>
                  <a:srgbClr val="424B5D"/>
                </a:solidFill>
                <a:effectLst/>
                <a:latin typeface="Optima-Regular"/>
              </a:rPr>
              <a:t>该条记录会被加上一个独占锁（总不能你在修改的时候别人也在修改吧</a:t>
            </a:r>
          </a:p>
        </p:txBody>
      </p:sp>
      <p:sp>
        <p:nvSpPr>
          <p:cNvPr id="5" name="矩形: 圆角 4">
            <a:extLst>
              <a:ext uri="{FF2B5EF4-FFF2-40B4-BE49-F238E27FC236}">
                <a16:creationId xmlns:a16="http://schemas.microsoft.com/office/drawing/2014/main" id="{B1DBBB6D-0B42-40F8-9EDC-BCA539929461}"/>
              </a:ext>
            </a:extLst>
          </p:cNvPr>
          <p:cNvSpPr/>
          <p:nvPr/>
        </p:nvSpPr>
        <p:spPr>
          <a:xfrm>
            <a:off x="3150393" y="4281249"/>
            <a:ext cx="1471612" cy="552450"/>
          </a:xfrm>
          <a:prstGeom prst="roundRect">
            <a:avLst/>
          </a:prstGeom>
          <a:solidFill>
            <a:srgbClr val="0070C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t>磁盘文件</a:t>
            </a:r>
          </a:p>
        </p:txBody>
      </p:sp>
      <p:cxnSp>
        <p:nvCxnSpPr>
          <p:cNvPr id="9" name="直接箭头连接符 8">
            <a:extLst>
              <a:ext uri="{FF2B5EF4-FFF2-40B4-BE49-F238E27FC236}">
                <a16:creationId xmlns:a16="http://schemas.microsoft.com/office/drawing/2014/main" id="{7942C1B4-DA43-4864-99D4-AED3935BD5D0}"/>
              </a:ext>
            </a:extLst>
          </p:cNvPr>
          <p:cNvCxnSpPr>
            <a:stCxn id="5" idx="0"/>
            <a:endCxn id="3" idx="2"/>
          </p:cNvCxnSpPr>
          <p:nvPr/>
        </p:nvCxnSpPr>
        <p:spPr>
          <a:xfrm flipV="1">
            <a:off x="3886199" y="2366724"/>
            <a:ext cx="1" cy="191452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0" name="文本框 9">
            <a:extLst>
              <a:ext uri="{FF2B5EF4-FFF2-40B4-BE49-F238E27FC236}">
                <a16:creationId xmlns:a16="http://schemas.microsoft.com/office/drawing/2014/main" id="{AFBEABFA-5637-4733-A97F-365C10AE8C0A}"/>
              </a:ext>
            </a:extLst>
          </p:cNvPr>
          <p:cNvSpPr txBox="1"/>
          <p:nvPr/>
        </p:nvSpPr>
        <p:spPr>
          <a:xfrm>
            <a:off x="3886199" y="3275111"/>
            <a:ext cx="1414462" cy="307777"/>
          </a:xfrm>
          <a:prstGeom prst="rect">
            <a:avLst/>
          </a:prstGeom>
          <a:noFill/>
        </p:spPr>
        <p:txBody>
          <a:bodyPr wrap="square" rtlCol="0">
            <a:spAutoFit/>
          </a:bodyPr>
          <a:lstStyle/>
          <a:p>
            <a:r>
              <a:rPr lang="zh-CN" altLang="en-US" sz="1400" dirty="0"/>
              <a:t>缓存数据</a:t>
            </a:r>
          </a:p>
        </p:txBody>
      </p:sp>
      <p:cxnSp>
        <p:nvCxnSpPr>
          <p:cNvPr id="12" name="直接箭头连接符 11">
            <a:extLst>
              <a:ext uri="{FF2B5EF4-FFF2-40B4-BE49-F238E27FC236}">
                <a16:creationId xmlns:a16="http://schemas.microsoft.com/office/drawing/2014/main" id="{A4E94A70-9B11-4C3F-A610-5DFBB7E60320}"/>
              </a:ext>
            </a:extLst>
          </p:cNvPr>
          <p:cNvCxnSpPr/>
          <p:nvPr/>
        </p:nvCxnSpPr>
        <p:spPr>
          <a:xfrm>
            <a:off x="4857750" y="3428999"/>
            <a:ext cx="13525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文本框 12">
            <a:extLst>
              <a:ext uri="{FF2B5EF4-FFF2-40B4-BE49-F238E27FC236}">
                <a16:creationId xmlns:a16="http://schemas.microsoft.com/office/drawing/2014/main" id="{AC98C6A7-77A6-4FAA-80EF-F647EF3E9CC3}"/>
              </a:ext>
            </a:extLst>
          </p:cNvPr>
          <p:cNvSpPr txBox="1"/>
          <p:nvPr/>
        </p:nvSpPr>
        <p:spPr>
          <a:xfrm>
            <a:off x="6272211" y="3275111"/>
            <a:ext cx="1962145" cy="307777"/>
          </a:xfrm>
          <a:prstGeom prst="rect">
            <a:avLst/>
          </a:prstGeom>
          <a:noFill/>
        </p:spPr>
        <p:txBody>
          <a:bodyPr wrap="square" rtlCol="0">
            <a:spAutoFit/>
          </a:bodyPr>
          <a:lstStyle/>
          <a:p>
            <a:r>
              <a:rPr lang="zh-CN" altLang="en-US" sz="1400" dirty="0"/>
              <a:t>加载数据到缓冲池中</a:t>
            </a:r>
          </a:p>
        </p:txBody>
      </p:sp>
      <p:cxnSp>
        <p:nvCxnSpPr>
          <p:cNvPr id="14" name="直接箭头连接符 13">
            <a:extLst>
              <a:ext uri="{FF2B5EF4-FFF2-40B4-BE49-F238E27FC236}">
                <a16:creationId xmlns:a16="http://schemas.microsoft.com/office/drawing/2014/main" id="{C56CBE15-D96A-49CE-805C-336E89DECCFF}"/>
              </a:ext>
            </a:extLst>
          </p:cNvPr>
          <p:cNvCxnSpPr/>
          <p:nvPr/>
        </p:nvCxnSpPr>
        <p:spPr>
          <a:xfrm>
            <a:off x="4857750" y="1935062"/>
            <a:ext cx="13525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文本框 14">
            <a:extLst>
              <a:ext uri="{FF2B5EF4-FFF2-40B4-BE49-F238E27FC236}">
                <a16:creationId xmlns:a16="http://schemas.microsoft.com/office/drawing/2014/main" id="{96398457-13FC-4640-B6A8-8B0DF4C877FB}"/>
              </a:ext>
            </a:extLst>
          </p:cNvPr>
          <p:cNvSpPr txBox="1"/>
          <p:nvPr/>
        </p:nvSpPr>
        <p:spPr>
          <a:xfrm>
            <a:off x="6272211" y="1781174"/>
            <a:ext cx="2166941" cy="307777"/>
          </a:xfrm>
          <a:prstGeom prst="rect">
            <a:avLst/>
          </a:prstGeom>
          <a:noFill/>
        </p:spPr>
        <p:txBody>
          <a:bodyPr wrap="square" rtlCol="0">
            <a:spAutoFit/>
          </a:bodyPr>
          <a:lstStyle/>
          <a:p>
            <a:r>
              <a:rPr lang="zh-CN" altLang="en-US" sz="1400" dirty="0"/>
              <a:t>加载进来的数据会被加锁</a:t>
            </a:r>
          </a:p>
        </p:txBody>
      </p:sp>
      <p:sp>
        <p:nvSpPr>
          <p:cNvPr id="18" name="文本框 17">
            <a:extLst>
              <a:ext uri="{FF2B5EF4-FFF2-40B4-BE49-F238E27FC236}">
                <a16:creationId xmlns:a16="http://schemas.microsoft.com/office/drawing/2014/main" id="{758BFEEF-432A-47AB-A51B-47B57C6D5290}"/>
              </a:ext>
            </a:extLst>
          </p:cNvPr>
          <p:cNvSpPr txBox="1"/>
          <p:nvPr/>
        </p:nvSpPr>
        <p:spPr>
          <a:xfrm>
            <a:off x="3150393" y="663892"/>
            <a:ext cx="2981325" cy="369332"/>
          </a:xfrm>
          <a:prstGeom prst="rect">
            <a:avLst/>
          </a:prstGeom>
          <a:noFill/>
        </p:spPr>
        <p:txBody>
          <a:bodyPr wrap="square" rtlCol="0">
            <a:spAutoFit/>
          </a:bodyPr>
          <a:lstStyle/>
          <a:p>
            <a:r>
              <a:rPr lang="en-US" altLang="zh-CN" b="1" dirty="0"/>
              <a:t>Buffer Pool</a:t>
            </a:r>
            <a:endParaRPr lang="zh-CN" altLang="en-US" b="1" dirty="0"/>
          </a:p>
        </p:txBody>
      </p:sp>
    </p:spTree>
    <p:extLst>
      <p:ext uri="{BB962C8B-B14F-4D97-AF65-F5344CB8AC3E}">
        <p14:creationId xmlns:p14="http://schemas.microsoft.com/office/powerpoint/2010/main" val="50311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05EA531-3CB7-43CA-A373-1DD1F32D3C8D}"/>
              </a:ext>
            </a:extLst>
          </p:cNvPr>
          <p:cNvSpPr/>
          <p:nvPr/>
        </p:nvSpPr>
        <p:spPr>
          <a:xfrm>
            <a:off x="2228850" y="1090373"/>
            <a:ext cx="3314700" cy="1552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b="1" dirty="0"/>
              <a:t>INNODB</a:t>
            </a:r>
            <a:r>
              <a:rPr lang="zh-CN" altLang="en-US" b="1" dirty="0"/>
              <a:t>存储引擎</a:t>
            </a:r>
          </a:p>
        </p:txBody>
      </p:sp>
      <p:sp>
        <p:nvSpPr>
          <p:cNvPr id="3" name="矩形: 圆角 2">
            <a:extLst>
              <a:ext uri="{FF2B5EF4-FFF2-40B4-BE49-F238E27FC236}">
                <a16:creationId xmlns:a16="http://schemas.microsoft.com/office/drawing/2014/main" id="{4B536F7D-B86A-4C0D-BC81-EA42EC5658C8}"/>
              </a:ext>
            </a:extLst>
          </p:cNvPr>
          <p:cNvSpPr/>
          <p:nvPr/>
        </p:nvSpPr>
        <p:spPr>
          <a:xfrm>
            <a:off x="3014662" y="1585674"/>
            <a:ext cx="1743075" cy="78105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Buffer Pool</a:t>
            </a:r>
            <a:endParaRPr lang="zh-CN" altLang="en-US" dirty="0"/>
          </a:p>
        </p:txBody>
      </p:sp>
      <p:sp>
        <p:nvSpPr>
          <p:cNvPr id="4" name="矩形: 圆角 3">
            <a:extLst>
              <a:ext uri="{FF2B5EF4-FFF2-40B4-BE49-F238E27FC236}">
                <a16:creationId xmlns:a16="http://schemas.microsoft.com/office/drawing/2014/main" id="{BC8242F5-583D-4F9D-B271-1CE364574BD0}"/>
              </a:ext>
            </a:extLst>
          </p:cNvPr>
          <p:cNvSpPr/>
          <p:nvPr/>
        </p:nvSpPr>
        <p:spPr>
          <a:xfrm>
            <a:off x="3150393" y="4281249"/>
            <a:ext cx="1471612" cy="552450"/>
          </a:xfrm>
          <a:prstGeom prst="roundRect">
            <a:avLst/>
          </a:prstGeom>
          <a:solidFill>
            <a:srgbClr val="0070C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t>磁盘文件</a:t>
            </a:r>
          </a:p>
        </p:txBody>
      </p:sp>
      <p:cxnSp>
        <p:nvCxnSpPr>
          <p:cNvPr id="5" name="直接箭头连接符 4">
            <a:extLst>
              <a:ext uri="{FF2B5EF4-FFF2-40B4-BE49-F238E27FC236}">
                <a16:creationId xmlns:a16="http://schemas.microsoft.com/office/drawing/2014/main" id="{DF69E38E-E035-4999-A6A3-474F39E46117}"/>
              </a:ext>
            </a:extLst>
          </p:cNvPr>
          <p:cNvCxnSpPr>
            <a:stCxn id="4" idx="0"/>
            <a:endCxn id="3" idx="2"/>
          </p:cNvCxnSpPr>
          <p:nvPr/>
        </p:nvCxnSpPr>
        <p:spPr>
          <a:xfrm flipV="1">
            <a:off x="3886199" y="2366724"/>
            <a:ext cx="1" cy="191452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6" name="文本框 5">
            <a:extLst>
              <a:ext uri="{FF2B5EF4-FFF2-40B4-BE49-F238E27FC236}">
                <a16:creationId xmlns:a16="http://schemas.microsoft.com/office/drawing/2014/main" id="{4D234137-6387-45F2-A79A-4F770640ED23}"/>
              </a:ext>
            </a:extLst>
          </p:cNvPr>
          <p:cNvSpPr txBox="1"/>
          <p:nvPr/>
        </p:nvSpPr>
        <p:spPr>
          <a:xfrm>
            <a:off x="3886199" y="3275111"/>
            <a:ext cx="1414462" cy="307777"/>
          </a:xfrm>
          <a:prstGeom prst="rect">
            <a:avLst/>
          </a:prstGeom>
          <a:noFill/>
        </p:spPr>
        <p:txBody>
          <a:bodyPr wrap="square" rtlCol="0">
            <a:spAutoFit/>
          </a:bodyPr>
          <a:lstStyle/>
          <a:p>
            <a:r>
              <a:rPr lang="zh-CN" altLang="en-US" sz="1400" dirty="0"/>
              <a:t>缓存数据</a:t>
            </a:r>
          </a:p>
        </p:txBody>
      </p:sp>
      <p:cxnSp>
        <p:nvCxnSpPr>
          <p:cNvPr id="9" name="直接箭头连接符 8">
            <a:extLst>
              <a:ext uri="{FF2B5EF4-FFF2-40B4-BE49-F238E27FC236}">
                <a16:creationId xmlns:a16="http://schemas.microsoft.com/office/drawing/2014/main" id="{087B856E-7209-43BC-A3CB-AE8254EAA248}"/>
              </a:ext>
            </a:extLst>
          </p:cNvPr>
          <p:cNvCxnSpPr/>
          <p:nvPr/>
        </p:nvCxnSpPr>
        <p:spPr>
          <a:xfrm>
            <a:off x="4857750" y="1935062"/>
            <a:ext cx="13525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文本框 9">
            <a:extLst>
              <a:ext uri="{FF2B5EF4-FFF2-40B4-BE49-F238E27FC236}">
                <a16:creationId xmlns:a16="http://schemas.microsoft.com/office/drawing/2014/main" id="{1E9101F5-DA6B-49CA-AAF3-DF5898BDAC97}"/>
              </a:ext>
            </a:extLst>
          </p:cNvPr>
          <p:cNvSpPr txBox="1"/>
          <p:nvPr/>
        </p:nvSpPr>
        <p:spPr>
          <a:xfrm>
            <a:off x="6272211" y="1781174"/>
            <a:ext cx="3214689" cy="307777"/>
          </a:xfrm>
          <a:prstGeom prst="rect">
            <a:avLst/>
          </a:prstGeom>
          <a:noFill/>
        </p:spPr>
        <p:txBody>
          <a:bodyPr wrap="square" rtlCol="0">
            <a:spAutoFit/>
          </a:bodyPr>
          <a:lstStyle/>
          <a:p>
            <a:r>
              <a:rPr lang="zh-CN" altLang="en-US" sz="1400" dirty="0"/>
              <a:t>记录更新前的</a:t>
            </a:r>
            <a:r>
              <a:rPr lang="en-US" altLang="zh-CN" sz="1400" dirty="0"/>
              <a:t>SQL</a:t>
            </a:r>
            <a:r>
              <a:rPr lang="zh-CN" altLang="en-US" sz="1400" dirty="0"/>
              <a:t>语句，便于回滚操作</a:t>
            </a:r>
          </a:p>
        </p:txBody>
      </p:sp>
      <p:sp>
        <p:nvSpPr>
          <p:cNvPr id="11" name="文本框 10">
            <a:extLst>
              <a:ext uri="{FF2B5EF4-FFF2-40B4-BE49-F238E27FC236}">
                <a16:creationId xmlns:a16="http://schemas.microsoft.com/office/drawing/2014/main" id="{4BD00348-E45C-47DC-9EB8-2EE45E9F279A}"/>
              </a:ext>
            </a:extLst>
          </p:cNvPr>
          <p:cNvSpPr txBox="1"/>
          <p:nvPr/>
        </p:nvSpPr>
        <p:spPr>
          <a:xfrm>
            <a:off x="1616868" y="654040"/>
            <a:ext cx="4764882" cy="369332"/>
          </a:xfrm>
          <a:prstGeom prst="rect">
            <a:avLst/>
          </a:prstGeom>
          <a:noFill/>
        </p:spPr>
        <p:txBody>
          <a:bodyPr wrap="square" rtlCol="0">
            <a:spAutoFit/>
          </a:bodyPr>
          <a:lstStyle/>
          <a:p>
            <a:r>
              <a:rPr lang="en-US" altLang="zh-CN" b="1" dirty="0"/>
              <a:t>Undo</a:t>
            </a:r>
            <a:r>
              <a:rPr lang="zh-CN" altLang="en-US" b="1" dirty="0"/>
              <a:t>日志文件：记录数据被修改之前的样子</a:t>
            </a:r>
          </a:p>
        </p:txBody>
      </p:sp>
      <p:cxnSp>
        <p:nvCxnSpPr>
          <p:cNvPr id="15" name="直接箭头连接符 14">
            <a:extLst>
              <a:ext uri="{FF2B5EF4-FFF2-40B4-BE49-F238E27FC236}">
                <a16:creationId xmlns:a16="http://schemas.microsoft.com/office/drawing/2014/main" id="{BB1894BF-A6CD-4E01-8959-86C66A9E71C5}"/>
              </a:ext>
            </a:extLst>
          </p:cNvPr>
          <p:cNvCxnSpPr/>
          <p:nvPr/>
        </p:nvCxnSpPr>
        <p:spPr>
          <a:xfrm>
            <a:off x="7667625" y="2219325"/>
            <a:ext cx="0" cy="771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矩形: 圆角 16">
            <a:extLst>
              <a:ext uri="{FF2B5EF4-FFF2-40B4-BE49-F238E27FC236}">
                <a16:creationId xmlns:a16="http://schemas.microsoft.com/office/drawing/2014/main" id="{F50E0F53-DBE3-4383-A021-3E455BC1DDF7}"/>
              </a:ext>
            </a:extLst>
          </p:cNvPr>
          <p:cNvSpPr/>
          <p:nvPr/>
        </p:nvSpPr>
        <p:spPr>
          <a:xfrm>
            <a:off x="6794901" y="3092648"/>
            <a:ext cx="1745447" cy="552450"/>
          </a:xfrm>
          <a:prstGeom prst="roundRect">
            <a:avLst/>
          </a:prstGeom>
          <a:solidFill>
            <a:srgbClr val="0070C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Undo</a:t>
            </a:r>
            <a:r>
              <a:rPr lang="zh-CN" altLang="en-US" dirty="0"/>
              <a:t>日志文件</a:t>
            </a:r>
          </a:p>
        </p:txBody>
      </p:sp>
      <p:sp>
        <p:nvSpPr>
          <p:cNvPr id="19" name="文本框 18">
            <a:extLst>
              <a:ext uri="{FF2B5EF4-FFF2-40B4-BE49-F238E27FC236}">
                <a16:creationId xmlns:a16="http://schemas.microsoft.com/office/drawing/2014/main" id="{97A0E294-0106-4F4C-943E-D1000A6514B3}"/>
              </a:ext>
            </a:extLst>
          </p:cNvPr>
          <p:cNvSpPr txBox="1"/>
          <p:nvPr/>
        </p:nvSpPr>
        <p:spPr>
          <a:xfrm>
            <a:off x="1616868" y="5283399"/>
            <a:ext cx="6096000" cy="1200329"/>
          </a:xfrm>
          <a:prstGeom prst="rect">
            <a:avLst/>
          </a:prstGeom>
          <a:noFill/>
        </p:spPr>
        <p:txBody>
          <a:bodyPr wrap="square">
            <a:spAutoFit/>
          </a:bodyPr>
          <a:lstStyle/>
          <a:p>
            <a:r>
              <a:rPr lang="en-US" altLang="zh-CN" b="1" i="0" dirty="0" err="1">
                <a:solidFill>
                  <a:srgbClr val="424B5D"/>
                </a:solidFill>
                <a:effectLst/>
                <a:latin typeface="Optima-Regular"/>
              </a:rPr>
              <a:t>Innodb</a:t>
            </a:r>
            <a:r>
              <a:rPr lang="en-US" altLang="zh-CN" b="1" i="0" dirty="0">
                <a:solidFill>
                  <a:srgbClr val="424B5D"/>
                </a:solidFill>
                <a:effectLst/>
                <a:latin typeface="Optima-Regular"/>
              </a:rPr>
              <a:t> </a:t>
            </a:r>
            <a:r>
              <a:rPr lang="zh-CN" altLang="en-US" b="1" i="0" dirty="0">
                <a:solidFill>
                  <a:srgbClr val="424B5D"/>
                </a:solidFill>
                <a:effectLst/>
                <a:latin typeface="Optima-Regular"/>
              </a:rPr>
              <a:t>存储引擎的最大特点就是支持事务，如果本次更新失败，也就是事务提交失败，那么该事务中的所有的操作都必须回滚到执行前的样子，也就是说当事务失败的时候，也不会对原始数据有影响，</a:t>
            </a:r>
            <a:endParaRPr lang="zh-CN" altLang="en-US" b="1" dirty="0"/>
          </a:p>
        </p:txBody>
      </p:sp>
    </p:spTree>
    <p:extLst>
      <p:ext uri="{BB962C8B-B14F-4D97-AF65-F5344CB8AC3E}">
        <p14:creationId xmlns:p14="http://schemas.microsoft.com/office/powerpoint/2010/main" val="320814468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TotalTime>
  <Words>1786</Words>
  <Application>Microsoft Office PowerPoint</Application>
  <PresentationFormat>宽屏</PresentationFormat>
  <Paragraphs>235</Paragraphs>
  <Slides>16</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Optima-Regular</vt:lpstr>
      <vt:lpstr>等线</vt:lpstr>
      <vt:lpstr>等线 Light</vt:lpstr>
      <vt:lpstr>楷体</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马 伟帅</dc:creator>
  <cp:lastModifiedBy>马 伟帅</cp:lastModifiedBy>
  <cp:revision>14</cp:revision>
  <dcterms:created xsi:type="dcterms:W3CDTF">2021-03-25T02:23:42Z</dcterms:created>
  <dcterms:modified xsi:type="dcterms:W3CDTF">2021-03-25T06:36:50Z</dcterms:modified>
</cp:coreProperties>
</file>