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</p:sldMasterIdLst>
  <p:notesMasterIdLst>
    <p:notesMasterId r:id="rId11"/>
  </p:notesMasterIdLst>
  <p:sldIdLst>
    <p:sldId id="256" r:id="rId3"/>
    <p:sldId id="261" r:id="rId4"/>
    <p:sldId id="266" r:id="rId5"/>
    <p:sldId id="267" r:id="rId6"/>
    <p:sldId id="268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8E002-16B1-1C4F-A378-064730A649BE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79FA7-A573-B545-933A-35227924E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 descr="图片1（2）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997" y="2438400"/>
            <a:ext cx="14560937" cy="469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 descr="山东大学校徽与中英文校名标准组合（横式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22227"/>
            <a:ext cx="224631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7"/>
          <p:cNvSpPr txBox="1">
            <a:spLocks noChangeArrowheads="1"/>
          </p:cNvSpPr>
          <p:nvPr userDrawn="1"/>
        </p:nvSpPr>
        <p:spPr bwMode="auto">
          <a:xfrm>
            <a:off x="4771759" y="6488668"/>
            <a:ext cx="2648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D9D9D9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学 无 止 境     气 有 浩 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355320-9269-4046-8393-D7EC7D466B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882" y="213787"/>
            <a:ext cx="1884434" cy="584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86E2E4-9912-4FB9-B83B-1FBA36D0CC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2882" y="141730"/>
            <a:ext cx="2514673" cy="7991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A9B278-25E7-414C-B388-681EA7FAD9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8086" y="141730"/>
            <a:ext cx="2604263" cy="802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3F695F-0811-4C3D-BEFE-092A1DD597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28295" y="445569"/>
            <a:ext cx="3310823" cy="352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45241"/>
            <a:ext cx="12192000" cy="512763"/>
          </a:xfrm>
          <a:prstGeom prst="rect">
            <a:avLst/>
          </a:prstGeom>
          <a:solidFill>
            <a:srgbClr val="861310"/>
          </a:solidFill>
          <a:ln>
            <a:solidFill>
              <a:srgbClr val="9B1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标题 1"/>
          <p:cNvSpPr>
            <a:spLocks noGrp="1"/>
          </p:cNvSpPr>
          <p:nvPr userDrawn="1">
            <p:custDataLst>
              <p:tags r:id="rId1"/>
            </p:custDataLst>
          </p:nvPr>
        </p:nvSpPr>
        <p:spPr>
          <a:xfrm>
            <a:off x="455613" y="350840"/>
            <a:ext cx="8228012" cy="706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lvl="0" fontAlgn="base">
              <a:lnSpc>
                <a:spcPct val="100000"/>
              </a:lnSpc>
              <a:buNone/>
            </a:pPr>
            <a:endParaRPr lang="zh-CN" altLang="en-US" sz="3600" u="none" baseline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灯片编号占位符 1"/>
          <p:cNvSpPr>
            <a:spLocks noGrp="1"/>
          </p:cNvSpPr>
          <p:nvPr userDrawn="1"/>
        </p:nvSpPr>
        <p:spPr>
          <a:xfrm>
            <a:off x="6789738" y="6426200"/>
            <a:ext cx="468312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287478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4A09E"/>
              </a:gs>
              <a:gs pos="50000">
                <a:srgbClr val="FAD7D6"/>
              </a:gs>
              <a:gs pos="100000">
                <a:srgbClr val="FCEB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4" name="直接连接符 23"/>
          <p:cNvCxnSpPr/>
          <p:nvPr userDrawn="1"/>
        </p:nvCxnSpPr>
        <p:spPr>
          <a:xfrm flipV="1">
            <a:off x="423863" y="1103317"/>
            <a:ext cx="4658400" cy="1"/>
          </a:xfrm>
          <a:prstGeom prst="line">
            <a:avLst/>
          </a:prstGeom>
          <a:ln w="38100">
            <a:solidFill>
              <a:srgbClr val="9B0C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标题 2"/>
          <p:cNvSpPr>
            <a:spLocks noGrp="1"/>
          </p:cNvSpPr>
          <p:nvPr>
            <p:ph type="title" hasCustomPrompt="1"/>
          </p:nvPr>
        </p:nvSpPr>
        <p:spPr>
          <a:xfrm>
            <a:off x="455613" y="317504"/>
            <a:ext cx="8228012" cy="7064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="0">
                <a:latin typeface="Cambria" panose="020405030504060302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About this page</a:t>
            </a:r>
            <a:endParaRPr kumimoji="1" lang="zh-CN" altLang="en-US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>
          <a:xfrm>
            <a:off x="10982946" y="6414841"/>
            <a:ext cx="78519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6B01D-A149-D441-BBAD-2ADDF289A053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6795AB-0536-4F82-A50B-D4D742CEB7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63874" y="317504"/>
            <a:ext cx="2604263" cy="802562"/>
          </a:xfrm>
          <a:prstGeom prst="rect">
            <a:avLst/>
          </a:prstGeom>
        </p:spPr>
      </p:pic>
      <p:cxnSp>
        <p:nvCxnSpPr>
          <p:cNvPr id="16" name="直接连接符 23">
            <a:extLst>
              <a:ext uri="{FF2B5EF4-FFF2-40B4-BE49-F238E27FC236}">
                <a16:creationId xmlns:a16="http://schemas.microsoft.com/office/drawing/2014/main" id="{45BBA719-468F-4EE2-8069-278B452B432B}"/>
              </a:ext>
            </a:extLst>
          </p:cNvPr>
          <p:cNvCxnSpPr/>
          <p:nvPr userDrawn="1"/>
        </p:nvCxnSpPr>
        <p:spPr>
          <a:xfrm flipV="1">
            <a:off x="4025225" y="1096587"/>
            <a:ext cx="4658400" cy="1"/>
          </a:xfrm>
          <a:prstGeom prst="line">
            <a:avLst/>
          </a:prstGeom>
          <a:ln w="12700">
            <a:solidFill>
              <a:srgbClr val="9B0C1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6AD9DD70-8B4C-4A1C-AE15-9805A59D6CAC}"/>
              </a:ext>
            </a:extLst>
          </p:cNvPr>
          <p:cNvSpPr/>
          <p:nvPr userDrawn="1"/>
        </p:nvSpPr>
        <p:spPr>
          <a:xfrm>
            <a:off x="-315876" y="6343070"/>
            <a:ext cx="5178822" cy="592833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3290AE-1382-4AB7-B5FF-CBCD0A7773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8123" y="6463277"/>
            <a:ext cx="3310823" cy="352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5210180"/>
            <a:ext cx="9210675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灯片编号占位符 1"/>
          <p:cNvSpPr>
            <a:spLocks noGrp="1"/>
          </p:cNvSpPr>
          <p:nvPr userDrawn="1"/>
        </p:nvSpPr>
        <p:spPr>
          <a:xfrm>
            <a:off x="6789738" y="6426200"/>
            <a:ext cx="468312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" name="图片 5" descr="山东大学校徽与中英文校名标准组合（横式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22227"/>
            <a:ext cx="224631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32"/>
          <p:cNvPicPr>
            <a:picLocks noChangeAspect="1"/>
          </p:cNvPicPr>
          <p:nvPr userDrawn="1"/>
        </p:nvPicPr>
        <p:blipFill rotWithShape="1">
          <a:blip r:embed="rId2"/>
          <a:srcRect l="53890" r="6106"/>
          <a:stretch>
            <a:fillRect/>
          </a:stretch>
        </p:blipFill>
        <p:spPr>
          <a:xfrm>
            <a:off x="8507393" y="5210180"/>
            <a:ext cx="3684608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28"/>
          <p:cNvSpPr txBox="1"/>
          <p:nvPr userDrawn="1"/>
        </p:nvSpPr>
        <p:spPr>
          <a:xfrm>
            <a:off x="9128839" y="6256891"/>
            <a:ext cx="264848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学 无 止 境     气 有 浩 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55A864-1448-4D56-AFAE-6A87D47B54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882" y="213787"/>
            <a:ext cx="1884434" cy="584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20AF3C-B71C-42E3-8076-7531DBF439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2882" y="141730"/>
            <a:ext cx="2514673" cy="799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7AB8DD-9B45-48F4-86CA-00E91EB696F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8086" y="141730"/>
            <a:ext cx="2604263" cy="8025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EFE954-0718-4442-ABB1-3F88F398B7D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28295" y="445569"/>
            <a:ext cx="3310823" cy="352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r>
              <a:rPr lang="en-GB" altLang="zh-CN"/>
              <a:t>Your Title</a:t>
            </a: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523490" y="3944097"/>
            <a:ext cx="21169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/>
            <a:r>
              <a:rPr lang="en-US" altLang="zh-CN" sz="4400" strike="noStrike" cap="none" spc="0" noProof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mbria" panose="02040503050406030204" charset="0"/>
                <a:ea typeface="+mn-ea"/>
                <a:cs typeface="Cambria" panose="02040503050406030204" charset="0"/>
              </a:rPr>
              <a:t>Thanks!</a:t>
            </a:r>
            <a:endParaRPr lang="en-US" altLang="zh-CN" sz="4400" strike="noStrike" cap="none" spc="0" noProof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8" name="图片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5210180"/>
            <a:ext cx="9210675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灯片编号占位符 1"/>
          <p:cNvSpPr>
            <a:spLocks noGrp="1"/>
          </p:cNvSpPr>
          <p:nvPr userDrawn="1"/>
        </p:nvSpPr>
        <p:spPr>
          <a:xfrm>
            <a:off x="6789738" y="6426200"/>
            <a:ext cx="468312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25"/>
          <p:cNvSpPr txBox="1"/>
          <p:nvPr userDrawn="1"/>
        </p:nvSpPr>
        <p:spPr>
          <a:xfrm>
            <a:off x="1772443" y="1522169"/>
            <a:ext cx="8647113" cy="16559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80000"/>
              </a:lnSpc>
            </a:pPr>
            <a:r>
              <a:rPr lang="en-US" altLang="zh-CN" sz="6600" b="1" dirty="0">
                <a:latin typeface="Cambria" panose="02040503050406030204" charset="0"/>
                <a:ea typeface="微软雅黑" panose="020B0503020204020204" pitchFamily="34" charset="-122"/>
              </a:rPr>
              <a:t>Q &amp; A</a:t>
            </a:r>
          </a:p>
        </p:txBody>
      </p:sp>
      <p:pic>
        <p:nvPicPr>
          <p:cNvPr id="11" name="图片 5" descr="山东大学校徽与中英文校名标准组合（横式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22227"/>
            <a:ext cx="224631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32"/>
          <p:cNvPicPr>
            <a:picLocks noChangeAspect="1"/>
          </p:cNvPicPr>
          <p:nvPr userDrawn="1"/>
        </p:nvPicPr>
        <p:blipFill rotWithShape="1">
          <a:blip r:embed="rId2"/>
          <a:srcRect l="53890" r="6106"/>
          <a:stretch>
            <a:fillRect/>
          </a:stretch>
        </p:blipFill>
        <p:spPr>
          <a:xfrm>
            <a:off x="8507393" y="5210180"/>
            <a:ext cx="3684608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8"/>
          <p:cNvSpPr txBox="1"/>
          <p:nvPr userDrawn="1"/>
        </p:nvSpPr>
        <p:spPr>
          <a:xfrm>
            <a:off x="9128839" y="6256891"/>
            <a:ext cx="264848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学 无 止 境     气 有 浩 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6C4FB6-C59C-4614-9F98-3834F6C52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882" y="213787"/>
            <a:ext cx="1884434" cy="584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C5B4B9-D8B0-4D22-B987-3539ACF2A4D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2882" y="141730"/>
            <a:ext cx="2514673" cy="799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30F177-CEBD-4E67-BD70-EF0B2B595A7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8086" y="141730"/>
            <a:ext cx="2604263" cy="802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133FE-268B-47CB-9371-99869F96E5D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28295" y="445569"/>
            <a:ext cx="3310823" cy="352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" y="5210180"/>
            <a:ext cx="9210675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灯片编号占位符 1"/>
          <p:cNvSpPr>
            <a:spLocks noGrp="1"/>
          </p:cNvSpPr>
          <p:nvPr userDrawn="1"/>
        </p:nvSpPr>
        <p:spPr>
          <a:xfrm>
            <a:off x="6789738" y="6426200"/>
            <a:ext cx="468312" cy="3651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 algn="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5" descr="山东大学校徽与中英文校名标准组合（横式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22227"/>
            <a:ext cx="224631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2"/>
          <p:cNvPicPr>
            <a:picLocks noChangeAspect="1"/>
          </p:cNvPicPr>
          <p:nvPr userDrawn="1"/>
        </p:nvPicPr>
        <p:blipFill rotWithShape="1">
          <a:blip r:embed="rId2"/>
          <a:srcRect l="53890" r="6106"/>
          <a:stretch>
            <a:fillRect/>
          </a:stretch>
        </p:blipFill>
        <p:spPr>
          <a:xfrm>
            <a:off x="8507393" y="5210180"/>
            <a:ext cx="3684608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28"/>
          <p:cNvSpPr txBox="1"/>
          <p:nvPr userDrawn="1"/>
        </p:nvSpPr>
        <p:spPr>
          <a:xfrm>
            <a:off x="9128839" y="6256891"/>
            <a:ext cx="264848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学 无 止 境     气 有 浩 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C78D54-090F-4BD6-907F-87CBE43367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882" y="213787"/>
            <a:ext cx="1884434" cy="584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712F28-38BD-4114-AC0B-F2A58EE75B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2882" y="141730"/>
            <a:ext cx="2514673" cy="7991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FA938C-46E1-46B0-B229-FDAEF1A08A2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8086" y="141730"/>
            <a:ext cx="2604263" cy="80256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D75C1C-C1C1-4652-A7C2-4857304C525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28295" y="445569"/>
            <a:ext cx="3310823" cy="352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GB" altLang="zh-CN"/>
              <a:t>Your Title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B01D-A149-D441-BBAD-2ADDF289A0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GB" altLang="zh-CN"/>
              <a:t>Your Title</a:t>
            </a:r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BA32-F772-594B-8236-8E9B378D9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/>
          <p:cNvSpPr txBox="1"/>
          <p:nvPr/>
        </p:nvSpPr>
        <p:spPr>
          <a:xfrm>
            <a:off x="1772121" y="1825703"/>
            <a:ext cx="8647755" cy="85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工作进展汇报</a:t>
            </a:r>
            <a:endParaRPr lang="en-US" altLang="zh-CN" sz="3200" b="1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31826" y="4293256"/>
            <a:ext cx="4328346" cy="11317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Presented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by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Xiantong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Xiang</a:t>
            </a:r>
          </a:p>
          <a:p>
            <a:pPr lvl="0" algn="ctr">
              <a:lnSpc>
                <a:spcPct val="150000"/>
              </a:lnSpc>
            </a:pPr>
            <a:r>
              <a:rPr lang="en-US" altLang="zh-CN" sz="2400" dirty="0">
                <a:solidFill>
                  <a:srgbClr val="485C80"/>
                </a:solidFill>
                <a:latin typeface="Cambria" panose="02040503050406030204" charset="0"/>
                <a:cs typeface="Cambria" panose="02040503050406030204" charset="0"/>
              </a:rPr>
              <a:t>2024.10.21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43613"/>
            <a:ext cx="8228012" cy="706437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ECG-Based Deep Learning and Clinical Risk Factors to Predict Atrial Fibrillation</a:t>
            </a:r>
            <a:endParaRPr kumimoji="1"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01D-A149-D441-BBAD-2ADDF289A053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380880-725E-4497-A0E2-4A7EE91AA0C4}"/>
              </a:ext>
            </a:extLst>
          </p:cNvPr>
          <p:cNvSpPr/>
          <p:nvPr/>
        </p:nvSpPr>
        <p:spPr>
          <a:xfrm>
            <a:off x="1956160" y="1473658"/>
            <a:ext cx="8279679" cy="336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通过阅读Going Where, by Whom, and at What Time: Next Location Prediction Considering User Preference and Temporal Regularity（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KDD’24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）这篇论文，学习其对于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到达时间进行预测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的做法。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原文：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aim to estimate a user’s next arrival time based on its activity sequence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𝑆 </a:t>
            </a:r>
            <a:r>
              <a:rPr lang="zh-CN" altLang="en-US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𝑢𝑖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𝑛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build the arrival time embedding as the context feature.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估计到达时间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时间嵌入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EBA196-812E-19E9-61AA-693E123C3844}"/>
              </a:ext>
            </a:extLst>
          </p:cNvPr>
          <p:cNvSpPr txBox="1"/>
          <p:nvPr/>
        </p:nvSpPr>
        <p:spPr>
          <a:xfrm>
            <a:off x="5089236" y="6352777"/>
            <a:ext cx="620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Circulation</a:t>
            </a:r>
            <a:r>
              <a:rPr lang="zh-CN" altLang="en-US" sz="1400" dirty="0"/>
              <a:t>，</a:t>
            </a:r>
            <a:r>
              <a:rPr lang="en-US" altLang="zh-CN" sz="1400" dirty="0"/>
              <a:t>Q1</a:t>
            </a:r>
            <a:r>
              <a:rPr lang="zh-CN" altLang="en-US" sz="1400" dirty="0"/>
              <a:t>，</a:t>
            </a:r>
            <a:r>
              <a:rPr lang="en-US" altLang="zh-CN" sz="1400" dirty="0"/>
              <a:t>B1</a:t>
            </a:r>
            <a:r>
              <a:rPr lang="zh-CN" altLang="en-US" sz="1400" dirty="0"/>
              <a:t>，</a:t>
            </a:r>
            <a:r>
              <a:rPr lang="en-US" altLang="zh-CN" sz="1400" dirty="0"/>
              <a:t>IF35.5</a:t>
            </a:r>
            <a:r>
              <a:rPr lang="zh-CN" altLang="en-US" sz="1400" dirty="0"/>
              <a:t>，</a:t>
            </a:r>
            <a:r>
              <a:rPr lang="en-US" altLang="zh-CN" sz="1400" dirty="0"/>
              <a:t>2022</a:t>
            </a:r>
          </a:p>
          <a:p>
            <a:r>
              <a:rPr lang="en-US" altLang="zh-CN" sz="1400" dirty="0"/>
              <a:t>DOI: 10.1161/CIRCULATIONAHA.121.057480, PMID: 34743566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01D-A149-D441-BBAD-2ADDF289A053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E1788-3A20-4240-A3A4-01C4072F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61" y="1222374"/>
            <a:ext cx="7797077" cy="502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01D-A149-D441-BBAD-2ADDF289A053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261019-AEC4-47E0-A221-37F53474BC8D}"/>
                  </a:ext>
                </a:extLst>
              </p:cNvPr>
              <p:cNvSpPr txBox="1"/>
              <p:nvPr/>
            </p:nvSpPr>
            <p:spPr>
              <a:xfrm>
                <a:off x="1157323" y="1330757"/>
                <a:ext cx="9877353" cy="2881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文章的做法是将原本的静态时间转移矩阵添加个性化用户信息，捕捉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用户对于到达时间的偏好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设计一个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到达时间估计器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，以基于</a:t>
                </a:r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多头注意力机制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构建鲁棒的到达时间嵌入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用户时间嵌入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：识别个性化时间偏好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当前时间嵌入：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所有时间嵌入：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D261019-AEC4-47E0-A221-37F53474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23" y="1330757"/>
                <a:ext cx="9877353" cy="2881943"/>
              </a:xfrm>
              <a:prstGeom prst="rect">
                <a:avLst/>
              </a:prstGeo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C11167F-70B2-4199-86B5-2F8339533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77" y="3994266"/>
            <a:ext cx="1710336" cy="49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DECE13-0F4F-470D-B109-ACF4E84B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92" y="3957527"/>
            <a:ext cx="2596311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01D-A149-D441-BBAD-2ADDF289A053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1D582-4655-43CC-AFAE-B61ED429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19" y="1480712"/>
            <a:ext cx="3656379" cy="4155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8705D4-0906-4AE5-8790-E430A648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13" y="2346766"/>
            <a:ext cx="3167826" cy="789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51E63-5DAC-4B80-A2B7-5996B18C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19" y="3107794"/>
            <a:ext cx="3793008" cy="16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所有实验结果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01D-A149-D441-BBAD-2ADDF289A053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72EB55-DA06-4D24-A2AC-D7184AB85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13561"/>
              </p:ext>
            </p:extLst>
          </p:nvPr>
        </p:nvGraphicFramePr>
        <p:xfrm>
          <a:off x="2242579" y="1322707"/>
          <a:ext cx="7740000" cy="4680000"/>
        </p:xfrm>
        <a:graphic>
          <a:graphicData uri="http://schemas.openxmlformats.org/drawingml/2006/table">
            <a:tbl>
              <a:tblPr/>
              <a:tblGrid>
                <a:gridCol w="2340000">
                  <a:extLst>
                    <a:ext uri="{9D8B030D-6E8A-4147-A177-3AD203B41FA5}">
                      <a16:colId xmlns:a16="http://schemas.microsoft.com/office/drawing/2014/main" val="37727868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2110376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7931768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895819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402190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680842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acc@1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acc@5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acc@10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acc@20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mrr</a:t>
                      </a:r>
                      <a:endParaRPr lang="en-US" sz="1400" dirty="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40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pe*0.1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0.2605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0.5381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0.6329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0.6876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0.3847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3628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pe*0.2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0.2568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05396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0.6306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0.6899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0.3825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047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pe*0.3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0.2576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0.5389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0.6269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0.6854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0.3845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433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pe*0.4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0.2576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0.5366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0.6321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0.6839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0.3829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6868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pe*0.5(baseline</a:t>
                      </a:r>
                      <a:r>
                        <a:rPr lang="zh-CN" altLang="en-US" sz="1400" b="1" dirty="0"/>
                        <a:t>）</a:t>
                      </a:r>
                      <a:endParaRPr lang="en-US" sz="1400" dirty="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0.2561</a:t>
                      </a:r>
                      <a:endParaRPr lang="zh-CN" altLang="en-US" sz="1400" dirty="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0.5396</a:t>
                      </a:r>
                      <a:endParaRPr lang="zh-CN" altLang="en-US" sz="1400" dirty="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0.6255</a:t>
                      </a:r>
                      <a:endParaRPr lang="zh-CN" altLang="en-US" sz="140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0.6854</a:t>
                      </a:r>
                      <a:endParaRPr lang="zh-CN" altLang="en-US" sz="140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0.3838</a:t>
                      </a:r>
                      <a:endParaRPr lang="zh-CN" altLang="en-US" sz="140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4902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time_embed</a:t>
                      </a:r>
                      <a:r>
                        <a:rPr lang="en-US" sz="1400" dirty="0"/>
                        <a:t>=4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0.2613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0.5396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0.6321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0.6847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0.3856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674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time_embed</a:t>
                      </a:r>
                      <a:r>
                        <a:rPr lang="en-US" sz="1400" dirty="0"/>
                        <a:t>=8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0.2628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0.5285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0.6262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0.6743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0.3825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67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time_embed</a:t>
                      </a:r>
                      <a:r>
                        <a:rPr lang="en-US" sz="1400" dirty="0"/>
                        <a:t>=16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0.2628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0.5322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0.6269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0.6862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0.3830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190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time_embed</a:t>
                      </a:r>
                      <a:r>
                        <a:rPr lang="en-US" sz="1400" dirty="0"/>
                        <a:t>=32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0.2628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0.5433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0.6321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0.6921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0.3877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654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time_embed</a:t>
                      </a:r>
                      <a:r>
                        <a:rPr lang="en-US" sz="1400" dirty="0"/>
                        <a:t>=64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0.2576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0.5418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0.6321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0.6913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0.3827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5624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LSTM_cat+Transformer_time</a:t>
                      </a:r>
                      <a:endParaRPr lang="en-US" sz="1400" dirty="0"/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0.2605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0.5455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0.6366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0.6913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0.3849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717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LSTM_cat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0.2687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0.5433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0.6358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0.6928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0.3893</a:t>
                      </a:r>
                    </a:p>
                  </a:txBody>
                  <a:tcPr marL="53065" marR="53065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68679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2EAEF22-3903-4FE4-AA6C-C434FE8470B8}"/>
              </a:ext>
            </a:extLst>
          </p:cNvPr>
          <p:cNvSpPr/>
          <p:nvPr/>
        </p:nvSpPr>
        <p:spPr>
          <a:xfrm>
            <a:off x="1107321" y="2157153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origin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4497BE-3179-4088-B553-53E4D56B1B07}"/>
              </a:ext>
            </a:extLst>
          </p:cNvPr>
          <p:cNvSpPr/>
          <p:nvPr/>
        </p:nvSpPr>
        <p:spPr>
          <a:xfrm>
            <a:off x="524630" y="3960070"/>
            <a:ext cx="1923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Transformer_time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047DB7-61FA-4163-A489-2D608B72965C}"/>
              </a:ext>
            </a:extLst>
          </p:cNvPr>
          <p:cNvSpPr/>
          <p:nvPr/>
        </p:nvSpPr>
        <p:spPr>
          <a:xfrm>
            <a:off x="846839" y="5633375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LSTM_cat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863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01D-A149-D441-BBAD-2ADDF289A053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71EB4A-3C08-4B64-A004-142E0CEBCEEC}"/>
              </a:ext>
            </a:extLst>
          </p:cNvPr>
          <p:cNvSpPr txBox="1"/>
          <p:nvPr/>
        </p:nvSpPr>
        <p:spPr>
          <a:xfrm>
            <a:off x="1981994" y="1777138"/>
            <a:ext cx="82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下一步准备构建复杂的时间</a:t>
            </a:r>
            <a:r>
              <a:rPr lang="en-US" altLang="zh-CN" dirty="0"/>
              <a:t>/</a:t>
            </a:r>
            <a:r>
              <a:rPr lang="zh-CN" altLang="en-US" dirty="0"/>
              <a:t>类别估计器</a:t>
            </a:r>
          </a:p>
        </p:txBody>
      </p:sp>
    </p:spTree>
    <p:extLst>
      <p:ext uri="{BB962C8B-B14F-4D97-AF65-F5344CB8AC3E}">
        <p14:creationId xmlns:p14="http://schemas.microsoft.com/office/powerpoint/2010/main" val="338799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3490" y="3944097"/>
            <a:ext cx="21169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fontAlgn="auto"/>
            <a:r>
              <a:rPr lang="en-US" altLang="zh-CN" sz="4400" strike="noStrike" cap="none" spc="0" noProof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mbria" panose="02040503050406030204" charset="0"/>
                <a:ea typeface="+mn-ea"/>
                <a:cs typeface="Cambria" panose="02040503050406030204" charset="0"/>
              </a:rPr>
              <a:t>Thanks!</a:t>
            </a:r>
            <a:endParaRPr lang="en-US" altLang="zh-CN" sz="4400" strike="noStrike" cap="none" spc="0" noProof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文本框 25"/>
          <p:cNvSpPr txBox="1"/>
          <p:nvPr/>
        </p:nvSpPr>
        <p:spPr>
          <a:xfrm>
            <a:off x="1772443" y="1522169"/>
            <a:ext cx="8647113" cy="16559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80000"/>
              </a:lnSpc>
            </a:pPr>
            <a:r>
              <a:rPr lang="en-US" altLang="zh-CN" sz="6600" b="1" dirty="0">
                <a:latin typeface="Cambria" panose="02040503050406030204" charset="0"/>
                <a:ea typeface="微软雅黑" panose="020B0503020204020204" pitchFamily="34" charset="-122"/>
              </a:rPr>
              <a:t>Q &amp; 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332</Words>
  <Application>Microsoft Office PowerPoint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华文隶书</vt:lpstr>
      <vt:lpstr>宋体</vt:lpstr>
      <vt:lpstr>Arial</vt:lpstr>
      <vt:lpstr>Cambria</vt:lpstr>
      <vt:lpstr>Cambria Math</vt:lpstr>
      <vt:lpstr>Times New Roman</vt:lpstr>
      <vt:lpstr>Office 主题​​</vt:lpstr>
      <vt:lpstr>自定义设计方案</vt:lpstr>
      <vt:lpstr>PowerPoint 演示文稿</vt:lpstr>
      <vt:lpstr>ECG-Based Deep Learning and Clinical Risk Factors to Predict Atrial Fibrillation</vt:lpstr>
      <vt:lpstr>PowerPoint 演示文稿</vt:lpstr>
      <vt:lpstr>PowerPoint 演示文稿</vt:lpstr>
      <vt:lpstr>PowerPoint 演示文稿</vt:lpstr>
      <vt:lpstr>所有实验结果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 Tao</dc:creator>
  <cp:lastModifiedBy>Drift Handsome</cp:lastModifiedBy>
  <cp:revision>35</cp:revision>
  <dcterms:created xsi:type="dcterms:W3CDTF">2020-11-02T08:12:00Z</dcterms:created>
  <dcterms:modified xsi:type="dcterms:W3CDTF">2024-10-17T14:34:51Z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