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5"/>
  </p:sldMasterIdLst>
  <p:notesMasterIdLst>
    <p:notesMasterId r:id="rId6"/>
  </p:notesMasterIdLst>
  <p:sldIdLst>
    <p:sldId id="256" r:id="rId7"/>
  </p:sldIdLst>
  <p:sldSz cy="32918400" cx="43891200"/>
  <p:notesSz cx="6858000" cy="9144000"/>
  <p:embeddedFontLst>
    <p:embeddedFont>
      <p:font typeface="Arial Black"/>
      <p:regular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p15:clr>
            <a:srgbClr val="A4A3A4"/>
          </p15:clr>
        </p15:guide>
        <p15:guide id="6" pos="27384">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34DE2C6-1529-41B6-BC4F-306F200AEBC2}">
  <a:tblStyle styleId="{334DE2C6-1529-41B6-BC4F-306F200AEBC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318" orient="horz"/>
        <p:guide pos="288" orient="horz"/>
        <p:guide pos="20160" orient="horz"/>
        <p:guide orient="horz"/>
        <p:guide pos="264"/>
        <p:guide pos="27384"/>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ArialBlack-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 name="Google Shape;3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x48 template">
  <p:cSld name="36x48 template">
    <p:spTree>
      <p:nvGrpSpPr>
        <p:cNvPr id="13" name="Shape 13"/>
        <p:cNvGrpSpPr/>
        <p:nvPr/>
      </p:nvGrpSpPr>
      <p:grpSpPr>
        <a:xfrm>
          <a:off x="0" y="0"/>
          <a:ext cx="0" cy="0"/>
          <a:chOff x="0" y="0"/>
          <a:chExt cx="0" cy="0"/>
        </a:xfrm>
      </p:grpSpPr>
      <p:sp>
        <p:nvSpPr>
          <p:cNvPr id="14" name="Google Shape;14;p2"/>
          <p:cNvSpPr txBox="1"/>
          <p:nvPr>
            <p:ph idx="1" type="body"/>
          </p:nvPr>
        </p:nvSpPr>
        <p:spPr>
          <a:xfrm>
            <a:off x="459674" y="6378481"/>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5" name="Google Shape;15;p2"/>
          <p:cNvSpPr txBox="1"/>
          <p:nvPr>
            <p:ph idx="2" type="body"/>
          </p:nvPr>
        </p:nvSpPr>
        <p:spPr>
          <a:xfrm>
            <a:off x="477827" y="5548749"/>
            <a:ext cx="10048875"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 name="Google Shape;16;p2"/>
          <p:cNvSpPr txBox="1"/>
          <p:nvPr>
            <p:ph idx="3" type="body"/>
          </p:nvPr>
        </p:nvSpPr>
        <p:spPr>
          <a:xfrm>
            <a:off x="477825" y="14212513"/>
            <a:ext cx="10050462"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7" name="Google Shape;17;p2"/>
          <p:cNvSpPr txBox="1"/>
          <p:nvPr>
            <p:ph idx="4" type="body"/>
          </p:nvPr>
        </p:nvSpPr>
        <p:spPr>
          <a:xfrm>
            <a:off x="11460161" y="6378481"/>
            <a:ext cx="10048874"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8" name="Google Shape;18;p2"/>
          <p:cNvSpPr txBox="1"/>
          <p:nvPr>
            <p:ph idx="5" type="body"/>
          </p:nvPr>
        </p:nvSpPr>
        <p:spPr>
          <a:xfrm>
            <a:off x="11460162" y="5548749"/>
            <a:ext cx="10048875"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9" name="Google Shape;19;p2"/>
          <p:cNvSpPr txBox="1"/>
          <p:nvPr>
            <p:ph idx="6" type="body"/>
          </p:nvPr>
        </p:nvSpPr>
        <p:spPr>
          <a:xfrm>
            <a:off x="22385343" y="6378481"/>
            <a:ext cx="10048874"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0" name="Google Shape;20;p2"/>
          <p:cNvSpPr txBox="1"/>
          <p:nvPr>
            <p:ph idx="7" type="body"/>
          </p:nvPr>
        </p:nvSpPr>
        <p:spPr>
          <a:xfrm>
            <a:off x="22377404" y="5548749"/>
            <a:ext cx="10058400"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1" name="Google Shape;21;p2"/>
          <p:cNvSpPr txBox="1"/>
          <p:nvPr>
            <p:ph idx="8" type="body"/>
          </p:nvPr>
        </p:nvSpPr>
        <p:spPr>
          <a:xfrm>
            <a:off x="33390292" y="5548749"/>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2" name="Google Shape;22;p2"/>
          <p:cNvSpPr txBox="1"/>
          <p:nvPr>
            <p:ph idx="9" type="body"/>
          </p:nvPr>
        </p:nvSpPr>
        <p:spPr>
          <a:xfrm>
            <a:off x="33390292" y="6378481"/>
            <a:ext cx="10047018"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3" name="Google Shape;23;p2"/>
          <p:cNvSpPr txBox="1"/>
          <p:nvPr>
            <p:ph idx="13" type="body"/>
          </p:nvPr>
        </p:nvSpPr>
        <p:spPr>
          <a:xfrm>
            <a:off x="33390292" y="14272738"/>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4" name="Google Shape;24;p2"/>
          <p:cNvSpPr txBox="1"/>
          <p:nvPr>
            <p:ph idx="14" type="body"/>
          </p:nvPr>
        </p:nvSpPr>
        <p:spPr>
          <a:xfrm>
            <a:off x="33390292" y="15011402"/>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5" name="Google Shape;25;p2"/>
          <p:cNvSpPr txBox="1"/>
          <p:nvPr>
            <p:ph idx="15" type="body"/>
          </p:nvPr>
        </p:nvSpPr>
        <p:spPr>
          <a:xfrm>
            <a:off x="33390292" y="25679401"/>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6" name="Google Shape;26;p2"/>
          <p:cNvSpPr txBox="1"/>
          <p:nvPr>
            <p:ph idx="16" type="body"/>
          </p:nvPr>
        </p:nvSpPr>
        <p:spPr>
          <a:xfrm>
            <a:off x="33390292" y="26433446"/>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7" name="Google Shape;27;p2"/>
          <p:cNvSpPr txBox="1"/>
          <p:nvPr>
            <p:ph idx="17" type="body"/>
          </p:nvPr>
        </p:nvSpPr>
        <p:spPr>
          <a:xfrm>
            <a:off x="459674" y="14951552"/>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8" name="Google Shape;28;p2"/>
          <p:cNvSpPr txBox="1"/>
          <p:nvPr>
            <p:ph idx="18" type="body"/>
          </p:nvPr>
        </p:nvSpPr>
        <p:spPr>
          <a:xfrm>
            <a:off x="5932593" y="3383947"/>
            <a:ext cx="31998968" cy="128016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200"/>
              </a:spcBef>
              <a:spcAft>
                <a:spcPts val="0"/>
              </a:spcAft>
              <a:buClr>
                <a:srgbClr val="1F3864"/>
              </a:buClr>
              <a:buSzPts val="6000"/>
              <a:buFont typeface="Arial"/>
              <a:buNone/>
              <a:defRPr b="0" i="0" sz="60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9" name="Google Shape;29;p2"/>
          <p:cNvSpPr txBox="1"/>
          <p:nvPr>
            <p:ph idx="19" type="body"/>
          </p:nvPr>
        </p:nvSpPr>
        <p:spPr>
          <a:xfrm>
            <a:off x="5932593" y="2103787"/>
            <a:ext cx="31998968" cy="1280160"/>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1760"/>
              </a:spcBef>
              <a:spcAft>
                <a:spcPts val="0"/>
              </a:spcAft>
              <a:buClr>
                <a:srgbClr val="1F3864"/>
              </a:buClr>
              <a:buSzPts val="8800"/>
              <a:buFont typeface="Arial"/>
              <a:buNone/>
              <a:defRPr b="0" i="0" sz="88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0" name="Google Shape;30;p2"/>
          <p:cNvSpPr txBox="1"/>
          <p:nvPr>
            <p:ph idx="20" type="body"/>
          </p:nvPr>
        </p:nvSpPr>
        <p:spPr>
          <a:xfrm>
            <a:off x="5932593" y="465813"/>
            <a:ext cx="31998968" cy="1637973"/>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2300"/>
              </a:spcBef>
              <a:spcAft>
                <a:spcPts val="0"/>
              </a:spcAft>
              <a:buClr>
                <a:srgbClr val="1F3864"/>
              </a:buClr>
              <a:buSzPts val="11500"/>
              <a:buFont typeface="Arial"/>
              <a:buNone/>
              <a:defRPr b="1" i="0" sz="115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www.posterpresentations.com/how-to-change-the-research-poster-template-colors.html" TargetMode="External"/><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1567305" y="32390910"/>
            <a:ext cx="2514600" cy="341436"/>
          </a:xfrm>
          <a:prstGeom prst="rect">
            <a:avLst/>
          </a:prstGeom>
          <a:noFill/>
          <a:ln>
            <a:noFill/>
          </a:ln>
        </p:spPr>
        <p:txBody>
          <a:bodyPr anchorCtr="0" anchor="t" bIns="45600" lIns="91250" spcFirstLastPara="1" rIns="91250" wrap="square" tIns="45600">
            <a:spAutoFit/>
          </a:bodyPr>
          <a:lstStyle/>
          <a:p>
            <a:pPr indent="0" lvl="0" marL="0" marR="0" rtl="0" algn="l">
              <a:lnSpc>
                <a:spcPct val="65000"/>
              </a:lnSpc>
              <a:spcBef>
                <a:spcPts val="0"/>
              </a:spcBef>
              <a:spcAft>
                <a:spcPts val="0"/>
              </a:spcAft>
              <a:buNone/>
            </a:pPr>
            <a:r>
              <a:rPr b="1" i="0" lang="en-US" sz="500" u="none" cap="none" strike="noStrike">
                <a:solidFill>
                  <a:srgbClr val="BFBFBF"/>
                </a:solidFill>
                <a:latin typeface="Arial"/>
                <a:ea typeface="Arial"/>
                <a:cs typeface="Arial"/>
                <a:sym typeface="Arial"/>
              </a:rPr>
              <a:t>RESEARCH POSTER PRESENTATION DESIGN © 2019</a:t>
            </a:r>
            <a:endParaRPr/>
          </a:p>
          <a:p>
            <a:pPr indent="0" lvl="0" marL="0" marR="0" rtl="0" algn="l">
              <a:lnSpc>
                <a:spcPct val="65000"/>
              </a:lnSpc>
              <a:spcBef>
                <a:spcPts val="550"/>
              </a:spcBef>
              <a:spcAft>
                <a:spcPts val="0"/>
              </a:spcAft>
              <a:buNone/>
            </a:pPr>
            <a:r>
              <a:rPr b="1" i="0" lang="en-US" sz="1100" u="none" cap="none" strike="noStrike">
                <a:solidFill>
                  <a:srgbClr val="BFBFBF"/>
                </a:solidFill>
                <a:latin typeface="Arial"/>
                <a:ea typeface="Arial"/>
                <a:cs typeface="Arial"/>
                <a:sym typeface="Arial"/>
              </a:rPr>
              <a:t>www.PosterPresentations.com</a:t>
            </a:r>
            <a:endParaRPr/>
          </a:p>
        </p:txBody>
      </p:sp>
      <p:graphicFrame>
        <p:nvGraphicFramePr>
          <p:cNvPr id="11" name="Google Shape;11;p1"/>
          <p:cNvGraphicFramePr/>
          <p:nvPr/>
        </p:nvGraphicFramePr>
        <p:xfrm>
          <a:off x="-10611120" y="14098"/>
          <a:ext cx="3000000" cy="3000000"/>
        </p:xfrm>
        <a:graphic>
          <a:graphicData uri="http://schemas.openxmlformats.org/drawingml/2006/table">
            <a:tbl>
              <a:tblPr bandRow="1" firstRow="1">
                <a:noFill/>
                <a:tableStyleId>{334DE2C6-1529-41B6-BC4F-306F200AEBC2}</a:tableStyleId>
              </a:tblPr>
              <a:tblGrid>
                <a:gridCol w="4192250"/>
                <a:gridCol w="5584625"/>
              </a:tblGrid>
              <a:tr h="1329125">
                <a:tc gridSpan="2">
                  <a:txBody>
                    <a:bodyPr/>
                    <a:lstStyle/>
                    <a:p>
                      <a:pPr indent="0" lvl="0" marL="0" marR="0" rtl="0" algn="ctr">
                        <a:lnSpc>
                          <a:spcPct val="100000"/>
                        </a:lnSpc>
                        <a:spcBef>
                          <a:spcPts val="0"/>
                        </a:spcBef>
                        <a:spcAft>
                          <a:spcPts val="0"/>
                        </a:spcAft>
                        <a:buClr>
                          <a:srgbClr val="1F3A4E"/>
                        </a:buClr>
                        <a:buSzPts val="3600"/>
                        <a:buFont typeface="Arial Black"/>
                        <a:buNone/>
                      </a:pPr>
                      <a:r>
                        <a:rPr b="0" lang="en-US" sz="3600" u="none" cap="none" strike="noStrike">
                          <a:solidFill>
                            <a:srgbClr val="1F3A4E"/>
                          </a:solidFill>
                          <a:latin typeface="Arial Black"/>
                          <a:ea typeface="Arial Black"/>
                          <a:cs typeface="Arial Black"/>
                          <a:sym typeface="Arial Black"/>
                        </a:rPr>
                        <a:t>QUICK START GUIDE</a:t>
                      </a:r>
                      <a:br>
                        <a:rPr b="0" lang="en-US" sz="3600" u="none" cap="none" strike="noStrike">
                          <a:solidFill>
                            <a:srgbClr val="1F3A4E"/>
                          </a:solidFill>
                          <a:latin typeface="Arial Black"/>
                          <a:ea typeface="Arial Black"/>
                          <a:cs typeface="Arial Black"/>
                          <a:sym typeface="Arial Black"/>
                        </a:rPr>
                      </a:br>
                      <a:r>
                        <a:rPr b="1" lang="en-US" sz="2800" u="none" cap="none" strike="noStrike">
                          <a:solidFill>
                            <a:srgbClr val="FF0000"/>
                          </a:solidFill>
                          <a:latin typeface="Trebuchet MS"/>
                          <a:ea typeface="Trebuchet MS"/>
                          <a:cs typeface="Trebuchet MS"/>
                          <a:sym typeface="Trebuchet MS"/>
                        </a:rPr>
                        <a:t>(THIS SIDEBAR WILL NOT PRINT)</a:t>
                      </a:r>
                      <a:endParaRPr b="1" sz="3600" u="none" cap="none" strike="noStrike">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r>
              <a:tr h="4206625">
                <a:tc gridSpan="2">
                  <a:txBody>
                    <a:bodyPr/>
                    <a:lstStyle/>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This PowerPoint template produces a </a:t>
                      </a:r>
                      <a:r>
                        <a:rPr i="0" lang="en-US" sz="2000" u="none" cap="none" strike="noStrike">
                          <a:solidFill>
                            <a:srgbClr val="FFC000"/>
                          </a:solidFill>
                          <a:latin typeface="Arial"/>
                          <a:ea typeface="Arial"/>
                          <a:cs typeface="Arial"/>
                          <a:sym typeface="Arial"/>
                        </a:rPr>
                        <a:t>36"x48" </a:t>
                      </a:r>
                      <a:r>
                        <a:rPr i="0" lang="en-US" sz="2000" u="none" cap="none" strike="noStrik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indent="0" lvl="0" marL="0" marR="0" rtl="0" algn="l">
                        <a:spcBef>
                          <a:spcPts val="0"/>
                        </a:spcBef>
                        <a:spcAft>
                          <a:spcPts val="0"/>
                        </a:spcAft>
                        <a:buNone/>
                      </a:pPr>
                      <a:r>
                        <a:t/>
                      </a:r>
                      <a:endParaRPr i="0" sz="2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i="0" lang="en-US" sz="2000" u="none" cap="none" strike="noStrike">
                          <a:solidFill>
                            <a:srgbClr val="FFC000"/>
                          </a:solidFill>
                          <a:latin typeface="Arial"/>
                          <a:ea typeface="Arial"/>
                          <a:cs typeface="Arial"/>
                          <a:sym typeface="Arial"/>
                        </a:rPr>
                        <a:t>PosterPresentations.com</a:t>
                      </a:r>
                      <a:r>
                        <a:rPr i="0" lang="en-US" sz="2000" u="none" cap="none" strike="noStrike">
                          <a:solidFill>
                            <a:srgbClr val="D9D9D9"/>
                          </a:solidFill>
                          <a:latin typeface="Arial"/>
                          <a:ea typeface="Arial"/>
                          <a:cs typeface="Arial"/>
                          <a:sym typeface="Arial"/>
                        </a:rPr>
                        <a:t> and click on the  </a:t>
                      </a:r>
                      <a:r>
                        <a:rPr i="0" lang="en-US" sz="2000" u="none" cap="none" strike="noStrike">
                          <a:solidFill>
                            <a:srgbClr val="FFC000"/>
                          </a:solidFill>
                          <a:latin typeface="Arial"/>
                          <a:ea typeface="Arial"/>
                          <a:cs typeface="Arial"/>
                          <a:sym typeface="Arial"/>
                        </a:rPr>
                        <a:t>HELP DESK</a:t>
                      </a:r>
                      <a:r>
                        <a:rPr i="0" lang="en-US" sz="2000" u="none" cap="none" strike="noStrike">
                          <a:solidFill>
                            <a:srgbClr val="D9D9D9"/>
                          </a:solidFill>
                          <a:latin typeface="Arial"/>
                          <a:ea typeface="Arial"/>
                          <a:cs typeface="Arial"/>
                          <a:sym typeface="Arial"/>
                        </a:rPr>
                        <a:t> tab.</a:t>
                      </a:r>
                      <a:endParaRPr/>
                    </a:p>
                    <a:p>
                      <a:pPr indent="0" lvl="0" marL="0" marR="0" rtl="0" algn="l">
                        <a:spcBef>
                          <a:spcPts val="0"/>
                        </a:spcBef>
                        <a:spcAft>
                          <a:spcPts val="0"/>
                        </a:spcAft>
                        <a:buNone/>
                      </a:pPr>
                      <a:r>
                        <a:t/>
                      </a:r>
                      <a:endParaRPr i="0" sz="2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To print your poster using our same-day professional printing service, go online to </a:t>
                      </a:r>
                      <a:r>
                        <a:rPr i="0" lang="en-US" sz="2000" u="none" cap="none" strike="noStrike">
                          <a:solidFill>
                            <a:srgbClr val="FFC000"/>
                          </a:solidFill>
                          <a:latin typeface="Arial"/>
                          <a:ea typeface="Arial"/>
                          <a:cs typeface="Arial"/>
                          <a:sym typeface="Arial"/>
                        </a:rPr>
                        <a:t>PosterPresentations.com</a:t>
                      </a:r>
                      <a:r>
                        <a:rPr i="0" lang="en-US" sz="2000" u="none" cap="none" strike="noStrike">
                          <a:solidFill>
                            <a:srgbClr val="D9D9D9"/>
                          </a:solidFill>
                          <a:latin typeface="Arial"/>
                          <a:ea typeface="Arial"/>
                          <a:cs typeface="Arial"/>
                          <a:sym typeface="Arial"/>
                        </a:rPr>
                        <a:t> and click on "</a:t>
                      </a:r>
                      <a:r>
                        <a:rPr i="0" lang="en-US" sz="2000" u="none" cap="none" strike="noStrike">
                          <a:solidFill>
                            <a:srgbClr val="FFC000"/>
                          </a:solidFill>
                          <a:latin typeface="Arial"/>
                          <a:ea typeface="Arial"/>
                          <a:cs typeface="Arial"/>
                          <a:sym typeface="Arial"/>
                        </a:rPr>
                        <a:t>Order your poster</a:t>
                      </a:r>
                      <a:r>
                        <a:rPr i="0" lang="en-US" sz="2000" u="none" cap="none" strike="noStrike">
                          <a:solidFill>
                            <a:srgbClr val="D9D9D9"/>
                          </a:solidFill>
                          <a:latin typeface="Arial"/>
                          <a:ea typeface="Arial"/>
                          <a:cs typeface="Arial"/>
                          <a:sym typeface="Arial"/>
                        </a:rPr>
                        <a:t>".</a:t>
                      </a:r>
                      <a:endParaRPr b="1" sz="2000" u="none" cap="none" strike="noStrike">
                        <a:solidFill>
                          <a:srgbClr val="D9D9D9"/>
                        </a:solidFill>
                        <a:latin typeface="Arial"/>
                        <a:ea typeface="Arial"/>
                        <a:cs typeface="Arial"/>
                        <a:sym typeface="Arial"/>
                      </a:endParaRPr>
                    </a:p>
                  </a:txBody>
                  <a:tcPr marT="137150" marB="45725" marR="91450" marL="182875">
                    <a:solidFill>
                      <a:srgbClr val="010101"/>
                    </a:solidFill>
                  </a:tcPr>
                </a:tc>
                <a:tc hMerge="1"/>
              </a:tr>
              <a:tr h="4572425">
                <a:tc>
                  <a:txBody>
                    <a:bodyPr/>
                    <a:lstStyle/>
                    <a:p>
                      <a:pPr indent="0" lvl="0" marL="0" marR="0" rtl="0" algn="ctr">
                        <a:spcBef>
                          <a:spcPts val="0"/>
                        </a:spcBef>
                        <a:spcAft>
                          <a:spcPts val="0"/>
                        </a:spcAft>
                        <a:buNone/>
                      </a:pPr>
                      <a:r>
                        <a:t/>
                      </a:r>
                      <a:endParaRPr sz="2000" u="none" cap="none" strike="noStrike">
                        <a:solidFill>
                          <a:srgbClr val="1F3A4E"/>
                        </a:solidFill>
                      </a:endParaRPr>
                    </a:p>
                    <a:p>
                      <a:pPr indent="0" lvl="0" marL="0" marR="0" rtl="0" algn="ctr">
                        <a:spcBef>
                          <a:spcPts val="0"/>
                        </a:spcBef>
                        <a:spcAft>
                          <a:spcPts val="0"/>
                        </a:spcAft>
                        <a:buNone/>
                      </a:pPr>
                      <a:r>
                        <a:t/>
                      </a:r>
                      <a:endParaRPr sz="2000" u="none" cap="none" strike="noStrike">
                        <a:solidFill>
                          <a:srgbClr val="1F3A4E"/>
                        </a:solidFill>
                      </a:endParaRPr>
                    </a:p>
                    <a:p>
                      <a:pPr indent="0" lvl="0" marL="0" marR="0" rtl="0" algn="ctr">
                        <a:spcBef>
                          <a:spcPts val="0"/>
                        </a:spcBef>
                        <a:spcAft>
                          <a:spcPts val="0"/>
                        </a:spcAft>
                        <a:buNone/>
                      </a:pPr>
                      <a:r>
                        <a:rPr lang="en-US" sz="2000" u="none" cap="none" strike="noStrike">
                          <a:solidFill>
                            <a:schemeClr val="lt1"/>
                          </a:solidFill>
                          <a:latin typeface="Arial"/>
                          <a:ea typeface="Arial"/>
                          <a:cs typeface="Arial"/>
                          <a:sym typeface="Arial"/>
                        </a:rPr>
                        <a:t>This is a template for a </a:t>
                      </a:r>
                      <a:endParaRPr/>
                    </a:p>
                    <a:p>
                      <a:pPr indent="0" lvl="0" marL="0" marR="0" rtl="0" algn="ctr">
                        <a:spcBef>
                          <a:spcPts val="0"/>
                        </a:spcBef>
                        <a:spcAft>
                          <a:spcPts val="0"/>
                        </a:spcAft>
                        <a:buNone/>
                      </a:pPr>
                      <a:r>
                        <a:rPr lang="en-US" sz="2000" u="none" cap="none" strike="noStrike">
                          <a:solidFill>
                            <a:schemeClr val="lt1"/>
                          </a:solidFill>
                          <a:latin typeface="Arial"/>
                          <a:ea typeface="Arial"/>
                          <a:cs typeface="Arial"/>
                          <a:sym typeface="Arial"/>
                        </a:rPr>
                        <a:t>presentation poster</a:t>
                      </a:r>
                      <a:br>
                        <a:rPr lang="en-US" sz="2000" u="none" cap="none" strike="noStrike">
                          <a:solidFill>
                            <a:schemeClr val="lt1"/>
                          </a:solidFill>
                          <a:latin typeface="Arial"/>
                          <a:ea typeface="Arial"/>
                          <a:cs typeface="Arial"/>
                          <a:sym typeface="Arial"/>
                        </a:rPr>
                      </a:br>
                      <a:r>
                        <a:rPr b="1" lang="en-US" sz="3600" u="none" cap="none" strike="noStrike">
                          <a:solidFill>
                            <a:srgbClr val="FFC000"/>
                          </a:solidFill>
                          <a:latin typeface="Arial"/>
                          <a:ea typeface="Arial"/>
                          <a:cs typeface="Arial"/>
                          <a:sym typeface="Arial"/>
                        </a:rPr>
                        <a:t>36 inches tall</a:t>
                      </a:r>
                      <a:br>
                        <a:rPr b="1" lang="en-US" sz="3600" u="none" cap="none" strike="noStrike">
                          <a:solidFill>
                            <a:srgbClr val="FFC000"/>
                          </a:solidFill>
                          <a:latin typeface="Arial"/>
                          <a:ea typeface="Arial"/>
                          <a:cs typeface="Arial"/>
                          <a:sym typeface="Arial"/>
                        </a:rPr>
                      </a:br>
                      <a:r>
                        <a:rPr b="1" lang="en-US" sz="3600" u="none" cap="none" strike="noStrike">
                          <a:solidFill>
                            <a:srgbClr val="FFC000"/>
                          </a:solidFill>
                          <a:latin typeface="Arial"/>
                          <a:ea typeface="Arial"/>
                          <a:cs typeface="Arial"/>
                          <a:sym typeface="Arial"/>
                        </a:rPr>
                        <a:t>by</a:t>
                      </a:r>
                      <a:br>
                        <a:rPr b="1" lang="en-US" sz="3600" u="none" cap="none" strike="noStrike">
                          <a:solidFill>
                            <a:srgbClr val="FFC000"/>
                          </a:solidFill>
                          <a:latin typeface="Arial"/>
                          <a:ea typeface="Arial"/>
                          <a:cs typeface="Arial"/>
                          <a:sym typeface="Arial"/>
                        </a:rPr>
                      </a:br>
                      <a:r>
                        <a:rPr b="1" lang="en-US" sz="3600" u="none" cap="none" strike="noStrike">
                          <a:solidFill>
                            <a:srgbClr val="FFC000"/>
                          </a:solidFill>
                          <a:latin typeface="Arial"/>
                          <a:ea typeface="Arial"/>
                          <a:cs typeface="Arial"/>
                          <a:sym typeface="Arial"/>
                        </a:rPr>
                        <a:t>48 inches wide</a:t>
                      </a:r>
                      <a:br>
                        <a:rPr lang="en-US" sz="2000" u="none" cap="none" strike="noStrike">
                          <a:solidFill>
                            <a:schemeClr val="lt1"/>
                          </a:solidFill>
                          <a:latin typeface="Arial"/>
                          <a:ea typeface="Arial"/>
                          <a:cs typeface="Arial"/>
                          <a:sym typeface="Arial"/>
                        </a:rPr>
                      </a:br>
                      <a:endParaRPr sz="2000" u="none" cap="none" strike="noStrike">
                        <a:solidFill>
                          <a:srgbClr val="1F3A4E"/>
                        </a:solidFill>
                      </a:endParaRPr>
                    </a:p>
                  </a:txBody>
                  <a:tcPr marT="45725" marB="45725" marR="91450" marL="91450">
                    <a:solidFill>
                      <a:srgbClr val="010101"/>
                    </a:solidFill>
                  </a:tcPr>
                </a:tc>
                <a:tc>
                  <a:txBody>
                    <a:bodyPr/>
                    <a:lstStyle/>
                    <a:p>
                      <a:pPr indent="0" lvl="0" marL="0" marR="0" rtl="0" algn="l">
                        <a:lnSpc>
                          <a:spcPct val="100000"/>
                        </a:lnSpc>
                        <a:spcBef>
                          <a:spcPts val="0"/>
                        </a:spcBef>
                        <a:spcAft>
                          <a:spcPts val="0"/>
                        </a:spcAft>
                        <a:buClr>
                          <a:srgbClr val="FFC000"/>
                        </a:buClr>
                        <a:buSzPts val="2400"/>
                        <a:buFont typeface="Arial"/>
                        <a:buNone/>
                      </a:pPr>
                      <a:r>
                        <a:rPr b="1" lang="en-US" sz="2400" u="none" cap="none" strike="noStrike">
                          <a:solidFill>
                            <a:srgbClr val="FFC000"/>
                          </a:solidFill>
                          <a:latin typeface="Arial"/>
                          <a:ea typeface="Arial"/>
                          <a:cs typeface="Arial"/>
                          <a:sym typeface="Arial"/>
                        </a:rPr>
                        <a:t>Important: Check the template size</a:t>
                      </a:r>
                      <a:br>
                        <a:rPr b="0" lang="en-US" sz="2000" u="none" cap="none" strike="noStrike">
                          <a:solidFill>
                            <a:srgbClr val="FFC000"/>
                          </a:solidFill>
                          <a:latin typeface="Arial"/>
                          <a:ea typeface="Arial"/>
                          <a:cs typeface="Arial"/>
                          <a:sym typeface="Arial"/>
                        </a:rPr>
                      </a:br>
                      <a:r>
                        <a:rPr b="0" lang="en-US" sz="2000" u="none" cap="none" strike="noStrik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b="0" lang="en-US" sz="2000" u="none" cap="none" strike="noStrike">
                          <a:solidFill>
                            <a:srgbClr val="D9D9D9"/>
                          </a:solidFill>
                          <a:latin typeface="Arial"/>
                          <a:ea typeface="Arial"/>
                          <a:cs typeface="Arial"/>
                          <a:sym typeface="Arial"/>
                        </a:rPr>
                      </a:br>
                      <a:r>
                        <a:rPr b="0" lang="en-US" sz="2000" u="none" cap="none" strike="noStrike">
                          <a:solidFill>
                            <a:srgbClr val="D9D9D9"/>
                          </a:solidFill>
                          <a:latin typeface="Arial"/>
                          <a:ea typeface="Arial"/>
                          <a:cs typeface="Arial"/>
                          <a:sym typeface="Arial"/>
                        </a:rPr>
                        <a:t>This template can also be printed at the following sizes without distortion and without any additional formatting:</a:t>
                      </a:r>
                      <a:br>
                        <a:rPr b="0" lang="en-US" sz="2000" u="none" cap="none" strike="noStrike">
                          <a:solidFill>
                            <a:srgbClr val="D9D9D9"/>
                          </a:solidFill>
                          <a:latin typeface="Arial"/>
                          <a:ea typeface="Arial"/>
                          <a:cs typeface="Arial"/>
                          <a:sym typeface="Arial"/>
                        </a:rPr>
                      </a:br>
                      <a:r>
                        <a:rPr b="0" lang="en-US" sz="2000" u="none" cap="none" strike="noStrike">
                          <a:solidFill>
                            <a:srgbClr val="FFC000"/>
                          </a:solidFill>
                          <a:latin typeface="Arial"/>
                          <a:ea typeface="Arial"/>
                          <a:cs typeface="Arial"/>
                          <a:sym typeface="Arial"/>
                        </a:rPr>
                        <a:t>30 tall x 40 wide</a:t>
                      </a:r>
                      <a:br>
                        <a:rPr b="0" lang="en-US" sz="2000" u="none" cap="none" strike="noStrike">
                          <a:solidFill>
                            <a:srgbClr val="FFC000"/>
                          </a:solidFill>
                          <a:latin typeface="Arial"/>
                          <a:ea typeface="Arial"/>
                          <a:cs typeface="Arial"/>
                          <a:sym typeface="Arial"/>
                        </a:rPr>
                      </a:br>
                      <a:r>
                        <a:rPr b="0" lang="en-US" sz="2000" u="none" cap="none" strike="noStrike">
                          <a:solidFill>
                            <a:srgbClr val="FFC000"/>
                          </a:solidFill>
                          <a:latin typeface="Arial"/>
                          <a:ea typeface="Arial"/>
                          <a:cs typeface="Arial"/>
                          <a:sym typeface="Arial"/>
                        </a:rPr>
                        <a:t>42 tall x 56 wide</a:t>
                      </a:r>
                      <a:br>
                        <a:rPr b="0" lang="en-US" sz="2000" u="none" cap="none" strike="noStrike">
                          <a:solidFill>
                            <a:srgbClr val="FFC000"/>
                          </a:solidFill>
                          <a:latin typeface="Arial"/>
                          <a:ea typeface="Arial"/>
                          <a:cs typeface="Arial"/>
                          <a:sym typeface="Arial"/>
                        </a:rPr>
                      </a:br>
                      <a:r>
                        <a:rPr b="0" lang="en-US" sz="2000" u="none" cap="none" strike="noStrike">
                          <a:solidFill>
                            <a:srgbClr val="FFC000"/>
                          </a:solidFill>
                          <a:latin typeface="Arial"/>
                          <a:ea typeface="Arial"/>
                          <a:cs typeface="Arial"/>
                          <a:sym typeface="Arial"/>
                        </a:rPr>
                        <a:t>48 tall x 64 wide</a:t>
                      </a:r>
                      <a:endParaRPr/>
                    </a:p>
                  </a:txBody>
                  <a:tcPr marT="137150" marB="45725" marR="91450" marL="182875">
                    <a:solidFill>
                      <a:srgbClr val="010101"/>
                    </a:solidFill>
                  </a:tcPr>
                </a:tc>
              </a:tr>
              <a:tr h="4288700">
                <a:tc>
                  <a:txBody>
                    <a:bodyPr/>
                    <a:lstStyle/>
                    <a:p>
                      <a:pPr indent="0" lvl="0" marL="0" marR="0" rtl="0" algn="l">
                        <a:spcBef>
                          <a:spcPts val="0"/>
                        </a:spcBef>
                        <a:spcAft>
                          <a:spcPts val="0"/>
                        </a:spcAft>
                        <a:buNone/>
                      </a:pPr>
                      <a:r>
                        <a:t/>
                      </a:r>
                      <a:endParaRPr sz="2000">
                        <a:solidFill>
                          <a:srgbClr val="1F3A4E"/>
                        </a:solidFill>
                      </a:endParaRPr>
                    </a:p>
                  </a:txBody>
                  <a:tcPr marT="45725" marB="45725" marR="91450" marL="91450"/>
                </a:tc>
                <a:tc>
                  <a:txBody>
                    <a:bodyPr/>
                    <a:lstStyle/>
                    <a:p>
                      <a:pPr indent="0" lvl="0" marL="0" marR="0" rtl="0" algn="l">
                        <a:spcBef>
                          <a:spcPts val="0"/>
                        </a:spcBef>
                        <a:spcAft>
                          <a:spcPts val="0"/>
                        </a:spcAft>
                        <a:buNone/>
                      </a:pPr>
                      <a:r>
                        <a:rPr b="1" lang="en-US" sz="2400">
                          <a:solidFill>
                            <a:srgbClr val="FFC000"/>
                          </a:solidFill>
                          <a:latin typeface="Arial"/>
                          <a:ea typeface="Arial"/>
                          <a:cs typeface="Arial"/>
                          <a:sym typeface="Arial"/>
                        </a:rPr>
                        <a:t>How to </a:t>
                      </a:r>
                      <a:r>
                        <a:rPr b="1" lang="en-US" sz="4000">
                          <a:solidFill>
                            <a:srgbClr val="FFC000"/>
                          </a:solidFill>
                          <a:latin typeface="Arial"/>
                          <a:ea typeface="Arial"/>
                          <a:cs typeface="Arial"/>
                          <a:sym typeface="Arial"/>
                        </a:rPr>
                        <a:t>Zoom in </a:t>
                      </a:r>
                      <a:r>
                        <a:rPr b="1" lang="en-US" sz="2400">
                          <a:solidFill>
                            <a:srgbClr val="FFC000"/>
                          </a:solidFill>
                          <a:latin typeface="Arial"/>
                          <a:ea typeface="Arial"/>
                          <a:cs typeface="Arial"/>
                          <a:sym typeface="Arial"/>
                        </a:rPr>
                        <a:t>and </a:t>
                      </a:r>
                      <a:r>
                        <a:rPr b="1" lang="en-US" sz="1800">
                          <a:solidFill>
                            <a:srgbClr val="FFC000"/>
                          </a:solidFill>
                          <a:latin typeface="Arial"/>
                          <a:ea typeface="Arial"/>
                          <a:cs typeface="Arial"/>
                          <a:sym typeface="Arial"/>
                        </a:rPr>
                        <a:t>out</a:t>
                      </a:r>
                      <a:endParaRPr b="1" sz="2400">
                        <a:solidFill>
                          <a:srgbClr val="FFC000"/>
                        </a:solidFill>
                        <a:latin typeface="Arial"/>
                        <a:ea typeface="Arial"/>
                        <a:cs typeface="Arial"/>
                        <a:sym typeface="Arial"/>
                      </a:endParaRPr>
                    </a:p>
                    <a:p>
                      <a:pPr indent="0" lvl="0" marL="0" marR="0" rtl="0" algn="l">
                        <a:spcBef>
                          <a:spcPts val="0"/>
                        </a:spcBef>
                        <a:spcAft>
                          <a:spcPts val="0"/>
                        </a:spcAft>
                        <a:buNone/>
                      </a:pPr>
                      <a:r>
                        <a:rPr b="0" lang="en-US" sz="2000">
                          <a:solidFill>
                            <a:srgbClr val="D9D9D9"/>
                          </a:solidFill>
                          <a:latin typeface="Arial"/>
                          <a:ea typeface="Arial"/>
                          <a:cs typeface="Arial"/>
                          <a:sym typeface="Arial"/>
                        </a:rPr>
                        <a:t>Use the PowerPoint zoom tool to adjust the screen magnification to view comfortably. PowerPoint provides 2 ways to zoom: </a:t>
                      </a:r>
                      <a:br>
                        <a:rPr b="0" lang="en-US" sz="2000">
                          <a:solidFill>
                            <a:srgbClr val="D9D9D9"/>
                          </a:solidFill>
                          <a:latin typeface="Arial"/>
                          <a:ea typeface="Arial"/>
                          <a:cs typeface="Arial"/>
                          <a:sym typeface="Arial"/>
                        </a:rPr>
                      </a:br>
                      <a:r>
                        <a:rPr b="0" lang="en-US" sz="2000">
                          <a:solidFill>
                            <a:srgbClr val="FFC000"/>
                          </a:solidFill>
                          <a:latin typeface="Arial"/>
                          <a:ea typeface="Arial"/>
                          <a:cs typeface="Arial"/>
                          <a:sym typeface="Arial"/>
                        </a:rPr>
                        <a:t>1. </a:t>
                      </a:r>
                      <a:r>
                        <a:rPr b="0" lang="en-US" sz="2000">
                          <a:solidFill>
                            <a:srgbClr val="D9D9D9"/>
                          </a:solidFill>
                          <a:latin typeface="Arial"/>
                          <a:ea typeface="Arial"/>
                          <a:cs typeface="Arial"/>
                          <a:sym typeface="Arial"/>
                        </a:rPr>
                        <a:t>On the top menu bar click on the VIEW tab and then click on ZOOM. Choose the zoom percentage that works best for you. </a:t>
                      </a:r>
                      <a:br>
                        <a:rPr b="0" lang="en-US" sz="2000">
                          <a:solidFill>
                            <a:srgbClr val="D9D9D9"/>
                          </a:solidFill>
                          <a:latin typeface="Arial"/>
                          <a:ea typeface="Arial"/>
                          <a:cs typeface="Arial"/>
                          <a:sym typeface="Arial"/>
                        </a:rPr>
                      </a:br>
                      <a:r>
                        <a:rPr b="0" lang="en-US" sz="2000">
                          <a:solidFill>
                            <a:srgbClr val="FFC000"/>
                          </a:solidFill>
                          <a:latin typeface="Arial"/>
                          <a:ea typeface="Arial"/>
                          <a:cs typeface="Arial"/>
                          <a:sym typeface="Arial"/>
                        </a:rPr>
                        <a:t>2. </a:t>
                      </a:r>
                      <a:r>
                        <a:rPr b="0" lang="en-US" sz="2000">
                          <a:solidFill>
                            <a:srgbClr val="D9D9D9"/>
                          </a:solidFill>
                          <a:latin typeface="Arial"/>
                          <a:ea typeface="Arial"/>
                          <a:cs typeface="Arial"/>
                          <a:sym typeface="Arial"/>
                        </a:rPr>
                        <a:t>For better zoom flexibility, use the zoom slider at the bottom right of the window.</a:t>
                      </a:r>
                      <a:endParaRPr/>
                    </a:p>
                  </a:txBody>
                  <a:tcPr marT="137150" marB="45725" marR="91450" marL="182875">
                    <a:solidFill>
                      <a:srgbClr val="010101"/>
                    </a:solidFill>
                  </a:tcPr>
                </a:tc>
              </a:tr>
              <a:tr h="1800525">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Ruler and Guides</a:t>
                      </a:r>
                      <a:br>
                        <a:rPr b="0" lang="en-US" sz="2000">
                          <a:solidFill>
                            <a:srgbClr val="FFC000"/>
                          </a:solidFill>
                          <a:latin typeface="Arial"/>
                          <a:ea typeface="Arial"/>
                          <a:cs typeface="Arial"/>
                          <a:sym typeface="Arial"/>
                        </a:rPr>
                      </a:br>
                      <a:r>
                        <a:rPr b="0" lang="en-US" sz="200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T="45725" marB="45725" marR="91450" marL="91450">
                    <a:solidFill>
                      <a:srgbClr val="010101"/>
                    </a:solidFill>
                  </a:tcPr>
                </a:tc>
                <a:tc hMerge="1"/>
              </a:tr>
              <a:tr h="3824350">
                <a:tc>
                  <a:txBody>
                    <a:bodyPr/>
                    <a:lstStyle/>
                    <a:p>
                      <a:pPr indent="0" lvl="0" marL="0" marR="0" rtl="0" algn="l">
                        <a:spcBef>
                          <a:spcPts val="0"/>
                        </a:spcBef>
                        <a:spcAft>
                          <a:spcPts val="0"/>
                        </a:spcAft>
                        <a:buNone/>
                      </a:pPr>
                      <a:r>
                        <a:t/>
                      </a:r>
                      <a:endParaRPr sz="2000">
                        <a:solidFill>
                          <a:srgbClr val="1F3A4E"/>
                        </a:solidFill>
                      </a:endParaRPr>
                    </a:p>
                  </a:txBody>
                  <a:tcPr marT="45725" marB="45725" marR="91450" marL="91450"/>
                </a:tc>
                <a:tc>
                  <a:txBody>
                    <a:bodyPr/>
                    <a:lstStyle/>
                    <a:p>
                      <a:pPr indent="0" lvl="1" marL="0" marR="0" rtl="0" algn="l">
                        <a:spcBef>
                          <a:spcPts val="0"/>
                        </a:spcBef>
                        <a:spcAft>
                          <a:spcPts val="0"/>
                        </a:spcAft>
                        <a:buNone/>
                      </a:pPr>
                      <a:r>
                        <a:rPr b="1" lang="en-US" sz="2400" u="none" cap="none" strike="noStrike">
                          <a:solidFill>
                            <a:srgbClr val="FFC000"/>
                          </a:solidFill>
                          <a:latin typeface="Arial"/>
                          <a:ea typeface="Arial"/>
                          <a:cs typeface="Arial"/>
                          <a:sym typeface="Arial"/>
                        </a:rPr>
                        <a:t>Headers and text containers</a:t>
                      </a:r>
                      <a:br>
                        <a:rPr b="0" lang="en-US" sz="2000" u="none" cap="none" strike="noStrike">
                          <a:solidFill>
                            <a:schemeClr val="lt1"/>
                          </a:solidFill>
                          <a:latin typeface="Arial"/>
                          <a:ea typeface="Arial"/>
                          <a:cs typeface="Arial"/>
                          <a:sym typeface="Arial"/>
                        </a:rPr>
                      </a:br>
                      <a:r>
                        <a:rPr b="0" lang="en-US" sz="2000" u="none" cap="none" strike="noStrike">
                          <a:solidFill>
                            <a:srgbClr val="D9D9D9"/>
                          </a:solidFill>
                          <a:latin typeface="Arial"/>
                          <a:ea typeface="Arial"/>
                          <a:cs typeface="Arial"/>
                          <a:sym typeface="Arial"/>
                        </a:rPr>
                        <a:t>Included in this template are commonly used section headers such as Abstract, Objectives, Methods, Results, etc.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Click inside a section header to add its text.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To add another header, click on edge of the section box so that it is outlined. Copy and paste it.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To increase its size, click on the white circles and expand to the the desired size.</a:t>
                      </a:r>
                      <a:endParaRPr/>
                    </a:p>
                  </a:txBody>
                  <a:tcPr marT="137150" marB="45725" marR="91450" marL="182875">
                    <a:solidFill>
                      <a:srgbClr val="010101"/>
                    </a:solidFill>
                  </a:tcPr>
                </a:tc>
              </a:tr>
              <a:tr h="3519125">
                <a:tc gridSpan="2">
                  <a:txBody>
                    <a:bodyPr/>
                    <a:lstStyle/>
                    <a:p>
                      <a:pPr indent="0" lvl="0" marL="0" marR="0" rtl="0" algn="l">
                        <a:spcBef>
                          <a:spcPts val="0"/>
                        </a:spcBef>
                        <a:spcAft>
                          <a:spcPts val="0"/>
                        </a:spcAft>
                        <a:buNone/>
                      </a:pPr>
                      <a:r>
                        <a:rPr b="1" lang="en-US" sz="2400">
                          <a:solidFill>
                            <a:srgbClr val="FFC000"/>
                          </a:solidFill>
                          <a:latin typeface="Arial"/>
                          <a:ea typeface="Arial"/>
                          <a:cs typeface="Arial"/>
                          <a:sym typeface="Arial"/>
                        </a:rPr>
                        <a:t>Adding content to the poster</a:t>
                      </a:r>
                      <a:endParaRPr/>
                    </a:p>
                    <a:p>
                      <a:pPr indent="0" lvl="0" marL="0" marR="0" rtl="0" algn="l">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indent="-342900" lvl="0" marL="342900" marR="0" rtl="0" algn="l">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T="45725" marB="45725" marR="91450" marL="91450">
                    <a:solidFill>
                      <a:srgbClr val="010101"/>
                    </a:solidFill>
                  </a:tcPr>
                </a:tc>
                <a:tc hMerge="1"/>
              </a:tr>
              <a:tr h="2377650">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Photos</a:t>
                      </a:r>
                      <a:endParaRPr/>
                    </a:p>
                    <a:p>
                      <a:pPr indent="0" lvl="0" marL="0" marR="0" rtl="0" algn="l">
                        <a:lnSpc>
                          <a:spcPct val="100000"/>
                        </a:lnSpc>
                        <a:spcBef>
                          <a:spcPts val="0"/>
                        </a:spcBef>
                        <a:spcAft>
                          <a:spcPts val="0"/>
                        </a:spcAft>
                        <a:buClr>
                          <a:srgbClr val="D9D9D9"/>
                        </a:buClr>
                        <a:buSzPts val="2000"/>
                        <a:buFont typeface="Arial"/>
                        <a:buNone/>
                      </a:pPr>
                      <a:r>
                        <a:rPr b="0" i="0" lang="en-US" sz="2000" u="none" cap="none" strike="noStrik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T="137150" marB="45725" marR="91450" marL="182875">
                    <a:solidFill>
                      <a:srgbClr val="010101"/>
                    </a:solidFill>
                  </a:tcPr>
                </a:tc>
                <a:tc hMerge="1"/>
              </a:tr>
              <a:tr h="2293175">
                <a:tc gridSpan="2">
                  <a:txBody>
                    <a:bodyPr/>
                    <a:lstStyle/>
                    <a:p>
                      <a:pPr indent="0" lvl="0" marL="0" marR="0" rtl="0" algn="l">
                        <a:spcBef>
                          <a:spcPts val="0"/>
                        </a:spcBef>
                        <a:spcAft>
                          <a:spcPts val="0"/>
                        </a:spcAft>
                        <a:buNone/>
                      </a:pPr>
                      <a:r>
                        <a:t/>
                      </a:r>
                      <a:endParaRPr sz="2000">
                        <a:solidFill>
                          <a:schemeClr val="lt1"/>
                        </a:solidFill>
                        <a:latin typeface="Arial"/>
                        <a:ea typeface="Arial"/>
                        <a:cs typeface="Arial"/>
                        <a:sym typeface="Arial"/>
                      </a:endParaRPr>
                    </a:p>
                  </a:txBody>
                  <a:tcPr marT="137150" marB="45725" marR="91450" marL="182875"/>
                </a:tc>
                <a:tc hMerge="1"/>
              </a:tr>
              <a:tr h="1280275">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Quality check your graphics</a:t>
                      </a:r>
                      <a:endParaRPr/>
                    </a:p>
                    <a:p>
                      <a:pPr indent="0" lvl="0" marL="0" marR="0" rtl="0" algn="l">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T="137150" marB="45725" marR="91450" marL="182875">
                    <a:solidFill>
                      <a:srgbClr val="010101"/>
                    </a:solidFill>
                  </a:tcPr>
                </a:tc>
                <a:tc hMerge="1"/>
              </a:tr>
              <a:tr h="3187275">
                <a:tc gridSpan="2">
                  <a:txBody>
                    <a:bodyPr/>
                    <a:lstStyle/>
                    <a:p>
                      <a:pPr indent="0" lvl="0" marL="0" marR="0" rtl="0" algn="l">
                        <a:lnSpc>
                          <a:spcPct val="100000"/>
                        </a:lnSpc>
                        <a:spcBef>
                          <a:spcPts val="0"/>
                        </a:spcBef>
                        <a:spcAft>
                          <a:spcPts val="0"/>
                        </a:spcAft>
                        <a:buClr>
                          <a:schemeClr val="dk1"/>
                        </a:buClr>
                        <a:buSzPts val="2000"/>
                        <a:buFont typeface="Calibri"/>
                        <a:buNone/>
                      </a:pPr>
                      <a:r>
                        <a:t/>
                      </a:r>
                      <a:endParaRPr sz="2000">
                        <a:solidFill>
                          <a:schemeClr val="lt1"/>
                        </a:solidFill>
                        <a:latin typeface="Arial"/>
                        <a:ea typeface="Arial"/>
                        <a:cs typeface="Arial"/>
                        <a:sym typeface="Arial"/>
                      </a:endParaRPr>
                    </a:p>
                  </a:txBody>
                  <a:tcPr marT="137150" marB="45725" marR="91450" marL="182875"/>
                </a:tc>
                <a:tc hMerge="1"/>
              </a:tr>
            </a:tbl>
          </a:graphicData>
        </a:graphic>
      </p:graphicFrame>
      <p:graphicFrame>
        <p:nvGraphicFramePr>
          <p:cNvPr id="12" name="Google Shape;12;p1"/>
          <p:cNvGraphicFramePr/>
          <p:nvPr/>
        </p:nvGraphicFramePr>
        <p:xfrm>
          <a:off x="44695229" y="-84749"/>
          <a:ext cx="3000000" cy="3000000"/>
        </p:xfrm>
        <a:graphic>
          <a:graphicData uri="http://schemas.openxmlformats.org/drawingml/2006/table">
            <a:tbl>
              <a:tblPr bandRow="1" firstRow="1">
                <a:noFill/>
                <a:tableStyleId>{334DE2C6-1529-41B6-BC4F-306F200AEBC2}</a:tableStyleId>
              </a:tblPr>
              <a:tblGrid>
                <a:gridCol w="3343825"/>
                <a:gridCol w="1381550"/>
                <a:gridCol w="4704800"/>
              </a:tblGrid>
              <a:tr h="1756425">
                <a:tc gridSpan="3">
                  <a:txBody>
                    <a:bodyPr/>
                    <a:lstStyle/>
                    <a:p>
                      <a:pPr indent="0" lvl="0" marL="0" marR="0" rtl="0" algn="ctr">
                        <a:lnSpc>
                          <a:spcPct val="100000"/>
                        </a:lnSpc>
                        <a:spcBef>
                          <a:spcPts val="0"/>
                        </a:spcBef>
                        <a:spcAft>
                          <a:spcPts val="0"/>
                        </a:spcAft>
                        <a:buClr>
                          <a:srgbClr val="1F3A4E"/>
                        </a:buClr>
                        <a:buSzPts val="4000"/>
                        <a:buFont typeface="Arial Black"/>
                        <a:buNone/>
                      </a:pPr>
                      <a:r>
                        <a:rPr b="0" lang="en-US" sz="4000">
                          <a:solidFill>
                            <a:srgbClr val="1F3A4E"/>
                          </a:solidFill>
                          <a:latin typeface="Arial Black"/>
                          <a:ea typeface="Arial Black"/>
                          <a:cs typeface="Arial Black"/>
                          <a:sym typeface="Arial Black"/>
                        </a:rPr>
                        <a:t>QUICK START GUIDE</a:t>
                      </a:r>
                      <a:br>
                        <a:rPr b="0" lang="en-US" sz="4000">
                          <a:solidFill>
                            <a:srgbClr val="1F3A4E"/>
                          </a:solidFill>
                          <a:latin typeface="Arial Black"/>
                          <a:ea typeface="Arial Black"/>
                          <a:cs typeface="Arial Black"/>
                          <a:sym typeface="Arial Black"/>
                        </a:rPr>
                      </a:br>
                      <a:r>
                        <a:rPr b="1" lang="en-US" sz="3200">
                          <a:solidFill>
                            <a:srgbClr val="FF0000"/>
                          </a:solidFill>
                          <a:latin typeface="Trebuchet MS"/>
                          <a:ea typeface="Trebuchet MS"/>
                          <a:cs typeface="Trebuchet MS"/>
                          <a:sym typeface="Trebuchet MS"/>
                        </a:rPr>
                        <a:t>(THIS SIDEBAR WILL NOT PRINT)</a:t>
                      </a:r>
                      <a:endParaRPr b="1" sz="4000">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c hMerge="1"/>
              </a:tr>
              <a:tr h="5563100">
                <a:tc gridSpan="3">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 change the template colors</a:t>
                      </a:r>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chemeClr val="hlink"/>
                          </a:solidFill>
                          <a:hlinkClick r:id="rId1"/>
                        </a:rPr>
                        <a:t>https://www.posterpresentations.com/how-to-change-the-research-poster-template-colors.html</a:t>
                      </a:r>
                      <a:endParaRPr sz="2400">
                        <a:solidFill>
                          <a:srgbClr val="FFC000"/>
                        </a:solidFill>
                      </a:endParaRPr>
                    </a:p>
                    <a:p>
                      <a:pPr indent="0" lvl="0" marL="0" marR="0" rtl="0" algn="l">
                        <a:spcBef>
                          <a:spcPts val="0"/>
                        </a:spcBef>
                        <a:spcAft>
                          <a:spcPts val="0"/>
                        </a:spcAft>
                        <a:buNone/>
                      </a:pPr>
                      <a:r>
                        <a:t/>
                      </a:r>
                      <a:endParaRPr b="0" sz="2400">
                        <a:solidFill>
                          <a:srgbClr val="D9D9D9"/>
                        </a:solidFill>
                        <a:latin typeface="Arial"/>
                        <a:ea typeface="Arial"/>
                        <a:cs typeface="Arial"/>
                        <a:sym typeface="Arial"/>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indent="0" lvl="0" marL="0" marR="0" rtl="0" algn="l">
                        <a:spcBef>
                          <a:spcPts val="0"/>
                        </a:spcBef>
                        <a:spcAft>
                          <a:spcPts val="0"/>
                        </a:spcAft>
                        <a:buNone/>
                      </a:pPr>
                      <a:r>
                        <a:t/>
                      </a:r>
                      <a:endParaRPr b="0" sz="2400">
                        <a:solidFill>
                          <a:srgbClr val="D9D9D9"/>
                        </a:solidFill>
                        <a:latin typeface="Arial"/>
                        <a:ea typeface="Arial"/>
                        <a:cs typeface="Arial"/>
                        <a:sym typeface="Arial"/>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T="137150" marB="45725" marR="91450" marL="182875">
                    <a:solidFill>
                      <a:schemeClr val="dk1"/>
                    </a:solidFill>
                  </a:tcPr>
                </a:tc>
                <a:tc hMerge="1"/>
                <a:tc hMerge="1"/>
              </a:tr>
              <a:tr h="3667725">
                <a:tc gridSpan="3">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 change the column layout configuration</a:t>
                      </a:r>
                      <a:endParaRPr/>
                    </a:p>
                    <a:p>
                      <a:pPr indent="0" lvl="0" marL="0" marR="0" rtl="0" algn="l">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T="137150" marB="45725" marR="91450" marL="182875">
                    <a:solidFill>
                      <a:schemeClr val="dk1"/>
                    </a:solidFill>
                  </a:tcPr>
                </a:tc>
                <a:tc hMerge="1"/>
                <a:tc hMerge="1"/>
              </a:tr>
              <a:tr h="5177075">
                <a:tc gridSpan="2">
                  <a:txBody>
                    <a:bodyPr/>
                    <a:lstStyle/>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tc>
                <a:tc hMerge="1"/>
                <a:tc rowSpan="2">
                  <a:txBody>
                    <a:bodyPr/>
                    <a:lstStyle/>
                    <a:p>
                      <a:pPr indent="0" lvl="0" marL="0" marR="0" rtl="0" algn="l">
                        <a:lnSpc>
                          <a:spcPct val="100000"/>
                        </a:lnSpc>
                        <a:spcBef>
                          <a:spcPts val="0"/>
                        </a:spcBef>
                        <a:spcAft>
                          <a:spcPts val="0"/>
                        </a:spcAft>
                        <a:buClr>
                          <a:srgbClr val="FFC000"/>
                        </a:buClr>
                        <a:buSzPts val="2800"/>
                        <a:buFont typeface="Arial"/>
                        <a:buNone/>
                      </a:pPr>
                      <a:r>
                        <a:rPr b="1" lang="en-US" sz="2800">
                          <a:solidFill>
                            <a:srgbClr val="FFC000"/>
                          </a:solidFill>
                          <a:latin typeface="Arial"/>
                          <a:ea typeface="Arial"/>
                          <a:cs typeface="Arial"/>
                          <a:sym typeface="Arial"/>
                        </a:rPr>
                        <a:t>How to hide the QUICK START GUIDE bars from the sides of the template</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a:t>
                      </a:r>
                      <a:r>
                        <a:rPr lang="en-US" sz="2400">
                          <a:solidFill>
                            <a:srgbClr val="D9D9D9"/>
                          </a:solidFill>
                          <a:latin typeface="Arial"/>
                          <a:ea typeface="Arial"/>
                          <a:cs typeface="Arial"/>
                          <a:sym typeface="Arial"/>
                        </a:rPr>
                        <a:t> Guides</a:t>
                      </a:r>
                      <a:r>
                        <a:rPr lang="en-US" sz="2400">
                          <a:solidFill>
                            <a:srgbClr val="D9D9D9"/>
                          </a:solidFill>
                          <a:latin typeface="Arial"/>
                          <a:ea typeface="Arial"/>
                          <a:cs typeface="Arial"/>
                          <a:sym typeface="Arial"/>
                        </a:rPr>
                        <a:t>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a:t>
                      </a:r>
                      <a:r>
                        <a:rPr lang="en-US" sz="2400">
                          <a:solidFill>
                            <a:srgbClr val="D9D9D9"/>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b="1" lang="en-US" sz="2400">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b="1" lang="en-US" sz="240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b="1" lang="en-US" sz="2400">
                          <a:solidFill>
                            <a:srgbClr val="D9D9D9"/>
                          </a:solidFill>
                          <a:latin typeface="Arial"/>
                          <a:ea typeface="Arial"/>
                          <a:cs typeface="Arial"/>
                          <a:sym typeface="Arial"/>
                        </a:rPr>
                        <a:t>Without Guides </a:t>
                      </a:r>
                      <a:r>
                        <a:rPr b="0" lang="en-US" sz="240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solidFill>
                      <a:srgbClr val="010101"/>
                    </a:solidFill>
                  </a:tcPr>
                </a:tc>
              </a:tr>
              <a:tr h="2888325">
                <a:tc gridSpan="2">
                  <a:txBody>
                    <a:bodyPr/>
                    <a:lstStyle/>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solidFill>
                      <a:srgbClr val="010101"/>
                    </a:solidFill>
                  </a:tcPr>
                </a:tc>
                <a:tc hMerge="1"/>
                <a:tc vMerge="1"/>
              </a:tr>
              <a:tr h="3781425">
                <a:tc gridSpan="2">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a:t>
                      </a:r>
                      <a:r>
                        <a:rPr b="1" lang="en-US" sz="2800">
                          <a:solidFill>
                            <a:srgbClr val="FFC000"/>
                          </a:solidFill>
                          <a:latin typeface="Arial"/>
                          <a:ea typeface="Arial"/>
                          <a:cs typeface="Arial"/>
                          <a:sym typeface="Arial"/>
                        </a:rPr>
                        <a:t> preview your poster prior to printing</a:t>
                      </a:r>
                      <a:endParaRPr b="1" sz="2800">
                        <a:solidFill>
                          <a:srgbClr val="FFC000"/>
                        </a:solidFill>
                        <a:latin typeface="Arial"/>
                        <a:ea typeface="Arial"/>
                        <a:cs typeface="Arial"/>
                        <a:sym typeface="Arial"/>
                      </a:endParaRPr>
                    </a:p>
                    <a:p>
                      <a:pPr indent="0" lvl="0" marL="0" marR="0" rtl="0" algn="l">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T="137150" marB="45725" marR="91450" marL="182875">
                    <a:solidFill>
                      <a:srgbClr val="010101"/>
                    </a:solidFill>
                  </a:tcPr>
                </a:tc>
                <a:tc hMerge="1"/>
                <a:tc>
                  <a:txBody>
                    <a:bodyPr/>
                    <a:lstStyle/>
                    <a:p>
                      <a:pPr indent="0" lvl="0" marL="0" marR="0" rtl="0" algn="ctr">
                        <a:spcBef>
                          <a:spcPts val="0"/>
                        </a:spcBef>
                        <a:spcAft>
                          <a:spcPts val="0"/>
                        </a:spcAft>
                        <a:buNone/>
                      </a:pPr>
                      <a:r>
                        <a:rPr b="1" lang="en-US" sz="11500">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T="137150" marB="45725" marR="91450" marL="182875" anchor="ctr">
                    <a:solidFill>
                      <a:srgbClr val="0C0C0C"/>
                    </a:solidFill>
                  </a:tcPr>
                </a:tc>
              </a:tr>
              <a:tr h="5674000">
                <a:tc gridSpan="3">
                  <a:txBody>
                    <a:bodyPr/>
                    <a:lstStyle/>
                    <a:p>
                      <a:pPr indent="0" lvl="0" marL="0" marR="0" rtl="0" algn="l">
                        <a:lnSpc>
                          <a:spcPct val="100000"/>
                        </a:lnSpc>
                        <a:spcBef>
                          <a:spcPts val="0"/>
                        </a:spcBef>
                        <a:spcAft>
                          <a:spcPts val="0"/>
                        </a:spcAft>
                        <a:buClr>
                          <a:srgbClr val="FFC000"/>
                        </a:buClr>
                        <a:buSzPts val="2800"/>
                        <a:buFont typeface="Arial"/>
                        <a:buNone/>
                      </a:pPr>
                      <a:r>
                        <a:rPr b="1" lang="en-US" sz="2800">
                          <a:solidFill>
                            <a:srgbClr val="FFC000"/>
                          </a:solidFill>
                          <a:latin typeface="Arial"/>
                          <a:ea typeface="Arial"/>
                          <a:cs typeface="Arial"/>
                          <a:sym typeface="Arial"/>
                        </a:rPr>
                        <a:t>How to print your poster</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indent="0" lvl="0" marL="0" marR="0" rtl="0" algn="l">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T="137150" marB="45725" marR="91450" marL="182875">
                    <a:solidFill>
                      <a:srgbClr val="010101"/>
                    </a:solidFill>
                  </a:tcPr>
                </a:tc>
                <a:tc hMerge="1"/>
                <a:tc hMerge="1"/>
              </a:tr>
              <a:tr h="1354775">
                <a:tc gridSpan="3">
                  <a:txBody>
                    <a:bodyPr/>
                    <a:lstStyle/>
                    <a:p>
                      <a:pPr indent="0" lvl="0" marL="0" marR="0" rtl="0" algn="l">
                        <a:spcBef>
                          <a:spcPts val="0"/>
                        </a:spcBef>
                        <a:spcAft>
                          <a:spcPts val="0"/>
                        </a:spcAft>
                        <a:buNone/>
                      </a:pPr>
                      <a:r>
                        <a:t/>
                      </a:r>
                      <a:endParaRPr sz="2400">
                        <a:solidFill>
                          <a:srgbClr val="1F3A4E"/>
                        </a:solidFill>
                      </a:endParaRPr>
                    </a:p>
                  </a:txBody>
                  <a:tcPr marT="137150" marB="45725" marR="91450" marL="182875"/>
                </a:tc>
                <a:tc hMerge="1"/>
                <a:tc hMerge="1"/>
              </a:tr>
              <a:tr h="3212200">
                <a:tc>
                  <a:txBody>
                    <a:bodyPr/>
                    <a:lstStyle/>
                    <a:p>
                      <a:pPr indent="0" lvl="0" marL="0" marR="0" rtl="0" algn="l">
                        <a:lnSpc>
                          <a:spcPct val="130000"/>
                        </a:lnSpc>
                        <a:spcBef>
                          <a:spcPts val="0"/>
                        </a:spcBef>
                        <a:spcAft>
                          <a:spcPts val="0"/>
                        </a:spcAft>
                        <a:buNone/>
                      </a:pPr>
                      <a:r>
                        <a:rPr lang="en-US" sz="2000">
                          <a:solidFill>
                            <a:srgbClr val="D8D8D8"/>
                          </a:solidFill>
                          <a:latin typeface="Arial"/>
                          <a:ea typeface="Arial"/>
                          <a:cs typeface="Arial"/>
                          <a:sym typeface="Arial"/>
                        </a:rPr>
                        <a:t>© 2019</a:t>
                      </a:r>
                      <a:r>
                        <a:rPr lang="en-US" sz="2000">
                          <a:solidFill>
                            <a:srgbClr val="D8D8D8"/>
                          </a:solidFill>
                          <a:latin typeface="Arial"/>
                          <a:ea typeface="Arial"/>
                          <a:cs typeface="Arial"/>
                          <a:sym typeface="Arial"/>
                        </a:rPr>
                        <a:t> </a:t>
                      </a:r>
                      <a:r>
                        <a:rPr lang="en-US" sz="2000">
                          <a:solidFill>
                            <a:srgbClr val="D8D8D8"/>
                          </a:solidFill>
                          <a:latin typeface="Arial"/>
                          <a:ea typeface="Arial"/>
                          <a:cs typeface="Arial"/>
                          <a:sym typeface="Arial"/>
                        </a:rPr>
                        <a:t>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a:t>
                      </a:r>
                      <a:r>
                        <a:rPr lang="en-US" sz="2000">
                          <a:solidFill>
                            <a:srgbClr val="D8D8D8"/>
                          </a:solidFill>
                          <a:latin typeface="Arial"/>
                          <a:ea typeface="Arial"/>
                          <a:cs typeface="Arial"/>
                          <a:sym typeface="Arial"/>
                        </a:rPr>
                        <a:t> STE C        </a:t>
                      </a:r>
                      <a:endParaRPr/>
                    </a:p>
                    <a:p>
                      <a:pPr indent="0" lvl="0" marL="0" marR="0" rtl="0" algn="l">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T="137150" marB="45725" marR="91450" marL="182875">
                    <a:solidFill>
                      <a:srgbClr val="010101"/>
                    </a:solidFill>
                  </a:tcPr>
                </a:tc>
                <a:tc gridSpan="2">
                  <a:txBody>
                    <a:bodyPr/>
                    <a:lstStyle/>
                    <a:p>
                      <a:pPr indent="0" lvl="0" marL="0" marR="0" rtl="0" algn="l">
                        <a:lnSpc>
                          <a:spcPct val="100000"/>
                        </a:lnSpc>
                        <a:spcBef>
                          <a:spcPts val="0"/>
                        </a:spcBef>
                        <a:spcAft>
                          <a:spcPts val="0"/>
                        </a:spcAft>
                        <a:buClr>
                          <a:srgbClr val="D0D0D0"/>
                        </a:buClr>
                        <a:buSzPts val="2400"/>
                        <a:buFont typeface="Arial"/>
                        <a:buNone/>
                      </a:pPr>
                      <a:r>
                        <a:rPr b="1" lang="en-US" sz="2400">
                          <a:solidFill>
                            <a:srgbClr val="D0D0D0"/>
                          </a:solidFill>
                          <a:latin typeface="Arial"/>
                          <a:ea typeface="Arial"/>
                          <a:cs typeface="Arial"/>
                          <a:sym typeface="Arial"/>
                        </a:rPr>
                        <a:t>For complete tutorials</a:t>
                      </a:r>
                      <a:r>
                        <a:rPr b="1" lang="en-US" sz="2400">
                          <a:solidFill>
                            <a:srgbClr val="D0D0D0"/>
                          </a:solidFill>
                          <a:latin typeface="Arial"/>
                          <a:ea typeface="Arial"/>
                          <a:cs typeface="Arial"/>
                          <a:sym typeface="Arial"/>
                        </a:rPr>
                        <a:t> visit:</a:t>
                      </a:r>
                      <a:endParaRPr/>
                    </a:p>
                    <a:p>
                      <a:pPr indent="0" lvl="0" marL="0" marR="0" rtl="0" algn="l">
                        <a:lnSpc>
                          <a:spcPct val="100000"/>
                        </a:lnSpc>
                        <a:spcBef>
                          <a:spcPts val="0"/>
                        </a:spcBef>
                        <a:spcAft>
                          <a:spcPts val="0"/>
                        </a:spcAft>
                        <a:buClr>
                          <a:srgbClr val="FFC000"/>
                        </a:buClr>
                        <a:buSzPts val="1800"/>
                        <a:buFont typeface="Arial"/>
                        <a:buNone/>
                      </a:pPr>
                      <a:r>
                        <a:rPr b="1" lang="en-US" sz="1800">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T="137150" marB="45725" marR="91450" marL="182875">
                    <a:solidFill>
                      <a:srgbClr val="010101"/>
                    </a:solidFill>
                  </a:tcPr>
                </a:tc>
                <a:tc hMerge="1"/>
              </a:tr>
            </a:tbl>
          </a:graphicData>
        </a:graphic>
      </p:graphicFrame>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6.png"/><Relationship Id="rId11" Type="http://schemas.openxmlformats.org/officeDocument/2006/relationships/image" Target="../media/image14.png"/><Relationship Id="rId22" Type="http://schemas.openxmlformats.org/officeDocument/2006/relationships/image" Target="../media/image4.png"/><Relationship Id="rId10" Type="http://schemas.openxmlformats.org/officeDocument/2006/relationships/image" Target="../media/image13.png"/><Relationship Id="rId21" Type="http://schemas.openxmlformats.org/officeDocument/2006/relationships/image" Target="../media/image19.png"/><Relationship Id="rId13" Type="http://schemas.openxmlformats.org/officeDocument/2006/relationships/image" Target="../media/image6.png"/><Relationship Id="rId12" Type="http://schemas.openxmlformats.org/officeDocument/2006/relationships/image" Target="../media/image18.png"/><Relationship Id="rId23" Type="http://schemas.openxmlformats.org/officeDocument/2006/relationships/image" Target="../media/image21.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1.png"/><Relationship Id="rId15" Type="http://schemas.openxmlformats.org/officeDocument/2006/relationships/image" Target="../media/image3.png"/><Relationship Id="rId14" Type="http://schemas.openxmlformats.org/officeDocument/2006/relationships/image" Target="../media/image5.png"/><Relationship Id="rId17" Type="http://schemas.openxmlformats.org/officeDocument/2006/relationships/image" Target="../media/image12.png"/><Relationship Id="rId16" Type="http://schemas.openxmlformats.org/officeDocument/2006/relationships/image" Target="../media/image8.png"/><Relationship Id="rId5" Type="http://schemas.openxmlformats.org/officeDocument/2006/relationships/image" Target="../media/image7.png"/><Relationship Id="rId19" Type="http://schemas.openxmlformats.org/officeDocument/2006/relationships/image" Target="../media/image17.png"/><Relationship Id="rId6" Type="http://schemas.openxmlformats.org/officeDocument/2006/relationships/image" Target="../media/image20.png"/><Relationship Id="rId18" Type="http://schemas.openxmlformats.org/officeDocument/2006/relationships/image" Target="../media/image15.png"/><Relationship Id="rId7" Type="http://schemas.openxmlformats.org/officeDocument/2006/relationships/image" Target="../media/image1.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3"/>
          <p:cNvSpPr/>
          <p:nvPr/>
        </p:nvSpPr>
        <p:spPr>
          <a:xfrm>
            <a:off x="21745900" y="8153400"/>
            <a:ext cx="10688400" cy="10851600"/>
          </a:xfrm>
          <a:prstGeom prst="roundRect">
            <a:avLst>
              <a:gd fmla="val 4272"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 name="Google Shape;36;p3"/>
          <p:cNvSpPr txBox="1"/>
          <p:nvPr>
            <p:ph idx="1" type="body"/>
          </p:nvPr>
        </p:nvSpPr>
        <p:spPr>
          <a:xfrm>
            <a:off x="459674" y="6378481"/>
            <a:ext cx="10056900" cy="12098400"/>
          </a:xfrm>
          <a:prstGeom prst="rect">
            <a:avLst/>
          </a:prstGeom>
          <a:noFill/>
          <a:ln>
            <a:noFill/>
          </a:ln>
        </p:spPr>
        <p:txBody>
          <a:bodyPr anchorCtr="0" anchor="t" bIns="228575" lIns="228575" spcFirstLastPara="1" rIns="228575" wrap="square" tIns="228575">
            <a:spAutoFit/>
          </a:bodyPr>
          <a:lstStyle/>
          <a:p>
            <a:pPr indent="457200" lvl="0" marL="0" rtl="0" algn="just">
              <a:spcBef>
                <a:spcPts val="0"/>
              </a:spcBef>
              <a:spcAft>
                <a:spcPts val="0"/>
              </a:spcAft>
              <a:buClr>
                <a:schemeClr val="dk1"/>
              </a:buClr>
              <a:buSzPts val="1100"/>
              <a:buFont typeface="Arial"/>
              <a:buNone/>
            </a:pPr>
            <a:r>
              <a:rPr lang="en-US" sz="2800"/>
              <a:t>This project investigates hardware vulnerabilities to power side-channel attacks and explores strategies to enhance hardware security. Utilizing the STLINK V3PWR power monitoring device, we establish a baseline of normal operational behavior by monitoring voltage and current parameters. We then export the power traces of each encryption. By applying machine learning to these power traces, we can identify the types of encryption. By comparing the performance of malicious and benign hardware, we reveal the dangers of hardware attacks and identify potential security vulnerabilities. Our findings contribute to the development of secure hardware, emphasizing the importance of hardware security. This comprehensive study provides valuable insights for designers and engineers, highlighting the impact of attacks on hardware performance and informing the design of robust security solutions.</a:t>
            </a:r>
            <a:endParaRPr sz="2800"/>
          </a:p>
          <a:p>
            <a:pPr indent="457200" lvl="0" marL="0" rtl="0" algn="just">
              <a:spcBef>
                <a:spcPts val="0"/>
              </a:spcBef>
              <a:spcAft>
                <a:spcPts val="0"/>
              </a:spcAft>
              <a:buClr>
                <a:schemeClr val="dk1"/>
              </a:buClr>
              <a:buSzPts val="1100"/>
              <a:buNone/>
            </a:pPr>
            <a:r>
              <a:rPr lang="en-US" sz="2800"/>
              <a:t>By leveraging the STLINK V3PWR, we monitor voltage and current parameters to establish a baseline of normal operational behavior. The power traces of each encryption are exported and analyzed using machine learning, which helps identify the types of encryption. By comparing the performance of malicious and benign hardware, we uncover the dangers of hardware attacks and pinpoint potential security vulnerabilities. Our findings contribute to the creation of secure and safe hardware, emphasizing the importance of hardware security. This thorough study offers valuable insights for designers and engineers, shedding light on the impact of attacks on hardware performance and informing the design of robust hardware security solutions.</a:t>
            </a:r>
            <a:endParaRPr sz="2800"/>
          </a:p>
        </p:txBody>
      </p:sp>
      <p:sp>
        <p:nvSpPr>
          <p:cNvPr id="37" name="Google Shape;37;p3"/>
          <p:cNvSpPr txBox="1"/>
          <p:nvPr>
            <p:ph idx="2" type="body"/>
          </p:nvPr>
        </p:nvSpPr>
        <p:spPr>
          <a:xfrm>
            <a:off x="477827" y="5548749"/>
            <a:ext cx="10048800" cy="8157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rPr lang="en-US" sz="4100"/>
              <a:t>Abstract</a:t>
            </a:r>
            <a:endParaRPr sz="4100"/>
          </a:p>
        </p:txBody>
      </p:sp>
      <p:sp>
        <p:nvSpPr>
          <p:cNvPr id="38" name="Google Shape;38;p3"/>
          <p:cNvSpPr txBox="1"/>
          <p:nvPr>
            <p:ph idx="3" type="body"/>
          </p:nvPr>
        </p:nvSpPr>
        <p:spPr>
          <a:xfrm>
            <a:off x="486000" y="18549988"/>
            <a:ext cx="10050600" cy="8157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rPr lang="en-US" sz="4100"/>
              <a:t>Introduction</a:t>
            </a:r>
            <a:endParaRPr sz="4100"/>
          </a:p>
        </p:txBody>
      </p:sp>
      <p:sp>
        <p:nvSpPr>
          <p:cNvPr id="39" name="Google Shape;39;p3"/>
          <p:cNvSpPr txBox="1"/>
          <p:nvPr>
            <p:ph idx="4" type="body"/>
          </p:nvPr>
        </p:nvSpPr>
        <p:spPr>
          <a:xfrm>
            <a:off x="11460161" y="6149881"/>
            <a:ext cx="10048800" cy="13391400"/>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None/>
            </a:pPr>
            <a:r>
              <a:rPr b="1" lang="en-US" sz="2800"/>
              <a:t>Arduino: </a:t>
            </a:r>
            <a:endParaRPr b="1" sz="2800"/>
          </a:p>
          <a:p>
            <a:pPr indent="-406400" lvl="1" marL="914400" rtl="0" algn="l">
              <a:spcBef>
                <a:spcPts val="0"/>
              </a:spcBef>
              <a:spcAft>
                <a:spcPts val="0"/>
              </a:spcAft>
              <a:buSzPts val="2800"/>
              <a:buFont typeface="Times New Roman"/>
              <a:buChar char="-"/>
            </a:pPr>
            <a:r>
              <a:rPr lang="en-US" sz="2800">
                <a:latin typeface="Times New Roman"/>
                <a:ea typeface="Times New Roman"/>
                <a:cs typeface="Times New Roman"/>
                <a:sym typeface="Times New Roman"/>
              </a:rPr>
              <a:t>Program the encryption algorithm on the Arduino. This step involves writing and uploading the encryption code to the Arduino board using the Arduino IDE. The encryption algorithm will be used to generate encrypted data, which will later be analyzed for power consumption patterns.</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rPr b="1" lang="en-US" sz="2800"/>
              <a:t>STLINK-V3PWR:</a:t>
            </a:r>
            <a:endParaRPr b="1" sz="2800"/>
          </a:p>
          <a:p>
            <a:pPr indent="-406400" lvl="1" marL="914400" rtl="0" algn="l">
              <a:spcBef>
                <a:spcPts val="0"/>
              </a:spcBef>
              <a:spcAft>
                <a:spcPts val="0"/>
              </a:spcAft>
              <a:buSzPts val="2800"/>
              <a:buFont typeface="Times New Roman"/>
              <a:buChar char="-"/>
            </a:pPr>
            <a:r>
              <a:rPr lang="en-US" sz="2800">
                <a:latin typeface="Times New Roman"/>
                <a:ea typeface="Times New Roman"/>
                <a:cs typeface="Times New Roman"/>
                <a:sym typeface="Times New Roman"/>
              </a:rPr>
              <a:t>Use the STLINK-V3PWR to probe the encryption process on the Arduino. This step involves connecting the STLINK-V3PWR to the Arduino and monitoring the voltage and current parameters during the encryption process. The power traces collected during this process are essential for analyzing the hardware's power consumption.</a:t>
            </a:r>
            <a:endParaRPr sz="2800">
              <a:latin typeface="Times New Roman"/>
              <a:ea typeface="Times New Roman"/>
              <a:cs typeface="Times New Roman"/>
              <a:sym typeface="Times New Roman"/>
            </a:endParaRPr>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rPr b="1" lang="en-US" sz="2800"/>
              <a:t>Software:</a:t>
            </a:r>
            <a:endParaRPr b="1" sz="2800"/>
          </a:p>
          <a:p>
            <a:pPr indent="-406400" lvl="1" marL="914400" rtl="0" algn="l">
              <a:spcBef>
                <a:spcPts val="0"/>
              </a:spcBef>
              <a:spcAft>
                <a:spcPts val="0"/>
              </a:spcAft>
              <a:buSzPts val="2800"/>
              <a:buFont typeface="Times New Roman"/>
              <a:buChar char="-"/>
            </a:pPr>
            <a:r>
              <a:rPr lang="en-US" sz="2800">
                <a:latin typeface="Times New Roman"/>
                <a:ea typeface="Times New Roman"/>
                <a:cs typeface="Times New Roman"/>
                <a:sym typeface="Times New Roman"/>
              </a:rPr>
              <a:t>Arduino IDE: to program the Arduino</a:t>
            </a:r>
            <a:endParaRPr sz="2800">
              <a:latin typeface="Times New Roman"/>
              <a:ea typeface="Times New Roman"/>
              <a:cs typeface="Times New Roman"/>
              <a:sym typeface="Times New Roman"/>
            </a:endParaRPr>
          </a:p>
          <a:p>
            <a:pPr indent="-406400" lvl="1" marL="914400" rtl="0" algn="l">
              <a:spcBef>
                <a:spcPts val="0"/>
              </a:spcBef>
              <a:spcAft>
                <a:spcPts val="0"/>
              </a:spcAft>
              <a:buSzPts val="2800"/>
              <a:buChar char="-"/>
            </a:pPr>
            <a:r>
              <a:rPr lang="en-US" sz="2800">
                <a:latin typeface="Times New Roman"/>
                <a:ea typeface="Times New Roman"/>
                <a:cs typeface="Times New Roman"/>
                <a:sym typeface="Times New Roman"/>
              </a:rPr>
              <a:t>STM32CubeMonitor-Power: to use </a:t>
            </a:r>
            <a:r>
              <a:rPr lang="en-US" sz="2800">
                <a:solidFill>
                  <a:srgbClr val="1F3864"/>
                </a:solidFill>
                <a:latin typeface="Times New Roman"/>
                <a:ea typeface="Times New Roman"/>
                <a:cs typeface="Times New Roman"/>
                <a:sym typeface="Times New Roman"/>
              </a:rPr>
              <a:t>STLINK-V3PWR to probe Arduino</a:t>
            </a:r>
            <a:endParaRPr sz="2800">
              <a:solidFill>
                <a:srgbClr val="1F3864"/>
              </a:solidFill>
              <a:latin typeface="Times New Roman"/>
              <a:ea typeface="Times New Roman"/>
              <a:cs typeface="Times New Roman"/>
              <a:sym typeface="Times New Roman"/>
            </a:endParaRPr>
          </a:p>
          <a:p>
            <a:pPr indent="-406400" lvl="1" marL="914400" rtl="0" algn="l">
              <a:spcBef>
                <a:spcPts val="0"/>
              </a:spcBef>
              <a:spcAft>
                <a:spcPts val="0"/>
              </a:spcAft>
              <a:buClr>
                <a:srgbClr val="1F3864"/>
              </a:buClr>
              <a:buSzPts val="2800"/>
              <a:buFont typeface="Times New Roman"/>
              <a:buChar char="-"/>
            </a:pPr>
            <a:r>
              <a:rPr lang="en-US" sz="2800">
                <a:solidFill>
                  <a:srgbClr val="1F3864"/>
                </a:solidFill>
                <a:latin typeface="Times New Roman"/>
                <a:ea typeface="Times New Roman"/>
                <a:cs typeface="Times New Roman"/>
                <a:sym typeface="Times New Roman"/>
              </a:rPr>
              <a:t>Google Colab: to run the machine learning to export the type of encryption</a:t>
            </a:r>
            <a:endParaRPr sz="2800">
              <a:solidFill>
                <a:srgbClr val="1F3864"/>
              </a:solidFill>
              <a:latin typeface="Times New Roman"/>
              <a:ea typeface="Times New Roman"/>
              <a:cs typeface="Times New Roman"/>
              <a:sym typeface="Times New Roman"/>
            </a:endParaRPr>
          </a:p>
          <a:p>
            <a:pPr indent="0" lvl="0" marL="0" rtl="0" algn="l">
              <a:spcBef>
                <a:spcPts val="0"/>
              </a:spcBef>
              <a:spcAft>
                <a:spcPts val="0"/>
              </a:spcAft>
              <a:buNone/>
            </a:pPr>
            <a:r>
              <a:t/>
            </a:r>
            <a:endParaRPr sz="2800">
              <a:solidFill>
                <a:srgbClr val="1F3864"/>
              </a:solidFill>
              <a:latin typeface="Times New Roman"/>
              <a:ea typeface="Times New Roman"/>
              <a:cs typeface="Times New Roman"/>
              <a:sym typeface="Times New Roman"/>
            </a:endParaRPr>
          </a:p>
        </p:txBody>
      </p:sp>
      <p:sp>
        <p:nvSpPr>
          <p:cNvPr id="40" name="Google Shape;40;p3"/>
          <p:cNvSpPr txBox="1"/>
          <p:nvPr>
            <p:ph idx="5" type="body"/>
          </p:nvPr>
        </p:nvSpPr>
        <p:spPr>
          <a:xfrm>
            <a:off x="11460162" y="5320149"/>
            <a:ext cx="10048800" cy="8157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rPr lang="en-US" sz="4100"/>
              <a:t>Materials</a:t>
            </a:r>
            <a:endParaRPr sz="4100"/>
          </a:p>
        </p:txBody>
      </p:sp>
      <p:sp>
        <p:nvSpPr>
          <p:cNvPr id="41" name="Google Shape;41;p3"/>
          <p:cNvSpPr txBox="1"/>
          <p:nvPr>
            <p:ph idx="6" type="body"/>
          </p:nvPr>
        </p:nvSpPr>
        <p:spPr>
          <a:xfrm>
            <a:off x="22385358" y="6378475"/>
            <a:ext cx="21086700" cy="3909600"/>
          </a:xfrm>
          <a:prstGeom prst="rect">
            <a:avLst/>
          </a:prstGeom>
          <a:noFill/>
          <a:ln>
            <a:noFill/>
          </a:ln>
        </p:spPr>
        <p:txBody>
          <a:bodyPr anchorCtr="0" anchor="t" bIns="228575" lIns="228575" spcFirstLastPara="1" rIns="228575" wrap="square" tIns="228575">
            <a:spAutoFit/>
          </a:bodyPr>
          <a:lstStyle/>
          <a:p>
            <a:pPr indent="0" lvl="0" marL="0" rtl="0" algn="just">
              <a:spcBef>
                <a:spcPts val="0"/>
              </a:spcBef>
              <a:spcAft>
                <a:spcPts val="0"/>
              </a:spcAft>
              <a:buClr>
                <a:srgbClr val="1F3864"/>
              </a:buClr>
              <a:buSzPts val="2500"/>
              <a:buNone/>
            </a:pPr>
            <a:r>
              <a:rPr lang="en-US" sz="2800"/>
              <a:t>U</a:t>
            </a:r>
            <a:r>
              <a:rPr lang="en-US" sz="2800"/>
              <a:t>sing machine learning algorithms, we were able to learn information from the synthesized power trace dataset and classify </a:t>
            </a:r>
            <a:r>
              <a:rPr lang="en-US" sz="2800"/>
              <a:t>different</a:t>
            </a:r>
            <a:r>
              <a:rPr lang="en-US" sz="2800"/>
              <a:t> target encryption standards. We used 4 different machine learning models and versions. We could get the most accuracy from algorithm v3 on classification of the encryptions.</a:t>
            </a:r>
            <a:endParaRPr sz="2800"/>
          </a:p>
          <a:p>
            <a:pPr indent="0" lvl="0" marL="0" rtl="0" algn="l">
              <a:spcBef>
                <a:spcPts val="0"/>
              </a:spcBef>
              <a:spcAft>
                <a:spcPts val="0"/>
              </a:spcAft>
              <a:buClr>
                <a:srgbClr val="1F3864"/>
              </a:buClr>
              <a:buSzPts val="2500"/>
              <a:buNone/>
            </a:pPr>
            <a:r>
              <a:t/>
            </a:r>
            <a:endParaRPr sz="2800"/>
          </a:p>
          <a:p>
            <a:pPr indent="0" lvl="0" marL="0" rtl="0" algn="l">
              <a:spcBef>
                <a:spcPts val="0"/>
              </a:spcBef>
              <a:spcAft>
                <a:spcPts val="0"/>
              </a:spcAft>
              <a:buClr>
                <a:schemeClr val="dk1"/>
              </a:buClr>
              <a:buSzPts val="1100"/>
              <a:buNone/>
            </a:pPr>
            <a:r>
              <a:t/>
            </a:r>
            <a:endParaRPr b="1" sz="2800"/>
          </a:p>
          <a:p>
            <a:pPr indent="0" lvl="0" marL="0" rtl="0" algn="l">
              <a:spcBef>
                <a:spcPts val="0"/>
              </a:spcBef>
              <a:spcAft>
                <a:spcPts val="0"/>
              </a:spcAft>
              <a:buClr>
                <a:schemeClr val="dk1"/>
              </a:buClr>
              <a:buSzPts val="1100"/>
              <a:buFont typeface="Arial"/>
              <a:buNone/>
            </a:pPr>
            <a:r>
              <a:t/>
            </a:r>
            <a:endParaRPr b="1" sz="2800"/>
          </a:p>
          <a:p>
            <a:pPr indent="0" lvl="0" marL="0" rtl="0" algn="l">
              <a:spcBef>
                <a:spcPts val="0"/>
              </a:spcBef>
              <a:spcAft>
                <a:spcPts val="0"/>
              </a:spcAft>
              <a:buClr>
                <a:schemeClr val="dk1"/>
              </a:buClr>
              <a:buSzPts val="1100"/>
              <a:buFont typeface="Arial"/>
              <a:buNone/>
            </a:pPr>
            <a:r>
              <a:t/>
            </a:r>
            <a:endParaRPr sz="2800"/>
          </a:p>
          <a:p>
            <a:pPr indent="0" lvl="0" marL="0" rtl="0" algn="l">
              <a:spcBef>
                <a:spcPts val="0"/>
              </a:spcBef>
              <a:spcAft>
                <a:spcPts val="0"/>
              </a:spcAft>
              <a:buClr>
                <a:srgbClr val="1F3864"/>
              </a:buClr>
              <a:buSzPts val="2500"/>
              <a:buNone/>
            </a:pPr>
            <a:r>
              <a:t/>
            </a:r>
            <a:endParaRPr sz="2800"/>
          </a:p>
        </p:txBody>
      </p:sp>
      <p:sp>
        <p:nvSpPr>
          <p:cNvPr id="42" name="Google Shape;42;p3"/>
          <p:cNvSpPr txBox="1"/>
          <p:nvPr>
            <p:ph idx="7" type="body"/>
          </p:nvPr>
        </p:nvSpPr>
        <p:spPr>
          <a:xfrm>
            <a:off x="22377396" y="5548750"/>
            <a:ext cx="20751900" cy="8157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Font typeface="Arial"/>
              <a:buNone/>
            </a:pPr>
            <a:r>
              <a:rPr lang="en-US" sz="4100"/>
              <a:t>Results</a:t>
            </a:r>
            <a:endParaRPr sz="4100"/>
          </a:p>
        </p:txBody>
      </p:sp>
      <p:sp>
        <p:nvSpPr>
          <p:cNvPr id="43" name="Google Shape;43;p3"/>
          <p:cNvSpPr txBox="1"/>
          <p:nvPr>
            <p:ph idx="8" type="body"/>
          </p:nvPr>
        </p:nvSpPr>
        <p:spPr>
          <a:xfrm>
            <a:off x="22042600" y="29769600"/>
            <a:ext cx="21086700" cy="8157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rPr lang="en-US" sz="4100"/>
              <a:t>Conclusion</a:t>
            </a:r>
            <a:endParaRPr sz="4100"/>
          </a:p>
        </p:txBody>
      </p:sp>
      <p:sp>
        <p:nvSpPr>
          <p:cNvPr id="44" name="Google Shape;44;p3"/>
          <p:cNvSpPr txBox="1"/>
          <p:nvPr>
            <p:ph idx="9" type="body"/>
          </p:nvPr>
        </p:nvSpPr>
        <p:spPr>
          <a:xfrm>
            <a:off x="22042617" y="30446950"/>
            <a:ext cx="21086700" cy="2124000"/>
          </a:xfrm>
          <a:prstGeom prst="rect">
            <a:avLst/>
          </a:prstGeom>
          <a:noFill/>
          <a:ln>
            <a:noFill/>
          </a:ln>
        </p:spPr>
        <p:txBody>
          <a:bodyPr anchorCtr="0" anchor="t" bIns="228575" lIns="228575" spcFirstLastPara="1" rIns="228575" wrap="square" tIns="228575">
            <a:spAutoFit/>
          </a:bodyPr>
          <a:lstStyle/>
          <a:p>
            <a:pPr indent="0" lvl="0" marL="0" rtl="0" algn="just">
              <a:spcBef>
                <a:spcPts val="0"/>
              </a:spcBef>
              <a:spcAft>
                <a:spcPts val="0"/>
              </a:spcAft>
              <a:buClr>
                <a:srgbClr val="1F3864"/>
              </a:buClr>
              <a:buSzPts val="2500"/>
              <a:buNone/>
            </a:pPr>
            <a:r>
              <a:rPr lang="en-US" sz="2700"/>
              <a:t>In conclusion, our investigation into hardware vulnerabilities using power side-channel attacks demonstrated that machine learning can effectively classify encryption types from power traces. While initial models like Random Forest and Gradient Boosting showed moderate success, the exploration of advanced architectures such as Convolutional Neural Networks highlighted the need for further refinement to achieve higher accuracy. Our findings underscore the importance of developing robust hardware security solutions to mitigate the risks of such attacks.</a:t>
            </a:r>
            <a:endParaRPr sz="2700"/>
          </a:p>
        </p:txBody>
      </p:sp>
      <p:sp>
        <p:nvSpPr>
          <p:cNvPr id="45" name="Google Shape;45;p3"/>
          <p:cNvSpPr txBox="1"/>
          <p:nvPr>
            <p:ph idx="15" type="body"/>
          </p:nvPr>
        </p:nvSpPr>
        <p:spPr>
          <a:xfrm>
            <a:off x="11458492" y="20814301"/>
            <a:ext cx="10047000" cy="8157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Font typeface="Arial"/>
              <a:buNone/>
            </a:pPr>
            <a:r>
              <a:rPr lang="en-US" sz="4100"/>
              <a:t>Methodology</a:t>
            </a:r>
            <a:endParaRPr sz="4100"/>
          </a:p>
        </p:txBody>
      </p:sp>
      <p:sp>
        <p:nvSpPr>
          <p:cNvPr id="46" name="Google Shape;46;p3"/>
          <p:cNvSpPr txBox="1"/>
          <p:nvPr>
            <p:ph idx="16" type="body"/>
          </p:nvPr>
        </p:nvSpPr>
        <p:spPr>
          <a:xfrm>
            <a:off x="11455942" y="21477596"/>
            <a:ext cx="10052100" cy="11236500"/>
          </a:xfrm>
          <a:prstGeom prst="rect">
            <a:avLst/>
          </a:prstGeom>
          <a:noFill/>
          <a:ln>
            <a:noFill/>
          </a:ln>
        </p:spPr>
        <p:txBody>
          <a:bodyPr anchorCtr="0" anchor="t" bIns="228575" lIns="228575" spcFirstLastPara="1" rIns="228575" wrap="square" tIns="228575">
            <a:spAutoFit/>
          </a:bodyPr>
          <a:lstStyle/>
          <a:p>
            <a:pPr indent="-406400" lvl="0" marL="457200" rtl="0" algn="just">
              <a:spcBef>
                <a:spcPts val="0"/>
              </a:spcBef>
              <a:spcAft>
                <a:spcPts val="0"/>
              </a:spcAft>
              <a:buSzPts val="2800"/>
              <a:buChar char="➢"/>
            </a:pPr>
            <a:r>
              <a:rPr b="1" lang="en-US" sz="2800"/>
              <a:t>Target Encryption Types</a:t>
            </a:r>
            <a:r>
              <a:rPr lang="en-US" sz="2800"/>
              <a:t>: Program three different types of encryption on the Arduino: AES, ChaCha, and AES-GCM.</a:t>
            </a:r>
            <a:endParaRPr sz="2800"/>
          </a:p>
          <a:p>
            <a:pPr indent="-406400" lvl="0" marL="457200" rtl="0" algn="just">
              <a:spcBef>
                <a:spcPts val="0"/>
              </a:spcBef>
              <a:spcAft>
                <a:spcPts val="0"/>
              </a:spcAft>
              <a:buSzPts val="2800"/>
              <a:buChar char="➢"/>
            </a:pPr>
            <a:r>
              <a:rPr b="1" lang="en-US" sz="2800"/>
              <a:t>Conversion: </a:t>
            </a:r>
            <a:r>
              <a:rPr lang="en-US" sz="2800"/>
              <a:t>Convert the data to be encrypted using each algorithm. </a:t>
            </a:r>
            <a:endParaRPr sz="2800"/>
          </a:p>
          <a:p>
            <a:pPr indent="-406400" lvl="0" marL="457200" rtl="0" algn="just">
              <a:spcBef>
                <a:spcPts val="0"/>
              </a:spcBef>
              <a:spcAft>
                <a:spcPts val="0"/>
              </a:spcAft>
              <a:buSzPts val="2800"/>
              <a:buChar char="➢"/>
            </a:pPr>
            <a:r>
              <a:rPr b="1" lang="en-US" sz="2800"/>
              <a:t>Power Profiler/Probing</a:t>
            </a:r>
            <a:r>
              <a:rPr lang="en-US" sz="2800"/>
              <a:t>: Use the STLINK-V3PWR device to probe VCC and GND pins on the Arduino that sends the encryption data.</a:t>
            </a:r>
            <a:endParaRPr sz="2800"/>
          </a:p>
          <a:p>
            <a:pPr indent="-406400" lvl="0" marL="457200" rtl="0" algn="just">
              <a:spcBef>
                <a:spcPts val="0"/>
              </a:spcBef>
              <a:spcAft>
                <a:spcPts val="0"/>
              </a:spcAft>
              <a:buSzPts val="2800"/>
              <a:buChar char="➢"/>
            </a:pPr>
            <a:r>
              <a:rPr b="1" lang="en-US" sz="2800"/>
              <a:t>Exporting Power Traces: </a:t>
            </a:r>
            <a:r>
              <a:rPr lang="en-US" sz="2800"/>
              <a:t>Export 1000 sample power traces for each type of encryption. These traces are necessary for analysis.</a:t>
            </a:r>
            <a:endParaRPr sz="2800"/>
          </a:p>
          <a:p>
            <a:pPr indent="-406400" lvl="0" marL="457200" rtl="0" algn="just">
              <a:spcBef>
                <a:spcPts val="0"/>
              </a:spcBef>
              <a:spcAft>
                <a:spcPts val="0"/>
              </a:spcAft>
              <a:buSzPts val="2800"/>
              <a:buChar char="➢"/>
            </a:pPr>
            <a:r>
              <a:rPr b="1" lang="en-US" sz="2800"/>
              <a:t>Machine Learning Analysis: We use four variants of machine learning algorithms and compare the results of all four.</a:t>
            </a:r>
            <a:endParaRPr b="1" sz="2800"/>
          </a:p>
          <a:p>
            <a:pPr indent="-406400" lvl="0" marL="457200" rtl="0" algn="just">
              <a:spcBef>
                <a:spcPts val="0"/>
              </a:spcBef>
              <a:spcAft>
                <a:spcPts val="0"/>
              </a:spcAft>
              <a:buSzPts val="2800"/>
              <a:buChar char="➢"/>
            </a:pPr>
            <a:r>
              <a:rPr b="1" lang="en-US" sz="2800"/>
              <a:t>Data Collection</a:t>
            </a:r>
            <a:r>
              <a:rPr lang="en-US" sz="2800"/>
              <a:t>: Gather and prepare the 1000 sample power traces for each encryption type.</a:t>
            </a:r>
            <a:endParaRPr sz="2800"/>
          </a:p>
          <a:p>
            <a:pPr indent="-406400" lvl="0" marL="457200" rtl="0" algn="just">
              <a:spcBef>
                <a:spcPts val="0"/>
              </a:spcBef>
              <a:spcAft>
                <a:spcPts val="0"/>
              </a:spcAft>
              <a:buSzPts val="2800"/>
              <a:buChar char="➢"/>
            </a:pPr>
            <a:r>
              <a:rPr b="1" lang="en-US" sz="2800"/>
              <a:t>Tensorflow Keras:</a:t>
            </a:r>
            <a:r>
              <a:rPr lang="en-US" sz="2800"/>
              <a:t>  Develop machine learning code to learn from the power trace dataset and analyze the power traces.Goal is to classify the power traces based on the target device.</a:t>
            </a:r>
            <a:endParaRPr sz="2800"/>
          </a:p>
          <a:p>
            <a:pPr indent="-406400" lvl="0" marL="457200" rtl="0" algn="just">
              <a:spcBef>
                <a:spcPts val="0"/>
              </a:spcBef>
              <a:spcAft>
                <a:spcPts val="0"/>
              </a:spcAft>
              <a:buSzPts val="2800"/>
              <a:buChar char="➢"/>
            </a:pPr>
            <a:r>
              <a:rPr b="1" lang="en-US" sz="2800"/>
              <a:t>Analysis</a:t>
            </a:r>
            <a:r>
              <a:rPr lang="en-US" sz="2800"/>
              <a:t>: Use the machine learning model to identify the type of encryption based on the power traces.</a:t>
            </a:r>
            <a:endParaRPr sz="2800"/>
          </a:p>
          <a:p>
            <a:pPr indent="0" lvl="0" marL="457200" rtl="0" algn="just">
              <a:spcBef>
                <a:spcPts val="0"/>
              </a:spcBef>
              <a:spcAft>
                <a:spcPts val="0"/>
              </a:spcAft>
              <a:buNone/>
            </a:pPr>
            <a:r>
              <a:t/>
            </a:r>
            <a:endParaRPr sz="2800"/>
          </a:p>
          <a:p>
            <a:pPr indent="0" lvl="0" marL="0" rtl="0" algn="just">
              <a:spcBef>
                <a:spcPts val="0"/>
              </a:spcBef>
              <a:spcAft>
                <a:spcPts val="0"/>
              </a:spcAft>
              <a:buClr>
                <a:schemeClr val="dk1"/>
              </a:buClr>
              <a:buSzPts val="1100"/>
              <a:buFont typeface="Arial"/>
              <a:buNone/>
            </a:pPr>
            <a:r>
              <a:rPr lang="en-US" sz="2800"/>
              <a:t>The findings from this study contribute to the development of secure and safe hardware. By providing valuable insights into the impact of power side-channel attacks on hardware performance, this research informs the design of robust hardware systems.</a:t>
            </a:r>
            <a:endParaRPr sz="2800"/>
          </a:p>
        </p:txBody>
      </p:sp>
      <p:sp>
        <p:nvSpPr>
          <p:cNvPr id="47" name="Google Shape;47;p3"/>
          <p:cNvSpPr txBox="1"/>
          <p:nvPr>
            <p:ph idx="17" type="body"/>
          </p:nvPr>
        </p:nvSpPr>
        <p:spPr>
          <a:xfrm>
            <a:off x="467849" y="19212827"/>
            <a:ext cx="10056900" cy="9081600"/>
          </a:xfrm>
          <a:prstGeom prst="rect">
            <a:avLst/>
          </a:prstGeom>
          <a:noFill/>
          <a:ln>
            <a:noFill/>
          </a:ln>
        </p:spPr>
        <p:txBody>
          <a:bodyPr anchorCtr="0" anchor="t" bIns="228575" lIns="228575" spcFirstLastPara="1" rIns="228575" wrap="square" tIns="228575">
            <a:spAutoFit/>
          </a:bodyPr>
          <a:lstStyle/>
          <a:p>
            <a:pPr indent="0" lvl="0" marL="0" rtl="0" algn="just">
              <a:spcBef>
                <a:spcPts val="0"/>
              </a:spcBef>
              <a:spcAft>
                <a:spcPts val="0"/>
              </a:spcAft>
              <a:buClr>
                <a:schemeClr val="dk1"/>
              </a:buClr>
              <a:buSzPts val="1100"/>
              <a:buFont typeface="Arial"/>
              <a:buNone/>
            </a:pPr>
            <a:r>
              <a:rPr lang="en-US" sz="2800"/>
              <a:t>The increasing complexity and integration of hardware systems have made them susceptible to power side-channel attacks, posing significant security threats. This project aims to investigate these vulnerabilities and explore strategies to enhance hardware security. By leveraging the STLINK V3PWR power monitoring device, we establish a baseline of normal operational behavior through the monitoring of voltage and current parameters. We then collect and analyze power traces from various encryption algorithms, applying machine learning techniques to identify encryption types and assess vulnerabilities. </a:t>
            </a:r>
            <a:endParaRPr sz="2800"/>
          </a:p>
          <a:p>
            <a:pPr indent="0" lvl="0" marL="0" rtl="0" algn="just">
              <a:spcBef>
                <a:spcPts val="0"/>
              </a:spcBef>
              <a:spcAft>
                <a:spcPts val="0"/>
              </a:spcAft>
              <a:buClr>
                <a:schemeClr val="dk1"/>
              </a:buClr>
              <a:buSzPts val="1100"/>
              <a:buFont typeface="Arial"/>
              <a:buNone/>
            </a:pPr>
            <a:r>
              <a:t/>
            </a:r>
            <a:endParaRPr sz="2800"/>
          </a:p>
          <a:p>
            <a:pPr indent="0" lvl="0" marL="0" rtl="0" algn="just">
              <a:spcBef>
                <a:spcPts val="0"/>
              </a:spcBef>
              <a:spcAft>
                <a:spcPts val="0"/>
              </a:spcAft>
              <a:buClr>
                <a:schemeClr val="dk1"/>
              </a:buClr>
              <a:buSzPts val="1100"/>
              <a:buFont typeface="Arial"/>
              <a:buNone/>
            </a:pPr>
            <a:r>
              <a:rPr lang="en-US" sz="2800"/>
              <a:t>Through a comprehensive comparison of the performance of cryptographic hardware, this study highlights the dangers of hardware attacks and identifies potential security weaknesses. Our findings contribute to the development of more secure crypto hardware systems, providing valuable insights for designers and engineers. This project emphasizes the critical importance of hardware security, offering robust solutions to mitigate the risks posed by power side-channel attacks.</a:t>
            </a:r>
            <a:endParaRPr sz="2800"/>
          </a:p>
          <a:p>
            <a:pPr indent="0" lvl="0" marL="0" rtl="0" algn="l">
              <a:spcBef>
                <a:spcPts val="0"/>
              </a:spcBef>
              <a:spcAft>
                <a:spcPts val="0"/>
              </a:spcAft>
              <a:buClr>
                <a:srgbClr val="1F3864"/>
              </a:buClr>
              <a:buSzPts val="2500"/>
              <a:buNone/>
            </a:pPr>
            <a:r>
              <a:t/>
            </a:r>
            <a:endParaRPr sz="2800"/>
          </a:p>
        </p:txBody>
      </p:sp>
      <p:sp>
        <p:nvSpPr>
          <p:cNvPr id="48" name="Google Shape;48;p3"/>
          <p:cNvSpPr txBox="1"/>
          <p:nvPr>
            <p:ph idx="18" type="body"/>
          </p:nvPr>
        </p:nvSpPr>
        <p:spPr>
          <a:xfrm>
            <a:off x="5946150" y="3931350"/>
            <a:ext cx="31998900" cy="1624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1F3864"/>
              </a:buClr>
              <a:buSzPts val="6000"/>
              <a:buFont typeface="Calibri"/>
              <a:buNone/>
            </a:pPr>
            <a:r>
              <a:rPr lang="en-US"/>
              <a:t>Donggeon Kim (Mentee), </a:t>
            </a:r>
            <a:r>
              <a:rPr lang="en-US"/>
              <a:t>Kevin Immanuel Gubbi (Mentor)</a:t>
            </a:r>
            <a:endParaRPr/>
          </a:p>
        </p:txBody>
      </p:sp>
      <p:sp>
        <p:nvSpPr>
          <p:cNvPr id="49" name="Google Shape;49;p3"/>
          <p:cNvSpPr txBox="1"/>
          <p:nvPr>
            <p:ph idx="19" type="body"/>
          </p:nvPr>
        </p:nvSpPr>
        <p:spPr>
          <a:xfrm>
            <a:off x="5946150" y="3118698"/>
            <a:ext cx="31998900" cy="1280100"/>
          </a:xfrm>
          <a:prstGeom prst="rect">
            <a:avLst/>
          </a:prstGeom>
          <a:noFill/>
          <a:ln>
            <a:noFill/>
          </a:ln>
        </p:spPr>
        <p:txBody>
          <a:bodyPr anchorCtr="1" anchor="t" bIns="45700" lIns="91425" spcFirstLastPara="1" rIns="91425" wrap="square" tIns="45700">
            <a:noAutofit/>
          </a:bodyPr>
          <a:lstStyle/>
          <a:p>
            <a:pPr indent="0" lvl="0" marL="0" rtl="0" algn="ctr">
              <a:lnSpc>
                <a:spcPct val="80000"/>
              </a:lnSpc>
              <a:spcBef>
                <a:spcPts val="0"/>
              </a:spcBef>
              <a:spcAft>
                <a:spcPts val="0"/>
              </a:spcAft>
              <a:buClr>
                <a:srgbClr val="1F3864"/>
              </a:buClr>
              <a:buSzPts val="7446"/>
              <a:buFont typeface="Calibri"/>
              <a:buNone/>
            </a:pPr>
            <a:r>
              <a:rPr b="1" lang="en-US" sz="7016"/>
              <a:t>Machine Learning based Power Side-Channel Analysis using STLINK V3 Power Profiler</a:t>
            </a:r>
            <a:endParaRPr sz="6360"/>
          </a:p>
        </p:txBody>
      </p:sp>
      <p:pic>
        <p:nvPicPr>
          <p:cNvPr id="50" name="Google Shape;50;p3"/>
          <p:cNvPicPr preferRelativeResize="0"/>
          <p:nvPr/>
        </p:nvPicPr>
        <p:blipFill>
          <a:blip r:embed="rId3">
            <a:alphaModFix/>
          </a:blip>
          <a:stretch>
            <a:fillRect/>
          </a:stretch>
        </p:blipFill>
        <p:spPr>
          <a:xfrm>
            <a:off x="12451400" y="13153675"/>
            <a:ext cx="3591004" cy="2289700"/>
          </a:xfrm>
          <a:prstGeom prst="rect">
            <a:avLst/>
          </a:prstGeom>
          <a:noFill/>
          <a:ln>
            <a:noFill/>
          </a:ln>
        </p:spPr>
      </p:pic>
      <p:pic>
        <p:nvPicPr>
          <p:cNvPr id="51" name="Google Shape;51;p3"/>
          <p:cNvPicPr preferRelativeResize="0"/>
          <p:nvPr/>
        </p:nvPicPr>
        <p:blipFill>
          <a:blip r:embed="rId4">
            <a:alphaModFix/>
          </a:blip>
          <a:stretch>
            <a:fillRect/>
          </a:stretch>
        </p:blipFill>
        <p:spPr>
          <a:xfrm>
            <a:off x="16767600" y="13153675"/>
            <a:ext cx="3901963" cy="2289700"/>
          </a:xfrm>
          <a:prstGeom prst="rect">
            <a:avLst/>
          </a:prstGeom>
          <a:noFill/>
          <a:ln>
            <a:noFill/>
          </a:ln>
        </p:spPr>
      </p:pic>
      <p:pic>
        <p:nvPicPr>
          <p:cNvPr id="52" name="Google Shape;52;p3"/>
          <p:cNvPicPr preferRelativeResize="0"/>
          <p:nvPr/>
        </p:nvPicPr>
        <p:blipFill>
          <a:blip r:embed="rId5">
            <a:alphaModFix/>
          </a:blip>
          <a:stretch>
            <a:fillRect/>
          </a:stretch>
        </p:blipFill>
        <p:spPr>
          <a:xfrm>
            <a:off x="11765950" y="18870575"/>
            <a:ext cx="4205526" cy="2005989"/>
          </a:xfrm>
          <a:prstGeom prst="rect">
            <a:avLst/>
          </a:prstGeom>
          <a:noFill/>
          <a:ln>
            <a:noFill/>
          </a:ln>
        </p:spPr>
      </p:pic>
      <p:pic>
        <p:nvPicPr>
          <p:cNvPr id="53" name="Google Shape;53;p3"/>
          <p:cNvPicPr preferRelativeResize="0"/>
          <p:nvPr/>
        </p:nvPicPr>
        <p:blipFill>
          <a:blip r:embed="rId6">
            <a:alphaModFix/>
          </a:blip>
          <a:stretch>
            <a:fillRect/>
          </a:stretch>
        </p:blipFill>
        <p:spPr>
          <a:xfrm>
            <a:off x="16166825" y="18794375"/>
            <a:ext cx="2108360" cy="2006000"/>
          </a:xfrm>
          <a:prstGeom prst="rect">
            <a:avLst/>
          </a:prstGeom>
          <a:noFill/>
          <a:ln>
            <a:noFill/>
          </a:ln>
        </p:spPr>
      </p:pic>
      <p:pic>
        <p:nvPicPr>
          <p:cNvPr id="54" name="Google Shape;54;p3"/>
          <p:cNvPicPr preferRelativeResize="0"/>
          <p:nvPr/>
        </p:nvPicPr>
        <p:blipFill>
          <a:blip r:embed="rId7">
            <a:alphaModFix/>
          </a:blip>
          <a:stretch>
            <a:fillRect/>
          </a:stretch>
        </p:blipFill>
        <p:spPr>
          <a:xfrm>
            <a:off x="18645399" y="18794374"/>
            <a:ext cx="2108350" cy="2108350"/>
          </a:xfrm>
          <a:prstGeom prst="rect">
            <a:avLst/>
          </a:prstGeom>
          <a:noFill/>
          <a:ln>
            <a:noFill/>
          </a:ln>
        </p:spPr>
      </p:pic>
      <p:pic>
        <p:nvPicPr>
          <p:cNvPr id="55" name="Google Shape;55;p3"/>
          <p:cNvPicPr preferRelativeResize="0"/>
          <p:nvPr/>
        </p:nvPicPr>
        <p:blipFill>
          <a:blip r:embed="rId8">
            <a:alphaModFix/>
          </a:blip>
          <a:stretch>
            <a:fillRect/>
          </a:stretch>
        </p:blipFill>
        <p:spPr>
          <a:xfrm>
            <a:off x="27664050" y="10509875"/>
            <a:ext cx="4538150" cy="2289700"/>
          </a:xfrm>
          <a:prstGeom prst="rect">
            <a:avLst/>
          </a:prstGeom>
          <a:noFill/>
          <a:ln>
            <a:noFill/>
          </a:ln>
        </p:spPr>
      </p:pic>
      <p:pic>
        <p:nvPicPr>
          <p:cNvPr id="56" name="Google Shape;56;p3"/>
          <p:cNvPicPr preferRelativeResize="0"/>
          <p:nvPr/>
        </p:nvPicPr>
        <p:blipFill>
          <a:blip r:embed="rId9">
            <a:alphaModFix/>
          </a:blip>
          <a:stretch>
            <a:fillRect/>
          </a:stretch>
        </p:blipFill>
        <p:spPr>
          <a:xfrm>
            <a:off x="21794075" y="9661800"/>
            <a:ext cx="5595523" cy="4402888"/>
          </a:xfrm>
          <a:prstGeom prst="rect">
            <a:avLst/>
          </a:prstGeom>
          <a:noFill/>
          <a:ln>
            <a:noFill/>
          </a:ln>
        </p:spPr>
      </p:pic>
      <p:pic>
        <p:nvPicPr>
          <p:cNvPr id="57" name="Google Shape;57;p3"/>
          <p:cNvPicPr preferRelativeResize="0"/>
          <p:nvPr/>
        </p:nvPicPr>
        <p:blipFill>
          <a:blip r:embed="rId10">
            <a:alphaModFix/>
          </a:blip>
          <a:stretch>
            <a:fillRect/>
          </a:stretch>
        </p:blipFill>
        <p:spPr>
          <a:xfrm>
            <a:off x="21802150" y="14235463"/>
            <a:ext cx="6172812" cy="3786600"/>
          </a:xfrm>
          <a:prstGeom prst="rect">
            <a:avLst/>
          </a:prstGeom>
          <a:noFill/>
          <a:ln>
            <a:noFill/>
          </a:ln>
        </p:spPr>
      </p:pic>
      <p:sp>
        <p:nvSpPr>
          <p:cNvPr id="58" name="Google Shape;58;p3"/>
          <p:cNvSpPr/>
          <p:nvPr/>
        </p:nvSpPr>
        <p:spPr>
          <a:xfrm>
            <a:off x="16430638" y="12590050"/>
            <a:ext cx="4575900" cy="8463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4500">
                <a:solidFill>
                  <a:schemeClr val="dk1"/>
                </a:solidFill>
              </a:rPr>
              <a:t>Target Device</a:t>
            </a:r>
            <a:endParaRPr b="1"/>
          </a:p>
        </p:txBody>
      </p:sp>
      <p:sp>
        <p:nvSpPr>
          <p:cNvPr id="59" name="Google Shape;59;p3"/>
          <p:cNvSpPr/>
          <p:nvPr/>
        </p:nvSpPr>
        <p:spPr>
          <a:xfrm>
            <a:off x="17411700" y="15073150"/>
            <a:ext cx="2964900" cy="12801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100">
                <a:solidFill>
                  <a:schemeClr val="dk1"/>
                </a:solidFill>
              </a:rPr>
              <a:t>Cryptographic </a:t>
            </a:r>
            <a:endParaRPr b="1" sz="3100">
              <a:solidFill>
                <a:schemeClr val="dk1"/>
              </a:solidFill>
            </a:endParaRPr>
          </a:p>
          <a:p>
            <a:pPr indent="0" lvl="0" marL="0" rtl="0" algn="ctr">
              <a:spcBef>
                <a:spcPts val="0"/>
              </a:spcBef>
              <a:spcAft>
                <a:spcPts val="0"/>
              </a:spcAft>
              <a:buNone/>
            </a:pPr>
            <a:r>
              <a:rPr b="1" lang="en-US" sz="3100">
                <a:solidFill>
                  <a:schemeClr val="dk1"/>
                </a:solidFill>
              </a:rPr>
              <a:t>Operations</a:t>
            </a:r>
            <a:endParaRPr b="1" sz="500"/>
          </a:p>
        </p:txBody>
      </p:sp>
      <p:pic>
        <p:nvPicPr>
          <p:cNvPr id="60" name="Google Shape;60;p3"/>
          <p:cNvPicPr preferRelativeResize="0"/>
          <p:nvPr/>
        </p:nvPicPr>
        <p:blipFill>
          <a:blip r:embed="rId11">
            <a:alphaModFix/>
          </a:blip>
          <a:stretch>
            <a:fillRect/>
          </a:stretch>
        </p:blipFill>
        <p:spPr>
          <a:xfrm>
            <a:off x="717922" y="28086327"/>
            <a:ext cx="4906476" cy="2839248"/>
          </a:xfrm>
          <a:prstGeom prst="rect">
            <a:avLst/>
          </a:prstGeom>
          <a:noFill/>
          <a:ln>
            <a:noFill/>
          </a:ln>
        </p:spPr>
      </p:pic>
      <p:sp>
        <p:nvSpPr>
          <p:cNvPr id="61" name="Google Shape;61;p3"/>
          <p:cNvSpPr/>
          <p:nvPr/>
        </p:nvSpPr>
        <p:spPr>
          <a:xfrm>
            <a:off x="15705750" y="14642975"/>
            <a:ext cx="1552500" cy="800400"/>
          </a:xfrm>
          <a:prstGeom prst="lef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 name="Google Shape;62;p3"/>
          <p:cNvSpPr/>
          <p:nvPr/>
        </p:nvSpPr>
        <p:spPr>
          <a:xfrm>
            <a:off x="32671250" y="8153400"/>
            <a:ext cx="10688400" cy="10851600"/>
          </a:xfrm>
          <a:prstGeom prst="roundRect">
            <a:avLst>
              <a:gd fmla="val 4272"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3"/>
          <p:cNvSpPr/>
          <p:nvPr/>
        </p:nvSpPr>
        <p:spPr>
          <a:xfrm>
            <a:off x="21794075" y="19276375"/>
            <a:ext cx="10688400" cy="10340700"/>
          </a:xfrm>
          <a:prstGeom prst="roundRect">
            <a:avLst>
              <a:gd fmla="val 4272"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 name="Google Shape;64;p3"/>
          <p:cNvSpPr/>
          <p:nvPr/>
        </p:nvSpPr>
        <p:spPr>
          <a:xfrm>
            <a:off x="32719425" y="19276375"/>
            <a:ext cx="10688400" cy="10340700"/>
          </a:xfrm>
          <a:prstGeom prst="roundRect">
            <a:avLst>
              <a:gd fmla="val 4272" name="adj"/>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 name="Google Shape;65;p3"/>
          <p:cNvSpPr txBox="1"/>
          <p:nvPr/>
        </p:nvSpPr>
        <p:spPr>
          <a:xfrm>
            <a:off x="21794075" y="8153400"/>
            <a:ext cx="10688400" cy="1508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400"/>
              </a:spcBef>
              <a:spcAft>
                <a:spcPts val="400"/>
              </a:spcAft>
              <a:buNone/>
            </a:pPr>
            <a:r>
              <a:rPr b="1" lang="en-US" sz="4000">
                <a:solidFill>
                  <a:schemeClr val="dk1"/>
                </a:solidFill>
              </a:rPr>
              <a:t>v1: Random Forest Classifier with Basic Feature Extraction</a:t>
            </a:r>
            <a:endParaRPr b="1" sz="4000">
              <a:solidFill>
                <a:schemeClr val="dk1"/>
              </a:solidFill>
            </a:endParaRPr>
          </a:p>
        </p:txBody>
      </p:sp>
      <p:sp>
        <p:nvSpPr>
          <p:cNvPr id="66" name="Google Shape;66;p3"/>
          <p:cNvSpPr txBox="1"/>
          <p:nvPr/>
        </p:nvSpPr>
        <p:spPr>
          <a:xfrm>
            <a:off x="32671250" y="8153400"/>
            <a:ext cx="10688400" cy="1508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400"/>
              </a:spcBef>
              <a:spcAft>
                <a:spcPts val="400"/>
              </a:spcAft>
              <a:buNone/>
            </a:pPr>
            <a:r>
              <a:rPr b="1" lang="en-US" sz="4000">
                <a:solidFill>
                  <a:schemeClr val="dk1"/>
                </a:solidFill>
              </a:rPr>
              <a:t>v2: </a:t>
            </a:r>
            <a:r>
              <a:rPr b="1" lang="en-US" sz="4000">
                <a:solidFill>
                  <a:schemeClr val="dk1"/>
                </a:solidFill>
              </a:rPr>
              <a:t>Gradient Boosting Classifier with Statistical Feature Extraction</a:t>
            </a:r>
            <a:endParaRPr b="1" sz="4000">
              <a:solidFill>
                <a:schemeClr val="dk1"/>
              </a:solidFill>
            </a:endParaRPr>
          </a:p>
        </p:txBody>
      </p:sp>
      <p:sp>
        <p:nvSpPr>
          <p:cNvPr id="67" name="Google Shape;67;p3"/>
          <p:cNvSpPr txBox="1"/>
          <p:nvPr/>
        </p:nvSpPr>
        <p:spPr>
          <a:xfrm>
            <a:off x="21794075" y="19457975"/>
            <a:ext cx="10688400" cy="1508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400"/>
              </a:spcBef>
              <a:spcAft>
                <a:spcPts val="400"/>
              </a:spcAft>
              <a:buNone/>
            </a:pPr>
            <a:r>
              <a:rPr b="1" lang="en-US" sz="4000">
                <a:solidFill>
                  <a:schemeClr val="dk1"/>
                </a:solidFill>
              </a:rPr>
              <a:t>v3: </a:t>
            </a:r>
            <a:r>
              <a:rPr b="1" lang="en-US" sz="4000">
                <a:solidFill>
                  <a:schemeClr val="dk1"/>
                </a:solidFill>
              </a:rPr>
              <a:t>Convolutional Neural Network (CNN) for Time-Series Classification</a:t>
            </a:r>
            <a:endParaRPr b="1" sz="4000">
              <a:solidFill>
                <a:schemeClr val="dk1"/>
              </a:solidFill>
            </a:endParaRPr>
          </a:p>
        </p:txBody>
      </p:sp>
      <p:sp>
        <p:nvSpPr>
          <p:cNvPr id="68" name="Google Shape;68;p3"/>
          <p:cNvSpPr txBox="1"/>
          <p:nvPr/>
        </p:nvSpPr>
        <p:spPr>
          <a:xfrm>
            <a:off x="32771050" y="19452575"/>
            <a:ext cx="10688400" cy="1508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400"/>
              </a:spcBef>
              <a:spcAft>
                <a:spcPts val="400"/>
              </a:spcAft>
              <a:buNone/>
            </a:pPr>
            <a:r>
              <a:rPr b="1" lang="en-US" sz="4000">
                <a:solidFill>
                  <a:schemeClr val="dk1"/>
                </a:solidFill>
              </a:rPr>
              <a:t>v4: </a:t>
            </a:r>
            <a:r>
              <a:rPr b="1" lang="en-US" sz="4000">
                <a:solidFill>
                  <a:schemeClr val="dk1"/>
                </a:solidFill>
              </a:rPr>
              <a:t>Enhanced CNN (v3) with Increased Complexity and Regularization</a:t>
            </a:r>
            <a:endParaRPr b="1" sz="4000">
              <a:solidFill>
                <a:schemeClr val="dk1"/>
              </a:solidFill>
            </a:endParaRPr>
          </a:p>
        </p:txBody>
      </p:sp>
      <p:sp>
        <p:nvSpPr>
          <p:cNvPr id="69" name="Google Shape;69;p3"/>
          <p:cNvSpPr/>
          <p:nvPr/>
        </p:nvSpPr>
        <p:spPr>
          <a:xfrm>
            <a:off x="24424550" y="18378288"/>
            <a:ext cx="4575900" cy="800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700"/>
              <a:t>Accuracy</a:t>
            </a:r>
            <a:r>
              <a:rPr b="1" lang="en-US" sz="3700"/>
              <a:t>: 62%</a:t>
            </a:r>
            <a:endParaRPr b="1" sz="3700"/>
          </a:p>
        </p:txBody>
      </p:sp>
      <p:sp>
        <p:nvSpPr>
          <p:cNvPr id="70" name="Google Shape;70;p3"/>
          <p:cNvSpPr/>
          <p:nvPr/>
        </p:nvSpPr>
        <p:spPr>
          <a:xfrm>
            <a:off x="35905025" y="18323438"/>
            <a:ext cx="4575900" cy="800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700"/>
              <a:t>Accuracy: 76%</a:t>
            </a:r>
            <a:endParaRPr b="1" sz="3700"/>
          </a:p>
        </p:txBody>
      </p:sp>
      <p:sp>
        <p:nvSpPr>
          <p:cNvPr id="71" name="Google Shape;71;p3"/>
          <p:cNvSpPr/>
          <p:nvPr/>
        </p:nvSpPr>
        <p:spPr>
          <a:xfrm>
            <a:off x="24557763" y="29160588"/>
            <a:ext cx="4575900" cy="800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700"/>
              <a:t>Accuracy: 55%</a:t>
            </a:r>
            <a:endParaRPr b="1" sz="3700"/>
          </a:p>
        </p:txBody>
      </p:sp>
      <p:sp>
        <p:nvSpPr>
          <p:cNvPr id="72" name="Google Shape;72;p3"/>
          <p:cNvSpPr/>
          <p:nvPr/>
        </p:nvSpPr>
        <p:spPr>
          <a:xfrm>
            <a:off x="36038238" y="29105738"/>
            <a:ext cx="4575900" cy="800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700"/>
              <a:t>Accuracy: 62%</a:t>
            </a:r>
            <a:endParaRPr b="1" sz="3700"/>
          </a:p>
        </p:txBody>
      </p:sp>
      <p:pic>
        <p:nvPicPr>
          <p:cNvPr id="73" name="Google Shape;73;p3"/>
          <p:cNvPicPr preferRelativeResize="0"/>
          <p:nvPr/>
        </p:nvPicPr>
        <p:blipFill>
          <a:blip r:embed="rId12">
            <a:alphaModFix/>
          </a:blip>
          <a:stretch>
            <a:fillRect/>
          </a:stretch>
        </p:blipFill>
        <p:spPr>
          <a:xfrm>
            <a:off x="38357300" y="10556651"/>
            <a:ext cx="4885000" cy="2108350"/>
          </a:xfrm>
          <a:prstGeom prst="rect">
            <a:avLst/>
          </a:prstGeom>
          <a:noFill/>
          <a:ln>
            <a:noFill/>
          </a:ln>
        </p:spPr>
      </p:pic>
      <p:pic>
        <p:nvPicPr>
          <p:cNvPr id="74" name="Google Shape;74;p3"/>
          <p:cNvPicPr preferRelativeResize="0"/>
          <p:nvPr/>
        </p:nvPicPr>
        <p:blipFill>
          <a:blip r:embed="rId13">
            <a:alphaModFix/>
          </a:blip>
          <a:stretch>
            <a:fillRect/>
          </a:stretch>
        </p:blipFill>
        <p:spPr>
          <a:xfrm>
            <a:off x="32712963" y="9692575"/>
            <a:ext cx="5365675" cy="4205525"/>
          </a:xfrm>
          <a:prstGeom prst="rect">
            <a:avLst/>
          </a:prstGeom>
          <a:noFill/>
          <a:ln>
            <a:noFill/>
          </a:ln>
        </p:spPr>
      </p:pic>
      <p:pic>
        <p:nvPicPr>
          <p:cNvPr id="75" name="Google Shape;75;p3"/>
          <p:cNvPicPr preferRelativeResize="0"/>
          <p:nvPr/>
        </p:nvPicPr>
        <p:blipFill>
          <a:blip r:embed="rId14">
            <a:alphaModFix/>
          </a:blip>
          <a:stretch>
            <a:fillRect/>
          </a:stretch>
        </p:blipFill>
        <p:spPr>
          <a:xfrm>
            <a:off x="32783475" y="14187825"/>
            <a:ext cx="5806700" cy="3565725"/>
          </a:xfrm>
          <a:prstGeom prst="rect">
            <a:avLst/>
          </a:prstGeom>
          <a:noFill/>
          <a:ln>
            <a:noFill/>
          </a:ln>
        </p:spPr>
      </p:pic>
      <p:pic>
        <p:nvPicPr>
          <p:cNvPr id="76" name="Google Shape;76;p3"/>
          <p:cNvPicPr preferRelativeResize="0"/>
          <p:nvPr/>
        </p:nvPicPr>
        <p:blipFill>
          <a:blip r:embed="rId15">
            <a:alphaModFix/>
          </a:blip>
          <a:stretch>
            <a:fillRect/>
          </a:stretch>
        </p:blipFill>
        <p:spPr>
          <a:xfrm>
            <a:off x="27543805" y="22092450"/>
            <a:ext cx="4906482" cy="2289700"/>
          </a:xfrm>
          <a:prstGeom prst="rect">
            <a:avLst/>
          </a:prstGeom>
          <a:noFill/>
          <a:ln>
            <a:noFill/>
          </a:ln>
        </p:spPr>
      </p:pic>
      <p:pic>
        <p:nvPicPr>
          <p:cNvPr id="77" name="Google Shape;77;p3"/>
          <p:cNvPicPr preferRelativeResize="0"/>
          <p:nvPr/>
        </p:nvPicPr>
        <p:blipFill>
          <a:blip r:embed="rId16">
            <a:alphaModFix/>
          </a:blip>
          <a:stretch>
            <a:fillRect/>
          </a:stretch>
        </p:blipFill>
        <p:spPr>
          <a:xfrm>
            <a:off x="21909000" y="20966375"/>
            <a:ext cx="5365676" cy="4205526"/>
          </a:xfrm>
          <a:prstGeom prst="rect">
            <a:avLst/>
          </a:prstGeom>
          <a:noFill/>
          <a:ln>
            <a:noFill/>
          </a:ln>
        </p:spPr>
      </p:pic>
      <p:pic>
        <p:nvPicPr>
          <p:cNvPr id="78" name="Google Shape;78;p3"/>
          <p:cNvPicPr preferRelativeResize="0"/>
          <p:nvPr/>
        </p:nvPicPr>
        <p:blipFill rotWithShape="1">
          <a:blip r:embed="rId17">
            <a:alphaModFix/>
          </a:blip>
          <a:srcRect b="49887" l="0" r="0" t="0"/>
          <a:stretch/>
        </p:blipFill>
        <p:spPr>
          <a:xfrm>
            <a:off x="21903850" y="25490875"/>
            <a:ext cx="5595524" cy="3350750"/>
          </a:xfrm>
          <a:prstGeom prst="rect">
            <a:avLst/>
          </a:prstGeom>
          <a:noFill/>
          <a:ln>
            <a:noFill/>
          </a:ln>
        </p:spPr>
      </p:pic>
      <p:sp>
        <p:nvSpPr>
          <p:cNvPr id="79" name="Google Shape;79;p3"/>
          <p:cNvSpPr txBox="1"/>
          <p:nvPr>
            <p:ph idx="15" type="body"/>
          </p:nvPr>
        </p:nvSpPr>
        <p:spPr>
          <a:xfrm>
            <a:off x="27727996" y="25764298"/>
            <a:ext cx="4538100" cy="3201600"/>
          </a:xfrm>
          <a:prstGeom prst="rect">
            <a:avLst/>
          </a:prstGeom>
          <a:noFill/>
          <a:ln>
            <a:noFill/>
          </a:ln>
        </p:spPr>
        <p:txBody>
          <a:bodyPr anchorCtr="0" anchor="ctr" bIns="91425" lIns="91425" spcFirstLastPara="1" rIns="91425" wrap="square" tIns="91425">
            <a:spAutoFit/>
          </a:bodyPr>
          <a:lstStyle/>
          <a:p>
            <a:pPr indent="0" lvl="0" marL="0" rtl="0" algn="just">
              <a:spcBef>
                <a:spcPts val="0"/>
              </a:spcBef>
              <a:spcAft>
                <a:spcPts val="0"/>
              </a:spcAft>
              <a:buClr>
                <a:srgbClr val="1F3864"/>
              </a:buClr>
              <a:buSzPts val="3700"/>
              <a:buFont typeface="Arial"/>
              <a:buNone/>
            </a:pPr>
            <a:r>
              <a:rPr b="0" lang="en-US" sz="2800" u="none">
                <a:solidFill>
                  <a:schemeClr val="dk1"/>
                </a:solidFill>
              </a:rPr>
              <a:t>Implemented a CNN with convolutional, pooling, and dense layers to classify the power traces. The model included dropout and batch normalization for</a:t>
            </a:r>
            <a:endParaRPr b="0" sz="2800" u="none">
              <a:solidFill>
                <a:schemeClr val="dk1"/>
              </a:solidFill>
            </a:endParaRPr>
          </a:p>
          <a:p>
            <a:pPr indent="0" lvl="0" marL="0" rtl="0" algn="just">
              <a:spcBef>
                <a:spcPts val="0"/>
              </a:spcBef>
              <a:spcAft>
                <a:spcPts val="0"/>
              </a:spcAft>
              <a:buClr>
                <a:srgbClr val="1F3864"/>
              </a:buClr>
              <a:buSzPts val="3700"/>
              <a:buFont typeface="Arial"/>
              <a:buNone/>
            </a:pPr>
            <a:r>
              <a:rPr b="0" lang="en-US" sz="2800" u="none">
                <a:solidFill>
                  <a:schemeClr val="dk1"/>
                </a:solidFill>
              </a:rPr>
              <a:t>regularization</a:t>
            </a:r>
            <a:endParaRPr b="0" sz="2800" u="none">
              <a:solidFill>
                <a:schemeClr val="dk1"/>
              </a:solidFill>
            </a:endParaRPr>
          </a:p>
        </p:txBody>
      </p:sp>
      <p:sp>
        <p:nvSpPr>
          <p:cNvPr id="80" name="Google Shape;80;p3"/>
          <p:cNvSpPr txBox="1"/>
          <p:nvPr>
            <p:ph idx="15" type="body"/>
          </p:nvPr>
        </p:nvSpPr>
        <p:spPr>
          <a:xfrm>
            <a:off x="27978958" y="13472486"/>
            <a:ext cx="4538100" cy="2770500"/>
          </a:xfrm>
          <a:prstGeom prst="rect">
            <a:avLst/>
          </a:prstGeom>
          <a:noFill/>
          <a:ln>
            <a:noFill/>
          </a:ln>
        </p:spPr>
        <p:txBody>
          <a:bodyPr anchorCtr="0" anchor="ctr" bIns="91425" lIns="91425" spcFirstLastPara="1" rIns="91425" wrap="square" tIns="91425">
            <a:spAutoFit/>
          </a:bodyPr>
          <a:lstStyle/>
          <a:p>
            <a:pPr indent="0" lvl="0" marL="0" rtl="0" algn="just">
              <a:spcBef>
                <a:spcPts val="0"/>
              </a:spcBef>
              <a:spcAft>
                <a:spcPts val="0"/>
              </a:spcAft>
              <a:buClr>
                <a:srgbClr val="1F3864"/>
              </a:buClr>
              <a:buSzPts val="3700"/>
              <a:buFont typeface="Arial"/>
              <a:buNone/>
            </a:pPr>
            <a:r>
              <a:rPr b="0" lang="en-US" sz="2800" u="none">
                <a:solidFill>
                  <a:schemeClr val="dk1"/>
                </a:solidFill>
              </a:rPr>
              <a:t>Truncated power traces to ensure uniform length and used a Random Forest classifier to differentiate between AES, AESGCM, and ChaCha traces</a:t>
            </a:r>
            <a:endParaRPr b="0" sz="2800" u="none">
              <a:solidFill>
                <a:schemeClr val="dk1"/>
              </a:solidFill>
            </a:endParaRPr>
          </a:p>
        </p:txBody>
      </p:sp>
      <p:sp>
        <p:nvSpPr>
          <p:cNvPr id="81" name="Google Shape;81;p3"/>
          <p:cNvSpPr txBox="1"/>
          <p:nvPr>
            <p:ph idx="15" type="body"/>
          </p:nvPr>
        </p:nvSpPr>
        <p:spPr>
          <a:xfrm>
            <a:off x="38704196" y="14342886"/>
            <a:ext cx="4538100" cy="3201600"/>
          </a:xfrm>
          <a:prstGeom prst="rect">
            <a:avLst/>
          </a:prstGeom>
          <a:noFill/>
          <a:ln>
            <a:noFill/>
          </a:ln>
        </p:spPr>
        <p:txBody>
          <a:bodyPr anchorCtr="0" anchor="ctr" bIns="91425" lIns="91425" spcFirstLastPara="1" rIns="91425" wrap="square" tIns="91425">
            <a:spAutoFit/>
          </a:bodyPr>
          <a:lstStyle/>
          <a:p>
            <a:pPr indent="0" lvl="0" marL="0" rtl="0" algn="just">
              <a:spcBef>
                <a:spcPts val="0"/>
              </a:spcBef>
              <a:spcAft>
                <a:spcPts val="0"/>
              </a:spcAft>
              <a:buClr>
                <a:srgbClr val="1F3864"/>
              </a:buClr>
              <a:buSzPts val="3700"/>
              <a:buFont typeface="Arial"/>
              <a:buNone/>
            </a:pPr>
            <a:r>
              <a:rPr b="0" lang="en-US" sz="2800" u="none">
                <a:solidFill>
                  <a:schemeClr val="dk1"/>
                </a:solidFill>
              </a:rPr>
              <a:t>Extracted statistical features from the power traces and used a Gradient Boosting Classifier with hyperparameter tuning to improve classification performance</a:t>
            </a:r>
            <a:endParaRPr b="0" sz="2800" u="none">
              <a:solidFill>
                <a:schemeClr val="dk1"/>
              </a:solidFill>
            </a:endParaRPr>
          </a:p>
        </p:txBody>
      </p:sp>
      <p:pic>
        <p:nvPicPr>
          <p:cNvPr id="82" name="Google Shape;82;p3"/>
          <p:cNvPicPr preferRelativeResize="0"/>
          <p:nvPr/>
        </p:nvPicPr>
        <p:blipFill>
          <a:blip r:embed="rId18">
            <a:alphaModFix/>
          </a:blip>
          <a:stretch>
            <a:fillRect/>
          </a:stretch>
        </p:blipFill>
        <p:spPr>
          <a:xfrm>
            <a:off x="38704200" y="22092451"/>
            <a:ext cx="4538100" cy="2171005"/>
          </a:xfrm>
          <a:prstGeom prst="rect">
            <a:avLst/>
          </a:prstGeom>
          <a:solidFill>
            <a:srgbClr val="F4CCCC"/>
          </a:solidFill>
          <a:ln>
            <a:noFill/>
          </a:ln>
        </p:spPr>
      </p:pic>
      <p:pic>
        <p:nvPicPr>
          <p:cNvPr id="83" name="Google Shape;83;p3"/>
          <p:cNvPicPr preferRelativeResize="0"/>
          <p:nvPr/>
        </p:nvPicPr>
        <p:blipFill>
          <a:blip r:embed="rId19">
            <a:alphaModFix/>
          </a:blip>
          <a:stretch>
            <a:fillRect/>
          </a:stretch>
        </p:blipFill>
        <p:spPr>
          <a:xfrm>
            <a:off x="32886475" y="21094513"/>
            <a:ext cx="5600700" cy="4362450"/>
          </a:xfrm>
          <a:prstGeom prst="rect">
            <a:avLst/>
          </a:prstGeom>
          <a:solidFill>
            <a:srgbClr val="F4CCCC"/>
          </a:solidFill>
          <a:ln>
            <a:noFill/>
          </a:ln>
        </p:spPr>
      </p:pic>
      <p:pic>
        <p:nvPicPr>
          <p:cNvPr id="84" name="Google Shape;84;p3"/>
          <p:cNvPicPr preferRelativeResize="0"/>
          <p:nvPr/>
        </p:nvPicPr>
        <p:blipFill>
          <a:blip r:embed="rId20">
            <a:alphaModFix/>
          </a:blip>
          <a:stretch>
            <a:fillRect/>
          </a:stretch>
        </p:blipFill>
        <p:spPr>
          <a:xfrm>
            <a:off x="32886475" y="25609725"/>
            <a:ext cx="5861834" cy="3248475"/>
          </a:xfrm>
          <a:prstGeom prst="rect">
            <a:avLst/>
          </a:prstGeom>
          <a:solidFill>
            <a:srgbClr val="F4CCCC"/>
          </a:solidFill>
          <a:ln>
            <a:noFill/>
          </a:ln>
        </p:spPr>
      </p:pic>
      <p:sp>
        <p:nvSpPr>
          <p:cNvPr id="85" name="Google Shape;85;p3"/>
          <p:cNvSpPr txBox="1"/>
          <p:nvPr>
            <p:ph idx="15" type="body"/>
          </p:nvPr>
        </p:nvSpPr>
        <p:spPr>
          <a:xfrm>
            <a:off x="38774925" y="25349900"/>
            <a:ext cx="4632900" cy="3632700"/>
          </a:xfrm>
          <a:prstGeom prst="rect">
            <a:avLst/>
          </a:prstGeom>
          <a:noFill/>
          <a:ln>
            <a:noFill/>
          </a:ln>
        </p:spPr>
        <p:txBody>
          <a:bodyPr anchorCtr="0" anchor="ctr" bIns="91425" lIns="91425" spcFirstLastPara="1" rIns="91425" wrap="square" tIns="91425">
            <a:spAutoFit/>
          </a:bodyPr>
          <a:lstStyle/>
          <a:p>
            <a:pPr indent="0" lvl="0" marL="0" rtl="0" algn="just">
              <a:spcBef>
                <a:spcPts val="0"/>
              </a:spcBef>
              <a:spcAft>
                <a:spcPts val="0"/>
              </a:spcAft>
              <a:buClr>
                <a:srgbClr val="1F3864"/>
              </a:buClr>
              <a:buSzPts val="3700"/>
              <a:buFont typeface="Arial"/>
              <a:buNone/>
            </a:pPr>
            <a:r>
              <a:rPr b="0" lang="en-US" sz="2800" u="none">
                <a:solidFill>
                  <a:schemeClr val="dk1"/>
                </a:solidFill>
              </a:rPr>
              <a:t>Increased the complexity of the CNN by adding more convolutional layers, batch normalization, and dropout layers. Used early stopping to prevent overfitting and trained the model for more epochs to allow better convergence.</a:t>
            </a:r>
            <a:endParaRPr b="0" sz="2800" u="none">
              <a:solidFill>
                <a:schemeClr val="dk1"/>
              </a:solidFill>
            </a:endParaRPr>
          </a:p>
        </p:txBody>
      </p:sp>
      <p:sp>
        <p:nvSpPr>
          <p:cNvPr id="86" name="Google Shape;86;p3"/>
          <p:cNvSpPr txBox="1"/>
          <p:nvPr>
            <p:ph idx="15" type="body"/>
          </p:nvPr>
        </p:nvSpPr>
        <p:spPr>
          <a:xfrm>
            <a:off x="28159708" y="16278711"/>
            <a:ext cx="4538100" cy="14775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Clr>
                <a:srgbClr val="1F3864"/>
              </a:buClr>
              <a:buSzPts val="3700"/>
              <a:buFont typeface="Arial"/>
              <a:buNone/>
            </a:pPr>
            <a:r>
              <a:rPr b="0" lang="en-US" sz="2800" u="none">
                <a:solidFill>
                  <a:schemeClr val="dk1"/>
                </a:solidFill>
              </a:rPr>
              <a:t>Graph to the left shows the feature importance with </a:t>
            </a:r>
            <a:r>
              <a:rPr b="0" lang="en-US" sz="2800" u="none">
                <a:solidFill>
                  <a:schemeClr val="dk1"/>
                </a:solidFill>
              </a:rPr>
              <a:t>respect</a:t>
            </a:r>
            <a:r>
              <a:rPr b="0" lang="en-US" sz="2800" u="none">
                <a:solidFill>
                  <a:schemeClr val="dk1"/>
                </a:solidFill>
              </a:rPr>
              <a:t> to time for all traces.</a:t>
            </a:r>
            <a:endParaRPr b="0" sz="2800" u="none">
              <a:solidFill>
                <a:schemeClr val="dk1"/>
              </a:solidFill>
            </a:endParaRPr>
          </a:p>
        </p:txBody>
      </p:sp>
      <p:pic>
        <p:nvPicPr>
          <p:cNvPr id="87" name="Google Shape;87;p3"/>
          <p:cNvPicPr preferRelativeResize="0"/>
          <p:nvPr/>
        </p:nvPicPr>
        <p:blipFill>
          <a:blip r:embed="rId21">
            <a:alphaModFix/>
          </a:blip>
          <a:stretch>
            <a:fillRect/>
          </a:stretch>
        </p:blipFill>
        <p:spPr>
          <a:xfrm>
            <a:off x="35051170" y="18277551"/>
            <a:ext cx="828705" cy="846300"/>
          </a:xfrm>
          <a:prstGeom prst="rect">
            <a:avLst/>
          </a:prstGeom>
          <a:noFill/>
          <a:ln>
            <a:noFill/>
          </a:ln>
        </p:spPr>
      </p:pic>
      <p:pic>
        <p:nvPicPr>
          <p:cNvPr id="88" name="Google Shape;88;p3"/>
          <p:cNvPicPr preferRelativeResize="0"/>
          <p:nvPr/>
        </p:nvPicPr>
        <p:blipFill>
          <a:blip r:embed="rId22">
            <a:alphaModFix/>
          </a:blip>
          <a:stretch>
            <a:fillRect/>
          </a:stretch>
        </p:blipFill>
        <p:spPr>
          <a:xfrm>
            <a:off x="4108100" y="29411375"/>
            <a:ext cx="6484687" cy="2289700"/>
          </a:xfrm>
          <a:prstGeom prst="rect">
            <a:avLst/>
          </a:prstGeom>
          <a:noFill/>
          <a:ln cap="flat" cmpd="sng" w="76200">
            <a:solidFill>
              <a:schemeClr val="dk2"/>
            </a:solidFill>
            <a:prstDash val="solid"/>
            <a:round/>
            <a:headEnd len="sm" w="sm" type="none"/>
            <a:tailEnd len="sm" w="sm" type="none"/>
          </a:ln>
        </p:spPr>
      </p:pic>
      <p:pic>
        <p:nvPicPr>
          <p:cNvPr id="89" name="Google Shape;89;p3"/>
          <p:cNvPicPr preferRelativeResize="0"/>
          <p:nvPr/>
        </p:nvPicPr>
        <p:blipFill>
          <a:blip r:embed="rId23">
            <a:alphaModFix/>
          </a:blip>
          <a:stretch>
            <a:fillRect/>
          </a:stretch>
        </p:blipFill>
        <p:spPr>
          <a:xfrm>
            <a:off x="152402" y="152400"/>
            <a:ext cx="14435130" cy="2372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36x48-Templat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