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62" r:id="rId7"/>
    <p:sldId id="258" r:id="rId8"/>
    <p:sldId id="263" r:id="rId9"/>
    <p:sldId id="264"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99C6"/>
    <a:srgbClr val="ACD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86328-528F-634A-B7F9-B274589FCDEF}" v="6" dt="2020-09-07T09:56:16.571"/>
    <p1510:client id="{1FEFCCF9-EED9-4FD7-D65D-0C832C5B4858}" v="733" dt="2020-09-06T17:22:56.697"/>
    <p1510:client id="{25A69FCC-5F25-42B8-6801-232A25251F06}" v="18" dt="2020-09-06T17:51:35.199"/>
    <p1510:client id="{31BAD84D-8235-42D1-F915-D14537B04603}" v="70" dt="2020-09-06T17:59:34.590"/>
    <p1510:client id="{31BFBB5A-174B-418E-FED3-952D055D03C6}" v="2" dt="2020-09-06T17:21:01.779"/>
    <p1510:client id="{3BB7AFBE-10B2-4E45-35FE-5A188AE73B28}" v="81" dt="2020-09-06T18:05:54.183"/>
    <p1510:client id="{5EF10BA0-60B1-4B22-2EF7-5F35B612C03E}" v="2" dt="2020-09-06T17:56:42.566"/>
    <p1510:client id="{8FA6491C-4789-4AE4-61E0-9F1C32858099}" v="66" dt="2020-09-06T18:26:42.884"/>
    <p1510:client id="{BC9779A6-1D26-407D-452F-554ED7EA50E7}" v="11" dt="2020-09-06T17:14:08.988"/>
    <p1510:client id="{C6925FA9-81EF-4D09-810F-57D040BF00EF}" v="5735" dt="2020-09-06T18:50:46.472"/>
    <p1510:client id="{C74D1AFF-8BBD-4925-8BD8-0BD14EFE2EEB}" v="2" dt="2020-09-06T18:09:41.574"/>
    <p1510:client id="{F6CC8CA1-E372-4132-2597-2D8F41A3A297}" v="2" dt="2020-09-06T17:40:17.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90" d="100"/>
          <a:sy n="90"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A428588-C227-48EE-8B62-DFE0E69A1068}"/>
              </a:ext>
            </a:extLst>
          </p:cNvPr>
          <p:cNvSpPr>
            <a:spLocks noGrp="1"/>
          </p:cNvSpPr>
          <p:nvPr>
            <p:ph type="title" hasCustomPrompt="1"/>
          </p:nvPr>
        </p:nvSpPr>
        <p:spPr>
          <a:xfrm>
            <a:off x="978196" y="287080"/>
            <a:ext cx="9324754" cy="510363"/>
          </a:xfrm>
          <a:prstGeom prst="rect">
            <a:avLst/>
          </a:prstGeom>
        </p:spPr>
        <p:txBody>
          <a:bodyPr anchor="ctr">
            <a:noAutofit/>
          </a:bodyPr>
          <a:lstStyle>
            <a:lvl1pPr>
              <a:defRPr lang="en-GB" sz="2000" b="1" dirty="0">
                <a:latin typeface="Century Gothic" panose="020B0502020202020204" pitchFamily="34" charset="0"/>
                <a:cs typeface="Times New Roman" panose="02020603050405020304" pitchFamily="18" charset="0"/>
              </a:defRPr>
            </a:lvl1pPr>
          </a:lstStyle>
          <a:p>
            <a:pPr marL="0" lvl="0"/>
            <a:r>
              <a:rPr lang="en-US"/>
              <a:t>Slide summary</a:t>
            </a:r>
            <a:endParaRPr lang="en-GB"/>
          </a:p>
        </p:txBody>
      </p:sp>
      <p:cxnSp>
        <p:nvCxnSpPr>
          <p:cNvPr id="12" name="Straight Connector 11">
            <a:extLst>
              <a:ext uri="{FF2B5EF4-FFF2-40B4-BE49-F238E27FC236}">
                <a16:creationId xmlns:a16="http://schemas.microsoft.com/office/drawing/2014/main" id="{1D8D9B41-F92D-43B5-9794-DAD94AFD27BA}"/>
              </a:ext>
            </a:extLst>
          </p:cNvPr>
          <p:cNvCxnSpPr>
            <a:cxnSpLocks/>
          </p:cNvCxnSpPr>
          <p:nvPr userDrawn="1"/>
        </p:nvCxnSpPr>
        <p:spPr>
          <a:xfrm>
            <a:off x="946298" y="903768"/>
            <a:ext cx="93566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A08511F-23FE-4A6A-B3D0-0EA632C236A9}"/>
              </a:ext>
            </a:extLst>
          </p:cNvPr>
          <p:cNvCxnSpPr>
            <a:cxnSpLocks/>
          </p:cNvCxnSpPr>
          <p:nvPr userDrawn="1"/>
        </p:nvCxnSpPr>
        <p:spPr>
          <a:xfrm>
            <a:off x="0" y="6446875"/>
            <a:ext cx="1219200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60C1413F-6DF3-4AEF-8F8E-373CD1CAF610}"/>
              </a:ext>
            </a:extLst>
          </p:cNvPr>
          <p:cNvSpPr txBox="1">
            <a:spLocks/>
          </p:cNvSpPr>
          <p:nvPr userDrawn="1"/>
        </p:nvSpPr>
        <p:spPr>
          <a:xfrm>
            <a:off x="1376916"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solidFill>
                  <a:schemeClr val="accent1"/>
                </a:solidFill>
              </a:rPr>
              <a:t>Situation</a:t>
            </a:r>
          </a:p>
        </p:txBody>
      </p:sp>
      <p:sp>
        <p:nvSpPr>
          <p:cNvPr id="18" name="Title 1">
            <a:extLst>
              <a:ext uri="{FF2B5EF4-FFF2-40B4-BE49-F238E27FC236}">
                <a16:creationId xmlns:a16="http://schemas.microsoft.com/office/drawing/2014/main" id="{91F50EFF-CB41-41F9-856A-9FBE09532E94}"/>
              </a:ext>
            </a:extLst>
          </p:cNvPr>
          <p:cNvSpPr txBox="1">
            <a:spLocks/>
          </p:cNvSpPr>
          <p:nvPr userDrawn="1"/>
        </p:nvSpPr>
        <p:spPr>
          <a:xfrm>
            <a:off x="5556398"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Solution</a:t>
            </a:r>
          </a:p>
        </p:txBody>
      </p:sp>
      <p:sp>
        <p:nvSpPr>
          <p:cNvPr id="19" name="Title 1">
            <a:extLst>
              <a:ext uri="{FF2B5EF4-FFF2-40B4-BE49-F238E27FC236}">
                <a16:creationId xmlns:a16="http://schemas.microsoft.com/office/drawing/2014/main" id="{4BC82C41-F573-4C60-8D66-B65BF48DAFEA}"/>
              </a:ext>
            </a:extLst>
          </p:cNvPr>
          <p:cNvSpPr txBox="1">
            <a:spLocks/>
          </p:cNvSpPr>
          <p:nvPr userDrawn="1"/>
        </p:nvSpPr>
        <p:spPr>
          <a:xfrm>
            <a:off x="9514368" y="6446876"/>
            <a:ext cx="1300716"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Conclusion</a:t>
            </a:r>
          </a:p>
        </p:txBody>
      </p:sp>
      <p:cxnSp>
        <p:nvCxnSpPr>
          <p:cNvPr id="21" name="Straight Connector 20">
            <a:extLst>
              <a:ext uri="{FF2B5EF4-FFF2-40B4-BE49-F238E27FC236}">
                <a16:creationId xmlns:a16="http://schemas.microsoft.com/office/drawing/2014/main" id="{27EBC7A5-CB7B-47EB-9230-C2A23A127432}"/>
              </a:ext>
            </a:extLst>
          </p:cNvPr>
          <p:cNvCxnSpPr/>
          <p:nvPr userDrawn="1"/>
        </p:nvCxnSpPr>
        <p:spPr>
          <a:xfrm>
            <a:off x="575929" y="6446875"/>
            <a:ext cx="2753833"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538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A428588-C227-48EE-8B62-DFE0E69A1068}"/>
              </a:ext>
            </a:extLst>
          </p:cNvPr>
          <p:cNvSpPr>
            <a:spLocks noGrp="1"/>
          </p:cNvSpPr>
          <p:nvPr>
            <p:ph type="title" hasCustomPrompt="1"/>
          </p:nvPr>
        </p:nvSpPr>
        <p:spPr>
          <a:xfrm>
            <a:off x="978196" y="287080"/>
            <a:ext cx="9324754" cy="510363"/>
          </a:xfrm>
          <a:prstGeom prst="rect">
            <a:avLst/>
          </a:prstGeom>
        </p:spPr>
        <p:txBody>
          <a:bodyPr anchor="ctr">
            <a:noAutofit/>
          </a:bodyPr>
          <a:lstStyle>
            <a:lvl1pPr>
              <a:defRPr lang="en-GB" sz="2000" b="1" dirty="0">
                <a:latin typeface="Century Gothic" panose="020B0502020202020204" pitchFamily="34" charset="0"/>
                <a:cs typeface="Times New Roman" panose="02020603050405020304" pitchFamily="18" charset="0"/>
              </a:defRPr>
            </a:lvl1pPr>
          </a:lstStyle>
          <a:p>
            <a:pPr marL="0" lvl="0"/>
            <a:r>
              <a:rPr lang="en-US"/>
              <a:t>Slide summary</a:t>
            </a:r>
            <a:endParaRPr lang="en-GB"/>
          </a:p>
        </p:txBody>
      </p:sp>
      <p:cxnSp>
        <p:nvCxnSpPr>
          <p:cNvPr id="12" name="Straight Connector 11">
            <a:extLst>
              <a:ext uri="{FF2B5EF4-FFF2-40B4-BE49-F238E27FC236}">
                <a16:creationId xmlns:a16="http://schemas.microsoft.com/office/drawing/2014/main" id="{1D8D9B41-F92D-43B5-9794-DAD94AFD27BA}"/>
              </a:ext>
            </a:extLst>
          </p:cNvPr>
          <p:cNvCxnSpPr>
            <a:cxnSpLocks/>
          </p:cNvCxnSpPr>
          <p:nvPr userDrawn="1"/>
        </p:nvCxnSpPr>
        <p:spPr>
          <a:xfrm>
            <a:off x="946298" y="903768"/>
            <a:ext cx="93566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A08511F-23FE-4A6A-B3D0-0EA632C236A9}"/>
              </a:ext>
            </a:extLst>
          </p:cNvPr>
          <p:cNvCxnSpPr>
            <a:cxnSpLocks/>
          </p:cNvCxnSpPr>
          <p:nvPr userDrawn="1"/>
        </p:nvCxnSpPr>
        <p:spPr>
          <a:xfrm>
            <a:off x="0" y="6446875"/>
            <a:ext cx="1219200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60C1413F-6DF3-4AEF-8F8E-373CD1CAF610}"/>
              </a:ext>
            </a:extLst>
          </p:cNvPr>
          <p:cNvSpPr txBox="1">
            <a:spLocks/>
          </p:cNvSpPr>
          <p:nvPr userDrawn="1"/>
        </p:nvSpPr>
        <p:spPr>
          <a:xfrm>
            <a:off x="1376916"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Situation</a:t>
            </a:r>
          </a:p>
        </p:txBody>
      </p:sp>
      <p:sp>
        <p:nvSpPr>
          <p:cNvPr id="18" name="Title 1">
            <a:extLst>
              <a:ext uri="{FF2B5EF4-FFF2-40B4-BE49-F238E27FC236}">
                <a16:creationId xmlns:a16="http://schemas.microsoft.com/office/drawing/2014/main" id="{91F50EFF-CB41-41F9-856A-9FBE09532E94}"/>
              </a:ext>
            </a:extLst>
          </p:cNvPr>
          <p:cNvSpPr txBox="1">
            <a:spLocks/>
          </p:cNvSpPr>
          <p:nvPr userDrawn="1"/>
        </p:nvSpPr>
        <p:spPr>
          <a:xfrm>
            <a:off x="5556398"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solidFill>
                  <a:schemeClr val="accent1"/>
                </a:solidFill>
              </a:rPr>
              <a:t>Solution</a:t>
            </a:r>
          </a:p>
        </p:txBody>
      </p:sp>
      <p:sp>
        <p:nvSpPr>
          <p:cNvPr id="19" name="Title 1">
            <a:extLst>
              <a:ext uri="{FF2B5EF4-FFF2-40B4-BE49-F238E27FC236}">
                <a16:creationId xmlns:a16="http://schemas.microsoft.com/office/drawing/2014/main" id="{4BC82C41-F573-4C60-8D66-B65BF48DAFEA}"/>
              </a:ext>
            </a:extLst>
          </p:cNvPr>
          <p:cNvSpPr txBox="1">
            <a:spLocks/>
          </p:cNvSpPr>
          <p:nvPr userDrawn="1"/>
        </p:nvSpPr>
        <p:spPr>
          <a:xfrm>
            <a:off x="9514368" y="6446876"/>
            <a:ext cx="1300716"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Conclusion</a:t>
            </a:r>
          </a:p>
        </p:txBody>
      </p:sp>
      <p:cxnSp>
        <p:nvCxnSpPr>
          <p:cNvPr id="8" name="Straight Connector 7">
            <a:extLst>
              <a:ext uri="{FF2B5EF4-FFF2-40B4-BE49-F238E27FC236}">
                <a16:creationId xmlns:a16="http://schemas.microsoft.com/office/drawing/2014/main" id="{71B33788-887E-464F-89B8-B91007C2D00F}"/>
              </a:ext>
            </a:extLst>
          </p:cNvPr>
          <p:cNvCxnSpPr/>
          <p:nvPr userDrawn="1"/>
        </p:nvCxnSpPr>
        <p:spPr>
          <a:xfrm>
            <a:off x="4637566" y="6446875"/>
            <a:ext cx="2753833"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292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A428588-C227-48EE-8B62-DFE0E69A1068}"/>
              </a:ext>
            </a:extLst>
          </p:cNvPr>
          <p:cNvSpPr>
            <a:spLocks noGrp="1"/>
          </p:cNvSpPr>
          <p:nvPr>
            <p:ph type="title" hasCustomPrompt="1"/>
          </p:nvPr>
        </p:nvSpPr>
        <p:spPr>
          <a:xfrm>
            <a:off x="978196" y="287080"/>
            <a:ext cx="9324754" cy="510363"/>
          </a:xfrm>
          <a:prstGeom prst="rect">
            <a:avLst/>
          </a:prstGeom>
        </p:spPr>
        <p:txBody>
          <a:bodyPr anchor="ctr">
            <a:noAutofit/>
          </a:bodyPr>
          <a:lstStyle>
            <a:lvl1pPr>
              <a:defRPr lang="en-GB" sz="2000" b="1" dirty="0">
                <a:latin typeface="Century Gothic" panose="020B0502020202020204" pitchFamily="34" charset="0"/>
                <a:cs typeface="Times New Roman" panose="02020603050405020304" pitchFamily="18" charset="0"/>
              </a:defRPr>
            </a:lvl1pPr>
          </a:lstStyle>
          <a:p>
            <a:pPr marL="0" lvl="0"/>
            <a:r>
              <a:rPr lang="en-US"/>
              <a:t>Slide summary</a:t>
            </a:r>
            <a:endParaRPr lang="en-GB"/>
          </a:p>
        </p:txBody>
      </p:sp>
      <p:cxnSp>
        <p:nvCxnSpPr>
          <p:cNvPr id="12" name="Straight Connector 11">
            <a:extLst>
              <a:ext uri="{FF2B5EF4-FFF2-40B4-BE49-F238E27FC236}">
                <a16:creationId xmlns:a16="http://schemas.microsoft.com/office/drawing/2014/main" id="{1D8D9B41-F92D-43B5-9794-DAD94AFD27BA}"/>
              </a:ext>
            </a:extLst>
          </p:cNvPr>
          <p:cNvCxnSpPr>
            <a:cxnSpLocks/>
          </p:cNvCxnSpPr>
          <p:nvPr userDrawn="1"/>
        </p:nvCxnSpPr>
        <p:spPr>
          <a:xfrm>
            <a:off x="946298" y="903768"/>
            <a:ext cx="93566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A08511F-23FE-4A6A-B3D0-0EA632C236A9}"/>
              </a:ext>
            </a:extLst>
          </p:cNvPr>
          <p:cNvCxnSpPr>
            <a:cxnSpLocks/>
          </p:cNvCxnSpPr>
          <p:nvPr userDrawn="1"/>
        </p:nvCxnSpPr>
        <p:spPr>
          <a:xfrm>
            <a:off x="0" y="6446875"/>
            <a:ext cx="1219200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60C1413F-6DF3-4AEF-8F8E-373CD1CAF610}"/>
              </a:ext>
            </a:extLst>
          </p:cNvPr>
          <p:cNvSpPr txBox="1">
            <a:spLocks/>
          </p:cNvSpPr>
          <p:nvPr userDrawn="1"/>
        </p:nvSpPr>
        <p:spPr>
          <a:xfrm>
            <a:off x="1376916"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Situation</a:t>
            </a:r>
          </a:p>
        </p:txBody>
      </p:sp>
      <p:sp>
        <p:nvSpPr>
          <p:cNvPr id="18" name="Title 1">
            <a:extLst>
              <a:ext uri="{FF2B5EF4-FFF2-40B4-BE49-F238E27FC236}">
                <a16:creationId xmlns:a16="http://schemas.microsoft.com/office/drawing/2014/main" id="{91F50EFF-CB41-41F9-856A-9FBE09532E94}"/>
              </a:ext>
            </a:extLst>
          </p:cNvPr>
          <p:cNvSpPr txBox="1">
            <a:spLocks/>
          </p:cNvSpPr>
          <p:nvPr userDrawn="1"/>
        </p:nvSpPr>
        <p:spPr>
          <a:xfrm>
            <a:off x="5556398" y="6446875"/>
            <a:ext cx="1079204"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t>Solution</a:t>
            </a:r>
          </a:p>
        </p:txBody>
      </p:sp>
      <p:sp>
        <p:nvSpPr>
          <p:cNvPr id="19" name="Title 1">
            <a:extLst>
              <a:ext uri="{FF2B5EF4-FFF2-40B4-BE49-F238E27FC236}">
                <a16:creationId xmlns:a16="http://schemas.microsoft.com/office/drawing/2014/main" id="{4BC82C41-F573-4C60-8D66-B65BF48DAFEA}"/>
              </a:ext>
            </a:extLst>
          </p:cNvPr>
          <p:cNvSpPr txBox="1">
            <a:spLocks/>
          </p:cNvSpPr>
          <p:nvPr userDrawn="1"/>
        </p:nvSpPr>
        <p:spPr>
          <a:xfrm>
            <a:off x="9514368" y="6446876"/>
            <a:ext cx="1300716" cy="43239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b="1">
                <a:solidFill>
                  <a:schemeClr val="accent1"/>
                </a:solidFill>
              </a:rPr>
              <a:t>Conclusion</a:t>
            </a:r>
          </a:p>
        </p:txBody>
      </p:sp>
      <p:cxnSp>
        <p:nvCxnSpPr>
          <p:cNvPr id="8" name="Straight Connector 7">
            <a:extLst>
              <a:ext uri="{FF2B5EF4-FFF2-40B4-BE49-F238E27FC236}">
                <a16:creationId xmlns:a16="http://schemas.microsoft.com/office/drawing/2014/main" id="{2515768F-3FB7-4276-A5CE-8C41563341E3}"/>
              </a:ext>
            </a:extLst>
          </p:cNvPr>
          <p:cNvCxnSpPr/>
          <p:nvPr userDrawn="1"/>
        </p:nvCxnSpPr>
        <p:spPr>
          <a:xfrm>
            <a:off x="8784263" y="6446875"/>
            <a:ext cx="2753833"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77586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CA2FB2-42BB-414B-A083-5C18DF970DA9}"/>
              </a:ext>
            </a:extLst>
          </p:cNvPr>
          <p:cNvPicPr>
            <a:picLocks noChangeAspect="1"/>
          </p:cNvPicPr>
          <p:nvPr userDrawn="1"/>
        </p:nvPicPr>
        <p:blipFill>
          <a:blip r:embed="rId5"/>
          <a:stretch>
            <a:fillRect/>
          </a:stretch>
        </p:blipFill>
        <p:spPr>
          <a:xfrm>
            <a:off x="10400157" y="136190"/>
            <a:ext cx="756938" cy="756938"/>
          </a:xfrm>
          <a:prstGeom prst="rect">
            <a:avLst/>
          </a:prstGeom>
        </p:spPr>
      </p:pic>
      <p:pic>
        <p:nvPicPr>
          <p:cNvPr id="9" name="Picture 8">
            <a:extLst>
              <a:ext uri="{FF2B5EF4-FFF2-40B4-BE49-F238E27FC236}">
                <a16:creationId xmlns:a16="http://schemas.microsoft.com/office/drawing/2014/main" id="{8607945B-A8A5-4A53-9CC7-B1D126EF2534}"/>
              </a:ext>
            </a:extLst>
          </p:cNvPr>
          <p:cNvPicPr>
            <a:picLocks noChangeAspect="1"/>
          </p:cNvPicPr>
          <p:nvPr userDrawn="1"/>
        </p:nvPicPr>
        <p:blipFill>
          <a:blip r:embed="rId6"/>
          <a:stretch>
            <a:fillRect/>
          </a:stretch>
        </p:blipFill>
        <p:spPr>
          <a:xfrm>
            <a:off x="11316590" y="356936"/>
            <a:ext cx="719137" cy="428625"/>
          </a:xfrm>
          <a:prstGeom prst="rect">
            <a:avLst/>
          </a:prstGeom>
        </p:spPr>
      </p:pic>
      <p:pic>
        <p:nvPicPr>
          <p:cNvPr id="10" name="Picture 9">
            <a:extLst>
              <a:ext uri="{FF2B5EF4-FFF2-40B4-BE49-F238E27FC236}">
                <a16:creationId xmlns:a16="http://schemas.microsoft.com/office/drawing/2014/main" id="{51197EF2-978E-40E6-9A21-F344EFC19299}"/>
              </a:ext>
            </a:extLst>
          </p:cNvPr>
          <p:cNvPicPr>
            <a:picLocks noChangeAspect="1"/>
          </p:cNvPicPr>
          <p:nvPr userDrawn="1"/>
        </p:nvPicPr>
        <p:blipFill>
          <a:blip r:embed="rId7"/>
          <a:stretch>
            <a:fillRect/>
          </a:stretch>
        </p:blipFill>
        <p:spPr>
          <a:xfrm>
            <a:off x="156278" y="151429"/>
            <a:ext cx="761120" cy="75693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lstStyle/>
          <a:p>
            <a:endParaRPr lang="en-US"/>
          </a:p>
        </p:txBody>
      </p:sp>
      <p:sp>
        <p:nvSpPr>
          <p:cNvPr id="3" name="Subtitle 2"/>
          <p:cNvSpPr>
            <a:spLocks noGrp="1"/>
          </p:cNvSpPr>
          <p:nvPr>
            <p:ph type="subTitle" idx="4294967295"/>
          </p:nvPr>
        </p:nvSpPr>
        <p:spPr>
          <a:xfrm>
            <a:off x="1524000" y="3602038"/>
            <a:ext cx="9144000" cy="1655762"/>
          </a:xfrm>
          <a:prstGeom prst="rect">
            <a:avLst/>
          </a:prstGeom>
        </p:spPr>
        <p:txBody>
          <a:bodyPr/>
          <a:lstStyle/>
          <a:p>
            <a:endParaRPr lang="en-US"/>
          </a:p>
        </p:txBody>
      </p:sp>
      <p:pic>
        <p:nvPicPr>
          <p:cNvPr id="5" name="Picture 4">
            <a:extLst>
              <a:ext uri="{FF2B5EF4-FFF2-40B4-BE49-F238E27FC236}">
                <a16:creationId xmlns:a16="http://schemas.microsoft.com/office/drawing/2014/main" id="{212527AF-5C23-4DE7-B0BE-A19D7FA1F77D}"/>
              </a:ext>
            </a:extLst>
          </p:cNvPr>
          <p:cNvPicPr>
            <a:picLocks noChangeAspect="1"/>
          </p:cNvPicPr>
          <p:nvPr/>
        </p:nvPicPr>
        <p:blipFill>
          <a:blip r:embed="rId2"/>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BA243C9F-A197-4DEA-AB0C-8B4173876A19}"/>
              </a:ext>
            </a:extLst>
          </p:cNvPr>
          <p:cNvSpPr txBox="1">
            <a:spLocks/>
          </p:cNvSpPr>
          <p:nvPr/>
        </p:nvSpPr>
        <p:spPr>
          <a:xfrm>
            <a:off x="5165652" y="5986133"/>
            <a:ext cx="1860696" cy="382772"/>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800">
                <a:solidFill>
                  <a:schemeClr val="bg1"/>
                </a:solidFill>
                <a:latin typeface="Century Gothic"/>
                <a:cs typeface="Times New Roman"/>
              </a:rPr>
              <a:t>Ode To Code</a:t>
            </a:r>
            <a:endParaRPr lang="en-SG" sz="1800">
              <a:solidFill>
                <a:schemeClr val="bg1"/>
              </a:solidFill>
              <a:latin typeface="Century Gothic"/>
              <a:cs typeface="Times New Roman"/>
            </a:endParaRPr>
          </a:p>
        </p:txBody>
      </p:sp>
      <p:sp>
        <p:nvSpPr>
          <p:cNvPr id="11" name="Title 1">
            <a:extLst>
              <a:ext uri="{FF2B5EF4-FFF2-40B4-BE49-F238E27FC236}">
                <a16:creationId xmlns:a16="http://schemas.microsoft.com/office/drawing/2014/main" id="{43FA7CB5-BB2F-4D25-B01F-04AA808F3697}"/>
              </a:ext>
            </a:extLst>
          </p:cNvPr>
          <p:cNvSpPr txBox="1">
            <a:spLocks/>
          </p:cNvSpPr>
          <p:nvPr/>
        </p:nvSpPr>
        <p:spPr>
          <a:xfrm>
            <a:off x="3835197" y="6411437"/>
            <a:ext cx="4699591" cy="382772"/>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600">
                <a:solidFill>
                  <a:schemeClr val="bg1"/>
                </a:solidFill>
                <a:latin typeface="Century Gothic"/>
                <a:cs typeface="Times New Roman"/>
              </a:rPr>
              <a:t>Caleb l Darryl</a:t>
            </a:r>
            <a:r>
              <a:rPr lang="en-US" sz="1200">
                <a:solidFill>
                  <a:schemeClr val="bg1"/>
                </a:solidFill>
                <a:latin typeface="Century Gothic"/>
                <a:cs typeface="Times New Roman"/>
              </a:rPr>
              <a:t> </a:t>
            </a:r>
            <a:r>
              <a:rPr lang="en-US" sz="1600">
                <a:solidFill>
                  <a:schemeClr val="bg1"/>
                </a:solidFill>
                <a:latin typeface="Century Gothic"/>
                <a:cs typeface="Times New Roman"/>
              </a:rPr>
              <a:t>l Jeremy</a:t>
            </a:r>
            <a:r>
              <a:rPr lang="en-US" sz="1200">
                <a:solidFill>
                  <a:schemeClr val="bg1"/>
                </a:solidFill>
                <a:latin typeface="Century Gothic"/>
                <a:cs typeface="Times New Roman"/>
              </a:rPr>
              <a:t> </a:t>
            </a:r>
            <a:r>
              <a:rPr lang="en-US" sz="1600">
                <a:solidFill>
                  <a:schemeClr val="bg1"/>
                </a:solidFill>
                <a:latin typeface="Century Gothic"/>
                <a:cs typeface="Times New Roman"/>
              </a:rPr>
              <a:t>l Kwan Yang</a:t>
            </a:r>
            <a:r>
              <a:rPr lang="en-US" sz="1200">
                <a:solidFill>
                  <a:schemeClr val="bg1"/>
                </a:solidFill>
                <a:latin typeface="Century Gothic"/>
                <a:cs typeface="Times New Roman"/>
              </a:rPr>
              <a:t> </a:t>
            </a:r>
            <a:r>
              <a:rPr lang="en-US" sz="1600">
                <a:solidFill>
                  <a:schemeClr val="bg1"/>
                </a:solidFill>
                <a:latin typeface="Century Gothic"/>
                <a:cs typeface="Times New Roman"/>
              </a:rPr>
              <a:t>l Wei Jie</a:t>
            </a:r>
          </a:p>
        </p:txBody>
      </p:sp>
      <p:pic>
        <p:nvPicPr>
          <p:cNvPr id="13" name="Picture 12">
            <a:extLst>
              <a:ext uri="{FF2B5EF4-FFF2-40B4-BE49-F238E27FC236}">
                <a16:creationId xmlns:a16="http://schemas.microsoft.com/office/drawing/2014/main" id="{64C56493-B88F-4282-B667-9433C8848348}"/>
              </a:ext>
            </a:extLst>
          </p:cNvPr>
          <p:cNvPicPr>
            <a:picLocks noChangeAspect="1"/>
          </p:cNvPicPr>
          <p:nvPr/>
        </p:nvPicPr>
        <p:blipFill rotWithShape="1">
          <a:blip r:embed="rId2"/>
          <a:srcRect t="11421"/>
          <a:stretch/>
        </p:blipFill>
        <p:spPr>
          <a:xfrm>
            <a:off x="0" y="-20548"/>
            <a:ext cx="12192000" cy="6074735"/>
          </a:xfrm>
          <a:prstGeom prst="rect">
            <a:avLst/>
          </a:prstGeom>
        </p:spPr>
      </p:pic>
      <p:cxnSp>
        <p:nvCxnSpPr>
          <p:cNvPr id="15" name="Straight Connector 14">
            <a:extLst>
              <a:ext uri="{FF2B5EF4-FFF2-40B4-BE49-F238E27FC236}">
                <a16:creationId xmlns:a16="http://schemas.microsoft.com/office/drawing/2014/main" id="{CD78140F-81E6-471A-BD40-7A1420979BCE}"/>
              </a:ext>
            </a:extLst>
          </p:cNvPr>
          <p:cNvCxnSpPr/>
          <p:nvPr/>
        </p:nvCxnSpPr>
        <p:spPr>
          <a:xfrm>
            <a:off x="0" y="5039832"/>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DBDB4D5-7496-4916-8B56-F086CF0AC602}"/>
              </a:ext>
            </a:extLst>
          </p:cNvPr>
          <p:cNvSpPr txBox="1">
            <a:spLocks/>
          </p:cNvSpPr>
          <p:nvPr/>
        </p:nvSpPr>
        <p:spPr>
          <a:xfrm>
            <a:off x="3926658" y="5213142"/>
            <a:ext cx="4516667" cy="556444"/>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2800">
                <a:solidFill>
                  <a:schemeClr val="bg1"/>
                </a:solidFill>
                <a:latin typeface="Century Gothic"/>
                <a:cs typeface="Times New Roman"/>
              </a:rPr>
              <a:t>Investing For Youths (IFY)</a:t>
            </a:r>
            <a:endParaRPr lang="en-SG" sz="2800">
              <a:solidFill>
                <a:schemeClr val="bg1"/>
              </a:solidFill>
              <a:latin typeface="Century Gothic"/>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EE7C-0CC9-4BD4-9585-26DD8BF4FA5C}"/>
              </a:ext>
            </a:extLst>
          </p:cNvPr>
          <p:cNvSpPr>
            <a:spLocks noGrp="1"/>
          </p:cNvSpPr>
          <p:nvPr>
            <p:ph type="title"/>
          </p:nvPr>
        </p:nvSpPr>
        <p:spPr/>
        <p:txBody>
          <a:bodyPr/>
          <a:lstStyle/>
          <a:p>
            <a:r>
              <a:rPr lang="en-US" dirty="0"/>
              <a:t>Today’s youths require personalized solutions in order to make smart decisions regarding their personal finances </a:t>
            </a:r>
            <a:endParaRPr lang="en-SG" dirty="0"/>
          </a:p>
        </p:txBody>
      </p:sp>
      <p:sp>
        <p:nvSpPr>
          <p:cNvPr id="7" name="Title 1">
            <a:extLst>
              <a:ext uri="{FF2B5EF4-FFF2-40B4-BE49-F238E27FC236}">
                <a16:creationId xmlns:a16="http://schemas.microsoft.com/office/drawing/2014/main" id="{4B1CAACC-0B76-4C4C-AF86-C0944DEAD187}"/>
              </a:ext>
            </a:extLst>
          </p:cNvPr>
          <p:cNvSpPr txBox="1">
            <a:spLocks/>
          </p:cNvSpPr>
          <p:nvPr/>
        </p:nvSpPr>
        <p:spPr>
          <a:xfrm>
            <a:off x="157716" y="1130595"/>
            <a:ext cx="1096926" cy="570615"/>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Issue</a:t>
            </a:r>
            <a:endParaRPr lang="en-SG" sz="1600">
              <a:solidFill>
                <a:schemeClr val="bg1"/>
              </a:solidFill>
            </a:endParaRPr>
          </a:p>
        </p:txBody>
      </p:sp>
      <p:sp>
        <p:nvSpPr>
          <p:cNvPr id="8" name="Title 1">
            <a:extLst>
              <a:ext uri="{FF2B5EF4-FFF2-40B4-BE49-F238E27FC236}">
                <a16:creationId xmlns:a16="http://schemas.microsoft.com/office/drawing/2014/main" id="{DAD2733A-8227-43A5-92D4-876751BFFD84}"/>
              </a:ext>
            </a:extLst>
          </p:cNvPr>
          <p:cNvSpPr txBox="1">
            <a:spLocks/>
          </p:cNvSpPr>
          <p:nvPr/>
        </p:nvSpPr>
        <p:spPr>
          <a:xfrm>
            <a:off x="157716" y="1846523"/>
            <a:ext cx="1096926" cy="570615"/>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Key Question</a:t>
            </a:r>
            <a:endParaRPr lang="en-SG" sz="1600">
              <a:solidFill>
                <a:schemeClr val="bg1"/>
              </a:solidFill>
            </a:endParaRPr>
          </a:p>
        </p:txBody>
      </p:sp>
      <p:sp>
        <p:nvSpPr>
          <p:cNvPr id="9" name="Title 1">
            <a:extLst>
              <a:ext uri="{FF2B5EF4-FFF2-40B4-BE49-F238E27FC236}">
                <a16:creationId xmlns:a16="http://schemas.microsoft.com/office/drawing/2014/main" id="{38DD20F9-1374-48D6-A76F-18C097CC2CEE}"/>
              </a:ext>
            </a:extLst>
          </p:cNvPr>
          <p:cNvSpPr txBox="1">
            <a:spLocks/>
          </p:cNvSpPr>
          <p:nvPr/>
        </p:nvSpPr>
        <p:spPr>
          <a:xfrm>
            <a:off x="1357423" y="1144775"/>
            <a:ext cx="10676861" cy="570615"/>
          </a:xfrm>
          <a:prstGeom prst="rect">
            <a:avLst/>
          </a:prstGeom>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Information overload</a:t>
            </a:r>
            <a:r>
              <a:rPr lang="en-US" sz="1400" b="0"/>
              <a:t>, </a:t>
            </a:r>
            <a:r>
              <a:rPr lang="en-US" sz="1400"/>
              <a:t>lack of financial literacy</a:t>
            </a:r>
            <a:r>
              <a:rPr lang="en-US" sz="1400" b="0"/>
              <a:t>, and an </a:t>
            </a:r>
            <a:r>
              <a:rPr lang="en-US" sz="1400"/>
              <a:t>absence of suitable platforms </a:t>
            </a:r>
            <a:r>
              <a:rPr lang="en-US" sz="1400" b="0"/>
              <a:t>have hindered youths in Singapore from effectively managing their personal finances</a:t>
            </a:r>
            <a:endParaRPr lang="en-SG" sz="1400" b="0"/>
          </a:p>
        </p:txBody>
      </p:sp>
      <p:sp>
        <p:nvSpPr>
          <p:cNvPr id="11" name="Isosceles Triangle 10">
            <a:extLst>
              <a:ext uri="{FF2B5EF4-FFF2-40B4-BE49-F238E27FC236}">
                <a16:creationId xmlns:a16="http://schemas.microsoft.com/office/drawing/2014/main" id="{CFB43548-A7CE-4AB9-9F07-2B582A836235}"/>
              </a:ext>
            </a:extLst>
          </p:cNvPr>
          <p:cNvSpPr/>
          <p:nvPr/>
        </p:nvSpPr>
        <p:spPr>
          <a:xfrm rot="10800000">
            <a:off x="3866332" y="2653444"/>
            <a:ext cx="3880883" cy="262271"/>
          </a:xfrm>
          <a:prstGeom prst="triangl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
            <a:extLst>
              <a:ext uri="{FF2B5EF4-FFF2-40B4-BE49-F238E27FC236}">
                <a16:creationId xmlns:a16="http://schemas.microsoft.com/office/drawing/2014/main" id="{25C98BEC-9918-4F70-B3B0-F32724FA253E}"/>
              </a:ext>
            </a:extLst>
          </p:cNvPr>
          <p:cNvSpPr txBox="1">
            <a:spLocks/>
          </p:cNvSpPr>
          <p:nvPr/>
        </p:nvSpPr>
        <p:spPr>
          <a:xfrm>
            <a:off x="157715" y="3143693"/>
            <a:ext cx="4584406" cy="377021"/>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Solution Objectives</a:t>
            </a:r>
            <a:endParaRPr lang="en-SG" sz="1600">
              <a:solidFill>
                <a:schemeClr val="bg1"/>
              </a:solidFill>
            </a:endParaRPr>
          </a:p>
        </p:txBody>
      </p:sp>
      <p:sp>
        <p:nvSpPr>
          <p:cNvPr id="13" name="Oval 12">
            <a:extLst>
              <a:ext uri="{FF2B5EF4-FFF2-40B4-BE49-F238E27FC236}">
                <a16:creationId xmlns:a16="http://schemas.microsoft.com/office/drawing/2014/main" id="{5A3F1B03-8B88-4C6F-8699-0A67B47639DA}"/>
              </a:ext>
            </a:extLst>
          </p:cNvPr>
          <p:cNvSpPr/>
          <p:nvPr/>
        </p:nvSpPr>
        <p:spPr>
          <a:xfrm>
            <a:off x="317823" y="3908531"/>
            <a:ext cx="360000" cy="360000"/>
          </a:xfrm>
          <a:prstGeom prst="ellipse">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b="1">
                <a:latin typeface="Century Gothic" panose="020B0502020202020204" pitchFamily="34" charset="0"/>
              </a:rPr>
              <a:t>1</a:t>
            </a:r>
          </a:p>
        </p:txBody>
      </p:sp>
      <p:sp>
        <p:nvSpPr>
          <p:cNvPr id="14" name="Oval 13">
            <a:extLst>
              <a:ext uri="{FF2B5EF4-FFF2-40B4-BE49-F238E27FC236}">
                <a16:creationId xmlns:a16="http://schemas.microsoft.com/office/drawing/2014/main" id="{3E56C9AB-CD00-49E2-8611-887743DFF4B1}"/>
              </a:ext>
            </a:extLst>
          </p:cNvPr>
          <p:cNvSpPr/>
          <p:nvPr/>
        </p:nvSpPr>
        <p:spPr>
          <a:xfrm>
            <a:off x="317823" y="4796789"/>
            <a:ext cx="360000" cy="360000"/>
          </a:xfrm>
          <a:prstGeom prst="ellipse">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b="1">
                <a:latin typeface="Century Gothic" panose="020B0502020202020204" pitchFamily="34" charset="0"/>
              </a:rPr>
              <a:t>2</a:t>
            </a:r>
          </a:p>
        </p:txBody>
      </p:sp>
      <p:sp>
        <p:nvSpPr>
          <p:cNvPr id="15" name="Oval 14">
            <a:extLst>
              <a:ext uri="{FF2B5EF4-FFF2-40B4-BE49-F238E27FC236}">
                <a16:creationId xmlns:a16="http://schemas.microsoft.com/office/drawing/2014/main" id="{1DF7EAD3-D749-410B-B9EC-2E9C4E6EEB10}"/>
              </a:ext>
            </a:extLst>
          </p:cNvPr>
          <p:cNvSpPr/>
          <p:nvPr/>
        </p:nvSpPr>
        <p:spPr>
          <a:xfrm>
            <a:off x="317823" y="5685047"/>
            <a:ext cx="360000" cy="360000"/>
          </a:xfrm>
          <a:prstGeom prst="ellipse">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b="1">
                <a:latin typeface="Century Gothic" panose="020B0502020202020204" pitchFamily="34" charset="0"/>
              </a:rPr>
              <a:t>3</a:t>
            </a:r>
          </a:p>
        </p:txBody>
      </p:sp>
      <p:sp>
        <p:nvSpPr>
          <p:cNvPr id="16" name="Title 1">
            <a:extLst>
              <a:ext uri="{FF2B5EF4-FFF2-40B4-BE49-F238E27FC236}">
                <a16:creationId xmlns:a16="http://schemas.microsoft.com/office/drawing/2014/main" id="{62138AE9-F2E4-42DE-BD41-954DCF3CE375}"/>
              </a:ext>
            </a:extLst>
          </p:cNvPr>
          <p:cNvSpPr txBox="1">
            <a:spLocks/>
          </p:cNvSpPr>
          <p:nvPr/>
        </p:nvSpPr>
        <p:spPr>
          <a:xfrm>
            <a:off x="816046" y="3833349"/>
            <a:ext cx="4032401"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Introduce a personalized platform for youths to learn more about personal finance</a:t>
            </a:r>
          </a:p>
        </p:txBody>
      </p:sp>
      <p:sp>
        <p:nvSpPr>
          <p:cNvPr id="19" name="Title 1">
            <a:extLst>
              <a:ext uri="{FF2B5EF4-FFF2-40B4-BE49-F238E27FC236}">
                <a16:creationId xmlns:a16="http://schemas.microsoft.com/office/drawing/2014/main" id="{B151FBF4-018A-408B-9834-9DB6EB4F22BB}"/>
              </a:ext>
            </a:extLst>
          </p:cNvPr>
          <p:cNvSpPr txBox="1">
            <a:spLocks/>
          </p:cNvSpPr>
          <p:nvPr/>
        </p:nvSpPr>
        <p:spPr>
          <a:xfrm>
            <a:off x="816045" y="4721607"/>
            <a:ext cx="4032401"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Ensure only the most relevant information is identified and presented</a:t>
            </a:r>
          </a:p>
        </p:txBody>
      </p:sp>
      <p:sp>
        <p:nvSpPr>
          <p:cNvPr id="20" name="Title 1">
            <a:extLst>
              <a:ext uri="{FF2B5EF4-FFF2-40B4-BE49-F238E27FC236}">
                <a16:creationId xmlns:a16="http://schemas.microsoft.com/office/drawing/2014/main" id="{1394E9C7-5D71-4A26-94BF-6324EB074419}"/>
              </a:ext>
            </a:extLst>
          </p:cNvPr>
          <p:cNvSpPr txBox="1">
            <a:spLocks/>
          </p:cNvSpPr>
          <p:nvPr/>
        </p:nvSpPr>
        <p:spPr>
          <a:xfrm>
            <a:off x="816044" y="5619787"/>
            <a:ext cx="4032401"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Have analysis of information retrieved to help youths make sense of it</a:t>
            </a:r>
          </a:p>
        </p:txBody>
      </p:sp>
      <p:sp>
        <p:nvSpPr>
          <p:cNvPr id="21" name="Title 1">
            <a:extLst>
              <a:ext uri="{FF2B5EF4-FFF2-40B4-BE49-F238E27FC236}">
                <a16:creationId xmlns:a16="http://schemas.microsoft.com/office/drawing/2014/main" id="{953A8C28-4838-46EC-8CEC-B56E4AEC09EE}"/>
              </a:ext>
            </a:extLst>
          </p:cNvPr>
          <p:cNvSpPr txBox="1">
            <a:spLocks/>
          </p:cNvSpPr>
          <p:nvPr/>
        </p:nvSpPr>
        <p:spPr>
          <a:xfrm>
            <a:off x="1357423" y="1846522"/>
            <a:ext cx="10676861" cy="570615"/>
          </a:xfrm>
          <a:prstGeom prst="rect">
            <a:avLst/>
          </a:prstGeom>
          <a:solidFill>
            <a:srgbClr val="7399C6"/>
          </a:solidFill>
          <a:ln>
            <a:solidFill>
              <a:schemeClr val="tx1"/>
            </a:solid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i="1">
                <a:solidFill>
                  <a:schemeClr val="bg1"/>
                </a:solidFill>
                <a:latin typeface="Century Gothic"/>
                <a:cs typeface="Times New Roman"/>
              </a:rPr>
              <a:t>How can we develop a platform that equips youths with personalized financial information according to their risk profile and goals which would empower them to make informed financial decisions for themselves</a:t>
            </a:r>
            <a:endParaRPr lang="en-SG" sz="1400" i="1">
              <a:solidFill>
                <a:schemeClr val="bg1"/>
              </a:solidFill>
              <a:latin typeface="Century Gothic"/>
              <a:cs typeface="Times New Roman"/>
            </a:endParaRPr>
          </a:p>
        </p:txBody>
      </p:sp>
      <p:sp>
        <p:nvSpPr>
          <p:cNvPr id="17" name="Title 1">
            <a:extLst>
              <a:ext uri="{FF2B5EF4-FFF2-40B4-BE49-F238E27FC236}">
                <a16:creationId xmlns:a16="http://schemas.microsoft.com/office/drawing/2014/main" id="{289F78D3-1318-4789-A932-643DB76B0963}"/>
              </a:ext>
            </a:extLst>
          </p:cNvPr>
          <p:cNvSpPr txBox="1">
            <a:spLocks/>
          </p:cNvSpPr>
          <p:nvPr/>
        </p:nvSpPr>
        <p:spPr>
          <a:xfrm>
            <a:off x="6569146" y="3143693"/>
            <a:ext cx="5465138" cy="377021"/>
          </a:xfrm>
          <a:prstGeom prst="rect">
            <a:avLst/>
          </a:prstGeom>
          <a:solidFill>
            <a:srgbClr val="002060"/>
          </a:solidFill>
          <a:ln>
            <a:solidFill>
              <a:schemeClr val="tx1"/>
            </a:solid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Our Solution – Investing For Youths (IFY)</a:t>
            </a:r>
            <a:endParaRPr lang="en-SG" sz="1600">
              <a:solidFill>
                <a:schemeClr val="bg1"/>
              </a:solidFill>
              <a:latin typeface="Century Gothic"/>
              <a:cs typeface="Times New Roman"/>
            </a:endParaRPr>
          </a:p>
        </p:txBody>
      </p:sp>
      <p:sp>
        <p:nvSpPr>
          <p:cNvPr id="3" name="Arrow: Right 2">
            <a:extLst>
              <a:ext uri="{FF2B5EF4-FFF2-40B4-BE49-F238E27FC236}">
                <a16:creationId xmlns:a16="http://schemas.microsoft.com/office/drawing/2014/main" id="{96595082-B270-41B1-84CF-5B0CB0A2FA58}"/>
              </a:ext>
            </a:extLst>
          </p:cNvPr>
          <p:cNvSpPr/>
          <p:nvPr/>
        </p:nvSpPr>
        <p:spPr>
          <a:xfrm>
            <a:off x="5108056" y="3241534"/>
            <a:ext cx="1095154" cy="163033"/>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itle 1">
            <a:extLst>
              <a:ext uri="{FF2B5EF4-FFF2-40B4-BE49-F238E27FC236}">
                <a16:creationId xmlns:a16="http://schemas.microsoft.com/office/drawing/2014/main" id="{F6D5529A-93AE-4D0D-8DBB-C00C4E7DE616}"/>
              </a:ext>
            </a:extLst>
          </p:cNvPr>
          <p:cNvSpPr txBox="1">
            <a:spLocks/>
          </p:cNvSpPr>
          <p:nvPr/>
        </p:nvSpPr>
        <p:spPr>
          <a:xfrm>
            <a:off x="6569146" y="3624843"/>
            <a:ext cx="5465138" cy="526000"/>
          </a:xfrm>
          <a:prstGeom prst="rect">
            <a:avLst/>
          </a:prstGeom>
          <a:solidFill>
            <a:schemeClr val="bg2"/>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400"/>
              <a:t>A comprehensive &amp; personalized solution for youths based on their risk tolerance and goals</a:t>
            </a:r>
          </a:p>
        </p:txBody>
      </p:sp>
      <p:pic>
        <p:nvPicPr>
          <p:cNvPr id="4" name="Picture 3">
            <a:extLst>
              <a:ext uri="{FF2B5EF4-FFF2-40B4-BE49-F238E27FC236}">
                <a16:creationId xmlns:a16="http://schemas.microsoft.com/office/drawing/2014/main" id="{1FD54790-BE42-4BF5-9DD3-9AA1E8E35E77}"/>
              </a:ext>
            </a:extLst>
          </p:cNvPr>
          <p:cNvPicPr>
            <a:picLocks noChangeAspect="1"/>
          </p:cNvPicPr>
          <p:nvPr/>
        </p:nvPicPr>
        <p:blipFill>
          <a:blip r:embed="rId2"/>
          <a:stretch>
            <a:fillRect/>
          </a:stretch>
        </p:blipFill>
        <p:spPr>
          <a:xfrm>
            <a:off x="6566228" y="4312566"/>
            <a:ext cx="559536" cy="559536"/>
          </a:xfrm>
          <a:prstGeom prst="rect">
            <a:avLst/>
          </a:prstGeom>
        </p:spPr>
      </p:pic>
      <p:sp>
        <p:nvSpPr>
          <p:cNvPr id="22" name="Title 1">
            <a:extLst>
              <a:ext uri="{FF2B5EF4-FFF2-40B4-BE49-F238E27FC236}">
                <a16:creationId xmlns:a16="http://schemas.microsoft.com/office/drawing/2014/main" id="{6FFB7341-2D4A-4B08-BCDC-8A16F0096F14}"/>
              </a:ext>
            </a:extLst>
          </p:cNvPr>
          <p:cNvSpPr txBox="1">
            <a:spLocks/>
          </p:cNvSpPr>
          <p:nvPr/>
        </p:nvSpPr>
        <p:spPr>
          <a:xfrm>
            <a:off x="7209756" y="4261694"/>
            <a:ext cx="4824527" cy="559536"/>
          </a:xfrm>
          <a:prstGeom prst="rect">
            <a:avLst/>
          </a:prstGeom>
          <a:ln>
            <a:solidFill>
              <a:schemeClr val="tx1"/>
            </a:solidFill>
            <a:prstDash val="dash"/>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latin typeface="Century Gothic"/>
                <a:cs typeface="Times New Roman"/>
              </a:rPr>
              <a:t>Telegram-bot questionnaire to ascertain user’s risk profile and personal goals</a:t>
            </a:r>
          </a:p>
        </p:txBody>
      </p:sp>
      <p:sp>
        <p:nvSpPr>
          <p:cNvPr id="23" name="Title 1">
            <a:extLst>
              <a:ext uri="{FF2B5EF4-FFF2-40B4-BE49-F238E27FC236}">
                <a16:creationId xmlns:a16="http://schemas.microsoft.com/office/drawing/2014/main" id="{978CA1CD-2CEE-4AE1-94A0-337B6AE3F0FD}"/>
              </a:ext>
            </a:extLst>
          </p:cNvPr>
          <p:cNvSpPr txBox="1">
            <a:spLocks/>
          </p:cNvSpPr>
          <p:nvPr/>
        </p:nvSpPr>
        <p:spPr>
          <a:xfrm>
            <a:off x="7209757" y="5004001"/>
            <a:ext cx="4824526" cy="531630"/>
          </a:xfrm>
          <a:prstGeom prst="rect">
            <a:avLst/>
          </a:prstGeom>
          <a:ln>
            <a:solidFill>
              <a:schemeClr val="tx1"/>
            </a:solidFill>
            <a:prstDash val="dash"/>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Website to showcase user’s hypothetical portfolio according to his/her individual profile</a:t>
            </a:r>
          </a:p>
        </p:txBody>
      </p:sp>
      <p:sp>
        <p:nvSpPr>
          <p:cNvPr id="24" name="Title 1">
            <a:extLst>
              <a:ext uri="{FF2B5EF4-FFF2-40B4-BE49-F238E27FC236}">
                <a16:creationId xmlns:a16="http://schemas.microsoft.com/office/drawing/2014/main" id="{E61563AD-CDCF-465B-AA5E-879E8E9032D4}"/>
              </a:ext>
            </a:extLst>
          </p:cNvPr>
          <p:cNvSpPr txBox="1">
            <a:spLocks/>
          </p:cNvSpPr>
          <p:nvPr/>
        </p:nvSpPr>
        <p:spPr>
          <a:xfrm>
            <a:off x="7209755" y="5729515"/>
            <a:ext cx="4824525" cy="559536"/>
          </a:xfrm>
          <a:prstGeom prst="rect">
            <a:avLst/>
          </a:prstGeom>
          <a:ln>
            <a:solidFill>
              <a:schemeClr val="tx1"/>
            </a:solidFill>
            <a:prstDash val="dash"/>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Able to view personalized news and estimated hypothetical returns based on user’s portfolio</a:t>
            </a:r>
          </a:p>
        </p:txBody>
      </p:sp>
      <p:pic>
        <p:nvPicPr>
          <p:cNvPr id="5" name="Picture 4">
            <a:extLst>
              <a:ext uri="{FF2B5EF4-FFF2-40B4-BE49-F238E27FC236}">
                <a16:creationId xmlns:a16="http://schemas.microsoft.com/office/drawing/2014/main" id="{837BC18E-185F-4739-A777-A75CA4B0954A}"/>
              </a:ext>
            </a:extLst>
          </p:cNvPr>
          <p:cNvPicPr>
            <a:picLocks noChangeAspect="1"/>
          </p:cNvPicPr>
          <p:nvPr/>
        </p:nvPicPr>
        <p:blipFill>
          <a:blip r:embed="rId3"/>
          <a:stretch>
            <a:fillRect/>
          </a:stretch>
        </p:blipFill>
        <p:spPr>
          <a:xfrm>
            <a:off x="6615401" y="5068606"/>
            <a:ext cx="467025" cy="467025"/>
          </a:xfrm>
          <a:prstGeom prst="rect">
            <a:avLst/>
          </a:prstGeom>
        </p:spPr>
      </p:pic>
      <p:pic>
        <p:nvPicPr>
          <p:cNvPr id="6" name="Picture 5">
            <a:extLst>
              <a:ext uri="{FF2B5EF4-FFF2-40B4-BE49-F238E27FC236}">
                <a16:creationId xmlns:a16="http://schemas.microsoft.com/office/drawing/2014/main" id="{C6DABF24-ED37-4A0F-90C5-2C864BC5A47A}"/>
              </a:ext>
            </a:extLst>
          </p:cNvPr>
          <p:cNvPicPr>
            <a:picLocks noChangeAspect="1"/>
          </p:cNvPicPr>
          <p:nvPr/>
        </p:nvPicPr>
        <p:blipFill>
          <a:blip r:embed="rId4"/>
          <a:stretch>
            <a:fillRect/>
          </a:stretch>
        </p:blipFill>
        <p:spPr>
          <a:xfrm>
            <a:off x="6596085" y="5754101"/>
            <a:ext cx="510363" cy="510363"/>
          </a:xfrm>
          <a:prstGeom prst="rect">
            <a:avLst/>
          </a:prstGeom>
        </p:spPr>
      </p:pic>
    </p:spTree>
    <p:extLst>
      <p:ext uri="{BB962C8B-B14F-4D97-AF65-F5344CB8AC3E}">
        <p14:creationId xmlns:p14="http://schemas.microsoft.com/office/powerpoint/2010/main" val="360313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9A92FE-FB30-4205-9074-827BF093A2B3}"/>
              </a:ext>
            </a:extLst>
          </p:cNvPr>
          <p:cNvSpPr>
            <a:spLocks noGrp="1"/>
          </p:cNvSpPr>
          <p:nvPr>
            <p:ph type="title"/>
          </p:nvPr>
        </p:nvSpPr>
        <p:spPr>
          <a:xfrm>
            <a:off x="978196" y="287080"/>
            <a:ext cx="9324754" cy="510363"/>
          </a:xfrm>
        </p:spPr>
        <p:txBody>
          <a:bodyPr lIns="91440" tIns="45720" rIns="91440" bIns="45720" anchor="ctr">
            <a:noAutofit/>
          </a:bodyPr>
          <a:lstStyle/>
          <a:p>
            <a:r>
              <a:rPr lang="en-US">
                <a:latin typeface="Century Gothic"/>
                <a:cs typeface="Times New Roman"/>
              </a:rPr>
              <a:t>Investing For Youth(IFY) offers youths a platform with a personalized hypothetical portfolio that enables them to learn about investments </a:t>
            </a:r>
            <a:endParaRPr lang="en-SG"/>
          </a:p>
        </p:txBody>
      </p:sp>
      <p:sp>
        <p:nvSpPr>
          <p:cNvPr id="4" name="Title 1">
            <a:extLst>
              <a:ext uri="{FF2B5EF4-FFF2-40B4-BE49-F238E27FC236}">
                <a16:creationId xmlns:a16="http://schemas.microsoft.com/office/drawing/2014/main" id="{D03EE8E8-8C47-492F-8190-71E1E019326B}"/>
              </a:ext>
            </a:extLst>
          </p:cNvPr>
          <p:cNvSpPr txBox="1">
            <a:spLocks/>
          </p:cNvSpPr>
          <p:nvPr/>
        </p:nvSpPr>
        <p:spPr>
          <a:xfrm>
            <a:off x="168348" y="1208567"/>
            <a:ext cx="3241159" cy="365052"/>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Telegram Questionnaire </a:t>
            </a:r>
            <a:endParaRPr lang="en-SG" sz="1600">
              <a:solidFill>
                <a:schemeClr val="bg1"/>
              </a:solidFill>
            </a:endParaRPr>
          </a:p>
        </p:txBody>
      </p:sp>
      <p:sp>
        <p:nvSpPr>
          <p:cNvPr id="5" name="Title 1">
            <a:extLst>
              <a:ext uri="{FF2B5EF4-FFF2-40B4-BE49-F238E27FC236}">
                <a16:creationId xmlns:a16="http://schemas.microsoft.com/office/drawing/2014/main" id="{A523FE46-35D3-4463-BE11-641EF7DD2266}"/>
              </a:ext>
            </a:extLst>
          </p:cNvPr>
          <p:cNvSpPr txBox="1">
            <a:spLocks/>
          </p:cNvSpPr>
          <p:nvPr/>
        </p:nvSpPr>
        <p:spPr>
          <a:xfrm>
            <a:off x="4475420" y="1208567"/>
            <a:ext cx="3241159" cy="365052"/>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Hypothetical Portfolio</a:t>
            </a:r>
            <a:endParaRPr lang="en-SG" sz="1600">
              <a:solidFill>
                <a:schemeClr val="bg1"/>
              </a:solidFill>
            </a:endParaRPr>
          </a:p>
        </p:txBody>
      </p:sp>
      <p:sp>
        <p:nvSpPr>
          <p:cNvPr id="6" name="Title 1">
            <a:extLst>
              <a:ext uri="{FF2B5EF4-FFF2-40B4-BE49-F238E27FC236}">
                <a16:creationId xmlns:a16="http://schemas.microsoft.com/office/drawing/2014/main" id="{8691F664-A9EA-4D88-991B-DD86D7D162E1}"/>
              </a:ext>
            </a:extLst>
          </p:cNvPr>
          <p:cNvSpPr txBox="1">
            <a:spLocks/>
          </p:cNvSpPr>
          <p:nvPr/>
        </p:nvSpPr>
        <p:spPr>
          <a:xfrm>
            <a:off x="8612365" y="1208567"/>
            <a:ext cx="3411287" cy="365052"/>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Learning &amp; Analysis of Results</a:t>
            </a:r>
            <a:endParaRPr lang="en-SG" sz="1600">
              <a:solidFill>
                <a:schemeClr val="bg1"/>
              </a:solidFill>
            </a:endParaRPr>
          </a:p>
        </p:txBody>
      </p:sp>
      <p:sp>
        <p:nvSpPr>
          <p:cNvPr id="7" name="Arrow: Right 6">
            <a:extLst>
              <a:ext uri="{FF2B5EF4-FFF2-40B4-BE49-F238E27FC236}">
                <a16:creationId xmlns:a16="http://schemas.microsoft.com/office/drawing/2014/main" id="{13FA4ACC-A084-4A94-A9B0-E7184B96A80B}"/>
              </a:ext>
            </a:extLst>
          </p:cNvPr>
          <p:cNvSpPr/>
          <p:nvPr/>
        </p:nvSpPr>
        <p:spPr>
          <a:xfrm>
            <a:off x="3774679" y="1297078"/>
            <a:ext cx="354738" cy="187466"/>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9A1D20F5-24B1-4DCB-8382-75A3AE1D45C4}"/>
              </a:ext>
            </a:extLst>
          </p:cNvPr>
          <p:cNvCxnSpPr/>
          <p:nvPr/>
        </p:nvCxnSpPr>
        <p:spPr>
          <a:xfrm>
            <a:off x="3942463" y="1711842"/>
            <a:ext cx="0" cy="4572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76141C-B09F-428F-BF9B-1EE49CC63012}"/>
              </a:ext>
            </a:extLst>
          </p:cNvPr>
          <p:cNvCxnSpPr/>
          <p:nvPr/>
        </p:nvCxnSpPr>
        <p:spPr>
          <a:xfrm>
            <a:off x="8164472" y="1711842"/>
            <a:ext cx="0" cy="4572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E4B57B1-53FC-4617-A22D-6526493B77C1}"/>
              </a:ext>
            </a:extLst>
          </p:cNvPr>
          <p:cNvPicPr>
            <a:picLocks noChangeAspect="1"/>
          </p:cNvPicPr>
          <p:nvPr/>
        </p:nvPicPr>
        <p:blipFill>
          <a:blip r:embed="rId2"/>
          <a:stretch>
            <a:fillRect/>
          </a:stretch>
        </p:blipFill>
        <p:spPr>
          <a:xfrm>
            <a:off x="89710" y="1835180"/>
            <a:ext cx="559536" cy="559536"/>
          </a:xfrm>
          <a:prstGeom prst="rect">
            <a:avLst/>
          </a:prstGeom>
        </p:spPr>
      </p:pic>
      <p:sp>
        <p:nvSpPr>
          <p:cNvPr id="13" name="Title 1">
            <a:extLst>
              <a:ext uri="{FF2B5EF4-FFF2-40B4-BE49-F238E27FC236}">
                <a16:creationId xmlns:a16="http://schemas.microsoft.com/office/drawing/2014/main" id="{20719DE2-BCBD-479D-996E-34398181FE78}"/>
              </a:ext>
            </a:extLst>
          </p:cNvPr>
          <p:cNvSpPr txBox="1">
            <a:spLocks/>
          </p:cNvSpPr>
          <p:nvPr/>
        </p:nvSpPr>
        <p:spPr>
          <a:xfrm>
            <a:off x="727884" y="1777896"/>
            <a:ext cx="3057303" cy="674104"/>
          </a:xfrm>
          <a:prstGeom prst="rect">
            <a:avLst/>
          </a:prstGeom>
          <a:ln>
            <a:solidFill>
              <a:schemeClr val="tx1"/>
            </a:solidFill>
            <a:prstDash val="dash"/>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User starts by accessing our telegram bot and answers some questions about personal finance</a:t>
            </a:r>
          </a:p>
        </p:txBody>
      </p:sp>
      <p:sp>
        <p:nvSpPr>
          <p:cNvPr id="15" name="Rectangle 14">
            <a:extLst>
              <a:ext uri="{FF2B5EF4-FFF2-40B4-BE49-F238E27FC236}">
                <a16:creationId xmlns:a16="http://schemas.microsoft.com/office/drawing/2014/main" id="{F947577A-0C59-4926-9ED5-BE7F2E9C0159}"/>
              </a:ext>
            </a:extLst>
          </p:cNvPr>
          <p:cNvSpPr/>
          <p:nvPr/>
        </p:nvSpPr>
        <p:spPr>
          <a:xfrm>
            <a:off x="668300" y="4915222"/>
            <a:ext cx="2548613"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F4830D89-6B70-4A92-A969-DFD24ED4778C}"/>
              </a:ext>
            </a:extLst>
          </p:cNvPr>
          <p:cNvSpPr/>
          <p:nvPr/>
        </p:nvSpPr>
        <p:spPr>
          <a:xfrm>
            <a:off x="386090" y="4756700"/>
            <a:ext cx="360000" cy="360000"/>
          </a:xfrm>
          <a:prstGeom prst="ellipse">
            <a:avLst/>
          </a:prstGeom>
          <a:solidFill>
            <a:schemeClr val="accent1"/>
          </a:solidFill>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b="1">
                <a:latin typeface="Century Gothic" panose="020B0502020202020204" pitchFamily="34" charset="0"/>
              </a:rPr>
              <a:t>1</a:t>
            </a:r>
          </a:p>
        </p:txBody>
      </p:sp>
      <p:sp>
        <p:nvSpPr>
          <p:cNvPr id="17" name="Oval 16">
            <a:extLst>
              <a:ext uri="{FF2B5EF4-FFF2-40B4-BE49-F238E27FC236}">
                <a16:creationId xmlns:a16="http://schemas.microsoft.com/office/drawing/2014/main" id="{EE04AF0F-65A3-4545-A836-26EC1CC7493E}"/>
              </a:ext>
            </a:extLst>
          </p:cNvPr>
          <p:cNvSpPr/>
          <p:nvPr/>
        </p:nvSpPr>
        <p:spPr>
          <a:xfrm>
            <a:off x="3216913" y="4735465"/>
            <a:ext cx="360000" cy="360000"/>
          </a:xfrm>
          <a:prstGeom prst="ellipse">
            <a:avLst/>
          </a:prstGeom>
          <a:solidFill>
            <a:schemeClr val="accent1"/>
          </a:solidFill>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b="1">
                <a:latin typeface="Century Gothic" panose="020B0502020202020204" pitchFamily="34" charset="0"/>
              </a:rPr>
              <a:t>5</a:t>
            </a:r>
          </a:p>
        </p:txBody>
      </p:sp>
      <p:sp>
        <p:nvSpPr>
          <p:cNvPr id="19" name="Isosceles Triangle 18">
            <a:extLst>
              <a:ext uri="{FF2B5EF4-FFF2-40B4-BE49-F238E27FC236}">
                <a16:creationId xmlns:a16="http://schemas.microsoft.com/office/drawing/2014/main" id="{0FCF4C7F-FDD8-4B1D-B4AD-123F00CE7237}"/>
              </a:ext>
            </a:extLst>
          </p:cNvPr>
          <p:cNvSpPr/>
          <p:nvPr/>
        </p:nvSpPr>
        <p:spPr>
          <a:xfrm rot="10800000">
            <a:off x="1788927" y="2603393"/>
            <a:ext cx="393403" cy="297712"/>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itle 1">
            <a:extLst>
              <a:ext uri="{FF2B5EF4-FFF2-40B4-BE49-F238E27FC236}">
                <a16:creationId xmlns:a16="http://schemas.microsoft.com/office/drawing/2014/main" id="{E651268B-981E-4F0D-8F02-DF0023616E04}"/>
              </a:ext>
            </a:extLst>
          </p:cNvPr>
          <p:cNvSpPr txBox="1">
            <a:spLocks/>
          </p:cNvSpPr>
          <p:nvPr/>
        </p:nvSpPr>
        <p:spPr>
          <a:xfrm>
            <a:off x="56121" y="4370419"/>
            <a:ext cx="1081562" cy="328997"/>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Risk Taker</a:t>
            </a:r>
          </a:p>
        </p:txBody>
      </p:sp>
      <p:sp>
        <p:nvSpPr>
          <p:cNvPr id="21" name="Title 1">
            <a:extLst>
              <a:ext uri="{FF2B5EF4-FFF2-40B4-BE49-F238E27FC236}">
                <a16:creationId xmlns:a16="http://schemas.microsoft.com/office/drawing/2014/main" id="{638E9191-9D65-42CB-8748-029AC01B79E5}"/>
              </a:ext>
            </a:extLst>
          </p:cNvPr>
          <p:cNvSpPr txBox="1">
            <a:spLocks/>
          </p:cNvSpPr>
          <p:nvPr/>
        </p:nvSpPr>
        <p:spPr>
          <a:xfrm>
            <a:off x="2832932" y="4355307"/>
            <a:ext cx="1222823" cy="312440"/>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Risk Averse</a:t>
            </a:r>
          </a:p>
        </p:txBody>
      </p:sp>
      <p:sp>
        <p:nvSpPr>
          <p:cNvPr id="22" name="Title 1">
            <a:extLst>
              <a:ext uri="{FF2B5EF4-FFF2-40B4-BE49-F238E27FC236}">
                <a16:creationId xmlns:a16="http://schemas.microsoft.com/office/drawing/2014/main" id="{6F68B738-A336-43A7-ABAF-625C4AA3B31A}"/>
              </a:ext>
            </a:extLst>
          </p:cNvPr>
          <p:cNvSpPr txBox="1">
            <a:spLocks/>
          </p:cNvSpPr>
          <p:nvPr/>
        </p:nvSpPr>
        <p:spPr>
          <a:xfrm>
            <a:off x="168348" y="5207376"/>
            <a:ext cx="3616839" cy="1036385"/>
          </a:xfrm>
          <a:prstGeom prst="rect">
            <a:avLst/>
          </a:prstGeom>
          <a:solidFill>
            <a:schemeClr val="accent5">
              <a:lumMod val="20000"/>
              <a:lumOff val="80000"/>
            </a:schemeClr>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Based on our algorithm, the user will be assigned a </a:t>
            </a:r>
            <a:r>
              <a:rPr lang="en-US" sz="1400"/>
              <a:t>risk aversion coefficient </a:t>
            </a:r>
            <a:r>
              <a:rPr lang="en-US" sz="1400" b="0"/>
              <a:t>between </a:t>
            </a:r>
            <a:r>
              <a:rPr lang="en-US" sz="1400"/>
              <a:t>1-5</a:t>
            </a:r>
            <a:r>
              <a:rPr lang="en-US" sz="1400" b="0"/>
              <a:t>, with 1 being a risk taker and 5 being a risk averse individual</a:t>
            </a:r>
          </a:p>
        </p:txBody>
      </p:sp>
      <p:grpSp>
        <p:nvGrpSpPr>
          <p:cNvPr id="32" name="Group 31">
            <a:extLst>
              <a:ext uri="{FF2B5EF4-FFF2-40B4-BE49-F238E27FC236}">
                <a16:creationId xmlns:a16="http://schemas.microsoft.com/office/drawing/2014/main" id="{08512A99-AD87-4CC2-958A-B229A6AEB378}"/>
              </a:ext>
            </a:extLst>
          </p:cNvPr>
          <p:cNvGrpSpPr/>
          <p:nvPr/>
        </p:nvGrpSpPr>
        <p:grpSpPr>
          <a:xfrm>
            <a:off x="1642894" y="3114585"/>
            <a:ext cx="685467" cy="1211513"/>
            <a:chOff x="6677891" y="2029620"/>
            <a:chExt cx="2133593" cy="4071796"/>
          </a:xfrm>
        </p:grpSpPr>
        <p:grpSp>
          <p:nvGrpSpPr>
            <p:cNvPr id="35" name="Group 34">
              <a:extLst>
                <a:ext uri="{FF2B5EF4-FFF2-40B4-BE49-F238E27FC236}">
                  <a16:creationId xmlns:a16="http://schemas.microsoft.com/office/drawing/2014/main" id="{8211EDC7-0337-4D1B-A988-3854D7D4B290}"/>
                </a:ext>
              </a:extLst>
            </p:cNvPr>
            <p:cNvGrpSpPr/>
            <p:nvPr/>
          </p:nvGrpSpPr>
          <p:grpSpPr>
            <a:xfrm>
              <a:off x="6677891" y="2029620"/>
              <a:ext cx="2133593" cy="4071796"/>
              <a:chOff x="260995" y="2330832"/>
              <a:chExt cx="2130374" cy="4197099"/>
            </a:xfrm>
          </p:grpSpPr>
          <p:grpSp>
            <p:nvGrpSpPr>
              <p:cNvPr id="37" name="Google Shape;467;p90">
                <a:extLst>
                  <a:ext uri="{FF2B5EF4-FFF2-40B4-BE49-F238E27FC236}">
                    <a16:creationId xmlns:a16="http://schemas.microsoft.com/office/drawing/2014/main" id="{1DB7BF58-E33A-40A1-90C2-BEDDDEBD3C94}"/>
                  </a:ext>
                </a:extLst>
              </p:cNvPr>
              <p:cNvGrpSpPr/>
              <p:nvPr/>
            </p:nvGrpSpPr>
            <p:grpSpPr>
              <a:xfrm>
                <a:off x="260995" y="2330832"/>
                <a:ext cx="2130374" cy="4197099"/>
                <a:chOff x="16850" y="0"/>
                <a:chExt cx="8113511" cy="16369468"/>
              </a:xfrm>
            </p:grpSpPr>
            <p:grpSp>
              <p:nvGrpSpPr>
                <p:cNvPr id="51" name="Google Shape;468;p90">
                  <a:extLst>
                    <a:ext uri="{FF2B5EF4-FFF2-40B4-BE49-F238E27FC236}">
                      <a16:creationId xmlns:a16="http://schemas.microsoft.com/office/drawing/2014/main" id="{8469E0DD-BC9C-42A3-BF80-B76B16319364}"/>
                    </a:ext>
                  </a:extLst>
                </p:cNvPr>
                <p:cNvGrpSpPr/>
                <p:nvPr/>
              </p:nvGrpSpPr>
              <p:grpSpPr>
                <a:xfrm>
                  <a:off x="16850" y="2120904"/>
                  <a:ext cx="238324" cy="3938139"/>
                  <a:chOff x="0" y="0"/>
                  <a:chExt cx="238323" cy="3938139"/>
                </a:xfrm>
              </p:grpSpPr>
              <p:sp>
                <p:nvSpPr>
                  <p:cNvPr id="59" name="Google Shape;469;p90">
                    <a:extLst>
                      <a:ext uri="{FF2B5EF4-FFF2-40B4-BE49-F238E27FC236}">
                        <a16:creationId xmlns:a16="http://schemas.microsoft.com/office/drawing/2014/main" id="{DF849DD7-41C2-4507-A083-67529199C094}"/>
                      </a:ext>
                    </a:extLst>
                  </p:cNvPr>
                  <p:cNvSpPr/>
                  <p:nvPr/>
                </p:nvSpPr>
                <p:spPr>
                  <a:xfrm>
                    <a:off x="0" y="0"/>
                    <a:ext cx="198225" cy="609360"/>
                  </a:xfrm>
                  <a:custGeom>
                    <a:avLst/>
                    <a:gdLst/>
                    <a:ahLst/>
                    <a:cxnLst/>
                    <a:rect l="0" t="0" r="0" b="0"/>
                    <a:pathLst>
                      <a:path w="21600" h="21600" extrusionOk="0">
                        <a:moveTo>
                          <a:pt x="21600" y="21600"/>
                        </a:moveTo>
                        <a:lnTo>
                          <a:pt x="5274" y="21600"/>
                        </a:lnTo>
                        <a:cubicBezTo>
                          <a:pt x="2260" y="21600"/>
                          <a:pt x="0" y="20960"/>
                          <a:pt x="0" y="19920"/>
                        </a:cubicBezTo>
                        <a:lnTo>
                          <a:pt x="0" y="1680"/>
                        </a:lnTo>
                        <a:cubicBezTo>
                          <a:pt x="0" y="640"/>
                          <a:pt x="2260" y="0"/>
                          <a:pt x="5274" y="0"/>
                        </a:cubicBezTo>
                        <a:lnTo>
                          <a:pt x="21600" y="0"/>
                        </a:lnTo>
                        <a:lnTo>
                          <a:pt x="21600" y="21600"/>
                        </a:ln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sp>
                <p:nvSpPr>
                  <p:cNvPr id="60" name="Google Shape;470;p90">
                    <a:extLst>
                      <a:ext uri="{FF2B5EF4-FFF2-40B4-BE49-F238E27FC236}">
                        <a16:creationId xmlns:a16="http://schemas.microsoft.com/office/drawing/2014/main" id="{B128ACC6-6370-4EFD-BF02-F1FDB8028251}"/>
                      </a:ext>
                    </a:extLst>
                  </p:cNvPr>
                  <p:cNvSpPr/>
                  <p:nvPr/>
                </p:nvSpPr>
                <p:spPr>
                  <a:xfrm>
                    <a:off x="0" y="1353575"/>
                    <a:ext cx="238323" cy="1150773"/>
                  </a:xfrm>
                  <a:custGeom>
                    <a:avLst/>
                    <a:gdLst/>
                    <a:ahLst/>
                    <a:cxnLst/>
                    <a:rect l="0" t="0" r="0" b="0"/>
                    <a:pathLst>
                      <a:path w="21600" h="21600" extrusionOk="0">
                        <a:moveTo>
                          <a:pt x="21600" y="21600"/>
                        </a:moveTo>
                        <a:lnTo>
                          <a:pt x="4404" y="21600"/>
                        </a:lnTo>
                        <a:cubicBezTo>
                          <a:pt x="1887" y="21600"/>
                          <a:pt x="0" y="21258"/>
                          <a:pt x="0" y="20704"/>
                        </a:cubicBezTo>
                        <a:lnTo>
                          <a:pt x="0" y="896"/>
                        </a:lnTo>
                        <a:cubicBezTo>
                          <a:pt x="0" y="384"/>
                          <a:pt x="1887" y="0"/>
                          <a:pt x="4404" y="0"/>
                        </a:cubicBezTo>
                        <a:lnTo>
                          <a:pt x="21600" y="0"/>
                        </a:lnTo>
                        <a:lnTo>
                          <a:pt x="21600" y="21600"/>
                        </a:ln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sp>
                <p:nvSpPr>
                  <p:cNvPr id="61" name="Google Shape;471;p90">
                    <a:extLst>
                      <a:ext uri="{FF2B5EF4-FFF2-40B4-BE49-F238E27FC236}">
                        <a16:creationId xmlns:a16="http://schemas.microsoft.com/office/drawing/2014/main" id="{117EF88F-0D12-46E2-BF10-4E9E87CAA29B}"/>
                      </a:ext>
                    </a:extLst>
                  </p:cNvPr>
                  <p:cNvSpPr/>
                  <p:nvPr/>
                </p:nvSpPr>
                <p:spPr>
                  <a:xfrm>
                    <a:off x="0" y="2817444"/>
                    <a:ext cx="198225" cy="1120695"/>
                  </a:xfrm>
                  <a:custGeom>
                    <a:avLst/>
                    <a:gdLst/>
                    <a:ahLst/>
                    <a:cxnLst/>
                    <a:rect l="0" t="0" r="0" b="0"/>
                    <a:pathLst>
                      <a:path w="21600" h="21600" extrusionOk="0">
                        <a:moveTo>
                          <a:pt x="21600" y="21600"/>
                        </a:moveTo>
                        <a:lnTo>
                          <a:pt x="5274" y="21600"/>
                        </a:lnTo>
                        <a:cubicBezTo>
                          <a:pt x="2260" y="21600"/>
                          <a:pt x="0" y="21249"/>
                          <a:pt x="0" y="20680"/>
                        </a:cubicBezTo>
                        <a:lnTo>
                          <a:pt x="0" y="920"/>
                        </a:lnTo>
                        <a:cubicBezTo>
                          <a:pt x="0" y="394"/>
                          <a:pt x="2260" y="0"/>
                          <a:pt x="5274" y="0"/>
                        </a:cubicBezTo>
                        <a:lnTo>
                          <a:pt x="21600" y="0"/>
                        </a:lnTo>
                        <a:lnTo>
                          <a:pt x="21600" y="21600"/>
                        </a:ln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grpSp>
            <p:sp>
              <p:nvSpPr>
                <p:cNvPr id="52" name="Google Shape;472;p90">
                  <a:extLst>
                    <a:ext uri="{FF2B5EF4-FFF2-40B4-BE49-F238E27FC236}">
                      <a16:creationId xmlns:a16="http://schemas.microsoft.com/office/drawing/2014/main" id="{2B8883A0-7DB6-4E73-ADEE-A616F3116BE7}"/>
                    </a:ext>
                  </a:extLst>
                </p:cNvPr>
                <p:cNvSpPr/>
                <p:nvPr/>
              </p:nvSpPr>
              <p:spPr>
                <a:xfrm>
                  <a:off x="7962213" y="3708313"/>
                  <a:ext cx="168148" cy="1990565"/>
                </a:xfrm>
                <a:custGeom>
                  <a:avLst/>
                  <a:gdLst/>
                  <a:ahLst/>
                  <a:cxnLst/>
                  <a:rect l="0" t="0" r="0" b="0"/>
                  <a:pathLst>
                    <a:path w="21600" h="21600" extrusionOk="0">
                      <a:moveTo>
                        <a:pt x="15386" y="21600"/>
                      </a:moveTo>
                      <a:lnTo>
                        <a:pt x="0" y="21600"/>
                      </a:lnTo>
                      <a:lnTo>
                        <a:pt x="0" y="0"/>
                      </a:lnTo>
                      <a:lnTo>
                        <a:pt x="15386" y="0"/>
                      </a:lnTo>
                      <a:cubicBezTo>
                        <a:pt x="19233" y="0"/>
                        <a:pt x="21600" y="372"/>
                        <a:pt x="21600" y="867"/>
                      </a:cubicBezTo>
                      <a:lnTo>
                        <a:pt x="21600" y="20733"/>
                      </a:lnTo>
                      <a:cubicBezTo>
                        <a:pt x="21600" y="21146"/>
                        <a:pt x="18641" y="21600"/>
                        <a:pt x="15386" y="21600"/>
                      </a:cubicBez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grpSp>
              <p:nvGrpSpPr>
                <p:cNvPr id="53" name="Google Shape;473;p90">
                  <a:extLst>
                    <a:ext uri="{FF2B5EF4-FFF2-40B4-BE49-F238E27FC236}">
                      <a16:creationId xmlns:a16="http://schemas.microsoft.com/office/drawing/2014/main" id="{3F6BF150-ABAC-410A-9865-D1642691F062}"/>
                    </a:ext>
                  </a:extLst>
                </p:cNvPr>
                <p:cNvGrpSpPr/>
                <p:nvPr/>
              </p:nvGrpSpPr>
              <p:grpSpPr>
                <a:xfrm>
                  <a:off x="73791" y="0"/>
                  <a:ext cx="7994171" cy="16369468"/>
                  <a:chOff x="0" y="0"/>
                  <a:chExt cx="7994169" cy="16369466"/>
                </a:xfrm>
              </p:grpSpPr>
              <p:sp>
                <p:nvSpPr>
                  <p:cNvPr id="54" name="Google Shape;474;p90">
                    <a:extLst>
                      <a:ext uri="{FF2B5EF4-FFF2-40B4-BE49-F238E27FC236}">
                        <a16:creationId xmlns:a16="http://schemas.microsoft.com/office/drawing/2014/main" id="{FB75A559-68AC-406E-BA3D-51FD73664BC1}"/>
                      </a:ext>
                    </a:extLst>
                  </p:cNvPr>
                  <p:cNvSpPr/>
                  <p:nvPr/>
                </p:nvSpPr>
                <p:spPr>
                  <a:xfrm>
                    <a:off x="0" y="0"/>
                    <a:ext cx="7994169" cy="16369466"/>
                  </a:xfrm>
                  <a:prstGeom prst="roundRect">
                    <a:avLst>
                      <a:gd name="adj" fmla="val 14497"/>
                    </a:avLst>
                  </a:pr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55" name="Google Shape;475;p90">
                    <a:extLst>
                      <a:ext uri="{FF2B5EF4-FFF2-40B4-BE49-F238E27FC236}">
                        <a16:creationId xmlns:a16="http://schemas.microsoft.com/office/drawing/2014/main" id="{0FA2AB81-83F6-40CC-8CE5-21377ED61676}"/>
                      </a:ext>
                    </a:extLst>
                  </p:cNvPr>
                  <p:cNvSpPr/>
                  <p:nvPr/>
                </p:nvSpPr>
                <p:spPr>
                  <a:xfrm>
                    <a:off x="133705" y="58424"/>
                    <a:ext cx="7726757" cy="16252614"/>
                  </a:xfrm>
                  <a:prstGeom prst="roundRect">
                    <a:avLst>
                      <a:gd name="adj" fmla="val 14999"/>
                    </a:avLst>
                  </a:prstGeom>
                  <a:solidFill>
                    <a:srgbClr val="A6AAA8"/>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56" name="Google Shape;476;p90">
                    <a:extLst>
                      <a:ext uri="{FF2B5EF4-FFF2-40B4-BE49-F238E27FC236}">
                        <a16:creationId xmlns:a16="http://schemas.microsoft.com/office/drawing/2014/main" id="{89EBE321-191C-4C75-91D1-8EA106223D0B}"/>
                      </a:ext>
                    </a:extLst>
                  </p:cNvPr>
                  <p:cNvSpPr/>
                  <p:nvPr/>
                </p:nvSpPr>
                <p:spPr>
                  <a:xfrm>
                    <a:off x="61660" y="130470"/>
                    <a:ext cx="7870849" cy="16108523"/>
                  </a:xfrm>
                  <a:prstGeom prst="roundRect">
                    <a:avLst>
                      <a:gd name="adj" fmla="val 14725"/>
                    </a:avLst>
                  </a:pr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57" name="Google Shape;477;p90">
                    <a:extLst>
                      <a:ext uri="{FF2B5EF4-FFF2-40B4-BE49-F238E27FC236}">
                        <a16:creationId xmlns:a16="http://schemas.microsoft.com/office/drawing/2014/main" id="{A847B40F-20BF-4AE5-9149-2FF99F896027}"/>
                      </a:ext>
                    </a:extLst>
                  </p:cNvPr>
                  <p:cNvSpPr/>
                  <p:nvPr/>
                </p:nvSpPr>
                <p:spPr>
                  <a:xfrm>
                    <a:off x="145713" y="224601"/>
                    <a:ext cx="7702742" cy="15920264"/>
                  </a:xfrm>
                  <a:prstGeom prst="roundRect">
                    <a:avLst>
                      <a:gd name="adj" fmla="val 14386"/>
                    </a:avLst>
                  </a:prstGeom>
                  <a:solidFill>
                    <a:srgbClr val="A6AAA8"/>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58" name="Google Shape;478;p90">
                    <a:extLst>
                      <a:ext uri="{FF2B5EF4-FFF2-40B4-BE49-F238E27FC236}">
                        <a16:creationId xmlns:a16="http://schemas.microsoft.com/office/drawing/2014/main" id="{A7CF0F0F-8FB4-424F-8C5F-CBD9A4411552}"/>
                      </a:ext>
                    </a:extLst>
                  </p:cNvPr>
                  <p:cNvSpPr/>
                  <p:nvPr/>
                </p:nvSpPr>
                <p:spPr>
                  <a:xfrm>
                    <a:off x="258589" y="170567"/>
                    <a:ext cx="7476990" cy="16055127"/>
                  </a:xfrm>
                  <a:prstGeom prst="roundRect">
                    <a:avLst>
                      <a:gd name="adj" fmla="val 13411"/>
                    </a:avLst>
                  </a:pr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grpSp>
          </p:grpSp>
          <p:grpSp>
            <p:nvGrpSpPr>
              <p:cNvPr id="38" name="Google Shape;496;p90">
                <a:extLst>
                  <a:ext uri="{FF2B5EF4-FFF2-40B4-BE49-F238E27FC236}">
                    <a16:creationId xmlns:a16="http://schemas.microsoft.com/office/drawing/2014/main" id="{03D8514C-550E-4933-87ED-F159F8E6F726}"/>
                  </a:ext>
                </a:extLst>
              </p:cNvPr>
              <p:cNvGrpSpPr/>
              <p:nvPr/>
            </p:nvGrpSpPr>
            <p:grpSpPr>
              <a:xfrm>
                <a:off x="766548" y="2384220"/>
                <a:ext cx="1123702" cy="178701"/>
                <a:chOff x="-1" y="0"/>
                <a:chExt cx="4279593" cy="696961"/>
              </a:xfrm>
            </p:grpSpPr>
            <p:grpSp>
              <p:nvGrpSpPr>
                <p:cNvPr id="39" name="Google Shape;497;p90">
                  <a:extLst>
                    <a:ext uri="{FF2B5EF4-FFF2-40B4-BE49-F238E27FC236}">
                      <a16:creationId xmlns:a16="http://schemas.microsoft.com/office/drawing/2014/main" id="{04401F00-B339-4CAE-B09A-C4E6A5C8B073}"/>
                    </a:ext>
                  </a:extLst>
                </p:cNvPr>
                <p:cNvGrpSpPr/>
                <p:nvPr/>
              </p:nvGrpSpPr>
              <p:grpSpPr>
                <a:xfrm>
                  <a:off x="-1" y="0"/>
                  <a:ext cx="4279593" cy="696961"/>
                  <a:chOff x="0" y="0"/>
                  <a:chExt cx="4279591" cy="696961"/>
                </a:xfrm>
              </p:grpSpPr>
              <p:grpSp>
                <p:nvGrpSpPr>
                  <p:cNvPr id="46" name="Google Shape;498;p90">
                    <a:extLst>
                      <a:ext uri="{FF2B5EF4-FFF2-40B4-BE49-F238E27FC236}">
                        <a16:creationId xmlns:a16="http://schemas.microsoft.com/office/drawing/2014/main" id="{51FE5D55-132A-40AB-A3AC-0028A6897B2F}"/>
                      </a:ext>
                    </a:extLst>
                  </p:cNvPr>
                  <p:cNvGrpSpPr/>
                  <p:nvPr/>
                </p:nvGrpSpPr>
                <p:grpSpPr>
                  <a:xfrm>
                    <a:off x="0" y="142355"/>
                    <a:ext cx="4279591" cy="554606"/>
                    <a:chOff x="0" y="0"/>
                    <a:chExt cx="4279591" cy="554603"/>
                  </a:xfrm>
                </p:grpSpPr>
                <p:sp>
                  <p:nvSpPr>
                    <p:cNvPr id="48" name="Google Shape;499;p90">
                      <a:extLst>
                        <a:ext uri="{FF2B5EF4-FFF2-40B4-BE49-F238E27FC236}">
                          <a16:creationId xmlns:a16="http://schemas.microsoft.com/office/drawing/2014/main" id="{E1CEDAC3-BD73-42D2-9823-0BCDAC17855D}"/>
                        </a:ext>
                      </a:extLst>
                    </p:cNvPr>
                    <p:cNvSpPr/>
                    <p:nvPr/>
                  </p:nvSpPr>
                  <p:spPr>
                    <a:xfrm>
                      <a:off x="0" y="0"/>
                      <a:ext cx="179629" cy="179629"/>
                    </a:xfrm>
                    <a:custGeom>
                      <a:avLst/>
                      <a:gdLst/>
                      <a:ahLst/>
                      <a:cxnLst/>
                      <a:rect l="0" t="0" r="0" b="0"/>
                      <a:pathLst>
                        <a:path w="21600" h="21600" extrusionOk="0">
                          <a:moveTo>
                            <a:pt x="0" y="0"/>
                          </a:moveTo>
                          <a:cubicBezTo>
                            <a:pt x="5528" y="0"/>
                            <a:pt x="11058" y="2107"/>
                            <a:pt x="15275" y="6325"/>
                          </a:cubicBezTo>
                          <a:cubicBezTo>
                            <a:pt x="19493" y="10542"/>
                            <a:pt x="21600" y="16072"/>
                            <a:pt x="21600" y="21600"/>
                          </a:cubicBezTo>
                          <a:lnTo>
                            <a:pt x="21600" y="0"/>
                          </a:lnTo>
                          <a:lnTo>
                            <a:pt x="0" y="0"/>
                          </a:lnTo>
                          <a:close/>
                        </a:path>
                      </a:pathLst>
                    </a:cu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500"/>
                        <a:buFont typeface="Helvetica Neue Light"/>
                        <a:buNone/>
                      </a:pPr>
                      <a:endParaRPr sz="25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49" name="Google Shape;500;p90">
                      <a:extLst>
                        <a:ext uri="{FF2B5EF4-FFF2-40B4-BE49-F238E27FC236}">
                          <a16:creationId xmlns:a16="http://schemas.microsoft.com/office/drawing/2014/main" id="{FA1DD64B-38A7-4C47-8BBF-48800199179A}"/>
                        </a:ext>
                      </a:extLst>
                    </p:cNvPr>
                    <p:cNvSpPr/>
                    <p:nvPr/>
                  </p:nvSpPr>
                  <p:spPr>
                    <a:xfrm>
                      <a:off x="165566" y="0"/>
                      <a:ext cx="3948459" cy="554603"/>
                    </a:xfrm>
                    <a:custGeom>
                      <a:avLst/>
                      <a:gdLst/>
                      <a:ahLst/>
                      <a:cxnLst/>
                      <a:rect l="0" t="0" r="0" b="0"/>
                      <a:pathLst>
                        <a:path w="21600" h="21589" extrusionOk="0">
                          <a:moveTo>
                            <a:pt x="0" y="0"/>
                          </a:moveTo>
                          <a:cubicBezTo>
                            <a:pt x="4" y="4123"/>
                            <a:pt x="17" y="7416"/>
                            <a:pt x="135" y="10314"/>
                          </a:cubicBezTo>
                          <a:cubicBezTo>
                            <a:pt x="353" y="15199"/>
                            <a:pt x="892" y="19035"/>
                            <a:pt x="1578" y="20584"/>
                          </a:cubicBezTo>
                          <a:cubicBezTo>
                            <a:pt x="2072" y="21600"/>
                            <a:pt x="2594" y="21589"/>
                            <a:pt x="3384" y="21589"/>
                          </a:cubicBezTo>
                          <a:lnTo>
                            <a:pt x="18216" y="21589"/>
                          </a:lnTo>
                          <a:cubicBezTo>
                            <a:pt x="19006" y="21589"/>
                            <a:pt x="19528" y="21600"/>
                            <a:pt x="20022" y="20584"/>
                          </a:cubicBezTo>
                          <a:cubicBezTo>
                            <a:pt x="20708" y="19035"/>
                            <a:pt x="21247" y="15199"/>
                            <a:pt x="21465" y="10314"/>
                          </a:cubicBezTo>
                          <a:cubicBezTo>
                            <a:pt x="21583" y="7416"/>
                            <a:pt x="21596" y="4123"/>
                            <a:pt x="21600" y="0"/>
                          </a:cubicBezTo>
                          <a:lnTo>
                            <a:pt x="0" y="0"/>
                          </a:lnTo>
                          <a:close/>
                        </a:path>
                      </a:pathLst>
                    </a:cu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500"/>
                        <a:buFont typeface="Helvetica Neue Light"/>
                        <a:buNone/>
                      </a:pPr>
                      <a:endParaRPr sz="25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sp>
                  <p:nvSpPr>
                    <p:cNvPr id="50" name="Google Shape;501;p90">
                      <a:extLst>
                        <a:ext uri="{FF2B5EF4-FFF2-40B4-BE49-F238E27FC236}">
                          <a16:creationId xmlns:a16="http://schemas.microsoft.com/office/drawing/2014/main" id="{86288133-1A97-49C7-B911-8D35B82C2577}"/>
                        </a:ext>
                      </a:extLst>
                    </p:cNvPr>
                    <p:cNvSpPr/>
                    <p:nvPr/>
                  </p:nvSpPr>
                  <p:spPr>
                    <a:xfrm flipH="1">
                      <a:off x="4099961" y="0"/>
                      <a:ext cx="179630" cy="179629"/>
                    </a:xfrm>
                    <a:custGeom>
                      <a:avLst/>
                      <a:gdLst/>
                      <a:ahLst/>
                      <a:cxnLst/>
                      <a:rect l="0" t="0" r="0" b="0"/>
                      <a:pathLst>
                        <a:path w="21600" h="21600" extrusionOk="0">
                          <a:moveTo>
                            <a:pt x="0" y="0"/>
                          </a:moveTo>
                          <a:cubicBezTo>
                            <a:pt x="5528" y="0"/>
                            <a:pt x="11058" y="2107"/>
                            <a:pt x="15275" y="6325"/>
                          </a:cubicBezTo>
                          <a:cubicBezTo>
                            <a:pt x="19493" y="10542"/>
                            <a:pt x="21600" y="16072"/>
                            <a:pt x="21600" y="21600"/>
                          </a:cubicBezTo>
                          <a:lnTo>
                            <a:pt x="21600" y="0"/>
                          </a:lnTo>
                          <a:lnTo>
                            <a:pt x="0" y="0"/>
                          </a:lnTo>
                          <a:close/>
                        </a:path>
                      </a:pathLst>
                    </a:cu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500"/>
                        <a:buFont typeface="Helvetica Neue Light"/>
                        <a:buNone/>
                      </a:pPr>
                      <a:endParaRPr sz="25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grpSp>
              <p:sp>
                <p:nvSpPr>
                  <p:cNvPr id="47" name="Google Shape;502;p90">
                    <a:extLst>
                      <a:ext uri="{FF2B5EF4-FFF2-40B4-BE49-F238E27FC236}">
                        <a16:creationId xmlns:a16="http://schemas.microsoft.com/office/drawing/2014/main" id="{F3083729-A779-45DD-A29F-22E5C5E9CF95}"/>
                      </a:ext>
                    </a:extLst>
                  </p:cNvPr>
                  <p:cNvSpPr/>
                  <p:nvPr/>
                </p:nvSpPr>
                <p:spPr>
                  <a:xfrm>
                    <a:off x="7257" y="0"/>
                    <a:ext cx="4265076" cy="142356"/>
                  </a:xfrm>
                  <a:prstGeom prst="rect">
                    <a:avLst/>
                  </a:prstGeom>
                  <a:solidFill>
                    <a:srgbClr val="15131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endParaRPr sz="2400" b="0" i="0" u="none" strike="noStrike" cap="none">
                      <a:solidFill>
                        <a:srgbClr val="FFFFFF"/>
                      </a:solidFill>
                      <a:latin typeface="Century Gothic" panose="020B0502020202020204" pitchFamily="34" charset="0"/>
                      <a:ea typeface="Helvetica Neue Light"/>
                      <a:cs typeface="Helvetica Neue Light"/>
                      <a:sym typeface="Helvetica Neue Light"/>
                    </a:endParaRPr>
                  </a:p>
                </p:txBody>
              </p:sp>
            </p:grpSp>
            <p:grpSp>
              <p:nvGrpSpPr>
                <p:cNvPr id="40" name="Google Shape;503;p90">
                  <a:extLst>
                    <a:ext uri="{FF2B5EF4-FFF2-40B4-BE49-F238E27FC236}">
                      <a16:creationId xmlns:a16="http://schemas.microsoft.com/office/drawing/2014/main" id="{1CFC093F-1435-4E1A-B2C9-7B052CD9C86E}"/>
                    </a:ext>
                  </a:extLst>
                </p:cNvPr>
                <p:cNvGrpSpPr/>
                <p:nvPr/>
              </p:nvGrpSpPr>
              <p:grpSpPr>
                <a:xfrm>
                  <a:off x="1385725" y="247376"/>
                  <a:ext cx="1508142" cy="168510"/>
                  <a:chOff x="1155718" y="204241"/>
                  <a:chExt cx="1508141" cy="168508"/>
                </a:xfrm>
              </p:grpSpPr>
              <p:sp>
                <p:nvSpPr>
                  <p:cNvPr id="41" name="Google Shape;504;p90">
                    <a:extLst>
                      <a:ext uri="{FF2B5EF4-FFF2-40B4-BE49-F238E27FC236}">
                        <a16:creationId xmlns:a16="http://schemas.microsoft.com/office/drawing/2014/main" id="{17D32ABE-50D0-4CF8-B5D1-B5E1DD304362}"/>
                      </a:ext>
                    </a:extLst>
                  </p:cNvPr>
                  <p:cNvSpPr/>
                  <p:nvPr/>
                </p:nvSpPr>
                <p:spPr>
                  <a:xfrm>
                    <a:off x="1155718" y="237943"/>
                    <a:ext cx="1055831" cy="101104"/>
                  </a:xfrm>
                  <a:custGeom>
                    <a:avLst/>
                    <a:gdLst/>
                    <a:ahLst/>
                    <a:cxnLst/>
                    <a:rect l="0" t="0" r="0" b="0"/>
                    <a:pathLst>
                      <a:path w="21600" h="21600" extrusionOk="0">
                        <a:moveTo>
                          <a:pt x="20524" y="21600"/>
                        </a:moveTo>
                        <a:lnTo>
                          <a:pt x="1119" y="21600"/>
                        </a:lnTo>
                        <a:cubicBezTo>
                          <a:pt x="473" y="21600"/>
                          <a:pt x="0" y="17280"/>
                          <a:pt x="0" y="10800"/>
                        </a:cubicBezTo>
                        <a:cubicBezTo>
                          <a:pt x="0" y="4320"/>
                          <a:pt x="473" y="0"/>
                          <a:pt x="1119" y="0"/>
                        </a:cubicBezTo>
                        <a:lnTo>
                          <a:pt x="20524" y="0"/>
                        </a:lnTo>
                        <a:cubicBezTo>
                          <a:pt x="21127" y="0"/>
                          <a:pt x="21600" y="4320"/>
                          <a:pt x="21600" y="10800"/>
                        </a:cubicBezTo>
                        <a:cubicBezTo>
                          <a:pt x="21600" y="16416"/>
                          <a:pt x="21127" y="21600"/>
                          <a:pt x="20524" y="21600"/>
                        </a:cubicBezTo>
                      </a:path>
                    </a:pathLst>
                  </a:custGeom>
                  <a:solidFill>
                    <a:srgbClr val="212121"/>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grpSp>
                <p:nvGrpSpPr>
                  <p:cNvPr id="42" name="Google Shape;505;p90">
                    <a:extLst>
                      <a:ext uri="{FF2B5EF4-FFF2-40B4-BE49-F238E27FC236}">
                        <a16:creationId xmlns:a16="http://schemas.microsoft.com/office/drawing/2014/main" id="{660A6E64-D9C5-46D8-A70C-80DD38942D9F}"/>
                      </a:ext>
                    </a:extLst>
                  </p:cNvPr>
                  <p:cNvGrpSpPr/>
                  <p:nvPr/>
                </p:nvGrpSpPr>
                <p:grpSpPr>
                  <a:xfrm>
                    <a:off x="2495352" y="204241"/>
                    <a:ext cx="168507" cy="168508"/>
                    <a:chOff x="0" y="-1"/>
                    <a:chExt cx="168506" cy="168507"/>
                  </a:xfrm>
                </p:grpSpPr>
                <p:sp>
                  <p:nvSpPr>
                    <p:cNvPr id="43" name="Google Shape;506;p90">
                      <a:extLst>
                        <a:ext uri="{FF2B5EF4-FFF2-40B4-BE49-F238E27FC236}">
                          <a16:creationId xmlns:a16="http://schemas.microsoft.com/office/drawing/2014/main" id="{13570828-333B-4E2F-8757-B847F6DC48F0}"/>
                        </a:ext>
                      </a:extLst>
                    </p:cNvPr>
                    <p:cNvSpPr/>
                    <p:nvPr/>
                  </p:nvSpPr>
                  <p:spPr>
                    <a:xfrm>
                      <a:off x="0" y="-1"/>
                      <a:ext cx="168506" cy="168507"/>
                    </a:xfrm>
                    <a:custGeom>
                      <a:avLst/>
                      <a:gdLst/>
                      <a:ahLst/>
                      <a:cxnLst/>
                      <a:rect l="0" t="0" r="0" b="0"/>
                      <a:pathLst>
                        <a:path w="21318" h="21318" extrusionOk="0">
                          <a:moveTo>
                            <a:pt x="11481" y="36"/>
                          </a:moveTo>
                          <a:cubicBezTo>
                            <a:pt x="13477" y="217"/>
                            <a:pt x="14930" y="762"/>
                            <a:pt x="16563" y="1851"/>
                          </a:cubicBezTo>
                          <a:cubicBezTo>
                            <a:pt x="18015" y="2940"/>
                            <a:pt x="19286" y="4210"/>
                            <a:pt x="20193" y="6025"/>
                          </a:cubicBezTo>
                          <a:cubicBezTo>
                            <a:pt x="20919" y="7841"/>
                            <a:pt x="21464" y="9656"/>
                            <a:pt x="21282" y="11471"/>
                          </a:cubicBezTo>
                          <a:cubicBezTo>
                            <a:pt x="21101" y="13467"/>
                            <a:pt x="20556" y="14920"/>
                            <a:pt x="19467" y="16553"/>
                          </a:cubicBezTo>
                          <a:cubicBezTo>
                            <a:pt x="18378" y="18187"/>
                            <a:pt x="16926" y="19457"/>
                            <a:pt x="15293" y="20183"/>
                          </a:cubicBezTo>
                          <a:cubicBezTo>
                            <a:pt x="13477" y="21091"/>
                            <a:pt x="11662" y="21454"/>
                            <a:pt x="9847" y="21272"/>
                          </a:cubicBezTo>
                          <a:cubicBezTo>
                            <a:pt x="7851" y="21091"/>
                            <a:pt x="6398" y="20546"/>
                            <a:pt x="4765" y="19457"/>
                          </a:cubicBezTo>
                          <a:cubicBezTo>
                            <a:pt x="3131" y="18368"/>
                            <a:pt x="1861" y="17098"/>
                            <a:pt x="1135" y="15283"/>
                          </a:cubicBezTo>
                          <a:cubicBezTo>
                            <a:pt x="227" y="13467"/>
                            <a:pt x="-136" y="11834"/>
                            <a:pt x="46" y="9837"/>
                          </a:cubicBezTo>
                          <a:cubicBezTo>
                            <a:pt x="227" y="8022"/>
                            <a:pt x="772" y="6388"/>
                            <a:pt x="1861" y="4755"/>
                          </a:cubicBezTo>
                          <a:cubicBezTo>
                            <a:pt x="2950" y="3121"/>
                            <a:pt x="4220" y="2032"/>
                            <a:pt x="6035" y="1125"/>
                          </a:cubicBezTo>
                          <a:cubicBezTo>
                            <a:pt x="7851" y="399"/>
                            <a:pt x="9484" y="-146"/>
                            <a:pt x="11481" y="36"/>
                          </a:cubicBez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sp>
                  <p:nvSpPr>
                    <p:cNvPr id="44" name="Google Shape;507;p90">
                      <a:extLst>
                        <a:ext uri="{FF2B5EF4-FFF2-40B4-BE49-F238E27FC236}">
                          <a16:creationId xmlns:a16="http://schemas.microsoft.com/office/drawing/2014/main" id="{C7E26E6F-4EF7-4183-8EA2-0FAA7E81B8FC}"/>
                        </a:ext>
                      </a:extLst>
                    </p:cNvPr>
                    <p:cNvSpPr/>
                    <p:nvPr/>
                  </p:nvSpPr>
                  <p:spPr>
                    <a:xfrm>
                      <a:off x="25357" y="24946"/>
                      <a:ext cx="124199" cy="124530"/>
                    </a:xfrm>
                    <a:custGeom>
                      <a:avLst/>
                      <a:gdLst/>
                      <a:ahLst/>
                      <a:cxnLst/>
                      <a:rect l="0" t="0" r="0" b="0"/>
                      <a:pathLst>
                        <a:path w="21282" h="21339" extrusionOk="0">
                          <a:moveTo>
                            <a:pt x="17121" y="2185"/>
                          </a:moveTo>
                          <a:cubicBezTo>
                            <a:pt x="18646" y="3202"/>
                            <a:pt x="19662" y="4726"/>
                            <a:pt x="20425" y="6505"/>
                          </a:cubicBezTo>
                          <a:cubicBezTo>
                            <a:pt x="21187" y="8284"/>
                            <a:pt x="21441" y="10063"/>
                            <a:pt x="21187" y="11842"/>
                          </a:cubicBezTo>
                          <a:cubicBezTo>
                            <a:pt x="20933" y="13874"/>
                            <a:pt x="20425" y="15399"/>
                            <a:pt x="19154" y="16924"/>
                          </a:cubicBezTo>
                          <a:cubicBezTo>
                            <a:pt x="17883" y="18703"/>
                            <a:pt x="16613" y="19719"/>
                            <a:pt x="14834" y="20482"/>
                          </a:cubicBezTo>
                          <a:cubicBezTo>
                            <a:pt x="13055" y="21244"/>
                            <a:pt x="11276" y="21498"/>
                            <a:pt x="9243" y="21244"/>
                          </a:cubicBezTo>
                          <a:cubicBezTo>
                            <a:pt x="7465" y="20990"/>
                            <a:pt x="5686" y="20482"/>
                            <a:pt x="4161" y="19211"/>
                          </a:cubicBezTo>
                          <a:cubicBezTo>
                            <a:pt x="2636" y="18194"/>
                            <a:pt x="1620" y="16670"/>
                            <a:pt x="857" y="14637"/>
                          </a:cubicBezTo>
                          <a:cubicBezTo>
                            <a:pt x="95" y="12858"/>
                            <a:pt x="-159" y="11333"/>
                            <a:pt x="95" y="9300"/>
                          </a:cubicBezTo>
                          <a:cubicBezTo>
                            <a:pt x="349" y="7267"/>
                            <a:pt x="857" y="5743"/>
                            <a:pt x="2128" y="4218"/>
                          </a:cubicBezTo>
                          <a:cubicBezTo>
                            <a:pt x="3399" y="2693"/>
                            <a:pt x="4669" y="1423"/>
                            <a:pt x="6448" y="660"/>
                          </a:cubicBezTo>
                          <a:cubicBezTo>
                            <a:pt x="8227" y="-102"/>
                            <a:pt x="10006" y="-102"/>
                            <a:pt x="12039" y="152"/>
                          </a:cubicBezTo>
                          <a:cubicBezTo>
                            <a:pt x="13817" y="152"/>
                            <a:pt x="15596" y="914"/>
                            <a:pt x="17121" y="2185"/>
                          </a:cubicBezTo>
                        </a:path>
                      </a:pathLst>
                    </a:custGeom>
                    <a:solidFill>
                      <a:srgbClr val="30218E"/>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sp>
                  <p:nvSpPr>
                    <p:cNvPr id="45" name="Google Shape;508;p90">
                      <a:extLst>
                        <a:ext uri="{FF2B5EF4-FFF2-40B4-BE49-F238E27FC236}">
                          <a16:creationId xmlns:a16="http://schemas.microsoft.com/office/drawing/2014/main" id="{92E8F028-7987-4945-9E05-C799E3437091}"/>
                        </a:ext>
                      </a:extLst>
                    </p:cNvPr>
                    <p:cNvSpPr/>
                    <p:nvPr/>
                  </p:nvSpPr>
                  <p:spPr>
                    <a:xfrm>
                      <a:off x="49938" y="49857"/>
                      <a:ext cx="96737" cy="95530"/>
                    </a:xfrm>
                    <a:custGeom>
                      <a:avLst/>
                      <a:gdLst/>
                      <a:ahLst/>
                      <a:cxnLst/>
                      <a:rect l="0" t="0" r="0" b="0"/>
                      <a:pathLst>
                        <a:path w="21600" h="21321" extrusionOk="0">
                          <a:moveTo>
                            <a:pt x="19722" y="5055"/>
                          </a:moveTo>
                          <a:cubicBezTo>
                            <a:pt x="21130" y="6894"/>
                            <a:pt x="21600" y="8272"/>
                            <a:pt x="21600" y="10111"/>
                          </a:cubicBezTo>
                          <a:cubicBezTo>
                            <a:pt x="21600" y="12409"/>
                            <a:pt x="21130" y="13787"/>
                            <a:pt x="20191" y="15626"/>
                          </a:cubicBezTo>
                          <a:cubicBezTo>
                            <a:pt x="19252" y="17464"/>
                            <a:pt x="17843" y="18843"/>
                            <a:pt x="16435" y="19762"/>
                          </a:cubicBezTo>
                          <a:cubicBezTo>
                            <a:pt x="14557" y="20681"/>
                            <a:pt x="13148" y="21140"/>
                            <a:pt x="11270" y="21140"/>
                          </a:cubicBezTo>
                          <a:cubicBezTo>
                            <a:pt x="9391" y="21600"/>
                            <a:pt x="7513" y="21140"/>
                            <a:pt x="5635" y="20221"/>
                          </a:cubicBezTo>
                          <a:cubicBezTo>
                            <a:pt x="3757" y="19302"/>
                            <a:pt x="2348" y="18383"/>
                            <a:pt x="1409" y="16545"/>
                          </a:cubicBezTo>
                          <a:cubicBezTo>
                            <a:pt x="0" y="15166"/>
                            <a:pt x="0" y="13328"/>
                            <a:pt x="0" y="11030"/>
                          </a:cubicBezTo>
                          <a:cubicBezTo>
                            <a:pt x="0" y="9191"/>
                            <a:pt x="0" y="7353"/>
                            <a:pt x="939" y="5974"/>
                          </a:cubicBezTo>
                          <a:cubicBezTo>
                            <a:pt x="1878" y="4136"/>
                            <a:pt x="2817" y="2757"/>
                            <a:pt x="4696" y="1838"/>
                          </a:cubicBezTo>
                          <a:cubicBezTo>
                            <a:pt x="6104" y="919"/>
                            <a:pt x="8452" y="0"/>
                            <a:pt x="10330" y="0"/>
                          </a:cubicBezTo>
                          <a:cubicBezTo>
                            <a:pt x="12209" y="0"/>
                            <a:pt x="14087" y="460"/>
                            <a:pt x="15965" y="1379"/>
                          </a:cubicBezTo>
                          <a:cubicBezTo>
                            <a:pt x="17374" y="2298"/>
                            <a:pt x="18783" y="3217"/>
                            <a:pt x="19722" y="5055"/>
                          </a:cubicBezTo>
                        </a:path>
                      </a:pathLst>
                    </a:custGeom>
                    <a:solidFill>
                      <a:srgbClr val="24282B"/>
                    </a:solidFill>
                    <a:ln>
                      <a:noFill/>
                    </a:ln>
                  </p:spPr>
                  <p:txBody>
                    <a:bodyPr spcFirstLastPara="1" wrap="square" lIns="59050" tIns="59050" rIns="59050" bIns="59050" anchor="ctr" anchorCtr="0">
                      <a:noAutofit/>
                    </a:bodyPr>
                    <a:lstStyle/>
                    <a:p>
                      <a:pPr marL="0" marR="0" lvl="0" indent="0" algn="l" rtl="0">
                        <a:lnSpc>
                          <a:spcPct val="93000"/>
                        </a:lnSpc>
                        <a:spcBef>
                          <a:spcPts val="0"/>
                        </a:spcBef>
                        <a:spcAft>
                          <a:spcPts val="0"/>
                        </a:spcAft>
                        <a:buClr>
                          <a:srgbClr val="000000"/>
                        </a:buClr>
                        <a:buSzPts val="5800"/>
                        <a:buFont typeface="Arial"/>
                        <a:buNone/>
                      </a:pPr>
                      <a:endParaRPr sz="5800" b="0" i="0" u="none" strike="noStrike" cap="none">
                        <a:solidFill>
                          <a:srgbClr val="000000"/>
                        </a:solidFill>
                        <a:latin typeface="Century Gothic" panose="020B0502020202020204" pitchFamily="34" charset="0"/>
                        <a:ea typeface="Arial"/>
                        <a:cs typeface="Arial"/>
                        <a:sym typeface="Arial"/>
                      </a:endParaRPr>
                    </a:p>
                  </p:txBody>
                </p:sp>
              </p:grpSp>
            </p:grpSp>
          </p:grpSp>
        </p:grpSp>
        <p:sp>
          <p:nvSpPr>
            <p:cNvPr id="36" name="Rounded Rectangle 21">
              <a:extLst>
                <a:ext uri="{FF2B5EF4-FFF2-40B4-BE49-F238E27FC236}">
                  <a16:creationId xmlns:a16="http://schemas.microsoft.com/office/drawing/2014/main" id="{23C14367-7105-4138-88F4-9705A4D3334D}"/>
                </a:ext>
              </a:extLst>
            </p:cNvPr>
            <p:cNvSpPr/>
            <p:nvPr/>
          </p:nvSpPr>
          <p:spPr>
            <a:xfrm>
              <a:off x="6788384" y="2120309"/>
              <a:ext cx="1911177" cy="3897525"/>
            </a:xfrm>
            <a:prstGeom prst="round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pic>
        <p:nvPicPr>
          <p:cNvPr id="62" name="Picture 61">
            <a:extLst>
              <a:ext uri="{FF2B5EF4-FFF2-40B4-BE49-F238E27FC236}">
                <a16:creationId xmlns:a16="http://schemas.microsoft.com/office/drawing/2014/main" id="{D6494C06-FAC4-49D3-B9F3-5DFB007B44CC}"/>
              </a:ext>
            </a:extLst>
          </p:cNvPr>
          <p:cNvPicPr>
            <a:picLocks noChangeAspect="1"/>
          </p:cNvPicPr>
          <p:nvPr/>
        </p:nvPicPr>
        <p:blipFill>
          <a:blip r:embed="rId3"/>
          <a:stretch>
            <a:fillRect/>
          </a:stretch>
        </p:blipFill>
        <p:spPr>
          <a:xfrm>
            <a:off x="1708710" y="3170984"/>
            <a:ext cx="543844" cy="1085966"/>
          </a:xfrm>
          <a:prstGeom prst="rect">
            <a:avLst/>
          </a:prstGeom>
        </p:spPr>
      </p:pic>
      <p:pic>
        <p:nvPicPr>
          <p:cNvPr id="64" name="Picture 63">
            <a:extLst>
              <a:ext uri="{FF2B5EF4-FFF2-40B4-BE49-F238E27FC236}">
                <a16:creationId xmlns:a16="http://schemas.microsoft.com/office/drawing/2014/main" id="{7EB26490-CE82-425A-A1B1-05787B9F0E28}"/>
              </a:ext>
            </a:extLst>
          </p:cNvPr>
          <p:cNvPicPr>
            <a:picLocks noChangeAspect="1"/>
          </p:cNvPicPr>
          <p:nvPr/>
        </p:nvPicPr>
        <p:blipFill rotWithShape="1">
          <a:blip r:embed="rId4"/>
          <a:srcRect t="19173" r="31469"/>
          <a:stretch/>
        </p:blipFill>
        <p:spPr>
          <a:xfrm>
            <a:off x="4475420" y="1653385"/>
            <a:ext cx="2722120" cy="2101065"/>
          </a:xfrm>
          <a:prstGeom prst="rect">
            <a:avLst/>
          </a:prstGeom>
        </p:spPr>
      </p:pic>
      <p:sp>
        <p:nvSpPr>
          <p:cNvPr id="65" name="Title 1">
            <a:extLst>
              <a:ext uri="{FF2B5EF4-FFF2-40B4-BE49-F238E27FC236}">
                <a16:creationId xmlns:a16="http://schemas.microsoft.com/office/drawing/2014/main" id="{CAE55886-D84F-4E6F-9C6B-608CC75CA1DB}"/>
              </a:ext>
            </a:extLst>
          </p:cNvPr>
          <p:cNvSpPr txBox="1">
            <a:spLocks/>
          </p:cNvSpPr>
          <p:nvPr/>
        </p:nvSpPr>
        <p:spPr>
          <a:xfrm>
            <a:off x="4144484" y="3818155"/>
            <a:ext cx="3863603" cy="510363"/>
          </a:xfrm>
          <a:prstGeom prst="rect">
            <a:avLst/>
          </a:prstGeom>
          <a:ln>
            <a:solidFill>
              <a:schemeClr val="tx1"/>
            </a:solidFill>
            <a:prstDash val="dash"/>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Next, the user accesses our website and enters his/her risk aversion coefficient</a:t>
            </a:r>
          </a:p>
        </p:txBody>
      </p:sp>
      <p:sp>
        <p:nvSpPr>
          <p:cNvPr id="66" name="Isosceles Triangle 65">
            <a:extLst>
              <a:ext uri="{FF2B5EF4-FFF2-40B4-BE49-F238E27FC236}">
                <a16:creationId xmlns:a16="http://schemas.microsoft.com/office/drawing/2014/main" id="{BD1798E6-DA52-46BC-9CFB-DC9D2F298CDA}"/>
              </a:ext>
            </a:extLst>
          </p:cNvPr>
          <p:cNvSpPr/>
          <p:nvPr/>
        </p:nvSpPr>
        <p:spPr>
          <a:xfrm rot="10800000">
            <a:off x="5856647" y="4465502"/>
            <a:ext cx="393403" cy="297712"/>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Title 1">
            <a:extLst>
              <a:ext uri="{FF2B5EF4-FFF2-40B4-BE49-F238E27FC236}">
                <a16:creationId xmlns:a16="http://schemas.microsoft.com/office/drawing/2014/main" id="{A9C755AA-C8A4-41DF-8B43-A9CF32A02772}"/>
              </a:ext>
            </a:extLst>
          </p:cNvPr>
          <p:cNvSpPr txBox="1">
            <a:spLocks/>
          </p:cNvSpPr>
          <p:nvPr/>
        </p:nvSpPr>
        <p:spPr>
          <a:xfrm>
            <a:off x="4099735" y="4915222"/>
            <a:ext cx="3901387" cy="1328539"/>
          </a:xfrm>
          <a:prstGeom prst="rect">
            <a:avLst/>
          </a:prstGeom>
          <a:solidFill>
            <a:schemeClr val="accent5">
              <a:lumMod val="20000"/>
              <a:lumOff val="80000"/>
            </a:schemeClr>
          </a:solidFill>
          <a:ln>
            <a:solidFill>
              <a:schemeClr val="tx1"/>
            </a:solid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latin typeface="Century Gothic"/>
                <a:cs typeface="Times New Roman"/>
              </a:rPr>
              <a:t>Using Harry Markowitz’s </a:t>
            </a:r>
            <a:r>
              <a:rPr lang="en-US" sz="1400">
                <a:latin typeface="Century Gothic"/>
                <a:cs typeface="Times New Roman"/>
              </a:rPr>
              <a:t>Modern Portfolio Theory</a:t>
            </a:r>
            <a:r>
              <a:rPr lang="en-US" sz="1400" b="0">
                <a:latin typeface="Century Gothic"/>
                <a:cs typeface="Times New Roman"/>
              </a:rPr>
              <a:t>, and our “database” of 17 securities covering 4 beginner-friendly asset classes, we create a </a:t>
            </a:r>
            <a:r>
              <a:rPr lang="en-US" sz="1400">
                <a:latin typeface="Century Gothic"/>
                <a:cs typeface="Times New Roman"/>
              </a:rPr>
              <a:t>hypothetical portfolio</a:t>
            </a:r>
            <a:r>
              <a:rPr lang="en-US" sz="1400" b="0">
                <a:latin typeface="Century Gothic"/>
                <a:cs typeface="Times New Roman"/>
              </a:rPr>
              <a:t> for the user depending on his/her risk aversion coefficient</a:t>
            </a:r>
          </a:p>
        </p:txBody>
      </p:sp>
      <p:pic>
        <p:nvPicPr>
          <p:cNvPr id="68" name="Picture 67">
            <a:extLst>
              <a:ext uri="{FF2B5EF4-FFF2-40B4-BE49-F238E27FC236}">
                <a16:creationId xmlns:a16="http://schemas.microsoft.com/office/drawing/2014/main" id="{1B21EAB7-D0D1-4F8D-BCCB-65D232910E27}"/>
              </a:ext>
            </a:extLst>
          </p:cNvPr>
          <p:cNvPicPr>
            <a:picLocks noChangeAspect="1"/>
          </p:cNvPicPr>
          <p:nvPr/>
        </p:nvPicPr>
        <p:blipFill>
          <a:blip r:embed="rId5"/>
          <a:stretch>
            <a:fillRect/>
          </a:stretch>
        </p:blipFill>
        <p:spPr>
          <a:xfrm>
            <a:off x="8888803" y="1767446"/>
            <a:ext cx="2638425" cy="1733550"/>
          </a:xfrm>
          <a:prstGeom prst="rect">
            <a:avLst/>
          </a:prstGeom>
        </p:spPr>
      </p:pic>
      <p:sp>
        <p:nvSpPr>
          <p:cNvPr id="70" name="Title 1">
            <a:extLst>
              <a:ext uri="{FF2B5EF4-FFF2-40B4-BE49-F238E27FC236}">
                <a16:creationId xmlns:a16="http://schemas.microsoft.com/office/drawing/2014/main" id="{A4D9DB9A-BAD4-495A-9717-194526527FF0}"/>
              </a:ext>
            </a:extLst>
          </p:cNvPr>
          <p:cNvSpPr txBox="1">
            <a:spLocks/>
          </p:cNvSpPr>
          <p:nvPr/>
        </p:nvSpPr>
        <p:spPr>
          <a:xfrm>
            <a:off x="8327823" y="3818155"/>
            <a:ext cx="3695825" cy="647347"/>
          </a:xfrm>
          <a:prstGeom prst="rect">
            <a:avLst/>
          </a:prstGeom>
          <a:ln>
            <a:solidFill>
              <a:schemeClr val="tx1"/>
            </a:solidFill>
            <a:prstDash val="dash"/>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Lastly, the user will be presented with an overview of the portfolio and will be able to track its returns over time</a:t>
            </a:r>
          </a:p>
        </p:txBody>
      </p:sp>
      <p:sp>
        <p:nvSpPr>
          <p:cNvPr id="73" name="Title 1">
            <a:extLst>
              <a:ext uri="{FF2B5EF4-FFF2-40B4-BE49-F238E27FC236}">
                <a16:creationId xmlns:a16="http://schemas.microsoft.com/office/drawing/2014/main" id="{F645BD83-EDC3-4A5E-B221-1B11B7B4B705}"/>
              </a:ext>
            </a:extLst>
          </p:cNvPr>
          <p:cNvSpPr txBox="1">
            <a:spLocks/>
          </p:cNvSpPr>
          <p:nvPr/>
        </p:nvSpPr>
        <p:spPr>
          <a:xfrm>
            <a:off x="8314661" y="5095465"/>
            <a:ext cx="3708987" cy="1148286"/>
          </a:xfrm>
          <a:prstGeom prst="rect">
            <a:avLst/>
          </a:prstGeom>
          <a:solidFill>
            <a:schemeClr val="accent5">
              <a:lumMod val="20000"/>
              <a:lumOff val="80000"/>
            </a:schemeClr>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b="0"/>
              <a:t>News of the individual securities and beginner friendly articles explaining asset classes in the portfolio will also be shown </a:t>
            </a:r>
            <a:r>
              <a:rPr lang="en-US" sz="1400"/>
              <a:t>real-time</a:t>
            </a:r>
            <a:r>
              <a:rPr lang="en-US" sz="1400" b="0"/>
              <a:t> on the website to emulate actual </a:t>
            </a:r>
            <a:r>
              <a:rPr lang="en-US" sz="1400"/>
              <a:t>learning</a:t>
            </a:r>
            <a:r>
              <a:rPr lang="en-US" sz="1400" b="0"/>
              <a:t> and </a:t>
            </a:r>
            <a:r>
              <a:rPr lang="en-US" sz="1400"/>
              <a:t>portfolio monitoring</a:t>
            </a:r>
          </a:p>
        </p:txBody>
      </p:sp>
      <p:sp>
        <p:nvSpPr>
          <p:cNvPr id="74" name="Isosceles Triangle 73">
            <a:extLst>
              <a:ext uri="{FF2B5EF4-FFF2-40B4-BE49-F238E27FC236}">
                <a16:creationId xmlns:a16="http://schemas.microsoft.com/office/drawing/2014/main" id="{BD8BB9B3-9EF4-4DD5-BA67-6B51F04916EE}"/>
              </a:ext>
            </a:extLst>
          </p:cNvPr>
          <p:cNvSpPr/>
          <p:nvPr/>
        </p:nvSpPr>
        <p:spPr>
          <a:xfrm rot="10800000">
            <a:off x="9979033" y="4619879"/>
            <a:ext cx="393403" cy="297712"/>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Arrow: Right 74">
            <a:extLst>
              <a:ext uri="{FF2B5EF4-FFF2-40B4-BE49-F238E27FC236}">
                <a16:creationId xmlns:a16="http://schemas.microsoft.com/office/drawing/2014/main" id="{9AB6BCE5-2F81-4819-9360-B709FCF0FC3B}"/>
              </a:ext>
            </a:extLst>
          </p:cNvPr>
          <p:cNvSpPr/>
          <p:nvPr/>
        </p:nvSpPr>
        <p:spPr>
          <a:xfrm>
            <a:off x="7987103" y="1290414"/>
            <a:ext cx="354738" cy="187466"/>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6657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logo&#10;&#10;Description automatically generated">
            <a:extLst>
              <a:ext uri="{FF2B5EF4-FFF2-40B4-BE49-F238E27FC236}">
                <a16:creationId xmlns:a16="http://schemas.microsoft.com/office/drawing/2014/main" id="{3FF93E5C-9FA0-44B7-B28A-CABA5B723193}"/>
              </a:ext>
            </a:extLst>
          </p:cNvPr>
          <p:cNvPicPr>
            <a:picLocks noChangeAspect="1"/>
          </p:cNvPicPr>
          <p:nvPr/>
        </p:nvPicPr>
        <p:blipFill>
          <a:blip r:embed="rId2"/>
          <a:stretch>
            <a:fillRect/>
          </a:stretch>
        </p:blipFill>
        <p:spPr>
          <a:xfrm>
            <a:off x="586238" y="1656933"/>
            <a:ext cx="1897770" cy="1897770"/>
          </a:xfrm>
          <a:prstGeom prst="rect">
            <a:avLst/>
          </a:prstGeom>
        </p:spPr>
      </p:pic>
      <p:sp>
        <p:nvSpPr>
          <p:cNvPr id="2" name="Title 1">
            <a:extLst>
              <a:ext uri="{FF2B5EF4-FFF2-40B4-BE49-F238E27FC236}">
                <a16:creationId xmlns:a16="http://schemas.microsoft.com/office/drawing/2014/main" id="{74515DFB-1715-4A95-8661-DEF6DBAE79D7}"/>
              </a:ext>
            </a:extLst>
          </p:cNvPr>
          <p:cNvSpPr>
            <a:spLocks noGrp="1"/>
          </p:cNvSpPr>
          <p:nvPr>
            <p:ph type="title"/>
          </p:nvPr>
        </p:nvSpPr>
        <p:spPr/>
        <p:txBody>
          <a:bodyPr lIns="91440" tIns="45720" rIns="91440" bIns="45720" anchor="ctr">
            <a:noAutofit/>
          </a:bodyPr>
          <a:lstStyle/>
          <a:p>
            <a:r>
              <a:rPr lang="en-SG">
                <a:latin typeface="Century Gothic"/>
                <a:cs typeface="Times New Roman"/>
              </a:rPr>
              <a:t>Technology/Frameworks used</a:t>
            </a:r>
            <a:endParaRPr lang="en-US">
              <a:latin typeface="Century Gothic"/>
              <a:cs typeface="Times New Roman"/>
            </a:endParaRPr>
          </a:p>
        </p:txBody>
      </p:sp>
      <p:sp>
        <p:nvSpPr>
          <p:cNvPr id="4" name="Title 1">
            <a:extLst>
              <a:ext uri="{FF2B5EF4-FFF2-40B4-BE49-F238E27FC236}">
                <a16:creationId xmlns:a16="http://schemas.microsoft.com/office/drawing/2014/main" id="{DA350A62-0BE4-4408-8C7A-57972F0B012B}"/>
              </a:ext>
            </a:extLst>
          </p:cNvPr>
          <p:cNvSpPr txBox="1">
            <a:spLocks/>
          </p:cNvSpPr>
          <p:nvPr/>
        </p:nvSpPr>
        <p:spPr>
          <a:xfrm>
            <a:off x="280081" y="1140143"/>
            <a:ext cx="5613301" cy="570615"/>
          </a:xfrm>
          <a:prstGeom prst="rect">
            <a:avLst/>
          </a:prstGeom>
          <a:solidFill>
            <a:srgbClr val="002060"/>
          </a:solidFill>
          <a:ln>
            <a:solidFill>
              <a:schemeClr val="tx1"/>
            </a:solid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Solution Architecture</a:t>
            </a:r>
            <a:endParaRPr lang="en-US" err="1">
              <a:solidFill>
                <a:schemeClr val="bg1"/>
              </a:solidFill>
            </a:endParaRPr>
          </a:p>
        </p:txBody>
      </p:sp>
      <p:pic>
        <p:nvPicPr>
          <p:cNvPr id="5" name="Picture 5" descr="A close up of a sign&#10;&#10;Description automatically generated">
            <a:extLst>
              <a:ext uri="{FF2B5EF4-FFF2-40B4-BE49-F238E27FC236}">
                <a16:creationId xmlns:a16="http://schemas.microsoft.com/office/drawing/2014/main" id="{0E994872-909B-4792-AE16-E2212062968C}"/>
              </a:ext>
            </a:extLst>
          </p:cNvPr>
          <p:cNvPicPr>
            <a:picLocks noChangeAspect="1"/>
          </p:cNvPicPr>
          <p:nvPr/>
        </p:nvPicPr>
        <p:blipFill>
          <a:blip r:embed="rId3"/>
          <a:stretch>
            <a:fillRect/>
          </a:stretch>
        </p:blipFill>
        <p:spPr>
          <a:xfrm>
            <a:off x="3150342" y="1767944"/>
            <a:ext cx="2743200" cy="1442139"/>
          </a:xfrm>
          <a:prstGeom prst="rect">
            <a:avLst/>
          </a:prstGeom>
        </p:spPr>
      </p:pic>
      <p:pic>
        <p:nvPicPr>
          <p:cNvPr id="7" name="Picture 7" descr="A picture containing drawing, table&#10;&#10;Description automatically generated">
            <a:extLst>
              <a:ext uri="{FF2B5EF4-FFF2-40B4-BE49-F238E27FC236}">
                <a16:creationId xmlns:a16="http://schemas.microsoft.com/office/drawing/2014/main" id="{915FF596-E0B3-4C41-9DA1-8350327A49AF}"/>
              </a:ext>
            </a:extLst>
          </p:cNvPr>
          <p:cNvPicPr>
            <a:picLocks noChangeAspect="1"/>
          </p:cNvPicPr>
          <p:nvPr/>
        </p:nvPicPr>
        <p:blipFill>
          <a:blip r:embed="rId4"/>
          <a:stretch>
            <a:fillRect/>
          </a:stretch>
        </p:blipFill>
        <p:spPr>
          <a:xfrm>
            <a:off x="3356138" y="3987707"/>
            <a:ext cx="2275988" cy="1446688"/>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id="{D22FC4A4-240B-46AC-986D-1AFF463E4A65}"/>
              </a:ext>
            </a:extLst>
          </p:cNvPr>
          <p:cNvPicPr>
            <a:picLocks noChangeAspect="1"/>
          </p:cNvPicPr>
          <p:nvPr/>
        </p:nvPicPr>
        <p:blipFill>
          <a:blip r:embed="rId5"/>
          <a:stretch>
            <a:fillRect/>
          </a:stretch>
        </p:blipFill>
        <p:spPr>
          <a:xfrm>
            <a:off x="703042" y="4139118"/>
            <a:ext cx="2003450" cy="1099375"/>
          </a:xfrm>
          <a:prstGeom prst="rect">
            <a:avLst/>
          </a:prstGeom>
        </p:spPr>
      </p:pic>
      <p:sp>
        <p:nvSpPr>
          <p:cNvPr id="10" name="Title 1">
            <a:extLst>
              <a:ext uri="{FF2B5EF4-FFF2-40B4-BE49-F238E27FC236}">
                <a16:creationId xmlns:a16="http://schemas.microsoft.com/office/drawing/2014/main" id="{3A77CE7B-DEE2-4971-86E3-E8788169E50C}"/>
              </a:ext>
            </a:extLst>
          </p:cNvPr>
          <p:cNvSpPr txBox="1">
            <a:spLocks/>
          </p:cNvSpPr>
          <p:nvPr/>
        </p:nvSpPr>
        <p:spPr>
          <a:xfrm>
            <a:off x="6298215" y="1140143"/>
            <a:ext cx="5613300" cy="570615"/>
          </a:xfrm>
          <a:prstGeom prst="rect">
            <a:avLst/>
          </a:prstGeom>
          <a:solidFill>
            <a:srgbClr val="002060"/>
          </a:solidFill>
          <a:ln>
            <a:solidFill>
              <a:schemeClr val="tx1"/>
            </a:solid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User Experience</a:t>
            </a:r>
            <a:endParaRPr lang="en-US" sz="1600">
              <a:solidFill>
                <a:schemeClr val="bg1"/>
              </a:solidFill>
            </a:endParaRPr>
          </a:p>
        </p:txBody>
      </p:sp>
      <p:sp>
        <p:nvSpPr>
          <p:cNvPr id="11" name="Title 1">
            <a:extLst>
              <a:ext uri="{FF2B5EF4-FFF2-40B4-BE49-F238E27FC236}">
                <a16:creationId xmlns:a16="http://schemas.microsoft.com/office/drawing/2014/main" id="{D12E294F-680C-4140-814D-5F2B1A871D36}"/>
              </a:ext>
            </a:extLst>
          </p:cNvPr>
          <p:cNvSpPr txBox="1">
            <a:spLocks/>
          </p:cNvSpPr>
          <p:nvPr/>
        </p:nvSpPr>
        <p:spPr>
          <a:xfrm>
            <a:off x="7755466" y="2074567"/>
            <a:ext cx="3944690" cy="637359"/>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Step 1. Assess Risk Tolerance </a:t>
            </a:r>
            <a:endParaRPr lang="en-US">
              <a:solidFill>
                <a:schemeClr val="bg1"/>
              </a:solidFill>
            </a:endParaRPr>
          </a:p>
        </p:txBody>
      </p:sp>
      <p:sp>
        <p:nvSpPr>
          <p:cNvPr id="12" name="Title 1">
            <a:extLst>
              <a:ext uri="{FF2B5EF4-FFF2-40B4-BE49-F238E27FC236}">
                <a16:creationId xmlns:a16="http://schemas.microsoft.com/office/drawing/2014/main" id="{1403B2FB-717F-4F1E-8683-4A1A715E2E8E}"/>
              </a:ext>
            </a:extLst>
          </p:cNvPr>
          <p:cNvSpPr txBox="1">
            <a:spLocks/>
          </p:cNvSpPr>
          <p:nvPr/>
        </p:nvSpPr>
        <p:spPr>
          <a:xfrm>
            <a:off x="7755467" y="3498450"/>
            <a:ext cx="3944690" cy="631797"/>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Step 2. Access to customised portfolio </a:t>
            </a:r>
            <a:endParaRPr lang="en-US">
              <a:solidFill>
                <a:schemeClr val="bg1"/>
              </a:solidFill>
            </a:endParaRPr>
          </a:p>
        </p:txBody>
      </p:sp>
      <p:sp>
        <p:nvSpPr>
          <p:cNvPr id="13" name="Title 1">
            <a:extLst>
              <a:ext uri="{FF2B5EF4-FFF2-40B4-BE49-F238E27FC236}">
                <a16:creationId xmlns:a16="http://schemas.microsoft.com/office/drawing/2014/main" id="{559AEC7D-FA1F-4996-82AB-9A779C39830C}"/>
              </a:ext>
            </a:extLst>
          </p:cNvPr>
          <p:cNvSpPr txBox="1">
            <a:spLocks/>
          </p:cNvSpPr>
          <p:nvPr/>
        </p:nvSpPr>
        <p:spPr>
          <a:xfrm>
            <a:off x="7755467" y="4866712"/>
            <a:ext cx="3944690" cy="631797"/>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latin typeface="Century Gothic"/>
                <a:cs typeface="Times New Roman"/>
              </a:rPr>
              <a:t>Step 3. Obtain latest newsfeed on companies in the portfolio </a:t>
            </a:r>
            <a:endParaRPr lang="en-US">
              <a:solidFill>
                <a:schemeClr val="bg1"/>
              </a:solidFill>
            </a:endParaRPr>
          </a:p>
        </p:txBody>
      </p:sp>
      <p:pic>
        <p:nvPicPr>
          <p:cNvPr id="18" name="Picture 18" descr="A close up of a logo&#10;&#10;Description automatically generated">
            <a:extLst>
              <a:ext uri="{FF2B5EF4-FFF2-40B4-BE49-F238E27FC236}">
                <a16:creationId xmlns:a16="http://schemas.microsoft.com/office/drawing/2014/main" id="{A78D07B8-33EF-483C-A917-31FF67C4F6FA}"/>
              </a:ext>
            </a:extLst>
          </p:cNvPr>
          <p:cNvPicPr>
            <a:picLocks noChangeAspect="1"/>
          </p:cNvPicPr>
          <p:nvPr/>
        </p:nvPicPr>
        <p:blipFill>
          <a:blip r:embed="rId6"/>
          <a:stretch>
            <a:fillRect/>
          </a:stretch>
        </p:blipFill>
        <p:spPr>
          <a:xfrm>
            <a:off x="6014793" y="1769286"/>
            <a:ext cx="1853274" cy="1244786"/>
          </a:xfrm>
          <a:prstGeom prst="rect">
            <a:avLst/>
          </a:prstGeom>
        </p:spPr>
      </p:pic>
      <p:sp>
        <p:nvSpPr>
          <p:cNvPr id="19" name="Left Brace 18">
            <a:extLst>
              <a:ext uri="{FF2B5EF4-FFF2-40B4-BE49-F238E27FC236}">
                <a16:creationId xmlns:a16="http://schemas.microsoft.com/office/drawing/2014/main" id="{33D247BB-2E07-4AC3-8873-2023F31C18F8}"/>
              </a:ext>
            </a:extLst>
          </p:cNvPr>
          <p:cNvSpPr/>
          <p:nvPr/>
        </p:nvSpPr>
        <p:spPr>
          <a:xfrm>
            <a:off x="7497778" y="3878412"/>
            <a:ext cx="250292" cy="1301518"/>
          </a:xfrm>
          <a:prstGeom prst="leftBrace">
            <a:avLst/>
          </a:prstGeom>
          <a:ln w="28575">
            <a:solidFill>
              <a:srgbClr val="ACD4F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650" b="1"/>
          </a:p>
        </p:txBody>
      </p:sp>
      <p:pic>
        <p:nvPicPr>
          <p:cNvPr id="20" name="Picture 20" descr="A picture containing clock&#10;&#10;Description automatically generated">
            <a:extLst>
              <a:ext uri="{FF2B5EF4-FFF2-40B4-BE49-F238E27FC236}">
                <a16:creationId xmlns:a16="http://schemas.microsoft.com/office/drawing/2014/main" id="{BD46548C-4DA5-4988-BACA-1F8878C7253C}"/>
              </a:ext>
            </a:extLst>
          </p:cNvPr>
          <p:cNvPicPr>
            <a:picLocks noChangeAspect="1"/>
          </p:cNvPicPr>
          <p:nvPr/>
        </p:nvPicPr>
        <p:blipFill>
          <a:blip r:embed="rId7"/>
          <a:stretch>
            <a:fillRect/>
          </a:stretch>
        </p:blipFill>
        <p:spPr>
          <a:xfrm>
            <a:off x="6487568" y="4020802"/>
            <a:ext cx="907726" cy="918850"/>
          </a:xfrm>
          <a:prstGeom prst="rect">
            <a:avLst/>
          </a:prstGeom>
        </p:spPr>
      </p:pic>
      <p:sp>
        <p:nvSpPr>
          <p:cNvPr id="21" name="TextBox 20">
            <a:extLst>
              <a:ext uri="{FF2B5EF4-FFF2-40B4-BE49-F238E27FC236}">
                <a16:creationId xmlns:a16="http://schemas.microsoft.com/office/drawing/2014/main" id="{1C04D92B-1CDA-4807-8A0D-FD4DAECE4A8D}"/>
              </a:ext>
            </a:extLst>
          </p:cNvPr>
          <p:cNvSpPr txBox="1"/>
          <p:nvPr/>
        </p:nvSpPr>
        <p:spPr>
          <a:xfrm>
            <a:off x="6265087" y="4824517"/>
            <a:ext cx="179209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rgbClr val="7399C6"/>
                </a:solidFill>
                <a:cs typeface="Calibri"/>
              </a:rPr>
              <a:t>Investing For Youth Portal </a:t>
            </a:r>
          </a:p>
        </p:txBody>
      </p:sp>
      <p:sp>
        <p:nvSpPr>
          <p:cNvPr id="16" name="Title 1">
            <a:extLst>
              <a:ext uri="{FF2B5EF4-FFF2-40B4-BE49-F238E27FC236}">
                <a16:creationId xmlns:a16="http://schemas.microsoft.com/office/drawing/2014/main" id="{4E1759BD-3054-4D5A-A7EE-32340500DA8B}"/>
              </a:ext>
            </a:extLst>
          </p:cNvPr>
          <p:cNvSpPr txBox="1">
            <a:spLocks/>
          </p:cNvSpPr>
          <p:nvPr/>
        </p:nvSpPr>
        <p:spPr>
          <a:xfrm>
            <a:off x="3088911" y="3186977"/>
            <a:ext cx="2965770" cy="398192"/>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200" b="0">
                <a:solidFill>
                  <a:schemeClr val="bg1"/>
                </a:solidFill>
                <a:latin typeface="Century Gothic"/>
                <a:cs typeface="Times New Roman"/>
              </a:rPr>
              <a:t>Construct portfolio and upload portfolio.csv file to Amazon S3 </a:t>
            </a:r>
          </a:p>
        </p:txBody>
      </p:sp>
      <p:sp>
        <p:nvSpPr>
          <p:cNvPr id="22" name="Title 1">
            <a:extLst>
              <a:ext uri="{FF2B5EF4-FFF2-40B4-BE49-F238E27FC236}">
                <a16:creationId xmlns:a16="http://schemas.microsoft.com/office/drawing/2014/main" id="{6832994A-7323-4537-A196-ABF7C90B25B1}"/>
              </a:ext>
            </a:extLst>
          </p:cNvPr>
          <p:cNvSpPr txBox="1">
            <a:spLocks/>
          </p:cNvSpPr>
          <p:nvPr/>
        </p:nvSpPr>
        <p:spPr>
          <a:xfrm>
            <a:off x="29787" y="3186977"/>
            <a:ext cx="2965769" cy="398192"/>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200" b="0">
                <a:solidFill>
                  <a:schemeClr val="bg1"/>
                </a:solidFill>
                <a:latin typeface="Century Gothic"/>
                <a:cs typeface="Times New Roman"/>
              </a:rPr>
              <a:t>Trigger AWS lambda </a:t>
            </a:r>
          </a:p>
        </p:txBody>
      </p:sp>
      <p:sp>
        <p:nvSpPr>
          <p:cNvPr id="24" name="Title 1">
            <a:extLst>
              <a:ext uri="{FF2B5EF4-FFF2-40B4-BE49-F238E27FC236}">
                <a16:creationId xmlns:a16="http://schemas.microsoft.com/office/drawing/2014/main" id="{A4BCC0B0-D6F4-4755-B9A9-850BFC5A838F}"/>
              </a:ext>
            </a:extLst>
          </p:cNvPr>
          <p:cNvSpPr txBox="1">
            <a:spLocks/>
          </p:cNvSpPr>
          <p:nvPr/>
        </p:nvSpPr>
        <p:spPr>
          <a:xfrm>
            <a:off x="29787" y="5417356"/>
            <a:ext cx="2965769" cy="398192"/>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200" b="0">
                <a:solidFill>
                  <a:schemeClr val="bg1"/>
                </a:solidFill>
                <a:latin typeface="Century Gothic"/>
                <a:cs typeface="Times New Roman"/>
              </a:rPr>
              <a:t>Fetch portfolio.csv from Amazon S3 and conduct analysis</a:t>
            </a:r>
          </a:p>
        </p:txBody>
      </p:sp>
      <p:sp>
        <p:nvSpPr>
          <p:cNvPr id="25" name="Title 1">
            <a:extLst>
              <a:ext uri="{FF2B5EF4-FFF2-40B4-BE49-F238E27FC236}">
                <a16:creationId xmlns:a16="http://schemas.microsoft.com/office/drawing/2014/main" id="{9A29E59E-3D88-45D3-B3FA-34685409CCC4}"/>
              </a:ext>
            </a:extLst>
          </p:cNvPr>
          <p:cNvSpPr txBox="1">
            <a:spLocks/>
          </p:cNvSpPr>
          <p:nvPr/>
        </p:nvSpPr>
        <p:spPr>
          <a:xfrm>
            <a:off x="3088911" y="5417356"/>
            <a:ext cx="2965769" cy="398192"/>
          </a:xfrm>
          <a:prstGeom prst="rect">
            <a:avLst/>
          </a:prstGeom>
          <a:solidFill>
            <a:srgbClr val="7399C6">
              <a:alpha val="95000"/>
            </a:srgbClr>
          </a:solidFill>
          <a:ln>
            <a:noFill/>
          </a:ln>
        </p:spPr>
        <p:txBody>
          <a:bodyPr lIns="91440" tIns="45720" rIns="91440" bIns="45720"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200" b="0">
                <a:solidFill>
                  <a:schemeClr val="bg1"/>
                </a:solidFill>
                <a:latin typeface="Century Gothic"/>
                <a:cs typeface="Times New Roman"/>
              </a:rPr>
              <a:t>Store portfolio.csv</a:t>
            </a:r>
          </a:p>
        </p:txBody>
      </p:sp>
      <p:sp>
        <p:nvSpPr>
          <p:cNvPr id="3" name="Arrow: Right 2">
            <a:extLst>
              <a:ext uri="{FF2B5EF4-FFF2-40B4-BE49-F238E27FC236}">
                <a16:creationId xmlns:a16="http://schemas.microsoft.com/office/drawing/2014/main" id="{5A285455-5892-4B09-89B4-51BF4483EB98}"/>
              </a:ext>
            </a:extLst>
          </p:cNvPr>
          <p:cNvSpPr/>
          <p:nvPr/>
        </p:nvSpPr>
        <p:spPr>
          <a:xfrm>
            <a:off x="2675598" y="2157705"/>
            <a:ext cx="823183" cy="328160"/>
          </a:xfrm>
          <a:prstGeom prst="rightArrow">
            <a:avLst/>
          </a:prstGeom>
          <a:solidFill>
            <a:srgbClr val="ACD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441CC632-E622-47D1-AAB7-6A68446E8370}"/>
              </a:ext>
            </a:extLst>
          </p:cNvPr>
          <p:cNvSpPr/>
          <p:nvPr/>
        </p:nvSpPr>
        <p:spPr>
          <a:xfrm rot="5400000">
            <a:off x="4346992" y="3673362"/>
            <a:ext cx="355972" cy="289226"/>
          </a:xfrm>
          <a:prstGeom prst="rightArrow">
            <a:avLst/>
          </a:prstGeom>
          <a:solidFill>
            <a:srgbClr val="ACD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841D916B-60ED-4046-BAC9-70C01050C86E}"/>
              </a:ext>
            </a:extLst>
          </p:cNvPr>
          <p:cNvSpPr/>
          <p:nvPr/>
        </p:nvSpPr>
        <p:spPr>
          <a:xfrm rot="10800000">
            <a:off x="2708970" y="4404770"/>
            <a:ext cx="823183" cy="328160"/>
          </a:xfrm>
          <a:prstGeom prst="rightArrow">
            <a:avLst/>
          </a:prstGeom>
          <a:solidFill>
            <a:srgbClr val="ACD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9" descr="A picture containing drawing&#10;&#10;Description automatically generated">
            <a:extLst>
              <a:ext uri="{FF2B5EF4-FFF2-40B4-BE49-F238E27FC236}">
                <a16:creationId xmlns:a16="http://schemas.microsoft.com/office/drawing/2014/main" id="{A304EFD3-A1F8-8047-9001-F7579C097266}"/>
              </a:ext>
            </a:extLst>
          </p:cNvPr>
          <p:cNvPicPr>
            <a:picLocks noChangeAspect="1"/>
          </p:cNvPicPr>
          <p:nvPr/>
        </p:nvPicPr>
        <p:blipFill>
          <a:blip r:embed="rId5"/>
          <a:stretch>
            <a:fillRect/>
          </a:stretch>
        </p:blipFill>
        <p:spPr>
          <a:xfrm>
            <a:off x="855442" y="4291518"/>
            <a:ext cx="2003450" cy="1099375"/>
          </a:xfrm>
          <a:prstGeom prst="rect">
            <a:avLst/>
          </a:prstGeom>
        </p:spPr>
      </p:pic>
    </p:spTree>
    <p:extLst>
      <p:ext uri="{BB962C8B-B14F-4D97-AF65-F5344CB8AC3E}">
        <p14:creationId xmlns:p14="http://schemas.microsoft.com/office/powerpoint/2010/main" val="290898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4F96-2AAB-4B3F-8E71-9C5E03C4615A}"/>
              </a:ext>
            </a:extLst>
          </p:cNvPr>
          <p:cNvSpPr>
            <a:spLocks noGrp="1"/>
          </p:cNvSpPr>
          <p:nvPr>
            <p:ph type="title"/>
          </p:nvPr>
        </p:nvSpPr>
        <p:spPr>
          <a:xfrm>
            <a:off x="4615773" y="2278292"/>
            <a:ext cx="3295499" cy="1911998"/>
          </a:xfrm>
          <a:noFill/>
          <a:ln>
            <a:noFill/>
          </a:ln>
        </p:spPr>
        <p:txBody>
          <a:bodyPr lIns="91440" tIns="45720" rIns="91440" bIns="45720" anchor="ctr">
            <a:noAutofit/>
          </a:bodyPr>
          <a:lstStyle/>
          <a:p>
            <a:r>
              <a:rPr lang="en-GB" sz="6600">
                <a:solidFill>
                  <a:srgbClr val="7399C6"/>
                </a:solidFill>
                <a:latin typeface="Century Gothic"/>
                <a:cs typeface="Times New Roman"/>
              </a:rPr>
              <a:t>DEMO</a:t>
            </a:r>
            <a:endParaRPr lang="en-GB" sz="6600">
              <a:solidFill>
                <a:srgbClr val="7399C6"/>
              </a:solidFill>
            </a:endParaRPr>
          </a:p>
        </p:txBody>
      </p:sp>
    </p:spTree>
    <p:extLst>
      <p:ext uri="{BB962C8B-B14F-4D97-AF65-F5344CB8AC3E}">
        <p14:creationId xmlns:p14="http://schemas.microsoft.com/office/powerpoint/2010/main" val="381199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4175-7470-4748-B6CF-CD86A36741A6}"/>
              </a:ext>
            </a:extLst>
          </p:cNvPr>
          <p:cNvSpPr>
            <a:spLocks noGrp="1"/>
          </p:cNvSpPr>
          <p:nvPr>
            <p:ph type="title"/>
          </p:nvPr>
        </p:nvSpPr>
        <p:spPr/>
        <p:txBody>
          <a:bodyPr/>
          <a:lstStyle/>
          <a:p>
            <a:r>
              <a:rPr lang="en-US" dirty="0"/>
              <a:t>Solution Architecture</a:t>
            </a:r>
          </a:p>
        </p:txBody>
      </p:sp>
      <p:pic>
        <p:nvPicPr>
          <p:cNvPr id="6" name="Picture 5">
            <a:extLst>
              <a:ext uri="{FF2B5EF4-FFF2-40B4-BE49-F238E27FC236}">
                <a16:creationId xmlns:a16="http://schemas.microsoft.com/office/drawing/2014/main" id="{A917FD60-123E-0A42-882A-F8BF2195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0954"/>
            <a:ext cx="12192000" cy="4782634"/>
          </a:xfrm>
          <a:prstGeom prst="rect">
            <a:avLst/>
          </a:prstGeom>
        </p:spPr>
      </p:pic>
      <p:sp>
        <p:nvSpPr>
          <p:cNvPr id="7" name="TextBox 6">
            <a:extLst>
              <a:ext uri="{FF2B5EF4-FFF2-40B4-BE49-F238E27FC236}">
                <a16:creationId xmlns:a16="http://schemas.microsoft.com/office/drawing/2014/main" id="{05690D2C-0B93-D241-846F-2EF5A20456E0}"/>
              </a:ext>
            </a:extLst>
          </p:cNvPr>
          <p:cNvSpPr txBox="1"/>
          <p:nvPr/>
        </p:nvSpPr>
        <p:spPr>
          <a:xfrm>
            <a:off x="128589" y="5713192"/>
            <a:ext cx="10278135" cy="461665"/>
          </a:xfrm>
          <a:prstGeom prst="rect">
            <a:avLst/>
          </a:prstGeom>
          <a:noFill/>
        </p:spPr>
        <p:txBody>
          <a:bodyPr wrap="none" rtlCol="0">
            <a:spAutoFit/>
          </a:bodyPr>
          <a:lstStyle/>
          <a:p>
            <a:r>
              <a:rPr lang="en-US" sz="2400" b="1" dirty="0"/>
              <a:t>Solution Endpoint: http://deploy.eba-tcb5tsyy.us-west-2.elasticbeanstalk.com/</a:t>
            </a:r>
          </a:p>
        </p:txBody>
      </p:sp>
    </p:spTree>
    <p:extLst>
      <p:ext uri="{BB962C8B-B14F-4D97-AF65-F5344CB8AC3E}">
        <p14:creationId xmlns:p14="http://schemas.microsoft.com/office/powerpoint/2010/main" val="291432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BFBE-45F7-4FFB-AB5A-0789AD201A81}"/>
              </a:ext>
            </a:extLst>
          </p:cNvPr>
          <p:cNvSpPr>
            <a:spLocks noGrp="1"/>
          </p:cNvSpPr>
          <p:nvPr>
            <p:ph type="title"/>
          </p:nvPr>
        </p:nvSpPr>
        <p:spPr>
          <a:xfrm>
            <a:off x="947373" y="276806"/>
            <a:ext cx="9647351" cy="510363"/>
          </a:xfrm>
        </p:spPr>
        <p:txBody>
          <a:bodyPr lIns="91440" tIns="45720" rIns="91440" bIns="45720" anchor="ctr">
            <a:noAutofit/>
          </a:bodyPr>
          <a:lstStyle/>
          <a:p>
            <a:r>
              <a:rPr lang="en-US">
                <a:latin typeface="Century Gothic"/>
                <a:cs typeface="Times New Roman"/>
              </a:rPr>
              <a:t>Investing For Youths (IFY) will be an innovative, beginner friendly, and seamless way to get youths started on financial literacy and investing</a:t>
            </a:r>
            <a:endParaRPr lang="en-SG">
              <a:latin typeface="Century Gothic"/>
              <a:cs typeface="Times New Roman"/>
            </a:endParaRPr>
          </a:p>
        </p:txBody>
      </p:sp>
      <p:cxnSp>
        <p:nvCxnSpPr>
          <p:cNvPr id="5" name="Straight Connector 4">
            <a:extLst>
              <a:ext uri="{FF2B5EF4-FFF2-40B4-BE49-F238E27FC236}">
                <a16:creationId xmlns:a16="http://schemas.microsoft.com/office/drawing/2014/main" id="{2D23B1F1-B829-44EA-987A-4841A9C7C715}"/>
              </a:ext>
            </a:extLst>
          </p:cNvPr>
          <p:cNvCxnSpPr>
            <a:cxnSpLocks/>
          </p:cNvCxnSpPr>
          <p:nvPr/>
        </p:nvCxnSpPr>
        <p:spPr>
          <a:xfrm>
            <a:off x="1244008" y="1371600"/>
            <a:ext cx="0" cy="72301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A63FF8-562F-46BA-834D-51C16261701A}"/>
              </a:ext>
            </a:extLst>
          </p:cNvPr>
          <p:cNvCxnSpPr>
            <a:cxnSpLocks/>
          </p:cNvCxnSpPr>
          <p:nvPr/>
        </p:nvCxnSpPr>
        <p:spPr>
          <a:xfrm>
            <a:off x="1244008" y="2544725"/>
            <a:ext cx="0" cy="72301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7E0DAF4-1A48-4BA3-BF0E-C719B1DB20FB}"/>
              </a:ext>
            </a:extLst>
          </p:cNvPr>
          <p:cNvCxnSpPr>
            <a:cxnSpLocks/>
          </p:cNvCxnSpPr>
          <p:nvPr/>
        </p:nvCxnSpPr>
        <p:spPr>
          <a:xfrm>
            <a:off x="1244008" y="3822405"/>
            <a:ext cx="0" cy="72301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4FACC6-9FE5-4F13-89C7-889060EFE934}"/>
              </a:ext>
            </a:extLst>
          </p:cNvPr>
          <p:cNvCxnSpPr>
            <a:cxnSpLocks/>
          </p:cNvCxnSpPr>
          <p:nvPr/>
        </p:nvCxnSpPr>
        <p:spPr>
          <a:xfrm>
            <a:off x="1244008" y="5043379"/>
            <a:ext cx="0" cy="72301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C50374E-5B66-453F-A863-6BAB5F569998}"/>
              </a:ext>
            </a:extLst>
          </p:cNvPr>
          <p:cNvSpPr txBox="1">
            <a:spLocks/>
          </p:cNvSpPr>
          <p:nvPr/>
        </p:nvSpPr>
        <p:spPr>
          <a:xfrm>
            <a:off x="305683" y="1477925"/>
            <a:ext cx="746931"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Issues</a:t>
            </a:r>
          </a:p>
        </p:txBody>
      </p:sp>
      <p:sp>
        <p:nvSpPr>
          <p:cNvPr id="11" name="Title 1">
            <a:extLst>
              <a:ext uri="{FF2B5EF4-FFF2-40B4-BE49-F238E27FC236}">
                <a16:creationId xmlns:a16="http://schemas.microsoft.com/office/drawing/2014/main" id="{8FCD1AE2-49D2-4D93-A96A-902573AB9053}"/>
              </a:ext>
            </a:extLst>
          </p:cNvPr>
          <p:cNvSpPr txBox="1">
            <a:spLocks/>
          </p:cNvSpPr>
          <p:nvPr/>
        </p:nvSpPr>
        <p:spPr>
          <a:xfrm>
            <a:off x="190057" y="2665229"/>
            <a:ext cx="978182"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Question</a:t>
            </a:r>
          </a:p>
        </p:txBody>
      </p:sp>
      <p:sp>
        <p:nvSpPr>
          <p:cNvPr id="12" name="Title 1">
            <a:extLst>
              <a:ext uri="{FF2B5EF4-FFF2-40B4-BE49-F238E27FC236}">
                <a16:creationId xmlns:a16="http://schemas.microsoft.com/office/drawing/2014/main" id="{2FD6A83B-C104-4DEE-931B-DB3675E739B4}"/>
              </a:ext>
            </a:extLst>
          </p:cNvPr>
          <p:cNvSpPr txBox="1">
            <a:spLocks/>
          </p:cNvSpPr>
          <p:nvPr/>
        </p:nvSpPr>
        <p:spPr>
          <a:xfrm>
            <a:off x="265826" y="3944680"/>
            <a:ext cx="978182"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Solution</a:t>
            </a:r>
          </a:p>
        </p:txBody>
      </p:sp>
      <p:sp>
        <p:nvSpPr>
          <p:cNvPr id="13" name="Title 1">
            <a:extLst>
              <a:ext uri="{FF2B5EF4-FFF2-40B4-BE49-F238E27FC236}">
                <a16:creationId xmlns:a16="http://schemas.microsoft.com/office/drawing/2014/main" id="{AFC2388E-2714-47FB-A173-850D46156587}"/>
              </a:ext>
            </a:extLst>
          </p:cNvPr>
          <p:cNvSpPr txBox="1">
            <a:spLocks/>
          </p:cNvSpPr>
          <p:nvPr/>
        </p:nvSpPr>
        <p:spPr>
          <a:xfrm>
            <a:off x="265826" y="5222360"/>
            <a:ext cx="978182" cy="510363"/>
          </a:xfrm>
          <a:prstGeom prst="rect">
            <a:avLst/>
          </a:prstGeom>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Impact</a:t>
            </a:r>
          </a:p>
        </p:txBody>
      </p:sp>
      <p:sp>
        <p:nvSpPr>
          <p:cNvPr id="14" name="Title 1">
            <a:extLst>
              <a:ext uri="{FF2B5EF4-FFF2-40B4-BE49-F238E27FC236}">
                <a16:creationId xmlns:a16="http://schemas.microsoft.com/office/drawing/2014/main" id="{C5D5D4C6-A041-4E47-B89E-EB92713E42B3}"/>
              </a:ext>
            </a:extLst>
          </p:cNvPr>
          <p:cNvSpPr txBox="1">
            <a:spLocks/>
          </p:cNvSpPr>
          <p:nvPr/>
        </p:nvSpPr>
        <p:spPr>
          <a:xfrm>
            <a:off x="1586906" y="1392865"/>
            <a:ext cx="2772415" cy="618460"/>
          </a:xfrm>
          <a:prstGeom prst="rect">
            <a:avLst/>
          </a:prstGeom>
          <a:ln>
            <a:solidFill>
              <a:srgbClr val="002060"/>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400"/>
              <a:t>Information Overload leading to decision paralysis</a:t>
            </a:r>
          </a:p>
        </p:txBody>
      </p:sp>
      <p:sp>
        <p:nvSpPr>
          <p:cNvPr id="15" name="Title 1">
            <a:extLst>
              <a:ext uri="{FF2B5EF4-FFF2-40B4-BE49-F238E27FC236}">
                <a16:creationId xmlns:a16="http://schemas.microsoft.com/office/drawing/2014/main" id="{D48920A6-5FEA-4A41-80B3-419A2789FC24}"/>
              </a:ext>
            </a:extLst>
          </p:cNvPr>
          <p:cNvSpPr txBox="1">
            <a:spLocks/>
          </p:cNvSpPr>
          <p:nvPr/>
        </p:nvSpPr>
        <p:spPr>
          <a:xfrm>
            <a:off x="5161218" y="1392865"/>
            <a:ext cx="2772415" cy="618460"/>
          </a:xfrm>
          <a:prstGeom prst="rect">
            <a:avLst/>
          </a:prstGeom>
          <a:ln>
            <a:solidFill>
              <a:srgbClr val="002060"/>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a:t>Youths lack financial literacy to manage personal finances</a:t>
            </a:r>
          </a:p>
        </p:txBody>
      </p:sp>
      <p:sp>
        <p:nvSpPr>
          <p:cNvPr id="16" name="Title 1">
            <a:extLst>
              <a:ext uri="{FF2B5EF4-FFF2-40B4-BE49-F238E27FC236}">
                <a16:creationId xmlns:a16="http://schemas.microsoft.com/office/drawing/2014/main" id="{2ECC5A00-D0D6-4016-AD49-BCF426770CA7}"/>
              </a:ext>
            </a:extLst>
          </p:cNvPr>
          <p:cNvSpPr txBox="1">
            <a:spLocks/>
          </p:cNvSpPr>
          <p:nvPr/>
        </p:nvSpPr>
        <p:spPr>
          <a:xfrm>
            <a:off x="8735530" y="1392865"/>
            <a:ext cx="2772415" cy="618460"/>
          </a:xfrm>
          <a:prstGeom prst="rect">
            <a:avLst/>
          </a:prstGeom>
          <a:ln>
            <a:solidFill>
              <a:srgbClr val="002060"/>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400"/>
              <a:t>Absence of comprehensive beginner friendly platforms</a:t>
            </a:r>
          </a:p>
        </p:txBody>
      </p:sp>
      <p:sp>
        <p:nvSpPr>
          <p:cNvPr id="17" name="Title 1">
            <a:extLst>
              <a:ext uri="{FF2B5EF4-FFF2-40B4-BE49-F238E27FC236}">
                <a16:creationId xmlns:a16="http://schemas.microsoft.com/office/drawing/2014/main" id="{D081B4FE-636B-4F87-A56F-74453574867E}"/>
              </a:ext>
            </a:extLst>
          </p:cNvPr>
          <p:cNvSpPr txBox="1">
            <a:spLocks/>
          </p:cNvSpPr>
          <p:nvPr/>
        </p:nvSpPr>
        <p:spPr>
          <a:xfrm>
            <a:off x="1586907" y="2604977"/>
            <a:ext cx="9921038" cy="618460"/>
          </a:xfrm>
          <a:prstGeom prst="rect">
            <a:avLst/>
          </a:prstGeom>
          <a:solidFill>
            <a:srgbClr val="7399C6"/>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r>
              <a:rPr lang="en-US" sz="1400" i="1">
                <a:solidFill>
                  <a:schemeClr val="bg1"/>
                </a:solidFill>
              </a:rPr>
              <a:t>How can OdeToCode create a platform to empower youths to make sound financial decisions for themselves?</a:t>
            </a:r>
            <a:endParaRPr lang="en-SG" sz="1400" i="1">
              <a:solidFill>
                <a:schemeClr val="bg1"/>
              </a:solidFill>
            </a:endParaRPr>
          </a:p>
        </p:txBody>
      </p:sp>
      <p:sp>
        <p:nvSpPr>
          <p:cNvPr id="18" name="Title 1">
            <a:extLst>
              <a:ext uri="{FF2B5EF4-FFF2-40B4-BE49-F238E27FC236}">
                <a16:creationId xmlns:a16="http://schemas.microsoft.com/office/drawing/2014/main" id="{030750F6-8DF4-4CED-8F89-ADAB6FD8FB11}"/>
              </a:ext>
            </a:extLst>
          </p:cNvPr>
          <p:cNvSpPr txBox="1">
            <a:spLocks/>
          </p:cNvSpPr>
          <p:nvPr/>
        </p:nvSpPr>
        <p:spPr>
          <a:xfrm>
            <a:off x="1586906" y="3851195"/>
            <a:ext cx="2772416" cy="603848"/>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Telegram chatbot to ascertain user’s risk profile</a:t>
            </a:r>
            <a:endParaRPr lang="en-SG" sz="1600">
              <a:solidFill>
                <a:schemeClr val="bg1"/>
              </a:solidFill>
            </a:endParaRPr>
          </a:p>
        </p:txBody>
      </p:sp>
      <p:sp>
        <p:nvSpPr>
          <p:cNvPr id="19" name="Title 1">
            <a:extLst>
              <a:ext uri="{FF2B5EF4-FFF2-40B4-BE49-F238E27FC236}">
                <a16:creationId xmlns:a16="http://schemas.microsoft.com/office/drawing/2014/main" id="{7D3DCB23-DED6-455A-9EC6-7C5D712E070D}"/>
              </a:ext>
            </a:extLst>
          </p:cNvPr>
          <p:cNvSpPr txBox="1">
            <a:spLocks/>
          </p:cNvSpPr>
          <p:nvPr/>
        </p:nvSpPr>
        <p:spPr>
          <a:xfrm>
            <a:off x="5161218" y="3845879"/>
            <a:ext cx="2772416" cy="603848"/>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Generation of hypothetical portfolio</a:t>
            </a:r>
            <a:endParaRPr lang="en-SG" sz="1600">
              <a:solidFill>
                <a:schemeClr val="bg1"/>
              </a:solidFill>
            </a:endParaRPr>
          </a:p>
        </p:txBody>
      </p:sp>
      <p:sp>
        <p:nvSpPr>
          <p:cNvPr id="20" name="Title 1">
            <a:extLst>
              <a:ext uri="{FF2B5EF4-FFF2-40B4-BE49-F238E27FC236}">
                <a16:creationId xmlns:a16="http://schemas.microsoft.com/office/drawing/2014/main" id="{FE16C387-9069-409F-AE3B-ACAFA185B1B4}"/>
              </a:ext>
            </a:extLst>
          </p:cNvPr>
          <p:cNvSpPr txBox="1">
            <a:spLocks/>
          </p:cNvSpPr>
          <p:nvPr/>
        </p:nvSpPr>
        <p:spPr>
          <a:xfrm>
            <a:off x="8735530" y="3845879"/>
            <a:ext cx="2772416" cy="603848"/>
          </a:xfrm>
          <a:prstGeom prst="rect">
            <a:avLst/>
          </a:prstGeom>
          <a:solidFill>
            <a:srgbClr val="002060"/>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600">
                <a:solidFill>
                  <a:schemeClr val="bg1"/>
                </a:solidFill>
              </a:rPr>
              <a:t>Monitoring of portfolio via real-time updates</a:t>
            </a:r>
            <a:endParaRPr lang="en-SG" sz="1600">
              <a:solidFill>
                <a:schemeClr val="bg1"/>
              </a:solidFill>
            </a:endParaRPr>
          </a:p>
        </p:txBody>
      </p:sp>
      <p:sp>
        <p:nvSpPr>
          <p:cNvPr id="21" name="Title 1">
            <a:extLst>
              <a:ext uri="{FF2B5EF4-FFF2-40B4-BE49-F238E27FC236}">
                <a16:creationId xmlns:a16="http://schemas.microsoft.com/office/drawing/2014/main" id="{75EEC919-2C15-461F-8DFB-214806701634}"/>
              </a:ext>
            </a:extLst>
          </p:cNvPr>
          <p:cNvSpPr txBox="1">
            <a:spLocks/>
          </p:cNvSpPr>
          <p:nvPr/>
        </p:nvSpPr>
        <p:spPr>
          <a:xfrm>
            <a:off x="1586905" y="5040269"/>
            <a:ext cx="9921025" cy="723014"/>
          </a:xfrm>
          <a:prstGeom prst="rect">
            <a:avLst/>
          </a:prstGeom>
          <a:solidFill>
            <a:schemeClr val="bg2"/>
          </a:solidFill>
          <a:ln>
            <a:solidFill>
              <a:schemeClr val="tx1"/>
            </a:solidFill>
          </a:ln>
        </p:spPr>
        <p:txBody>
          <a:bodyPr anchor="ctr">
            <a:noAutofit/>
          </a:bodyPr>
          <a:lstStyle>
            <a:lvl1pPr algn="l" defTabSz="914400" rtl="0" eaLnBrk="1" latinLnBrk="0" hangingPunct="1">
              <a:lnSpc>
                <a:spcPct val="90000"/>
              </a:lnSpc>
              <a:spcBef>
                <a:spcPct val="0"/>
              </a:spcBef>
              <a:buNone/>
              <a:defRPr lang="en-GB" sz="2000" b="1" kern="1200" dirty="0">
                <a:solidFill>
                  <a:schemeClr val="tx1"/>
                </a:solidFill>
                <a:latin typeface="Century Gothic" panose="020B0502020202020204" pitchFamily="34" charset="0"/>
                <a:ea typeface="+mj-ea"/>
                <a:cs typeface="Times New Roman" panose="02020603050405020304" pitchFamily="18" charset="0"/>
              </a:defRPr>
            </a:lvl1pPr>
          </a:lstStyle>
          <a:p>
            <a:pPr algn="ctr"/>
            <a:r>
              <a:rPr lang="en-US" sz="1400"/>
              <a:t>After using our platform for a certain period of time, youths will be empowered and feel confident to make financial decisions for themselves. To scale, we can include links to regulated brokers in Singapore so youths can get into real investing after testing the waters via our platform and learning the basics</a:t>
            </a:r>
          </a:p>
        </p:txBody>
      </p:sp>
    </p:spTree>
    <p:extLst>
      <p:ext uri="{BB962C8B-B14F-4D97-AF65-F5344CB8AC3E}">
        <p14:creationId xmlns:p14="http://schemas.microsoft.com/office/powerpoint/2010/main" val="734785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45579C2FA7244899100433CB21C561" ma:contentTypeVersion="4" ma:contentTypeDescription="Create a new document." ma:contentTypeScope="" ma:versionID="4986db8120b40d2dc4ee0539a74e61a5">
  <xsd:schema xmlns:xsd="http://www.w3.org/2001/XMLSchema" xmlns:xs="http://www.w3.org/2001/XMLSchema" xmlns:p="http://schemas.microsoft.com/office/2006/metadata/properties" xmlns:ns2="05d6cea3-389d-494f-901c-0463f24c6208" targetNamespace="http://schemas.microsoft.com/office/2006/metadata/properties" ma:root="true" ma:fieldsID="6491ba370ab0c5bbe5ed56382c7a547a" ns2:_="">
    <xsd:import namespace="05d6cea3-389d-494f-901c-0463f24c62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6cea3-389d-494f-901c-0463f24c6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5FEA3F-DE38-4E41-98F0-1A32650C167E}">
  <ds:schemaRefs>
    <ds:schemaRef ds:uri="http://schemas.microsoft.com/sharepoint/v3/contenttype/forms"/>
  </ds:schemaRefs>
</ds:datastoreItem>
</file>

<file path=customXml/itemProps2.xml><?xml version="1.0" encoding="utf-8"?>
<ds:datastoreItem xmlns:ds="http://schemas.openxmlformats.org/officeDocument/2006/customXml" ds:itemID="{63654341-251E-4324-A8D2-89828DBB8E2D}">
  <ds:schemaRefs>
    <ds:schemaRef ds:uri="05d6cea3-389d-494f-901c-0463f24c62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59AC95C-E26A-4BA8-A795-B4EC23AAD204}">
  <ds:schemaRefs>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05d6cea3-389d-494f-901c-0463f24c620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599</Words>
  <Application>Microsoft Macintosh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Helvetica Neue Light</vt:lpstr>
      <vt:lpstr>office theme</vt:lpstr>
      <vt:lpstr>PowerPoint Presentation</vt:lpstr>
      <vt:lpstr>Today’s youths require personalized solutions in order to make smart decisions regarding their personal finances </vt:lpstr>
      <vt:lpstr>Investing For Youth(IFY) offers youths a platform with a personalized hypothetical portfolio that enables them to learn about investments </vt:lpstr>
      <vt:lpstr>Technology/Frameworks used</vt:lpstr>
      <vt:lpstr>DEMO</vt:lpstr>
      <vt:lpstr>Solution Architecture</vt:lpstr>
      <vt:lpstr>Investing For Youths (IFY) will be an innovative, beginner friendly, and seamless way to get youths started on financial literacy and investing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LEE Kwan Yang</cp:lastModifiedBy>
  <cp:revision>2</cp:revision>
  <dcterms:created xsi:type="dcterms:W3CDTF">2020-09-06T12:47:26Z</dcterms:created>
  <dcterms:modified xsi:type="dcterms:W3CDTF">2020-09-07T10:18:40Z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0x010100B245579C2FA7244899100433CB21C561</vt:lpwstr>
  </property>
</Properties>
</file>