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9"/>
  </p:notesMasterIdLst>
  <p:sldIdLst>
    <p:sldId id="361" r:id="rId2"/>
    <p:sldId id="362" r:id="rId3"/>
    <p:sldId id="259" r:id="rId4"/>
    <p:sldId id="260" r:id="rId5"/>
    <p:sldId id="261" r:id="rId6"/>
    <p:sldId id="262" r:id="rId7"/>
    <p:sldId id="263" r:id="rId8"/>
    <p:sldId id="264" r:id="rId9"/>
    <p:sldId id="265" r:id="rId10"/>
    <p:sldId id="266" r:id="rId11"/>
    <p:sldId id="268" r:id="rId12"/>
    <p:sldId id="269" r:id="rId13"/>
    <p:sldId id="271" r:id="rId14"/>
    <p:sldId id="272" r:id="rId15"/>
    <p:sldId id="273" r:id="rId16"/>
    <p:sldId id="274" r:id="rId17"/>
    <p:sldId id="275" r:id="rId18"/>
    <p:sldId id="277" r:id="rId19"/>
    <p:sldId id="278" r:id="rId20"/>
    <p:sldId id="279" r:id="rId21"/>
    <p:sldId id="280" r:id="rId22"/>
    <p:sldId id="281" r:id="rId23"/>
    <p:sldId id="282" r:id="rId24"/>
    <p:sldId id="283" r:id="rId25"/>
    <p:sldId id="284" r:id="rId26"/>
    <p:sldId id="285" r:id="rId27"/>
    <p:sldId id="287" r:id="rId28"/>
    <p:sldId id="288" r:id="rId29"/>
    <p:sldId id="289" r:id="rId30"/>
    <p:sldId id="290" r:id="rId31"/>
    <p:sldId id="291" r:id="rId32"/>
    <p:sldId id="363" r:id="rId33"/>
    <p:sldId id="293" r:id="rId34"/>
    <p:sldId id="294" r:id="rId35"/>
    <p:sldId id="295" r:id="rId36"/>
    <p:sldId id="296" r:id="rId37"/>
    <p:sldId id="297" r:id="rId38"/>
    <p:sldId id="366"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68" r:id="rId52"/>
    <p:sldId id="311" r:id="rId53"/>
    <p:sldId id="314" r:id="rId54"/>
    <p:sldId id="315" r:id="rId55"/>
    <p:sldId id="316" r:id="rId56"/>
    <p:sldId id="317" r:id="rId57"/>
    <p:sldId id="369" r:id="rId58"/>
    <p:sldId id="318" r:id="rId59"/>
    <p:sldId id="364" r:id="rId60"/>
    <p:sldId id="320" r:id="rId61"/>
    <p:sldId id="367" r:id="rId62"/>
    <p:sldId id="321" r:id="rId63"/>
    <p:sldId id="322" r:id="rId64"/>
    <p:sldId id="323" r:id="rId65"/>
    <p:sldId id="324" r:id="rId66"/>
    <p:sldId id="325" r:id="rId67"/>
    <p:sldId id="326" r:id="rId68"/>
    <p:sldId id="327" r:id="rId69"/>
    <p:sldId id="328" r:id="rId70"/>
    <p:sldId id="329" r:id="rId71"/>
    <p:sldId id="330" r:id="rId72"/>
    <p:sldId id="371" r:id="rId73"/>
    <p:sldId id="331" r:id="rId74"/>
    <p:sldId id="332" r:id="rId75"/>
    <p:sldId id="333" r:id="rId76"/>
    <p:sldId id="334" r:id="rId77"/>
    <p:sldId id="335" r:id="rId78"/>
    <p:sldId id="336" r:id="rId79"/>
    <p:sldId id="338" r:id="rId80"/>
    <p:sldId id="339" r:id="rId81"/>
    <p:sldId id="365"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8" r:id="rId95"/>
    <p:sldId id="359" r:id="rId96"/>
    <p:sldId id="360" r:id="rId97"/>
    <p:sldId id="370" r:id="rId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114"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C1028-6BF5-4B34-B326-57700E3FA4FA}" type="datetimeFigureOut">
              <a:rPr lang="zh-CN" altLang="en-US" smtClean="0"/>
              <a:t>2018/12/17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A06EC-B0AD-4656-A29D-31CBCA89F30E}" type="slidenum">
              <a:rPr lang="zh-CN" altLang="en-US" smtClean="0"/>
              <a:t>‹#›</a:t>
            </a:fld>
            <a:endParaRPr lang="zh-CN" altLang="en-US"/>
          </a:p>
        </p:txBody>
      </p:sp>
    </p:spTree>
    <p:extLst>
      <p:ext uri="{BB962C8B-B14F-4D97-AF65-F5344CB8AC3E}">
        <p14:creationId xmlns:p14="http://schemas.microsoft.com/office/powerpoint/2010/main" val="126276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4168D80-A1CF-4C77-8F98-A4F3908C3672}" type="datetime8">
              <a:rPr lang="zh-CN" altLang="en-US" smtClean="0"/>
              <a:t>2018年12月17日8时37分</a:t>
            </a:fld>
            <a:endParaRPr lang="zh-CN" altLang="en-US"/>
          </a:p>
        </p:txBody>
      </p:sp>
      <p:sp>
        <p:nvSpPr>
          <p:cNvPr id="5" name="页脚占位符 4"/>
          <p:cNvSpPr>
            <a:spLocks noGrp="1"/>
          </p:cNvSpPr>
          <p:nvPr>
            <p:ph type="ftr" sz="quarter" idx="11"/>
          </p:nvPr>
        </p:nvSpPr>
        <p:spPr/>
        <p:txBody>
          <a:bodyPr/>
          <a:lstStyle/>
          <a:p>
            <a:r>
              <a:rPr lang="zh-CN" altLang="en-US" smtClean="0"/>
              <a:t>计算机科学概论</a:t>
            </a:r>
            <a:endParaRPr lang="zh-CN" altLang="en-US"/>
          </a:p>
        </p:txBody>
      </p:sp>
      <p:sp>
        <p:nvSpPr>
          <p:cNvPr id="6" name="灯片编号占位符 5"/>
          <p:cNvSpPr>
            <a:spLocks noGrp="1"/>
          </p:cNvSpPr>
          <p:nvPr>
            <p:ph type="sldNum" sz="quarter" idx="12"/>
          </p:nvPr>
        </p:nvSpPr>
        <p:spPr/>
        <p:txBody>
          <a:bodyPr/>
          <a:lstStyle/>
          <a:p>
            <a:fld id="{9C0D9C84-2285-42AE-B4FE-18FF839F9702}" type="slidenum">
              <a:rPr lang="zh-CN" altLang="en-US" smtClean="0"/>
              <a:t>‹#›</a:t>
            </a:fld>
            <a:endParaRPr lang="zh-CN" altLang="en-US"/>
          </a:p>
        </p:txBody>
      </p:sp>
    </p:spTree>
    <p:extLst>
      <p:ext uri="{BB962C8B-B14F-4D97-AF65-F5344CB8AC3E}">
        <p14:creationId xmlns:p14="http://schemas.microsoft.com/office/powerpoint/2010/main" val="827342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5E35BD-2862-4E01-8488-CB7DE2D91064}" type="datetime8">
              <a:rPr lang="zh-CN" altLang="en-US" smtClean="0"/>
              <a:t>2018年12月17日8时37分</a:t>
            </a:fld>
            <a:endParaRPr lang="zh-CN" altLang="en-US"/>
          </a:p>
        </p:txBody>
      </p:sp>
      <p:sp>
        <p:nvSpPr>
          <p:cNvPr id="5" name="页脚占位符 4"/>
          <p:cNvSpPr>
            <a:spLocks noGrp="1"/>
          </p:cNvSpPr>
          <p:nvPr>
            <p:ph type="ftr" sz="quarter" idx="11"/>
          </p:nvPr>
        </p:nvSpPr>
        <p:spPr/>
        <p:txBody>
          <a:bodyPr/>
          <a:lstStyle/>
          <a:p>
            <a:r>
              <a:rPr lang="zh-CN" altLang="en-US" smtClean="0"/>
              <a:t>计算机科学概论</a:t>
            </a:r>
            <a:endParaRPr lang="zh-CN" altLang="en-US"/>
          </a:p>
        </p:txBody>
      </p:sp>
      <p:sp>
        <p:nvSpPr>
          <p:cNvPr id="6" name="灯片编号占位符 5"/>
          <p:cNvSpPr>
            <a:spLocks noGrp="1"/>
          </p:cNvSpPr>
          <p:nvPr>
            <p:ph type="sldNum" sz="quarter" idx="12"/>
          </p:nvPr>
        </p:nvSpPr>
        <p:spPr/>
        <p:txBody>
          <a:bodyPr/>
          <a:lstStyle/>
          <a:p>
            <a:fld id="{9C0D9C84-2285-42AE-B4FE-18FF839F9702}" type="slidenum">
              <a:rPr lang="zh-CN" altLang="en-US" smtClean="0"/>
              <a:t>‹#›</a:t>
            </a:fld>
            <a:endParaRPr lang="zh-CN" altLang="en-US"/>
          </a:p>
        </p:txBody>
      </p:sp>
    </p:spTree>
    <p:extLst>
      <p:ext uri="{BB962C8B-B14F-4D97-AF65-F5344CB8AC3E}">
        <p14:creationId xmlns:p14="http://schemas.microsoft.com/office/powerpoint/2010/main" val="25562643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66002AC-1B65-4EF1-98CD-2E71765D6505}" type="datetime8">
              <a:rPr lang="zh-CN" altLang="en-US" smtClean="0"/>
              <a:t>2018年12月17日8时37分</a:t>
            </a:fld>
            <a:endParaRPr lang="zh-CN" altLang="en-US"/>
          </a:p>
        </p:txBody>
      </p:sp>
      <p:sp>
        <p:nvSpPr>
          <p:cNvPr id="5" name="页脚占位符 4"/>
          <p:cNvSpPr>
            <a:spLocks noGrp="1"/>
          </p:cNvSpPr>
          <p:nvPr>
            <p:ph type="ftr" sz="quarter" idx="11"/>
          </p:nvPr>
        </p:nvSpPr>
        <p:spPr/>
        <p:txBody>
          <a:bodyPr/>
          <a:lstStyle/>
          <a:p>
            <a:r>
              <a:rPr lang="zh-CN" altLang="en-US" smtClean="0"/>
              <a:t>计算机科学概论</a:t>
            </a:r>
            <a:endParaRPr lang="zh-CN" altLang="en-US"/>
          </a:p>
        </p:txBody>
      </p:sp>
      <p:sp>
        <p:nvSpPr>
          <p:cNvPr id="6" name="灯片编号占位符 5"/>
          <p:cNvSpPr>
            <a:spLocks noGrp="1"/>
          </p:cNvSpPr>
          <p:nvPr>
            <p:ph type="sldNum" sz="quarter" idx="12"/>
          </p:nvPr>
        </p:nvSpPr>
        <p:spPr/>
        <p:txBody>
          <a:bodyPr/>
          <a:lstStyle/>
          <a:p>
            <a:fld id="{9C0D9C84-2285-42AE-B4FE-18FF839F9702}" type="slidenum">
              <a:rPr lang="zh-CN" altLang="en-US" smtClean="0"/>
              <a:t>‹#›</a:t>
            </a:fld>
            <a:endParaRPr lang="zh-CN" altLang="en-US"/>
          </a:p>
        </p:txBody>
      </p:sp>
    </p:spTree>
    <p:extLst>
      <p:ext uri="{BB962C8B-B14F-4D97-AF65-F5344CB8AC3E}">
        <p14:creationId xmlns:p14="http://schemas.microsoft.com/office/powerpoint/2010/main" val="18278919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山大威海">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b="1"/>
            </a:lvl1pPr>
          </a:lstStyle>
          <a:p>
            <a:r>
              <a:rPr lang="zh-CN" altLang="en-US" smtClean="0"/>
              <a:t>单击此处编辑母版标题样式</a:t>
            </a:r>
            <a:endParaRPr lang="zh-CN" altLang="en-US" dirty="0"/>
          </a:p>
        </p:txBody>
      </p:sp>
      <p:sp>
        <p:nvSpPr>
          <p:cNvPr id="3" name="内容占位符 2"/>
          <p:cNvSpPr>
            <a:spLocks noGrp="1"/>
          </p:cNvSpPr>
          <p:nvPr>
            <p:ph idx="1"/>
          </p:nvPr>
        </p:nvSpPr>
        <p:spPr>
          <a:noFill/>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2C3071-87D0-4E42-A940-34E9CCE177A8}" type="datetime8">
              <a:rPr lang="zh-CN" altLang="en-US" smtClean="0"/>
              <a:t>2018年12月17日8时37分</a:t>
            </a:fld>
            <a:endParaRPr lang="zh-CN" altLang="en-US"/>
          </a:p>
        </p:txBody>
      </p:sp>
      <p:sp>
        <p:nvSpPr>
          <p:cNvPr id="5" name="页脚占位符 4"/>
          <p:cNvSpPr>
            <a:spLocks noGrp="1"/>
          </p:cNvSpPr>
          <p:nvPr>
            <p:ph type="ftr" sz="quarter" idx="11"/>
          </p:nvPr>
        </p:nvSpPr>
        <p:spPr/>
        <p:txBody>
          <a:bodyPr/>
          <a:lstStyle/>
          <a:p>
            <a:r>
              <a:rPr lang="zh-CN" altLang="en-US" smtClean="0"/>
              <a:t>计算机科学概论</a:t>
            </a:r>
            <a:endParaRPr lang="zh-CN" altLang="en-US"/>
          </a:p>
        </p:txBody>
      </p:sp>
      <p:sp>
        <p:nvSpPr>
          <p:cNvPr id="6" name="灯片编号占位符 5"/>
          <p:cNvSpPr>
            <a:spLocks noGrp="1"/>
          </p:cNvSpPr>
          <p:nvPr>
            <p:ph type="sldNum" sz="quarter" idx="12"/>
          </p:nvPr>
        </p:nvSpPr>
        <p:spPr/>
        <p:txBody>
          <a:bodyPr/>
          <a:lstStyle/>
          <a:p>
            <a:fld id="{9C0D9C84-2285-42AE-B4FE-18FF839F9702}" type="slidenum">
              <a:rPr lang="zh-CN" altLang="en-US" smtClean="0"/>
              <a:t>‹#›</a:t>
            </a:fld>
            <a:endParaRPr lang="zh-CN" altLang="en-US"/>
          </a:p>
        </p:txBody>
      </p:sp>
    </p:spTree>
    <p:extLst>
      <p:ext uri="{BB962C8B-B14F-4D97-AF65-F5344CB8AC3E}">
        <p14:creationId xmlns:p14="http://schemas.microsoft.com/office/powerpoint/2010/main" val="237107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C877E88-03A7-473E-8824-80B9A2B0702A}" type="datetime8">
              <a:rPr lang="zh-CN" altLang="en-US" smtClean="0"/>
              <a:t>2018年12月17日8时37分</a:t>
            </a:fld>
            <a:endParaRPr lang="zh-CN" altLang="en-US"/>
          </a:p>
        </p:txBody>
      </p:sp>
      <p:sp>
        <p:nvSpPr>
          <p:cNvPr id="5" name="页脚占位符 4"/>
          <p:cNvSpPr>
            <a:spLocks noGrp="1"/>
          </p:cNvSpPr>
          <p:nvPr>
            <p:ph type="ftr" sz="quarter" idx="11"/>
          </p:nvPr>
        </p:nvSpPr>
        <p:spPr/>
        <p:txBody>
          <a:bodyPr/>
          <a:lstStyle/>
          <a:p>
            <a:r>
              <a:rPr lang="zh-CN" altLang="en-US" smtClean="0"/>
              <a:t>计算机科学概论</a:t>
            </a:r>
            <a:endParaRPr lang="zh-CN" altLang="en-US"/>
          </a:p>
        </p:txBody>
      </p:sp>
      <p:sp>
        <p:nvSpPr>
          <p:cNvPr id="6" name="灯片编号占位符 5"/>
          <p:cNvSpPr>
            <a:spLocks noGrp="1"/>
          </p:cNvSpPr>
          <p:nvPr>
            <p:ph type="sldNum" sz="quarter" idx="12"/>
          </p:nvPr>
        </p:nvSpPr>
        <p:spPr/>
        <p:txBody>
          <a:bodyPr/>
          <a:lstStyle/>
          <a:p>
            <a:fld id="{9C0D9C84-2285-42AE-B4FE-18FF839F9702}" type="slidenum">
              <a:rPr lang="zh-CN" altLang="en-US" smtClean="0"/>
              <a:t>‹#›</a:t>
            </a:fld>
            <a:endParaRPr lang="zh-CN" altLang="en-US"/>
          </a:p>
        </p:txBody>
      </p:sp>
    </p:spTree>
    <p:extLst>
      <p:ext uri="{BB962C8B-B14F-4D97-AF65-F5344CB8AC3E}">
        <p14:creationId xmlns:p14="http://schemas.microsoft.com/office/powerpoint/2010/main" val="23195026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AD517C-D84D-4367-B495-BE97A91477A1}" type="datetime8">
              <a:rPr lang="zh-CN" altLang="en-US" smtClean="0"/>
              <a:t>2018年12月17日8时37分</a:t>
            </a:fld>
            <a:endParaRPr lang="zh-CN" altLang="en-US"/>
          </a:p>
        </p:txBody>
      </p:sp>
      <p:sp>
        <p:nvSpPr>
          <p:cNvPr id="6" name="页脚占位符 5"/>
          <p:cNvSpPr>
            <a:spLocks noGrp="1"/>
          </p:cNvSpPr>
          <p:nvPr>
            <p:ph type="ftr" sz="quarter" idx="11"/>
          </p:nvPr>
        </p:nvSpPr>
        <p:spPr/>
        <p:txBody>
          <a:bodyPr/>
          <a:lstStyle/>
          <a:p>
            <a:r>
              <a:rPr lang="zh-CN" altLang="en-US" smtClean="0"/>
              <a:t>计算机科学概论</a:t>
            </a:r>
            <a:endParaRPr lang="zh-CN" altLang="en-US"/>
          </a:p>
        </p:txBody>
      </p:sp>
      <p:sp>
        <p:nvSpPr>
          <p:cNvPr id="7" name="灯片编号占位符 6"/>
          <p:cNvSpPr>
            <a:spLocks noGrp="1"/>
          </p:cNvSpPr>
          <p:nvPr>
            <p:ph type="sldNum" sz="quarter" idx="12"/>
          </p:nvPr>
        </p:nvSpPr>
        <p:spPr/>
        <p:txBody>
          <a:bodyPr/>
          <a:lstStyle/>
          <a:p>
            <a:fld id="{9C0D9C84-2285-42AE-B4FE-18FF839F9702}" type="slidenum">
              <a:rPr lang="zh-CN" altLang="en-US" smtClean="0"/>
              <a:t>‹#›</a:t>
            </a:fld>
            <a:endParaRPr lang="zh-CN" altLang="en-US"/>
          </a:p>
        </p:txBody>
      </p:sp>
    </p:spTree>
    <p:extLst>
      <p:ext uri="{BB962C8B-B14F-4D97-AF65-F5344CB8AC3E}">
        <p14:creationId xmlns:p14="http://schemas.microsoft.com/office/powerpoint/2010/main" val="29061113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CCA341-5690-4952-9AF6-4915D12814DE}" type="datetime8">
              <a:rPr lang="zh-CN" altLang="en-US" smtClean="0"/>
              <a:t>2018年12月17日8时37分</a:t>
            </a:fld>
            <a:endParaRPr lang="zh-CN" altLang="en-US"/>
          </a:p>
        </p:txBody>
      </p:sp>
      <p:sp>
        <p:nvSpPr>
          <p:cNvPr id="8" name="页脚占位符 7"/>
          <p:cNvSpPr>
            <a:spLocks noGrp="1"/>
          </p:cNvSpPr>
          <p:nvPr>
            <p:ph type="ftr" sz="quarter" idx="11"/>
          </p:nvPr>
        </p:nvSpPr>
        <p:spPr/>
        <p:txBody>
          <a:bodyPr/>
          <a:lstStyle/>
          <a:p>
            <a:r>
              <a:rPr lang="zh-CN" altLang="en-US" smtClean="0"/>
              <a:t>计算机科学概论</a:t>
            </a:r>
            <a:endParaRPr lang="zh-CN" altLang="en-US"/>
          </a:p>
        </p:txBody>
      </p:sp>
      <p:sp>
        <p:nvSpPr>
          <p:cNvPr id="9" name="灯片编号占位符 8"/>
          <p:cNvSpPr>
            <a:spLocks noGrp="1"/>
          </p:cNvSpPr>
          <p:nvPr>
            <p:ph type="sldNum" sz="quarter" idx="12"/>
          </p:nvPr>
        </p:nvSpPr>
        <p:spPr/>
        <p:txBody>
          <a:bodyPr/>
          <a:lstStyle/>
          <a:p>
            <a:fld id="{9C0D9C84-2285-42AE-B4FE-18FF839F9702}" type="slidenum">
              <a:rPr lang="zh-CN" altLang="en-US" smtClean="0"/>
              <a:t>‹#›</a:t>
            </a:fld>
            <a:endParaRPr lang="zh-CN" altLang="en-US"/>
          </a:p>
        </p:txBody>
      </p:sp>
    </p:spTree>
    <p:extLst>
      <p:ext uri="{BB962C8B-B14F-4D97-AF65-F5344CB8AC3E}">
        <p14:creationId xmlns:p14="http://schemas.microsoft.com/office/powerpoint/2010/main" val="40609588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AA366-4490-4CFA-9420-55CED10E9451}" type="datetime8">
              <a:rPr lang="zh-CN" altLang="en-US" smtClean="0"/>
              <a:t>2018年12月17日8时37分</a:t>
            </a:fld>
            <a:endParaRPr lang="zh-CN" altLang="en-US"/>
          </a:p>
        </p:txBody>
      </p:sp>
      <p:sp>
        <p:nvSpPr>
          <p:cNvPr id="4" name="页脚占位符 3"/>
          <p:cNvSpPr>
            <a:spLocks noGrp="1"/>
          </p:cNvSpPr>
          <p:nvPr>
            <p:ph type="ftr" sz="quarter" idx="11"/>
          </p:nvPr>
        </p:nvSpPr>
        <p:spPr/>
        <p:txBody>
          <a:bodyPr/>
          <a:lstStyle/>
          <a:p>
            <a:r>
              <a:rPr lang="zh-CN" altLang="en-US" smtClean="0"/>
              <a:t>计算机科学概论</a:t>
            </a:r>
            <a:endParaRPr lang="zh-CN" altLang="en-US"/>
          </a:p>
        </p:txBody>
      </p:sp>
      <p:sp>
        <p:nvSpPr>
          <p:cNvPr id="5" name="灯片编号占位符 4"/>
          <p:cNvSpPr>
            <a:spLocks noGrp="1"/>
          </p:cNvSpPr>
          <p:nvPr>
            <p:ph type="sldNum" sz="quarter" idx="12"/>
          </p:nvPr>
        </p:nvSpPr>
        <p:spPr/>
        <p:txBody>
          <a:bodyPr/>
          <a:lstStyle/>
          <a:p>
            <a:fld id="{9C0D9C84-2285-42AE-B4FE-18FF839F9702}" type="slidenum">
              <a:rPr lang="zh-CN" altLang="en-US" smtClean="0"/>
              <a:t>‹#›</a:t>
            </a:fld>
            <a:endParaRPr lang="zh-CN" altLang="en-US"/>
          </a:p>
        </p:txBody>
      </p:sp>
    </p:spTree>
    <p:extLst>
      <p:ext uri="{BB962C8B-B14F-4D97-AF65-F5344CB8AC3E}">
        <p14:creationId xmlns:p14="http://schemas.microsoft.com/office/powerpoint/2010/main" val="2825922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D1C1C7-3F2F-4485-B635-CABDA81CF5F3}" type="datetime8">
              <a:rPr lang="zh-CN" altLang="en-US" smtClean="0"/>
              <a:t>2018年12月17日8时37分</a:t>
            </a:fld>
            <a:endParaRPr lang="zh-CN" altLang="en-US"/>
          </a:p>
        </p:txBody>
      </p:sp>
      <p:sp>
        <p:nvSpPr>
          <p:cNvPr id="3" name="页脚占位符 2"/>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a:t>
            </a:fld>
            <a:endParaRPr lang="zh-CN" altLang="en-US"/>
          </a:p>
        </p:txBody>
      </p:sp>
    </p:spTree>
    <p:extLst>
      <p:ext uri="{BB962C8B-B14F-4D97-AF65-F5344CB8AC3E}">
        <p14:creationId xmlns:p14="http://schemas.microsoft.com/office/powerpoint/2010/main" val="7292454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53E25A-52F0-4BC1-B6A3-CD3B5E31BCD6}" type="datetime8">
              <a:rPr lang="zh-CN" altLang="en-US" smtClean="0"/>
              <a:t>2018年12月17日8时37分</a:t>
            </a:fld>
            <a:endParaRPr lang="zh-CN" altLang="en-US"/>
          </a:p>
        </p:txBody>
      </p:sp>
      <p:sp>
        <p:nvSpPr>
          <p:cNvPr id="6" name="页脚占位符 5"/>
          <p:cNvSpPr>
            <a:spLocks noGrp="1"/>
          </p:cNvSpPr>
          <p:nvPr>
            <p:ph type="ftr" sz="quarter" idx="11"/>
          </p:nvPr>
        </p:nvSpPr>
        <p:spPr/>
        <p:txBody>
          <a:bodyPr/>
          <a:lstStyle/>
          <a:p>
            <a:r>
              <a:rPr lang="zh-CN" altLang="en-US" smtClean="0"/>
              <a:t>计算机科学概论</a:t>
            </a:r>
            <a:endParaRPr lang="zh-CN" altLang="en-US"/>
          </a:p>
        </p:txBody>
      </p:sp>
      <p:sp>
        <p:nvSpPr>
          <p:cNvPr id="7" name="灯片编号占位符 6"/>
          <p:cNvSpPr>
            <a:spLocks noGrp="1"/>
          </p:cNvSpPr>
          <p:nvPr>
            <p:ph type="sldNum" sz="quarter" idx="12"/>
          </p:nvPr>
        </p:nvSpPr>
        <p:spPr/>
        <p:txBody>
          <a:bodyPr/>
          <a:lstStyle/>
          <a:p>
            <a:fld id="{9C0D9C84-2285-42AE-B4FE-18FF839F9702}" type="slidenum">
              <a:rPr lang="zh-CN" altLang="en-US" smtClean="0"/>
              <a:t>‹#›</a:t>
            </a:fld>
            <a:endParaRPr lang="zh-CN" altLang="en-US"/>
          </a:p>
        </p:txBody>
      </p:sp>
    </p:spTree>
    <p:extLst>
      <p:ext uri="{BB962C8B-B14F-4D97-AF65-F5344CB8AC3E}">
        <p14:creationId xmlns:p14="http://schemas.microsoft.com/office/powerpoint/2010/main" val="39626018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89AEF18-D4BC-4DC4-83E0-D28AF428B5EC}" type="datetime8">
              <a:rPr lang="zh-CN" altLang="en-US" smtClean="0"/>
              <a:t>2018年12月17日8时37分</a:t>
            </a:fld>
            <a:endParaRPr lang="zh-CN" altLang="en-US"/>
          </a:p>
        </p:txBody>
      </p:sp>
      <p:sp>
        <p:nvSpPr>
          <p:cNvPr id="6" name="页脚占位符 5"/>
          <p:cNvSpPr>
            <a:spLocks noGrp="1"/>
          </p:cNvSpPr>
          <p:nvPr>
            <p:ph type="ftr" sz="quarter" idx="11"/>
          </p:nvPr>
        </p:nvSpPr>
        <p:spPr/>
        <p:txBody>
          <a:bodyPr/>
          <a:lstStyle/>
          <a:p>
            <a:r>
              <a:rPr lang="zh-CN" altLang="en-US" smtClean="0"/>
              <a:t>计算机科学概论</a:t>
            </a:r>
            <a:endParaRPr lang="zh-CN" altLang="en-US"/>
          </a:p>
        </p:txBody>
      </p:sp>
      <p:sp>
        <p:nvSpPr>
          <p:cNvPr id="7" name="灯片编号占位符 6"/>
          <p:cNvSpPr>
            <a:spLocks noGrp="1"/>
          </p:cNvSpPr>
          <p:nvPr>
            <p:ph type="sldNum" sz="quarter" idx="12"/>
          </p:nvPr>
        </p:nvSpPr>
        <p:spPr/>
        <p:txBody>
          <a:bodyPr/>
          <a:lstStyle/>
          <a:p>
            <a:fld id="{9C0D9C84-2285-42AE-B4FE-18FF839F9702}" type="slidenum">
              <a:rPr lang="zh-CN" altLang="en-US" smtClean="0"/>
              <a:t>‹#›</a:t>
            </a:fld>
            <a:endParaRPr lang="zh-CN" altLang="en-US"/>
          </a:p>
        </p:txBody>
      </p:sp>
    </p:spTree>
    <p:extLst>
      <p:ext uri="{BB962C8B-B14F-4D97-AF65-F5344CB8AC3E}">
        <p14:creationId xmlns:p14="http://schemas.microsoft.com/office/powerpoint/2010/main" val="36741136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297551" y="185738"/>
            <a:ext cx="1416148" cy="1416148"/>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8C472-E5BD-4A0E-9687-A56C54C149E1}" type="datetime8">
              <a:rPr lang="zh-CN" altLang="en-US" smtClean="0"/>
              <a:t>2018年12月17日8时37分</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计算机科学概论</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D9C84-2285-42AE-B4FE-18FF839F9702}" type="slidenum">
              <a:rPr lang="zh-CN" altLang="en-US" smtClean="0"/>
              <a:t>‹#›</a:t>
            </a:fld>
            <a:endParaRPr lang="zh-CN" altLang="en-US"/>
          </a:p>
        </p:txBody>
      </p:sp>
    </p:spTree>
    <p:extLst>
      <p:ext uri="{BB962C8B-B14F-4D97-AF65-F5344CB8AC3E}">
        <p14:creationId xmlns:p14="http://schemas.microsoft.com/office/powerpoint/2010/main" val="303503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buFont typeface="Arial" panose="020B0604020202020204" pitchFamily="34" charset="0"/>
        <a:buNone/>
        <a:defRPr sz="2800" kern="1200">
          <a:solidFill>
            <a:schemeClr val="tx1"/>
          </a:solidFill>
          <a:latin typeface="+mj-ea"/>
          <a:ea typeface="+mj-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400" kern="1200">
          <a:solidFill>
            <a:schemeClr val="tx1"/>
          </a:solidFill>
          <a:latin typeface="+mj-ea"/>
          <a:ea typeface="+mj-ea"/>
          <a:cs typeface="+mn-cs"/>
        </a:defRPr>
      </a:lvl2pPr>
      <a:lvl3pPr marL="914400" indent="0" algn="l" defTabSz="914400" rtl="0" eaLnBrk="1" latinLnBrk="0" hangingPunct="1">
        <a:lnSpc>
          <a:spcPct val="150000"/>
        </a:lnSpc>
        <a:spcBef>
          <a:spcPts val="500"/>
        </a:spcBef>
        <a:buFont typeface="Arial" panose="020B0604020202020204" pitchFamily="34" charset="0"/>
        <a:buNone/>
        <a:defRPr sz="2000" kern="1200">
          <a:solidFill>
            <a:schemeClr val="tx1"/>
          </a:solidFill>
          <a:latin typeface="+mj-ea"/>
          <a:ea typeface="+mj-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mj-ea"/>
          <a:ea typeface="+mj-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sdu.edu.cn/" TargetMode="External"/><Relationship Id="rId2" Type="http://schemas.openxmlformats.org/officeDocument/2006/relationships/hyperlink" Target="http://www.baidu.co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708736" y="881844"/>
            <a:ext cx="54737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buChar char="n"/>
              <a:defRPr sz="3200">
                <a:solidFill>
                  <a:schemeClr val="tx1"/>
                </a:solidFill>
                <a:latin typeface="Tahoma" panose="020B0604030504040204" pitchFamily="34" charset="0"/>
                <a:ea typeface="宋体" panose="02010600030101010101" pitchFamily="2"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SzTx/>
              <a:buFontTx/>
              <a:buNone/>
            </a:pPr>
            <a:r>
              <a:rPr lang="zh-CN" altLang="en-US" sz="4400" dirty="0">
                <a:latin typeface="+mj-ea"/>
                <a:ea typeface="+mj-ea"/>
              </a:rPr>
              <a:t>计算机科学概论</a:t>
            </a:r>
          </a:p>
        </p:txBody>
      </p:sp>
      <p:sp>
        <p:nvSpPr>
          <p:cNvPr id="3075" name="Rectangle 5"/>
          <p:cNvSpPr>
            <a:spLocks noChangeArrowheads="1"/>
          </p:cNvSpPr>
          <p:nvPr/>
        </p:nvSpPr>
        <p:spPr bwMode="auto">
          <a:xfrm>
            <a:off x="1857597" y="5494155"/>
            <a:ext cx="4690438" cy="74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buChar char="n"/>
              <a:defRPr sz="3200">
                <a:solidFill>
                  <a:schemeClr val="tx1"/>
                </a:solidFill>
                <a:latin typeface="Tahoma" panose="020B0604030504040204" pitchFamily="34" charset="0"/>
                <a:ea typeface="宋体" panose="02010600030101010101" pitchFamily="2"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ts val="5000"/>
              </a:lnSpc>
              <a:buNone/>
            </a:pPr>
            <a:r>
              <a:rPr lang="zh-CN" altLang="en-US" sz="2000" dirty="0">
                <a:latin typeface="+mj-ea"/>
                <a:ea typeface="+mj-ea"/>
              </a:rPr>
              <a:t>机电与信息工程</a:t>
            </a:r>
            <a:r>
              <a:rPr lang="zh-CN" altLang="en-US" sz="2000" dirty="0" smtClean="0">
                <a:latin typeface="+mj-ea"/>
                <a:ea typeface="+mj-ea"/>
              </a:rPr>
              <a:t>学院           康</a:t>
            </a:r>
            <a:r>
              <a:rPr lang="zh-CN" altLang="en-US" sz="2000" dirty="0">
                <a:latin typeface="+mj-ea"/>
                <a:ea typeface="+mj-ea"/>
              </a:rPr>
              <a:t>钦马</a:t>
            </a:r>
          </a:p>
        </p:txBody>
      </p:sp>
      <p:sp>
        <p:nvSpPr>
          <p:cNvPr id="332806" name="Rectangle 6"/>
          <p:cNvSpPr>
            <a:spLocks noChangeArrowheads="1"/>
          </p:cNvSpPr>
          <p:nvPr/>
        </p:nvSpPr>
        <p:spPr bwMode="auto">
          <a:xfrm>
            <a:off x="1505697" y="3090270"/>
            <a:ext cx="466386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spcBef>
                <a:spcPct val="0"/>
              </a:spcBef>
              <a:defRPr sz="4400">
                <a:solidFill>
                  <a:schemeClr val="tx2"/>
                </a:solidFill>
                <a:latin typeface="Tahoma" pitchFamily="34" charset="0"/>
                <a:ea typeface="宋体" pitchFamily="2" charset="-122"/>
              </a:defRPr>
            </a:lvl1pPr>
            <a:lvl2pPr algn="l">
              <a:spcBef>
                <a:spcPct val="0"/>
              </a:spcBef>
              <a:defRPr sz="4400">
                <a:solidFill>
                  <a:schemeClr val="tx2"/>
                </a:solidFill>
                <a:latin typeface="Tahoma" pitchFamily="34" charset="0"/>
                <a:ea typeface="宋体" pitchFamily="2" charset="-122"/>
              </a:defRPr>
            </a:lvl2pPr>
            <a:lvl3pPr algn="l">
              <a:spcBef>
                <a:spcPct val="0"/>
              </a:spcBef>
              <a:defRPr sz="4400">
                <a:solidFill>
                  <a:schemeClr val="tx2"/>
                </a:solidFill>
                <a:latin typeface="Tahoma" pitchFamily="34" charset="0"/>
                <a:ea typeface="宋体" pitchFamily="2" charset="-122"/>
              </a:defRPr>
            </a:lvl3pPr>
            <a:lvl4pPr algn="l">
              <a:spcBef>
                <a:spcPct val="0"/>
              </a:spcBef>
              <a:defRPr sz="4400">
                <a:solidFill>
                  <a:schemeClr val="tx2"/>
                </a:solidFill>
                <a:latin typeface="Tahoma" pitchFamily="34" charset="0"/>
                <a:ea typeface="宋体" pitchFamily="2" charset="-122"/>
              </a:defRPr>
            </a:lvl4pPr>
            <a:lvl5pPr algn="l">
              <a:spcBef>
                <a:spcPct val="0"/>
              </a:spcBef>
              <a:defRPr sz="4400">
                <a:solidFill>
                  <a:schemeClr val="tx2"/>
                </a:solidFill>
                <a:latin typeface="Tahoma" pitchFamily="34" charset="0"/>
                <a:ea typeface="宋体" pitchFamily="2" charset="-122"/>
              </a:defRPr>
            </a:lvl5pPr>
            <a:lvl6pPr marL="457200" fontAlgn="base">
              <a:spcBef>
                <a:spcPct val="0"/>
              </a:spcBef>
              <a:spcAft>
                <a:spcPct val="0"/>
              </a:spcAft>
              <a:defRPr sz="4400">
                <a:solidFill>
                  <a:schemeClr val="tx2"/>
                </a:solidFill>
                <a:latin typeface="Tahoma" pitchFamily="34" charset="0"/>
                <a:ea typeface="宋体" pitchFamily="2" charset="-122"/>
              </a:defRPr>
            </a:lvl6pPr>
            <a:lvl7pPr marL="914400" fontAlgn="base">
              <a:spcBef>
                <a:spcPct val="0"/>
              </a:spcBef>
              <a:spcAft>
                <a:spcPct val="0"/>
              </a:spcAft>
              <a:defRPr sz="4400">
                <a:solidFill>
                  <a:schemeClr val="tx2"/>
                </a:solidFill>
                <a:latin typeface="Tahoma" pitchFamily="34" charset="0"/>
                <a:ea typeface="宋体" pitchFamily="2" charset="-122"/>
              </a:defRPr>
            </a:lvl7pPr>
            <a:lvl8pPr marL="1371600" fontAlgn="base">
              <a:spcBef>
                <a:spcPct val="0"/>
              </a:spcBef>
              <a:spcAft>
                <a:spcPct val="0"/>
              </a:spcAft>
              <a:defRPr sz="4400">
                <a:solidFill>
                  <a:schemeClr val="tx2"/>
                </a:solidFill>
                <a:latin typeface="Tahoma" pitchFamily="34" charset="0"/>
                <a:ea typeface="宋体" pitchFamily="2" charset="-122"/>
              </a:defRPr>
            </a:lvl8pPr>
            <a:lvl9pPr marL="1828800" fontAlgn="base">
              <a:spcBef>
                <a:spcPct val="0"/>
              </a:spcBef>
              <a:spcAft>
                <a:spcPct val="0"/>
              </a:spcAft>
              <a:defRPr sz="4400">
                <a:solidFill>
                  <a:schemeClr val="tx2"/>
                </a:solidFill>
                <a:latin typeface="Tahoma" pitchFamily="34" charset="0"/>
                <a:ea typeface="宋体" pitchFamily="2" charset="-122"/>
              </a:defRPr>
            </a:lvl9pPr>
          </a:lstStyle>
          <a:p>
            <a:pPr>
              <a:lnSpc>
                <a:spcPct val="100000"/>
              </a:lnSpc>
              <a:buClrTx/>
              <a:buSzTx/>
              <a:buFontTx/>
              <a:buNone/>
              <a:defRPr/>
            </a:pPr>
            <a:r>
              <a:rPr lang="zh-CN" altLang="en-US" sz="3200" dirty="0">
                <a:solidFill>
                  <a:schemeClr val="tx1"/>
                </a:solidFill>
                <a:latin typeface="微软雅黑" panose="020B0503020204020204" pitchFamily="34" charset="-122"/>
                <a:ea typeface="微软雅黑" panose="020B0503020204020204" pitchFamily="34" charset="-122"/>
              </a:rPr>
              <a:t>第 四</a:t>
            </a:r>
            <a:r>
              <a:rPr lang="en-US" altLang="zh-CN" sz="3200" dirty="0" smtClean="0">
                <a:solidFill>
                  <a:schemeClr val="tx1"/>
                </a:solidFill>
                <a:latin typeface="微软雅黑" panose="020B0503020204020204" pitchFamily="34" charset="-122"/>
                <a:ea typeface="微软雅黑" panose="020B0503020204020204" pitchFamily="34" charset="-122"/>
              </a:rPr>
              <a:t> </a:t>
            </a:r>
            <a:r>
              <a:rPr lang="zh-CN" altLang="en-US" sz="3200" dirty="0" smtClean="0">
                <a:solidFill>
                  <a:schemeClr val="tx1"/>
                </a:solidFill>
                <a:latin typeface="微软雅黑" panose="020B0503020204020204" pitchFamily="34" charset="-122"/>
                <a:ea typeface="微软雅黑" panose="020B0503020204020204" pitchFamily="34" charset="-122"/>
              </a:rPr>
              <a:t>章   组网及因特网</a:t>
            </a:r>
            <a:endParaRPr lang="zh-CN" altLang="en-US" sz="32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9440" y="0"/>
            <a:ext cx="5412560" cy="6888971"/>
          </a:xfrm>
          <a:prstGeom prst="rect">
            <a:avLst/>
          </a:prstGeom>
          <a:noFill/>
          <a:ln>
            <a:noFill/>
          </a:ln>
          <a:effectLst>
            <a:innerShdw blurRad="63500" dist="50800" dir="10800000">
              <a:prstClr val="black">
                <a:alpha val="50000"/>
              </a:prstClr>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直接连接符 2"/>
          <p:cNvCxnSpPr/>
          <p:nvPr/>
        </p:nvCxnSpPr>
        <p:spPr>
          <a:xfrm>
            <a:off x="450376" y="2347415"/>
            <a:ext cx="5295331" cy="4136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835545" y="5623811"/>
            <a:ext cx="4416633"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1</a:t>
            </a:fld>
            <a:endParaRPr lang="zh-CN" altLang="en-US"/>
          </a:p>
        </p:txBody>
      </p:sp>
      <p:sp>
        <p:nvSpPr>
          <p:cNvPr id="6" name="日期占位符 5"/>
          <p:cNvSpPr>
            <a:spLocks noGrp="1"/>
          </p:cNvSpPr>
          <p:nvPr>
            <p:ph type="dt" sz="half" idx="10"/>
          </p:nvPr>
        </p:nvSpPr>
        <p:spPr/>
        <p:txBody>
          <a:bodyPr/>
          <a:lstStyle/>
          <a:p>
            <a:fld id="{2EEE091D-6443-406F-91BB-B9DD77FF7D27}" type="datetime8">
              <a:rPr lang="zh-CN" altLang="en-US" smtClean="0"/>
              <a:t>2018年12月17日8时37分</a:t>
            </a:fld>
            <a:endParaRPr lang="zh-CN" altLang="en-US"/>
          </a:p>
        </p:txBody>
      </p:sp>
    </p:spTree>
    <p:extLst>
      <p:ext uri="{BB962C8B-B14F-4D97-AF65-F5344CB8AC3E}">
        <p14:creationId xmlns:p14="http://schemas.microsoft.com/office/powerpoint/2010/main" val="2042578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dirty="0">
                <a:solidFill>
                  <a:schemeClr val="accent1">
                    <a:lumMod val="75000"/>
                  </a:schemeClr>
                </a:solidFill>
              </a:rPr>
              <a:t>协议</a:t>
            </a:r>
            <a:endParaRPr lang="zh-CN" altLang="en-US" dirty="0" smtClean="0"/>
          </a:p>
        </p:txBody>
      </p:sp>
      <p:sp>
        <p:nvSpPr>
          <p:cNvPr id="12291" name="内容占位符 2"/>
          <p:cNvSpPr>
            <a:spLocks noGrp="1"/>
          </p:cNvSpPr>
          <p:nvPr>
            <p:ph idx="1"/>
          </p:nvPr>
        </p:nvSpPr>
        <p:spPr>
          <a:xfrm>
            <a:off x="627688" y="1381420"/>
            <a:ext cx="9577952" cy="3043344"/>
          </a:xfrm>
        </p:spPr>
        <p:txBody>
          <a:bodyPr>
            <a:normAutofit fontScale="85000" lnSpcReduction="10000"/>
          </a:bodyPr>
          <a:lstStyle/>
          <a:p>
            <a:pPr algn="just"/>
            <a:r>
              <a:rPr lang="zh-CN" altLang="zh-CN" sz="2400" dirty="0"/>
              <a:t>该网络协议规定每条报文都要广播给总线上的所有</a:t>
            </a:r>
            <a:r>
              <a:rPr lang="zh-CN" altLang="zh-CN" sz="2400" dirty="0" smtClean="0"/>
              <a:t>计算机</a:t>
            </a:r>
            <a:r>
              <a:rPr lang="zh-CN" altLang="en-US" sz="2400" dirty="0"/>
              <a:t>；</a:t>
            </a:r>
            <a:endParaRPr lang="en-US" altLang="zh-CN" sz="2400" dirty="0" smtClean="0"/>
          </a:p>
          <a:p>
            <a:pPr algn="just"/>
            <a:r>
              <a:rPr lang="zh-CN" altLang="zh-CN" sz="2400" dirty="0"/>
              <a:t>每合计算机都对所有报文进行监听</a:t>
            </a:r>
            <a:r>
              <a:rPr lang="en-US" altLang="zh-CN" sz="2400" dirty="0"/>
              <a:t>, </a:t>
            </a:r>
            <a:r>
              <a:rPr lang="zh-CN" altLang="zh-CN" sz="2400" dirty="0"/>
              <a:t>但是只保存发送给自己的报文</a:t>
            </a:r>
            <a:r>
              <a:rPr lang="zh-CN" altLang="zh-CN" sz="2400" dirty="0" smtClean="0"/>
              <a:t>。</a:t>
            </a:r>
            <a:endParaRPr lang="en-US" altLang="zh-CN" sz="2400" dirty="0" smtClean="0"/>
          </a:p>
          <a:p>
            <a:pPr algn="just"/>
            <a:r>
              <a:rPr lang="zh-CN" altLang="zh-CN" sz="2400" dirty="0"/>
              <a:t>为了传输报文</a:t>
            </a:r>
            <a:r>
              <a:rPr lang="en-US" altLang="zh-CN" sz="2400" dirty="0"/>
              <a:t>, </a:t>
            </a:r>
            <a:r>
              <a:rPr lang="zh-CN" altLang="zh-CN" sz="2400" dirty="0"/>
              <a:t>计算机需要等到总线处于空闲状态</a:t>
            </a:r>
            <a:r>
              <a:rPr lang="en-US" altLang="zh-CN" sz="2400" dirty="0"/>
              <a:t>, </a:t>
            </a:r>
            <a:r>
              <a:rPr lang="zh-CN" altLang="zh-CN" sz="2400" dirty="0"/>
              <a:t>然后才开始传输报文并继续监听总线 。 </a:t>
            </a:r>
            <a:endParaRPr lang="en-US" altLang="zh-CN" sz="2400" dirty="0"/>
          </a:p>
          <a:p>
            <a:pPr algn="just"/>
            <a:r>
              <a:rPr lang="zh-CN" altLang="zh-CN" sz="2400" dirty="0" smtClean="0"/>
              <a:t>如果</a:t>
            </a:r>
            <a:r>
              <a:rPr lang="zh-CN" altLang="zh-CN" sz="2400" dirty="0"/>
              <a:t>另一台计算机也开始传输报文</a:t>
            </a:r>
            <a:r>
              <a:rPr lang="en-US" altLang="zh-CN" sz="2400" dirty="0"/>
              <a:t>, </a:t>
            </a:r>
            <a:r>
              <a:rPr lang="zh-CN" altLang="zh-CN" sz="2400" dirty="0"/>
              <a:t>那么两台计算机都会</a:t>
            </a:r>
            <a:r>
              <a:rPr lang="zh-CN" altLang="zh-CN" sz="2400" b="1" dirty="0"/>
              <a:t>检测</a:t>
            </a:r>
            <a:r>
              <a:rPr lang="zh-CN" altLang="zh-CN" sz="2400" dirty="0"/>
              <a:t>到这种冲突</a:t>
            </a:r>
            <a:r>
              <a:rPr lang="en-US" altLang="zh-CN" sz="2400" dirty="0"/>
              <a:t>, </a:t>
            </a:r>
            <a:r>
              <a:rPr lang="zh-CN" altLang="zh-CN" sz="2400" dirty="0"/>
              <a:t>并各自暂停一段</a:t>
            </a:r>
            <a:r>
              <a:rPr lang="zh-CN" altLang="zh-CN" sz="2400" b="1" dirty="0">
                <a:solidFill>
                  <a:srgbClr val="FF0000"/>
                </a:solidFill>
              </a:rPr>
              <a:t>随机</a:t>
            </a:r>
            <a:r>
              <a:rPr lang="zh-CN" altLang="zh-CN" sz="2400" dirty="0"/>
              <a:t>长的时间</a:t>
            </a:r>
            <a:r>
              <a:rPr lang="en-US" altLang="zh-CN" sz="2400" dirty="0"/>
              <a:t>, </a:t>
            </a:r>
            <a:r>
              <a:rPr lang="zh-CN" altLang="zh-CN" sz="2400" dirty="0"/>
              <a:t>然后再次要试传输。</a:t>
            </a:r>
            <a:endParaRPr lang="zh-CN" altLang="en-US" sz="2400" dirty="0"/>
          </a:p>
          <a:p>
            <a:pPr algn="just"/>
            <a:endParaRPr lang="zh-CN" altLang="en-US" sz="2400" dirty="0"/>
          </a:p>
        </p:txBody>
      </p:sp>
      <p:pic>
        <p:nvPicPr>
          <p:cNvPr id="1229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6302" y="3990741"/>
            <a:ext cx="5880228" cy="230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10</a:t>
            </a:fld>
            <a:endParaRPr lang="zh-CN" altLang="en-US"/>
          </a:p>
        </p:txBody>
      </p:sp>
      <p:sp>
        <p:nvSpPr>
          <p:cNvPr id="4" name="日期占位符 3"/>
          <p:cNvSpPr>
            <a:spLocks noGrp="1"/>
          </p:cNvSpPr>
          <p:nvPr>
            <p:ph type="dt" sz="half" idx="10"/>
          </p:nvPr>
        </p:nvSpPr>
        <p:spPr/>
        <p:txBody>
          <a:bodyPr/>
          <a:lstStyle/>
          <a:p>
            <a:fld id="{BC8A74D7-BE9C-4978-B58E-B4F76F61BF89}" type="datetime8">
              <a:rPr lang="zh-CN" altLang="en-US" smtClean="0"/>
              <a:t>2018年12月17日8时37分</a:t>
            </a:fld>
            <a:endParaRPr lang="zh-CN" altLang="en-US"/>
          </a:p>
        </p:txBody>
      </p:sp>
    </p:spTree>
    <p:extLst>
      <p:ext uri="{BB962C8B-B14F-4D97-AF65-F5344CB8AC3E}">
        <p14:creationId xmlns:p14="http://schemas.microsoft.com/office/powerpoint/2010/main" val="2331365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solidFill>
                  <a:schemeClr val="accent1">
                    <a:lumMod val="75000"/>
                  </a:schemeClr>
                </a:solidFill>
              </a:rPr>
              <a:t>协议</a:t>
            </a:r>
            <a:endParaRPr lang="zh-CN" altLang="en-US" dirty="0" smtClean="0"/>
          </a:p>
        </p:txBody>
      </p:sp>
      <p:sp>
        <p:nvSpPr>
          <p:cNvPr id="14339" name="内容占位符 2"/>
          <p:cNvSpPr>
            <a:spLocks noGrp="1"/>
          </p:cNvSpPr>
          <p:nvPr>
            <p:ph idx="1"/>
          </p:nvPr>
        </p:nvSpPr>
        <p:spPr>
          <a:xfrm>
            <a:off x="838200" y="2511380"/>
            <a:ext cx="10211873" cy="3737020"/>
          </a:xfrm>
        </p:spPr>
        <p:txBody>
          <a:bodyPr/>
          <a:lstStyle/>
          <a:p>
            <a:pPr algn="just"/>
            <a:r>
              <a:rPr lang="en-US" altLang="zh-CN" dirty="0" smtClean="0"/>
              <a:t>	</a:t>
            </a:r>
            <a:r>
              <a:rPr lang="zh-CN" altLang="zh-CN" b="1" dirty="0" smtClean="0"/>
              <a:t>注意</a:t>
            </a:r>
            <a:r>
              <a:rPr lang="zh-CN" altLang="en-US" dirty="0" smtClean="0"/>
              <a:t>，</a:t>
            </a:r>
            <a:r>
              <a:rPr lang="en-US" altLang="zh-CN" dirty="0" smtClean="0"/>
              <a:t> </a:t>
            </a:r>
            <a:r>
              <a:rPr lang="en-US" altLang="zh-CN" dirty="0"/>
              <a:t>CSMA/CD</a:t>
            </a:r>
            <a:r>
              <a:rPr lang="zh-CN" altLang="zh-CN" dirty="0"/>
              <a:t>和无线星型网络并不兼容。 在无线星型网络中</a:t>
            </a:r>
            <a:r>
              <a:rPr lang="en-US" altLang="zh-CN" dirty="0"/>
              <a:t>, </a:t>
            </a:r>
            <a:r>
              <a:rPr lang="zh-CN" altLang="zh-CN" dirty="0"/>
              <a:t>所有的计算机都通过中央</a:t>
            </a:r>
            <a:r>
              <a:rPr lang="zh-CN" altLang="zh-CN" dirty="0" smtClean="0">
                <a:solidFill>
                  <a:schemeClr val="accent1">
                    <a:lumMod val="75000"/>
                  </a:schemeClr>
                </a:solidFill>
              </a:rPr>
              <a:t>接入点</a:t>
            </a:r>
            <a:r>
              <a:rPr lang="zh-CN" altLang="en-US" dirty="0" smtClean="0">
                <a:solidFill>
                  <a:schemeClr val="accent1">
                    <a:lumMod val="75000"/>
                  </a:schemeClr>
                </a:solidFill>
              </a:rPr>
              <a:t>（</a:t>
            </a:r>
            <a:r>
              <a:rPr lang="en-US" altLang="zh-CN" dirty="0" smtClean="0">
                <a:solidFill>
                  <a:schemeClr val="accent1">
                    <a:lumMod val="75000"/>
                  </a:schemeClr>
                </a:solidFill>
              </a:rPr>
              <a:t>AP</a:t>
            </a:r>
            <a:r>
              <a:rPr lang="zh-CN" altLang="en-US" dirty="0" smtClean="0">
                <a:solidFill>
                  <a:schemeClr val="accent1">
                    <a:lumMod val="75000"/>
                  </a:schemeClr>
                </a:solidFill>
              </a:rPr>
              <a:t>，</a:t>
            </a:r>
            <a:r>
              <a:rPr lang="en-US" altLang="zh-CN" dirty="0">
                <a:solidFill>
                  <a:schemeClr val="accent1">
                    <a:lumMod val="75000"/>
                  </a:schemeClr>
                </a:solidFill>
              </a:rPr>
              <a:t>access point </a:t>
            </a:r>
            <a:r>
              <a:rPr lang="zh-CN" altLang="en-US" dirty="0" smtClean="0">
                <a:solidFill>
                  <a:schemeClr val="accent1">
                    <a:lumMod val="75000"/>
                  </a:schemeClr>
                </a:solidFill>
              </a:rPr>
              <a:t>）</a:t>
            </a:r>
            <a:r>
              <a:rPr lang="zh-CN" altLang="zh-CN" dirty="0" smtClean="0"/>
              <a:t>通信。</a:t>
            </a:r>
            <a:endParaRPr lang="en-US" altLang="zh-CN" dirty="0" smtClean="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11</a:t>
            </a:fld>
            <a:endParaRPr lang="zh-CN" altLang="en-US"/>
          </a:p>
        </p:txBody>
      </p:sp>
      <p:sp>
        <p:nvSpPr>
          <p:cNvPr id="4" name="日期占位符 3"/>
          <p:cNvSpPr>
            <a:spLocks noGrp="1"/>
          </p:cNvSpPr>
          <p:nvPr>
            <p:ph type="dt" sz="half" idx="10"/>
          </p:nvPr>
        </p:nvSpPr>
        <p:spPr/>
        <p:txBody>
          <a:bodyPr/>
          <a:lstStyle/>
          <a:p>
            <a:fld id="{3B35FDD6-9C20-4CE2-BD95-F89F60B5C235}" type="datetime8">
              <a:rPr lang="zh-CN" altLang="en-US" smtClean="0"/>
              <a:t>2018年12月17日8时37分</a:t>
            </a:fld>
            <a:endParaRPr lang="zh-CN" altLang="en-US"/>
          </a:p>
        </p:txBody>
      </p:sp>
    </p:spTree>
    <p:extLst>
      <p:ext uri="{BB962C8B-B14F-4D97-AF65-F5344CB8AC3E}">
        <p14:creationId xmlns:p14="http://schemas.microsoft.com/office/powerpoint/2010/main" val="3136380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dirty="0">
                <a:solidFill>
                  <a:schemeClr val="accent1">
                    <a:lumMod val="75000"/>
                  </a:schemeClr>
                </a:solidFill>
              </a:rPr>
              <a:t>协议</a:t>
            </a:r>
            <a:endParaRPr lang="zh-CN" altLang="en-US" dirty="0" smtClean="0"/>
          </a:p>
        </p:txBody>
      </p:sp>
      <p:sp>
        <p:nvSpPr>
          <p:cNvPr id="17411" name="内容占位符 2"/>
          <p:cNvSpPr>
            <a:spLocks noGrp="1"/>
          </p:cNvSpPr>
          <p:nvPr>
            <p:ph idx="1"/>
          </p:nvPr>
        </p:nvSpPr>
        <p:spPr>
          <a:xfrm>
            <a:off x="776207" y="1594688"/>
            <a:ext cx="4903922" cy="3666988"/>
          </a:xfrm>
        </p:spPr>
        <p:txBody>
          <a:bodyPr>
            <a:normAutofit fontScale="92500" lnSpcReduction="10000"/>
          </a:bodyPr>
          <a:lstStyle/>
          <a:p>
            <a:pPr algn="just"/>
            <a:r>
              <a:rPr lang="en-US" altLang="zh-CN" dirty="0"/>
              <a:t> </a:t>
            </a:r>
            <a:r>
              <a:rPr lang="en-US" altLang="zh-CN" dirty="0" smtClean="0"/>
              <a:t>     </a:t>
            </a:r>
            <a:r>
              <a:rPr lang="zh-CN" altLang="en-US" sz="2400" dirty="0" smtClean="0"/>
              <a:t>星形网络</a:t>
            </a:r>
            <a:r>
              <a:rPr lang="zh-CN" altLang="en-US" sz="2400" dirty="0"/>
              <a:t>中</a:t>
            </a:r>
            <a:r>
              <a:rPr lang="zh-CN" altLang="en-US" sz="2400" dirty="0" smtClean="0"/>
              <a:t>的计算机可能</a:t>
            </a:r>
            <a:r>
              <a:rPr lang="zh-CN" altLang="en-US" sz="2400" dirty="0"/>
              <a:t>无法检测到与其它计算机的冲突</a:t>
            </a:r>
            <a:r>
              <a:rPr lang="zh-CN" altLang="en-US" sz="2400" dirty="0" smtClean="0"/>
              <a:t>。因为，</a:t>
            </a:r>
            <a:r>
              <a:rPr lang="zh-CN" altLang="zh-CN" sz="2400" dirty="0" smtClean="0"/>
              <a:t>不同</a:t>
            </a:r>
            <a:r>
              <a:rPr lang="zh-CN" altLang="zh-CN" sz="2400" dirty="0"/>
              <a:t>计算机</a:t>
            </a:r>
            <a:r>
              <a:rPr lang="zh-CN" altLang="zh-CN" sz="2400" dirty="0" smtClean="0"/>
              <a:t>虽然都</a:t>
            </a:r>
            <a:r>
              <a:rPr lang="zh-CN" altLang="zh-CN" sz="2400" dirty="0"/>
              <a:t>能与中央接入点</a:t>
            </a:r>
            <a:r>
              <a:rPr lang="zh-CN" altLang="zh-CN" sz="2400" dirty="0" smtClean="0"/>
              <a:t>通信</a:t>
            </a:r>
            <a:r>
              <a:rPr lang="zh-CN" altLang="en-US" sz="2400" dirty="0" smtClean="0"/>
              <a:t>，但</a:t>
            </a:r>
            <a:r>
              <a:rPr lang="zh-CN" altLang="zh-CN" sz="2400" dirty="0" smtClean="0"/>
              <a:t>由于</a:t>
            </a:r>
            <a:r>
              <a:rPr lang="zh-CN" altLang="zh-CN" sz="2400" dirty="0"/>
              <a:t>障碍物或者距离的</a:t>
            </a:r>
            <a:r>
              <a:rPr lang="zh-CN" altLang="zh-CN" sz="2400" dirty="0" smtClean="0"/>
              <a:t>原因</a:t>
            </a:r>
            <a:r>
              <a:rPr lang="zh-CN" altLang="en-US" sz="2400" dirty="0" smtClean="0"/>
              <a:t>，</a:t>
            </a:r>
            <a:r>
              <a:rPr lang="zh-CN" altLang="zh-CN" sz="2400" dirty="0" smtClean="0"/>
              <a:t>它们</a:t>
            </a:r>
            <a:r>
              <a:rPr lang="zh-CN" altLang="en-US" sz="2400" dirty="0" smtClean="0"/>
              <a:t>之间</a:t>
            </a:r>
            <a:r>
              <a:rPr lang="zh-CN" altLang="zh-CN" sz="2400" dirty="0" smtClean="0"/>
              <a:t>传输</a:t>
            </a:r>
            <a:r>
              <a:rPr lang="zh-CN" altLang="zh-CN" sz="2400" dirty="0"/>
              <a:t>的</a:t>
            </a:r>
            <a:r>
              <a:rPr lang="zh-CN" altLang="zh-CN" sz="2400" dirty="0" smtClean="0"/>
              <a:t>信号互相</a:t>
            </a:r>
            <a:r>
              <a:rPr lang="zh-CN" altLang="en-US" sz="2400" dirty="0" smtClean="0"/>
              <a:t>阻塞</a:t>
            </a:r>
            <a:r>
              <a:rPr lang="en-US" altLang="zh-CN" sz="2400" dirty="0" smtClean="0"/>
              <a:t>, </a:t>
            </a:r>
            <a:r>
              <a:rPr lang="zh-CN" altLang="zh-CN" sz="2400" dirty="0" smtClean="0"/>
              <a:t>这种</a:t>
            </a:r>
            <a:r>
              <a:rPr lang="zh-CN" altLang="zh-CN" sz="2400" dirty="0"/>
              <a:t>情况称为</a:t>
            </a:r>
            <a:r>
              <a:rPr lang="zh-CN" altLang="zh-CN" sz="2400" dirty="0">
                <a:solidFill>
                  <a:schemeClr val="accent1">
                    <a:lumMod val="75000"/>
                  </a:schemeClr>
                </a:solidFill>
              </a:rPr>
              <a:t>隐藏终端问题</a:t>
            </a:r>
            <a:r>
              <a:rPr lang="en-US" altLang="zh-CN" sz="2400" dirty="0">
                <a:solidFill>
                  <a:schemeClr val="accent1">
                    <a:lumMod val="75000"/>
                  </a:schemeClr>
                </a:solidFill>
              </a:rPr>
              <a:t> </a:t>
            </a:r>
            <a:r>
              <a:rPr lang="en-US" altLang="zh-CN" sz="2400" dirty="0" smtClean="0">
                <a:solidFill>
                  <a:schemeClr val="accent1">
                    <a:lumMod val="75000"/>
                  </a:schemeClr>
                </a:solidFill>
              </a:rPr>
              <a:t>(</a:t>
            </a:r>
            <a:r>
              <a:rPr lang="en-US" altLang="zh-CN" sz="2400" dirty="0">
                <a:solidFill>
                  <a:schemeClr val="accent1">
                    <a:lumMod val="75000"/>
                  </a:schemeClr>
                </a:solidFill>
              </a:rPr>
              <a:t>hidden terminal problem</a:t>
            </a:r>
            <a:r>
              <a:rPr lang="en-US" altLang="zh-CN" sz="2400" dirty="0" smtClean="0">
                <a:solidFill>
                  <a:schemeClr val="accent1">
                    <a:lumMod val="75000"/>
                  </a:schemeClr>
                </a:solidFill>
              </a:rPr>
              <a:t>) </a:t>
            </a:r>
            <a:r>
              <a:rPr lang="zh-CN" altLang="en-US" sz="2400" dirty="0" smtClean="0"/>
              <a:t>。</a:t>
            </a:r>
            <a:endParaRPr lang="zh-CN" altLang="en-US"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12</a:t>
            </a:fld>
            <a:endParaRPr lang="zh-CN" altLang="en-US"/>
          </a:p>
        </p:txBody>
      </p:sp>
      <p:sp>
        <p:nvSpPr>
          <p:cNvPr id="4" name="日期占位符 3"/>
          <p:cNvSpPr>
            <a:spLocks noGrp="1"/>
          </p:cNvSpPr>
          <p:nvPr>
            <p:ph type="dt" sz="half" idx="10"/>
          </p:nvPr>
        </p:nvSpPr>
        <p:spPr/>
        <p:txBody>
          <a:bodyPr/>
          <a:lstStyle/>
          <a:p>
            <a:fld id="{F6B721FF-90F0-4662-8F92-47DDBF93C2B7}" type="datetime8">
              <a:rPr lang="zh-CN" altLang="en-US" smtClean="0"/>
              <a:t>2018年12月17日8时37分</a:t>
            </a:fld>
            <a:endParaRPr lang="zh-CN" altLang="en-US"/>
          </a:p>
        </p:txBody>
      </p:sp>
      <p:pic>
        <p:nvPicPr>
          <p:cNvPr id="7" name="内容占位符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114053" y="1465963"/>
            <a:ext cx="4734638" cy="4268410"/>
          </a:xfrm>
          <a:prstGeom prst="rect">
            <a:avLst/>
          </a:prstGeom>
          <a:noFill/>
        </p:spPr>
      </p:pic>
    </p:spTree>
    <p:extLst>
      <p:ext uri="{BB962C8B-B14F-4D97-AF65-F5344CB8AC3E}">
        <p14:creationId xmlns:p14="http://schemas.microsoft.com/office/powerpoint/2010/main" val="2657782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a:solidFill>
                  <a:schemeClr val="accent1">
                    <a:lumMod val="75000"/>
                  </a:schemeClr>
                </a:solidFill>
              </a:rPr>
              <a:t>协议</a:t>
            </a:r>
            <a:endParaRPr lang="zh-CN" altLang="en-US" dirty="0" smtClean="0"/>
          </a:p>
        </p:txBody>
      </p:sp>
      <p:sp>
        <p:nvSpPr>
          <p:cNvPr id="18435" name="内容占位符 2"/>
          <p:cNvSpPr>
            <a:spLocks noGrp="1"/>
          </p:cNvSpPr>
          <p:nvPr>
            <p:ph idx="1"/>
          </p:nvPr>
        </p:nvSpPr>
        <p:spPr>
          <a:xfrm>
            <a:off x="838200" y="2189407"/>
            <a:ext cx="9640888" cy="3943105"/>
          </a:xfrm>
        </p:spPr>
        <p:txBody>
          <a:bodyPr>
            <a:normAutofit/>
          </a:bodyPr>
          <a:lstStyle/>
          <a:p>
            <a:pPr algn="just"/>
            <a:r>
              <a:rPr lang="zh-CN" altLang="zh-CN" sz="2400" dirty="0"/>
              <a:t>这使得无线网络采用避免传输冲突的方法</a:t>
            </a:r>
            <a:r>
              <a:rPr lang="en-US" altLang="zh-CN" sz="2400" dirty="0"/>
              <a:t>, </a:t>
            </a:r>
            <a:r>
              <a:rPr lang="zh-CN" altLang="zh-CN" sz="2400" dirty="0"/>
              <a:t>而不是检测冲突的</a:t>
            </a:r>
            <a:r>
              <a:rPr lang="zh-CN" altLang="zh-CN" sz="2400" dirty="0" smtClean="0"/>
              <a:t>方法。 </a:t>
            </a:r>
            <a:endParaRPr lang="en-US" altLang="zh-CN" sz="2400" dirty="0" smtClean="0"/>
          </a:p>
          <a:p>
            <a:pPr algn="just"/>
            <a:r>
              <a:rPr lang="en-US" altLang="zh-CN" sz="2400" dirty="0" smtClean="0"/>
              <a:t>	</a:t>
            </a:r>
            <a:r>
              <a:rPr lang="zh-CN" altLang="zh-CN" sz="2400" dirty="0" smtClean="0"/>
              <a:t>这种</a:t>
            </a:r>
            <a:r>
              <a:rPr lang="zh-CN" altLang="zh-CN" sz="2400" dirty="0"/>
              <a:t>方法被归类为</a:t>
            </a:r>
            <a:r>
              <a:rPr lang="en-US" altLang="zh-CN" sz="2400" dirty="0"/>
              <a:t> </a:t>
            </a:r>
            <a:r>
              <a:rPr lang="en-US" altLang="zh-CN" sz="2400" dirty="0">
                <a:solidFill>
                  <a:schemeClr val="accent1">
                    <a:lumMod val="75000"/>
                  </a:schemeClr>
                </a:solidFill>
              </a:rPr>
              <a:t>CSMA/CA </a:t>
            </a:r>
            <a:r>
              <a:rPr lang="en-US" altLang="zh-CN" sz="2400" dirty="0" smtClean="0">
                <a:solidFill>
                  <a:schemeClr val="accent1">
                    <a:lumMod val="75000"/>
                  </a:schemeClr>
                </a:solidFill>
              </a:rPr>
              <a:t>(</a:t>
            </a:r>
            <a:r>
              <a:rPr lang="en-US" altLang="zh-CN" sz="2400" dirty="0">
                <a:solidFill>
                  <a:schemeClr val="accent1">
                    <a:lumMod val="75000"/>
                  </a:schemeClr>
                </a:solidFill>
              </a:rPr>
              <a:t>Carrier Sense, Multiple Access with Collision Avoidance</a:t>
            </a:r>
            <a:r>
              <a:rPr lang="en-US" altLang="zh-CN" sz="2400" dirty="0" smtClean="0">
                <a:solidFill>
                  <a:schemeClr val="accent1">
                    <a:lumMod val="75000"/>
                  </a:schemeClr>
                </a:solidFill>
              </a:rPr>
              <a:t>, </a:t>
            </a:r>
            <a:r>
              <a:rPr lang="zh-CN" altLang="en-US" sz="2400" dirty="0">
                <a:solidFill>
                  <a:schemeClr val="accent1">
                    <a:lumMod val="75000"/>
                  </a:schemeClr>
                </a:solidFill>
              </a:rPr>
              <a:t>带冲突避免的载波侦听多路访问</a:t>
            </a:r>
            <a:r>
              <a:rPr lang="en-US" altLang="zh-CN" sz="2400" dirty="0" smtClean="0">
                <a:solidFill>
                  <a:schemeClr val="accent1">
                    <a:lumMod val="75000"/>
                  </a:schemeClr>
                </a:solidFill>
              </a:rPr>
              <a:t>)</a:t>
            </a:r>
            <a:r>
              <a:rPr lang="zh-CN" altLang="en-US" sz="2400" dirty="0" smtClean="0"/>
              <a:t>。</a:t>
            </a:r>
            <a:endParaRPr lang="en-US" altLang="zh-CN" sz="2400" dirty="0"/>
          </a:p>
          <a:p>
            <a:pPr algn="just"/>
            <a:r>
              <a:rPr lang="en-US" altLang="zh-CN" sz="2400" dirty="0" smtClean="0"/>
              <a:t>	</a:t>
            </a:r>
            <a:r>
              <a:rPr lang="zh-CN" altLang="zh-CN" sz="2400" dirty="0" smtClean="0"/>
              <a:t>其中</a:t>
            </a:r>
            <a:r>
              <a:rPr lang="zh-CN" altLang="zh-CN" sz="2400" dirty="0"/>
              <a:t>很多方法是由</a:t>
            </a:r>
            <a:r>
              <a:rPr lang="en-US" altLang="zh-CN" sz="2400" dirty="0" smtClean="0"/>
              <a:t>IEEE</a:t>
            </a:r>
            <a:r>
              <a:rPr lang="zh-CN" altLang="zh-CN" sz="2400" dirty="0" smtClean="0"/>
              <a:t>在</a:t>
            </a:r>
            <a:r>
              <a:rPr lang="en-US" altLang="zh-CN" sz="2400" dirty="0" smtClean="0"/>
              <a:t>IEEE 802.11</a:t>
            </a:r>
            <a:r>
              <a:rPr lang="zh-CN" altLang="zh-CN" sz="2400" dirty="0" smtClean="0"/>
              <a:t>中</a:t>
            </a:r>
            <a:r>
              <a:rPr lang="zh-CN" altLang="zh-CN" sz="2400" dirty="0"/>
              <a:t>定义的协议下进行标准化</a:t>
            </a:r>
            <a:r>
              <a:rPr lang="zh-CN" altLang="zh-CN" sz="2400" dirty="0" smtClean="0"/>
              <a:t>的</a:t>
            </a:r>
            <a:r>
              <a:rPr lang="zh-CN" altLang="en-US" sz="2400" dirty="0" smtClean="0"/>
              <a:t>，</a:t>
            </a:r>
            <a:r>
              <a:rPr lang="zh-CN" altLang="zh-CN" sz="2400" dirty="0" smtClean="0"/>
              <a:t>通常</a:t>
            </a:r>
            <a:r>
              <a:rPr lang="zh-CN" altLang="zh-CN" sz="2400" dirty="0"/>
              <a:t>被</a:t>
            </a:r>
            <a:r>
              <a:rPr lang="zh-CN" altLang="zh-CN" sz="2400" dirty="0" smtClean="0"/>
              <a:t>称为</a:t>
            </a:r>
            <a:r>
              <a:rPr lang="en-US" altLang="zh-CN" sz="2400" dirty="0" smtClean="0"/>
              <a:t> </a:t>
            </a:r>
            <a:r>
              <a:rPr lang="en-US" altLang="zh-CN" sz="2400" dirty="0" err="1" smtClean="0">
                <a:solidFill>
                  <a:schemeClr val="accent1">
                    <a:lumMod val="75000"/>
                  </a:schemeClr>
                </a:solidFill>
              </a:rPr>
              <a:t>WiFi</a:t>
            </a:r>
            <a:r>
              <a:rPr lang="en-US" altLang="zh-CN" sz="2400" dirty="0" smtClean="0">
                <a:solidFill>
                  <a:schemeClr val="accent1">
                    <a:lumMod val="75000"/>
                  </a:schemeClr>
                </a:solidFill>
              </a:rPr>
              <a:t> (</a:t>
            </a:r>
            <a:r>
              <a:rPr lang="zh-CN" altLang="zh-CN" sz="2400" dirty="0">
                <a:solidFill>
                  <a:schemeClr val="accent1">
                    <a:lumMod val="75000"/>
                  </a:schemeClr>
                </a:solidFill>
              </a:rPr>
              <a:t>无线保真</a:t>
            </a:r>
            <a:r>
              <a:rPr lang="en-US" altLang="zh-CN" sz="2400" dirty="0">
                <a:solidFill>
                  <a:schemeClr val="accent1">
                    <a:lumMod val="75000"/>
                  </a:schemeClr>
                </a:solidFill>
              </a:rPr>
              <a:t>)</a:t>
            </a:r>
            <a:r>
              <a:rPr lang="zh-CN" altLang="zh-CN" sz="2400" dirty="0" smtClean="0"/>
              <a:t>。</a:t>
            </a:r>
            <a:endParaRPr lang="zh-CN" altLang="en-US"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13</a:t>
            </a:fld>
            <a:endParaRPr lang="zh-CN" altLang="en-US"/>
          </a:p>
        </p:txBody>
      </p:sp>
      <p:sp>
        <p:nvSpPr>
          <p:cNvPr id="4" name="日期占位符 3"/>
          <p:cNvSpPr>
            <a:spLocks noGrp="1"/>
          </p:cNvSpPr>
          <p:nvPr>
            <p:ph type="dt" sz="half" idx="10"/>
          </p:nvPr>
        </p:nvSpPr>
        <p:spPr/>
        <p:txBody>
          <a:bodyPr/>
          <a:lstStyle/>
          <a:p>
            <a:fld id="{E15ACBC5-7AB0-4112-A810-52708DC4FEE1}" type="datetime8">
              <a:rPr lang="zh-CN" altLang="en-US" smtClean="0"/>
              <a:t>2018年12月17日8时37分</a:t>
            </a:fld>
            <a:endParaRPr lang="zh-CN" altLang="en-US"/>
          </a:p>
        </p:txBody>
      </p:sp>
    </p:spTree>
    <p:extLst>
      <p:ext uri="{BB962C8B-B14F-4D97-AF65-F5344CB8AC3E}">
        <p14:creationId xmlns:p14="http://schemas.microsoft.com/office/powerpoint/2010/main" val="1556241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animEffect transition="in" filter="fade">
                                      <p:cBhvr>
                                        <p:cTn id="11" dur="500"/>
                                        <p:tgtEl>
                                          <p:spTgt spid="18435">
                                            <p:txEl>
                                              <p:pRg st="1" end="1"/>
                                            </p:txEl>
                                          </p:spTgt>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fade">
                                      <p:cBhvr>
                                        <p:cTn id="15"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a:xfrm>
            <a:off x="814951" y="1588954"/>
            <a:ext cx="9877023" cy="4608513"/>
          </a:xfrm>
        </p:spPr>
        <p:txBody>
          <a:bodyPr>
            <a:normAutofit lnSpcReduction="10000"/>
          </a:bodyPr>
          <a:lstStyle/>
          <a:p>
            <a:pPr algn="just"/>
            <a:r>
              <a:rPr lang="en-US" altLang="zh-CN" sz="2400" dirty="0" smtClean="0"/>
              <a:t>	</a:t>
            </a:r>
            <a:r>
              <a:rPr lang="zh-CN" altLang="zh-CN" sz="2400" dirty="0" smtClean="0"/>
              <a:t>冲突</a:t>
            </a:r>
            <a:r>
              <a:rPr lang="zh-CN" altLang="zh-CN" sz="2400" dirty="0"/>
              <a:t>避免最常见的方法是将</a:t>
            </a:r>
            <a:r>
              <a:rPr lang="zh-CN" altLang="zh-CN" sz="2400" dirty="0">
                <a:solidFill>
                  <a:srgbClr val="FF0000"/>
                </a:solidFill>
              </a:rPr>
              <a:t>优先权赋予已经在等待传输机会的计算机 </a:t>
            </a:r>
            <a:r>
              <a:rPr lang="zh-CN" altLang="zh-CN" sz="2400" dirty="0"/>
              <a:t>。 </a:t>
            </a:r>
            <a:endParaRPr lang="en-US" altLang="zh-CN" sz="2400" dirty="0" smtClean="0"/>
          </a:p>
          <a:p>
            <a:pPr algn="just"/>
            <a:r>
              <a:rPr lang="en-US" altLang="zh-CN" sz="2400" dirty="0" smtClean="0"/>
              <a:t>	</a:t>
            </a:r>
            <a:r>
              <a:rPr lang="zh-CN" altLang="zh-CN" sz="2400" dirty="0" smtClean="0"/>
              <a:t>当</a:t>
            </a:r>
            <a:r>
              <a:rPr lang="zh-CN" altLang="zh-CN" sz="2400" dirty="0"/>
              <a:t>一台计算机首先需要传输报文</a:t>
            </a:r>
            <a:r>
              <a:rPr lang="en-US" altLang="zh-CN" sz="2400" dirty="0"/>
              <a:t>, </a:t>
            </a:r>
            <a:r>
              <a:rPr lang="zh-CN" altLang="zh-CN" sz="2400" dirty="0"/>
              <a:t>并且发现信道处于空闲状态时</a:t>
            </a:r>
            <a:r>
              <a:rPr lang="en-US" altLang="zh-CN" sz="2400" dirty="0"/>
              <a:t>, </a:t>
            </a:r>
            <a:r>
              <a:rPr lang="zh-CN" altLang="zh-CN" sz="2400" dirty="0"/>
              <a:t>它并不是立即开始传输 。 相反</a:t>
            </a:r>
            <a:r>
              <a:rPr lang="en-US" altLang="zh-CN" sz="2400" dirty="0"/>
              <a:t>, </a:t>
            </a:r>
            <a:r>
              <a:rPr lang="zh-CN" altLang="zh-CN" sz="2400" dirty="0"/>
              <a:t>它会等待短暂的时间</a:t>
            </a:r>
            <a:r>
              <a:rPr lang="en-US" altLang="zh-CN" sz="2400" dirty="0"/>
              <a:t>, </a:t>
            </a:r>
            <a:r>
              <a:rPr lang="zh-CN" altLang="zh-CN" sz="2400" dirty="0"/>
              <a:t>只有当信道在这一段时间内都保持在空闲状态时才会开始传输 。 </a:t>
            </a:r>
            <a:endParaRPr lang="en-US" altLang="zh-CN" sz="2400" dirty="0" smtClean="0"/>
          </a:p>
          <a:p>
            <a:pPr algn="just"/>
            <a:r>
              <a:rPr lang="en-US" altLang="zh-CN" sz="2400" dirty="0" smtClean="0"/>
              <a:t>	</a:t>
            </a:r>
            <a:r>
              <a:rPr lang="zh-CN" altLang="zh-CN" sz="2400" dirty="0" smtClean="0"/>
              <a:t>如果</a:t>
            </a:r>
            <a:r>
              <a:rPr lang="zh-CN" altLang="zh-CN" sz="2400" dirty="0"/>
              <a:t>在这个过程中</a:t>
            </a:r>
            <a:r>
              <a:rPr lang="en-US" altLang="zh-CN" sz="2400" dirty="0"/>
              <a:t>, </a:t>
            </a:r>
            <a:r>
              <a:rPr lang="zh-CN" altLang="zh-CN" sz="2400" dirty="0"/>
              <a:t>遇到信道被占用的情况</a:t>
            </a:r>
            <a:r>
              <a:rPr lang="en-US" altLang="zh-CN" sz="2400" dirty="0"/>
              <a:t>, </a:t>
            </a:r>
            <a:r>
              <a:rPr lang="zh-CN" altLang="zh-CN" sz="2400" dirty="0"/>
              <a:t>那么计算机就会等待一段时间</a:t>
            </a:r>
            <a:r>
              <a:rPr lang="en-US" altLang="zh-CN" sz="2400" dirty="0"/>
              <a:t>, </a:t>
            </a:r>
            <a:r>
              <a:rPr lang="zh-CN" altLang="zh-CN" sz="2400" dirty="0"/>
              <a:t>时间的长度随机决定</a:t>
            </a:r>
            <a:r>
              <a:rPr lang="en-US" altLang="zh-CN" sz="2400" dirty="0"/>
              <a:t>, </a:t>
            </a:r>
            <a:r>
              <a:rPr lang="zh-CN" altLang="zh-CN" sz="2400" dirty="0"/>
              <a:t>然后再</a:t>
            </a:r>
            <a:r>
              <a:rPr lang="zh-CN" altLang="zh-CN" sz="2400" dirty="0" smtClean="0"/>
              <a:t>重新</a:t>
            </a:r>
            <a:r>
              <a:rPr lang="zh-CN" altLang="en-US" sz="2400" dirty="0" smtClean="0"/>
              <a:t>尝试</a:t>
            </a:r>
            <a:r>
              <a:rPr lang="zh-CN" altLang="zh-CN" sz="2400" dirty="0" smtClean="0"/>
              <a:t>传输 </a:t>
            </a:r>
            <a:r>
              <a:rPr lang="zh-CN" altLang="zh-CN" sz="2400" dirty="0"/>
              <a:t>。 </a:t>
            </a:r>
            <a:r>
              <a:rPr lang="zh-CN" altLang="zh-CN" sz="2400" dirty="0" smtClean="0"/>
              <a:t>一</a:t>
            </a:r>
            <a:r>
              <a:rPr lang="zh-CN" altLang="en-US" sz="2400" dirty="0"/>
              <a:t>旦</a:t>
            </a:r>
            <a:r>
              <a:rPr lang="zh-CN" altLang="zh-CN" sz="2400" dirty="0" smtClean="0"/>
              <a:t>这</a:t>
            </a:r>
            <a:r>
              <a:rPr lang="zh-CN" altLang="zh-CN" sz="2400" dirty="0"/>
              <a:t>段时间耗尽</a:t>
            </a:r>
            <a:r>
              <a:rPr lang="en-US" altLang="zh-CN" sz="2400" dirty="0"/>
              <a:t>, </a:t>
            </a:r>
            <a:r>
              <a:rPr lang="zh-CN" altLang="zh-CN" sz="2400" dirty="0"/>
              <a:t>计算机就被允许立即占用</a:t>
            </a:r>
            <a:r>
              <a:rPr lang="zh-CN" altLang="zh-CN" sz="2400" dirty="0" smtClean="0"/>
              <a:t>空</a:t>
            </a:r>
            <a:r>
              <a:rPr lang="zh-CN" altLang="en-US" sz="2400" dirty="0" smtClean="0"/>
              <a:t>闲</a:t>
            </a:r>
            <a:r>
              <a:rPr lang="zh-CN" altLang="zh-CN" sz="2400" dirty="0" smtClean="0"/>
              <a:t>的</a:t>
            </a:r>
            <a:r>
              <a:rPr lang="zh-CN" altLang="zh-CN" sz="2400" dirty="0"/>
              <a:t>信道</a:t>
            </a:r>
            <a:r>
              <a:rPr lang="zh-CN" altLang="zh-CN" sz="2400" dirty="0" smtClean="0"/>
              <a:t>。</a:t>
            </a:r>
            <a:endParaRPr lang="zh-CN" altLang="en-US" sz="2400" dirty="0"/>
          </a:p>
        </p:txBody>
      </p:sp>
      <p:sp>
        <p:nvSpPr>
          <p:cNvPr id="2" name="标题 1"/>
          <p:cNvSpPr>
            <a:spLocks noGrp="1"/>
          </p:cNvSpPr>
          <p:nvPr>
            <p:ph type="title"/>
          </p:nvPr>
        </p:nvSpPr>
        <p:spPr/>
        <p:txBody>
          <a:bodyPr/>
          <a:lstStyle/>
          <a:p>
            <a:r>
              <a:rPr lang="zh-CN" altLang="en-US" dirty="0">
                <a:solidFill>
                  <a:schemeClr val="accent1">
                    <a:lumMod val="75000"/>
                  </a:schemeClr>
                </a:solidFill>
              </a:rPr>
              <a:t>协议</a:t>
            </a:r>
            <a:endParaRPr lang="zh-CN" altLang="en-US" dirty="0"/>
          </a:p>
        </p:txBody>
      </p:sp>
      <p:sp>
        <p:nvSpPr>
          <p:cNvPr id="3" name="页脚占位符 2"/>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14</a:t>
            </a:fld>
            <a:endParaRPr lang="zh-CN" altLang="en-US"/>
          </a:p>
        </p:txBody>
      </p:sp>
      <p:sp>
        <p:nvSpPr>
          <p:cNvPr id="5" name="日期占位符 4"/>
          <p:cNvSpPr>
            <a:spLocks noGrp="1"/>
          </p:cNvSpPr>
          <p:nvPr>
            <p:ph type="dt" sz="half" idx="10"/>
          </p:nvPr>
        </p:nvSpPr>
        <p:spPr/>
        <p:txBody>
          <a:bodyPr/>
          <a:lstStyle/>
          <a:p>
            <a:fld id="{5D6179D4-F72D-4C57-8146-2EBFB5C4FC12}" type="datetime8">
              <a:rPr lang="zh-CN" altLang="en-US" smtClean="0"/>
              <a:t>2018年12月17日8时37分</a:t>
            </a:fld>
            <a:endParaRPr lang="zh-CN" altLang="en-US"/>
          </a:p>
        </p:txBody>
      </p:sp>
    </p:spTree>
    <p:extLst>
      <p:ext uri="{BB962C8B-B14F-4D97-AF65-F5344CB8AC3E}">
        <p14:creationId xmlns:p14="http://schemas.microsoft.com/office/powerpoint/2010/main" val="136730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fade">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fade">
                                      <p:cBhvr>
                                        <p:cTn id="17" dur="500"/>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a:xfrm>
            <a:off x="869198" y="1843753"/>
            <a:ext cx="9832382" cy="3193197"/>
          </a:xfrm>
        </p:spPr>
        <p:txBody>
          <a:bodyPr>
            <a:normAutofit/>
          </a:bodyPr>
          <a:lstStyle/>
          <a:p>
            <a:pPr algn="just"/>
            <a:r>
              <a:rPr lang="en-US" altLang="zh-CN" dirty="0" smtClean="0"/>
              <a:t>	</a:t>
            </a:r>
            <a:r>
              <a:rPr lang="zh-CN" altLang="en-US" sz="2400" dirty="0" smtClean="0"/>
              <a:t>然而，该协议无法解决隐蔽终端问题。毕竟任何基于辨别空闲或繁忙信道的协议都需要每个站点监听到其他所有站点。</a:t>
            </a:r>
            <a:endParaRPr lang="en-US" altLang="zh-CN" sz="2400" dirty="0" smtClean="0"/>
          </a:p>
          <a:p>
            <a:pPr algn="just"/>
            <a:r>
              <a:rPr lang="en-US" altLang="zh-CN" sz="2400" dirty="0" smtClean="0"/>
              <a:t>	</a:t>
            </a:r>
            <a:r>
              <a:rPr lang="zh-CN" altLang="zh-CN" sz="2400" dirty="0" smtClean="0"/>
              <a:t>为了</a:t>
            </a:r>
            <a:r>
              <a:rPr lang="zh-CN" altLang="zh-CN" sz="2400" dirty="0"/>
              <a:t>解决这一</a:t>
            </a:r>
            <a:r>
              <a:rPr lang="zh-CN" altLang="zh-CN" sz="2400" dirty="0" smtClean="0"/>
              <a:t>问题</a:t>
            </a:r>
            <a:r>
              <a:rPr lang="zh-CN" altLang="en-US" sz="2400" dirty="0" smtClean="0"/>
              <a:t>，</a:t>
            </a:r>
            <a:r>
              <a:rPr lang="zh-CN" altLang="zh-CN" sz="2400" dirty="0" smtClean="0"/>
              <a:t>一些</a:t>
            </a:r>
            <a:r>
              <a:rPr lang="en-US" altLang="zh-CN" sz="2400" dirty="0" err="1" smtClean="0"/>
              <a:t>WiFi</a:t>
            </a:r>
            <a:r>
              <a:rPr lang="en-US" altLang="zh-CN" sz="2400" dirty="0"/>
              <a:t>(</a:t>
            </a:r>
            <a:r>
              <a:rPr lang="zh-CN" altLang="en-US" sz="2400" dirty="0"/>
              <a:t>无线保真</a:t>
            </a:r>
            <a:r>
              <a:rPr lang="en-US" altLang="zh-CN" sz="2400" dirty="0"/>
              <a:t>)</a:t>
            </a:r>
            <a:r>
              <a:rPr lang="zh-CN" altLang="zh-CN" sz="2400" dirty="0" smtClean="0"/>
              <a:t>网络</a:t>
            </a:r>
            <a:r>
              <a:rPr lang="zh-CN" altLang="zh-CN" sz="2400" dirty="0"/>
              <a:t>要求每台计算机向</a:t>
            </a:r>
            <a:r>
              <a:rPr lang="zh-CN" altLang="zh-CN" sz="2400" dirty="0" smtClean="0"/>
              <a:t>接入点</a:t>
            </a:r>
            <a:r>
              <a:rPr lang="zh-CN" altLang="en-US" sz="2400" dirty="0" smtClean="0"/>
              <a:t>（</a:t>
            </a:r>
            <a:r>
              <a:rPr lang="en-US" altLang="zh-CN" sz="2400" dirty="0" smtClean="0"/>
              <a:t>AP</a:t>
            </a:r>
            <a:r>
              <a:rPr lang="zh-CN" altLang="en-US" sz="2400" dirty="0" smtClean="0"/>
              <a:t>）</a:t>
            </a:r>
            <a:r>
              <a:rPr lang="zh-CN" altLang="zh-CN" sz="2400" dirty="0" smtClean="0"/>
              <a:t>发送</a:t>
            </a:r>
            <a:r>
              <a:rPr lang="zh-CN" altLang="zh-CN" sz="2400" dirty="0"/>
              <a:t>简短</a:t>
            </a:r>
            <a:r>
              <a:rPr lang="zh-CN" altLang="zh-CN" sz="2400" dirty="0" smtClean="0"/>
              <a:t>的“请求”报文</a:t>
            </a:r>
            <a:r>
              <a:rPr lang="zh-CN" altLang="en-US" sz="2400" dirty="0" smtClean="0"/>
              <a:t>，</a:t>
            </a:r>
            <a:r>
              <a:rPr lang="zh-CN" altLang="zh-CN" sz="2400" dirty="0" smtClean="0"/>
              <a:t>并</a:t>
            </a:r>
            <a:r>
              <a:rPr lang="zh-CN" altLang="zh-CN" sz="2400" dirty="0"/>
              <a:t>等待接入点确认收到</a:t>
            </a:r>
            <a:r>
              <a:rPr lang="zh-CN" altLang="zh-CN" sz="2400" dirty="0" smtClean="0"/>
              <a:t>请求</a:t>
            </a:r>
            <a:r>
              <a:rPr lang="zh-CN" altLang="en-US" sz="2400" dirty="0" smtClean="0"/>
              <a:t>，</a:t>
            </a:r>
            <a:r>
              <a:rPr lang="zh-CN" altLang="zh-CN" sz="2400" dirty="0" smtClean="0"/>
              <a:t>然后</a:t>
            </a:r>
            <a:r>
              <a:rPr lang="zh-CN" altLang="zh-CN" sz="2400" dirty="0"/>
              <a:t>再传输完整的</a:t>
            </a:r>
            <a:r>
              <a:rPr lang="zh-CN" altLang="zh-CN" sz="2400" dirty="0" smtClean="0"/>
              <a:t>报文。</a:t>
            </a:r>
            <a:endParaRPr lang="zh-CN" altLang="en-US" sz="2400" dirty="0" smtClean="0"/>
          </a:p>
        </p:txBody>
      </p:sp>
      <p:sp>
        <p:nvSpPr>
          <p:cNvPr id="2" name="标题 1"/>
          <p:cNvSpPr>
            <a:spLocks noGrp="1"/>
          </p:cNvSpPr>
          <p:nvPr>
            <p:ph type="title"/>
          </p:nvPr>
        </p:nvSpPr>
        <p:spPr/>
        <p:txBody>
          <a:bodyPr/>
          <a:lstStyle/>
          <a:p>
            <a:r>
              <a:rPr lang="zh-CN" altLang="en-US" dirty="0">
                <a:solidFill>
                  <a:schemeClr val="accent1">
                    <a:lumMod val="75000"/>
                  </a:schemeClr>
                </a:solidFill>
              </a:rPr>
              <a:t>协议</a:t>
            </a:r>
            <a:endParaRPr lang="zh-CN" altLang="en-US" dirty="0"/>
          </a:p>
        </p:txBody>
      </p:sp>
      <p:sp>
        <p:nvSpPr>
          <p:cNvPr id="3" name="页脚占位符 2"/>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15</a:t>
            </a:fld>
            <a:endParaRPr lang="zh-CN" altLang="en-US"/>
          </a:p>
        </p:txBody>
      </p:sp>
      <p:sp>
        <p:nvSpPr>
          <p:cNvPr id="5" name="日期占位符 4"/>
          <p:cNvSpPr>
            <a:spLocks noGrp="1"/>
          </p:cNvSpPr>
          <p:nvPr>
            <p:ph type="dt" sz="half" idx="10"/>
          </p:nvPr>
        </p:nvSpPr>
        <p:spPr/>
        <p:txBody>
          <a:bodyPr/>
          <a:lstStyle/>
          <a:p>
            <a:fld id="{ABCD1CC9-D088-467C-B4DD-4C4527AF7C54}" type="datetime8">
              <a:rPr lang="zh-CN" altLang="en-US" smtClean="0"/>
              <a:t>2018年12月17日8时37分</a:t>
            </a:fld>
            <a:endParaRPr lang="zh-CN" altLang="en-US"/>
          </a:p>
        </p:txBody>
      </p:sp>
    </p:spTree>
    <p:extLst>
      <p:ext uri="{BB962C8B-B14F-4D97-AF65-F5344CB8AC3E}">
        <p14:creationId xmlns:p14="http://schemas.microsoft.com/office/powerpoint/2010/main" val="2760058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500"/>
                                        <p:tgtEl>
                                          <p:spTgt spid="21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normAutofit/>
          </a:bodyPr>
          <a:lstStyle/>
          <a:p>
            <a:r>
              <a:rPr lang="zh-CN" altLang="en-US" dirty="0" smtClean="0">
                <a:solidFill>
                  <a:schemeClr val="accent1">
                    <a:lumMod val="75000"/>
                  </a:schemeClr>
                </a:solidFill>
              </a:rPr>
              <a:t>网络互连</a:t>
            </a:r>
            <a:r>
              <a:rPr lang="en-US" altLang="zh-CN" dirty="0" smtClean="0">
                <a:solidFill>
                  <a:schemeClr val="accent1">
                    <a:lumMod val="75000"/>
                  </a:schemeClr>
                </a:solidFill>
              </a:rPr>
              <a:t/>
            </a:r>
            <a:br>
              <a:rPr lang="en-US" altLang="zh-CN" dirty="0" smtClean="0">
                <a:solidFill>
                  <a:schemeClr val="accent1">
                    <a:lumMod val="75000"/>
                  </a:schemeClr>
                </a:solidFill>
              </a:rPr>
            </a:br>
            <a:r>
              <a:rPr lang="zh-CN" altLang="en-US" dirty="0" smtClean="0">
                <a:solidFill>
                  <a:schemeClr val="accent1">
                    <a:lumMod val="75000"/>
                  </a:schemeClr>
                </a:solidFill>
              </a:rPr>
              <a:t>（</a:t>
            </a:r>
            <a:r>
              <a:rPr lang="en-US" altLang="zh-CN" dirty="0">
                <a:solidFill>
                  <a:schemeClr val="accent1">
                    <a:lumMod val="75000"/>
                  </a:schemeClr>
                </a:solidFill>
              </a:rPr>
              <a:t>Combining </a:t>
            </a:r>
            <a:r>
              <a:rPr lang="en-US" altLang="zh-CN" dirty="0" smtClean="0">
                <a:solidFill>
                  <a:schemeClr val="accent1">
                    <a:lumMod val="75000"/>
                  </a:schemeClr>
                </a:solidFill>
              </a:rPr>
              <a:t>Networks</a:t>
            </a:r>
            <a:r>
              <a:rPr lang="zh-CN" altLang="en-US" dirty="0" smtClean="0">
                <a:solidFill>
                  <a:schemeClr val="accent1">
                    <a:lumMod val="75000"/>
                  </a:schemeClr>
                </a:solidFill>
              </a:rPr>
              <a:t>）</a:t>
            </a:r>
            <a:endParaRPr lang="zh-CN" altLang="en-US" sz="2800" dirty="0">
              <a:solidFill>
                <a:schemeClr val="accent1">
                  <a:lumMod val="75000"/>
                </a:schemeClr>
              </a:solidFill>
            </a:endParaRPr>
          </a:p>
        </p:txBody>
      </p:sp>
      <p:sp>
        <p:nvSpPr>
          <p:cNvPr id="22531" name="内容占位符 2"/>
          <p:cNvSpPr>
            <a:spLocks noGrp="1"/>
          </p:cNvSpPr>
          <p:nvPr>
            <p:ph idx="1"/>
          </p:nvPr>
        </p:nvSpPr>
        <p:spPr>
          <a:xfrm>
            <a:off x="938939" y="1630263"/>
            <a:ext cx="9640888" cy="4114800"/>
          </a:xfrm>
        </p:spPr>
        <p:txBody>
          <a:bodyPr>
            <a:normAutofit/>
          </a:bodyPr>
          <a:lstStyle/>
          <a:p>
            <a:pPr algn="just"/>
            <a:r>
              <a:rPr lang="en-US" altLang="zh-CN" dirty="0" smtClean="0"/>
              <a:t>	</a:t>
            </a:r>
            <a:r>
              <a:rPr lang="zh-CN" altLang="zh-CN" dirty="0" smtClean="0"/>
              <a:t>有时候</a:t>
            </a:r>
            <a:r>
              <a:rPr lang="zh-CN" altLang="zh-CN" dirty="0"/>
              <a:t>需要连接现存的网络以形成一个扩展的通信系统</a:t>
            </a:r>
            <a:r>
              <a:rPr lang="en-US" altLang="zh-CN" dirty="0"/>
              <a:t>, </a:t>
            </a:r>
            <a:r>
              <a:rPr lang="zh-CN" altLang="zh-CN" dirty="0"/>
              <a:t>形成相同类型的更大的网络 。 </a:t>
            </a:r>
            <a:endParaRPr lang="en-US" altLang="zh-CN" dirty="0" smtClean="0"/>
          </a:p>
          <a:p>
            <a:pPr algn="just"/>
            <a:r>
              <a:rPr lang="en-US" altLang="zh-CN" dirty="0" smtClean="0"/>
              <a:t>	</a:t>
            </a:r>
            <a:r>
              <a:rPr lang="zh-CN" altLang="en-US" dirty="0" smtClean="0"/>
              <a:t>这些设备中</a:t>
            </a:r>
            <a:r>
              <a:rPr lang="zh-CN" altLang="zh-CN" dirty="0" smtClean="0"/>
              <a:t>最</a:t>
            </a:r>
            <a:r>
              <a:rPr lang="zh-CN" altLang="zh-CN" dirty="0"/>
              <a:t>简单的是</a:t>
            </a:r>
            <a:r>
              <a:rPr lang="zh-CN" altLang="zh-CN" dirty="0" smtClean="0">
                <a:solidFill>
                  <a:schemeClr val="accent1">
                    <a:lumMod val="75000"/>
                  </a:schemeClr>
                </a:solidFill>
              </a:rPr>
              <a:t>中继器</a:t>
            </a:r>
            <a:r>
              <a:rPr lang="en-US" altLang="zh-CN" dirty="0" smtClean="0">
                <a:solidFill>
                  <a:schemeClr val="accent1">
                    <a:lumMod val="75000"/>
                  </a:schemeClr>
                </a:solidFill>
              </a:rPr>
              <a:t> </a:t>
            </a:r>
            <a:r>
              <a:rPr lang="en-US" altLang="zh-CN" dirty="0">
                <a:solidFill>
                  <a:schemeClr val="accent1">
                    <a:lumMod val="75000"/>
                  </a:schemeClr>
                </a:solidFill>
              </a:rPr>
              <a:t>(repeater) </a:t>
            </a:r>
            <a:r>
              <a:rPr lang="en-US" altLang="zh-CN" dirty="0"/>
              <a:t>, </a:t>
            </a:r>
            <a:r>
              <a:rPr lang="zh-CN" altLang="zh-CN" dirty="0"/>
              <a:t>它仅仅是在两个原始总线间简单地来回传送信号</a:t>
            </a:r>
            <a:r>
              <a:rPr lang="en-US" altLang="zh-CN" dirty="0"/>
              <a:t> (</a:t>
            </a:r>
            <a:r>
              <a:rPr lang="zh-CN" altLang="zh-CN" dirty="0"/>
              <a:t>通常有某种形式的放大</a:t>
            </a:r>
            <a:r>
              <a:rPr lang="en-US" altLang="zh-CN" dirty="0"/>
              <a:t>) </a:t>
            </a:r>
            <a:r>
              <a:rPr lang="zh-CN" altLang="zh-CN" dirty="0"/>
              <a:t>的设备</a:t>
            </a:r>
            <a:r>
              <a:rPr lang="en-US" altLang="zh-CN" dirty="0"/>
              <a:t>, </a:t>
            </a:r>
            <a:r>
              <a:rPr lang="zh-CN" altLang="zh-CN" dirty="0"/>
              <a:t>而不会考虑信号的</a:t>
            </a:r>
            <a:r>
              <a:rPr lang="zh-CN" altLang="zh-CN" dirty="0" smtClean="0"/>
              <a:t>含义</a:t>
            </a:r>
            <a:r>
              <a:rPr lang="zh-CN" altLang="en-US" dirty="0" smtClean="0"/>
              <a:t>。</a:t>
            </a:r>
            <a:endParaRPr lang="zh-CN" altLang="en-US"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16</a:t>
            </a:fld>
            <a:endParaRPr lang="zh-CN" altLang="en-US"/>
          </a:p>
        </p:txBody>
      </p:sp>
      <p:sp>
        <p:nvSpPr>
          <p:cNvPr id="4" name="日期占位符 3"/>
          <p:cNvSpPr>
            <a:spLocks noGrp="1"/>
          </p:cNvSpPr>
          <p:nvPr>
            <p:ph type="dt" sz="half" idx="10"/>
          </p:nvPr>
        </p:nvSpPr>
        <p:spPr/>
        <p:txBody>
          <a:bodyPr/>
          <a:lstStyle/>
          <a:p>
            <a:fld id="{BA40119F-97CF-44F5-9852-C523885638B3}" type="datetime8">
              <a:rPr lang="zh-CN" altLang="en-US" smtClean="0"/>
              <a:t>2018年12月17日8时37分</a:t>
            </a:fld>
            <a:endParaRPr lang="zh-CN" altLang="en-US"/>
          </a:p>
        </p:txBody>
      </p:sp>
      <p:pic>
        <p:nvPicPr>
          <p:cNvPr id="7" name="内容占位符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695267" y="4565037"/>
            <a:ext cx="4379145" cy="1859466"/>
          </a:xfrm>
          <a:prstGeom prst="rect">
            <a:avLst/>
          </a:prstGeom>
          <a:noFill/>
        </p:spPr>
      </p:pic>
    </p:spTree>
    <p:extLst>
      <p:ext uri="{BB962C8B-B14F-4D97-AF65-F5344CB8AC3E}">
        <p14:creationId xmlns:p14="http://schemas.microsoft.com/office/powerpoint/2010/main" val="4053714406"/>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solidFill>
                  <a:schemeClr val="accent1">
                    <a:lumMod val="75000"/>
                  </a:schemeClr>
                </a:solidFill>
              </a:rPr>
              <a:t>网络互连</a:t>
            </a:r>
            <a:r>
              <a:rPr lang="en-US" altLang="zh-CN" dirty="0">
                <a:solidFill>
                  <a:schemeClr val="accent1">
                    <a:lumMod val="75000"/>
                  </a:schemeClr>
                </a:solidFill>
              </a:rPr>
              <a:t/>
            </a:r>
            <a:br>
              <a:rPr lang="en-US" altLang="zh-CN" dirty="0">
                <a:solidFill>
                  <a:schemeClr val="accent1">
                    <a:lumMod val="75000"/>
                  </a:schemeClr>
                </a:solidFill>
              </a:rPr>
            </a:br>
            <a:r>
              <a:rPr lang="zh-CN" altLang="en-US" dirty="0">
                <a:solidFill>
                  <a:schemeClr val="accent1">
                    <a:lumMod val="75000"/>
                  </a:schemeClr>
                </a:solidFill>
              </a:rPr>
              <a:t>（</a:t>
            </a:r>
            <a:r>
              <a:rPr lang="en-US" altLang="zh-CN" dirty="0">
                <a:solidFill>
                  <a:schemeClr val="accent1">
                    <a:lumMod val="75000"/>
                  </a:schemeClr>
                </a:solidFill>
              </a:rPr>
              <a:t>Combining Networks</a:t>
            </a:r>
            <a:r>
              <a:rPr lang="zh-CN" altLang="en-US" dirty="0">
                <a:solidFill>
                  <a:schemeClr val="accent1">
                    <a:lumMod val="75000"/>
                  </a:schemeClr>
                </a:solidFill>
              </a:rPr>
              <a:t>）</a:t>
            </a:r>
            <a:endParaRPr lang="zh-CN" altLang="en-US" dirty="0" smtClean="0"/>
          </a:p>
        </p:txBody>
      </p:sp>
      <p:sp>
        <p:nvSpPr>
          <p:cNvPr id="23555" name="内容占位符 2"/>
          <p:cNvSpPr>
            <a:spLocks noGrp="1"/>
          </p:cNvSpPr>
          <p:nvPr>
            <p:ph idx="1"/>
          </p:nvPr>
        </p:nvSpPr>
        <p:spPr>
          <a:xfrm>
            <a:off x="776208" y="1789360"/>
            <a:ext cx="9358313" cy="4114800"/>
          </a:xfrm>
        </p:spPr>
        <p:txBody>
          <a:bodyPr>
            <a:normAutofit/>
          </a:bodyPr>
          <a:lstStyle/>
          <a:p>
            <a:pPr algn="just"/>
            <a:r>
              <a:rPr lang="zh-CN" altLang="zh-CN" sz="2400" dirty="0">
                <a:solidFill>
                  <a:schemeClr val="accent1">
                    <a:lumMod val="75000"/>
                  </a:schemeClr>
                </a:solidFill>
              </a:rPr>
              <a:t>网桥</a:t>
            </a:r>
            <a:r>
              <a:rPr lang="en-US" altLang="zh-CN" sz="2400" dirty="0">
                <a:solidFill>
                  <a:schemeClr val="accent1">
                    <a:lumMod val="75000"/>
                  </a:schemeClr>
                </a:solidFill>
              </a:rPr>
              <a:t>(bridge)</a:t>
            </a:r>
            <a:r>
              <a:rPr lang="zh-CN" altLang="zh-CN" sz="2400" dirty="0"/>
              <a:t>类似于</a:t>
            </a:r>
            <a:r>
              <a:rPr lang="zh-CN" altLang="zh-CN" sz="2400" dirty="0" smtClean="0"/>
              <a:t>中继器</a:t>
            </a:r>
            <a:r>
              <a:rPr lang="zh-CN" altLang="en-US" sz="2400" dirty="0"/>
              <a:t>，</a:t>
            </a:r>
            <a:r>
              <a:rPr lang="zh-CN" altLang="zh-CN" sz="2400" dirty="0" smtClean="0"/>
              <a:t>但是</a:t>
            </a:r>
            <a:r>
              <a:rPr lang="zh-CN" altLang="zh-CN" sz="2400" dirty="0"/>
              <a:t>更复杂一些</a:t>
            </a:r>
            <a:r>
              <a:rPr lang="zh-CN" altLang="zh-CN" sz="2400" dirty="0" smtClean="0"/>
              <a:t>。</a:t>
            </a:r>
            <a:endParaRPr lang="en-US" altLang="zh-CN" sz="2400" dirty="0" smtClean="0"/>
          </a:p>
          <a:p>
            <a:pPr algn="just"/>
            <a:r>
              <a:rPr lang="en-US" altLang="zh-CN" sz="2400" dirty="0" smtClean="0"/>
              <a:t>	</a:t>
            </a:r>
            <a:r>
              <a:rPr lang="zh-CN" altLang="zh-CN" sz="2400" dirty="0" smtClean="0"/>
              <a:t>它</a:t>
            </a:r>
            <a:r>
              <a:rPr lang="zh-CN" altLang="zh-CN" sz="2400" dirty="0"/>
              <a:t>也是连接两条</a:t>
            </a:r>
            <a:r>
              <a:rPr lang="zh-CN" altLang="zh-CN" sz="2400" dirty="0" smtClean="0"/>
              <a:t>总线</a:t>
            </a:r>
            <a:r>
              <a:rPr lang="zh-CN" altLang="en-US" sz="2400" dirty="0" smtClean="0"/>
              <a:t>，</a:t>
            </a:r>
            <a:r>
              <a:rPr lang="zh-CN" altLang="zh-CN" sz="2400" dirty="0" smtClean="0"/>
              <a:t>但是</a:t>
            </a:r>
            <a:r>
              <a:rPr lang="zh-CN" altLang="zh-CN" sz="2400" dirty="0"/>
              <a:t>不必在线路上传输所有的报文</a:t>
            </a:r>
            <a:r>
              <a:rPr lang="zh-CN" altLang="zh-CN" sz="2400" dirty="0" smtClean="0"/>
              <a:t>。</a:t>
            </a:r>
            <a:endParaRPr lang="en-US" altLang="zh-CN" sz="2400" dirty="0" smtClean="0"/>
          </a:p>
          <a:p>
            <a:pPr algn="just"/>
            <a:r>
              <a:rPr lang="en-US" altLang="zh-CN" sz="2400" dirty="0" smtClean="0"/>
              <a:t>	</a:t>
            </a:r>
            <a:r>
              <a:rPr lang="zh-CN" altLang="zh-CN" sz="2400" dirty="0" smtClean="0"/>
              <a:t>网桥</a:t>
            </a:r>
            <a:r>
              <a:rPr lang="zh-CN" altLang="zh-CN" sz="2400" dirty="0"/>
              <a:t>要检査每条报文</a:t>
            </a:r>
            <a:r>
              <a:rPr lang="zh-CN" altLang="zh-CN" sz="2400" dirty="0" smtClean="0"/>
              <a:t>的</a:t>
            </a:r>
            <a:r>
              <a:rPr lang="zh-CN" altLang="en-US" sz="2400" dirty="0" smtClean="0"/>
              <a:t>目的</a:t>
            </a:r>
            <a:r>
              <a:rPr lang="zh-CN" altLang="zh-CN" sz="2400" dirty="0" smtClean="0"/>
              <a:t>地址</a:t>
            </a:r>
            <a:r>
              <a:rPr lang="en-US" altLang="zh-CN" sz="2400" dirty="0"/>
              <a:t>, </a:t>
            </a:r>
            <a:r>
              <a:rPr lang="zh-CN" altLang="en-US" sz="2400" dirty="0" smtClean="0"/>
              <a:t>只有</a:t>
            </a:r>
            <a:r>
              <a:rPr lang="zh-CN" altLang="zh-CN" sz="2400" dirty="0" smtClean="0"/>
              <a:t>当</a:t>
            </a:r>
            <a:r>
              <a:rPr lang="zh-CN" altLang="zh-CN" sz="2400" dirty="0"/>
              <a:t>该报文</a:t>
            </a:r>
            <a:r>
              <a:rPr lang="zh-CN" altLang="zh-CN" sz="2400" dirty="0" smtClean="0"/>
              <a:t>的</a:t>
            </a:r>
            <a:r>
              <a:rPr lang="zh-CN" altLang="en-US" sz="2400" dirty="0"/>
              <a:t>目的</a:t>
            </a:r>
            <a:r>
              <a:rPr lang="zh-CN" altLang="zh-CN" sz="2400" dirty="0" smtClean="0"/>
              <a:t>地</a:t>
            </a:r>
            <a:r>
              <a:rPr lang="zh-CN" altLang="zh-CN" sz="2400" dirty="0"/>
              <a:t>是另一边的计算机时</a:t>
            </a:r>
            <a:r>
              <a:rPr lang="zh-CN" altLang="zh-CN" sz="2400" dirty="0" smtClean="0"/>
              <a:t>才</a:t>
            </a:r>
            <a:r>
              <a:rPr lang="zh-CN" altLang="en-US" sz="2400" dirty="0" smtClean="0"/>
              <a:t>转发这个报文</a:t>
            </a:r>
            <a:r>
              <a:rPr lang="zh-CN" altLang="zh-CN" sz="2400" dirty="0" smtClean="0"/>
              <a:t>。</a:t>
            </a:r>
            <a:endParaRPr lang="zh-CN" altLang="en-US"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17</a:t>
            </a:fld>
            <a:endParaRPr lang="zh-CN" altLang="en-US"/>
          </a:p>
        </p:txBody>
      </p:sp>
      <p:sp>
        <p:nvSpPr>
          <p:cNvPr id="4" name="日期占位符 3"/>
          <p:cNvSpPr>
            <a:spLocks noGrp="1"/>
          </p:cNvSpPr>
          <p:nvPr>
            <p:ph type="dt" sz="half" idx="10"/>
          </p:nvPr>
        </p:nvSpPr>
        <p:spPr/>
        <p:txBody>
          <a:bodyPr/>
          <a:lstStyle/>
          <a:p>
            <a:fld id="{A5D7FC1A-5CD6-45AD-83C9-6500272B167B}" type="datetime8">
              <a:rPr lang="zh-CN" altLang="en-US" smtClean="0"/>
              <a:t>2018年12月17日8时37分</a:t>
            </a:fld>
            <a:endParaRPr lang="zh-CN" altLang="en-US"/>
          </a:p>
        </p:txBody>
      </p:sp>
      <p:pic>
        <p:nvPicPr>
          <p:cNvPr id="7" name="内容占位符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087190" y="4145797"/>
            <a:ext cx="4855488" cy="2061730"/>
          </a:xfrm>
          <a:prstGeom prst="rect">
            <a:avLst/>
          </a:prstGeom>
          <a:noFill/>
        </p:spPr>
      </p:pic>
    </p:spTree>
    <p:extLst>
      <p:ext uri="{BB962C8B-B14F-4D97-AF65-F5344CB8AC3E}">
        <p14:creationId xmlns:p14="http://schemas.microsoft.com/office/powerpoint/2010/main" val="3295524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fade">
                                      <p:cBhvr>
                                        <p:cTn id="12" dur="500"/>
                                        <p:tgtEl>
                                          <p:spTgt spid="2355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fade">
                                      <p:cBhvr>
                                        <p:cTn id="15"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8" descr="u=4190016537,482168584&amp;fm=23&amp;g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5026" y="3131766"/>
            <a:ext cx="4752975"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标题 1"/>
          <p:cNvSpPr>
            <a:spLocks noGrp="1"/>
          </p:cNvSpPr>
          <p:nvPr>
            <p:ph type="title"/>
          </p:nvPr>
        </p:nvSpPr>
        <p:spPr/>
        <p:txBody>
          <a:bodyPr/>
          <a:lstStyle/>
          <a:p>
            <a:r>
              <a:rPr lang="zh-CN" altLang="en-US" dirty="0">
                <a:solidFill>
                  <a:schemeClr val="accent1">
                    <a:lumMod val="75000"/>
                  </a:schemeClr>
                </a:solidFill>
              </a:rPr>
              <a:t>网络互连</a:t>
            </a:r>
            <a:r>
              <a:rPr lang="en-US" altLang="zh-CN" dirty="0">
                <a:solidFill>
                  <a:schemeClr val="accent1">
                    <a:lumMod val="75000"/>
                  </a:schemeClr>
                </a:solidFill>
              </a:rPr>
              <a:t/>
            </a:r>
            <a:br>
              <a:rPr lang="en-US" altLang="zh-CN" dirty="0">
                <a:solidFill>
                  <a:schemeClr val="accent1">
                    <a:lumMod val="75000"/>
                  </a:schemeClr>
                </a:solidFill>
              </a:rPr>
            </a:br>
            <a:r>
              <a:rPr lang="zh-CN" altLang="en-US" dirty="0">
                <a:solidFill>
                  <a:schemeClr val="accent1">
                    <a:lumMod val="75000"/>
                  </a:schemeClr>
                </a:solidFill>
              </a:rPr>
              <a:t>（</a:t>
            </a:r>
            <a:r>
              <a:rPr lang="en-US" altLang="zh-CN" dirty="0">
                <a:solidFill>
                  <a:schemeClr val="accent1">
                    <a:lumMod val="75000"/>
                  </a:schemeClr>
                </a:solidFill>
              </a:rPr>
              <a:t>Combining Networks</a:t>
            </a:r>
            <a:r>
              <a:rPr lang="zh-CN" altLang="en-US" dirty="0">
                <a:solidFill>
                  <a:schemeClr val="accent1">
                    <a:lumMod val="75000"/>
                  </a:schemeClr>
                </a:solidFill>
              </a:rPr>
              <a:t>）</a:t>
            </a:r>
            <a:endParaRPr lang="zh-CN" altLang="en-US" dirty="0" smtClean="0"/>
          </a:p>
        </p:txBody>
      </p:sp>
      <p:sp>
        <p:nvSpPr>
          <p:cNvPr id="23556" name="内容占位符 2"/>
          <p:cNvSpPr>
            <a:spLocks noGrp="1"/>
          </p:cNvSpPr>
          <p:nvPr>
            <p:ph idx="1"/>
          </p:nvPr>
        </p:nvSpPr>
        <p:spPr>
          <a:xfrm>
            <a:off x="838200" y="1916113"/>
            <a:ext cx="9640888" cy="1873250"/>
          </a:xfrm>
        </p:spPr>
        <p:txBody>
          <a:bodyPr>
            <a:normAutofit/>
          </a:bodyPr>
          <a:lstStyle/>
          <a:p>
            <a:pPr algn="just"/>
            <a:r>
              <a:rPr lang="en-US" altLang="zh-CN" dirty="0">
                <a:solidFill>
                  <a:schemeClr val="accent1">
                    <a:lumMod val="75000"/>
                  </a:schemeClr>
                </a:solidFill>
              </a:rPr>
              <a:t>	</a:t>
            </a:r>
            <a:r>
              <a:rPr lang="zh-CN" altLang="zh-CN" b="1" dirty="0" smtClean="0">
                <a:solidFill>
                  <a:schemeClr val="accent1">
                    <a:lumMod val="75000"/>
                  </a:schemeClr>
                </a:solidFill>
              </a:rPr>
              <a:t>交换机</a:t>
            </a:r>
            <a:r>
              <a:rPr lang="en-US" altLang="zh-CN" b="1" dirty="0" smtClean="0">
                <a:solidFill>
                  <a:schemeClr val="accent1">
                    <a:lumMod val="75000"/>
                  </a:schemeClr>
                </a:solidFill>
              </a:rPr>
              <a:t> (switch</a:t>
            </a:r>
            <a:r>
              <a:rPr lang="en-US" altLang="zh-CN" b="1" dirty="0">
                <a:solidFill>
                  <a:schemeClr val="accent1">
                    <a:lumMod val="75000"/>
                  </a:schemeClr>
                </a:solidFill>
              </a:rPr>
              <a:t>) </a:t>
            </a:r>
            <a:r>
              <a:rPr lang="zh-CN" altLang="zh-CN" dirty="0"/>
              <a:t>本质上就是具有多连接的网桥</a:t>
            </a:r>
            <a:r>
              <a:rPr lang="en-US" altLang="zh-CN" dirty="0"/>
              <a:t>, </a:t>
            </a:r>
            <a:r>
              <a:rPr lang="zh-CN" altLang="zh-CN" dirty="0"/>
              <a:t>可以连接若干条</a:t>
            </a:r>
            <a:r>
              <a:rPr lang="zh-CN" altLang="zh-CN" dirty="0" smtClean="0"/>
              <a:t>总线</a:t>
            </a:r>
            <a:r>
              <a:rPr lang="zh-CN" altLang="en-US" dirty="0" smtClean="0"/>
              <a:t>，</a:t>
            </a:r>
            <a:r>
              <a:rPr lang="en-US" altLang="zh-CN" dirty="0" smtClean="0"/>
              <a:t> </a:t>
            </a:r>
            <a:r>
              <a:rPr lang="zh-CN" altLang="zh-CN" dirty="0"/>
              <a:t>不止两条 。</a:t>
            </a:r>
            <a:endParaRPr lang="zh-CN" altLang="en-US" dirty="0" smtClean="0"/>
          </a:p>
        </p:txBody>
      </p:sp>
      <p:pic>
        <p:nvPicPr>
          <p:cNvPr id="23557"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3317422"/>
            <a:ext cx="392747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18</a:t>
            </a:fld>
            <a:endParaRPr lang="zh-CN" altLang="en-US"/>
          </a:p>
        </p:txBody>
      </p:sp>
      <p:sp>
        <p:nvSpPr>
          <p:cNvPr id="4" name="日期占位符 3"/>
          <p:cNvSpPr>
            <a:spLocks noGrp="1"/>
          </p:cNvSpPr>
          <p:nvPr>
            <p:ph type="dt" sz="half" idx="10"/>
          </p:nvPr>
        </p:nvSpPr>
        <p:spPr/>
        <p:txBody>
          <a:bodyPr/>
          <a:lstStyle/>
          <a:p>
            <a:fld id="{4C2DCD28-44D2-4132-A6B5-81FE2B61A377}" type="datetime8">
              <a:rPr lang="zh-CN" altLang="en-US" smtClean="0"/>
              <a:t>2018年12月17日8时37分</a:t>
            </a:fld>
            <a:endParaRPr lang="zh-CN" altLang="en-US"/>
          </a:p>
        </p:txBody>
      </p:sp>
    </p:spTree>
    <p:extLst>
      <p:ext uri="{BB962C8B-B14F-4D97-AF65-F5344CB8AC3E}">
        <p14:creationId xmlns:p14="http://schemas.microsoft.com/office/powerpoint/2010/main" val="1456811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a:solidFill>
                  <a:schemeClr val="accent1">
                    <a:lumMod val="75000"/>
                  </a:schemeClr>
                </a:solidFill>
              </a:rPr>
              <a:t>网络互连</a:t>
            </a:r>
            <a:r>
              <a:rPr lang="en-US" altLang="zh-CN" dirty="0">
                <a:solidFill>
                  <a:schemeClr val="accent1">
                    <a:lumMod val="75000"/>
                  </a:schemeClr>
                </a:solidFill>
              </a:rPr>
              <a:t/>
            </a:r>
            <a:br>
              <a:rPr lang="en-US" altLang="zh-CN" dirty="0">
                <a:solidFill>
                  <a:schemeClr val="accent1">
                    <a:lumMod val="75000"/>
                  </a:schemeClr>
                </a:solidFill>
              </a:rPr>
            </a:br>
            <a:r>
              <a:rPr lang="zh-CN" altLang="en-US" dirty="0">
                <a:solidFill>
                  <a:schemeClr val="accent1">
                    <a:lumMod val="75000"/>
                  </a:schemeClr>
                </a:solidFill>
              </a:rPr>
              <a:t>（</a:t>
            </a:r>
            <a:r>
              <a:rPr lang="en-US" altLang="zh-CN" dirty="0">
                <a:solidFill>
                  <a:schemeClr val="accent1">
                    <a:lumMod val="75000"/>
                  </a:schemeClr>
                </a:solidFill>
              </a:rPr>
              <a:t>Combining Networks</a:t>
            </a:r>
            <a:r>
              <a:rPr lang="zh-CN" altLang="en-US" dirty="0">
                <a:solidFill>
                  <a:schemeClr val="accent1">
                    <a:lumMod val="75000"/>
                  </a:schemeClr>
                </a:solidFill>
              </a:rPr>
              <a:t>）</a:t>
            </a:r>
            <a:endParaRPr lang="zh-CN" altLang="en-US" dirty="0" smtClean="0"/>
          </a:p>
        </p:txBody>
      </p:sp>
      <p:sp>
        <p:nvSpPr>
          <p:cNvPr id="27651" name="内容占位符 2"/>
          <p:cNvSpPr>
            <a:spLocks noGrp="1"/>
          </p:cNvSpPr>
          <p:nvPr>
            <p:ph idx="1"/>
          </p:nvPr>
        </p:nvSpPr>
        <p:spPr>
          <a:xfrm>
            <a:off x="876946" y="1831734"/>
            <a:ext cx="9640888" cy="4114800"/>
          </a:xfrm>
        </p:spPr>
        <p:txBody>
          <a:bodyPr>
            <a:normAutofit/>
          </a:bodyPr>
          <a:lstStyle/>
          <a:p>
            <a:pPr algn="just"/>
            <a:r>
              <a:rPr lang="en-US" altLang="zh-CN" dirty="0" smtClean="0"/>
              <a:t>	</a:t>
            </a:r>
            <a:r>
              <a:rPr lang="zh-CN" altLang="zh-CN" dirty="0" smtClean="0"/>
              <a:t>然而</a:t>
            </a:r>
            <a:r>
              <a:rPr lang="en-US" altLang="zh-CN" dirty="0"/>
              <a:t>, </a:t>
            </a:r>
            <a:r>
              <a:rPr lang="zh-CN" altLang="zh-CN" dirty="0"/>
              <a:t>要连接的网络有时候会有不兼容的</a:t>
            </a:r>
            <a:r>
              <a:rPr lang="zh-CN" altLang="zh-CN" dirty="0" smtClean="0"/>
              <a:t>特性</a:t>
            </a:r>
            <a:r>
              <a:rPr lang="zh-CN" altLang="en-US" dirty="0" smtClean="0"/>
              <a:t>。</a:t>
            </a:r>
            <a:r>
              <a:rPr lang="zh-CN" altLang="zh-CN" dirty="0" smtClean="0"/>
              <a:t>在</a:t>
            </a:r>
            <a:r>
              <a:rPr lang="zh-CN" altLang="zh-CN" dirty="0"/>
              <a:t>这种情况下</a:t>
            </a:r>
            <a:r>
              <a:rPr lang="en-US" altLang="zh-CN" dirty="0"/>
              <a:t>, </a:t>
            </a:r>
            <a:r>
              <a:rPr lang="zh-CN" altLang="zh-CN" dirty="0"/>
              <a:t>网络必须按建立一个网络的网络</a:t>
            </a:r>
            <a:r>
              <a:rPr lang="en-US" altLang="zh-CN" dirty="0"/>
              <a:t> [</a:t>
            </a:r>
            <a:r>
              <a:rPr lang="zh-CN" altLang="zh-CN" dirty="0"/>
              <a:t>称为</a:t>
            </a:r>
            <a:r>
              <a:rPr lang="zh-CN" altLang="zh-CN" dirty="0">
                <a:solidFill>
                  <a:schemeClr val="accent1">
                    <a:lumMod val="75000"/>
                  </a:schemeClr>
                </a:solidFill>
              </a:rPr>
              <a:t>互联网</a:t>
            </a:r>
            <a:r>
              <a:rPr lang="en-US" altLang="zh-CN" dirty="0">
                <a:solidFill>
                  <a:schemeClr val="accent1">
                    <a:lumMod val="75000"/>
                  </a:schemeClr>
                </a:solidFill>
              </a:rPr>
              <a:t> (</a:t>
            </a:r>
            <a:r>
              <a:rPr lang="en-US" altLang="zh-CN" dirty="0" smtClean="0">
                <a:solidFill>
                  <a:srgbClr val="FF0000"/>
                </a:solidFill>
              </a:rPr>
              <a:t>internet</a:t>
            </a:r>
            <a:r>
              <a:rPr lang="en-US" altLang="zh-CN" dirty="0" smtClean="0">
                <a:solidFill>
                  <a:schemeClr val="accent1">
                    <a:lumMod val="75000"/>
                  </a:schemeClr>
                </a:solidFill>
              </a:rPr>
              <a:t>)</a:t>
            </a:r>
            <a:r>
              <a:rPr lang="zh-CN" altLang="en-US" dirty="0" smtClean="0">
                <a:solidFill>
                  <a:schemeClr val="accent1">
                    <a:lumMod val="75000"/>
                  </a:schemeClr>
                </a:solidFill>
              </a:rPr>
              <a:t>，</a:t>
            </a:r>
            <a:r>
              <a:rPr lang="zh-CN" altLang="en-US" dirty="0" smtClean="0">
                <a:solidFill>
                  <a:schemeClr val="tx2"/>
                </a:solidFill>
              </a:rPr>
              <a:t>不同于</a:t>
            </a:r>
            <a:r>
              <a:rPr lang="zh-CN" altLang="en-US" dirty="0" smtClean="0">
                <a:solidFill>
                  <a:schemeClr val="accent1">
                    <a:lumMod val="75000"/>
                  </a:schemeClr>
                </a:solidFill>
              </a:rPr>
              <a:t>因特网（</a:t>
            </a:r>
            <a:r>
              <a:rPr lang="en-US" altLang="zh-CN" dirty="0" smtClean="0">
                <a:solidFill>
                  <a:srgbClr val="FF0000"/>
                </a:solidFill>
              </a:rPr>
              <a:t>Internet</a:t>
            </a:r>
            <a:r>
              <a:rPr lang="zh-CN" altLang="en-US" dirty="0" smtClean="0">
                <a:solidFill>
                  <a:schemeClr val="accent1">
                    <a:lumMod val="75000"/>
                  </a:schemeClr>
                </a:solidFill>
              </a:rPr>
              <a:t>）</a:t>
            </a:r>
            <a:r>
              <a:rPr lang="en-US" altLang="zh-CN" dirty="0" smtClean="0"/>
              <a:t>] </a:t>
            </a:r>
            <a:r>
              <a:rPr lang="zh-CN" altLang="zh-CN" dirty="0"/>
              <a:t>方式</a:t>
            </a:r>
            <a:r>
              <a:rPr lang="zh-CN" altLang="zh-CN" dirty="0" smtClean="0"/>
              <a:t>连接</a:t>
            </a:r>
            <a:r>
              <a:rPr lang="zh-CN" altLang="en-US" dirty="0" smtClean="0"/>
              <a:t>。</a:t>
            </a:r>
            <a:endParaRPr lang="en-US" altLang="zh-CN" dirty="0"/>
          </a:p>
          <a:p>
            <a:pPr algn="just"/>
            <a:r>
              <a:rPr lang="en-US" altLang="zh-CN" dirty="0" smtClean="0"/>
              <a:t>	</a:t>
            </a:r>
            <a:r>
              <a:rPr lang="zh-CN" altLang="zh-CN" dirty="0" smtClean="0"/>
              <a:t>把</a:t>
            </a:r>
            <a:r>
              <a:rPr lang="zh-CN" altLang="zh-CN" dirty="0"/>
              <a:t>网络连结起来形成互联网的设备是</a:t>
            </a:r>
            <a:r>
              <a:rPr lang="zh-CN" altLang="zh-CN" dirty="0">
                <a:solidFill>
                  <a:schemeClr val="accent1">
                    <a:lumMod val="75000"/>
                  </a:schemeClr>
                </a:solidFill>
              </a:rPr>
              <a:t>路由器</a:t>
            </a:r>
            <a:r>
              <a:rPr lang="en-US" altLang="zh-CN" dirty="0">
                <a:solidFill>
                  <a:schemeClr val="accent1">
                    <a:lumMod val="75000"/>
                  </a:schemeClr>
                </a:solidFill>
              </a:rPr>
              <a:t> (router) </a:t>
            </a:r>
            <a:r>
              <a:rPr lang="en-US" altLang="zh-CN" dirty="0"/>
              <a:t>, </a:t>
            </a:r>
            <a:r>
              <a:rPr lang="zh-CN" altLang="zh-CN" dirty="0"/>
              <a:t>这是一种用来传送报文的专用计算机</a:t>
            </a:r>
            <a:r>
              <a:rPr lang="zh-CN" altLang="zh-CN" dirty="0" smtClean="0"/>
              <a:t>。</a:t>
            </a:r>
            <a:r>
              <a:rPr lang="zh-CN" altLang="en-US" dirty="0" smtClean="0"/>
              <a:t>路由器与前述设备不同，允许每个网络保持它独特的内部特性。</a:t>
            </a:r>
            <a:endParaRPr lang="zh-CN" altLang="en-US" dirty="0"/>
          </a:p>
        </p:txBody>
      </p:sp>
      <p:sp>
        <p:nvSpPr>
          <p:cNvPr id="2" name="页脚占位符 1"/>
          <p:cNvSpPr>
            <a:spLocks noGrp="1"/>
          </p:cNvSpPr>
          <p:nvPr>
            <p:ph type="ftr" sz="quarter" idx="11"/>
          </p:nvPr>
        </p:nvSpPr>
        <p:spPr/>
        <p:txBody>
          <a:bodyPr/>
          <a:lstStyle/>
          <a:p>
            <a:r>
              <a:rPr lang="zh-CN" altLang="en-US" dirty="0" smtClean="0"/>
              <a:t>计算机科学概论</a:t>
            </a:r>
            <a:endParaRPr lang="zh-CN" altLang="en-US" dirty="0"/>
          </a:p>
        </p:txBody>
      </p:sp>
      <p:sp>
        <p:nvSpPr>
          <p:cNvPr id="3" name="灯片编号占位符 2"/>
          <p:cNvSpPr>
            <a:spLocks noGrp="1"/>
          </p:cNvSpPr>
          <p:nvPr>
            <p:ph type="sldNum" sz="quarter" idx="12"/>
          </p:nvPr>
        </p:nvSpPr>
        <p:spPr/>
        <p:txBody>
          <a:bodyPr/>
          <a:lstStyle/>
          <a:p>
            <a:fld id="{9C0D9C84-2285-42AE-B4FE-18FF839F9702}" type="slidenum">
              <a:rPr lang="zh-CN" altLang="en-US" smtClean="0"/>
              <a:t>19</a:t>
            </a:fld>
            <a:endParaRPr lang="zh-CN" altLang="en-US"/>
          </a:p>
        </p:txBody>
      </p:sp>
      <p:sp>
        <p:nvSpPr>
          <p:cNvPr id="4" name="日期占位符 3"/>
          <p:cNvSpPr>
            <a:spLocks noGrp="1"/>
          </p:cNvSpPr>
          <p:nvPr>
            <p:ph type="dt" sz="half" idx="10"/>
          </p:nvPr>
        </p:nvSpPr>
        <p:spPr/>
        <p:txBody>
          <a:bodyPr/>
          <a:lstStyle/>
          <a:p>
            <a:fld id="{61445665-6EDC-4507-99DF-AEF9C95FFED0}" type="datetime8">
              <a:rPr lang="zh-CN" altLang="en-US" smtClean="0"/>
              <a:t>2018年12月17日8时37分</a:t>
            </a:fld>
            <a:endParaRPr lang="zh-CN" altLang="en-US"/>
          </a:p>
        </p:txBody>
      </p:sp>
    </p:spTree>
    <p:extLst>
      <p:ext uri="{BB962C8B-B14F-4D97-AF65-F5344CB8AC3E}">
        <p14:creationId xmlns:p14="http://schemas.microsoft.com/office/powerpoint/2010/main" val="2076552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fade">
                                      <p:cBhvr>
                                        <p:cTn id="12" dur="500"/>
                                        <p:tgtEl>
                                          <p:spTgt spid="276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64503" y="703334"/>
            <a:ext cx="7793037" cy="768350"/>
          </a:xfrm>
        </p:spPr>
        <p:txBody>
          <a:bodyPr/>
          <a:lstStyle/>
          <a:p>
            <a:pPr eaLnBrk="1" hangingPunct="1"/>
            <a:r>
              <a:rPr lang="zh-CN" altLang="en-US" b="1" dirty="0" smtClean="0">
                <a:solidFill>
                  <a:schemeClr val="accent1">
                    <a:lumMod val="75000"/>
                  </a:schemeClr>
                </a:solidFill>
                <a:latin typeface="+mj-ea"/>
              </a:rPr>
              <a:t>本章内容：</a:t>
            </a:r>
          </a:p>
        </p:txBody>
      </p:sp>
      <p:sp>
        <p:nvSpPr>
          <p:cNvPr id="4099" name="Rectangle 30"/>
          <p:cNvSpPr>
            <a:spLocks noChangeArrowheads="1"/>
          </p:cNvSpPr>
          <p:nvPr/>
        </p:nvSpPr>
        <p:spPr bwMode="auto">
          <a:xfrm>
            <a:off x="2566988" y="2997201"/>
            <a:ext cx="8101012"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buChar char="n"/>
              <a:defRPr sz="3200">
                <a:solidFill>
                  <a:schemeClr val="tx1"/>
                </a:solidFill>
                <a:latin typeface="Tahoma" panose="020B0604030504040204" pitchFamily="34" charset="0"/>
                <a:ea typeface="宋体" panose="02010600030101010101" pitchFamily="2"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zh-CN" sz="4000" b="1">
              <a:solidFill>
                <a:schemeClr val="tx2"/>
              </a:solidFill>
              <a:ea typeface="楷体_GB2312" pitchFamily="49" charset="-122"/>
            </a:endParaRPr>
          </a:p>
        </p:txBody>
      </p:sp>
      <p:sp>
        <p:nvSpPr>
          <p:cNvPr id="57375" name="Rectangle 31"/>
          <p:cNvSpPr>
            <a:spLocks noGrp="1" noChangeArrowheads="1"/>
          </p:cNvSpPr>
          <p:nvPr>
            <p:ph type="body" idx="1"/>
          </p:nvPr>
        </p:nvSpPr>
        <p:spPr>
          <a:xfrm>
            <a:off x="2638425" y="1965278"/>
            <a:ext cx="5473700" cy="3479847"/>
          </a:xfrm>
        </p:spPr>
        <p:txBody>
          <a:bodyPr>
            <a:normAutofit fontScale="92500" lnSpcReduction="20000"/>
          </a:bodyPr>
          <a:lstStyle/>
          <a:p>
            <a:pPr eaLnBrk="1" hangingPunct="1">
              <a:lnSpc>
                <a:spcPct val="200000"/>
              </a:lnSpc>
              <a:defRPr/>
            </a:pPr>
            <a:r>
              <a:rPr lang="en-US" altLang="zh-CN" b="1" dirty="0">
                <a:effectLst>
                  <a:outerShdw blurRad="38100" dist="38100" dir="2700000" algn="tl">
                    <a:srgbClr val="C0C0C0"/>
                  </a:outerShdw>
                </a:effectLst>
              </a:rPr>
              <a:t>4</a:t>
            </a:r>
            <a:r>
              <a:rPr lang="en-US" altLang="zh-CN" b="1" dirty="0" smtClean="0">
                <a:effectLst>
                  <a:outerShdw blurRad="38100" dist="38100" dir="2700000" algn="tl">
                    <a:srgbClr val="C0C0C0"/>
                  </a:outerShdw>
                </a:effectLst>
              </a:rPr>
              <a:t>.1  </a:t>
            </a:r>
            <a:r>
              <a:rPr lang="zh-CN" altLang="en-US" b="1" dirty="0" smtClean="0">
                <a:effectLst>
                  <a:outerShdw blurRad="38100" dist="38100" dir="2700000" algn="tl">
                    <a:srgbClr val="C0C0C0"/>
                  </a:outerShdw>
                </a:effectLst>
              </a:rPr>
              <a:t>网络基础</a:t>
            </a:r>
            <a:endParaRPr lang="en-US" altLang="zh-CN" b="1" dirty="0" smtClean="0">
              <a:effectLst>
                <a:outerShdw blurRad="38100" dist="38100" dir="2700000" algn="tl">
                  <a:srgbClr val="C0C0C0"/>
                </a:outerShdw>
              </a:effectLst>
            </a:endParaRPr>
          </a:p>
          <a:p>
            <a:pPr eaLnBrk="1" hangingPunct="1">
              <a:lnSpc>
                <a:spcPct val="200000"/>
              </a:lnSpc>
              <a:defRPr/>
            </a:pPr>
            <a:r>
              <a:rPr lang="en-US" altLang="zh-CN" dirty="0" smtClean="0">
                <a:effectLst>
                  <a:outerShdw blurRad="38100" dist="38100" dir="2700000" algn="tl">
                    <a:srgbClr val="C0C0C0"/>
                  </a:outerShdw>
                </a:effectLst>
              </a:rPr>
              <a:t>4.2  </a:t>
            </a:r>
            <a:r>
              <a:rPr lang="zh-CN" altLang="en-US" dirty="0" smtClean="0">
                <a:effectLst>
                  <a:outerShdw blurRad="38100" dist="38100" dir="2700000" algn="tl">
                    <a:srgbClr val="C0C0C0"/>
                  </a:outerShdw>
                </a:effectLst>
              </a:rPr>
              <a:t>因特网</a:t>
            </a:r>
            <a:endParaRPr lang="en-US" altLang="zh-CN" dirty="0" smtClean="0">
              <a:effectLst>
                <a:outerShdw blurRad="38100" dist="38100" dir="2700000" algn="tl">
                  <a:srgbClr val="C0C0C0"/>
                </a:outerShdw>
              </a:effectLst>
            </a:endParaRPr>
          </a:p>
          <a:p>
            <a:pPr eaLnBrk="1" hangingPunct="1">
              <a:lnSpc>
                <a:spcPct val="200000"/>
              </a:lnSpc>
              <a:defRPr/>
            </a:pPr>
            <a:r>
              <a:rPr lang="en-US" altLang="zh-CN" dirty="0" smtClean="0">
                <a:effectLst>
                  <a:outerShdw blurRad="38100" dist="38100" dir="2700000" algn="tl">
                    <a:srgbClr val="C0C0C0"/>
                  </a:outerShdw>
                </a:effectLst>
              </a:rPr>
              <a:t>4.3  </a:t>
            </a:r>
            <a:r>
              <a:rPr lang="zh-CN" altLang="en-US" dirty="0" smtClean="0">
                <a:effectLst>
                  <a:outerShdw blurRad="38100" dist="38100" dir="2700000" algn="tl">
                    <a:srgbClr val="C0C0C0"/>
                  </a:outerShdw>
                </a:effectLst>
              </a:rPr>
              <a:t>万维网</a:t>
            </a:r>
            <a:endParaRPr lang="en-US" altLang="zh-CN" dirty="0" smtClean="0">
              <a:effectLst>
                <a:outerShdw blurRad="38100" dist="38100" dir="2700000" algn="tl">
                  <a:srgbClr val="C0C0C0"/>
                </a:outerShdw>
              </a:effectLst>
            </a:endParaRPr>
          </a:p>
          <a:p>
            <a:pPr>
              <a:lnSpc>
                <a:spcPct val="200000"/>
              </a:lnSpc>
              <a:defRPr/>
            </a:pPr>
            <a:r>
              <a:rPr lang="en-US" altLang="zh-CN" dirty="0">
                <a:effectLst>
                  <a:outerShdw blurRad="38100" dist="38100" dir="2700000" algn="tl">
                    <a:srgbClr val="C0C0C0"/>
                  </a:outerShdw>
                </a:effectLst>
              </a:rPr>
              <a:t>4</a:t>
            </a:r>
            <a:r>
              <a:rPr lang="en-US" altLang="zh-CN" dirty="0" smtClean="0">
                <a:effectLst>
                  <a:outerShdw blurRad="38100" dist="38100" dir="2700000" algn="tl">
                    <a:srgbClr val="C0C0C0"/>
                  </a:outerShdw>
                </a:effectLst>
              </a:rPr>
              <a:t>.5  </a:t>
            </a:r>
            <a:r>
              <a:rPr lang="zh-CN" altLang="en-US" dirty="0" smtClean="0">
                <a:effectLst>
                  <a:outerShdw blurRad="38100" dist="38100" dir="2700000" algn="tl">
                    <a:srgbClr val="C0C0C0"/>
                  </a:outerShdw>
                </a:effectLst>
              </a:rPr>
              <a:t>安全性</a:t>
            </a:r>
          </a:p>
        </p:txBody>
      </p:sp>
      <p:cxnSp>
        <p:nvCxnSpPr>
          <p:cNvPr id="3" name="直接连接符 2"/>
          <p:cNvCxnSpPr/>
          <p:nvPr/>
        </p:nvCxnSpPr>
        <p:spPr>
          <a:xfrm flipH="1">
            <a:off x="6734014" y="2238233"/>
            <a:ext cx="5457987" cy="4619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638425" y="2729934"/>
            <a:ext cx="5075758" cy="13647"/>
          </a:xfrm>
          <a:prstGeom prst="line">
            <a:avLst/>
          </a:prstGeom>
          <a:ln>
            <a:solidFill>
              <a:srgbClr val="0070C0"/>
            </a:solidFill>
          </a:ln>
        </p:spPr>
        <p:style>
          <a:lnRef idx="1">
            <a:schemeClr val="accent2"/>
          </a:lnRef>
          <a:fillRef idx="0">
            <a:schemeClr val="accent2"/>
          </a:fillRef>
          <a:effectRef idx="0">
            <a:schemeClr val="accent2"/>
          </a:effectRef>
          <a:fontRef idx="minor">
            <a:schemeClr val="tx1"/>
          </a:fontRef>
        </p:style>
      </p:cxn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2</a:t>
            </a:fld>
            <a:endParaRPr lang="zh-CN" altLang="en-US"/>
          </a:p>
        </p:txBody>
      </p:sp>
      <p:sp>
        <p:nvSpPr>
          <p:cNvPr id="6" name="日期占位符 5"/>
          <p:cNvSpPr>
            <a:spLocks noGrp="1"/>
          </p:cNvSpPr>
          <p:nvPr>
            <p:ph type="dt" sz="half" idx="10"/>
          </p:nvPr>
        </p:nvSpPr>
        <p:spPr/>
        <p:txBody>
          <a:bodyPr/>
          <a:lstStyle/>
          <a:p>
            <a:fld id="{4C73733B-2AE5-4701-8174-D7603CA54E96}" type="datetime8">
              <a:rPr lang="zh-CN" altLang="en-US" smtClean="0"/>
              <a:t>2018年12月17日8时37分</a:t>
            </a:fld>
            <a:endParaRPr lang="zh-CN" altLang="en-US"/>
          </a:p>
        </p:txBody>
      </p:sp>
    </p:spTree>
    <p:extLst>
      <p:ext uri="{BB962C8B-B14F-4D97-AF65-F5344CB8AC3E}">
        <p14:creationId xmlns:p14="http://schemas.microsoft.com/office/powerpoint/2010/main" val="364889518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a:solidFill>
                  <a:schemeClr val="accent1">
                    <a:lumMod val="75000"/>
                  </a:schemeClr>
                </a:solidFill>
              </a:rPr>
              <a:t>网络互连</a:t>
            </a:r>
            <a:r>
              <a:rPr lang="en-US" altLang="zh-CN" dirty="0">
                <a:solidFill>
                  <a:schemeClr val="accent1">
                    <a:lumMod val="75000"/>
                  </a:schemeClr>
                </a:solidFill>
              </a:rPr>
              <a:t/>
            </a:r>
            <a:br>
              <a:rPr lang="en-US" altLang="zh-CN" dirty="0">
                <a:solidFill>
                  <a:schemeClr val="accent1">
                    <a:lumMod val="75000"/>
                  </a:schemeClr>
                </a:solidFill>
              </a:rPr>
            </a:br>
            <a:r>
              <a:rPr lang="zh-CN" altLang="en-US" dirty="0">
                <a:solidFill>
                  <a:schemeClr val="accent1">
                    <a:lumMod val="75000"/>
                  </a:schemeClr>
                </a:solidFill>
              </a:rPr>
              <a:t>（</a:t>
            </a:r>
            <a:r>
              <a:rPr lang="en-US" altLang="zh-CN" dirty="0">
                <a:solidFill>
                  <a:schemeClr val="accent1">
                    <a:lumMod val="75000"/>
                  </a:schemeClr>
                </a:solidFill>
              </a:rPr>
              <a:t>Combining Networks</a:t>
            </a:r>
            <a:r>
              <a:rPr lang="zh-CN" altLang="en-US" dirty="0">
                <a:solidFill>
                  <a:schemeClr val="accent1">
                    <a:lumMod val="75000"/>
                  </a:schemeClr>
                </a:solidFill>
              </a:rPr>
              <a:t>）</a:t>
            </a:r>
            <a:endParaRPr lang="zh-CN" altLang="en-US" dirty="0" smtClean="0"/>
          </a:p>
        </p:txBody>
      </p:sp>
      <p:pic>
        <p:nvPicPr>
          <p:cNvPr id="25603"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07222" y="1673403"/>
            <a:ext cx="6048375" cy="4016375"/>
          </a:xfrm>
        </p:spPr>
      </p:pic>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20</a:t>
            </a:fld>
            <a:endParaRPr lang="zh-CN" altLang="en-US"/>
          </a:p>
        </p:txBody>
      </p:sp>
      <p:sp>
        <p:nvSpPr>
          <p:cNvPr id="4" name="日期占位符 3"/>
          <p:cNvSpPr>
            <a:spLocks noGrp="1"/>
          </p:cNvSpPr>
          <p:nvPr>
            <p:ph type="dt" sz="half" idx="10"/>
          </p:nvPr>
        </p:nvSpPr>
        <p:spPr/>
        <p:txBody>
          <a:bodyPr/>
          <a:lstStyle/>
          <a:p>
            <a:fld id="{0D04E5D6-62F7-4F4F-92A4-FE998C3952A4}" type="datetime8">
              <a:rPr lang="zh-CN" altLang="en-US" smtClean="0"/>
              <a:t>2018年12月17日8时37分</a:t>
            </a:fld>
            <a:endParaRPr lang="zh-CN" altLang="en-US"/>
          </a:p>
        </p:txBody>
      </p:sp>
      <p:sp>
        <p:nvSpPr>
          <p:cNvPr id="5" name="TextBox 4"/>
          <p:cNvSpPr txBox="1"/>
          <p:nvPr/>
        </p:nvSpPr>
        <p:spPr>
          <a:xfrm>
            <a:off x="7563171" y="2022526"/>
            <a:ext cx="3200401" cy="954107"/>
          </a:xfrm>
          <a:prstGeom prst="rect">
            <a:avLst/>
          </a:prstGeom>
          <a:noFill/>
        </p:spPr>
        <p:txBody>
          <a:bodyPr wrap="square" rtlCol="0">
            <a:spAutoFit/>
          </a:bodyPr>
          <a:lstStyle/>
          <a:p>
            <a:r>
              <a:rPr lang="zh-CN" altLang="en-US" sz="2800" dirty="0">
                <a:latin typeface="+mj-ea"/>
                <a:ea typeface="+mj-ea"/>
              </a:rPr>
              <a:t>不同网络中的计算机如何传输报文？</a:t>
            </a:r>
          </a:p>
        </p:txBody>
      </p:sp>
    </p:spTree>
    <p:extLst>
      <p:ext uri="{BB962C8B-B14F-4D97-AF65-F5344CB8AC3E}">
        <p14:creationId xmlns:p14="http://schemas.microsoft.com/office/powerpoint/2010/main" val="938651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a:solidFill>
                  <a:schemeClr val="accent1">
                    <a:lumMod val="75000"/>
                  </a:schemeClr>
                </a:solidFill>
              </a:rPr>
              <a:t>网络互连</a:t>
            </a:r>
            <a:r>
              <a:rPr lang="en-US" altLang="zh-CN" dirty="0">
                <a:solidFill>
                  <a:schemeClr val="accent1">
                    <a:lumMod val="75000"/>
                  </a:schemeClr>
                </a:solidFill>
              </a:rPr>
              <a:t/>
            </a:r>
            <a:br>
              <a:rPr lang="en-US" altLang="zh-CN" dirty="0">
                <a:solidFill>
                  <a:schemeClr val="accent1">
                    <a:lumMod val="75000"/>
                  </a:schemeClr>
                </a:solidFill>
              </a:rPr>
            </a:br>
            <a:r>
              <a:rPr lang="zh-CN" altLang="en-US" dirty="0">
                <a:solidFill>
                  <a:schemeClr val="accent1">
                    <a:lumMod val="75000"/>
                  </a:schemeClr>
                </a:solidFill>
              </a:rPr>
              <a:t>（</a:t>
            </a:r>
            <a:r>
              <a:rPr lang="en-US" altLang="zh-CN" dirty="0">
                <a:solidFill>
                  <a:schemeClr val="accent1">
                    <a:lumMod val="75000"/>
                  </a:schemeClr>
                </a:solidFill>
              </a:rPr>
              <a:t>Combining Networks</a:t>
            </a:r>
            <a:r>
              <a:rPr lang="zh-CN" altLang="en-US" dirty="0">
                <a:solidFill>
                  <a:schemeClr val="accent1">
                    <a:lumMod val="75000"/>
                  </a:schemeClr>
                </a:solidFill>
              </a:rPr>
              <a:t>）</a:t>
            </a:r>
            <a:endParaRPr lang="zh-CN" altLang="en-US" dirty="0" smtClean="0"/>
          </a:p>
        </p:txBody>
      </p:sp>
      <p:sp>
        <p:nvSpPr>
          <p:cNvPr id="30723" name="内容占位符 2"/>
          <p:cNvSpPr>
            <a:spLocks noGrp="1"/>
          </p:cNvSpPr>
          <p:nvPr>
            <p:ph idx="1"/>
          </p:nvPr>
        </p:nvSpPr>
        <p:spPr>
          <a:xfrm>
            <a:off x="838201" y="1821428"/>
            <a:ext cx="9606565" cy="3960813"/>
          </a:xfrm>
        </p:spPr>
        <p:txBody>
          <a:bodyPr>
            <a:normAutofit fontScale="92500" lnSpcReduction="10000"/>
          </a:bodyPr>
          <a:lstStyle/>
          <a:p>
            <a:pPr algn="just">
              <a:spcAft>
                <a:spcPct val="15000"/>
              </a:spcAft>
            </a:pPr>
            <a:r>
              <a:rPr lang="en-US" altLang="zh-CN" sz="2400" dirty="0" smtClean="0"/>
              <a:t>	</a:t>
            </a:r>
            <a:r>
              <a:rPr lang="zh-CN" altLang="zh-CN" sz="2400" dirty="0" smtClean="0"/>
              <a:t>路由器</a:t>
            </a:r>
            <a:r>
              <a:rPr lang="zh-CN" altLang="zh-CN" sz="2400" dirty="0"/>
              <a:t>得名的原因在于它的用途是向适当的方向转发报文 。 </a:t>
            </a:r>
            <a:endParaRPr lang="en-US" altLang="zh-CN" sz="2400" dirty="0" smtClean="0"/>
          </a:p>
          <a:p>
            <a:pPr algn="just">
              <a:spcAft>
                <a:spcPct val="15000"/>
              </a:spcAft>
            </a:pPr>
            <a:r>
              <a:rPr lang="en-US" altLang="zh-CN" sz="2400" dirty="0" smtClean="0"/>
              <a:t>	</a:t>
            </a:r>
            <a:r>
              <a:rPr lang="zh-CN" altLang="zh-CN" sz="2400" dirty="0" smtClean="0"/>
              <a:t>这个</a:t>
            </a:r>
            <a:r>
              <a:rPr lang="zh-CN" altLang="zh-CN" sz="2400" dirty="0"/>
              <a:t>转发过程基于互联网范围的</a:t>
            </a:r>
            <a:r>
              <a:rPr lang="zh-CN" altLang="zh-CN" sz="2400" b="1" dirty="0">
                <a:solidFill>
                  <a:srgbClr val="FF0000"/>
                </a:solidFill>
              </a:rPr>
              <a:t>寻址系统</a:t>
            </a:r>
            <a:r>
              <a:rPr lang="en-US" altLang="zh-CN" sz="2400" dirty="0"/>
              <a:t>, </a:t>
            </a:r>
            <a:r>
              <a:rPr lang="zh-CN" altLang="zh-CN" sz="2400" dirty="0"/>
              <a:t>其中互联网上的所有设备</a:t>
            </a:r>
            <a:r>
              <a:rPr lang="en-US" altLang="zh-CN" sz="2400" dirty="0"/>
              <a:t> </a:t>
            </a:r>
            <a:r>
              <a:rPr lang="en-US" altLang="zh-CN" sz="2400" dirty="0" smtClean="0"/>
              <a:t>(</a:t>
            </a:r>
            <a:r>
              <a:rPr lang="zh-CN" altLang="zh-CN" sz="2400" dirty="0" smtClean="0"/>
              <a:t>计算机</a:t>
            </a:r>
            <a:r>
              <a:rPr lang="zh-CN" altLang="zh-CN" sz="2400" dirty="0"/>
              <a:t>和路由器</a:t>
            </a:r>
            <a:r>
              <a:rPr lang="en-US" altLang="zh-CN" sz="2400" dirty="0"/>
              <a:t>) </a:t>
            </a:r>
            <a:r>
              <a:rPr lang="zh-CN" altLang="zh-CN" sz="2400" dirty="0"/>
              <a:t>都被赋予了唯一的地址。 </a:t>
            </a:r>
            <a:endParaRPr lang="en-US" altLang="zh-CN" sz="2400" dirty="0" smtClean="0"/>
          </a:p>
          <a:p>
            <a:pPr algn="just">
              <a:spcAft>
                <a:spcPct val="15000"/>
              </a:spcAft>
            </a:pPr>
            <a:r>
              <a:rPr lang="en-US" altLang="zh-CN" sz="2400" dirty="0" smtClean="0"/>
              <a:t>	</a:t>
            </a:r>
            <a:r>
              <a:rPr lang="zh-CN" altLang="en-US" sz="2400" dirty="0" smtClean="0"/>
              <a:t>一台计算机要发送报文，就要附上报文的目的地地址，然后发送给其本地的路由器，路由器将向正确的方向转发。</a:t>
            </a:r>
            <a:endParaRPr lang="en-US" altLang="zh-CN" sz="2400" dirty="0" smtClean="0"/>
          </a:p>
          <a:p>
            <a:pPr algn="just">
              <a:spcAft>
                <a:spcPct val="15000"/>
              </a:spcAft>
            </a:pPr>
            <a:r>
              <a:rPr lang="en-US" altLang="zh-CN" sz="2400" dirty="0" smtClean="0"/>
              <a:t>	</a:t>
            </a:r>
            <a:r>
              <a:rPr lang="zh-CN" altLang="zh-CN" sz="2400" dirty="0" smtClean="0"/>
              <a:t>为了</a:t>
            </a:r>
            <a:r>
              <a:rPr lang="zh-CN" altLang="zh-CN" sz="2400" dirty="0"/>
              <a:t>转发报文</a:t>
            </a:r>
            <a:r>
              <a:rPr lang="en-US" altLang="zh-CN" sz="2400" dirty="0"/>
              <a:t>, </a:t>
            </a:r>
            <a:r>
              <a:rPr lang="zh-CN" altLang="zh-CN" sz="2400" dirty="0"/>
              <a:t>每个路由器都维护了一张</a:t>
            </a:r>
            <a:r>
              <a:rPr lang="zh-CN" altLang="zh-CN" sz="2400" dirty="0">
                <a:solidFill>
                  <a:schemeClr val="accent1">
                    <a:lumMod val="75000"/>
                  </a:schemeClr>
                </a:solidFill>
              </a:rPr>
              <a:t>转发表</a:t>
            </a:r>
            <a:r>
              <a:rPr lang="en-US" altLang="zh-CN" sz="2400" dirty="0">
                <a:solidFill>
                  <a:schemeClr val="accent1">
                    <a:lumMod val="75000"/>
                  </a:schemeClr>
                </a:solidFill>
              </a:rPr>
              <a:t>(forwarding table)</a:t>
            </a:r>
            <a:r>
              <a:rPr lang="en-US" altLang="zh-CN" sz="2400" dirty="0"/>
              <a:t>, </a:t>
            </a:r>
            <a:r>
              <a:rPr lang="zh-CN" altLang="zh-CN" sz="2400" dirty="0"/>
              <a:t>该表中包含了根据</a:t>
            </a:r>
            <a:r>
              <a:rPr lang="zh-CN" altLang="zh-CN" sz="2400" dirty="0" smtClean="0"/>
              <a:t>目的地址应该</a:t>
            </a:r>
            <a:r>
              <a:rPr lang="zh-CN" altLang="en-US" sz="2400" dirty="0" smtClean="0"/>
              <a:t>被</a:t>
            </a:r>
            <a:r>
              <a:rPr lang="zh-CN" altLang="zh-CN" sz="2400" dirty="0" smtClean="0"/>
              <a:t>发送</a:t>
            </a:r>
            <a:r>
              <a:rPr lang="zh-CN" altLang="en-US" sz="2400" dirty="0" smtClean="0"/>
              <a:t>到哪个</a:t>
            </a:r>
            <a:r>
              <a:rPr lang="zh-CN" altLang="zh-CN" sz="2400" dirty="0" smtClean="0"/>
              <a:t>方向</a:t>
            </a:r>
            <a:r>
              <a:rPr lang="zh-CN" altLang="en-US" sz="2400" dirty="0" smtClean="0"/>
              <a:t>。</a:t>
            </a:r>
            <a:endParaRPr lang="zh-CN" altLang="en-US"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21</a:t>
            </a:fld>
            <a:endParaRPr lang="zh-CN" altLang="en-US"/>
          </a:p>
        </p:txBody>
      </p:sp>
      <p:sp>
        <p:nvSpPr>
          <p:cNvPr id="4" name="日期占位符 3"/>
          <p:cNvSpPr>
            <a:spLocks noGrp="1"/>
          </p:cNvSpPr>
          <p:nvPr>
            <p:ph type="dt" sz="half" idx="10"/>
          </p:nvPr>
        </p:nvSpPr>
        <p:spPr/>
        <p:txBody>
          <a:bodyPr/>
          <a:lstStyle/>
          <a:p>
            <a:fld id="{D0B56B27-6FA4-4AD2-BC18-4AD5CE1CACDF}" type="datetime8">
              <a:rPr lang="zh-CN" altLang="en-US" smtClean="0"/>
              <a:t>2018年12月17日8时37分</a:t>
            </a:fld>
            <a:endParaRPr lang="zh-CN" altLang="en-US"/>
          </a:p>
        </p:txBody>
      </p:sp>
    </p:spTree>
    <p:extLst>
      <p:ext uri="{BB962C8B-B14F-4D97-AF65-F5344CB8AC3E}">
        <p14:creationId xmlns:p14="http://schemas.microsoft.com/office/powerpoint/2010/main" val="405003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500"/>
                                        <p:tgtEl>
                                          <p:spTgt spid="30723">
                                            <p:txEl>
                                              <p:pRg st="0" end="0"/>
                                            </p:txEl>
                                          </p:spTgt>
                                        </p:tgtEl>
                                      </p:cBhvr>
                                    </p:animEffect>
                                  </p:childTnLst>
                                </p:cTn>
                              </p:par>
                            </p:childTnLst>
                          </p:cTn>
                        </p:par>
                        <p:par>
                          <p:cTn id="8" fill="hold" nodeType="with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animEffect transition="in" filter="fade">
                                      <p:cBhvr>
                                        <p:cTn id="11" dur="500"/>
                                        <p:tgtEl>
                                          <p:spTgt spid="3072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0723">
                                            <p:txEl>
                                              <p:pRg st="2" end="2"/>
                                            </p:txEl>
                                          </p:spTgt>
                                        </p:tgtEl>
                                        <p:attrNameLst>
                                          <p:attrName>style.visibility</p:attrName>
                                        </p:attrNameLst>
                                      </p:cBhvr>
                                      <p:to>
                                        <p:strVal val="visible"/>
                                      </p:to>
                                    </p:set>
                                    <p:animEffect transition="in" filter="fade">
                                      <p:cBhvr>
                                        <p:cTn id="16" dur="500"/>
                                        <p:tgtEl>
                                          <p:spTgt spid="3072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0723">
                                            <p:txEl>
                                              <p:pRg st="3" end="3"/>
                                            </p:txEl>
                                          </p:spTgt>
                                        </p:tgtEl>
                                        <p:attrNameLst>
                                          <p:attrName>style.visibility</p:attrName>
                                        </p:attrNameLst>
                                      </p:cBhvr>
                                      <p:to>
                                        <p:strVal val="visible"/>
                                      </p:to>
                                    </p:set>
                                    <p:animEffect transition="in" filter="fade">
                                      <p:cBhvr>
                                        <p:cTn id="20"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solidFill>
                  <a:schemeClr val="accent1">
                    <a:lumMod val="75000"/>
                  </a:schemeClr>
                </a:solidFill>
              </a:rPr>
              <a:t>网络互连</a:t>
            </a:r>
            <a:r>
              <a:rPr lang="en-US" altLang="zh-CN" dirty="0">
                <a:solidFill>
                  <a:schemeClr val="accent1">
                    <a:lumMod val="75000"/>
                  </a:schemeClr>
                </a:solidFill>
              </a:rPr>
              <a:t/>
            </a:r>
            <a:br>
              <a:rPr lang="en-US" altLang="zh-CN" dirty="0">
                <a:solidFill>
                  <a:schemeClr val="accent1">
                    <a:lumMod val="75000"/>
                  </a:schemeClr>
                </a:solidFill>
              </a:rPr>
            </a:br>
            <a:r>
              <a:rPr lang="zh-CN" altLang="en-US" dirty="0">
                <a:solidFill>
                  <a:schemeClr val="accent1">
                    <a:lumMod val="75000"/>
                  </a:schemeClr>
                </a:solidFill>
              </a:rPr>
              <a:t>（</a:t>
            </a:r>
            <a:r>
              <a:rPr lang="en-US" altLang="zh-CN" dirty="0">
                <a:solidFill>
                  <a:schemeClr val="accent1">
                    <a:lumMod val="75000"/>
                  </a:schemeClr>
                </a:solidFill>
              </a:rPr>
              <a:t>Combining Networks</a:t>
            </a:r>
            <a:r>
              <a:rPr lang="zh-CN" altLang="en-US" dirty="0">
                <a:solidFill>
                  <a:schemeClr val="accent1">
                    <a:lumMod val="75000"/>
                  </a:schemeClr>
                </a:solidFill>
              </a:rPr>
              <a:t>）</a:t>
            </a:r>
            <a:endParaRPr lang="zh-CN" altLang="en-US" dirty="0" smtClean="0"/>
          </a:p>
        </p:txBody>
      </p:sp>
      <p:sp>
        <p:nvSpPr>
          <p:cNvPr id="27651" name="内容占位符 2"/>
          <p:cNvSpPr>
            <a:spLocks noGrp="1"/>
          </p:cNvSpPr>
          <p:nvPr>
            <p:ph idx="1"/>
          </p:nvPr>
        </p:nvSpPr>
        <p:spPr>
          <a:xfrm>
            <a:off x="830452" y="1689692"/>
            <a:ext cx="9434514" cy="2592388"/>
          </a:xfrm>
        </p:spPr>
        <p:txBody>
          <a:bodyPr>
            <a:normAutofit/>
          </a:bodyPr>
          <a:lstStyle/>
          <a:p>
            <a:pPr algn="just"/>
            <a:r>
              <a:rPr lang="en-US" altLang="zh-CN" dirty="0" smtClean="0"/>
              <a:t>	</a:t>
            </a:r>
            <a:r>
              <a:rPr lang="zh-CN" altLang="zh-CN" sz="2400" dirty="0" smtClean="0"/>
              <a:t>一</a:t>
            </a:r>
            <a:r>
              <a:rPr lang="zh-CN" altLang="zh-CN" sz="2400" dirty="0"/>
              <a:t>个网络与互联网链接</a:t>
            </a:r>
            <a:r>
              <a:rPr lang="zh-CN" altLang="zh-CN" sz="2400" dirty="0" smtClean="0"/>
              <a:t>的“点”经常称为</a:t>
            </a:r>
            <a:r>
              <a:rPr lang="en-US" altLang="zh-CN" sz="2400" dirty="0" smtClean="0"/>
              <a:t> </a:t>
            </a:r>
            <a:r>
              <a:rPr lang="zh-CN" altLang="zh-CN" sz="2400" dirty="0" smtClean="0">
                <a:solidFill>
                  <a:schemeClr val="accent1">
                    <a:lumMod val="75000"/>
                  </a:schemeClr>
                </a:solidFill>
              </a:rPr>
              <a:t>网关</a:t>
            </a:r>
            <a:r>
              <a:rPr lang="en-US" altLang="zh-CN" sz="2400" dirty="0" smtClean="0">
                <a:solidFill>
                  <a:schemeClr val="accent1">
                    <a:lumMod val="75000"/>
                  </a:schemeClr>
                </a:solidFill>
              </a:rPr>
              <a:t>(</a:t>
            </a:r>
            <a:r>
              <a:rPr lang="en-US" altLang="zh-CN" sz="2400" dirty="0">
                <a:solidFill>
                  <a:schemeClr val="accent1">
                    <a:lumMod val="75000"/>
                  </a:schemeClr>
                </a:solidFill>
              </a:rPr>
              <a:t>gateway</a:t>
            </a:r>
            <a:r>
              <a:rPr lang="en-US" altLang="zh-CN" sz="2400" dirty="0" smtClean="0">
                <a:solidFill>
                  <a:schemeClr val="accent1">
                    <a:lumMod val="75000"/>
                  </a:schemeClr>
                </a:solidFill>
              </a:rPr>
              <a:t>)</a:t>
            </a:r>
            <a:r>
              <a:rPr lang="zh-CN" altLang="en-US" sz="2400" dirty="0" smtClean="0"/>
              <a:t>，</a:t>
            </a:r>
            <a:r>
              <a:rPr lang="zh-CN" altLang="zh-CN" sz="2400" dirty="0" smtClean="0"/>
              <a:t>因为</a:t>
            </a:r>
            <a:r>
              <a:rPr lang="zh-CN" altLang="zh-CN" sz="2400" dirty="0"/>
              <a:t>它是网络与外部世界</a:t>
            </a:r>
            <a:r>
              <a:rPr lang="zh-CN" altLang="zh-CN" sz="2400" dirty="0" smtClean="0"/>
              <a:t>之</a:t>
            </a:r>
            <a:r>
              <a:rPr lang="zh-CN" altLang="en-US" sz="2400" dirty="0" smtClean="0"/>
              <a:t>间的高速</a:t>
            </a:r>
            <a:r>
              <a:rPr lang="zh-CN" altLang="zh-CN" sz="2400" dirty="0" smtClean="0"/>
              <a:t>的通道</a:t>
            </a:r>
            <a:r>
              <a:rPr lang="zh-CN" altLang="en-US" sz="2400" dirty="0" smtClean="0"/>
              <a:t>（</a:t>
            </a:r>
            <a:r>
              <a:rPr lang="en-US" altLang="zh-CN" sz="2400" dirty="0"/>
              <a:t>passageway</a:t>
            </a:r>
            <a:r>
              <a:rPr lang="zh-CN" altLang="en-US" sz="2400" dirty="0" smtClean="0"/>
              <a:t>）</a:t>
            </a:r>
            <a:r>
              <a:rPr lang="zh-CN" altLang="zh-CN" sz="2400" dirty="0" smtClean="0"/>
              <a:t>。</a:t>
            </a:r>
            <a:endParaRPr lang="zh-CN" altLang="en-US" sz="2400" dirty="0"/>
          </a:p>
        </p:txBody>
      </p:sp>
      <p:pic>
        <p:nvPicPr>
          <p:cNvPr id="27652" name="Picture 7" descr="u=1950622685,2014652421&amp;fm=23&amp;g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331" y="3039435"/>
            <a:ext cx="5113338"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22</a:t>
            </a:fld>
            <a:endParaRPr lang="zh-CN" altLang="en-US"/>
          </a:p>
        </p:txBody>
      </p:sp>
      <p:sp>
        <p:nvSpPr>
          <p:cNvPr id="4" name="日期占位符 3"/>
          <p:cNvSpPr>
            <a:spLocks noGrp="1"/>
          </p:cNvSpPr>
          <p:nvPr>
            <p:ph type="dt" sz="half" idx="10"/>
          </p:nvPr>
        </p:nvSpPr>
        <p:spPr/>
        <p:txBody>
          <a:bodyPr/>
          <a:lstStyle/>
          <a:p>
            <a:fld id="{126CAE17-2DC7-41B0-9AA9-FE6586F078D0}" type="datetime8">
              <a:rPr lang="zh-CN" altLang="en-US" smtClean="0"/>
              <a:t>2018年12月17日8时37分</a:t>
            </a:fld>
            <a:endParaRPr lang="zh-CN" altLang="en-US"/>
          </a:p>
        </p:txBody>
      </p:sp>
    </p:spTree>
    <p:extLst>
      <p:ext uri="{BB962C8B-B14F-4D97-AF65-F5344CB8AC3E}">
        <p14:creationId xmlns:p14="http://schemas.microsoft.com/office/powerpoint/2010/main" val="32539202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z="3600" dirty="0" smtClean="0">
                <a:solidFill>
                  <a:schemeClr val="accent1">
                    <a:lumMod val="75000"/>
                  </a:schemeClr>
                </a:solidFill>
              </a:rPr>
              <a:t>进程间通信的方法</a:t>
            </a:r>
            <a:endParaRPr lang="zh-CN" altLang="en-US" sz="3600" dirty="0">
              <a:solidFill>
                <a:schemeClr val="accent1">
                  <a:lumMod val="75000"/>
                </a:schemeClr>
              </a:solidFill>
            </a:endParaRPr>
          </a:p>
        </p:txBody>
      </p:sp>
      <p:sp>
        <p:nvSpPr>
          <p:cNvPr id="28675" name="内容占位符 2"/>
          <p:cNvSpPr>
            <a:spLocks noGrp="1"/>
          </p:cNvSpPr>
          <p:nvPr>
            <p:ph idx="1"/>
          </p:nvPr>
        </p:nvSpPr>
        <p:spPr>
          <a:xfrm>
            <a:off x="838200" y="1983346"/>
            <a:ext cx="9290051" cy="4192029"/>
          </a:xfrm>
        </p:spPr>
        <p:txBody>
          <a:bodyPr>
            <a:normAutofit/>
          </a:bodyPr>
          <a:lstStyle/>
          <a:p>
            <a:pPr algn="just"/>
            <a:r>
              <a:rPr lang="en-US" altLang="zh-CN" dirty="0" smtClean="0"/>
              <a:t>	</a:t>
            </a:r>
            <a:r>
              <a:rPr lang="zh-CN" altLang="zh-CN" sz="2400" dirty="0" smtClean="0"/>
              <a:t>一</a:t>
            </a:r>
            <a:r>
              <a:rPr lang="zh-CN" altLang="zh-CN" sz="2400" dirty="0"/>
              <a:t>个网络中</a:t>
            </a:r>
            <a:r>
              <a:rPr lang="en-US" altLang="zh-CN" sz="2400" dirty="0"/>
              <a:t>, </a:t>
            </a:r>
            <a:r>
              <a:rPr lang="zh-CN" altLang="zh-CN" sz="2400" dirty="0"/>
              <a:t>在不同计算机上执行</a:t>
            </a:r>
            <a:r>
              <a:rPr lang="en-US" altLang="zh-CN" sz="2400" dirty="0"/>
              <a:t> (</a:t>
            </a:r>
            <a:r>
              <a:rPr lang="zh-CN" altLang="zh-CN" sz="2400" dirty="0"/>
              <a:t>甚至在</a:t>
            </a:r>
            <a:r>
              <a:rPr lang="zh-CN" altLang="zh-CN" sz="2400" dirty="0" smtClean="0"/>
              <a:t>一台</a:t>
            </a:r>
            <a:r>
              <a:rPr lang="zh-CN" altLang="zh-CN" sz="2400" dirty="0"/>
              <a:t>计算机上通过分时</a:t>
            </a:r>
            <a:r>
              <a:rPr lang="en-US" altLang="zh-CN" sz="2400" dirty="0"/>
              <a:t>/</a:t>
            </a:r>
            <a:r>
              <a:rPr lang="zh-CN" altLang="zh-CN" sz="2400" dirty="0"/>
              <a:t>多任务处理执行</a:t>
            </a:r>
            <a:r>
              <a:rPr lang="en-US" altLang="zh-CN" sz="2400" dirty="0"/>
              <a:t>) </a:t>
            </a:r>
            <a:r>
              <a:rPr lang="zh-CN" altLang="zh-CN" sz="2400" dirty="0"/>
              <a:t>的各种活动</a:t>
            </a:r>
            <a:r>
              <a:rPr lang="en-US" altLang="zh-CN" sz="2400" dirty="0"/>
              <a:t> (</a:t>
            </a:r>
            <a:r>
              <a:rPr lang="zh-CN" altLang="zh-CN" sz="2400" dirty="0"/>
              <a:t>或进程</a:t>
            </a:r>
            <a:r>
              <a:rPr lang="en-US" altLang="zh-CN" sz="2400" dirty="0"/>
              <a:t>) </a:t>
            </a:r>
            <a:r>
              <a:rPr lang="zh-CN" altLang="zh-CN" sz="2400" dirty="0"/>
              <a:t>必须经常互相通信</a:t>
            </a:r>
            <a:r>
              <a:rPr lang="en-US" altLang="zh-CN" sz="2400" dirty="0"/>
              <a:t>, </a:t>
            </a:r>
            <a:r>
              <a:rPr lang="zh-CN" altLang="zh-CN" sz="2400" dirty="0" smtClean="0"/>
              <a:t>以便</a:t>
            </a:r>
            <a:r>
              <a:rPr lang="zh-CN" altLang="en-US" sz="2400" dirty="0" smtClean="0"/>
              <a:t>协调</a:t>
            </a:r>
            <a:r>
              <a:rPr lang="zh-CN" altLang="zh-CN" sz="2400" dirty="0" smtClean="0"/>
              <a:t>行动</a:t>
            </a:r>
            <a:r>
              <a:rPr lang="zh-CN" altLang="zh-CN" sz="2400" dirty="0"/>
              <a:t>并完成指派的</a:t>
            </a:r>
            <a:r>
              <a:rPr lang="zh-CN" altLang="zh-CN" sz="2400" dirty="0" smtClean="0"/>
              <a:t>任务</a:t>
            </a:r>
            <a:r>
              <a:rPr lang="zh-CN" altLang="en-US" sz="2400" dirty="0" smtClean="0"/>
              <a:t>。</a:t>
            </a:r>
            <a:r>
              <a:rPr lang="zh-CN" altLang="zh-CN" sz="2400" dirty="0" smtClean="0"/>
              <a:t>这种</a:t>
            </a:r>
            <a:r>
              <a:rPr lang="zh-CN" altLang="zh-CN" sz="2400" dirty="0"/>
              <a:t>进程</a:t>
            </a:r>
            <a:r>
              <a:rPr lang="zh-CN" altLang="zh-CN" sz="2400" dirty="0" smtClean="0"/>
              <a:t>之</a:t>
            </a:r>
            <a:r>
              <a:rPr lang="zh-CN" altLang="en-US" sz="2400" dirty="0" smtClean="0"/>
              <a:t>间</a:t>
            </a:r>
            <a:r>
              <a:rPr lang="zh-CN" altLang="zh-CN" sz="2400" dirty="0" smtClean="0"/>
              <a:t>的</a:t>
            </a:r>
            <a:r>
              <a:rPr lang="zh-CN" altLang="zh-CN" sz="2400" dirty="0"/>
              <a:t>通信称为</a:t>
            </a:r>
            <a:r>
              <a:rPr lang="zh-CN" altLang="zh-CN" sz="2400" dirty="0">
                <a:solidFill>
                  <a:schemeClr val="accent1">
                    <a:lumMod val="75000"/>
                  </a:schemeClr>
                </a:solidFill>
              </a:rPr>
              <a:t>进程间通信</a:t>
            </a:r>
            <a:r>
              <a:rPr lang="en-US" altLang="zh-CN" sz="2400" dirty="0">
                <a:solidFill>
                  <a:schemeClr val="accent1">
                    <a:lumMod val="75000"/>
                  </a:schemeClr>
                </a:solidFill>
              </a:rPr>
              <a:t> </a:t>
            </a:r>
            <a:r>
              <a:rPr lang="en-US" altLang="zh-CN" sz="2400" dirty="0" smtClean="0">
                <a:solidFill>
                  <a:schemeClr val="accent1">
                    <a:lumMod val="75000"/>
                  </a:schemeClr>
                </a:solidFill>
              </a:rPr>
              <a:t>(</a:t>
            </a:r>
            <a:r>
              <a:rPr lang="en-US" altLang="zh-CN" sz="2400" b="1" dirty="0" err="1">
                <a:solidFill>
                  <a:schemeClr val="accent1">
                    <a:lumMod val="75000"/>
                  </a:schemeClr>
                </a:solidFill>
              </a:rPr>
              <a:t>interprocess</a:t>
            </a:r>
            <a:r>
              <a:rPr lang="en-US" altLang="zh-CN" sz="2400" b="1" dirty="0">
                <a:solidFill>
                  <a:schemeClr val="accent1">
                    <a:lumMod val="75000"/>
                  </a:schemeClr>
                </a:solidFill>
              </a:rPr>
              <a:t> communication </a:t>
            </a:r>
            <a:r>
              <a:rPr lang="en-US" altLang="zh-CN" sz="2400" dirty="0" smtClean="0">
                <a:solidFill>
                  <a:schemeClr val="accent1">
                    <a:lumMod val="75000"/>
                  </a:schemeClr>
                </a:solidFill>
              </a:rPr>
              <a:t>)</a:t>
            </a:r>
            <a:r>
              <a:rPr lang="en-US" altLang="zh-CN" sz="2400" dirty="0" smtClean="0"/>
              <a:t> </a:t>
            </a:r>
            <a:r>
              <a:rPr lang="zh-CN" altLang="zh-CN" sz="2400" dirty="0" smtClean="0"/>
              <a:t>。</a:t>
            </a:r>
            <a:endParaRPr lang="zh-CN" altLang="zh-CN" dirty="0"/>
          </a:p>
        </p:txBody>
      </p:sp>
      <p:sp>
        <p:nvSpPr>
          <p:cNvPr id="2" name="等腰三角形 1"/>
          <p:cNvSpPr/>
          <p:nvPr/>
        </p:nvSpPr>
        <p:spPr>
          <a:xfrm rot="20355363">
            <a:off x="7440618" y="5018147"/>
            <a:ext cx="3000778" cy="949228"/>
          </a:xfrm>
          <a:prstGeom prst="triangle">
            <a:avLst>
              <a:gd name="adj" fmla="val 319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页脚占位符 2"/>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23</a:t>
            </a:fld>
            <a:endParaRPr lang="zh-CN" altLang="en-US"/>
          </a:p>
        </p:txBody>
      </p:sp>
      <p:sp>
        <p:nvSpPr>
          <p:cNvPr id="5" name="日期占位符 4"/>
          <p:cNvSpPr>
            <a:spLocks noGrp="1"/>
          </p:cNvSpPr>
          <p:nvPr>
            <p:ph type="dt" sz="half" idx="10"/>
          </p:nvPr>
        </p:nvSpPr>
        <p:spPr/>
        <p:txBody>
          <a:bodyPr/>
          <a:lstStyle/>
          <a:p>
            <a:fld id="{CC84AF19-AC43-4002-9333-1EF699E9816C}" type="datetime8">
              <a:rPr lang="zh-CN" altLang="en-US" smtClean="0"/>
              <a:t>2018年12月17日8时37分</a:t>
            </a:fld>
            <a:endParaRPr lang="zh-CN" altLang="en-US"/>
          </a:p>
        </p:txBody>
      </p:sp>
    </p:spTree>
    <p:extLst>
      <p:ext uri="{BB962C8B-B14F-4D97-AF65-F5344CB8AC3E}">
        <p14:creationId xmlns:p14="http://schemas.microsoft.com/office/powerpoint/2010/main" val="20924378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solidFill>
                  <a:schemeClr val="accent1">
                    <a:lumMod val="75000"/>
                  </a:schemeClr>
                </a:solidFill>
              </a:rPr>
              <a:t>进程间通信的方法</a:t>
            </a:r>
            <a:endParaRPr lang="zh-CN" altLang="en-US" dirty="0" smtClean="0"/>
          </a:p>
        </p:txBody>
      </p:sp>
      <p:sp>
        <p:nvSpPr>
          <p:cNvPr id="29699" name="内容占位符 2"/>
          <p:cNvSpPr>
            <a:spLocks noGrp="1"/>
          </p:cNvSpPr>
          <p:nvPr>
            <p:ph idx="1"/>
          </p:nvPr>
        </p:nvSpPr>
        <p:spPr>
          <a:xfrm>
            <a:off x="838200" y="2017713"/>
            <a:ext cx="9290051" cy="4114800"/>
          </a:xfrm>
        </p:spPr>
        <p:txBody>
          <a:bodyPr>
            <a:normAutofit/>
          </a:bodyPr>
          <a:lstStyle/>
          <a:p>
            <a:pPr algn="just"/>
            <a:r>
              <a:rPr lang="en-US" altLang="zh-CN" dirty="0" smtClean="0"/>
              <a:t>	</a:t>
            </a:r>
            <a:r>
              <a:rPr lang="zh-CN" altLang="zh-CN" dirty="0" smtClean="0"/>
              <a:t>进程</a:t>
            </a:r>
            <a:r>
              <a:rPr lang="zh-CN" altLang="en-US" dirty="0" smtClean="0"/>
              <a:t>间</a:t>
            </a:r>
            <a:r>
              <a:rPr lang="zh-CN" altLang="zh-CN" dirty="0" smtClean="0"/>
              <a:t>通信</a:t>
            </a:r>
            <a:r>
              <a:rPr lang="zh-CN" altLang="zh-CN" dirty="0"/>
              <a:t>通常采用的是</a:t>
            </a:r>
            <a:r>
              <a:rPr lang="zh-CN" altLang="zh-CN" dirty="0">
                <a:solidFill>
                  <a:schemeClr val="accent1">
                    <a:lumMod val="75000"/>
                  </a:schemeClr>
                </a:solidFill>
              </a:rPr>
              <a:t>客户机</a:t>
            </a:r>
            <a:r>
              <a:rPr lang="en-US" altLang="zh-CN" dirty="0">
                <a:solidFill>
                  <a:schemeClr val="accent1">
                    <a:lumMod val="75000"/>
                  </a:schemeClr>
                </a:solidFill>
              </a:rPr>
              <a:t>/</a:t>
            </a:r>
            <a:r>
              <a:rPr lang="zh-CN" altLang="zh-CN" dirty="0">
                <a:solidFill>
                  <a:schemeClr val="accent1">
                    <a:lumMod val="75000"/>
                  </a:schemeClr>
                </a:solidFill>
              </a:rPr>
              <a:t>服务器</a:t>
            </a:r>
            <a:r>
              <a:rPr lang="en-US" altLang="zh-CN" dirty="0">
                <a:solidFill>
                  <a:schemeClr val="accent1">
                    <a:lumMod val="75000"/>
                  </a:schemeClr>
                </a:solidFill>
              </a:rPr>
              <a:t> </a:t>
            </a:r>
            <a:r>
              <a:rPr lang="en-US" altLang="zh-CN" dirty="0" smtClean="0">
                <a:solidFill>
                  <a:schemeClr val="accent1">
                    <a:lumMod val="75000"/>
                  </a:schemeClr>
                </a:solidFill>
              </a:rPr>
              <a:t>(client/server</a:t>
            </a:r>
            <a:r>
              <a:rPr lang="en-US" altLang="zh-CN" dirty="0">
                <a:solidFill>
                  <a:schemeClr val="accent1">
                    <a:lumMod val="75000"/>
                  </a:schemeClr>
                </a:solidFill>
              </a:rPr>
              <a:t>) </a:t>
            </a:r>
            <a:r>
              <a:rPr lang="zh-CN" altLang="zh-CN" dirty="0"/>
              <a:t>模型 。 </a:t>
            </a:r>
            <a:endParaRPr lang="en-US" altLang="zh-CN" dirty="0" smtClean="0"/>
          </a:p>
          <a:p>
            <a:pPr lvl="1" algn="just"/>
            <a:r>
              <a:rPr lang="en-US" altLang="zh-CN" dirty="0" smtClean="0"/>
              <a:t>	</a:t>
            </a:r>
            <a:r>
              <a:rPr lang="zh-CN" altLang="zh-CN" dirty="0" smtClean="0"/>
              <a:t>这种</a:t>
            </a:r>
            <a:r>
              <a:rPr lang="zh-CN" altLang="zh-CN" dirty="0"/>
              <a:t>模型规定了进程的基本</a:t>
            </a:r>
            <a:r>
              <a:rPr lang="zh-CN" altLang="zh-CN" dirty="0" smtClean="0"/>
              <a:t>角色</a:t>
            </a:r>
            <a:r>
              <a:rPr lang="zh-CN" altLang="en-US" dirty="0"/>
              <a:t>：</a:t>
            </a:r>
            <a:endParaRPr lang="en-US" altLang="zh-CN" dirty="0" smtClean="0"/>
          </a:p>
          <a:p>
            <a:pPr lvl="1" algn="just"/>
            <a:r>
              <a:rPr lang="en-US" altLang="zh-CN" dirty="0" smtClean="0"/>
              <a:t>	</a:t>
            </a:r>
            <a:r>
              <a:rPr lang="zh-CN" altLang="zh-CN" dirty="0" smtClean="0"/>
              <a:t>或者</a:t>
            </a:r>
            <a:r>
              <a:rPr lang="zh-CN" altLang="zh-CN" dirty="0"/>
              <a:t>是向其他进程发出请求的</a:t>
            </a:r>
            <a:r>
              <a:rPr lang="zh-CN" altLang="zh-CN" dirty="0">
                <a:solidFill>
                  <a:schemeClr val="accent1">
                    <a:lumMod val="75000"/>
                  </a:schemeClr>
                </a:solidFill>
              </a:rPr>
              <a:t>客户机</a:t>
            </a:r>
            <a:r>
              <a:rPr lang="en-US" altLang="zh-CN" dirty="0">
                <a:solidFill>
                  <a:schemeClr val="accent1">
                    <a:lumMod val="75000"/>
                  </a:schemeClr>
                </a:solidFill>
              </a:rPr>
              <a:t> </a:t>
            </a:r>
            <a:r>
              <a:rPr lang="en-US" altLang="zh-CN" dirty="0" smtClean="0">
                <a:solidFill>
                  <a:schemeClr val="accent1">
                    <a:lumMod val="75000"/>
                  </a:schemeClr>
                </a:solidFill>
              </a:rPr>
              <a:t>(client) </a:t>
            </a:r>
            <a:r>
              <a:rPr lang="zh-CN" altLang="en-US" dirty="0" smtClean="0"/>
              <a:t>；</a:t>
            </a:r>
            <a:endParaRPr lang="en-US" altLang="zh-CN" dirty="0" smtClean="0"/>
          </a:p>
          <a:p>
            <a:pPr lvl="1" algn="just"/>
            <a:r>
              <a:rPr lang="en-US" altLang="zh-CN" dirty="0" smtClean="0"/>
              <a:t>	</a:t>
            </a:r>
            <a:r>
              <a:rPr lang="zh-CN" altLang="zh-CN" dirty="0" smtClean="0"/>
              <a:t>或者是</a:t>
            </a:r>
            <a:r>
              <a:rPr lang="zh-CN" altLang="en-US" dirty="0" smtClean="0"/>
              <a:t>满足</a:t>
            </a:r>
            <a:r>
              <a:rPr lang="zh-CN" altLang="zh-CN" dirty="0" smtClean="0"/>
              <a:t>客户</a:t>
            </a:r>
            <a:r>
              <a:rPr lang="zh-CN" altLang="zh-CN" dirty="0"/>
              <a:t>机请求</a:t>
            </a:r>
            <a:r>
              <a:rPr lang="zh-CN" altLang="zh-CN" dirty="0" smtClean="0"/>
              <a:t>的</a:t>
            </a:r>
            <a:r>
              <a:rPr lang="en-US" altLang="zh-CN" dirty="0" smtClean="0"/>
              <a:t> </a:t>
            </a:r>
            <a:r>
              <a:rPr lang="zh-CN" altLang="zh-CN" dirty="0" smtClean="0">
                <a:solidFill>
                  <a:schemeClr val="accent1">
                    <a:lumMod val="75000"/>
                  </a:schemeClr>
                </a:solidFill>
              </a:rPr>
              <a:t>服务器</a:t>
            </a:r>
            <a:r>
              <a:rPr lang="en-US" altLang="zh-CN" dirty="0" smtClean="0">
                <a:solidFill>
                  <a:schemeClr val="accent1">
                    <a:lumMod val="75000"/>
                  </a:schemeClr>
                </a:solidFill>
              </a:rPr>
              <a:t> </a:t>
            </a:r>
            <a:r>
              <a:rPr lang="en-US" altLang="zh-CN" dirty="0">
                <a:solidFill>
                  <a:schemeClr val="accent1">
                    <a:lumMod val="75000"/>
                  </a:schemeClr>
                </a:solidFill>
              </a:rPr>
              <a:t>(server</a:t>
            </a:r>
            <a:r>
              <a:rPr lang="en-US" altLang="zh-CN" dirty="0" smtClean="0">
                <a:solidFill>
                  <a:schemeClr val="accent1">
                    <a:lumMod val="75000"/>
                  </a:schemeClr>
                </a:solidFill>
              </a:rPr>
              <a:t>)</a:t>
            </a:r>
            <a:r>
              <a:rPr lang="zh-CN" altLang="zh-CN" dirty="0" smtClean="0"/>
              <a:t>。</a:t>
            </a:r>
            <a:endParaRPr lang="zh-CN" altLang="en-US" dirty="0" smtClean="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24</a:t>
            </a:fld>
            <a:endParaRPr lang="zh-CN" altLang="en-US"/>
          </a:p>
        </p:txBody>
      </p:sp>
      <p:sp>
        <p:nvSpPr>
          <p:cNvPr id="4" name="日期占位符 3"/>
          <p:cNvSpPr>
            <a:spLocks noGrp="1"/>
          </p:cNvSpPr>
          <p:nvPr>
            <p:ph type="dt" sz="half" idx="10"/>
          </p:nvPr>
        </p:nvSpPr>
        <p:spPr/>
        <p:txBody>
          <a:bodyPr/>
          <a:lstStyle/>
          <a:p>
            <a:fld id="{99F4CADF-6A1A-4F28-B0AA-E84FFFAE190C}" type="datetime8">
              <a:rPr lang="zh-CN" altLang="en-US" smtClean="0"/>
              <a:t>2018年12月17日8时37分</a:t>
            </a:fld>
            <a:endParaRPr lang="zh-CN" altLang="en-US"/>
          </a:p>
        </p:txBody>
      </p:sp>
    </p:spTree>
    <p:extLst>
      <p:ext uri="{BB962C8B-B14F-4D97-AF65-F5344CB8AC3E}">
        <p14:creationId xmlns:p14="http://schemas.microsoft.com/office/powerpoint/2010/main" val="715689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a:solidFill>
                  <a:schemeClr val="accent1">
                    <a:lumMod val="75000"/>
                  </a:schemeClr>
                </a:solidFill>
              </a:rPr>
              <a:t>进程间通信的方法</a:t>
            </a:r>
            <a:endParaRPr lang="zh-CN" altLang="en-US" dirty="0" smtClean="0"/>
          </a:p>
        </p:txBody>
      </p:sp>
      <p:sp>
        <p:nvSpPr>
          <p:cNvPr id="34819" name="内容占位符 2"/>
          <p:cNvSpPr>
            <a:spLocks noGrp="1"/>
          </p:cNvSpPr>
          <p:nvPr>
            <p:ph idx="1"/>
          </p:nvPr>
        </p:nvSpPr>
        <p:spPr>
          <a:xfrm>
            <a:off x="838200" y="2060575"/>
            <a:ext cx="9151939" cy="4114800"/>
          </a:xfrm>
        </p:spPr>
        <p:txBody>
          <a:bodyPr>
            <a:normAutofit lnSpcReduction="10000"/>
          </a:bodyPr>
          <a:lstStyle/>
          <a:p>
            <a:pPr algn="just"/>
            <a:r>
              <a:rPr lang="en-US" altLang="zh-CN" dirty="0" smtClean="0"/>
              <a:t>	</a:t>
            </a:r>
            <a:r>
              <a:rPr lang="zh-CN" altLang="zh-CN" dirty="0" smtClean="0"/>
              <a:t>客户</a:t>
            </a:r>
            <a:r>
              <a:rPr lang="zh-CN" altLang="zh-CN" dirty="0"/>
              <a:t>机</a:t>
            </a:r>
            <a:r>
              <a:rPr lang="en-US" altLang="zh-CN" dirty="0"/>
              <a:t>/</a:t>
            </a:r>
            <a:r>
              <a:rPr lang="zh-CN" altLang="zh-CN" dirty="0"/>
              <a:t>服务器模型最初应用于连接办公室间的所有计算机的网络 。 </a:t>
            </a:r>
            <a:endParaRPr lang="en-US" altLang="zh-CN" dirty="0" smtClean="0"/>
          </a:p>
          <a:p>
            <a:pPr algn="just"/>
            <a:r>
              <a:rPr lang="en-US" altLang="zh-CN" b="1" dirty="0" smtClean="0"/>
              <a:t>	</a:t>
            </a:r>
            <a:r>
              <a:rPr lang="zh-CN" altLang="en-US" sz="2400" b="1" dirty="0" smtClean="0"/>
              <a:t>如：打印服务器（</a:t>
            </a:r>
            <a:r>
              <a:rPr lang="en-US" altLang="zh-CN" sz="2400" b="1" dirty="0"/>
              <a:t>print </a:t>
            </a:r>
            <a:r>
              <a:rPr lang="en-US" altLang="zh-CN" sz="2400" b="1" dirty="0" smtClean="0"/>
              <a:t>server</a:t>
            </a:r>
            <a:r>
              <a:rPr lang="zh-CN" altLang="en-US" sz="2400" b="1" dirty="0" smtClean="0"/>
              <a:t>）</a:t>
            </a:r>
            <a:endParaRPr lang="en-US" altLang="zh-CN" sz="2400" b="1" dirty="0" smtClean="0"/>
          </a:p>
          <a:p>
            <a:pPr algn="just"/>
            <a:r>
              <a:rPr lang="en-US" altLang="zh-CN" dirty="0" smtClean="0"/>
              <a:t>	</a:t>
            </a:r>
            <a:r>
              <a:rPr lang="zh-CN" altLang="zh-CN" dirty="0" smtClean="0"/>
              <a:t>客户</a:t>
            </a:r>
            <a:r>
              <a:rPr lang="zh-CN" altLang="zh-CN" dirty="0"/>
              <a:t>机</a:t>
            </a:r>
            <a:r>
              <a:rPr lang="en-US" altLang="zh-CN" dirty="0"/>
              <a:t>/</a:t>
            </a:r>
            <a:r>
              <a:rPr lang="zh-CN" altLang="zh-CN" dirty="0"/>
              <a:t>服务器模型的另外一种早期应用</a:t>
            </a:r>
            <a:r>
              <a:rPr lang="en-US" altLang="zh-CN" dirty="0"/>
              <a:t>, </a:t>
            </a:r>
            <a:r>
              <a:rPr lang="zh-CN" altLang="zh-CN" dirty="0"/>
              <a:t>用于減少磁盘存储开销以及复制记录的需要 。 </a:t>
            </a:r>
            <a:endParaRPr lang="en-US" altLang="zh-CN" dirty="0" smtClean="0"/>
          </a:p>
          <a:p>
            <a:pPr algn="just"/>
            <a:r>
              <a:rPr lang="en-US" altLang="zh-CN" b="1" dirty="0" smtClean="0"/>
              <a:t>	</a:t>
            </a:r>
            <a:r>
              <a:rPr lang="zh-CN" altLang="en-US" sz="2400" b="1" dirty="0" smtClean="0"/>
              <a:t>如：文件服务器（</a:t>
            </a:r>
            <a:r>
              <a:rPr lang="en-US" altLang="zh-CN" sz="2400" b="1" dirty="0"/>
              <a:t>file </a:t>
            </a:r>
            <a:r>
              <a:rPr lang="en-US" altLang="zh-CN" sz="2400" b="1" dirty="0" smtClean="0"/>
              <a:t>server</a:t>
            </a:r>
            <a:r>
              <a:rPr lang="zh-CN" altLang="en-US" sz="2400" b="1" dirty="0" smtClean="0"/>
              <a:t>）</a:t>
            </a:r>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25</a:t>
            </a:fld>
            <a:endParaRPr lang="zh-CN" altLang="en-US"/>
          </a:p>
        </p:txBody>
      </p:sp>
      <p:sp>
        <p:nvSpPr>
          <p:cNvPr id="4" name="日期占位符 3"/>
          <p:cNvSpPr>
            <a:spLocks noGrp="1"/>
          </p:cNvSpPr>
          <p:nvPr>
            <p:ph type="dt" sz="half" idx="10"/>
          </p:nvPr>
        </p:nvSpPr>
        <p:spPr/>
        <p:txBody>
          <a:bodyPr/>
          <a:lstStyle/>
          <a:p>
            <a:fld id="{71364655-B632-4699-B24B-D426F9E94D65}" type="datetime8">
              <a:rPr lang="zh-CN" altLang="en-US" smtClean="0"/>
              <a:t>2018年12月17日8时37分</a:t>
            </a:fld>
            <a:endParaRPr lang="zh-CN" altLang="en-US"/>
          </a:p>
        </p:txBody>
      </p:sp>
    </p:spTree>
    <p:extLst>
      <p:ext uri="{BB962C8B-B14F-4D97-AF65-F5344CB8AC3E}">
        <p14:creationId xmlns:p14="http://schemas.microsoft.com/office/powerpoint/2010/main" val="115177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fade">
                                      <p:cBhvr>
                                        <p:cTn id="17" dur="500"/>
                                        <p:tgtEl>
                                          <p:spTgt spid="34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fade">
                                      <p:cBhvr>
                                        <p:cTn id="22" dur="500"/>
                                        <p:tgtEl>
                                          <p:spTgt spid="3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solidFill>
                  <a:schemeClr val="accent1">
                    <a:lumMod val="75000"/>
                  </a:schemeClr>
                </a:solidFill>
              </a:rPr>
              <a:t>进程间通信的方法</a:t>
            </a:r>
            <a:endParaRPr lang="zh-CN" altLang="en-US" dirty="0" smtClean="0"/>
          </a:p>
        </p:txBody>
      </p:sp>
      <p:sp>
        <p:nvSpPr>
          <p:cNvPr id="35843" name="内容占位符 2"/>
          <p:cNvSpPr>
            <a:spLocks noGrp="1"/>
          </p:cNvSpPr>
          <p:nvPr>
            <p:ph idx="1"/>
          </p:nvPr>
        </p:nvSpPr>
        <p:spPr>
          <a:xfrm>
            <a:off x="845950" y="1595624"/>
            <a:ext cx="5151894" cy="4456463"/>
          </a:xfrm>
        </p:spPr>
        <p:txBody>
          <a:bodyPr>
            <a:normAutofit fontScale="85000" lnSpcReduction="10000"/>
          </a:bodyPr>
          <a:lstStyle/>
          <a:p>
            <a:pPr algn="just"/>
            <a:r>
              <a:rPr lang="en-US" altLang="zh-CN" dirty="0" smtClean="0"/>
              <a:t>        </a:t>
            </a:r>
            <a:r>
              <a:rPr lang="zh-CN" altLang="zh-CN" dirty="0" smtClean="0"/>
              <a:t>客户</a:t>
            </a:r>
            <a:r>
              <a:rPr lang="zh-CN" altLang="zh-CN" dirty="0"/>
              <a:t>机</a:t>
            </a:r>
            <a:r>
              <a:rPr lang="en-US" altLang="zh-CN" dirty="0"/>
              <a:t>/</a:t>
            </a:r>
            <a:r>
              <a:rPr lang="zh-CN" altLang="zh-CN" dirty="0"/>
              <a:t>服务器模型不是进程问通信的唯一</a:t>
            </a:r>
            <a:r>
              <a:rPr lang="zh-CN" altLang="zh-CN" dirty="0" smtClean="0"/>
              <a:t>方式</a:t>
            </a:r>
            <a:r>
              <a:rPr lang="zh-CN" altLang="en-US" dirty="0" smtClean="0"/>
              <a:t>，</a:t>
            </a:r>
            <a:r>
              <a:rPr lang="zh-CN" altLang="zh-CN" dirty="0" smtClean="0"/>
              <a:t>另外</a:t>
            </a:r>
            <a:r>
              <a:rPr lang="zh-CN" altLang="zh-CN" dirty="0"/>
              <a:t>一种是</a:t>
            </a:r>
            <a:r>
              <a:rPr lang="zh-CN" altLang="zh-CN" dirty="0">
                <a:solidFill>
                  <a:schemeClr val="accent1">
                    <a:lumMod val="75000"/>
                  </a:schemeClr>
                </a:solidFill>
              </a:rPr>
              <a:t>对等</a:t>
            </a:r>
            <a:r>
              <a:rPr lang="en-US" altLang="zh-CN" dirty="0">
                <a:solidFill>
                  <a:schemeClr val="accent1">
                    <a:lumMod val="75000"/>
                  </a:schemeClr>
                </a:solidFill>
              </a:rPr>
              <a:t>(</a:t>
            </a:r>
            <a:r>
              <a:rPr lang="en-US" altLang="zh-CN" dirty="0" smtClean="0">
                <a:solidFill>
                  <a:schemeClr val="accent1">
                    <a:lumMod val="75000"/>
                  </a:schemeClr>
                </a:solidFill>
              </a:rPr>
              <a:t>peer-to-peer</a:t>
            </a:r>
            <a:r>
              <a:rPr lang="zh-CN" altLang="en-US" dirty="0" smtClean="0">
                <a:solidFill>
                  <a:schemeClr val="accent1">
                    <a:lumMod val="75000"/>
                  </a:schemeClr>
                </a:solidFill>
              </a:rPr>
              <a:t>，</a:t>
            </a:r>
            <a:r>
              <a:rPr lang="zh-CN" altLang="zh-CN" dirty="0" smtClean="0">
                <a:solidFill>
                  <a:schemeClr val="accent1">
                    <a:lumMod val="75000"/>
                  </a:schemeClr>
                </a:solidFill>
              </a:rPr>
              <a:t>通常</a:t>
            </a:r>
            <a:r>
              <a:rPr lang="zh-CN" altLang="zh-CN" dirty="0">
                <a:solidFill>
                  <a:schemeClr val="accent1">
                    <a:lumMod val="75000"/>
                  </a:schemeClr>
                </a:solidFill>
              </a:rPr>
              <a:t>简称为</a:t>
            </a:r>
            <a:r>
              <a:rPr lang="en-US" altLang="zh-CN" dirty="0">
                <a:solidFill>
                  <a:schemeClr val="accent1">
                    <a:lumMod val="75000"/>
                  </a:schemeClr>
                </a:solidFill>
              </a:rPr>
              <a:t> P2P) </a:t>
            </a:r>
            <a:r>
              <a:rPr lang="zh-CN" altLang="zh-CN" dirty="0">
                <a:solidFill>
                  <a:schemeClr val="accent1">
                    <a:lumMod val="75000"/>
                  </a:schemeClr>
                </a:solidFill>
              </a:rPr>
              <a:t>模型 </a:t>
            </a:r>
            <a:r>
              <a:rPr lang="zh-CN" altLang="zh-CN" dirty="0"/>
              <a:t>。 </a:t>
            </a:r>
            <a:endParaRPr lang="en-US" altLang="zh-CN" dirty="0" smtClean="0"/>
          </a:p>
          <a:p>
            <a:pPr algn="just"/>
            <a:r>
              <a:rPr lang="en-US" altLang="zh-CN" dirty="0" smtClean="0"/>
              <a:t>        </a:t>
            </a:r>
            <a:r>
              <a:rPr lang="zh-CN" altLang="zh-CN" dirty="0" smtClean="0"/>
              <a:t>客户</a:t>
            </a:r>
            <a:r>
              <a:rPr lang="zh-CN" altLang="zh-CN" dirty="0"/>
              <a:t>机</a:t>
            </a:r>
            <a:r>
              <a:rPr lang="en-US" altLang="zh-CN" dirty="0"/>
              <a:t>/</a:t>
            </a:r>
            <a:r>
              <a:rPr lang="zh-CN" altLang="zh-CN" dirty="0"/>
              <a:t>服务器模型为一个进程</a:t>
            </a:r>
            <a:r>
              <a:rPr lang="en-US" altLang="zh-CN" dirty="0"/>
              <a:t> (</a:t>
            </a:r>
            <a:r>
              <a:rPr lang="zh-CN" altLang="zh-CN" dirty="0"/>
              <a:t>服务器</a:t>
            </a:r>
            <a:r>
              <a:rPr lang="en-US" altLang="zh-CN" dirty="0"/>
              <a:t>) </a:t>
            </a:r>
            <a:r>
              <a:rPr lang="zh-CN" altLang="zh-CN" dirty="0" smtClean="0"/>
              <a:t>与</a:t>
            </a:r>
            <a:r>
              <a:rPr lang="zh-CN" altLang="en-US" dirty="0" smtClean="0"/>
              <a:t>许多其它</a:t>
            </a:r>
            <a:r>
              <a:rPr lang="zh-CN" altLang="zh-CN" dirty="0" smtClean="0"/>
              <a:t>进程</a:t>
            </a:r>
            <a:r>
              <a:rPr lang="en-US" altLang="zh-CN" dirty="0" smtClean="0"/>
              <a:t> </a:t>
            </a:r>
            <a:r>
              <a:rPr lang="en-US" altLang="zh-CN" dirty="0"/>
              <a:t>(</a:t>
            </a:r>
            <a:r>
              <a:rPr lang="zh-CN" altLang="zh-CN" dirty="0"/>
              <a:t>客户机</a:t>
            </a:r>
            <a:r>
              <a:rPr lang="en-US" altLang="zh-CN" dirty="0"/>
              <a:t>) </a:t>
            </a:r>
            <a:r>
              <a:rPr lang="zh-CN" altLang="en-US" dirty="0"/>
              <a:t>提</a:t>
            </a:r>
            <a:r>
              <a:rPr lang="zh-CN" altLang="en-US" dirty="0" smtClean="0"/>
              <a:t>过服务，</a:t>
            </a:r>
            <a:r>
              <a:rPr lang="zh-CN" altLang="zh-CN" dirty="0" smtClean="0"/>
              <a:t>而</a:t>
            </a:r>
            <a:r>
              <a:rPr lang="zh-CN" altLang="zh-CN" dirty="0"/>
              <a:t>对等</a:t>
            </a:r>
            <a:r>
              <a:rPr lang="zh-CN" altLang="zh-CN" dirty="0" smtClean="0"/>
              <a:t>模型</a:t>
            </a:r>
            <a:r>
              <a:rPr lang="zh-CN" altLang="en-US" dirty="0" smtClean="0"/>
              <a:t>中的</a:t>
            </a:r>
            <a:r>
              <a:rPr lang="zh-CN" altLang="zh-CN" dirty="0" smtClean="0"/>
              <a:t>进程</a:t>
            </a:r>
            <a:r>
              <a:rPr lang="zh-CN" altLang="en-US" dirty="0" smtClean="0"/>
              <a:t>既为对方提供服务，也接受对方的服务。</a:t>
            </a:r>
            <a:endParaRPr lang="zh-CN" altLang="en-US" dirty="0"/>
          </a:p>
        </p:txBody>
      </p:sp>
      <p:sp>
        <p:nvSpPr>
          <p:cNvPr id="2" name="页脚占位符 1"/>
          <p:cNvSpPr>
            <a:spLocks noGrp="1"/>
          </p:cNvSpPr>
          <p:nvPr>
            <p:ph type="ftr" sz="quarter" idx="11"/>
          </p:nvPr>
        </p:nvSpPr>
        <p:spPr/>
        <p:txBody>
          <a:bodyPr/>
          <a:lstStyle/>
          <a:p>
            <a:r>
              <a:rPr lang="zh-CN" altLang="en-US" dirty="0" smtClean="0"/>
              <a:t>计算机科学概论</a:t>
            </a:r>
            <a:endParaRPr lang="zh-CN" altLang="en-US" dirty="0"/>
          </a:p>
        </p:txBody>
      </p:sp>
      <p:sp>
        <p:nvSpPr>
          <p:cNvPr id="3" name="灯片编号占位符 2"/>
          <p:cNvSpPr>
            <a:spLocks noGrp="1"/>
          </p:cNvSpPr>
          <p:nvPr>
            <p:ph type="sldNum" sz="quarter" idx="12"/>
          </p:nvPr>
        </p:nvSpPr>
        <p:spPr/>
        <p:txBody>
          <a:bodyPr/>
          <a:lstStyle/>
          <a:p>
            <a:fld id="{9C0D9C84-2285-42AE-B4FE-18FF839F9702}" type="slidenum">
              <a:rPr lang="zh-CN" altLang="en-US" smtClean="0"/>
              <a:t>26</a:t>
            </a:fld>
            <a:endParaRPr lang="zh-CN" altLang="en-US"/>
          </a:p>
        </p:txBody>
      </p:sp>
      <p:sp>
        <p:nvSpPr>
          <p:cNvPr id="4" name="日期占位符 3"/>
          <p:cNvSpPr>
            <a:spLocks noGrp="1"/>
          </p:cNvSpPr>
          <p:nvPr>
            <p:ph type="dt" sz="half" idx="10"/>
          </p:nvPr>
        </p:nvSpPr>
        <p:spPr/>
        <p:txBody>
          <a:bodyPr/>
          <a:lstStyle/>
          <a:p>
            <a:fld id="{BB054B0E-9FBF-4AFF-82BE-9644E1410F17}" type="datetime8">
              <a:rPr lang="zh-CN" altLang="en-US" smtClean="0"/>
              <a:t>2018年12月17日8时37分</a:t>
            </a:fld>
            <a:endParaRPr lang="zh-CN" altLang="en-US"/>
          </a:p>
        </p:txBody>
      </p:sp>
      <p:pic>
        <p:nvPicPr>
          <p:cNvPr id="7" name="内容占位符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095999" y="1458214"/>
            <a:ext cx="4913313" cy="4535487"/>
          </a:xfrm>
          <a:prstGeom prst="rect">
            <a:avLst/>
          </a:prstGeom>
          <a:noFill/>
        </p:spPr>
      </p:pic>
    </p:spTree>
    <p:extLst>
      <p:ext uri="{BB962C8B-B14F-4D97-AF65-F5344CB8AC3E}">
        <p14:creationId xmlns:p14="http://schemas.microsoft.com/office/powerpoint/2010/main" val="3554254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fade">
                                      <p:cBhvr>
                                        <p:cTn id="12" dur="500"/>
                                        <p:tgtEl>
                                          <p:spTgt spid="35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a:solidFill>
                  <a:schemeClr val="accent1">
                    <a:lumMod val="75000"/>
                  </a:schemeClr>
                </a:solidFill>
              </a:rPr>
              <a:t>进程间通信的方法</a:t>
            </a:r>
            <a:endParaRPr lang="zh-CN" altLang="en-US" dirty="0" smtClean="0"/>
          </a:p>
        </p:txBody>
      </p:sp>
      <p:sp>
        <p:nvSpPr>
          <p:cNvPr id="37891" name="内容占位符 2"/>
          <p:cNvSpPr>
            <a:spLocks noGrp="1"/>
          </p:cNvSpPr>
          <p:nvPr>
            <p:ph idx="1"/>
          </p:nvPr>
        </p:nvSpPr>
        <p:spPr>
          <a:xfrm>
            <a:off x="1016428" y="1587886"/>
            <a:ext cx="9111711" cy="4114800"/>
          </a:xfrm>
        </p:spPr>
        <p:txBody>
          <a:bodyPr>
            <a:normAutofit/>
          </a:bodyPr>
          <a:lstStyle/>
          <a:p>
            <a:pPr algn="just"/>
            <a:r>
              <a:rPr lang="en-US" altLang="zh-CN" dirty="0" smtClean="0"/>
              <a:t>	</a:t>
            </a:r>
            <a:r>
              <a:rPr lang="zh-CN" altLang="zh-CN" dirty="0" smtClean="0"/>
              <a:t>对等</a:t>
            </a:r>
            <a:r>
              <a:rPr lang="zh-CN" altLang="zh-CN" dirty="0"/>
              <a:t>模型也是分发</a:t>
            </a:r>
            <a:r>
              <a:rPr lang="zh-CN" altLang="zh-CN" dirty="0" smtClean="0"/>
              <a:t>文件</a:t>
            </a:r>
            <a:r>
              <a:rPr lang="en-US" altLang="zh-CN" dirty="0" smtClean="0"/>
              <a:t>(</a:t>
            </a:r>
            <a:r>
              <a:rPr lang="zh-CN" altLang="zh-CN" dirty="0" smtClean="0"/>
              <a:t>如</a:t>
            </a:r>
            <a:r>
              <a:rPr lang="zh-CN" altLang="zh-CN" dirty="0"/>
              <a:t>因特网</a:t>
            </a:r>
            <a:r>
              <a:rPr lang="zh-CN" altLang="zh-CN" dirty="0" smtClean="0"/>
              <a:t>上</a:t>
            </a:r>
            <a:r>
              <a:rPr lang="zh-CN" altLang="en-US" dirty="0" smtClean="0"/>
              <a:t>的</a:t>
            </a:r>
            <a:r>
              <a:rPr lang="zh-CN" altLang="zh-CN" dirty="0" smtClean="0"/>
              <a:t>电影</a:t>
            </a:r>
            <a:r>
              <a:rPr lang="en-US" altLang="zh-CN" dirty="0" smtClean="0"/>
              <a:t>)</a:t>
            </a:r>
            <a:r>
              <a:rPr lang="zh-CN" altLang="zh-CN" dirty="0" smtClean="0"/>
              <a:t>的</a:t>
            </a:r>
            <a:r>
              <a:rPr lang="zh-CN" altLang="zh-CN" dirty="0"/>
              <a:t>常用</a:t>
            </a:r>
            <a:r>
              <a:rPr lang="zh-CN" altLang="zh-CN" dirty="0" smtClean="0"/>
              <a:t>方法。</a:t>
            </a:r>
            <a:r>
              <a:rPr lang="zh-CN" altLang="en-US" dirty="0" smtClean="0"/>
              <a:t>从一个对等体接收文件，然后将文件提供其它的对等体。</a:t>
            </a:r>
            <a:endParaRPr lang="en-US" altLang="zh-CN" dirty="0" smtClean="0"/>
          </a:p>
          <a:p>
            <a:pPr algn="just"/>
            <a:r>
              <a:rPr lang="en-US" altLang="zh-CN" dirty="0" smtClean="0"/>
              <a:t>	</a:t>
            </a:r>
            <a:r>
              <a:rPr lang="zh-CN" altLang="zh-CN" dirty="0" smtClean="0"/>
              <a:t>从</a:t>
            </a:r>
            <a:r>
              <a:rPr lang="zh-CN" altLang="zh-CN" dirty="0"/>
              <a:t>文件共享的角度来看</a:t>
            </a:r>
            <a:r>
              <a:rPr lang="en-US" altLang="zh-CN" dirty="0"/>
              <a:t>, P2P</a:t>
            </a:r>
            <a:r>
              <a:rPr lang="zh-CN" altLang="zh-CN" dirty="0"/>
              <a:t>模型正在取代客户机</a:t>
            </a:r>
            <a:r>
              <a:rPr lang="en-US" altLang="zh-CN" dirty="0"/>
              <a:t>/</a:t>
            </a:r>
            <a:r>
              <a:rPr lang="zh-CN" altLang="zh-CN" dirty="0"/>
              <a:t>服务器模型的一个原因在于它把服务分布到许多的对等体上</a:t>
            </a:r>
            <a:r>
              <a:rPr lang="en-US" altLang="zh-CN" dirty="0"/>
              <a:t>, </a:t>
            </a:r>
            <a:r>
              <a:rPr lang="zh-CN" altLang="zh-CN" dirty="0"/>
              <a:t>而不是集中在一个服务器上 。</a:t>
            </a:r>
            <a:endParaRPr lang="zh-CN" altLang="en-US"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27</a:t>
            </a:fld>
            <a:endParaRPr lang="zh-CN" altLang="en-US"/>
          </a:p>
        </p:txBody>
      </p:sp>
      <p:sp>
        <p:nvSpPr>
          <p:cNvPr id="4" name="日期占位符 3"/>
          <p:cNvSpPr>
            <a:spLocks noGrp="1"/>
          </p:cNvSpPr>
          <p:nvPr>
            <p:ph type="dt" sz="half" idx="10"/>
          </p:nvPr>
        </p:nvSpPr>
        <p:spPr/>
        <p:txBody>
          <a:bodyPr/>
          <a:lstStyle/>
          <a:p>
            <a:fld id="{DE68CE29-EA6F-4EA8-9EB1-379F2789D7DA}" type="datetime8">
              <a:rPr lang="zh-CN" altLang="en-US" smtClean="0"/>
              <a:t>2018年12月17日8时37分</a:t>
            </a:fld>
            <a:endParaRPr lang="zh-CN" altLang="en-US"/>
          </a:p>
        </p:txBody>
      </p:sp>
    </p:spTree>
    <p:extLst>
      <p:ext uri="{BB962C8B-B14F-4D97-AF65-F5344CB8AC3E}">
        <p14:creationId xmlns:p14="http://schemas.microsoft.com/office/powerpoint/2010/main" val="158643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left)">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wipe(left)">
                                      <p:cBhvr>
                                        <p:cTn id="12" dur="500"/>
                                        <p:tgtEl>
                                          <p:spTgt spid="378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dirty="0" smtClean="0">
                <a:solidFill>
                  <a:schemeClr val="accent1">
                    <a:lumMod val="75000"/>
                  </a:schemeClr>
                </a:solidFill>
              </a:rPr>
              <a:t>分布式系统</a:t>
            </a:r>
          </a:p>
        </p:txBody>
      </p:sp>
      <p:sp>
        <p:nvSpPr>
          <p:cNvPr id="39939" name="内容占位符 2"/>
          <p:cNvSpPr>
            <a:spLocks noGrp="1"/>
          </p:cNvSpPr>
          <p:nvPr>
            <p:ph idx="1"/>
          </p:nvPr>
        </p:nvSpPr>
        <p:spPr>
          <a:xfrm>
            <a:off x="690968" y="1423450"/>
            <a:ext cx="7166675" cy="4114800"/>
          </a:xfrm>
        </p:spPr>
        <p:txBody>
          <a:bodyPr>
            <a:normAutofit fontScale="92500" lnSpcReduction="10000"/>
          </a:bodyPr>
          <a:lstStyle/>
          <a:p>
            <a:pPr algn="just"/>
            <a:r>
              <a:rPr lang="en-US" altLang="zh-CN" b="1" dirty="0" smtClean="0">
                <a:solidFill>
                  <a:schemeClr val="accent1">
                    <a:lumMod val="75000"/>
                  </a:schemeClr>
                </a:solidFill>
              </a:rPr>
              <a:t>	</a:t>
            </a:r>
            <a:r>
              <a:rPr lang="zh-CN" altLang="en-US" dirty="0" smtClean="0">
                <a:solidFill>
                  <a:schemeClr val="accent1">
                    <a:lumMod val="75000"/>
                  </a:schemeClr>
                </a:solidFill>
              </a:rPr>
              <a:t>分布式</a:t>
            </a:r>
            <a:r>
              <a:rPr lang="zh-CN" altLang="en-US" dirty="0">
                <a:solidFill>
                  <a:schemeClr val="accent1">
                    <a:lumMod val="75000"/>
                  </a:schemeClr>
                </a:solidFill>
              </a:rPr>
              <a:t>系统</a:t>
            </a:r>
            <a:r>
              <a:rPr lang="en-US" altLang="zh-CN" dirty="0" smtClean="0">
                <a:solidFill>
                  <a:schemeClr val="accent1">
                    <a:lumMod val="75000"/>
                  </a:schemeClr>
                </a:solidFill>
              </a:rPr>
              <a:t>(</a:t>
            </a:r>
            <a:r>
              <a:rPr lang="en-US" altLang="zh-CN" dirty="0">
                <a:solidFill>
                  <a:schemeClr val="accent1">
                    <a:lumMod val="75000"/>
                  </a:schemeClr>
                </a:solidFill>
              </a:rPr>
              <a:t>distributed systems</a:t>
            </a:r>
            <a:r>
              <a:rPr lang="en-US" altLang="zh-CN" dirty="0" smtClean="0">
                <a:solidFill>
                  <a:schemeClr val="accent1">
                    <a:lumMod val="75000"/>
                  </a:schemeClr>
                </a:solidFill>
              </a:rPr>
              <a:t>)</a:t>
            </a:r>
            <a:r>
              <a:rPr lang="zh-CN" altLang="en-US" dirty="0" smtClean="0"/>
              <a:t>：</a:t>
            </a:r>
            <a:r>
              <a:rPr lang="zh-CN" altLang="zh-CN" dirty="0" smtClean="0"/>
              <a:t>它们</a:t>
            </a:r>
            <a:r>
              <a:rPr lang="zh-CN" altLang="zh-CN" dirty="0"/>
              <a:t>由在网络中不同计算机上作为进程执行的</a:t>
            </a:r>
            <a:r>
              <a:rPr lang="zh-CN" altLang="zh-CN" dirty="0" smtClean="0"/>
              <a:t>软件</a:t>
            </a:r>
            <a:r>
              <a:rPr lang="zh-CN" altLang="en-US" dirty="0" smtClean="0"/>
              <a:t>单</a:t>
            </a:r>
            <a:r>
              <a:rPr lang="zh-CN" altLang="zh-CN" dirty="0" smtClean="0"/>
              <a:t>元</a:t>
            </a:r>
            <a:r>
              <a:rPr lang="zh-CN" altLang="zh-CN" dirty="0"/>
              <a:t>组成</a:t>
            </a:r>
            <a:r>
              <a:rPr lang="zh-CN" altLang="zh-CN" dirty="0" smtClean="0"/>
              <a:t>。</a:t>
            </a:r>
            <a:endParaRPr lang="en-US" altLang="zh-CN" dirty="0" smtClean="0"/>
          </a:p>
          <a:p>
            <a:pPr algn="just"/>
            <a:r>
              <a:rPr lang="en-US" altLang="zh-CN" b="1" dirty="0"/>
              <a:t>	</a:t>
            </a:r>
            <a:r>
              <a:rPr lang="zh-CN" altLang="en-US" dirty="0" smtClean="0">
                <a:solidFill>
                  <a:schemeClr val="accent1">
                    <a:lumMod val="75000"/>
                  </a:schemeClr>
                </a:solidFill>
              </a:rPr>
              <a:t>集群</a:t>
            </a:r>
            <a:r>
              <a:rPr lang="zh-CN" altLang="en-US" dirty="0">
                <a:solidFill>
                  <a:schemeClr val="accent1">
                    <a:lumMod val="75000"/>
                  </a:schemeClr>
                </a:solidFill>
              </a:rPr>
              <a:t>计算</a:t>
            </a:r>
            <a:r>
              <a:rPr lang="en-US" altLang="zh-CN" dirty="0" smtClean="0">
                <a:solidFill>
                  <a:schemeClr val="accent1">
                    <a:lumMod val="75000"/>
                  </a:schemeClr>
                </a:solidFill>
              </a:rPr>
              <a:t>(</a:t>
            </a:r>
            <a:r>
              <a:rPr lang="en-US" altLang="zh-CN" dirty="0">
                <a:solidFill>
                  <a:schemeClr val="accent1">
                    <a:lumMod val="75000"/>
                  </a:schemeClr>
                </a:solidFill>
              </a:rPr>
              <a:t>Cluster computing</a:t>
            </a:r>
            <a:r>
              <a:rPr lang="en-US" altLang="zh-CN" dirty="0" smtClean="0">
                <a:solidFill>
                  <a:schemeClr val="accent1">
                    <a:lumMod val="75000"/>
                  </a:schemeClr>
                </a:solidFill>
              </a:rPr>
              <a:t>)</a:t>
            </a:r>
            <a:r>
              <a:rPr lang="zh-CN" altLang="zh-CN" dirty="0" smtClean="0">
                <a:solidFill>
                  <a:schemeClr val="accent1">
                    <a:lumMod val="75000"/>
                  </a:schemeClr>
                </a:solidFill>
              </a:rPr>
              <a:t> </a:t>
            </a:r>
            <a:r>
              <a:rPr lang="zh-CN" altLang="zh-CN" dirty="0" smtClean="0"/>
              <a:t>指</a:t>
            </a:r>
            <a:r>
              <a:rPr lang="zh-CN" altLang="zh-CN" dirty="0"/>
              <a:t>的是一种分布式系统</a:t>
            </a:r>
            <a:r>
              <a:rPr lang="en-US" altLang="zh-CN" dirty="0"/>
              <a:t>, </a:t>
            </a:r>
            <a:r>
              <a:rPr lang="zh-CN" altLang="zh-CN" dirty="0"/>
              <a:t>其中多个独立的计算机密切合作</a:t>
            </a:r>
            <a:r>
              <a:rPr lang="en-US" altLang="zh-CN" dirty="0"/>
              <a:t>, </a:t>
            </a:r>
            <a:r>
              <a:rPr lang="zh-CN" altLang="zh-CN" dirty="0"/>
              <a:t>提供的计算和服务可与大得多的机器相比拟 </a:t>
            </a:r>
            <a:r>
              <a:rPr lang="zh-CN" altLang="zh-CN" dirty="0" smtClean="0"/>
              <a:t>。</a:t>
            </a:r>
            <a:r>
              <a:rPr lang="zh-CN" altLang="en-US" dirty="0" smtClean="0"/>
              <a:t>成本低，可靠性高。</a:t>
            </a:r>
            <a:endParaRPr lang="zh-CN" altLang="en-US"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28</a:t>
            </a:fld>
            <a:endParaRPr lang="zh-CN" altLang="en-US"/>
          </a:p>
        </p:txBody>
      </p:sp>
      <p:sp>
        <p:nvSpPr>
          <p:cNvPr id="4" name="日期占位符 3"/>
          <p:cNvSpPr>
            <a:spLocks noGrp="1"/>
          </p:cNvSpPr>
          <p:nvPr>
            <p:ph type="dt" sz="half" idx="10"/>
          </p:nvPr>
        </p:nvSpPr>
        <p:spPr/>
        <p:txBody>
          <a:bodyPr/>
          <a:lstStyle/>
          <a:p>
            <a:fld id="{2E816295-4555-4BB6-B02F-A0B0E8AE1602}" type="datetime8">
              <a:rPr lang="zh-CN" altLang="en-US" smtClean="0"/>
              <a:t>2018年12月17日8时37分</a:t>
            </a:fld>
            <a:endParaRPr lang="zh-CN" altLang="en-US"/>
          </a:p>
        </p:txBody>
      </p:sp>
      <p:pic>
        <p:nvPicPr>
          <p:cNvPr id="1026" name="Picture 2" descr="https://ss3.bdstatic.com/70cFv8Sh_Q1YnxGkpoWK1HF6hhy/it/u=1389255445,4244557230&amp;fm=27&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9889" y="2201689"/>
            <a:ext cx="3993397" cy="2308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598224"/>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fade">
                                      <p:cBhvr>
                                        <p:cTn id="12" dur="500"/>
                                        <p:tgtEl>
                                          <p:spTgt spid="39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dirty="0">
                <a:solidFill>
                  <a:schemeClr val="accent1">
                    <a:lumMod val="75000"/>
                  </a:schemeClr>
                </a:solidFill>
              </a:rPr>
              <a:t>分布式系统</a:t>
            </a:r>
            <a:endParaRPr lang="zh-CN" altLang="en-US" dirty="0" smtClean="0"/>
          </a:p>
        </p:txBody>
      </p:sp>
      <p:sp>
        <p:nvSpPr>
          <p:cNvPr id="35843" name="内容占位符 2"/>
          <p:cNvSpPr>
            <a:spLocks noGrp="1"/>
          </p:cNvSpPr>
          <p:nvPr>
            <p:ph idx="1"/>
          </p:nvPr>
        </p:nvSpPr>
        <p:spPr>
          <a:xfrm>
            <a:off x="838200" y="1690688"/>
            <a:ext cx="9864144" cy="4114800"/>
          </a:xfrm>
        </p:spPr>
        <p:txBody>
          <a:bodyPr>
            <a:normAutofit/>
          </a:bodyPr>
          <a:lstStyle/>
          <a:p>
            <a:pPr algn="just"/>
            <a:r>
              <a:rPr lang="en-US" altLang="zh-CN" dirty="0" smtClean="0"/>
              <a:t>	</a:t>
            </a:r>
            <a:r>
              <a:rPr lang="zh-CN" altLang="zh-CN" dirty="0" smtClean="0"/>
              <a:t>这样</a:t>
            </a:r>
            <a:r>
              <a:rPr lang="zh-CN" altLang="zh-CN" dirty="0"/>
              <a:t>的分布式系统用于</a:t>
            </a:r>
            <a:r>
              <a:rPr lang="zh-CN" altLang="zh-CN" dirty="0" smtClean="0"/>
              <a:t>提供</a:t>
            </a:r>
            <a:r>
              <a:rPr lang="zh-CN" altLang="en-US" dirty="0" smtClean="0"/>
              <a:t>：</a:t>
            </a:r>
            <a:endParaRPr lang="en-US" altLang="zh-CN" dirty="0" smtClean="0"/>
          </a:p>
          <a:p>
            <a:pPr algn="just"/>
            <a:r>
              <a:rPr lang="en-US" altLang="zh-CN" dirty="0">
                <a:solidFill>
                  <a:schemeClr val="accent1">
                    <a:lumMod val="75000"/>
                  </a:schemeClr>
                </a:solidFill>
              </a:rPr>
              <a:t>	</a:t>
            </a:r>
            <a:r>
              <a:rPr lang="zh-CN" altLang="zh-CN" sz="2400" dirty="0" smtClean="0">
                <a:solidFill>
                  <a:schemeClr val="accent1">
                    <a:lumMod val="75000"/>
                  </a:schemeClr>
                </a:solidFill>
              </a:rPr>
              <a:t>高可用性</a:t>
            </a:r>
            <a:r>
              <a:rPr lang="zh-CN" altLang="en-US" sz="2400" dirty="0" smtClean="0">
                <a:solidFill>
                  <a:schemeClr val="accent1">
                    <a:lumMod val="75000"/>
                  </a:schemeClr>
                </a:solidFill>
              </a:rPr>
              <a:t>（</a:t>
            </a:r>
            <a:r>
              <a:rPr lang="en-US" altLang="zh-CN" sz="2400" dirty="0" smtClean="0">
                <a:solidFill>
                  <a:schemeClr val="accent1">
                    <a:lumMod val="75000"/>
                  </a:schemeClr>
                </a:solidFill>
              </a:rPr>
              <a:t>high-availability</a:t>
            </a:r>
            <a:r>
              <a:rPr lang="zh-CN" altLang="en-US" sz="2400" dirty="0" smtClean="0">
                <a:solidFill>
                  <a:schemeClr val="accent1">
                    <a:lumMod val="75000"/>
                  </a:schemeClr>
                </a:solidFill>
              </a:rPr>
              <a:t>）</a:t>
            </a:r>
            <a:r>
              <a:rPr lang="zh-CN" altLang="en-US" sz="2400" dirty="0" smtClean="0"/>
              <a:t>：</a:t>
            </a:r>
            <a:r>
              <a:rPr lang="zh-CN" altLang="zh-CN" sz="2400" dirty="0" smtClean="0"/>
              <a:t>因为</a:t>
            </a:r>
            <a:r>
              <a:rPr lang="zh-CN" altLang="zh-CN" sz="2400" dirty="0"/>
              <a:t>这更有可能保证集群中至少有一台计算机可以响应请求</a:t>
            </a:r>
            <a:r>
              <a:rPr lang="en-US" altLang="zh-CN" sz="2400" dirty="0"/>
              <a:t>, </a:t>
            </a:r>
            <a:r>
              <a:rPr lang="zh-CN" altLang="zh-CN" sz="2400" dirty="0"/>
              <a:t>即使集群中其他计算机发生故障或不</a:t>
            </a:r>
            <a:r>
              <a:rPr lang="zh-CN" altLang="zh-CN" sz="2400" dirty="0" smtClean="0"/>
              <a:t>可用</a:t>
            </a:r>
            <a:r>
              <a:rPr lang="zh-CN" altLang="en-US" sz="2400" dirty="0" smtClean="0"/>
              <a:t>；</a:t>
            </a:r>
            <a:endParaRPr lang="en-US" altLang="zh-CN" sz="2400" dirty="0"/>
          </a:p>
          <a:p>
            <a:pPr algn="just"/>
            <a:r>
              <a:rPr lang="en-US" altLang="zh-CN" sz="2400" dirty="0">
                <a:solidFill>
                  <a:schemeClr val="accent1">
                    <a:lumMod val="75000"/>
                  </a:schemeClr>
                </a:solidFill>
              </a:rPr>
              <a:t>	</a:t>
            </a:r>
            <a:r>
              <a:rPr lang="zh-CN" altLang="zh-CN" sz="2400" dirty="0" smtClean="0">
                <a:solidFill>
                  <a:schemeClr val="accent1">
                    <a:lumMod val="75000"/>
                  </a:schemeClr>
                </a:solidFill>
              </a:rPr>
              <a:t>负载</a:t>
            </a:r>
            <a:r>
              <a:rPr lang="zh-CN" altLang="zh-CN" sz="2400" dirty="0">
                <a:solidFill>
                  <a:schemeClr val="accent1">
                    <a:lumMod val="75000"/>
                  </a:schemeClr>
                </a:solidFill>
              </a:rPr>
              <a:t>平衡</a:t>
            </a:r>
            <a:r>
              <a:rPr lang="en-US" altLang="zh-CN" sz="2400" dirty="0">
                <a:solidFill>
                  <a:schemeClr val="accent1">
                    <a:lumMod val="75000"/>
                  </a:schemeClr>
                </a:solidFill>
              </a:rPr>
              <a:t> ( </a:t>
            </a:r>
            <a:r>
              <a:rPr lang="en-US" altLang="zh-CN" sz="2400" dirty="0" smtClean="0">
                <a:solidFill>
                  <a:schemeClr val="accent1">
                    <a:lumMod val="75000"/>
                  </a:schemeClr>
                </a:solidFill>
              </a:rPr>
              <a:t>load-balancing</a:t>
            </a:r>
            <a:r>
              <a:rPr lang="zh-CN" altLang="en-US" sz="2400" dirty="0" smtClean="0">
                <a:solidFill>
                  <a:schemeClr val="accent1">
                    <a:lumMod val="75000"/>
                  </a:schemeClr>
                </a:solidFill>
              </a:rPr>
              <a:t>）</a:t>
            </a:r>
            <a:r>
              <a:rPr lang="zh-CN" altLang="en-US" sz="2400" dirty="0"/>
              <a:t>：</a:t>
            </a:r>
            <a:r>
              <a:rPr lang="zh-CN" altLang="zh-CN" sz="2400" dirty="0" smtClean="0"/>
              <a:t>因为</a:t>
            </a:r>
            <a:r>
              <a:rPr lang="zh-CN" altLang="zh-CN" sz="2400" dirty="0"/>
              <a:t>负载可以自动从集群中负载太大的计算机转移到负载很小的计算机</a:t>
            </a:r>
            <a:r>
              <a:rPr lang="zh-CN" altLang="zh-CN" sz="2400" dirty="0" smtClean="0"/>
              <a:t>上。</a:t>
            </a:r>
            <a:endParaRPr lang="zh-CN" altLang="en-US"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29</a:t>
            </a:fld>
            <a:endParaRPr lang="zh-CN" altLang="en-US"/>
          </a:p>
        </p:txBody>
      </p:sp>
      <p:sp>
        <p:nvSpPr>
          <p:cNvPr id="4" name="日期占位符 3"/>
          <p:cNvSpPr>
            <a:spLocks noGrp="1"/>
          </p:cNvSpPr>
          <p:nvPr>
            <p:ph type="dt" sz="half" idx="10"/>
          </p:nvPr>
        </p:nvSpPr>
        <p:spPr/>
        <p:txBody>
          <a:bodyPr/>
          <a:lstStyle/>
          <a:p>
            <a:fld id="{A982D4F9-1533-46B3-83C7-DF937F0B71AD}" type="datetime8">
              <a:rPr lang="zh-CN" altLang="en-US" smtClean="0"/>
              <a:t>2018年12月17日8时37分</a:t>
            </a:fld>
            <a:endParaRPr lang="zh-CN" altLang="en-US"/>
          </a:p>
        </p:txBody>
      </p:sp>
    </p:spTree>
    <p:extLst>
      <p:ext uri="{BB962C8B-B14F-4D97-AF65-F5344CB8AC3E}">
        <p14:creationId xmlns:p14="http://schemas.microsoft.com/office/powerpoint/2010/main" val="87016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fade">
                                      <p:cBhvr>
                                        <p:cTn id="7" dur="500"/>
                                        <p:tgtEl>
                                          <p:spTgt spid="358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fade">
                                      <p:cBhvr>
                                        <p:cTn id="12" dur="500"/>
                                        <p:tgtEl>
                                          <p:spTgt spid="35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solidFill>
                  <a:schemeClr val="accent1">
                    <a:lumMod val="75000"/>
                  </a:schemeClr>
                </a:solidFill>
              </a:rPr>
              <a:t>网络基础</a:t>
            </a:r>
          </a:p>
        </p:txBody>
      </p:sp>
      <p:sp>
        <p:nvSpPr>
          <p:cNvPr id="5123" name="内容占位符 2"/>
          <p:cNvSpPr>
            <a:spLocks noGrp="1"/>
          </p:cNvSpPr>
          <p:nvPr>
            <p:ph idx="1"/>
          </p:nvPr>
        </p:nvSpPr>
        <p:spPr>
          <a:xfrm>
            <a:off x="838200" y="2060575"/>
            <a:ext cx="9429750" cy="4114800"/>
          </a:xfrm>
        </p:spPr>
        <p:txBody>
          <a:bodyPr>
            <a:normAutofit/>
          </a:bodyPr>
          <a:lstStyle/>
          <a:p>
            <a:pPr algn="just"/>
            <a:r>
              <a:rPr lang="en-US" altLang="zh-CN" dirty="0" smtClean="0"/>
              <a:t>	</a:t>
            </a:r>
            <a:r>
              <a:rPr lang="zh-CN" altLang="zh-CN" dirty="0"/>
              <a:t>人们对不同计算机之间共享</a:t>
            </a:r>
            <a:r>
              <a:rPr lang="zh-CN" altLang="zh-CN" b="1" dirty="0">
                <a:solidFill>
                  <a:srgbClr val="FF0000"/>
                </a:solidFill>
              </a:rPr>
              <a:t>信息和资源</a:t>
            </a:r>
            <a:r>
              <a:rPr lang="zh-CN" altLang="zh-CN" dirty="0"/>
              <a:t>的需求催生了相互连接的计算机系统</a:t>
            </a:r>
            <a:r>
              <a:rPr lang="en-US" altLang="zh-CN" dirty="0"/>
              <a:t>, </a:t>
            </a:r>
            <a:r>
              <a:rPr lang="zh-CN" altLang="zh-CN" dirty="0"/>
              <a:t>它被</a:t>
            </a:r>
            <a:r>
              <a:rPr lang="zh-CN" altLang="zh-CN" dirty="0" smtClean="0"/>
              <a:t>称为</a:t>
            </a:r>
            <a:r>
              <a:rPr lang="en-US" altLang="zh-CN" dirty="0" smtClean="0"/>
              <a:t> </a:t>
            </a:r>
            <a:r>
              <a:rPr lang="zh-CN" altLang="zh-CN" dirty="0" smtClean="0">
                <a:solidFill>
                  <a:schemeClr val="accent1">
                    <a:lumMod val="75000"/>
                  </a:schemeClr>
                </a:solidFill>
              </a:rPr>
              <a:t>网络</a:t>
            </a:r>
            <a:r>
              <a:rPr lang="zh-CN" altLang="en-US" dirty="0" smtClean="0">
                <a:solidFill>
                  <a:schemeClr val="accent1">
                    <a:lumMod val="75000"/>
                  </a:schemeClr>
                </a:solidFill>
              </a:rPr>
              <a:t>（</a:t>
            </a:r>
            <a:r>
              <a:rPr lang="en-US" altLang="zh-CN" dirty="0" smtClean="0">
                <a:solidFill>
                  <a:schemeClr val="accent1">
                    <a:lumMod val="75000"/>
                  </a:schemeClr>
                </a:solidFill>
              </a:rPr>
              <a:t>network</a:t>
            </a:r>
            <a:r>
              <a:rPr lang="zh-CN" altLang="en-US" dirty="0" smtClean="0">
                <a:solidFill>
                  <a:schemeClr val="accent1">
                    <a:lumMod val="75000"/>
                  </a:schemeClr>
                </a:solidFill>
              </a:rPr>
              <a:t>）</a:t>
            </a:r>
            <a:r>
              <a:rPr lang="zh-CN" altLang="en-US" dirty="0" smtClean="0"/>
              <a:t>。</a:t>
            </a:r>
            <a:endParaRPr lang="en-US" altLang="zh-CN" dirty="0" smtClean="0"/>
          </a:p>
          <a:p>
            <a:pPr lvl="1" algn="just"/>
            <a:endParaRPr lang="en-US" altLang="zh-CN" dirty="0" smtClean="0"/>
          </a:p>
          <a:p>
            <a:pPr lvl="1" algn="just"/>
            <a:r>
              <a:rPr lang="en-US" altLang="zh-CN" dirty="0" smtClean="0"/>
              <a:t>				1</a:t>
            </a:r>
            <a:r>
              <a:rPr lang="zh-CN" altLang="en-US" dirty="0" smtClean="0"/>
              <a:t>、交换信息</a:t>
            </a:r>
            <a:endParaRPr lang="en-US" altLang="zh-CN" dirty="0"/>
          </a:p>
          <a:p>
            <a:pPr lvl="1" algn="just"/>
            <a:r>
              <a:rPr lang="en-US" altLang="zh-CN" dirty="0" smtClean="0"/>
              <a:t>				2</a:t>
            </a:r>
            <a:r>
              <a:rPr lang="zh-CN" altLang="en-US" dirty="0" smtClean="0"/>
              <a:t>、共享资源</a:t>
            </a:r>
          </a:p>
        </p:txBody>
      </p:sp>
      <p:sp>
        <p:nvSpPr>
          <p:cNvPr id="2" name="矩形 1"/>
          <p:cNvSpPr/>
          <p:nvPr/>
        </p:nvSpPr>
        <p:spPr>
          <a:xfrm>
            <a:off x="2346235" y="4018209"/>
            <a:ext cx="6413679" cy="1271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页脚占位符 2"/>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3</a:t>
            </a:fld>
            <a:endParaRPr lang="zh-CN" altLang="en-US"/>
          </a:p>
        </p:txBody>
      </p:sp>
      <p:sp>
        <p:nvSpPr>
          <p:cNvPr id="5" name="日期占位符 4"/>
          <p:cNvSpPr>
            <a:spLocks noGrp="1"/>
          </p:cNvSpPr>
          <p:nvPr>
            <p:ph type="dt" sz="half" idx="10"/>
          </p:nvPr>
        </p:nvSpPr>
        <p:spPr/>
        <p:txBody>
          <a:bodyPr/>
          <a:lstStyle/>
          <a:p>
            <a:fld id="{492370AE-D711-43E1-881E-E90D9CC3E2C3}" type="datetime8">
              <a:rPr lang="zh-CN" altLang="en-US" smtClean="0"/>
              <a:t>2018年12月17日8时37分</a:t>
            </a:fld>
            <a:endParaRPr lang="zh-CN" altLang="en-US"/>
          </a:p>
        </p:txBody>
      </p:sp>
    </p:spTree>
    <p:extLst>
      <p:ext uri="{BB962C8B-B14F-4D97-AF65-F5344CB8AC3E}">
        <p14:creationId xmlns:p14="http://schemas.microsoft.com/office/powerpoint/2010/main" val="19256043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内容占位符 2"/>
          <p:cNvSpPr>
            <a:spLocks noGrp="1"/>
          </p:cNvSpPr>
          <p:nvPr>
            <p:ph idx="1"/>
          </p:nvPr>
        </p:nvSpPr>
        <p:spPr>
          <a:xfrm>
            <a:off x="838199" y="2060575"/>
            <a:ext cx="9919447" cy="4114800"/>
          </a:xfrm>
        </p:spPr>
        <p:txBody>
          <a:bodyPr>
            <a:normAutofit/>
          </a:bodyPr>
          <a:lstStyle/>
          <a:p>
            <a:pPr lvl="1" algn="just"/>
            <a:r>
              <a:rPr lang="en-US" altLang="zh-CN" dirty="0" smtClean="0">
                <a:solidFill>
                  <a:schemeClr val="accent1">
                    <a:lumMod val="75000"/>
                  </a:schemeClr>
                </a:solidFill>
              </a:rPr>
              <a:t>	  </a:t>
            </a:r>
            <a:r>
              <a:rPr lang="zh-CN" altLang="en-US" dirty="0" smtClean="0">
                <a:solidFill>
                  <a:schemeClr val="accent1">
                    <a:lumMod val="75000"/>
                  </a:schemeClr>
                </a:solidFill>
              </a:rPr>
              <a:t>网格</a:t>
            </a:r>
            <a:r>
              <a:rPr lang="zh-CN" altLang="en-US" dirty="0">
                <a:solidFill>
                  <a:schemeClr val="accent1">
                    <a:lumMod val="75000"/>
                  </a:schemeClr>
                </a:solidFill>
              </a:rPr>
              <a:t>计算</a:t>
            </a:r>
            <a:r>
              <a:rPr lang="en-US" altLang="zh-CN" dirty="0" smtClean="0">
                <a:solidFill>
                  <a:schemeClr val="accent1">
                    <a:lumMod val="75000"/>
                  </a:schemeClr>
                </a:solidFill>
              </a:rPr>
              <a:t>(</a:t>
            </a:r>
            <a:r>
              <a:rPr lang="en-US" altLang="zh-CN" dirty="0">
                <a:solidFill>
                  <a:schemeClr val="accent1">
                    <a:lumMod val="75000"/>
                  </a:schemeClr>
                </a:solidFill>
              </a:rPr>
              <a:t>Grid computing</a:t>
            </a:r>
            <a:r>
              <a:rPr lang="en-US" altLang="zh-CN" dirty="0" smtClean="0">
                <a:solidFill>
                  <a:schemeClr val="accent1">
                    <a:lumMod val="75000"/>
                  </a:schemeClr>
                </a:solidFill>
              </a:rPr>
              <a:t>)</a:t>
            </a:r>
            <a:r>
              <a:rPr lang="zh-CN" altLang="en-US" dirty="0" smtClean="0"/>
              <a:t>：</a:t>
            </a:r>
            <a:r>
              <a:rPr lang="zh-CN" altLang="zh-CN" dirty="0" smtClean="0"/>
              <a:t> 是</a:t>
            </a:r>
            <a:r>
              <a:rPr lang="zh-CN" altLang="zh-CN" dirty="0"/>
              <a:t>指与集群</a:t>
            </a:r>
            <a:r>
              <a:rPr lang="zh-CN" altLang="zh-CN" dirty="0" smtClean="0"/>
              <a:t>相比</a:t>
            </a:r>
            <a:r>
              <a:rPr lang="zh-CN" altLang="en-US" dirty="0" smtClean="0"/>
              <a:t>耦合</a:t>
            </a:r>
            <a:r>
              <a:rPr lang="zh-CN" altLang="zh-CN" dirty="0" smtClean="0"/>
              <a:t>度</a:t>
            </a:r>
            <a:r>
              <a:rPr lang="zh-CN" altLang="zh-CN" dirty="0"/>
              <a:t>不高</a:t>
            </a:r>
            <a:r>
              <a:rPr lang="zh-CN" altLang="zh-CN" dirty="0" smtClean="0"/>
              <a:t>的分布式</a:t>
            </a:r>
            <a:r>
              <a:rPr lang="zh-CN" altLang="zh-CN" dirty="0"/>
              <a:t>系统</a:t>
            </a:r>
            <a:r>
              <a:rPr lang="en-US" altLang="zh-CN" dirty="0"/>
              <a:t>, </a:t>
            </a:r>
            <a:r>
              <a:rPr lang="zh-CN" altLang="zh-CN" dirty="0"/>
              <a:t>但其成员机器仍共同协作来完成大型任务 。 </a:t>
            </a:r>
            <a:endParaRPr lang="en-US" altLang="zh-CN" dirty="0" smtClean="0"/>
          </a:p>
          <a:p>
            <a:pPr lvl="1" algn="just"/>
            <a:r>
              <a:rPr lang="en-US" altLang="zh-CN" dirty="0" smtClean="0">
                <a:solidFill>
                  <a:schemeClr val="accent1">
                    <a:lumMod val="75000"/>
                  </a:schemeClr>
                </a:solidFill>
              </a:rPr>
              <a:t>	  </a:t>
            </a:r>
            <a:r>
              <a:rPr lang="zh-CN" altLang="en-US" dirty="0" smtClean="0">
                <a:solidFill>
                  <a:schemeClr val="accent1">
                    <a:lumMod val="75000"/>
                  </a:schemeClr>
                </a:solidFill>
              </a:rPr>
              <a:t>云</a:t>
            </a:r>
            <a:r>
              <a:rPr lang="zh-CN" altLang="en-US" dirty="0">
                <a:solidFill>
                  <a:schemeClr val="accent1">
                    <a:lumMod val="75000"/>
                  </a:schemeClr>
                </a:solidFill>
              </a:rPr>
              <a:t>计算</a:t>
            </a:r>
            <a:r>
              <a:rPr lang="en-US" altLang="zh-CN" dirty="0" smtClean="0">
                <a:solidFill>
                  <a:schemeClr val="accent1">
                    <a:lumMod val="75000"/>
                  </a:schemeClr>
                </a:solidFill>
              </a:rPr>
              <a:t>(</a:t>
            </a:r>
            <a:r>
              <a:rPr lang="en-US" altLang="zh-CN" dirty="0">
                <a:solidFill>
                  <a:schemeClr val="accent1">
                    <a:lumMod val="75000"/>
                  </a:schemeClr>
                </a:solidFill>
              </a:rPr>
              <a:t>Cloud computing</a:t>
            </a:r>
            <a:r>
              <a:rPr lang="en-US" altLang="zh-CN" dirty="0" smtClean="0">
                <a:solidFill>
                  <a:schemeClr val="accent1">
                    <a:lumMod val="75000"/>
                  </a:schemeClr>
                </a:solidFill>
              </a:rPr>
              <a:t>)</a:t>
            </a:r>
            <a:r>
              <a:rPr lang="zh-CN" altLang="en-US" dirty="0" smtClean="0"/>
              <a:t>：</a:t>
            </a:r>
            <a:r>
              <a:rPr lang="zh-CN" altLang="zh-CN" dirty="0" smtClean="0"/>
              <a:t>网络</a:t>
            </a:r>
            <a:r>
              <a:rPr lang="zh-CN" altLang="zh-CN" dirty="0"/>
              <a:t>上大量的共享计算机得以被按需分配给客户机使用。云计算是分布式系统中的最新趋势。 </a:t>
            </a:r>
            <a:endParaRPr lang="en-US" altLang="zh-CN" dirty="0" smtClean="0"/>
          </a:p>
          <a:p>
            <a:pPr lvl="1" algn="just"/>
            <a:r>
              <a:rPr lang="en-US" altLang="zh-CN" dirty="0"/>
              <a:t>	</a:t>
            </a:r>
            <a:r>
              <a:rPr lang="en-US" altLang="zh-CN" dirty="0" smtClean="0"/>
              <a:t>	</a:t>
            </a:r>
          </a:p>
          <a:p>
            <a:pPr lvl="1" algn="just"/>
            <a:r>
              <a:rPr lang="en-US" altLang="zh-CN" dirty="0"/>
              <a:t>	</a:t>
            </a:r>
            <a:r>
              <a:rPr lang="en-US" altLang="zh-CN" dirty="0" smtClean="0"/>
              <a:t>			IaaS</a:t>
            </a:r>
            <a:r>
              <a:rPr lang="zh-CN" altLang="en-US" dirty="0" smtClean="0"/>
              <a:t>；</a:t>
            </a:r>
            <a:r>
              <a:rPr lang="en-US" altLang="zh-CN" dirty="0" smtClean="0"/>
              <a:t>PaaS</a:t>
            </a:r>
            <a:r>
              <a:rPr lang="zh-CN" altLang="en-US" dirty="0" smtClean="0"/>
              <a:t>；</a:t>
            </a:r>
            <a:r>
              <a:rPr lang="en-US" altLang="zh-CN" dirty="0" smtClean="0"/>
              <a:t>SaaS</a:t>
            </a:r>
            <a:endParaRPr lang="zh-CN" altLang="en-US" dirty="0" smtClean="0"/>
          </a:p>
        </p:txBody>
      </p:sp>
      <p:sp>
        <p:nvSpPr>
          <p:cNvPr id="2" name="圆角矩形 1"/>
          <p:cNvSpPr/>
          <p:nvPr/>
        </p:nvSpPr>
        <p:spPr>
          <a:xfrm>
            <a:off x="3078051" y="4713668"/>
            <a:ext cx="5950039" cy="12363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66" name="标题 1"/>
          <p:cNvSpPr>
            <a:spLocks noGrp="1"/>
          </p:cNvSpPr>
          <p:nvPr>
            <p:ph type="title"/>
          </p:nvPr>
        </p:nvSpPr>
        <p:spPr/>
        <p:txBody>
          <a:bodyPr/>
          <a:lstStyle/>
          <a:p>
            <a:r>
              <a:rPr lang="zh-CN" altLang="en-US" dirty="0">
                <a:solidFill>
                  <a:schemeClr val="accent1">
                    <a:lumMod val="75000"/>
                  </a:schemeClr>
                </a:solidFill>
              </a:rPr>
              <a:t>分布式系统</a:t>
            </a:r>
            <a:endParaRPr lang="zh-CN" altLang="en-US" dirty="0" smtClean="0"/>
          </a:p>
        </p:txBody>
      </p:sp>
      <p:sp>
        <p:nvSpPr>
          <p:cNvPr id="3" name="页脚占位符 2"/>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30</a:t>
            </a:fld>
            <a:endParaRPr lang="zh-CN" altLang="en-US"/>
          </a:p>
        </p:txBody>
      </p:sp>
      <p:sp>
        <p:nvSpPr>
          <p:cNvPr id="5" name="日期占位符 4"/>
          <p:cNvSpPr>
            <a:spLocks noGrp="1"/>
          </p:cNvSpPr>
          <p:nvPr>
            <p:ph type="dt" sz="half" idx="10"/>
          </p:nvPr>
        </p:nvSpPr>
        <p:spPr/>
        <p:txBody>
          <a:bodyPr/>
          <a:lstStyle/>
          <a:p>
            <a:fld id="{12E7C710-7890-4ADA-A4D0-D34015FF7E8D}" type="datetime8">
              <a:rPr lang="zh-CN" altLang="en-US" smtClean="0"/>
              <a:t>2018年12月17日8时37分</a:t>
            </a:fld>
            <a:endParaRPr lang="zh-CN" altLang="en-US"/>
          </a:p>
        </p:txBody>
      </p:sp>
    </p:spTree>
    <p:extLst>
      <p:ext uri="{BB962C8B-B14F-4D97-AF65-F5344CB8AC3E}">
        <p14:creationId xmlns:p14="http://schemas.microsoft.com/office/powerpoint/2010/main" val="2680635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fade">
                                      <p:cBhvr>
                                        <p:cTn id="12" dur="500"/>
                                        <p:tgtEl>
                                          <p:spTgt spid="41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Effect transition="in" filter="fade">
                                      <p:cBhvr>
                                        <p:cTn id="17" dur="500"/>
                                        <p:tgtEl>
                                          <p:spTgt spid="41987">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p:cNvSpPr>
          <p:nvPr>
            <p:ph idx="1"/>
          </p:nvPr>
        </p:nvSpPr>
        <p:spPr>
          <a:xfrm>
            <a:off x="2954214" y="3041821"/>
            <a:ext cx="8399585" cy="3135142"/>
          </a:xfrm>
        </p:spPr>
        <p:txBody>
          <a:bodyPr/>
          <a:lstStyle/>
          <a:p>
            <a:r>
              <a:rPr lang="en-US" altLang="zh-CN" dirty="0" smtClean="0"/>
              <a:t>P118: 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6</a:t>
            </a:r>
            <a:endParaRPr lang="zh-CN" altLang="en-US" dirty="0" smtClean="0"/>
          </a:p>
        </p:txBody>
      </p:sp>
      <p:sp>
        <p:nvSpPr>
          <p:cNvPr id="4" name="Rectangle 2"/>
          <p:cNvSpPr txBox="1">
            <a:spLocks noChangeArrowheads="1"/>
          </p:cNvSpPr>
          <p:nvPr/>
        </p:nvSpPr>
        <p:spPr>
          <a:xfrm>
            <a:off x="1541584" y="548005"/>
            <a:ext cx="14126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smtClean="0"/>
              <a:t>作业</a:t>
            </a:r>
            <a:endParaRPr lang="en-US" altLang="zh-CN" sz="3600" dirty="0" smtClean="0"/>
          </a:p>
        </p:txBody>
      </p:sp>
      <p:cxnSp>
        <p:nvCxnSpPr>
          <p:cNvPr id="5" name="直接连接符 4"/>
          <p:cNvCxnSpPr/>
          <p:nvPr/>
        </p:nvCxnSpPr>
        <p:spPr>
          <a:xfrm>
            <a:off x="1541584" y="1716258"/>
            <a:ext cx="38744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31</a:t>
            </a:fld>
            <a:endParaRPr lang="zh-CN" altLang="en-US"/>
          </a:p>
        </p:txBody>
      </p:sp>
      <p:sp>
        <p:nvSpPr>
          <p:cNvPr id="6" name="日期占位符 5"/>
          <p:cNvSpPr>
            <a:spLocks noGrp="1"/>
          </p:cNvSpPr>
          <p:nvPr>
            <p:ph type="dt" sz="half" idx="10"/>
          </p:nvPr>
        </p:nvSpPr>
        <p:spPr/>
        <p:txBody>
          <a:bodyPr/>
          <a:lstStyle/>
          <a:p>
            <a:fld id="{C7CD2C83-9FC3-477C-B097-14EB33A03843}" type="datetime8">
              <a:rPr lang="zh-CN" altLang="en-US" smtClean="0"/>
              <a:t>2018年12月17日8时37分</a:t>
            </a:fld>
            <a:endParaRPr lang="zh-CN" altLang="en-US"/>
          </a:p>
        </p:txBody>
      </p:sp>
    </p:spTree>
    <p:extLst>
      <p:ext uri="{BB962C8B-B14F-4D97-AF65-F5344CB8AC3E}">
        <p14:creationId xmlns:p14="http://schemas.microsoft.com/office/powerpoint/2010/main" val="41326893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64503" y="703334"/>
            <a:ext cx="7793037" cy="768350"/>
          </a:xfrm>
        </p:spPr>
        <p:txBody>
          <a:bodyPr/>
          <a:lstStyle/>
          <a:p>
            <a:pPr eaLnBrk="1" hangingPunct="1"/>
            <a:r>
              <a:rPr lang="zh-CN" altLang="en-US" b="1" dirty="0" smtClean="0">
                <a:solidFill>
                  <a:srgbClr val="FF0000"/>
                </a:solidFill>
                <a:latin typeface="+mj-ea"/>
              </a:rPr>
              <a:t>本章内容：</a:t>
            </a:r>
          </a:p>
        </p:txBody>
      </p:sp>
      <p:sp>
        <p:nvSpPr>
          <p:cNvPr id="4099" name="Rectangle 30"/>
          <p:cNvSpPr>
            <a:spLocks noChangeArrowheads="1"/>
          </p:cNvSpPr>
          <p:nvPr/>
        </p:nvSpPr>
        <p:spPr bwMode="auto">
          <a:xfrm>
            <a:off x="2566988" y="2997201"/>
            <a:ext cx="8101012"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buChar char="n"/>
              <a:defRPr sz="3200">
                <a:solidFill>
                  <a:schemeClr val="tx1"/>
                </a:solidFill>
                <a:latin typeface="Tahoma" panose="020B0604030504040204" pitchFamily="34" charset="0"/>
                <a:ea typeface="宋体" panose="02010600030101010101" pitchFamily="2"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zh-CN" sz="4000" b="1">
              <a:solidFill>
                <a:schemeClr val="tx2"/>
              </a:solidFill>
              <a:ea typeface="楷体_GB2312" pitchFamily="49" charset="-122"/>
            </a:endParaRPr>
          </a:p>
        </p:txBody>
      </p:sp>
      <p:sp>
        <p:nvSpPr>
          <p:cNvPr id="57375" name="Rectangle 31"/>
          <p:cNvSpPr>
            <a:spLocks noGrp="1" noChangeArrowheads="1"/>
          </p:cNvSpPr>
          <p:nvPr>
            <p:ph type="body" idx="1"/>
          </p:nvPr>
        </p:nvSpPr>
        <p:spPr>
          <a:xfrm>
            <a:off x="2638425" y="1965278"/>
            <a:ext cx="5473700" cy="3479847"/>
          </a:xfrm>
        </p:spPr>
        <p:txBody>
          <a:bodyPr>
            <a:normAutofit fontScale="92500" lnSpcReduction="20000"/>
          </a:bodyPr>
          <a:lstStyle/>
          <a:p>
            <a:pPr eaLnBrk="1" hangingPunct="1">
              <a:lnSpc>
                <a:spcPct val="200000"/>
              </a:lnSpc>
              <a:defRPr/>
            </a:pPr>
            <a:r>
              <a:rPr lang="en-US" altLang="zh-CN" dirty="0">
                <a:effectLst>
                  <a:outerShdw blurRad="38100" dist="38100" dir="2700000" algn="tl">
                    <a:srgbClr val="C0C0C0"/>
                  </a:outerShdw>
                </a:effectLst>
              </a:rPr>
              <a:t>4</a:t>
            </a:r>
            <a:r>
              <a:rPr lang="en-US" altLang="zh-CN" dirty="0" smtClean="0">
                <a:effectLst>
                  <a:outerShdw blurRad="38100" dist="38100" dir="2700000" algn="tl">
                    <a:srgbClr val="C0C0C0"/>
                  </a:outerShdw>
                </a:effectLst>
              </a:rPr>
              <a:t>.1  </a:t>
            </a:r>
            <a:r>
              <a:rPr lang="zh-CN" altLang="en-US" dirty="0" smtClean="0">
                <a:effectLst>
                  <a:outerShdw blurRad="38100" dist="38100" dir="2700000" algn="tl">
                    <a:srgbClr val="C0C0C0"/>
                  </a:outerShdw>
                </a:effectLst>
              </a:rPr>
              <a:t>网络基础</a:t>
            </a:r>
            <a:endParaRPr lang="en-US" altLang="zh-CN" dirty="0" smtClean="0">
              <a:effectLst>
                <a:outerShdw blurRad="38100" dist="38100" dir="2700000" algn="tl">
                  <a:srgbClr val="C0C0C0"/>
                </a:outerShdw>
              </a:effectLst>
            </a:endParaRPr>
          </a:p>
          <a:p>
            <a:pPr eaLnBrk="1" hangingPunct="1">
              <a:lnSpc>
                <a:spcPct val="200000"/>
              </a:lnSpc>
              <a:defRPr/>
            </a:pPr>
            <a:r>
              <a:rPr lang="en-US" altLang="zh-CN" b="1" dirty="0" smtClean="0">
                <a:effectLst>
                  <a:outerShdw blurRad="38100" dist="38100" dir="2700000" algn="tl">
                    <a:srgbClr val="C0C0C0"/>
                  </a:outerShdw>
                </a:effectLst>
              </a:rPr>
              <a:t>4.2  </a:t>
            </a:r>
            <a:r>
              <a:rPr lang="zh-CN" altLang="en-US" b="1" dirty="0" smtClean="0">
                <a:effectLst>
                  <a:outerShdw blurRad="38100" dist="38100" dir="2700000" algn="tl">
                    <a:srgbClr val="C0C0C0"/>
                  </a:outerShdw>
                </a:effectLst>
              </a:rPr>
              <a:t>因特网</a:t>
            </a:r>
            <a:endParaRPr lang="en-US" altLang="zh-CN" b="1" dirty="0" smtClean="0">
              <a:effectLst>
                <a:outerShdw blurRad="38100" dist="38100" dir="2700000" algn="tl">
                  <a:srgbClr val="C0C0C0"/>
                </a:outerShdw>
              </a:effectLst>
            </a:endParaRPr>
          </a:p>
          <a:p>
            <a:pPr eaLnBrk="1" hangingPunct="1">
              <a:lnSpc>
                <a:spcPct val="200000"/>
              </a:lnSpc>
              <a:defRPr/>
            </a:pPr>
            <a:r>
              <a:rPr lang="en-US" altLang="zh-CN" dirty="0" smtClean="0">
                <a:effectLst>
                  <a:outerShdw blurRad="38100" dist="38100" dir="2700000" algn="tl">
                    <a:srgbClr val="C0C0C0"/>
                  </a:outerShdw>
                </a:effectLst>
              </a:rPr>
              <a:t>4.3  </a:t>
            </a:r>
            <a:r>
              <a:rPr lang="zh-CN" altLang="en-US" dirty="0" smtClean="0">
                <a:effectLst>
                  <a:outerShdw blurRad="38100" dist="38100" dir="2700000" algn="tl">
                    <a:srgbClr val="C0C0C0"/>
                  </a:outerShdw>
                </a:effectLst>
              </a:rPr>
              <a:t>万维网</a:t>
            </a:r>
            <a:endParaRPr lang="en-US" altLang="zh-CN" dirty="0" smtClean="0">
              <a:effectLst>
                <a:outerShdw blurRad="38100" dist="38100" dir="2700000" algn="tl">
                  <a:srgbClr val="C0C0C0"/>
                </a:outerShdw>
              </a:effectLst>
            </a:endParaRPr>
          </a:p>
          <a:p>
            <a:pPr>
              <a:lnSpc>
                <a:spcPct val="200000"/>
              </a:lnSpc>
              <a:defRPr/>
            </a:pPr>
            <a:r>
              <a:rPr lang="en-US" altLang="zh-CN" dirty="0">
                <a:effectLst>
                  <a:outerShdw blurRad="38100" dist="38100" dir="2700000" algn="tl">
                    <a:srgbClr val="C0C0C0"/>
                  </a:outerShdw>
                </a:effectLst>
              </a:rPr>
              <a:t>4</a:t>
            </a:r>
            <a:r>
              <a:rPr lang="en-US" altLang="zh-CN" dirty="0" smtClean="0">
                <a:effectLst>
                  <a:outerShdw blurRad="38100" dist="38100" dir="2700000" algn="tl">
                    <a:srgbClr val="C0C0C0"/>
                  </a:outerShdw>
                </a:effectLst>
              </a:rPr>
              <a:t>.5  </a:t>
            </a:r>
            <a:r>
              <a:rPr lang="zh-CN" altLang="en-US" dirty="0" smtClean="0">
                <a:effectLst>
                  <a:outerShdw blurRad="38100" dist="38100" dir="2700000" algn="tl">
                    <a:srgbClr val="C0C0C0"/>
                  </a:outerShdw>
                </a:effectLst>
              </a:rPr>
              <a:t>安全性</a:t>
            </a:r>
          </a:p>
        </p:txBody>
      </p:sp>
      <p:cxnSp>
        <p:nvCxnSpPr>
          <p:cNvPr id="3" name="直接连接符 2"/>
          <p:cNvCxnSpPr/>
          <p:nvPr/>
        </p:nvCxnSpPr>
        <p:spPr>
          <a:xfrm flipH="1">
            <a:off x="5786651" y="2238233"/>
            <a:ext cx="6405349" cy="47494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638425" y="3537007"/>
            <a:ext cx="5075758" cy="13647"/>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32</a:t>
            </a:fld>
            <a:endParaRPr lang="zh-CN" altLang="en-US"/>
          </a:p>
        </p:txBody>
      </p:sp>
      <p:sp>
        <p:nvSpPr>
          <p:cNvPr id="6" name="日期占位符 5"/>
          <p:cNvSpPr>
            <a:spLocks noGrp="1"/>
          </p:cNvSpPr>
          <p:nvPr>
            <p:ph type="dt" sz="half" idx="10"/>
          </p:nvPr>
        </p:nvSpPr>
        <p:spPr/>
        <p:txBody>
          <a:bodyPr/>
          <a:lstStyle/>
          <a:p>
            <a:fld id="{A0A82F8D-61F6-46CA-A516-64F15B16BB0C}" type="datetime8">
              <a:rPr lang="zh-CN" altLang="en-US" smtClean="0"/>
              <a:t>2018年12月17日8时37分</a:t>
            </a:fld>
            <a:endParaRPr lang="zh-CN" altLang="en-US"/>
          </a:p>
        </p:txBody>
      </p:sp>
    </p:spTree>
    <p:extLst>
      <p:ext uri="{BB962C8B-B14F-4D97-AF65-F5344CB8AC3E}">
        <p14:creationId xmlns:p14="http://schemas.microsoft.com/office/powerpoint/2010/main" val="69503354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smtClean="0">
                <a:solidFill>
                  <a:srgbClr val="FF0000"/>
                </a:solidFill>
              </a:rPr>
              <a:t>因特网（</a:t>
            </a:r>
            <a:r>
              <a:rPr lang="en-US" altLang="zh-CN" dirty="0">
                <a:solidFill>
                  <a:srgbClr val="FF0000"/>
                </a:solidFill>
              </a:rPr>
              <a:t>The Internet</a:t>
            </a:r>
            <a:r>
              <a:rPr lang="zh-CN" altLang="en-US" dirty="0" smtClean="0">
                <a:solidFill>
                  <a:srgbClr val="FF0000"/>
                </a:solidFill>
              </a:rPr>
              <a:t>）</a:t>
            </a:r>
          </a:p>
        </p:txBody>
      </p:sp>
      <p:sp>
        <p:nvSpPr>
          <p:cNvPr id="44035" name="内容占位符 2"/>
          <p:cNvSpPr>
            <a:spLocks noGrp="1"/>
          </p:cNvSpPr>
          <p:nvPr>
            <p:ph idx="1"/>
          </p:nvPr>
        </p:nvSpPr>
        <p:spPr>
          <a:xfrm>
            <a:off x="838200" y="2017713"/>
            <a:ext cx="9640888" cy="4114800"/>
          </a:xfrm>
        </p:spPr>
        <p:txBody>
          <a:bodyPr>
            <a:normAutofit/>
          </a:bodyPr>
          <a:lstStyle/>
          <a:p>
            <a:pPr algn="just"/>
            <a:r>
              <a:rPr lang="en-US" altLang="zh-CN" dirty="0" smtClean="0"/>
              <a:t>	</a:t>
            </a:r>
            <a:r>
              <a:rPr lang="zh-CN" altLang="zh-CN" dirty="0" smtClean="0"/>
              <a:t>互联网</a:t>
            </a:r>
            <a:r>
              <a:rPr lang="zh-CN" altLang="zh-CN" dirty="0"/>
              <a:t>中最著名的例子就是</a:t>
            </a:r>
            <a:r>
              <a:rPr lang="zh-CN" altLang="zh-CN" dirty="0" smtClean="0">
                <a:solidFill>
                  <a:srgbClr val="FF0000"/>
                </a:solidFill>
              </a:rPr>
              <a:t>因特网</a:t>
            </a:r>
            <a:r>
              <a:rPr lang="zh-CN" altLang="en-US" dirty="0" smtClean="0">
                <a:solidFill>
                  <a:srgbClr val="FF0000"/>
                </a:solidFill>
              </a:rPr>
              <a:t>（</a:t>
            </a:r>
            <a:r>
              <a:rPr lang="en-US" altLang="zh-CN" dirty="0">
                <a:solidFill>
                  <a:srgbClr val="FF0000"/>
                </a:solidFill>
              </a:rPr>
              <a:t> Internet </a:t>
            </a:r>
            <a:r>
              <a:rPr lang="zh-CN" altLang="en-US" dirty="0" smtClean="0">
                <a:solidFill>
                  <a:srgbClr val="FF0000"/>
                </a:solidFill>
              </a:rPr>
              <a:t>），</a:t>
            </a:r>
            <a:r>
              <a:rPr lang="zh-CN" altLang="en-US" dirty="0" smtClean="0"/>
              <a:t>由美国国防部高级研究计划局发起。</a:t>
            </a:r>
            <a:endParaRPr lang="en-US" altLang="zh-CN" dirty="0" smtClean="0"/>
          </a:p>
          <a:p>
            <a:pPr algn="just"/>
            <a:r>
              <a:rPr lang="en-US" altLang="zh-CN" dirty="0" smtClean="0"/>
              <a:t>	</a:t>
            </a:r>
            <a:r>
              <a:rPr lang="zh-CN" altLang="zh-CN" dirty="0"/>
              <a:t>它的目的是开发出将许多计算机网络链接起来的能力</a:t>
            </a:r>
            <a:r>
              <a:rPr lang="en-US" altLang="zh-CN" dirty="0"/>
              <a:t>, </a:t>
            </a:r>
            <a:r>
              <a:rPr lang="zh-CN" altLang="zh-CN" dirty="0"/>
              <a:t>以便它们能作为一个连接的系统发挥作用</a:t>
            </a:r>
            <a:r>
              <a:rPr lang="en-US" altLang="zh-CN" dirty="0"/>
              <a:t>, </a:t>
            </a:r>
            <a:r>
              <a:rPr lang="zh-CN" altLang="zh-CN" dirty="0"/>
              <a:t>而这个系统不会由于局部灾难而瓦解 。</a:t>
            </a:r>
            <a:endParaRPr lang="zh-CN" altLang="en-US"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33</a:t>
            </a:fld>
            <a:endParaRPr lang="zh-CN" altLang="en-US"/>
          </a:p>
        </p:txBody>
      </p:sp>
      <p:sp>
        <p:nvSpPr>
          <p:cNvPr id="4" name="日期占位符 3"/>
          <p:cNvSpPr>
            <a:spLocks noGrp="1"/>
          </p:cNvSpPr>
          <p:nvPr>
            <p:ph type="dt" sz="half" idx="10"/>
          </p:nvPr>
        </p:nvSpPr>
        <p:spPr/>
        <p:txBody>
          <a:bodyPr/>
          <a:lstStyle/>
          <a:p>
            <a:fld id="{A964F1F7-B12A-48C4-8363-04E274CE5F88}" type="datetime8">
              <a:rPr lang="zh-CN" altLang="en-US" smtClean="0"/>
              <a:t>2018年12月17日8时37分</a:t>
            </a:fld>
            <a:endParaRPr lang="zh-CN" altLang="en-US"/>
          </a:p>
        </p:txBody>
      </p:sp>
    </p:spTree>
    <p:extLst>
      <p:ext uri="{BB962C8B-B14F-4D97-AF65-F5344CB8AC3E}">
        <p14:creationId xmlns:p14="http://schemas.microsoft.com/office/powerpoint/2010/main" val="266663442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fade">
                                      <p:cBhvr>
                                        <p:cTn id="12" dur="500"/>
                                        <p:tgtEl>
                                          <p:spTgt spid="440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solidFill>
                  <a:srgbClr val="FF0000"/>
                </a:solidFill>
              </a:rPr>
              <a:t>因特网（</a:t>
            </a:r>
            <a:r>
              <a:rPr lang="en-US" altLang="zh-CN" dirty="0">
                <a:solidFill>
                  <a:srgbClr val="FF0000"/>
                </a:solidFill>
              </a:rPr>
              <a:t>The Internet</a:t>
            </a:r>
            <a:r>
              <a:rPr lang="zh-CN" altLang="en-US" dirty="0">
                <a:solidFill>
                  <a:srgbClr val="FF0000"/>
                </a:solidFill>
              </a:rPr>
              <a:t>）</a:t>
            </a:r>
            <a:endParaRPr lang="zh-CN" altLang="en-US" dirty="0" smtClean="0"/>
          </a:p>
        </p:txBody>
      </p:sp>
      <p:grpSp>
        <p:nvGrpSpPr>
          <p:cNvPr id="40963" name="Group 148"/>
          <p:cNvGrpSpPr>
            <a:grpSpLocks/>
          </p:cNvGrpSpPr>
          <p:nvPr/>
        </p:nvGrpSpPr>
        <p:grpSpPr bwMode="auto">
          <a:xfrm>
            <a:off x="1991924" y="1822891"/>
            <a:ext cx="8221663" cy="3997325"/>
            <a:chOff x="1519" y="640"/>
            <a:chExt cx="4161" cy="1880"/>
          </a:xfrm>
        </p:grpSpPr>
        <p:grpSp>
          <p:nvGrpSpPr>
            <p:cNvPr id="40964" name="Group 4"/>
            <p:cNvGrpSpPr>
              <a:grpSpLocks/>
            </p:cNvGrpSpPr>
            <p:nvPr/>
          </p:nvGrpSpPr>
          <p:grpSpPr bwMode="auto">
            <a:xfrm>
              <a:off x="3514" y="935"/>
              <a:ext cx="1996" cy="1361"/>
              <a:chOff x="109" y="1226"/>
              <a:chExt cx="2516" cy="1675"/>
            </a:xfrm>
          </p:grpSpPr>
          <p:grpSp>
            <p:nvGrpSpPr>
              <p:cNvPr id="41097" name="Group 5"/>
              <p:cNvGrpSpPr>
                <a:grpSpLocks/>
              </p:cNvGrpSpPr>
              <p:nvPr/>
            </p:nvGrpSpPr>
            <p:grpSpPr bwMode="auto">
              <a:xfrm>
                <a:off x="109" y="1226"/>
                <a:ext cx="2516" cy="1675"/>
                <a:chOff x="109" y="1226"/>
                <a:chExt cx="2516" cy="1675"/>
              </a:xfrm>
            </p:grpSpPr>
            <p:grpSp>
              <p:nvGrpSpPr>
                <p:cNvPr id="41099" name="Group 6"/>
                <p:cNvGrpSpPr>
                  <a:grpSpLocks/>
                </p:cNvGrpSpPr>
                <p:nvPr/>
              </p:nvGrpSpPr>
              <p:grpSpPr bwMode="auto">
                <a:xfrm>
                  <a:off x="109" y="1226"/>
                  <a:ext cx="2516" cy="1675"/>
                  <a:chOff x="109" y="1226"/>
                  <a:chExt cx="2516" cy="1675"/>
                </a:xfrm>
              </p:grpSpPr>
              <p:sp>
                <p:nvSpPr>
                  <p:cNvPr id="41101" name="Oval 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102" name="Oval 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103" name="Oval 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104" name="Oval 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105" name="Oval 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106" name="Oval 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107" name="Oval 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
              <p:nvSpPr>
                <p:cNvPr id="41100" name="Oval 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
            <p:nvSpPr>
              <p:cNvPr id="41098" name="Freeform 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40965" name="Line 16"/>
            <p:cNvSpPr>
              <a:spLocks noChangeShapeType="1"/>
            </p:cNvSpPr>
            <p:nvPr/>
          </p:nvSpPr>
          <p:spPr bwMode="auto">
            <a:xfrm flipH="1">
              <a:off x="4421" y="1661"/>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6" name="Line 17"/>
            <p:cNvSpPr>
              <a:spLocks noChangeShapeType="1"/>
            </p:cNvSpPr>
            <p:nvPr/>
          </p:nvSpPr>
          <p:spPr bwMode="auto">
            <a:xfrm flipH="1" flipV="1">
              <a:off x="4240" y="1480"/>
              <a:ext cx="136"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7" name="Text Box 18"/>
            <p:cNvSpPr txBox="1">
              <a:spLocks noChangeArrowheads="1"/>
            </p:cNvSpPr>
            <p:nvPr/>
          </p:nvSpPr>
          <p:spPr bwMode="auto">
            <a:xfrm>
              <a:off x="2339" y="2276"/>
              <a:ext cx="31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800">
                  <a:solidFill>
                    <a:srgbClr val="333399"/>
                  </a:solidFill>
                  <a:latin typeface="Arial" panose="020B0604020202020204" pitchFamily="34" charset="0"/>
                  <a:ea typeface="黑体" panose="02010609060101010101" pitchFamily="49" charset="-122"/>
                </a:rPr>
                <a:t>(a)</a:t>
              </a:r>
            </a:p>
          </p:txBody>
        </p:sp>
        <p:sp>
          <p:nvSpPr>
            <p:cNvPr id="40968" name="Text Box 19"/>
            <p:cNvSpPr txBox="1">
              <a:spLocks noChangeArrowheads="1"/>
            </p:cNvSpPr>
            <p:nvPr/>
          </p:nvSpPr>
          <p:spPr bwMode="auto">
            <a:xfrm>
              <a:off x="4428" y="2276"/>
              <a:ext cx="31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800">
                  <a:solidFill>
                    <a:srgbClr val="333399"/>
                  </a:solidFill>
                  <a:latin typeface="Arial" panose="020B0604020202020204" pitchFamily="34" charset="0"/>
                  <a:ea typeface="黑体" panose="02010609060101010101" pitchFamily="49" charset="-122"/>
                </a:rPr>
                <a:t>(b)</a:t>
              </a:r>
            </a:p>
          </p:txBody>
        </p:sp>
        <p:grpSp>
          <p:nvGrpSpPr>
            <p:cNvPr id="40969" name="Group 20"/>
            <p:cNvGrpSpPr>
              <a:grpSpLocks/>
            </p:cNvGrpSpPr>
            <p:nvPr/>
          </p:nvGrpSpPr>
          <p:grpSpPr bwMode="auto">
            <a:xfrm>
              <a:off x="1519" y="1026"/>
              <a:ext cx="1727" cy="1162"/>
              <a:chOff x="1680" y="240"/>
              <a:chExt cx="2529" cy="1270"/>
            </a:xfrm>
          </p:grpSpPr>
          <p:sp>
            <p:nvSpPr>
              <p:cNvPr id="41088" name="Oval 21"/>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89" name="Oval 22"/>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90" name="Oval 23"/>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91" name="Oval 24"/>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92" name="Oval 25"/>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93" name="Oval 26"/>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94" name="Oval 27"/>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95" name="Oval 28"/>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96" name="Oval 29"/>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
          <p:nvSpPr>
            <p:cNvPr id="40970" name="Line 30"/>
            <p:cNvSpPr>
              <a:spLocks noChangeShapeType="1"/>
            </p:cNvSpPr>
            <p:nvPr/>
          </p:nvSpPr>
          <p:spPr bwMode="auto">
            <a:xfrm flipH="1" flipV="1">
              <a:off x="2516" y="1207"/>
              <a:ext cx="458"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1" name="Text Box 31"/>
            <p:cNvSpPr txBox="1">
              <a:spLocks noChangeArrowheads="1"/>
            </p:cNvSpPr>
            <p:nvPr/>
          </p:nvSpPr>
          <p:spPr bwMode="auto">
            <a:xfrm>
              <a:off x="2239" y="640"/>
              <a:ext cx="45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333399"/>
                  </a:solidFill>
                  <a:latin typeface="黑体" panose="02010609060101010101" pitchFamily="49" charset="-122"/>
                  <a:ea typeface="黑体" panose="02010609060101010101" pitchFamily="49" charset="-122"/>
                </a:rPr>
                <a:t>网络</a:t>
              </a:r>
            </a:p>
          </p:txBody>
        </p:sp>
        <p:sp>
          <p:nvSpPr>
            <p:cNvPr id="40972" name="Line 32"/>
            <p:cNvSpPr>
              <a:spLocks noChangeShapeType="1"/>
            </p:cNvSpPr>
            <p:nvPr/>
          </p:nvSpPr>
          <p:spPr bwMode="auto">
            <a:xfrm flipH="1" flipV="1">
              <a:off x="4104" y="1933"/>
              <a:ext cx="72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Line 33"/>
            <p:cNvSpPr>
              <a:spLocks noChangeShapeType="1"/>
            </p:cNvSpPr>
            <p:nvPr/>
          </p:nvSpPr>
          <p:spPr bwMode="auto">
            <a:xfrm flipV="1">
              <a:off x="4104" y="1117"/>
              <a:ext cx="226"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Text Box 34"/>
            <p:cNvSpPr txBox="1">
              <a:spLocks noChangeArrowheads="1"/>
            </p:cNvSpPr>
            <p:nvPr/>
          </p:nvSpPr>
          <p:spPr bwMode="auto">
            <a:xfrm>
              <a:off x="3787" y="640"/>
              <a:ext cx="189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333399"/>
                  </a:solidFill>
                  <a:latin typeface="黑体" panose="02010609060101010101" pitchFamily="49" charset="-122"/>
                  <a:ea typeface="黑体" panose="02010609060101010101" pitchFamily="49" charset="-122"/>
                </a:rPr>
                <a:t>因特网（网络的网络）</a:t>
              </a:r>
            </a:p>
          </p:txBody>
        </p:sp>
        <p:sp>
          <p:nvSpPr>
            <p:cNvPr id="40975" name="Line 35"/>
            <p:cNvSpPr>
              <a:spLocks noChangeShapeType="1"/>
            </p:cNvSpPr>
            <p:nvPr/>
          </p:nvSpPr>
          <p:spPr bwMode="auto">
            <a:xfrm flipH="1">
              <a:off x="3832" y="1480"/>
              <a:ext cx="408"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6" name="Line 36"/>
            <p:cNvSpPr>
              <a:spLocks noChangeShapeType="1"/>
            </p:cNvSpPr>
            <p:nvPr/>
          </p:nvSpPr>
          <p:spPr bwMode="auto">
            <a:xfrm>
              <a:off x="4512" y="1117"/>
              <a:ext cx="272"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7" name="Line 37"/>
            <p:cNvSpPr>
              <a:spLocks noChangeShapeType="1"/>
            </p:cNvSpPr>
            <p:nvPr/>
          </p:nvSpPr>
          <p:spPr bwMode="auto">
            <a:xfrm>
              <a:off x="4875" y="1253"/>
              <a:ext cx="408"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8" name="Line 38"/>
            <p:cNvSpPr>
              <a:spLocks noChangeShapeType="1"/>
            </p:cNvSpPr>
            <p:nvPr/>
          </p:nvSpPr>
          <p:spPr bwMode="auto">
            <a:xfrm flipH="1">
              <a:off x="4784" y="1298"/>
              <a:ext cx="46"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9" name="Line 39"/>
            <p:cNvSpPr>
              <a:spLocks noChangeShapeType="1"/>
            </p:cNvSpPr>
            <p:nvPr/>
          </p:nvSpPr>
          <p:spPr bwMode="auto">
            <a:xfrm flipV="1">
              <a:off x="4240" y="1253"/>
              <a:ext cx="454"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0" name="Line 40"/>
            <p:cNvSpPr>
              <a:spLocks noChangeShapeType="1"/>
            </p:cNvSpPr>
            <p:nvPr/>
          </p:nvSpPr>
          <p:spPr bwMode="auto">
            <a:xfrm>
              <a:off x="4058" y="1162"/>
              <a:ext cx="91"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Line 41"/>
            <p:cNvSpPr>
              <a:spLocks noChangeShapeType="1"/>
            </p:cNvSpPr>
            <p:nvPr/>
          </p:nvSpPr>
          <p:spPr bwMode="auto">
            <a:xfrm flipV="1">
              <a:off x="4422" y="1616"/>
              <a:ext cx="317"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2" name="Line 42"/>
            <p:cNvSpPr>
              <a:spLocks noChangeShapeType="1"/>
            </p:cNvSpPr>
            <p:nvPr/>
          </p:nvSpPr>
          <p:spPr bwMode="auto">
            <a:xfrm>
              <a:off x="4830" y="1616"/>
              <a:ext cx="408"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3" name="Line 43"/>
            <p:cNvSpPr>
              <a:spLocks noChangeShapeType="1"/>
            </p:cNvSpPr>
            <p:nvPr/>
          </p:nvSpPr>
          <p:spPr bwMode="auto">
            <a:xfrm flipH="1">
              <a:off x="4013" y="1525"/>
              <a:ext cx="136"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4" name="Line 44"/>
            <p:cNvSpPr>
              <a:spLocks noChangeShapeType="1"/>
            </p:cNvSpPr>
            <p:nvPr/>
          </p:nvSpPr>
          <p:spPr bwMode="auto">
            <a:xfrm>
              <a:off x="4784" y="1661"/>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985" name="Group 45"/>
            <p:cNvGrpSpPr>
              <a:grpSpLocks/>
            </p:cNvGrpSpPr>
            <p:nvPr/>
          </p:nvGrpSpPr>
          <p:grpSpPr bwMode="auto">
            <a:xfrm>
              <a:off x="3877" y="1071"/>
              <a:ext cx="272" cy="227"/>
              <a:chOff x="2949" y="196"/>
              <a:chExt cx="941" cy="598"/>
            </a:xfrm>
          </p:grpSpPr>
          <p:sp>
            <p:nvSpPr>
              <p:cNvPr id="41077" name="Oval 46"/>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78" name="Oval 47"/>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79" name="Oval 48"/>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80" name="Oval 49"/>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81" name="Oval 50"/>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82" name="Oval 51"/>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83" name="Oval 52"/>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84" name="Oval 53"/>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85" name="Freeform 5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86" name="Freeform 5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87" name="Freeform 5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40986" name="Group 57"/>
            <p:cNvGrpSpPr>
              <a:grpSpLocks/>
            </p:cNvGrpSpPr>
            <p:nvPr/>
          </p:nvGrpSpPr>
          <p:grpSpPr bwMode="auto">
            <a:xfrm>
              <a:off x="4648" y="1071"/>
              <a:ext cx="408" cy="317"/>
              <a:chOff x="2949" y="196"/>
              <a:chExt cx="941" cy="598"/>
            </a:xfrm>
          </p:grpSpPr>
          <p:sp>
            <p:nvSpPr>
              <p:cNvPr id="41066" name="Oval 58"/>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67" name="Oval 59"/>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68" name="Oval 60"/>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69" name="Oval 61"/>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70" name="Oval 62"/>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71" name="Oval 63"/>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72" name="Oval 64"/>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73" name="Oval 65"/>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74" name="Freeform 6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75" name="Freeform 6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76" name="Freeform 6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40987" name="Group 69"/>
            <p:cNvGrpSpPr>
              <a:grpSpLocks/>
            </p:cNvGrpSpPr>
            <p:nvPr/>
          </p:nvGrpSpPr>
          <p:grpSpPr bwMode="auto">
            <a:xfrm rot="-1072061">
              <a:off x="3614" y="1401"/>
              <a:ext cx="318" cy="271"/>
              <a:chOff x="2949" y="196"/>
              <a:chExt cx="941" cy="598"/>
            </a:xfrm>
          </p:grpSpPr>
          <p:sp>
            <p:nvSpPr>
              <p:cNvPr id="41055" name="Oval 7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56" name="Oval 7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57" name="Oval 7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58" name="Oval 7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59" name="Oval 7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60" name="Oval 7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61" name="Oval 7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62" name="Oval 7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63" name="Freeform 7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64" name="Freeform 7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65" name="Freeform 8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40988" name="Group 81"/>
            <p:cNvGrpSpPr>
              <a:grpSpLocks/>
            </p:cNvGrpSpPr>
            <p:nvPr/>
          </p:nvGrpSpPr>
          <p:grpSpPr bwMode="auto">
            <a:xfrm rot="-854928">
              <a:off x="3786" y="1741"/>
              <a:ext cx="362" cy="317"/>
              <a:chOff x="2949" y="196"/>
              <a:chExt cx="941" cy="598"/>
            </a:xfrm>
          </p:grpSpPr>
          <p:sp>
            <p:nvSpPr>
              <p:cNvPr id="41044" name="Oval 82"/>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45" name="Oval 83"/>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46" name="Oval 84"/>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47" name="Oval 85"/>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48" name="Oval 86"/>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49" name="Oval 87"/>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50" name="Oval 88"/>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51" name="Oval 89"/>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52" name="Freeform 9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53" name="Freeform 9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54" name="Freeform 9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40989" name="Line 93"/>
            <p:cNvSpPr>
              <a:spLocks noChangeShapeType="1"/>
            </p:cNvSpPr>
            <p:nvPr/>
          </p:nvSpPr>
          <p:spPr bwMode="auto">
            <a:xfrm flipH="1">
              <a:off x="4830" y="1706"/>
              <a:ext cx="453"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990" name="Group 94"/>
            <p:cNvGrpSpPr>
              <a:grpSpLocks/>
            </p:cNvGrpSpPr>
            <p:nvPr/>
          </p:nvGrpSpPr>
          <p:grpSpPr bwMode="auto">
            <a:xfrm rot="-666782">
              <a:off x="4648" y="1888"/>
              <a:ext cx="272" cy="227"/>
              <a:chOff x="2949" y="196"/>
              <a:chExt cx="941" cy="598"/>
            </a:xfrm>
          </p:grpSpPr>
          <p:sp>
            <p:nvSpPr>
              <p:cNvPr id="41033" name="Oval 95"/>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34" name="Oval 96"/>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35" name="Oval 97"/>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36" name="Oval 98"/>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37" name="Oval 99"/>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38" name="Oval 100"/>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39" name="Oval 101"/>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40" name="Oval 102"/>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41" name="Freeform 10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42" name="Freeform 10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43" name="Freeform 10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40991" name="Group 106"/>
            <p:cNvGrpSpPr>
              <a:grpSpLocks/>
            </p:cNvGrpSpPr>
            <p:nvPr/>
          </p:nvGrpSpPr>
          <p:grpSpPr bwMode="auto">
            <a:xfrm rot="282232">
              <a:off x="5147" y="1570"/>
              <a:ext cx="272" cy="227"/>
              <a:chOff x="2949" y="196"/>
              <a:chExt cx="941" cy="598"/>
            </a:xfrm>
          </p:grpSpPr>
          <p:sp>
            <p:nvSpPr>
              <p:cNvPr id="41022" name="Oval 107"/>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23" name="Oval 108"/>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24" name="Oval 109"/>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25" name="Oval 110"/>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26" name="Oval 111"/>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27" name="Oval 112"/>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28" name="Oval 113"/>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29" name="Oval 114"/>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30" name="Freeform 11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31" name="Freeform 11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32" name="Freeform 11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40992" name="Line 118"/>
            <p:cNvSpPr>
              <a:spLocks noChangeShapeType="1"/>
            </p:cNvSpPr>
            <p:nvPr/>
          </p:nvSpPr>
          <p:spPr bwMode="auto">
            <a:xfrm flipV="1">
              <a:off x="1791" y="1207"/>
              <a:ext cx="589"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Line 119"/>
            <p:cNvSpPr>
              <a:spLocks noChangeShapeType="1"/>
            </p:cNvSpPr>
            <p:nvPr/>
          </p:nvSpPr>
          <p:spPr bwMode="auto">
            <a:xfrm flipV="1">
              <a:off x="2290" y="1207"/>
              <a:ext cx="136"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40994" name="Picture 1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0" y="1525"/>
              <a:ext cx="19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5"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8" y="1389"/>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0996" name="Picture 1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5" y="1888"/>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0997" name="Picture 1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 y="1525"/>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0998" name="Picture 1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6" y="1389"/>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0999" name="Picture 1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5" y="1026"/>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1000" name="Picture 1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0" y="1797"/>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1001" name="Group 127"/>
            <p:cNvGrpSpPr>
              <a:grpSpLocks/>
            </p:cNvGrpSpPr>
            <p:nvPr/>
          </p:nvGrpSpPr>
          <p:grpSpPr bwMode="auto">
            <a:xfrm rot="-666782">
              <a:off x="4285" y="1570"/>
              <a:ext cx="272" cy="227"/>
              <a:chOff x="2949" y="196"/>
              <a:chExt cx="941" cy="598"/>
            </a:xfrm>
          </p:grpSpPr>
          <p:sp>
            <p:nvSpPr>
              <p:cNvPr id="41011" name="Oval 128"/>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12" name="Oval 129"/>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13" name="Oval 130"/>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14" name="Oval 131"/>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15" name="Oval 132"/>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16" name="Oval 133"/>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17" name="Oval 134"/>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18" name="Oval 135"/>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19"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20"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21"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pic>
          <p:nvPicPr>
            <p:cNvPr id="41002" name="Picture 1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4" y="1842"/>
              <a:ext cx="19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3" name="Picture 1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5" y="1752"/>
              <a:ext cx="19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4" name="Picture 1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959483">
              <a:off x="2299" y="1144"/>
              <a:ext cx="27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005" name="Oval 142"/>
            <p:cNvSpPr>
              <a:spLocks noChangeArrowheads="1"/>
            </p:cNvSpPr>
            <p:nvPr/>
          </p:nvSpPr>
          <p:spPr bwMode="auto">
            <a:xfrm>
              <a:off x="2885" y="1709"/>
              <a:ext cx="272" cy="27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06" name="Text Box 143"/>
            <p:cNvSpPr txBox="1">
              <a:spLocks noChangeArrowheads="1"/>
            </p:cNvSpPr>
            <p:nvPr/>
          </p:nvSpPr>
          <p:spPr bwMode="auto">
            <a:xfrm>
              <a:off x="2562" y="973"/>
              <a:ext cx="45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333399"/>
                  </a:solidFill>
                  <a:latin typeface="黑体" panose="02010609060101010101" pitchFamily="49" charset="-122"/>
                  <a:ea typeface="黑体" panose="02010609060101010101" pitchFamily="49" charset="-122"/>
                </a:rPr>
                <a:t>结点</a:t>
              </a:r>
            </a:p>
          </p:txBody>
        </p:sp>
        <p:sp>
          <p:nvSpPr>
            <p:cNvPr id="41007" name="Text Box 144"/>
            <p:cNvSpPr txBox="1">
              <a:spLocks noChangeArrowheads="1"/>
            </p:cNvSpPr>
            <p:nvPr/>
          </p:nvSpPr>
          <p:spPr bwMode="auto">
            <a:xfrm>
              <a:off x="2734" y="1290"/>
              <a:ext cx="45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333399"/>
                  </a:solidFill>
                  <a:latin typeface="黑体" panose="02010609060101010101" pitchFamily="49" charset="-122"/>
                  <a:ea typeface="黑体" panose="02010609060101010101" pitchFamily="49" charset="-122"/>
                </a:rPr>
                <a:t>链路</a:t>
              </a:r>
            </a:p>
          </p:txBody>
        </p:sp>
        <p:sp>
          <p:nvSpPr>
            <p:cNvPr id="41008" name="Oval 145"/>
            <p:cNvSpPr>
              <a:spLocks noChangeArrowheads="1"/>
            </p:cNvSpPr>
            <p:nvPr/>
          </p:nvSpPr>
          <p:spPr bwMode="auto">
            <a:xfrm>
              <a:off x="2301" y="1077"/>
              <a:ext cx="272" cy="27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09" name="Oval 146"/>
            <p:cNvSpPr>
              <a:spLocks noChangeArrowheads="1"/>
            </p:cNvSpPr>
            <p:nvPr/>
          </p:nvSpPr>
          <p:spPr bwMode="auto">
            <a:xfrm>
              <a:off x="1669" y="1501"/>
              <a:ext cx="272" cy="27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1010" name="Oval 147"/>
            <p:cNvSpPr>
              <a:spLocks noChangeArrowheads="1"/>
            </p:cNvSpPr>
            <p:nvPr/>
          </p:nvSpPr>
          <p:spPr bwMode="auto">
            <a:xfrm>
              <a:off x="2117" y="1813"/>
              <a:ext cx="272" cy="27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34</a:t>
            </a:fld>
            <a:endParaRPr lang="zh-CN" altLang="en-US"/>
          </a:p>
        </p:txBody>
      </p:sp>
      <p:sp>
        <p:nvSpPr>
          <p:cNvPr id="4" name="日期占位符 3"/>
          <p:cNvSpPr>
            <a:spLocks noGrp="1"/>
          </p:cNvSpPr>
          <p:nvPr>
            <p:ph type="dt" sz="half" idx="10"/>
          </p:nvPr>
        </p:nvSpPr>
        <p:spPr/>
        <p:txBody>
          <a:bodyPr/>
          <a:lstStyle/>
          <a:p>
            <a:fld id="{435517F3-1636-477E-8B53-E762BC3DC9EB}" type="datetime8">
              <a:rPr lang="zh-CN" altLang="en-US" smtClean="0"/>
              <a:t>2018年12月17日8时37分</a:t>
            </a:fld>
            <a:endParaRPr lang="zh-CN" altLang="en-US"/>
          </a:p>
        </p:txBody>
      </p:sp>
    </p:spTree>
    <p:extLst>
      <p:ext uri="{BB962C8B-B14F-4D97-AF65-F5344CB8AC3E}">
        <p14:creationId xmlns:p14="http://schemas.microsoft.com/office/powerpoint/2010/main" val="2116632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dirty="0" smtClean="0">
                <a:solidFill>
                  <a:srgbClr val="FF0000"/>
                </a:solidFill>
              </a:rPr>
              <a:t>因特网体系结构</a:t>
            </a:r>
          </a:p>
        </p:txBody>
      </p:sp>
      <p:sp>
        <p:nvSpPr>
          <p:cNvPr id="45059" name="内容占位符 2"/>
          <p:cNvSpPr>
            <a:spLocks noGrp="1"/>
          </p:cNvSpPr>
          <p:nvPr>
            <p:ph idx="1"/>
          </p:nvPr>
        </p:nvSpPr>
        <p:spPr>
          <a:xfrm>
            <a:off x="838200" y="2017713"/>
            <a:ext cx="9640889" cy="4114800"/>
          </a:xfrm>
        </p:spPr>
        <p:txBody>
          <a:bodyPr>
            <a:normAutofit/>
          </a:bodyPr>
          <a:lstStyle/>
          <a:p>
            <a:pPr algn="just"/>
            <a:r>
              <a:rPr lang="en-US" altLang="zh-CN" dirty="0" smtClean="0"/>
              <a:t>	</a:t>
            </a:r>
            <a:r>
              <a:rPr lang="zh-CN" altLang="zh-CN" sz="2400" dirty="0" smtClean="0"/>
              <a:t>因特网</a:t>
            </a:r>
            <a:r>
              <a:rPr lang="zh-CN" altLang="zh-CN" sz="2400" dirty="0"/>
              <a:t>是相连网络的</a:t>
            </a:r>
            <a:r>
              <a:rPr lang="zh-CN" altLang="zh-CN" sz="2400" dirty="0" smtClean="0"/>
              <a:t>集合。</a:t>
            </a:r>
            <a:endParaRPr lang="en-US" altLang="zh-CN" sz="2400" dirty="0"/>
          </a:p>
          <a:p>
            <a:pPr algn="just"/>
            <a:r>
              <a:rPr lang="en-US" altLang="zh-CN" sz="2400" dirty="0" smtClean="0"/>
              <a:t>	</a:t>
            </a:r>
            <a:r>
              <a:rPr lang="zh-CN" altLang="zh-CN" sz="2400" dirty="0" smtClean="0"/>
              <a:t>总体</a:t>
            </a:r>
            <a:r>
              <a:rPr lang="zh-CN" altLang="zh-CN" sz="2400" dirty="0"/>
              <a:t>上</a:t>
            </a:r>
            <a:r>
              <a:rPr lang="en-US" altLang="zh-CN" sz="2400" dirty="0"/>
              <a:t>, </a:t>
            </a:r>
            <a:r>
              <a:rPr lang="zh-CN" altLang="zh-CN" sz="2400" dirty="0"/>
              <a:t>这些网络的构建和</a:t>
            </a:r>
            <a:r>
              <a:rPr lang="zh-CN" altLang="zh-CN" sz="2400" dirty="0" smtClean="0"/>
              <a:t>维</a:t>
            </a:r>
            <a:r>
              <a:rPr lang="zh-CN" altLang="en-US" sz="2400" dirty="0"/>
              <a:t>护</a:t>
            </a:r>
            <a:r>
              <a:rPr lang="zh-CN" altLang="zh-CN" sz="2400" dirty="0" smtClean="0"/>
              <a:t>是由</a:t>
            </a:r>
            <a:r>
              <a:rPr lang="en-US" altLang="zh-CN" sz="2400" dirty="0" smtClean="0">
                <a:solidFill>
                  <a:srgbClr val="FF0000"/>
                </a:solidFill>
              </a:rPr>
              <a:t>ISP </a:t>
            </a:r>
            <a:r>
              <a:rPr lang="en-US" altLang="zh-CN" sz="2400" dirty="0">
                <a:solidFill>
                  <a:srgbClr val="FF0000"/>
                </a:solidFill>
              </a:rPr>
              <a:t>(</a:t>
            </a:r>
            <a:r>
              <a:rPr lang="en-US" altLang="zh-CN" sz="2400" dirty="0" smtClean="0">
                <a:solidFill>
                  <a:srgbClr val="FF0000"/>
                </a:solidFill>
              </a:rPr>
              <a:t>Internet </a:t>
            </a:r>
            <a:r>
              <a:rPr lang="en-US" altLang="zh-CN" sz="2400" dirty="0">
                <a:solidFill>
                  <a:srgbClr val="FF0000"/>
                </a:solidFill>
              </a:rPr>
              <a:t>Service Provider, </a:t>
            </a:r>
            <a:r>
              <a:rPr lang="zh-CN" altLang="zh-CN" sz="2400" dirty="0">
                <a:solidFill>
                  <a:srgbClr val="FF0000"/>
                </a:solidFill>
              </a:rPr>
              <a:t>因特网服务提供商</a:t>
            </a:r>
            <a:r>
              <a:rPr lang="en-US" altLang="zh-CN" sz="2400" dirty="0">
                <a:solidFill>
                  <a:srgbClr val="FF0000"/>
                </a:solidFill>
              </a:rPr>
              <a:t>)</a:t>
            </a:r>
            <a:r>
              <a:rPr lang="zh-CN" altLang="zh-CN" sz="2400" dirty="0"/>
              <a:t>来完成的。 </a:t>
            </a:r>
            <a:endParaRPr lang="en-US" altLang="zh-CN" sz="2400" dirty="0" smtClean="0"/>
          </a:p>
          <a:p>
            <a:pPr algn="just"/>
            <a:r>
              <a:rPr lang="en-US" altLang="zh-CN" sz="2400" dirty="0"/>
              <a:t>	</a:t>
            </a:r>
            <a:r>
              <a:rPr lang="zh-CN" altLang="zh-CN" sz="2400" dirty="0" smtClean="0"/>
              <a:t>因此</a:t>
            </a:r>
            <a:r>
              <a:rPr lang="zh-CN" altLang="en-US" sz="2400" dirty="0" smtClean="0"/>
              <a:t>，</a:t>
            </a:r>
            <a:r>
              <a:rPr lang="zh-CN" altLang="zh-CN" sz="2400" dirty="0" smtClean="0"/>
              <a:t>当</a:t>
            </a:r>
            <a:r>
              <a:rPr lang="zh-CN" altLang="zh-CN" sz="2400" dirty="0"/>
              <a:t>说到要连接到一个</a:t>
            </a:r>
            <a:r>
              <a:rPr lang="en-US" altLang="zh-CN" sz="2400" dirty="0"/>
              <a:t>ISP</a:t>
            </a:r>
            <a:r>
              <a:rPr lang="zh-CN" altLang="zh-CN" sz="2400" dirty="0" smtClean="0"/>
              <a:t>时</a:t>
            </a:r>
            <a:r>
              <a:rPr lang="zh-CN" altLang="en-US" sz="2400" dirty="0" smtClean="0"/>
              <a:t>，</a:t>
            </a:r>
            <a:r>
              <a:rPr lang="zh-CN" altLang="zh-CN" sz="2400" dirty="0" smtClean="0"/>
              <a:t>我们</a:t>
            </a:r>
            <a:r>
              <a:rPr lang="zh-CN" altLang="zh-CN" sz="2400" dirty="0"/>
              <a:t>真正的意思是连接到</a:t>
            </a:r>
            <a:r>
              <a:rPr lang="zh-CN" altLang="zh-CN" sz="2400" dirty="0" smtClean="0"/>
              <a:t>由</a:t>
            </a:r>
            <a:r>
              <a:rPr lang="en-US" altLang="zh-CN" sz="2400" dirty="0" smtClean="0"/>
              <a:t>ISP</a:t>
            </a:r>
            <a:r>
              <a:rPr lang="zh-CN" altLang="zh-CN" sz="2400" dirty="0" smtClean="0"/>
              <a:t>所</a:t>
            </a:r>
            <a:r>
              <a:rPr lang="zh-CN" altLang="zh-CN" sz="2400" dirty="0"/>
              <a:t>提供的网络</a:t>
            </a:r>
            <a:r>
              <a:rPr lang="zh-CN" altLang="zh-CN" sz="2400" dirty="0" smtClean="0"/>
              <a:t>。</a:t>
            </a:r>
            <a:endParaRPr lang="zh-CN" altLang="zh-CN"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35</a:t>
            </a:fld>
            <a:endParaRPr lang="zh-CN" altLang="en-US"/>
          </a:p>
        </p:txBody>
      </p:sp>
      <p:sp>
        <p:nvSpPr>
          <p:cNvPr id="4" name="日期占位符 3"/>
          <p:cNvSpPr>
            <a:spLocks noGrp="1"/>
          </p:cNvSpPr>
          <p:nvPr>
            <p:ph type="dt" sz="half" idx="10"/>
          </p:nvPr>
        </p:nvSpPr>
        <p:spPr/>
        <p:txBody>
          <a:bodyPr/>
          <a:lstStyle/>
          <a:p>
            <a:fld id="{7DA3AC61-F988-45DF-B3A2-CDCE880DBA8C}" type="datetime8">
              <a:rPr lang="zh-CN" altLang="en-US" smtClean="0"/>
              <a:t>2018年12月17日8时37分</a:t>
            </a:fld>
            <a:endParaRPr lang="zh-CN" altLang="en-US"/>
          </a:p>
        </p:txBody>
      </p:sp>
    </p:spTree>
    <p:extLst>
      <p:ext uri="{BB962C8B-B14F-4D97-AF65-F5344CB8AC3E}">
        <p14:creationId xmlns:p14="http://schemas.microsoft.com/office/powerpoint/2010/main" val="18123976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fade">
                                      <p:cBhvr>
                                        <p:cTn id="12" dur="5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fade">
                                      <p:cBhvr>
                                        <p:cTn id="17" dur="500"/>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a:solidFill>
                  <a:srgbClr val="FF0000"/>
                </a:solidFill>
              </a:rPr>
              <a:t>因特网体系结构</a:t>
            </a:r>
            <a:endParaRPr lang="zh-CN" altLang="en-US" dirty="0" smtClean="0"/>
          </a:p>
        </p:txBody>
      </p:sp>
      <p:sp>
        <p:nvSpPr>
          <p:cNvPr id="43011" name="内容占位符 2"/>
          <p:cNvSpPr>
            <a:spLocks noGrp="1"/>
          </p:cNvSpPr>
          <p:nvPr>
            <p:ph idx="1"/>
          </p:nvPr>
        </p:nvSpPr>
        <p:spPr>
          <a:xfrm>
            <a:off x="838200" y="2060575"/>
            <a:ext cx="9358313" cy="2089150"/>
          </a:xfrm>
        </p:spPr>
        <p:txBody>
          <a:bodyPr>
            <a:normAutofit/>
          </a:bodyPr>
          <a:lstStyle/>
          <a:p>
            <a:pPr algn="just"/>
            <a:r>
              <a:rPr lang="en-US" altLang="zh-CN" dirty="0" smtClean="0"/>
              <a:t>	</a:t>
            </a:r>
            <a:r>
              <a:rPr lang="zh-CN" altLang="zh-CN" dirty="0" smtClean="0"/>
              <a:t>由</a:t>
            </a:r>
            <a:r>
              <a:rPr lang="en-US" altLang="zh-CN" dirty="0"/>
              <a:t>ISP</a:t>
            </a:r>
            <a:r>
              <a:rPr lang="zh-CN" altLang="zh-CN" dirty="0"/>
              <a:t>运作的网络系统可以按照各网络在整个因特网结构中所起的作用分类成</a:t>
            </a:r>
            <a:r>
              <a:rPr lang="zh-CN" altLang="zh-CN" dirty="0" smtClean="0"/>
              <a:t>层次结构</a:t>
            </a:r>
            <a:r>
              <a:rPr lang="zh-CN" altLang="en-US" dirty="0" smtClean="0"/>
              <a:t>。</a:t>
            </a:r>
          </a:p>
        </p:txBody>
      </p:sp>
      <p:sp>
        <p:nvSpPr>
          <p:cNvPr id="43012" name="Text Box 415"/>
          <p:cNvSpPr txBox="1">
            <a:spLocks noChangeArrowheads="1"/>
          </p:cNvSpPr>
          <p:nvPr/>
        </p:nvSpPr>
        <p:spPr bwMode="auto">
          <a:xfrm>
            <a:off x="1550921" y="4160651"/>
            <a:ext cx="854294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dirty="0" smtClean="0">
                <a:solidFill>
                  <a:schemeClr val="tx2"/>
                </a:solidFill>
                <a:latin typeface="Arial" panose="020B0604020202020204" pitchFamily="34" charset="0"/>
              </a:rPr>
              <a:t>	</a:t>
            </a:r>
            <a:r>
              <a:rPr lang="zh-CN" altLang="en-US" sz="2800" i="1" dirty="0" smtClean="0">
                <a:latin typeface="+mj-ea"/>
                <a:ea typeface="+mj-ea"/>
              </a:rPr>
              <a:t>根据</a:t>
            </a:r>
            <a:r>
              <a:rPr lang="zh-CN" altLang="en-US" sz="2800" i="1" dirty="0">
                <a:latin typeface="+mj-ea"/>
                <a:ea typeface="+mj-ea"/>
              </a:rPr>
              <a:t>提供服务的覆盖面积大小以及所拥有的</a:t>
            </a:r>
            <a:r>
              <a:rPr lang="en-US" altLang="zh-CN" sz="2800" i="1" dirty="0">
                <a:latin typeface="+mj-ea"/>
                <a:ea typeface="+mj-ea"/>
              </a:rPr>
              <a:t>IP</a:t>
            </a:r>
            <a:r>
              <a:rPr lang="zh-CN" altLang="en-US" sz="2800" i="1" dirty="0">
                <a:latin typeface="+mj-ea"/>
                <a:ea typeface="+mj-ea"/>
              </a:rPr>
              <a:t>地址数目的不同，</a:t>
            </a:r>
            <a:r>
              <a:rPr lang="en-US" altLang="zh-CN" sz="2800" i="1" dirty="0">
                <a:latin typeface="+mj-ea"/>
                <a:ea typeface="+mj-ea"/>
              </a:rPr>
              <a:t>ISP</a:t>
            </a:r>
            <a:r>
              <a:rPr lang="zh-CN" altLang="en-US" sz="2800" i="1" dirty="0">
                <a:latin typeface="+mj-ea"/>
                <a:ea typeface="+mj-ea"/>
              </a:rPr>
              <a:t>分成为不同的层次。 </a:t>
            </a:r>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36</a:t>
            </a:fld>
            <a:endParaRPr lang="zh-CN" altLang="en-US"/>
          </a:p>
        </p:txBody>
      </p:sp>
      <p:sp>
        <p:nvSpPr>
          <p:cNvPr id="4" name="日期占位符 3"/>
          <p:cNvSpPr>
            <a:spLocks noGrp="1"/>
          </p:cNvSpPr>
          <p:nvPr>
            <p:ph type="dt" sz="half" idx="10"/>
          </p:nvPr>
        </p:nvSpPr>
        <p:spPr/>
        <p:txBody>
          <a:bodyPr/>
          <a:lstStyle/>
          <a:p>
            <a:fld id="{2B921865-347C-44A5-9A32-64A1291C53F3}" type="datetime8">
              <a:rPr lang="zh-CN" altLang="en-US" smtClean="0"/>
              <a:t>2018年12月17日8时37分</a:t>
            </a:fld>
            <a:endParaRPr lang="zh-CN" altLang="en-US"/>
          </a:p>
        </p:txBody>
      </p:sp>
    </p:spTree>
    <p:extLst>
      <p:ext uri="{BB962C8B-B14F-4D97-AF65-F5344CB8AC3E}">
        <p14:creationId xmlns:p14="http://schemas.microsoft.com/office/powerpoint/2010/main" val="4073197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dirty="0">
                <a:solidFill>
                  <a:srgbClr val="FF0000"/>
                </a:solidFill>
              </a:rPr>
              <a:t>因特网体系结构</a:t>
            </a:r>
            <a:endParaRPr lang="zh-CN" altLang="en-US" dirty="0" smtClean="0"/>
          </a:p>
        </p:txBody>
      </p:sp>
      <p:pic>
        <p:nvPicPr>
          <p:cNvPr id="44035"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7756" y="1874553"/>
            <a:ext cx="6328040" cy="3011087"/>
          </a:xfrm>
        </p:spPr>
      </p:pic>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37</a:t>
            </a:fld>
            <a:endParaRPr lang="zh-CN" altLang="en-US"/>
          </a:p>
        </p:txBody>
      </p:sp>
      <p:sp>
        <p:nvSpPr>
          <p:cNvPr id="4" name="日期占位符 3"/>
          <p:cNvSpPr>
            <a:spLocks noGrp="1"/>
          </p:cNvSpPr>
          <p:nvPr>
            <p:ph type="dt" sz="half" idx="10"/>
          </p:nvPr>
        </p:nvSpPr>
        <p:spPr/>
        <p:txBody>
          <a:bodyPr/>
          <a:lstStyle/>
          <a:p>
            <a:fld id="{D010AD3C-F658-46B5-9458-3643924B0085}" type="datetime8">
              <a:rPr lang="zh-CN" altLang="en-US" smtClean="0"/>
              <a:t>2018年12月17日8时37分</a:t>
            </a:fld>
            <a:endParaRPr lang="zh-CN" altLang="en-US"/>
          </a:p>
        </p:txBody>
      </p:sp>
      <p:sp>
        <p:nvSpPr>
          <p:cNvPr id="9" name="内容占位符 2"/>
          <p:cNvSpPr txBox="1">
            <a:spLocks/>
          </p:cNvSpPr>
          <p:nvPr/>
        </p:nvSpPr>
        <p:spPr>
          <a:xfrm>
            <a:off x="659969" y="1464590"/>
            <a:ext cx="3609814" cy="4605930"/>
          </a:xfrm>
          <a:prstGeom prst="rect">
            <a:avLst/>
          </a:prstGeom>
          <a:noFill/>
        </p:spPr>
        <p:txBody>
          <a:bodyPr vert="horz" lIns="91440" tIns="45720" rIns="91440" bIns="45720" rtlCol="0">
            <a:normAutofit fontScale="85000" lnSpcReduction="10000"/>
          </a:bodyPr>
          <a:lstStyle>
            <a:lvl1pPr marL="0" indent="0" algn="l" defTabSz="914400" rtl="0" eaLnBrk="1" latinLnBrk="0" hangingPunct="1">
              <a:lnSpc>
                <a:spcPct val="150000"/>
              </a:lnSpc>
              <a:spcBef>
                <a:spcPts val="1000"/>
              </a:spcBef>
              <a:buFont typeface="Arial" panose="020B0604020202020204" pitchFamily="34" charset="0"/>
              <a:buNone/>
              <a:defRPr sz="2800" kern="1200">
                <a:solidFill>
                  <a:schemeClr val="tx1"/>
                </a:solidFill>
                <a:latin typeface="+mj-ea"/>
                <a:ea typeface="+mj-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400" kern="1200">
                <a:solidFill>
                  <a:schemeClr val="tx1"/>
                </a:solidFill>
                <a:latin typeface="+mj-ea"/>
                <a:ea typeface="+mj-ea"/>
                <a:cs typeface="+mn-cs"/>
              </a:defRPr>
            </a:lvl2pPr>
            <a:lvl3pPr marL="914400" indent="0" algn="l" defTabSz="914400" rtl="0" eaLnBrk="1" latinLnBrk="0" hangingPunct="1">
              <a:lnSpc>
                <a:spcPct val="150000"/>
              </a:lnSpc>
              <a:spcBef>
                <a:spcPts val="500"/>
              </a:spcBef>
              <a:buFont typeface="Arial" panose="020B0604020202020204" pitchFamily="34" charset="0"/>
              <a:buNone/>
              <a:defRPr sz="2000" kern="1200">
                <a:solidFill>
                  <a:schemeClr val="tx1"/>
                </a:solidFill>
                <a:latin typeface="+mj-ea"/>
                <a:ea typeface="+mj-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mj-ea"/>
                <a:ea typeface="+mj-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dirty="0" smtClean="0"/>
              <a:t>      </a:t>
            </a:r>
            <a:r>
              <a:rPr lang="zh-CN" altLang="zh-CN" sz="2400" dirty="0" smtClean="0"/>
              <a:t>整个层次结构的顶部是数量相对较少的第一层</a:t>
            </a:r>
            <a:r>
              <a:rPr lang="en-US" altLang="zh-CN" sz="2400" b="1" dirty="0" smtClean="0"/>
              <a:t>ISP(tier- 1 ISP) </a:t>
            </a:r>
            <a:r>
              <a:rPr lang="zh-CN" altLang="en-US" sz="2400" dirty="0" smtClean="0"/>
              <a:t>，</a:t>
            </a:r>
            <a:r>
              <a:rPr lang="zh-CN" altLang="zh-CN" sz="2400" dirty="0" smtClean="0"/>
              <a:t>这些</a:t>
            </a:r>
            <a:r>
              <a:rPr lang="en-US" altLang="zh-CN" sz="2400" dirty="0" smtClean="0"/>
              <a:t>ISP</a:t>
            </a:r>
            <a:r>
              <a:rPr lang="zh-CN" altLang="zh-CN" sz="2400" dirty="0" smtClean="0"/>
              <a:t>拥有非常高速、高容量的国际化广域网 。 </a:t>
            </a:r>
            <a:endParaRPr lang="en-US" altLang="zh-CN" sz="2400" dirty="0" smtClean="0"/>
          </a:p>
          <a:p>
            <a:pPr algn="just"/>
            <a:r>
              <a:rPr lang="en-US" altLang="zh-CN" sz="2400" dirty="0" smtClean="0"/>
              <a:t>       </a:t>
            </a:r>
            <a:r>
              <a:rPr lang="zh-CN" altLang="zh-CN" sz="2400" dirty="0" smtClean="0"/>
              <a:t>与第一层</a:t>
            </a:r>
            <a:r>
              <a:rPr lang="en-US" altLang="zh-CN" sz="2400" dirty="0" smtClean="0"/>
              <a:t>ISP</a:t>
            </a:r>
            <a:r>
              <a:rPr lang="zh-CN" altLang="zh-CN" sz="2400" dirty="0" smtClean="0"/>
              <a:t>连接的是第二层</a:t>
            </a:r>
            <a:r>
              <a:rPr lang="en-US" altLang="zh-CN" sz="2400" b="1" dirty="0" smtClean="0"/>
              <a:t>ISP(tier-2 ISP) </a:t>
            </a:r>
            <a:r>
              <a:rPr lang="en-US" altLang="zh-CN" sz="2400" dirty="0" smtClean="0"/>
              <a:t>, </a:t>
            </a:r>
            <a:r>
              <a:rPr lang="zh-CN" altLang="zh-CN" sz="2400" dirty="0" smtClean="0"/>
              <a:t>第二层因特网服务提供商往往是区域性的</a:t>
            </a:r>
            <a:r>
              <a:rPr lang="en-US" altLang="zh-CN" sz="2400" dirty="0" smtClean="0"/>
              <a:t>, </a:t>
            </a:r>
            <a:r>
              <a:rPr lang="zh-CN" altLang="zh-CN" sz="2400" dirty="0" smtClean="0"/>
              <a:t>在实力上也稍逊一些 。</a:t>
            </a:r>
            <a:endParaRPr lang="en-US" altLang="zh-CN" sz="2400" dirty="0" smtClean="0"/>
          </a:p>
        </p:txBody>
      </p:sp>
      <p:sp>
        <p:nvSpPr>
          <p:cNvPr id="5" name="AutoShape 4" descr="http://img1.imgtn.bdimg.com/it/u=169103025,1441077100&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img1.imgtn.bdimg.com/it/u=169103025,1441077100&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img1.imgtn.bdimg.com/it/u=169103025,1441077100&amp;fm=23&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20106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海底光缆</a:t>
            </a:r>
            <a:endParaRPr lang="zh-CN" altLang="en-US" dirty="0"/>
          </a:p>
        </p:txBody>
      </p:sp>
      <p:sp>
        <p:nvSpPr>
          <p:cNvPr id="4" name="日期占位符 3"/>
          <p:cNvSpPr>
            <a:spLocks noGrp="1"/>
          </p:cNvSpPr>
          <p:nvPr>
            <p:ph type="dt" sz="half" idx="10"/>
          </p:nvPr>
        </p:nvSpPr>
        <p:spPr/>
        <p:txBody>
          <a:bodyPr/>
          <a:lstStyle/>
          <a:p>
            <a:fld id="{C02C3071-87D0-4E42-A940-34E9CCE177A8}" type="datetime8">
              <a:rPr lang="zh-CN" altLang="en-US" smtClean="0"/>
              <a:t>2018年12月17日8时37分</a:t>
            </a:fld>
            <a:endParaRPr lang="zh-CN" altLang="en-US"/>
          </a:p>
        </p:txBody>
      </p:sp>
      <p:sp>
        <p:nvSpPr>
          <p:cNvPr id="5" name="页脚占位符 4"/>
          <p:cNvSpPr>
            <a:spLocks noGrp="1"/>
          </p:cNvSpPr>
          <p:nvPr>
            <p:ph type="ftr" sz="quarter" idx="11"/>
          </p:nvPr>
        </p:nvSpPr>
        <p:spPr/>
        <p:txBody>
          <a:bodyPr/>
          <a:lstStyle/>
          <a:p>
            <a:r>
              <a:rPr lang="zh-CN" altLang="en-US" smtClean="0"/>
              <a:t>计算机科学概论</a:t>
            </a:r>
            <a:endParaRPr lang="zh-CN" altLang="en-US"/>
          </a:p>
        </p:txBody>
      </p:sp>
      <p:sp>
        <p:nvSpPr>
          <p:cNvPr id="6" name="灯片编号占位符 5"/>
          <p:cNvSpPr>
            <a:spLocks noGrp="1"/>
          </p:cNvSpPr>
          <p:nvPr>
            <p:ph type="sldNum" sz="quarter" idx="12"/>
          </p:nvPr>
        </p:nvSpPr>
        <p:spPr/>
        <p:txBody>
          <a:bodyPr/>
          <a:lstStyle/>
          <a:p>
            <a:fld id="{9C0D9C84-2285-42AE-B4FE-18FF839F9702}" type="slidenum">
              <a:rPr lang="zh-CN" altLang="en-US" smtClean="0"/>
              <a:t>38</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253" y="1559033"/>
            <a:ext cx="6929037" cy="3718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descr="http://f.hiphotos.baidu.com/baike/w%3D268%3Bg%3D0/sign=c204ad3340a7d933bfa8e3759570b62e/5882b2b7d0a20cf4fc1a69f874094b36acaf990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190" y="2219029"/>
            <a:ext cx="2843342" cy="212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772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dirty="0">
                <a:solidFill>
                  <a:srgbClr val="FF0000"/>
                </a:solidFill>
              </a:rPr>
              <a:t>因特网体系结构</a:t>
            </a:r>
            <a:endParaRPr lang="zh-CN" altLang="en-US" dirty="0" smtClean="0"/>
          </a:p>
        </p:txBody>
      </p:sp>
      <p:sp>
        <p:nvSpPr>
          <p:cNvPr id="46083" name="内容占位符 2"/>
          <p:cNvSpPr>
            <a:spLocks noGrp="1"/>
          </p:cNvSpPr>
          <p:nvPr>
            <p:ph idx="1"/>
          </p:nvPr>
        </p:nvSpPr>
        <p:spPr>
          <a:xfrm>
            <a:off x="915691" y="1704115"/>
            <a:ext cx="9501188" cy="4114800"/>
          </a:xfrm>
        </p:spPr>
        <p:txBody>
          <a:bodyPr>
            <a:normAutofit/>
          </a:bodyPr>
          <a:lstStyle/>
          <a:p>
            <a:pPr algn="just"/>
            <a:r>
              <a:rPr lang="en-US" altLang="zh-CN" sz="2400" dirty="0" smtClean="0"/>
              <a:t>	</a:t>
            </a:r>
            <a:r>
              <a:rPr lang="zh-CN" altLang="zh-CN" sz="2400" dirty="0" smtClean="0"/>
              <a:t>第一</a:t>
            </a:r>
            <a:r>
              <a:rPr lang="zh-CN" altLang="zh-CN" sz="2400" dirty="0"/>
              <a:t>层和第二层因特网服务提供商本质上是路由器</a:t>
            </a:r>
            <a:r>
              <a:rPr lang="zh-CN" altLang="zh-CN" sz="2400" dirty="0" smtClean="0"/>
              <a:t>的</a:t>
            </a:r>
            <a:r>
              <a:rPr lang="zh-CN" altLang="en-US" sz="2400" dirty="0" smtClean="0"/>
              <a:t>网络，</a:t>
            </a:r>
            <a:r>
              <a:rPr lang="zh-CN" altLang="zh-CN" sz="2400" dirty="0" smtClean="0"/>
              <a:t>集中</a:t>
            </a:r>
            <a:r>
              <a:rPr lang="zh-CN" altLang="zh-CN" sz="2400" dirty="0"/>
              <a:t>提供因特网通信基础</a:t>
            </a:r>
            <a:r>
              <a:rPr lang="zh-CN" altLang="zh-CN" sz="2400" dirty="0" smtClean="0"/>
              <a:t>设施</a:t>
            </a:r>
            <a:r>
              <a:rPr lang="zh-CN" altLang="en-US" sz="2400" dirty="0" smtClean="0"/>
              <a:t>。</a:t>
            </a:r>
            <a:r>
              <a:rPr lang="zh-CN" altLang="zh-CN" sz="2400" dirty="0" smtClean="0"/>
              <a:t>它们</a:t>
            </a:r>
            <a:r>
              <a:rPr lang="zh-CN" altLang="zh-CN" sz="2400" dirty="0"/>
              <a:t>同样可以被认为是因特网的</a:t>
            </a:r>
            <a:r>
              <a:rPr lang="zh-CN" altLang="zh-CN" sz="2400" dirty="0" smtClean="0"/>
              <a:t>核心。</a:t>
            </a:r>
            <a:endParaRPr lang="en-US" altLang="zh-CN" sz="2400" dirty="0" smtClean="0"/>
          </a:p>
          <a:p>
            <a:pPr algn="just"/>
            <a:r>
              <a:rPr lang="en-US" altLang="zh-CN" sz="2400" dirty="0"/>
              <a:t>	</a:t>
            </a:r>
            <a:r>
              <a:rPr lang="zh-CN" altLang="zh-CN" sz="2400" dirty="0"/>
              <a:t>通常由称为</a:t>
            </a:r>
            <a:r>
              <a:rPr lang="zh-CN" altLang="zh-CN" sz="2400" dirty="0">
                <a:solidFill>
                  <a:srgbClr val="FF0000"/>
                </a:solidFill>
              </a:rPr>
              <a:t>因特网接入服务提供商</a:t>
            </a:r>
            <a:r>
              <a:rPr lang="en-US" altLang="zh-CN" sz="2400" dirty="0">
                <a:solidFill>
                  <a:srgbClr val="FF0000"/>
                </a:solidFill>
              </a:rPr>
              <a:t> (access ISP) </a:t>
            </a:r>
            <a:r>
              <a:rPr lang="zh-CN" altLang="en-US" sz="2400" dirty="0" smtClean="0"/>
              <a:t>或</a:t>
            </a:r>
            <a:r>
              <a:rPr lang="zh-CN" altLang="en-US" sz="2400" dirty="0" smtClean="0">
                <a:solidFill>
                  <a:srgbClr val="FF0000"/>
                </a:solidFill>
              </a:rPr>
              <a:t>第三层</a:t>
            </a:r>
            <a:r>
              <a:rPr lang="en-US" altLang="zh-CN" sz="2400" dirty="0" smtClean="0">
                <a:solidFill>
                  <a:srgbClr val="FF0000"/>
                </a:solidFill>
              </a:rPr>
              <a:t>ISP</a:t>
            </a:r>
            <a:r>
              <a:rPr lang="zh-CN" altLang="zh-CN" sz="2400" dirty="0" smtClean="0"/>
              <a:t>的</a:t>
            </a:r>
            <a:r>
              <a:rPr lang="zh-CN" altLang="zh-CN" sz="2400" dirty="0"/>
              <a:t>中间商提供与这一核心的接入</a:t>
            </a:r>
            <a:r>
              <a:rPr lang="zh-CN" altLang="zh-CN" sz="2400" dirty="0" smtClean="0"/>
              <a:t>服务</a:t>
            </a:r>
            <a:r>
              <a:rPr lang="zh-CN" altLang="en-US" sz="2400" dirty="0" smtClean="0"/>
              <a:t>。</a:t>
            </a:r>
            <a:r>
              <a:rPr lang="zh-CN" altLang="zh-CN" sz="2400" dirty="0" smtClean="0"/>
              <a:t>因特网</a:t>
            </a:r>
            <a:r>
              <a:rPr lang="zh-CN" altLang="zh-CN" sz="2400" dirty="0"/>
              <a:t>接入服务提供商本质上是独立的互联网</a:t>
            </a:r>
            <a:r>
              <a:rPr lang="en-US" altLang="zh-CN" sz="2400" dirty="0"/>
              <a:t>, </a:t>
            </a:r>
            <a:r>
              <a:rPr lang="zh-CN" altLang="zh-CN" sz="2400" dirty="0"/>
              <a:t>有时也称为</a:t>
            </a:r>
            <a:r>
              <a:rPr lang="zh-CN" altLang="zh-CN" sz="2400" dirty="0">
                <a:solidFill>
                  <a:srgbClr val="FF0000"/>
                </a:solidFill>
              </a:rPr>
              <a:t>内联网</a:t>
            </a:r>
            <a:r>
              <a:rPr lang="en-US" altLang="zh-CN" sz="2400" dirty="0">
                <a:solidFill>
                  <a:srgbClr val="FF0000"/>
                </a:solidFill>
              </a:rPr>
              <a:t> </a:t>
            </a:r>
            <a:r>
              <a:rPr lang="en-US" altLang="zh-CN" sz="2400" dirty="0" smtClean="0">
                <a:solidFill>
                  <a:srgbClr val="FF0000"/>
                </a:solidFill>
              </a:rPr>
              <a:t>(intranet</a:t>
            </a:r>
            <a:r>
              <a:rPr lang="en-US" altLang="zh-CN" sz="2400" dirty="0">
                <a:solidFill>
                  <a:srgbClr val="FF0000"/>
                </a:solidFill>
              </a:rPr>
              <a:t>) </a:t>
            </a:r>
            <a:r>
              <a:rPr lang="en-US" altLang="zh-CN" sz="2400" dirty="0"/>
              <a:t>, </a:t>
            </a:r>
            <a:r>
              <a:rPr lang="zh-CN" altLang="zh-CN" sz="2400" dirty="0"/>
              <a:t>由向个人用户提供因特网接入业务的机构来运营 </a:t>
            </a:r>
            <a:r>
              <a:rPr lang="zh-CN" altLang="zh-CN" sz="2400" dirty="0" smtClean="0"/>
              <a:t>。</a:t>
            </a:r>
            <a:endParaRPr lang="zh-CN" altLang="en-US"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39</a:t>
            </a:fld>
            <a:endParaRPr lang="zh-CN" altLang="en-US"/>
          </a:p>
        </p:txBody>
      </p:sp>
      <p:sp>
        <p:nvSpPr>
          <p:cNvPr id="4" name="日期占位符 3"/>
          <p:cNvSpPr>
            <a:spLocks noGrp="1"/>
          </p:cNvSpPr>
          <p:nvPr>
            <p:ph type="dt" sz="half" idx="10"/>
          </p:nvPr>
        </p:nvSpPr>
        <p:spPr/>
        <p:txBody>
          <a:bodyPr/>
          <a:lstStyle/>
          <a:p>
            <a:fld id="{2109FBBE-C977-415C-911E-4380DAAF8128}" type="datetime8">
              <a:rPr lang="zh-CN" altLang="en-US" smtClean="0"/>
              <a:t>2018年12月17日8时37分</a:t>
            </a:fld>
            <a:endParaRPr lang="zh-CN" altLang="en-US"/>
          </a:p>
        </p:txBody>
      </p:sp>
    </p:spTree>
    <p:extLst>
      <p:ext uri="{BB962C8B-B14F-4D97-AF65-F5344CB8AC3E}">
        <p14:creationId xmlns:p14="http://schemas.microsoft.com/office/powerpoint/2010/main" val="1828534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solidFill>
                  <a:schemeClr val="accent1">
                    <a:lumMod val="75000"/>
                  </a:schemeClr>
                </a:solidFill>
              </a:rPr>
              <a:t>网络分类</a:t>
            </a:r>
          </a:p>
        </p:txBody>
      </p:sp>
      <p:sp>
        <p:nvSpPr>
          <p:cNvPr id="7171" name="内容占位符 2"/>
          <p:cNvSpPr>
            <a:spLocks noGrp="1"/>
          </p:cNvSpPr>
          <p:nvPr>
            <p:ph idx="1"/>
          </p:nvPr>
        </p:nvSpPr>
        <p:spPr>
          <a:xfrm>
            <a:off x="838199" y="1690688"/>
            <a:ext cx="10147479" cy="4851780"/>
          </a:xfrm>
        </p:spPr>
        <p:txBody>
          <a:bodyPr>
            <a:normAutofit fontScale="92500" lnSpcReduction="10000"/>
          </a:bodyPr>
          <a:lstStyle/>
          <a:p>
            <a:pPr algn="just"/>
            <a:r>
              <a:rPr lang="zh-CN" altLang="en-US" sz="2400" b="1" dirty="0"/>
              <a:t>按网络的</a:t>
            </a:r>
            <a:r>
              <a:rPr lang="zh-CN" altLang="en-US" sz="2400" b="1" dirty="0" smtClean="0"/>
              <a:t>作用（覆盖）范围</a:t>
            </a:r>
            <a:r>
              <a:rPr lang="zh-CN" altLang="en-US" sz="2400" b="1" dirty="0"/>
              <a:t>：</a:t>
            </a:r>
            <a:endParaRPr lang="en-US" altLang="zh-CN" sz="2400" b="1" dirty="0"/>
          </a:p>
          <a:p>
            <a:pPr lvl="1" algn="just"/>
            <a:r>
              <a:rPr lang="en-US" altLang="zh-CN" dirty="0" smtClean="0">
                <a:solidFill>
                  <a:schemeClr val="accent1">
                    <a:lumMod val="75000"/>
                  </a:schemeClr>
                </a:solidFill>
              </a:rPr>
              <a:t>	</a:t>
            </a:r>
            <a:r>
              <a:rPr lang="zh-CN" altLang="en-US" dirty="0" smtClean="0">
                <a:solidFill>
                  <a:schemeClr val="accent1">
                    <a:lumMod val="75000"/>
                  </a:schemeClr>
                </a:solidFill>
              </a:rPr>
              <a:t>个人域网（</a:t>
            </a:r>
            <a:r>
              <a:rPr lang="en-US" altLang="zh-CN" dirty="0" smtClean="0">
                <a:solidFill>
                  <a:schemeClr val="accent1">
                    <a:lumMod val="75000"/>
                  </a:schemeClr>
                </a:solidFill>
              </a:rPr>
              <a:t>PAN</a:t>
            </a:r>
            <a:r>
              <a:rPr lang="zh-CN" altLang="en-US" dirty="0" smtClean="0">
                <a:solidFill>
                  <a:schemeClr val="accent1">
                    <a:lumMod val="75000"/>
                  </a:schemeClr>
                </a:solidFill>
              </a:rPr>
              <a:t>，</a:t>
            </a:r>
            <a:r>
              <a:rPr lang="en-US" altLang="zh-CN" dirty="0" smtClean="0">
                <a:solidFill>
                  <a:schemeClr val="accent1">
                    <a:lumMod val="75000"/>
                  </a:schemeClr>
                </a:solidFill>
              </a:rPr>
              <a:t>personal area network</a:t>
            </a:r>
            <a:r>
              <a:rPr lang="zh-CN" altLang="en-US" dirty="0" smtClean="0">
                <a:solidFill>
                  <a:schemeClr val="accent1">
                    <a:lumMod val="75000"/>
                  </a:schemeClr>
                </a:solidFill>
              </a:rPr>
              <a:t>）</a:t>
            </a:r>
            <a:r>
              <a:rPr lang="en-US" altLang="zh-CN" dirty="0" smtClean="0">
                <a:solidFill>
                  <a:schemeClr val="accent1">
                    <a:lumMod val="75000"/>
                  </a:schemeClr>
                </a:solidFill>
              </a:rPr>
              <a:t>: </a:t>
            </a:r>
            <a:r>
              <a:rPr lang="zh-CN" altLang="en-US" dirty="0"/>
              <a:t>小范围的通信，一般只有几米，如无线耳机和智能手机，无线鼠标和</a:t>
            </a:r>
            <a:r>
              <a:rPr lang="en-US" altLang="zh-CN" dirty="0"/>
              <a:t>PC</a:t>
            </a:r>
            <a:r>
              <a:rPr lang="zh-CN" altLang="en-US" dirty="0"/>
              <a:t>之间的通信。</a:t>
            </a:r>
            <a:endParaRPr lang="en-US" altLang="zh-CN" dirty="0"/>
          </a:p>
          <a:p>
            <a:pPr lvl="1" algn="just"/>
            <a:r>
              <a:rPr lang="en-US" altLang="zh-CN" dirty="0">
                <a:solidFill>
                  <a:schemeClr val="accent1">
                    <a:lumMod val="75000"/>
                  </a:schemeClr>
                </a:solidFill>
              </a:rPr>
              <a:t> </a:t>
            </a:r>
            <a:r>
              <a:rPr lang="en-US" altLang="zh-CN" dirty="0" smtClean="0">
                <a:solidFill>
                  <a:schemeClr val="accent1">
                    <a:lumMod val="75000"/>
                  </a:schemeClr>
                </a:solidFill>
              </a:rPr>
              <a:t>     </a:t>
            </a:r>
            <a:r>
              <a:rPr lang="zh-CN" altLang="en-US" dirty="0" smtClean="0">
                <a:solidFill>
                  <a:schemeClr val="accent1">
                    <a:lumMod val="75000"/>
                  </a:schemeClr>
                </a:solidFill>
              </a:rPr>
              <a:t>局域网</a:t>
            </a:r>
            <a:r>
              <a:rPr lang="en-US" altLang="zh-CN" dirty="0" smtClean="0">
                <a:solidFill>
                  <a:schemeClr val="accent1">
                    <a:lumMod val="75000"/>
                  </a:schemeClr>
                </a:solidFill>
              </a:rPr>
              <a:t>(</a:t>
            </a:r>
            <a:r>
              <a:rPr lang="en-US" altLang="zh-CN" dirty="0">
                <a:solidFill>
                  <a:schemeClr val="accent1">
                    <a:lumMod val="75000"/>
                  </a:schemeClr>
                </a:solidFill>
              </a:rPr>
              <a:t>LAN</a:t>
            </a:r>
            <a:r>
              <a:rPr lang="en-US" altLang="zh-CN" dirty="0" smtClean="0">
                <a:solidFill>
                  <a:schemeClr val="accent1">
                    <a:lumMod val="75000"/>
                  </a:schemeClr>
                </a:solidFill>
              </a:rPr>
              <a:t>,</a:t>
            </a:r>
            <a:r>
              <a:rPr lang="en-US" altLang="zh-CN" dirty="0">
                <a:solidFill>
                  <a:schemeClr val="accent1">
                    <a:lumMod val="75000"/>
                  </a:schemeClr>
                </a:solidFill>
              </a:rPr>
              <a:t> local area network</a:t>
            </a:r>
            <a:r>
              <a:rPr lang="en-US" altLang="zh-CN" dirty="0" smtClean="0">
                <a:solidFill>
                  <a:schemeClr val="accent1">
                    <a:lumMod val="75000"/>
                  </a:schemeClr>
                </a:solidFill>
              </a:rPr>
              <a:t>)</a:t>
            </a:r>
            <a:r>
              <a:rPr lang="zh-CN" altLang="en-US" dirty="0" smtClean="0">
                <a:solidFill>
                  <a:schemeClr val="accent1">
                    <a:lumMod val="75000"/>
                  </a:schemeClr>
                </a:solidFill>
              </a:rPr>
              <a:t>：</a:t>
            </a:r>
            <a:r>
              <a:rPr lang="zh-CN" altLang="zh-CN" dirty="0" smtClean="0"/>
              <a:t>局域网</a:t>
            </a:r>
            <a:r>
              <a:rPr lang="zh-CN" altLang="zh-CN" dirty="0"/>
              <a:t>通常由一幢建筑物或者综合建筑楼群中的若干计算机组成</a:t>
            </a:r>
            <a:r>
              <a:rPr lang="zh-CN" altLang="zh-CN" dirty="0" smtClean="0"/>
              <a:t>。</a:t>
            </a:r>
            <a:endParaRPr lang="en-US" altLang="zh-CN" dirty="0" smtClean="0"/>
          </a:p>
          <a:p>
            <a:pPr lvl="1" algn="just">
              <a:lnSpc>
                <a:spcPct val="160000"/>
              </a:lnSpc>
            </a:pPr>
            <a:r>
              <a:rPr lang="zh-CN" altLang="en-US" dirty="0" smtClean="0">
                <a:solidFill>
                  <a:schemeClr val="accent1">
                    <a:lumMod val="75000"/>
                  </a:schemeClr>
                </a:solidFill>
              </a:rPr>
              <a:t>      城域网</a:t>
            </a:r>
            <a:r>
              <a:rPr lang="zh-CN" altLang="en-US" dirty="0">
                <a:solidFill>
                  <a:schemeClr val="accent1">
                    <a:lumMod val="75000"/>
                  </a:schemeClr>
                </a:solidFill>
              </a:rPr>
              <a:t>（</a:t>
            </a:r>
            <a:r>
              <a:rPr lang="en-US" altLang="zh-CN" dirty="0">
                <a:solidFill>
                  <a:schemeClr val="accent1">
                    <a:lumMod val="75000"/>
                  </a:schemeClr>
                </a:solidFill>
              </a:rPr>
              <a:t>MAN, metropolitan area network</a:t>
            </a:r>
            <a:r>
              <a:rPr lang="zh-CN" altLang="en-US" dirty="0">
                <a:solidFill>
                  <a:schemeClr val="accent1">
                    <a:lumMod val="75000"/>
                  </a:schemeClr>
                </a:solidFill>
              </a:rPr>
              <a:t>）：</a:t>
            </a:r>
            <a:r>
              <a:rPr lang="zh-CN" altLang="zh-CN" dirty="0"/>
              <a:t>城域网属于中型网络</a:t>
            </a:r>
            <a:r>
              <a:rPr lang="en-US" altLang="zh-CN" dirty="0"/>
              <a:t>, </a:t>
            </a:r>
            <a:r>
              <a:rPr lang="zh-CN" altLang="zh-CN" dirty="0"/>
              <a:t>例如可以覆盖某一社区</a:t>
            </a:r>
            <a:r>
              <a:rPr lang="zh-CN" altLang="en-US" dirty="0"/>
              <a:t>甚至整个城市。</a:t>
            </a:r>
            <a:endParaRPr lang="en-US" altLang="zh-CN" dirty="0"/>
          </a:p>
          <a:p>
            <a:pPr lvl="1" algn="just">
              <a:lnSpc>
                <a:spcPct val="160000"/>
              </a:lnSpc>
            </a:pPr>
            <a:r>
              <a:rPr lang="zh-CN" altLang="en-US" dirty="0" smtClean="0">
                <a:solidFill>
                  <a:schemeClr val="accent1">
                    <a:lumMod val="75000"/>
                  </a:schemeClr>
                </a:solidFill>
              </a:rPr>
              <a:t>      广域网</a:t>
            </a:r>
            <a:r>
              <a:rPr lang="en-US" altLang="zh-CN" dirty="0" smtClean="0">
                <a:solidFill>
                  <a:schemeClr val="accent1">
                    <a:lumMod val="75000"/>
                  </a:schemeClr>
                </a:solidFill>
              </a:rPr>
              <a:t> </a:t>
            </a:r>
            <a:r>
              <a:rPr lang="en-US" altLang="zh-CN" dirty="0">
                <a:solidFill>
                  <a:schemeClr val="accent1">
                    <a:lumMod val="75000"/>
                  </a:schemeClr>
                </a:solidFill>
              </a:rPr>
              <a:t>(WAN, wide area network)</a:t>
            </a:r>
            <a:r>
              <a:rPr lang="zh-CN" altLang="en-US" dirty="0">
                <a:solidFill>
                  <a:schemeClr val="accent1">
                    <a:lumMod val="75000"/>
                  </a:schemeClr>
                </a:solidFill>
              </a:rPr>
              <a:t>：</a:t>
            </a:r>
            <a:r>
              <a:rPr lang="zh-CN" altLang="zh-CN" dirty="0"/>
              <a:t>广域网连接的计算机覆盖范围更广</a:t>
            </a:r>
            <a:r>
              <a:rPr lang="zh-CN" altLang="en-US" dirty="0"/>
              <a:t>，整个世界</a:t>
            </a:r>
            <a:r>
              <a:rPr lang="zh-CN" altLang="en-US" dirty="0">
                <a:solidFill>
                  <a:schemeClr val="accent1">
                    <a:lumMod val="75000"/>
                  </a:schemeClr>
                </a:solidFill>
              </a:rPr>
              <a:t>。</a:t>
            </a:r>
          </a:p>
        </p:txBody>
      </p:sp>
      <p:sp>
        <p:nvSpPr>
          <p:cNvPr id="2" name="页脚占位符 1"/>
          <p:cNvSpPr>
            <a:spLocks noGrp="1"/>
          </p:cNvSpPr>
          <p:nvPr>
            <p:ph type="ftr" sz="quarter" idx="11"/>
          </p:nvPr>
        </p:nvSpPr>
        <p:spPr/>
        <p:txBody>
          <a:bodyPr/>
          <a:lstStyle/>
          <a:p>
            <a:r>
              <a:rPr lang="zh-CN" altLang="en-US" dirty="0" smtClean="0"/>
              <a:t>计算机科学概论</a:t>
            </a:r>
            <a:endParaRPr lang="zh-CN" altLang="en-US" dirty="0"/>
          </a:p>
        </p:txBody>
      </p:sp>
      <p:sp>
        <p:nvSpPr>
          <p:cNvPr id="3" name="灯片编号占位符 2"/>
          <p:cNvSpPr>
            <a:spLocks noGrp="1"/>
          </p:cNvSpPr>
          <p:nvPr>
            <p:ph type="sldNum" sz="quarter" idx="12"/>
          </p:nvPr>
        </p:nvSpPr>
        <p:spPr/>
        <p:txBody>
          <a:bodyPr/>
          <a:lstStyle/>
          <a:p>
            <a:fld id="{9C0D9C84-2285-42AE-B4FE-18FF839F9702}" type="slidenum">
              <a:rPr lang="zh-CN" altLang="en-US" smtClean="0"/>
              <a:t>4</a:t>
            </a:fld>
            <a:endParaRPr lang="zh-CN" altLang="en-US"/>
          </a:p>
        </p:txBody>
      </p:sp>
      <p:sp>
        <p:nvSpPr>
          <p:cNvPr id="4" name="日期占位符 3"/>
          <p:cNvSpPr>
            <a:spLocks noGrp="1"/>
          </p:cNvSpPr>
          <p:nvPr>
            <p:ph type="dt" sz="half" idx="10"/>
          </p:nvPr>
        </p:nvSpPr>
        <p:spPr/>
        <p:txBody>
          <a:bodyPr/>
          <a:lstStyle/>
          <a:p>
            <a:fld id="{CEE76F55-EDAA-4970-BBF8-E0AB06BC39F4}" type="datetime8">
              <a:rPr lang="zh-CN" altLang="en-US" smtClean="0"/>
              <a:t>2018年12月17日8时37分</a:t>
            </a:fld>
            <a:endParaRPr lang="zh-CN" altLang="en-US"/>
          </a:p>
        </p:txBody>
      </p:sp>
    </p:spTree>
    <p:extLst>
      <p:ext uri="{BB962C8B-B14F-4D97-AF65-F5344CB8AC3E}">
        <p14:creationId xmlns:p14="http://schemas.microsoft.com/office/powerpoint/2010/main" val="7160066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500"/>
                                        <p:tgtEl>
                                          <p:spTgt spid="717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171">
                                            <p:txEl>
                                              <p:pRg st="3" end="3"/>
                                            </p:txEl>
                                          </p:spTgt>
                                        </p:tgtEl>
                                        <p:attrNameLst>
                                          <p:attrName>style.visibility</p:attrName>
                                        </p:attrNameLst>
                                      </p:cBhvr>
                                      <p:to>
                                        <p:strVal val="visible"/>
                                      </p:to>
                                    </p:set>
                                    <p:animEffect transition="in" filter="fade">
                                      <p:cBhvr>
                                        <p:cTn id="20" dur="500"/>
                                        <p:tgtEl>
                                          <p:spTgt spid="717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animEffect transition="in" filter="fade">
                                      <p:cBhvr>
                                        <p:cTn id="23"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a:solidFill>
                  <a:srgbClr val="FF0000"/>
                </a:solidFill>
              </a:rPr>
              <a:t>因特网体系结构</a:t>
            </a:r>
            <a:endParaRPr lang="zh-CN" altLang="en-US" dirty="0" smtClean="0"/>
          </a:p>
        </p:txBody>
      </p:sp>
      <p:sp>
        <p:nvSpPr>
          <p:cNvPr id="50179" name="内容占位符 2"/>
          <p:cNvSpPr>
            <a:spLocks noGrp="1"/>
          </p:cNvSpPr>
          <p:nvPr>
            <p:ph idx="1"/>
          </p:nvPr>
        </p:nvSpPr>
        <p:spPr>
          <a:xfrm>
            <a:off x="838201" y="2060575"/>
            <a:ext cx="9567864" cy="4114800"/>
          </a:xfrm>
        </p:spPr>
        <p:txBody>
          <a:bodyPr>
            <a:normAutofit/>
          </a:bodyPr>
          <a:lstStyle/>
          <a:p>
            <a:pPr algn="just"/>
            <a:r>
              <a:rPr lang="en-US" altLang="zh-CN" sz="2400" dirty="0" smtClean="0"/>
              <a:t>	</a:t>
            </a:r>
            <a:r>
              <a:rPr lang="zh-CN" altLang="zh-CN" sz="2400" dirty="0" smtClean="0"/>
              <a:t>个人</a:t>
            </a:r>
            <a:r>
              <a:rPr lang="zh-CN" altLang="zh-CN" sz="2400" dirty="0"/>
              <a:t>用户与因特网接入服务提供商连接的设各称为</a:t>
            </a:r>
            <a:r>
              <a:rPr lang="zh-CN" altLang="zh-CN" sz="2400" dirty="0">
                <a:solidFill>
                  <a:srgbClr val="FF0000"/>
                </a:solidFill>
              </a:rPr>
              <a:t>终端系统</a:t>
            </a:r>
            <a:r>
              <a:rPr lang="en-US" altLang="zh-CN" sz="2400" dirty="0" smtClean="0">
                <a:solidFill>
                  <a:srgbClr val="FF0000"/>
                </a:solidFill>
              </a:rPr>
              <a:t>(end </a:t>
            </a:r>
            <a:r>
              <a:rPr lang="en-US" altLang="zh-CN" sz="2400" dirty="0">
                <a:solidFill>
                  <a:srgbClr val="FF0000"/>
                </a:solidFill>
              </a:rPr>
              <a:t>system)</a:t>
            </a:r>
            <a:r>
              <a:rPr lang="zh-CN" altLang="zh-CN" sz="2400" dirty="0"/>
              <a:t>或者</a:t>
            </a:r>
            <a:r>
              <a:rPr lang="zh-CN" altLang="zh-CN" sz="2400" dirty="0">
                <a:solidFill>
                  <a:srgbClr val="FF0000"/>
                </a:solidFill>
              </a:rPr>
              <a:t>主机</a:t>
            </a:r>
            <a:r>
              <a:rPr lang="en-US" altLang="zh-CN" sz="2400" dirty="0">
                <a:solidFill>
                  <a:srgbClr val="FF0000"/>
                </a:solidFill>
              </a:rPr>
              <a:t>(host) </a:t>
            </a:r>
            <a:r>
              <a:rPr lang="zh-CN" altLang="zh-CN" sz="2400" dirty="0" smtClean="0"/>
              <a:t>。</a:t>
            </a:r>
            <a:r>
              <a:rPr lang="zh-CN" altLang="zh-CN" sz="2400" dirty="0"/>
              <a:t>这些终端系统并不一定是传统意义上的计算机。</a:t>
            </a:r>
            <a:endParaRPr lang="en-US" altLang="zh-CN" sz="2400" dirty="0" smtClean="0"/>
          </a:p>
          <a:p>
            <a:pPr algn="just"/>
            <a:r>
              <a:rPr lang="en-US" altLang="zh-CN" sz="2400" dirty="0" smtClean="0"/>
              <a:t>	</a:t>
            </a:r>
            <a:r>
              <a:rPr lang="zh-CN" altLang="zh-CN" sz="2400" dirty="0"/>
              <a:t>终端系统与因特网接入服务提供商连接的技术也不尽相同 。 </a:t>
            </a:r>
            <a:endParaRPr lang="en-US" altLang="zh-CN" sz="2400" dirty="0" smtClean="0"/>
          </a:p>
          <a:p>
            <a:pPr algn="just"/>
            <a:r>
              <a:rPr lang="en-US" altLang="zh-CN" sz="2400" dirty="0"/>
              <a:t>	</a:t>
            </a:r>
            <a:r>
              <a:rPr lang="zh-CN" altLang="en-US" sz="2400" b="1" dirty="0" smtClean="0"/>
              <a:t>例如： </a:t>
            </a:r>
            <a:r>
              <a:rPr lang="en-US" altLang="zh-CN" sz="2400" dirty="0" err="1" smtClean="0"/>
              <a:t>WiFi</a:t>
            </a:r>
            <a:r>
              <a:rPr lang="en-US" altLang="zh-CN" sz="2400" dirty="0" smtClean="0"/>
              <a:t> </a:t>
            </a:r>
            <a:r>
              <a:rPr lang="zh-CN" altLang="en-US" sz="2400" dirty="0" smtClean="0"/>
              <a:t>技术、电缆、卫星系统。</a:t>
            </a:r>
            <a:endParaRPr lang="en-US" altLang="zh-CN" sz="2400" dirty="0" smtClean="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40</a:t>
            </a:fld>
            <a:endParaRPr lang="zh-CN" altLang="en-US"/>
          </a:p>
        </p:txBody>
      </p:sp>
      <p:sp>
        <p:nvSpPr>
          <p:cNvPr id="4" name="日期占位符 3"/>
          <p:cNvSpPr>
            <a:spLocks noGrp="1"/>
          </p:cNvSpPr>
          <p:nvPr>
            <p:ph type="dt" sz="half" idx="10"/>
          </p:nvPr>
        </p:nvSpPr>
        <p:spPr/>
        <p:txBody>
          <a:bodyPr/>
          <a:lstStyle/>
          <a:p>
            <a:fld id="{667D9417-AF1D-4040-BC41-72CFAAF52353}" type="datetime8">
              <a:rPr lang="zh-CN" altLang="en-US" smtClean="0"/>
              <a:t>2018年12月17日8时37分</a:t>
            </a:fld>
            <a:endParaRPr lang="zh-CN" altLang="en-US"/>
          </a:p>
        </p:txBody>
      </p:sp>
    </p:spTree>
    <p:extLst>
      <p:ext uri="{BB962C8B-B14F-4D97-AF65-F5344CB8AC3E}">
        <p14:creationId xmlns:p14="http://schemas.microsoft.com/office/powerpoint/2010/main" val="1962706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fade">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fade">
                                      <p:cBhvr>
                                        <p:cTn id="12" dur="500"/>
                                        <p:tgtEl>
                                          <p:spTgt spid="50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Effect transition="in" filter="fade">
                                      <p:cBhvr>
                                        <p:cTn id="17" dur="500"/>
                                        <p:tgtEl>
                                          <p:spTgt spid="501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838200" y="318630"/>
            <a:ext cx="10515600" cy="1325563"/>
          </a:xfrm>
        </p:spPr>
        <p:txBody>
          <a:bodyPr/>
          <a:lstStyle/>
          <a:p>
            <a:r>
              <a:rPr lang="zh-CN" altLang="en-US" dirty="0">
                <a:solidFill>
                  <a:srgbClr val="FF0000"/>
                </a:solidFill>
              </a:rPr>
              <a:t>因特网</a:t>
            </a:r>
            <a:r>
              <a:rPr lang="zh-CN" altLang="en-US" dirty="0" smtClean="0">
                <a:solidFill>
                  <a:srgbClr val="FF0000"/>
                </a:solidFill>
              </a:rPr>
              <a:t>编址</a:t>
            </a:r>
            <a:r>
              <a:rPr lang="en-US" altLang="zh-CN" dirty="0" smtClean="0">
                <a:solidFill>
                  <a:srgbClr val="FF0000"/>
                </a:solidFill>
              </a:rPr>
              <a:t/>
            </a:r>
            <a:br>
              <a:rPr lang="en-US" altLang="zh-CN" dirty="0" smtClean="0">
                <a:solidFill>
                  <a:srgbClr val="FF0000"/>
                </a:solidFill>
              </a:rPr>
            </a:br>
            <a:r>
              <a:rPr lang="zh-CN" altLang="en-US" sz="3200" dirty="0" smtClean="0">
                <a:solidFill>
                  <a:srgbClr val="FF0000"/>
                </a:solidFill>
              </a:rPr>
              <a:t>（</a:t>
            </a:r>
            <a:r>
              <a:rPr lang="en-US" altLang="zh-CN" sz="3200" dirty="0">
                <a:solidFill>
                  <a:srgbClr val="FF0000"/>
                </a:solidFill>
              </a:rPr>
              <a:t>Internet Addressing</a:t>
            </a:r>
            <a:r>
              <a:rPr lang="zh-CN" altLang="en-US" sz="3200" dirty="0" smtClean="0">
                <a:solidFill>
                  <a:srgbClr val="FF0000"/>
                </a:solidFill>
              </a:rPr>
              <a:t>）</a:t>
            </a:r>
            <a:endParaRPr lang="zh-CN" altLang="en-US" sz="3200" dirty="0">
              <a:solidFill>
                <a:srgbClr val="FF0000"/>
              </a:solidFill>
            </a:endParaRPr>
          </a:p>
        </p:txBody>
      </p:sp>
      <p:sp>
        <p:nvSpPr>
          <p:cNvPr id="54275" name="内容占位符 2"/>
          <p:cNvSpPr>
            <a:spLocks noGrp="1"/>
          </p:cNvSpPr>
          <p:nvPr>
            <p:ph idx="1"/>
          </p:nvPr>
        </p:nvSpPr>
        <p:spPr>
          <a:xfrm>
            <a:off x="869196" y="1464589"/>
            <a:ext cx="10235339" cy="4680488"/>
          </a:xfrm>
        </p:spPr>
        <p:txBody>
          <a:bodyPr>
            <a:normAutofit fontScale="92500" lnSpcReduction="20000"/>
          </a:bodyPr>
          <a:lstStyle/>
          <a:p>
            <a:pPr algn="just"/>
            <a:r>
              <a:rPr lang="en-US" altLang="zh-CN" dirty="0" smtClean="0"/>
              <a:t>       </a:t>
            </a:r>
            <a:r>
              <a:rPr lang="zh-CN" altLang="zh-CN" dirty="0" smtClean="0"/>
              <a:t>因特网</a:t>
            </a:r>
            <a:r>
              <a:rPr lang="zh-CN" altLang="en-US" dirty="0" smtClean="0"/>
              <a:t>需要</a:t>
            </a:r>
            <a:r>
              <a:rPr lang="zh-CN" altLang="zh-CN" dirty="0" smtClean="0"/>
              <a:t>一</a:t>
            </a:r>
            <a:r>
              <a:rPr lang="zh-CN" altLang="zh-CN" dirty="0"/>
              <a:t>个互联网范围的编址</a:t>
            </a:r>
            <a:r>
              <a:rPr lang="zh-CN" altLang="zh-CN" dirty="0" smtClean="0"/>
              <a:t>系统</a:t>
            </a:r>
            <a:r>
              <a:rPr lang="en-US" altLang="zh-CN" dirty="0" smtClean="0"/>
              <a:t>, </a:t>
            </a:r>
            <a:r>
              <a:rPr lang="zh-CN" altLang="zh-CN" dirty="0"/>
              <a:t>这个系统将赋予该系统中每个计算机唯一的标识地址</a:t>
            </a:r>
            <a:r>
              <a:rPr lang="zh-CN" altLang="zh-CN" dirty="0" smtClean="0"/>
              <a:t>。</a:t>
            </a:r>
            <a:r>
              <a:rPr lang="zh-CN" altLang="zh-CN" dirty="0"/>
              <a:t>在因特网</a:t>
            </a:r>
            <a:r>
              <a:rPr lang="zh-CN" altLang="zh-CN" dirty="0" smtClean="0"/>
              <a:t>中</a:t>
            </a:r>
            <a:r>
              <a:rPr lang="zh-CN" altLang="en-US" dirty="0" smtClean="0"/>
              <a:t>，</a:t>
            </a:r>
            <a:r>
              <a:rPr lang="zh-CN" altLang="zh-CN" dirty="0" smtClean="0"/>
              <a:t>这些</a:t>
            </a:r>
            <a:r>
              <a:rPr lang="zh-CN" altLang="zh-CN" dirty="0"/>
              <a:t>地址</a:t>
            </a:r>
            <a:r>
              <a:rPr lang="zh-CN" altLang="zh-CN" dirty="0" smtClean="0"/>
              <a:t>称为</a:t>
            </a:r>
            <a:r>
              <a:rPr lang="en-US" altLang="zh-CN" dirty="0" smtClean="0">
                <a:solidFill>
                  <a:srgbClr val="FF0000"/>
                </a:solidFill>
              </a:rPr>
              <a:t>IP</a:t>
            </a:r>
            <a:r>
              <a:rPr lang="zh-CN" altLang="zh-CN" dirty="0" smtClean="0">
                <a:solidFill>
                  <a:srgbClr val="FF0000"/>
                </a:solidFill>
              </a:rPr>
              <a:t>地址</a:t>
            </a:r>
            <a:r>
              <a:rPr lang="zh-CN" altLang="en-US" dirty="0" smtClean="0">
                <a:solidFill>
                  <a:srgbClr val="FF0000"/>
                </a:solidFill>
              </a:rPr>
              <a:t>（</a:t>
            </a:r>
            <a:r>
              <a:rPr lang="en-US" altLang="zh-CN" dirty="0">
                <a:solidFill>
                  <a:srgbClr val="FF0000"/>
                </a:solidFill>
              </a:rPr>
              <a:t> IP address </a:t>
            </a:r>
            <a:r>
              <a:rPr lang="zh-CN" altLang="en-US" dirty="0" smtClean="0">
                <a:solidFill>
                  <a:srgbClr val="FF0000"/>
                </a:solidFill>
              </a:rPr>
              <a:t>，</a:t>
            </a:r>
            <a:r>
              <a:rPr lang="en-US" altLang="zh-CN" dirty="0" smtClean="0">
                <a:solidFill>
                  <a:srgbClr val="FF0000"/>
                </a:solidFill>
              </a:rPr>
              <a:t>Internet Protocol</a:t>
            </a:r>
            <a:r>
              <a:rPr lang="zh-CN" altLang="en-US" dirty="0" smtClean="0">
                <a:solidFill>
                  <a:srgbClr val="FF0000"/>
                </a:solidFill>
              </a:rPr>
              <a:t>）</a:t>
            </a:r>
            <a:r>
              <a:rPr lang="zh-CN" altLang="zh-CN" dirty="0" smtClean="0"/>
              <a:t>。</a:t>
            </a:r>
            <a:r>
              <a:rPr lang="zh-CN" altLang="en-US" dirty="0" smtClean="0"/>
              <a:t>（类似于邮编、手机号）</a:t>
            </a:r>
            <a:endParaRPr lang="en-US" altLang="zh-CN" dirty="0" smtClean="0"/>
          </a:p>
          <a:p>
            <a:pPr algn="just"/>
            <a:r>
              <a:rPr lang="en-US" altLang="zh-CN" dirty="0" smtClean="0"/>
              <a:t>       </a:t>
            </a:r>
            <a:r>
              <a:rPr lang="zh-CN" altLang="zh-CN" dirty="0" smtClean="0"/>
              <a:t>最初</a:t>
            </a:r>
            <a:r>
              <a:rPr lang="en-US" altLang="zh-CN" dirty="0"/>
              <a:t>, </a:t>
            </a:r>
            <a:r>
              <a:rPr lang="zh-CN" altLang="zh-CN" dirty="0"/>
              <a:t>每一个</a:t>
            </a:r>
            <a:r>
              <a:rPr lang="en-US" altLang="zh-CN" dirty="0"/>
              <a:t>IP</a:t>
            </a:r>
            <a:r>
              <a:rPr lang="zh-CN" altLang="zh-CN" dirty="0"/>
              <a:t>地址都是</a:t>
            </a:r>
            <a:r>
              <a:rPr lang="en-US" altLang="zh-CN" dirty="0"/>
              <a:t>32</a:t>
            </a:r>
            <a:r>
              <a:rPr lang="zh-CN" altLang="zh-CN" dirty="0"/>
              <a:t>位的位</a:t>
            </a:r>
            <a:r>
              <a:rPr lang="zh-CN" altLang="zh-CN" dirty="0" smtClean="0"/>
              <a:t>模式</a:t>
            </a:r>
            <a:r>
              <a:rPr lang="zh-CN" altLang="en-US" dirty="0" smtClean="0"/>
              <a:t>，现在</a:t>
            </a:r>
            <a:r>
              <a:rPr lang="zh-CN" altLang="zh-CN" dirty="0" smtClean="0"/>
              <a:t>将</a:t>
            </a:r>
            <a:r>
              <a:rPr lang="zh-CN" altLang="zh-CN" dirty="0"/>
              <a:t>其扩展</a:t>
            </a:r>
            <a:r>
              <a:rPr lang="zh-CN" altLang="zh-CN" dirty="0" smtClean="0"/>
              <a:t>到</a:t>
            </a:r>
            <a:r>
              <a:rPr lang="zh-CN" altLang="en-US" dirty="0" smtClean="0"/>
              <a:t>了</a:t>
            </a:r>
            <a:r>
              <a:rPr lang="en-US" altLang="zh-CN" dirty="0" smtClean="0"/>
              <a:t>128</a:t>
            </a:r>
            <a:r>
              <a:rPr lang="zh-CN" altLang="zh-CN" dirty="0" smtClean="0"/>
              <a:t>位</a:t>
            </a:r>
            <a:r>
              <a:rPr lang="zh-CN" altLang="en-US" dirty="0" smtClean="0"/>
              <a:t>（</a:t>
            </a:r>
            <a:r>
              <a:rPr lang="en-US" altLang="zh-CN" dirty="0" smtClean="0"/>
              <a:t>IPv6</a:t>
            </a:r>
            <a:r>
              <a:rPr lang="zh-CN" altLang="en-US" dirty="0" smtClean="0"/>
              <a:t>）。</a:t>
            </a:r>
            <a:endParaRPr lang="en-US" altLang="zh-CN" dirty="0" smtClean="0"/>
          </a:p>
          <a:p>
            <a:pPr algn="just"/>
            <a:r>
              <a:rPr lang="en-US" altLang="zh-CN" dirty="0" smtClean="0"/>
              <a:t>       ICANN</a:t>
            </a:r>
            <a:r>
              <a:rPr lang="zh-CN" altLang="en-US" dirty="0" smtClean="0"/>
              <a:t>（</a:t>
            </a:r>
            <a:r>
              <a:rPr lang="en-US" altLang="zh-CN" dirty="0" smtClean="0"/>
              <a:t>Internet Corporation for Assigned Names and Numbers</a:t>
            </a:r>
            <a:r>
              <a:rPr lang="zh-CN" altLang="en-US" dirty="0" smtClean="0"/>
              <a:t>，因特网名称与数字地址分配机构）向因特网服务提供商提供</a:t>
            </a:r>
            <a:r>
              <a:rPr lang="en-US" altLang="zh-CN" dirty="0" smtClean="0"/>
              <a:t>IP</a:t>
            </a:r>
            <a:r>
              <a:rPr lang="zh-CN" altLang="en-US" dirty="0" smtClean="0"/>
              <a:t>地址。</a:t>
            </a:r>
            <a:endParaRPr lang="en-US" altLang="zh-CN" dirty="0"/>
          </a:p>
          <a:p>
            <a:pPr algn="just"/>
            <a:endParaRPr lang="zh-CN" altLang="en-US"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41</a:t>
            </a:fld>
            <a:endParaRPr lang="zh-CN" altLang="en-US"/>
          </a:p>
        </p:txBody>
      </p:sp>
      <p:sp>
        <p:nvSpPr>
          <p:cNvPr id="4" name="日期占位符 3"/>
          <p:cNvSpPr>
            <a:spLocks noGrp="1"/>
          </p:cNvSpPr>
          <p:nvPr>
            <p:ph type="dt" sz="half" idx="10"/>
          </p:nvPr>
        </p:nvSpPr>
        <p:spPr/>
        <p:txBody>
          <a:bodyPr/>
          <a:lstStyle/>
          <a:p>
            <a:fld id="{7401117C-79A6-454C-8C6A-E8AC404072CB}" type="datetime8">
              <a:rPr lang="zh-CN" altLang="en-US" smtClean="0"/>
              <a:t>2018年12月17日8时37分</a:t>
            </a:fld>
            <a:endParaRPr lang="zh-CN" altLang="en-US" dirty="0"/>
          </a:p>
        </p:txBody>
      </p:sp>
    </p:spTree>
    <p:extLst>
      <p:ext uri="{BB962C8B-B14F-4D97-AF65-F5344CB8AC3E}">
        <p14:creationId xmlns:p14="http://schemas.microsoft.com/office/powerpoint/2010/main" val="40193117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500"/>
                                        <p:tgtEl>
                                          <p:spTgt spid="54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a:solidFill>
                  <a:srgbClr val="FF0000"/>
                </a:solidFill>
              </a:rPr>
              <a:t>因特网编址</a:t>
            </a:r>
            <a:endParaRPr lang="zh-CN" altLang="en-US" dirty="0" smtClean="0"/>
          </a:p>
        </p:txBody>
      </p:sp>
      <p:sp>
        <p:nvSpPr>
          <p:cNvPr id="49155" name="内容占位符 2"/>
          <p:cNvSpPr>
            <a:spLocks noGrp="1"/>
          </p:cNvSpPr>
          <p:nvPr>
            <p:ph idx="1"/>
          </p:nvPr>
        </p:nvSpPr>
        <p:spPr>
          <a:xfrm>
            <a:off x="838200" y="2060575"/>
            <a:ext cx="9361488" cy="4114800"/>
          </a:xfrm>
        </p:spPr>
        <p:txBody>
          <a:bodyPr>
            <a:normAutofit/>
          </a:bodyPr>
          <a:lstStyle/>
          <a:p>
            <a:pPr algn="just"/>
            <a:r>
              <a:rPr lang="en-US" altLang="zh-CN" dirty="0" smtClean="0"/>
              <a:t>	</a:t>
            </a:r>
            <a:r>
              <a:rPr lang="en-US" altLang="zh-CN" dirty="0"/>
              <a:t> IP</a:t>
            </a:r>
            <a:r>
              <a:rPr lang="zh-CN" altLang="zh-CN" dirty="0"/>
              <a:t>地址通常是采用</a:t>
            </a:r>
            <a:r>
              <a:rPr lang="zh-CN" altLang="zh-CN" dirty="0">
                <a:solidFill>
                  <a:srgbClr val="FF0000"/>
                </a:solidFill>
              </a:rPr>
              <a:t>点分十进制记数法</a:t>
            </a:r>
            <a:r>
              <a:rPr lang="en-US" altLang="zh-CN" dirty="0">
                <a:solidFill>
                  <a:srgbClr val="FF0000"/>
                </a:solidFill>
              </a:rPr>
              <a:t> (dotted decimal notation) </a:t>
            </a:r>
            <a:r>
              <a:rPr lang="zh-CN" altLang="zh-CN" dirty="0"/>
              <a:t>书写</a:t>
            </a:r>
            <a:r>
              <a:rPr lang="zh-CN" altLang="zh-CN" dirty="0" smtClean="0"/>
              <a:t>的</a:t>
            </a:r>
            <a:r>
              <a:rPr lang="zh-CN" altLang="en-US" dirty="0" smtClean="0"/>
              <a:t>，</a:t>
            </a:r>
            <a:r>
              <a:rPr lang="zh-CN" altLang="zh-CN" dirty="0" smtClean="0"/>
              <a:t>其中</a:t>
            </a:r>
            <a:r>
              <a:rPr lang="zh-CN" altLang="zh-CN" dirty="0"/>
              <a:t>地址的每个字节用圆点</a:t>
            </a:r>
            <a:r>
              <a:rPr lang="zh-CN" altLang="zh-CN" dirty="0" smtClean="0"/>
              <a:t>分隔</a:t>
            </a:r>
            <a:r>
              <a:rPr lang="zh-CN" altLang="en-US" dirty="0" smtClean="0"/>
              <a:t>，</a:t>
            </a:r>
            <a:r>
              <a:rPr lang="zh-CN" altLang="zh-CN" dirty="0" smtClean="0"/>
              <a:t>每个</a:t>
            </a:r>
            <a:r>
              <a:rPr lang="zh-CN" altLang="zh-CN" dirty="0"/>
              <a:t>字节用传统的十进制整数表示。 </a:t>
            </a:r>
            <a:endParaRPr lang="en-US" altLang="zh-CN" dirty="0" smtClean="0"/>
          </a:p>
          <a:p>
            <a:pPr algn="just"/>
            <a:endParaRPr lang="en-US" altLang="zh-CN" sz="1000" dirty="0"/>
          </a:p>
          <a:p>
            <a:pPr algn="just"/>
            <a:r>
              <a:rPr lang="en-US" altLang="zh-CN" dirty="0" smtClean="0"/>
              <a:t>			219.231.164.200</a:t>
            </a:r>
          </a:p>
        </p:txBody>
      </p:sp>
      <p:cxnSp>
        <p:nvCxnSpPr>
          <p:cNvPr id="5" name="直接连接符 4"/>
          <p:cNvCxnSpPr/>
          <p:nvPr/>
        </p:nvCxnSpPr>
        <p:spPr>
          <a:xfrm>
            <a:off x="3129566" y="5098733"/>
            <a:ext cx="3966693"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42</a:t>
            </a:fld>
            <a:endParaRPr lang="zh-CN" altLang="en-US"/>
          </a:p>
        </p:txBody>
      </p:sp>
      <p:sp>
        <p:nvSpPr>
          <p:cNvPr id="4" name="日期占位符 3"/>
          <p:cNvSpPr>
            <a:spLocks noGrp="1"/>
          </p:cNvSpPr>
          <p:nvPr>
            <p:ph type="dt" sz="half" idx="10"/>
          </p:nvPr>
        </p:nvSpPr>
        <p:spPr/>
        <p:txBody>
          <a:bodyPr/>
          <a:lstStyle/>
          <a:p>
            <a:fld id="{60FEBFF3-9FB5-41E5-978B-331439F08B0B}" type="datetime8">
              <a:rPr lang="zh-CN" altLang="en-US" smtClean="0"/>
              <a:t>2018年12月17日8时37分</a:t>
            </a:fld>
            <a:endParaRPr lang="zh-CN" altLang="en-US"/>
          </a:p>
        </p:txBody>
      </p:sp>
    </p:spTree>
    <p:extLst>
      <p:ext uri="{BB962C8B-B14F-4D97-AF65-F5344CB8AC3E}">
        <p14:creationId xmlns:p14="http://schemas.microsoft.com/office/powerpoint/2010/main" val="8566021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dirty="0">
                <a:solidFill>
                  <a:srgbClr val="FF0000"/>
                </a:solidFill>
              </a:rPr>
              <a:t>因特网编址</a:t>
            </a:r>
            <a:endParaRPr lang="zh-CN" altLang="en-US" dirty="0" smtClean="0"/>
          </a:p>
        </p:txBody>
      </p:sp>
      <p:sp>
        <p:nvSpPr>
          <p:cNvPr id="57347" name="内容占位符 2"/>
          <p:cNvSpPr>
            <a:spLocks noGrp="1"/>
          </p:cNvSpPr>
          <p:nvPr>
            <p:ph idx="1"/>
          </p:nvPr>
        </p:nvSpPr>
        <p:spPr>
          <a:xfrm>
            <a:off x="884694" y="1542460"/>
            <a:ext cx="9700647" cy="4797425"/>
          </a:xfrm>
        </p:spPr>
        <p:txBody>
          <a:bodyPr>
            <a:normAutofit/>
          </a:bodyPr>
          <a:lstStyle/>
          <a:p>
            <a:r>
              <a:rPr lang="en-US" altLang="zh-CN" sz="2400" dirty="0" smtClean="0"/>
              <a:t>	</a:t>
            </a:r>
            <a:r>
              <a:rPr lang="zh-CN" altLang="zh-CN" sz="2400" dirty="0" smtClean="0"/>
              <a:t>因特网</a:t>
            </a:r>
            <a:r>
              <a:rPr lang="zh-CN" altLang="zh-CN" sz="2400" dirty="0"/>
              <a:t>拥有另外一种编址系统</a:t>
            </a:r>
            <a:r>
              <a:rPr lang="en-US" altLang="zh-CN" sz="2400" dirty="0"/>
              <a:t>, </a:t>
            </a:r>
            <a:r>
              <a:rPr lang="zh-CN" altLang="zh-CN" sz="2400" dirty="0"/>
              <a:t>利用</a:t>
            </a:r>
            <a:r>
              <a:rPr lang="zh-CN" altLang="zh-CN" sz="2400" dirty="0">
                <a:solidFill>
                  <a:srgbClr val="FF0000"/>
                </a:solidFill>
              </a:rPr>
              <a:t>助记名称</a:t>
            </a:r>
            <a:r>
              <a:rPr lang="zh-CN" altLang="zh-CN" sz="2400" dirty="0"/>
              <a:t>来标识计算机 </a:t>
            </a:r>
            <a:r>
              <a:rPr lang="zh-CN" altLang="zh-CN" sz="2400" dirty="0" smtClean="0"/>
              <a:t>。</a:t>
            </a:r>
            <a:r>
              <a:rPr lang="en-US" altLang="zh-CN" sz="2400" dirty="0" smtClean="0"/>
              <a:t>			   </a:t>
            </a:r>
            <a:r>
              <a:rPr lang="en-US" altLang="zh-CN" sz="2400" dirty="0" smtClean="0">
                <a:hlinkClick r:id="rId2"/>
              </a:rPr>
              <a:t>www.baidu.com</a:t>
            </a:r>
            <a:r>
              <a:rPr lang="en-US" altLang="zh-CN" sz="2400" dirty="0" smtClean="0"/>
              <a:t>  </a:t>
            </a:r>
            <a:r>
              <a:rPr lang="en-US" altLang="zh-CN" sz="2400" dirty="0" smtClean="0">
                <a:hlinkClick r:id="rId3"/>
              </a:rPr>
              <a:t>www.sdu.edu.cn</a:t>
            </a:r>
            <a:r>
              <a:rPr lang="en-US" altLang="zh-CN" sz="2400" dirty="0" smtClean="0"/>
              <a:t> </a:t>
            </a:r>
            <a:endParaRPr lang="en-US" altLang="zh-CN" sz="2400" dirty="0"/>
          </a:p>
          <a:p>
            <a:r>
              <a:rPr lang="en-US" altLang="zh-CN" sz="2400" dirty="0" smtClean="0"/>
              <a:t>	</a:t>
            </a:r>
            <a:r>
              <a:rPr lang="zh-CN" altLang="zh-CN" sz="2400" dirty="0" smtClean="0"/>
              <a:t>该</a:t>
            </a:r>
            <a:r>
              <a:rPr lang="zh-CN" altLang="zh-CN" sz="2400" dirty="0"/>
              <a:t>编址系统基于</a:t>
            </a:r>
            <a:r>
              <a:rPr lang="zh-CN" altLang="zh-CN" sz="2400" dirty="0">
                <a:solidFill>
                  <a:srgbClr val="FF0000"/>
                </a:solidFill>
              </a:rPr>
              <a:t>域</a:t>
            </a:r>
            <a:r>
              <a:rPr lang="en-US" altLang="zh-CN" sz="2400" dirty="0">
                <a:solidFill>
                  <a:srgbClr val="FF0000"/>
                </a:solidFill>
              </a:rPr>
              <a:t> ( domain ) </a:t>
            </a:r>
            <a:r>
              <a:rPr lang="zh-CN" altLang="zh-CN" sz="2400" dirty="0"/>
              <a:t>的</a:t>
            </a:r>
            <a:r>
              <a:rPr lang="zh-CN" altLang="zh-CN" sz="2400" dirty="0" smtClean="0"/>
              <a:t>概念</a:t>
            </a:r>
            <a:r>
              <a:rPr lang="zh-CN" altLang="en-US" sz="2400" dirty="0" smtClean="0"/>
              <a:t>。</a:t>
            </a:r>
            <a:endParaRPr lang="en-US" altLang="zh-CN" sz="2400" dirty="0" smtClean="0"/>
          </a:p>
          <a:p>
            <a:r>
              <a:rPr lang="en-US" altLang="zh-CN" sz="2400" dirty="0" smtClean="0"/>
              <a:t>	</a:t>
            </a:r>
            <a:r>
              <a:rPr lang="zh-CN" altLang="zh-CN" sz="2400" dirty="0" smtClean="0"/>
              <a:t>每</a:t>
            </a:r>
            <a:r>
              <a:rPr lang="zh-CN" altLang="zh-CN" sz="2400" dirty="0"/>
              <a:t>一个</a:t>
            </a:r>
            <a:r>
              <a:rPr lang="zh-CN" altLang="zh-CN" sz="2400" dirty="0" smtClean="0"/>
              <a:t>域</a:t>
            </a:r>
            <a:r>
              <a:rPr lang="zh-CN" altLang="en-US" sz="2400" dirty="0"/>
              <a:t>名</a:t>
            </a:r>
            <a:r>
              <a:rPr lang="zh-CN" altLang="zh-CN" sz="2400" dirty="0" smtClean="0"/>
              <a:t>都</a:t>
            </a:r>
            <a:r>
              <a:rPr lang="zh-CN" altLang="zh-CN" sz="2400" dirty="0"/>
              <a:t>必须在因特网名称与数字地址分配机构进行注册</a:t>
            </a:r>
            <a:r>
              <a:rPr lang="en-US" altLang="zh-CN" sz="2400" dirty="0"/>
              <a:t>, </a:t>
            </a:r>
            <a:r>
              <a:rPr lang="zh-CN" altLang="zh-CN" sz="2400" dirty="0"/>
              <a:t>这一过程由称为</a:t>
            </a:r>
            <a:r>
              <a:rPr lang="zh-CN" altLang="zh-CN" sz="2400" dirty="0">
                <a:solidFill>
                  <a:srgbClr val="FF0000"/>
                </a:solidFill>
              </a:rPr>
              <a:t>注册商</a:t>
            </a:r>
            <a:r>
              <a:rPr lang="en-US" altLang="zh-CN" sz="2400" dirty="0">
                <a:solidFill>
                  <a:srgbClr val="FF0000"/>
                </a:solidFill>
              </a:rPr>
              <a:t>(registrar ) </a:t>
            </a:r>
            <a:r>
              <a:rPr lang="zh-CN" altLang="zh-CN" sz="2400" dirty="0"/>
              <a:t>的公司操作</a:t>
            </a:r>
            <a:r>
              <a:rPr lang="en-US" altLang="zh-CN" sz="2400" dirty="0"/>
              <a:t>, </a:t>
            </a:r>
            <a:r>
              <a:rPr lang="zh-CN" altLang="zh-CN" sz="2400" dirty="0"/>
              <a:t>注册商由因特网名称与数字地址分配机构指定 </a:t>
            </a:r>
            <a:r>
              <a:rPr lang="zh-CN" altLang="zh-CN" sz="2400" dirty="0" smtClean="0"/>
              <a:t>。</a:t>
            </a:r>
            <a:endParaRPr lang="en-US" altLang="zh-CN" sz="2400" dirty="0" smtClean="0"/>
          </a:p>
          <a:p>
            <a:r>
              <a:rPr lang="en-US" altLang="zh-CN" sz="2400" dirty="0" smtClean="0"/>
              <a:t>	</a:t>
            </a:r>
            <a:r>
              <a:rPr lang="zh-CN" altLang="zh-CN" sz="2400" dirty="0" smtClean="0"/>
              <a:t>域名</a:t>
            </a:r>
            <a:r>
              <a:rPr lang="zh-CN" altLang="en-US" sz="2400" dirty="0" smtClean="0"/>
              <a:t>通常是注册机构的描述，</a:t>
            </a:r>
            <a:r>
              <a:rPr lang="zh-CN" altLang="zh-CN" sz="2400" dirty="0" smtClean="0"/>
              <a:t>在</a:t>
            </a:r>
            <a:r>
              <a:rPr lang="zh-CN" altLang="zh-CN" sz="2400" dirty="0"/>
              <a:t>因特网中是唯一的 。</a:t>
            </a:r>
            <a:endParaRPr lang="zh-CN" altLang="en-US"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43</a:t>
            </a:fld>
            <a:endParaRPr lang="zh-CN" altLang="en-US"/>
          </a:p>
        </p:txBody>
      </p:sp>
      <p:sp>
        <p:nvSpPr>
          <p:cNvPr id="4" name="日期占位符 3"/>
          <p:cNvSpPr>
            <a:spLocks noGrp="1"/>
          </p:cNvSpPr>
          <p:nvPr>
            <p:ph type="dt" sz="half" idx="10"/>
          </p:nvPr>
        </p:nvSpPr>
        <p:spPr/>
        <p:txBody>
          <a:bodyPr/>
          <a:lstStyle/>
          <a:p>
            <a:fld id="{02E729A8-25A9-41A4-9D9C-18FB83D56773}" type="datetime8">
              <a:rPr lang="zh-CN" altLang="en-US" smtClean="0"/>
              <a:t>2018年12月17日8时37分</a:t>
            </a:fld>
            <a:endParaRPr lang="zh-CN" altLang="en-US"/>
          </a:p>
        </p:txBody>
      </p:sp>
    </p:spTree>
    <p:extLst>
      <p:ext uri="{BB962C8B-B14F-4D97-AF65-F5344CB8AC3E}">
        <p14:creationId xmlns:p14="http://schemas.microsoft.com/office/powerpoint/2010/main" val="1497327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fade">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fade">
                                      <p:cBhvr>
                                        <p:cTn id="12" dur="500"/>
                                        <p:tgtEl>
                                          <p:spTgt spid="57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fade">
                                      <p:cBhvr>
                                        <p:cTn id="17" dur="500"/>
                                        <p:tgtEl>
                                          <p:spTgt spid="57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fade">
                                      <p:cBhvr>
                                        <p:cTn id="22" dur="5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dirty="0">
                <a:solidFill>
                  <a:srgbClr val="FF0000"/>
                </a:solidFill>
              </a:rPr>
              <a:t>因特网编址</a:t>
            </a:r>
            <a:endParaRPr lang="zh-CN" altLang="en-US" dirty="0" smtClean="0"/>
          </a:p>
        </p:txBody>
      </p:sp>
      <p:sp>
        <p:nvSpPr>
          <p:cNvPr id="59395" name="内容占位符 2"/>
          <p:cNvSpPr>
            <a:spLocks noGrp="1"/>
          </p:cNvSpPr>
          <p:nvPr>
            <p:ph idx="1"/>
          </p:nvPr>
        </p:nvSpPr>
        <p:spPr>
          <a:xfrm>
            <a:off x="838199" y="1815885"/>
            <a:ext cx="9761113" cy="4114800"/>
          </a:xfrm>
        </p:spPr>
        <p:txBody>
          <a:bodyPr>
            <a:normAutofit fontScale="92500"/>
          </a:bodyPr>
          <a:lstStyle/>
          <a:p>
            <a:r>
              <a:rPr lang="en-US" altLang="zh-CN" dirty="0">
                <a:solidFill>
                  <a:srgbClr val="FF0000"/>
                </a:solidFill>
              </a:rPr>
              <a:t>TLDs (Top-level Domain</a:t>
            </a:r>
            <a:r>
              <a:rPr lang="zh-CN" altLang="en-US" dirty="0">
                <a:solidFill>
                  <a:srgbClr val="FF0000"/>
                </a:solidFill>
              </a:rPr>
              <a:t>，顶级域名</a:t>
            </a:r>
            <a:r>
              <a:rPr lang="en-US" altLang="zh-CN" dirty="0">
                <a:solidFill>
                  <a:srgbClr val="FF0000"/>
                </a:solidFill>
              </a:rPr>
              <a:t>) </a:t>
            </a:r>
            <a:r>
              <a:rPr lang="zh-CN" altLang="en-US" dirty="0">
                <a:solidFill>
                  <a:srgbClr val="FF0000"/>
                </a:solidFill>
              </a:rPr>
              <a:t>：</a:t>
            </a:r>
            <a:endParaRPr lang="en-US" altLang="zh-CN" dirty="0">
              <a:solidFill>
                <a:srgbClr val="FF0000"/>
              </a:solidFill>
            </a:endParaRPr>
          </a:p>
          <a:p>
            <a:pPr lvl="1"/>
            <a:r>
              <a:rPr lang="en-US" altLang="zh-CN" b="1" dirty="0" err="1"/>
              <a:t>edu</a:t>
            </a:r>
            <a:r>
              <a:rPr lang="en-US" altLang="zh-CN" b="1" dirty="0"/>
              <a:t> </a:t>
            </a:r>
            <a:r>
              <a:rPr lang="zh-CN" altLang="en-US" dirty="0" smtClean="0"/>
              <a:t>表示教育系统</a:t>
            </a:r>
            <a:endParaRPr lang="en-US" altLang="zh-CN" dirty="0"/>
          </a:p>
          <a:p>
            <a:pPr lvl="1"/>
            <a:r>
              <a:rPr lang="en-US" altLang="zh-CN" b="1" dirty="0" err="1"/>
              <a:t>gov</a:t>
            </a:r>
            <a:r>
              <a:rPr lang="en-US" altLang="zh-CN" b="1" dirty="0"/>
              <a:t> </a:t>
            </a:r>
            <a:r>
              <a:rPr lang="zh-CN" altLang="en-US" dirty="0" smtClean="0"/>
              <a:t>表示政府系统</a:t>
            </a:r>
            <a:endParaRPr lang="en-US" altLang="zh-CN" dirty="0" smtClean="0"/>
          </a:p>
          <a:p>
            <a:pPr lvl="1"/>
            <a:r>
              <a:rPr lang="en-US" altLang="zh-CN" b="1" dirty="0" smtClean="0"/>
              <a:t>org </a:t>
            </a:r>
            <a:r>
              <a:rPr lang="zh-CN" altLang="en-US" dirty="0" smtClean="0"/>
              <a:t>表示非营利组织</a:t>
            </a:r>
            <a:endParaRPr lang="en-US" altLang="zh-CN" dirty="0" smtClean="0"/>
          </a:p>
          <a:p>
            <a:pPr lvl="1"/>
            <a:r>
              <a:rPr lang="en-US" altLang="zh-CN" b="1" dirty="0" smtClean="0"/>
              <a:t>museum</a:t>
            </a:r>
            <a:r>
              <a:rPr lang="en-US" altLang="zh-CN" dirty="0" smtClean="0"/>
              <a:t> </a:t>
            </a:r>
            <a:r>
              <a:rPr lang="zh-CN" altLang="en-US" dirty="0" smtClean="0"/>
              <a:t>表示博物馆</a:t>
            </a:r>
            <a:r>
              <a:rPr lang="en-US" altLang="zh-CN" dirty="0" smtClean="0"/>
              <a:t> </a:t>
            </a:r>
            <a:endParaRPr lang="en-US" altLang="zh-CN" dirty="0"/>
          </a:p>
          <a:p>
            <a:pPr lvl="1"/>
            <a:r>
              <a:rPr lang="en-US" altLang="zh-CN" b="1" dirty="0"/>
              <a:t>info </a:t>
            </a:r>
            <a:r>
              <a:rPr lang="zh-CN" altLang="en-US" dirty="0" smtClean="0"/>
              <a:t>表示无限制使用</a:t>
            </a:r>
            <a:endParaRPr lang="en-US" altLang="zh-CN" dirty="0"/>
          </a:p>
          <a:p>
            <a:pPr lvl="1"/>
            <a:r>
              <a:rPr lang="en-US" altLang="zh-CN" b="1" dirty="0"/>
              <a:t>n</a:t>
            </a:r>
            <a:r>
              <a:rPr lang="en-US" altLang="zh-CN" b="1" dirty="0" smtClean="0"/>
              <a:t>et</a:t>
            </a:r>
            <a:r>
              <a:rPr lang="en-US" altLang="zh-CN" dirty="0" smtClean="0"/>
              <a:t> </a:t>
            </a:r>
            <a:r>
              <a:rPr lang="zh-CN" altLang="zh-CN" dirty="0" smtClean="0"/>
              <a:t>最初</a:t>
            </a:r>
            <a:r>
              <a:rPr lang="zh-CN" altLang="zh-CN" dirty="0"/>
              <a:t>打算用于表示因特网服务提供商</a:t>
            </a:r>
            <a:r>
              <a:rPr lang="en-US" altLang="zh-CN" dirty="0"/>
              <a:t>, </a:t>
            </a:r>
            <a:r>
              <a:rPr lang="zh-CN" altLang="zh-CN" dirty="0"/>
              <a:t>但是现在使用的范围更广一些。</a:t>
            </a:r>
            <a:endParaRPr lang="zh-CN" altLang="en-US" dirty="0"/>
          </a:p>
        </p:txBody>
      </p:sp>
      <p:sp>
        <p:nvSpPr>
          <p:cNvPr id="2" name="矩形 1"/>
          <p:cNvSpPr/>
          <p:nvPr/>
        </p:nvSpPr>
        <p:spPr>
          <a:xfrm rot="1931526">
            <a:off x="9105362" y="2331076"/>
            <a:ext cx="1957589" cy="140379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页脚占位符 2"/>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44</a:t>
            </a:fld>
            <a:endParaRPr lang="zh-CN" altLang="en-US"/>
          </a:p>
        </p:txBody>
      </p:sp>
      <p:sp>
        <p:nvSpPr>
          <p:cNvPr id="5" name="日期占位符 4"/>
          <p:cNvSpPr>
            <a:spLocks noGrp="1"/>
          </p:cNvSpPr>
          <p:nvPr>
            <p:ph type="dt" sz="half" idx="10"/>
          </p:nvPr>
        </p:nvSpPr>
        <p:spPr/>
        <p:txBody>
          <a:bodyPr/>
          <a:lstStyle/>
          <a:p>
            <a:fld id="{F1F9CE61-F253-4432-9394-49ACCF46F4CB}" type="datetime8">
              <a:rPr lang="zh-CN" altLang="en-US" smtClean="0"/>
              <a:t>2018年12月17日8时37分</a:t>
            </a:fld>
            <a:endParaRPr lang="zh-CN" altLang="en-US"/>
          </a:p>
        </p:txBody>
      </p:sp>
    </p:spTree>
    <p:extLst>
      <p:ext uri="{BB962C8B-B14F-4D97-AF65-F5344CB8AC3E}">
        <p14:creationId xmlns:p14="http://schemas.microsoft.com/office/powerpoint/2010/main" val="218854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left)">
                                      <p:cBhvr>
                                        <p:cTn id="12" dur="500"/>
                                        <p:tgtEl>
                                          <p:spTgt spid="59395">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9395">
                                            <p:txEl>
                                              <p:pRg st="2" end="2"/>
                                            </p:txEl>
                                          </p:spTgt>
                                        </p:tgtEl>
                                        <p:attrNameLst>
                                          <p:attrName>style.visibility</p:attrName>
                                        </p:attrNameLst>
                                      </p:cBhvr>
                                      <p:to>
                                        <p:strVal val="visible"/>
                                      </p:to>
                                    </p:set>
                                    <p:animEffect transition="in" filter="wipe(left)">
                                      <p:cBhvr>
                                        <p:cTn id="16" dur="500"/>
                                        <p:tgtEl>
                                          <p:spTgt spid="59395">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9395">
                                            <p:txEl>
                                              <p:pRg st="3" end="3"/>
                                            </p:txEl>
                                          </p:spTgt>
                                        </p:tgtEl>
                                        <p:attrNameLst>
                                          <p:attrName>style.visibility</p:attrName>
                                        </p:attrNameLst>
                                      </p:cBhvr>
                                      <p:to>
                                        <p:strVal val="visible"/>
                                      </p:to>
                                    </p:set>
                                    <p:animEffect transition="in" filter="wipe(left)">
                                      <p:cBhvr>
                                        <p:cTn id="20" dur="500"/>
                                        <p:tgtEl>
                                          <p:spTgt spid="59395">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9395">
                                            <p:txEl>
                                              <p:pRg st="4" end="4"/>
                                            </p:txEl>
                                          </p:spTgt>
                                        </p:tgtEl>
                                        <p:attrNameLst>
                                          <p:attrName>style.visibility</p:attrName>
                                        </p:attrNameLst>
                                      </p:cBhvr>
                                      <p:to>
                                        <p:strVal val="visible"/>
                                      </p:to>
                                    </p:set>
                                    <p:animEffect transition="in" filter="wipe(left)">
                                      <p:cBhvr>
                                        <p:cTn id="24" dur="500"/>
                                        <p:tgtEl>
                                          <p:spTgt spid="59395">
                                            <p:txEl>
                                              <p:pRg st="4" end="4"/>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59395">
                                            <p:txEl>
                                              <p:pRg st="5" end="5"/>
                                            </p:txEl>
                                          </p:spTgt>
                                        </p:tgtEl>
                                        <p:attrNameLst>
                                          <p:attrName>style.visibility</p:attrName>
                                        </p:attrNameLst>
                                      </p:cBhvr>
                                      <p:to>
                                        <p:strVal val="visible"/>
                                      </p:to>
                                    </p:set>
                                    <p:animEffect transition="in" filter="wipe(left)">
                                      <p:cBhvr>
                                        <p:cTn id="28" dur="500"/>
                                        <p:tgtEl>
                                          <p:spTgt spid="59395">
                                            <p:txEl>
                                              <p:pRg st="5" end="5"/>
                                            </p:txEl>
                                          </p:spTgt>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59395">
                                            <p:txEl>
                                              <p:pRg st="6" end="6"/>
                                            </p:txEl>
                                          </p:spTgt>
                                        </p:tgtEl>
                                        <p:attrNameLst>
                                          <p:attrName>style.visibility</p:attrName>
                                        </p:attrNameLst>
                                      </p:cBhvr>
                                      <p:to>
                                        <p:strVal val="visible"/>
                                      </p:to>
                                    </p:set>
                                    <p:animEffect transition="in" filter="wipe(left)">
                                      <p:cBhvr>
                                        <p:cTn id="32" dur="500"/>
                                        <p:tgtEl>
                                          <p:spTgt spid="593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a:solidFill>
                  <a:srgbClr val="FF0000"/>
                </a:solidFill>
              </a:rPr>
              <a:t>因特网编址</a:t>
            </a:r>
            <a:endParaRPr lang="zh-CN" altLang="en-US" dirty="0" smtClean="0"/>
          </a:p>
        </p:txBody>
      </p:sp>
      <p:sp>
        <p:nvSpPr>
          <p:cNvPr id="52227" name="内容占位符 2"/>
          <p:cNvSpPr>
            <a:spLocks noGrp="1"/>
          </p:cNvSpPr>
          <p:nvPr>
            <p:ph idx="1"/>
          </p:nvPr>
        </p:nvSpPr>
        <p:spPr>
          <a:xfrm>
            <a:off x="838200" y="1916114"/>
            <a:ext cx="7687614" cy="1754365"/>
          </a:xfrm>
        </p:spPr>
        <p:txBody>
          <a:bodyPr>
            <a:normAutofit fontScale="85000" lnSpcReduction="20000"/>
          </a:bodyPr>
          <a:lstStyle/>
          <a:p>
            <a:pPr algn="just"/>
            <a:r>
              <a:rPr lang="en-US" altLang="zh-CN" dirty="0" smtClean="0"/>
              <a:t>	</a:t>
            </a:r>
            <a:r>
              <a:rPr lang="zh-CN" altLang="zh-CN" dirty="0" smtClean="0"/>
              <a:t>除了</a:t>
            </a:r>
            <a:r>
              <a:rPr lang="zh-CN" altLang="zh-CN" dirty="0"/>
              <a:t>这些一般的</a:t>
            </a:r>
            <a:r>
              <a:rPr lang="en-US" altLang="zh-CN" dirty="0"/>
              <a:t>TLD</a:t>
            </a:r>
            <a:r>
              <a:rPr lang="zh-CN" altLang="zh-CN" dirty="0"/>
              <a:t>外</a:t>
            </a:r>
            <a:r>
              <a:rPr lang="en-US" altLang="zh-CN" dirty="0"/>
              <a:t>, </a:t>
            </a:r>
            <a:r>
              <a:rPr lang="zh-CN" altLang="zh-CN" dirty="0"/>
              <a:t>也有用于表示特定国家的</a:t>
            </a:r>
            <a:r>
              <a:rPr lang="en-US" altLang="zh-CN" dirty="0"/>
              <a:t>2</a:t>
            </a:r>
            <a:r>
              <a:rPr lang="zh-CN" altLang="zh-CN" dirty="0"/>
              <a:t>字母</a:t>
            </a:r>
            <a:r>
              <a:rPr lang="en-US" altLang="zh-CN" dirty="0"/>
              <a:t>TLD (</a:t>
            </a:r>
            <a:r>
              <a:rPr lang="zh-CN" altLang="zh-CN" dirty="0"/>
              <a:t>称为</a:t>
            </a:r>
            <a:r>
              <a:rPr lang="zh-CN" altLang="zh-CN" dirty="0">
                <a:solidFill>
                  <a:srgbClr val="FF0000"/>
                </a:solidFill>
              </a:rPr>
              <a:t>国家代码顶级域名</a:t>
            </a:r>
            <a:r>
              <a:rPr lang="en-US" altLang="zh-CN" dirty="0" smtClean="0"/>
              <a:t>)</a:t>
            </a:r>
            <a:r>
              <a:rPr lang="zh-CN" altLang="en-US" dirty="0" smtClean="0"/>
              <a:t>。</a:t>
            </a:r>
            <a:r>
              <a:rPr lang="en-US" altLang="zh-CN" dirty="0" smtClean="0"/>
              <a:t> </a:t>
            </a:r>
          </a:p>
          <a:p>
            <a:pPr algn="just"/>
            <a:r>
              <a:rPr lang="en-US" altLang="zh-CN" b="1" dirty="0"/>
              <a:t>	</a:t>
            </a:r>
            <a:r>
              <a:rPr lang="zh-CN" altLang="zh-CN" b="1" dirty="0" smtClean="0"/>
              <a:t>例如</a:t>
            </a:r>
            <a:r>
              <a:rPr lang="zh-CN" altLang="en-US" b="1" dirty="0" smtClean="0"/>
              <a:t>：</a:t>
            </a:r>
            <a:r>
              <a:rPr lang="en-US" altLang="zh-CN" dirty="0" smtClean="0"/>
              <a:t>au</a:t>
            </a:r>
            <a:r>
              <a:rPr lang="zh-CN" altLang="zh-CN" dirty="0"/>
              <a:t>表示澳大利亚</a:t>
            </a:r>
            <a:r>
              <a:rPr lang="en-US" altLang="zh-CN" dirty="0"/>
              <a:t>, ca</a:t>
            </a:r>
            <a:r>
              <a:rPr lang="zh-CN" altLang="zh-CN" dirty="0"/>
              <a:t>表示加拿大</a:t>
            </a:r>
            <a:r>
              <a:rPr lang="zh-CN" altLang="zh-CN" dirty="0" smtClean="0"/>
              <a:t>。</a:t>
            </a:r>
            <a:endParaRPr lang="zh-CN" altLang="en-US" sz="3000" dirty="0"/>
          </a:p>
        </p:txBody>
      </p:sp>
      <p:pic>
        <p:nvPicPr>
          <p:cNvPr id="52228" name="Picture 6" descr="C:\Users\Kang\AppData\Roaming\Tencent\Users\492667411\QQ\WinTemp\RichOle\}P5~1VI)P5VJW5LHJ0_~_Z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343" y="2542375"/>
            <a:ext cx="361950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45</a:t>
            </a:fld>
            <a:endParaRPr lang="zh-CN" altLang="en-US"/>
          </a:p>
        </p:txBody>
      </p:sp>
      <p:sp>
        <p:nvSpPr>
          <p:cNvPr id="4" name="日期占位符 3"/>
          <p:cNvSpPr>
            <a:spLocks noGrp="1"/>
          </p:cNvSpPr>
          <p:nvPr>
            <p:ph type="dt" sz="half" idx="10"/>
          </p:nvPr>
        </p:nvSpPr>
        <p:spPr/>
        <p:txBody>
          <a:bodyPr/>
          <a:lstStyle/>
          <a:p>
            <a:fld id="{DB45341D-244C-448D-BB01-F53A96625870}" type="datetime8">
              <a:rPr lang="zh-CN" altLang="en-US" smtClean="0"/>
              <a:t>2018年12月17日8时37分</a:t>
            </a:fld>
            <a:endParaRPr lang="zh-CN" altLang="en-US"/>
          </a:p>
        </p:txBody>
      </p:sp>
    </p:spTree>
    <p:extLst>
      <p:ext uri="{BB962C8B-B14F-4D97-AF65-F5344CB8AC3E}">
        <p14:creationId xmlns:p14="http://schemas.microsoft.com/office/powerpoint/2010/main" val="5244683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dirty="0">
                <a:solidFill>
                  <a:srgbClr val="FF0000"/>
                </a:solidFill>
              </a:rPr>
              <a:t>因特网编址</a:t>
            </a:r>
            <a:endParaRPr lang="zh-CN" altLang="en-US" dirty="0" smtClean="0"/>
          </a:p>
        </p:txBody>
      </p:sp>
      <p:sp>
        <p:nvSpPr>
          <p:cNvPr id="53251" name="内容占位符 2"/>
          <p:cNvSpPr>
            <a:spLocks noGrp="1"/>
          </p:cNvSpPr>
          <p:nvPr>
            <p:ph idx="1"/>
          </p:nvPr>
        </p:nvSpPr>
        <p:spPr>
          <a:xfrm>
            <a:off x="1288741" y="1852048"/>
            <a:ext cx="9142927" cy="2598258"/>
          </a:xfrm>
          <a:ln>
            <a:solidFill>
              <a:srgbClr val="FFC000"/>
            </a:solidFill>
          </a:ln>
        </p:spPr>
        <p:txBody>
          <a:bodyPr>
            <a:normAutofit fontScale="92500"/>
          </a:bodyPr>
          <a:lstStyle/>
          <a:p>
            <a:pPr algn="just"/>
            <a:r>
              <a:rPr lang="en-US" altLang="zh-CN" dirty="0" smtClean="0"/>
              <a:t>	</a:t>
            </a:r>
            <a:r>
              <a:rPr lang="zh-CN" altLang="zh-CN" dirty="0" smtClean="0"/>
              <a:t>一旦</a:t>
            </a:r>
            <a:r>
              <a:rPr lang="zh-CN" altLang="zh-CN" dirty="0"/>
              <a:t>一个域的助记名被注册</a:t>
            </a:r>
            <a:r>
              <a:rPr lang="en-US" altLang="zh-CN" dirty="0"/>
              <a:t>, </a:t>
            </a:r>
            <a:r>
              <a:rPr lang="zh-CN" altLang="zh-CN" dirty="0"/>
              <a:t>注册该域名的机构可以在域内自由扩展名称</a:t>
            </a:r>
            <a:r>
              <a:rPr lang="en-US" altLang="zh-CN" dirty="0"/>
              <a:t>, </a:t>
            </a:r>
            <a:r>
              <a:rPr lang="zh-CN" altLang="zh-CN" dirty="0"/>
              <a:t>为个体项获取助记</a:t>
            </a:r>
            <a:r>
              <a:rPr lang="zh-CN" altLang="zh-CN" dirty="0" smtClean="0"/>
              <a:t>标识符</a:t>
            </a:r>
            <a:r>
              <a:rPr lang="zh-CN" altLang="en-US" dirty="0" smtClean="0"/>
              <a:t>（子域名不需要注册）。</a:t>
            </a:r>
            <a:endParaRPr lang="en-US" altLang="zh-CN" dirty="0" smtClean="0"/>
          </a:p>
          <a:p>
            <a:pPr algn="just"/>
            <a:r>
              <a:rPr lang="en-US" altLang="zh-CN" dirty="0" smtClean="0"/>
              <a:t>          www.wh.sdu.edu.cn</a:t>
            </a:r>
            <a:endParaRPr lang="zh-CN" altLang="en-US" dirty="0" smtClean="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46</a:t>
            </a:fld>
            <a:endParaRPr lang="zh-CN" altLang="en-US"/>
          </a:p>
        </p:txBody>
      </p:sp>
      <p:sp>
        <p:nvSpPr>
          <p:cNvPr id="4" name="日期占位符 3"/>
          <p:cNvSpPr>
            <a:spLocks noGrp="1"/>
          </p:cNvSpPr>
          <p:nvPr>
            <p:ph type="dt" sz="half" idx="10"/>
          </p:nvPr>
        </p:nvSpPr>
        <p:spPr/>
        <p:txBody>
          <a:bodyPr/>
          <a:lstStyle/>
          <a:p>
            <a:fld id="{E5BD08C4-30DA-438C-A6FC-587BB2364EC5}" type="datetime8">
              <a:rPr lang="zh-CN" altLang="en-US" smtClean="0"/>
              <a:t>2018年12月17日8时37分</a:t>
            </a:fld>
            <a:endParaRPr lang="zh-CN" altLang="en-US"/>
          </a:p>
        </p:txBody>
      </p:sp>
    </p:spTree>
    <p:extLst>
      <p:ext uri="{BB962C8B-B14F-4D97-AF65-F5344CB8AC3E}">
        <p14:creationId xmlns:p14="http://schemas.microsoft.com/office/powerpoint/2010/main" val="40230761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dirty="0">
                <a:solidFill>
                  <a:srgbClr val="FF0000"/>
                </a:solidFill>
              </a:rPr>
              <a:t>因特网编址</a:t>
            </a:r>
            <a:endParaRPr lang="zh-CN" altLang="en-US" dirty="0" smtClean="0"/>
          </a:p>
        </p:txBody>
      </p:sp>
      <p:sp>
        <p:nvSpPr>
          <p:cNvPr id="63491" name="内容占位符 2"/>
          <p:cNvSpPr>
            <a:spLocks noGrp="1"/>
          </p:cNvSpPr>
          <p:nvPr>
            <p:ph idx="1"/>
          </p:nvPr>
        </p:nvSpPr>
        <p:spPr>
          <a:xfrm>
            <a:off x="1024179" y="1465963"/>
            <a:ext cx="9096213" cy="4413250"/>
          </a:xfrm>
        </p:spPr>
        <p:txBody>
          <a:bodyPr>
            <a:noAutofit/>
          </a:bodyPr>
          <a:lstStyle/>
          <a:p>
            <a:pPr algn="just"/>
            <a:r>
              <a:rPr lang="en-US" altLang="zh-CN" sz="2400" dirty="0" smtClean="0"/>
              <a:t>     </a:t>
            </a:r>
            <a:r>
              <a:rPr lang="zh-CN" altLang="zh-CN" sz="2000" dirty="0" smtClean="0"/>
              <a:t>虽然</a:t>
            </a:r>
            <a:r>
              <a:rPr lang="zh-CN" altLang="zh-CN" sz="2000" dirty="0"/>
              <a:t>助记地址对于人类来说比较方便</a:t>
            </a:r>
            <a:r>
              <a:rPr lang="en-US" altLang="zh-CN" sz="2000" dirty="0"/>
              <a:t>, </a:t>
            </a:r>
            <a:r>
              <a:rPr lang="zh-CN" altLang="zh-CN" sz="2000" dirty="0"/>
              <a:t>但是因特网中还是使用</a:t>
            </a:r>
            <a:r>
              <a:rPr lang="en-US" altLang="zh-CN" sz="2000" dirty="0"/>
              <a:t>IP</a:t>
            </a:r>
            <a:r>
              <a:rPr lang="zh-CN" altLang="zh-CN" sz="2000" dirty="0"/>
              <a:t>地址来传输消息 。 </a:t>
            </a:r>
            <a:endParaRPr lang="en-US" altLang="zh-CN" sz="2000" dirty="0" smtClean="0"/>
          </a:p>
          <a:p>
            <a:pPr algn="just"/>
            <a:r>
              <a:rPr lang="en-US" altLang="zh-CN" sz="2000" dirty="0" smtClean="0"/>
              <a:t>       </a:t>
            </a:r>
            <a:r>
              <a:rPr lang="zh-CN" altLang="zh-CN" sz="2000" dirty="0" smtClean="0"/>
              <a:t>如果</a:t>
            </a:r>
            <a:r>
              <a:rPr lang="zh-CN" altLang="zh-CN" sz="2000" dirty="0"/>
              <a:t>某人想要给远程计算机发送消息并通过助记地址来</a:t>
            </a:r>
            <a:r>
              <a:rPr lang="zh-CN" altLang="zh-CN" sz="2000" dirty="0" smtClean="0"/>
              <a:t>标识目的地</a:t>
            </a:r>
            <a:r>
              <a:rPr lang="zh-CN" altLang="en-US" sz="2000" dirty="0" smtClean="0"/>
              <a:t>，</a:t>
            </a:r>
            <a:r>
              <a:rPr lang="zh-CN" altLang="zh-CN" sz="2000" dirty="0" smtClean="0"/>
              <a:t>那么</a:t>
            </a:r>
            <a:r>
              <a:rPr lang="zh-CN" altLang="zh-CN" sz="2000" dirty="0"/>
              <a:t>使用的软件必须能够将地址转换成</a:t>
            </a:r>
            <a:r>
              <a:rPr lang="en-US" altLang="zh-CN" sz="2000" dirty="0"/>
              <a:t>IP</a:t>
            </a:r>
            <a:r>
              <a:rPr lang="zh-CN" altLang="zh-CN" sz="2000" dirty="0" smtClean="0"/>
              <a:t>地址</a:t>
            </a:r>
            <a:r>
              <a:rPr lang="zh-CN" altLang="en-US" sz="2000" dirty="0"/>
              <a:t>，</a:t>
            </a:r>
            <a:r>
              <a:rPr lang="zh-CN" altLang="zh-CN" sz="2000" dirty="0" smtClean="0"/>
              <a:t>然后</a:t>
            </a:r>
            <a:r>
              <a:rPr lang="zh-CN" altLang="zh-CN" sz="2000" dirty="0"/>
              <a:t>再传输消息。这种转换可以通过</a:t>
            </a:r>
            <a:r>
              <a:rPr lang="zh-CN" altLang="zh-CN" sz="2000" dirty="0">
                <a:solidFill>
                  <a:srgbClr val="FF0000"/>
                </a:solidFill>
              </a:rPr>
              <a:t>域名服务器</a:t>
            </a:r>
            <a:r>
              <a:rPr lang="en-US" altLang="zh-CN" sz="2000" dirty="0" smtClean="0">
                <a:solidFill>
                  <a:srgbClr val="FF0000"/>
                </a:solidFill>
              </a:rPr>
              <a:t>(</a:t>
            </a:r>
            <a:r>
              <a:rPr lang="en-US" altLang="zh-CN" sz="2000" dirty="0">
                <a:solidFill>
                  <a:srgbClr val="FF0000"/>
                </a:solidFill>
              </a:rPr>
              <a:t>name</a:t>
            </a:r>
            <a:r>
              <a:rPr lang="en-US" altLang="zh-CN" sz="2000" b="1" dirty="0">
                <a:solidFill>
                  <a:srgbClr val="FF0000"/>
                </a:solidFill>
              </a:rPr>
              <a:t> </a:t>
            </a:r>
            <a:r>
              <a:rPr lang="en-US" altLang="zh-CN" sz="2000" dirty="0" smtClean="0">
                <a:solidFill>
                  <a:srgbClr val="FF0000"/>
                </a:solidFill>
              </a:rPr>
              <a:t>server</a:t>
            </a:r>
            <a:r>
              <a:rPr lang="en-US" altLang="zh-CN" sz="2000" dirty="0">
                <a:solidFill>
                  <a:srgbClr val="FF0000"/>
                </a:solidFill>
              </a:rPr>
              <a:t>)</a:t>
            </a:r>
            <a:r>
              <a:rPr lang="zh-CN" altLang="zh-CN" sz="2000" dirty="0"/>
              <a:t>来</a:t>
            </a:r>
            <a:r>
              <a:rPr lang="zh-CN" altLang="zh-CN" sz="2000" dirty="0" smtClean="0"/>
              <a:t>完成</a:t>
            </a:r>
            <a:r>
              <a:rPr lang="zh-CN" altLang="en-US" sz="2000" dirty="0" smtClean="0"/>
              <a:t>，</a:t>
            </a:r>
            <a:r>
              <a:rPr lang="zh-CN" altLang="zh-CN" sz="2000" dirty="0" smtClean="0"/>
              <a:t>其实</a:t>
            </a:r>
            <a:r>
              <a:rPr lang="zh-CN" altLang="zh-CN" sz="2000" dirty="0"/>
              <a:t>它是可以向客户端提供</a:t>
            </a:r>
            <a:r>
              <a:rPr lang="zh-CN" altLang="zh-CN" sz="2000" dirty="0" smtClean="0"/>
              <a:t>地址</a:t>
            </a:r>
            <a:r>
              <a:rPr lang="zh-CN" altLang="en-US" sz="2000" dirty="0"/>
              <a:t>转换</a:t>
            </a:r>
            <a:r>
              <a:rPr lang="zh-CN" altLang="zh-CN" sz="2000" dirty="0" smtClean="0"/>
              <a:t>服务</a:t>
            </a:r>
            <a:r>
              <a:rPr lang="zh-CN" altLang="zh-CN" sz="2000" dirty="0"/>
              <a:t>的目录。 </a:t>
            </a:r>
            <a:endParaRPr lang="en-US" altLang="zh-CN" sz="2000" dirty="0"/>
          </a:p>
          <a:p>
            <a:pPr algn="just"/>
            <a:r>
              <a:rPr lang="en-US" altLang="zh-CN" sz="2000" dirty="0" smtClean="0"/>
              <a:t>       </a:t>
            </a:r>
            <a:r>
              <a:rPr lang="zh-CN" altLang="zh-CN" sz="2000" dirty="0" smtClean="0"/>
              <a:t>这些</a:t>
            </a:r>
            <a:r>
              <a:rPr lang="zh-CN" altLang="zh-CN" sz="2000" dirty="0"/>
              <a:t>域名</a:t>
            </a:r>
            <a:r>
              <a:rPr lang="zh-CN" altLang="zh-CN" sz="2000" dirty="0" smtClean="0"/>
              <a:t>服务器</a:t>
            </a:r>
            <a:r>
              <a:rPr lang="zh-CN" altLang="en-US" sz="2000" dirty="0" smtClean="0"/>
              <a:t>被</a:t>
            </a:r>
            <a:r>
              <a:rPr lang="zh-CN" altLang="zh-CN" sz="2000" dirty="0" smtClean="0"/>
              <a:t>共同</a:t>
            </a:r>
            <a:r>
              <a:rPr lang="zh-CN" altLang="en-US" sz="2000" dirty="0" smtClean="0"/>
              <a:t>用作</a:t>
            </a:r>
            <a:r>
              <a:rPr lang="zh-CN" altLang="zh-CN" sz="2000" dirty="0" smtClean="0"/>
              <a:t>因特网</a:t>
            </a:r>
            <a:r>
              <a:rPr lang="zh-CN" altLang="zh-CN" sz="2000" dirty="0"/>
              <a:t>范围内的目录</a:t>
            </a:r>
            <a:r>
              <a:rPr lang="zh-CN" altLang="zh-CN" sz="2000" dirty="0" smtClean="0"/>
              <a:t>系统</a:t>
            </a:r>
            <a:r>
              <a:rPr lang="zh-CN" altLang="en-US" sz="2000" dirty="0" smtClean="0"/>
              <a:t>，</a:t>
            </a:r>
            <a:r>
              <a:rPr lang="zh-CN" altLang="zh-CN" sz="2000" dirty="0" smtClean="0"/>
              <a:t>称为</a:t>
            </a:r>
            <a:r>
              <a:rPr lang="en-US" altLang="zh-CN" sz="2000" dirty="0">
                <a:solidFill>
                  <a:srgbClr val="FF0000"/>
                </a:solidFill>
              </a:rPr>
              <a:t>DNS(Domain Name </a:t>
            </a:r>
            <a:r>
              <a:rPr lang="en-US" altLang="zh-CN" sz="2000" dirty="0" smtClean="0">
                <a:solidFill>
                  <a:srgbClr val="FF0000"/>
                </a:solidFill>
              </a:rPr>
              <a:t>System</a:t>
            </a:r>
            <a:r>
              <a:rPr lang="zh-CN" altLang="en-US" sz="2000" dirty="0" smtClean="0">
                <a:solidFill>
                  <a:srgbClr val="FF0000"/>
                </a:solidFill>
              </a:rPr>
              <a:t>，</a:t>
            </a:r>
            <a:r>
              <a:rPr lang="zh-CN" altLang="zh-CN" sz="2000" dirty="0" smtClean="0">
                <a:solidFill>
                  <a:srgbClr val="FF0000"/>
                </a:solidFill>
              </a:rPr>
              <a:t>域名</a:t>
            </a:r>
            <a:r>
              <a:rPr lang="zh-CN" altLang="zh-CN" sz="2000" dirty="0">
                <a:solidFill>
                  <a:srgbClr val="FF0000"/>
                </a:solidFill>
              </a:rPr>
              <a:t>系统</a:t>
            </a:r>
            <a:r>
              <a:rPr lang="en-US" altLang="zh-CN" sz="2000" dirty="0">
                <a:solidFill>
                  <a:srgbClr val="FF0000"/>
                </a:solidFill>
              </a:rPr>
              <a:t>)</a:t>
            </a:r>
            <a:r>
              <a:rPr lang="zh-CN" altLang="zh-CN" sz="2000" dirty="0"/>
              <a:t>。使用域名系统</a:t>
            </a:r>
            <a:r>
              <a:rPr lang="zh-CN" altLang="zh-CN" sz="2000" dirty="0" smtClean="0"/>
              <a:t>进行</a:t>
            </a:r>
            <a:r>
              <a:rPr lang="zh-CN" altLang="en-US" sz="2000" dirty="0" smtClean="0"/>
              <a:t>转换</a:t>
            </a:r>
            <a:r>
              <a:rPr lang="zh-CN" altLang="zh-CN" sz="2000" dirty="0" smtClean="0"/>
              <a:t>的</a:t>
            </a:r>
            <a:r>
              <a:rPr lang="zh-CN" altLang="zh-CN" sz="2000" dirty="0"/>
              <a:t>过程称为</a:t>
            </a:r>
            <a:r>
              <a:rPr lang="zh-CN" altLang="zh-CN" sz="2000" dirty="0">
                <a:solidFill>
                  <a:srgbClr val="FF0000"/>
                </a:solidFill>
              </a:rPr>
              <a:t>域名系统查找</a:t>
            </a:r>
            <a:r>
              <a:rPr lang="en-US" altLang="zh-CN" sz="2000" dirty="0">
                <a:solidFill>
                  <a:srgbClr val="FF0000"/>
                </a:solidFill>
              </a:rPr>
              <a:t>(DNS Lookup)</a:t>
            </a:r>
            <a:r>
              <a:rPr lang="zh-CN" altLang="zh-CN" sz="2000" dirty="0" smtClean="0"/>
              <a:t>。</a:t>
            </a:r>
            <a:endParaRPr lang="zh-CN" altLang="zh-CN" sz="20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47</a:t>
            </a:fld>
            <a:endParaRPr lang="zh-CN" altLang="en-US"/>
          </a:p>
        </p:txBody>
      </p:sp>
      <p:sp>
        <p:nvSpPr>
          <p:cNvPr id="4" name="日期占位符 3"/>
          <p:cNvSpPr>
            <a:spLocks noGrp="1"/>
          </p:cNvSpPr>
          <p:nvPr>
            <p:ph type="dt" sz="half" idx="10"/>
          </p:nvPr>
        </p:nvSpPr>
        <p:spPr/>
        <p:txBody>
          <a:bodyPr/>
          <a:lstStyle/>
          <a:p>
            <a:fld id="{97999D43-4591-4794-8B62-CE784AD47E98}" type="datetime8">
              <a:rPr lang="zh-CN" altLang="en-US" smtClean="0"/>
              <a:t>2018年12月17日8时37分</a:t>
            </a:fld>
            <a:endParaRPr lang="zh-CN" altLang="en-US"/>
          </a:p>
        </p:txBody>
      </p:sp>
    </p:spTree>
    <p:extLst>
      <p:ext uri="{BB962C8B-B14F-4D97-AF65-F5344CB8AC3E}">
        <p14:creationId xmlns:p14="http://schemas.microsoft.com/office/powerpoint/2010/main" val="2263230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fade">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fade">
                                      <p:cBhvr>
                                        <p:cTn id="12" dur="500"/>
                                        <p:tgtEl>
                                          <p:spTgt spid="63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fade">
                                      <p:cBhvr>
                                        <p:cTn id="17" dur="500"/>
                                        <p:tgtEl>
                                          <p:spTgt spid="63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dirty="0" smtClean="0">
                <a:solidFill>
                  <a:srgbClr val="FF0000"/>
                </a:solidFill>
              </a:rPr>
              <a:t>域名解析过程</a:t>
            </a:r>
          </a:p>
        </p:txBody>
      </p:sp>
      <p:sp>
        <p:nvSpPr>
          <p:cNvPr id="55299" name="内容占位符 2"/>
          <p:cNvSpPr>
            <a:spLocks noGrp="1"/>
          </p:cNvSpPr>
          <p:nvPr>
            <p:ph idx="1"/>
          </p:nvPr>
        </p:nvSpPr>
        <p:spPr>
          <a:xfrm>
            <a:off x="838200" y="1471748"/>
            <a:ext cx="10515599" cy="4916174"/>
          </a:xfrm>
        </p:spPr>
        <p:txBody>
          <a:bodyPr>
            <a:normAutofit/>
          </a:bodyPr>
          <a:lstStyle/>
          <a:p>
            <a:pPr algn="just"/>
            <a:r>
              <a:rPr lang="en-US" altLang="zh-CN" sz="2000" dirty="0"/>
              <a:t>1</a:t>
            </a:r>
            <a:r>
              <a:rPr lang="zh-CN" altLang="en-US" sz="2000" dirty="0"/>
              <a:t>、客户</a:t>
            </a:r>
            <a:r>
              <a:rPr lang="zh-CN" altLang="en-US" sz="2000" dirty="0" smtClean="0"/>
              <a:t>机提出</a:t>
            </a:r>
            <a:r>
              <a:rPr lang="zh-CN" altLang="en-US" sz="2000" dirty="0"/>
              <a:t>域名解析请求，</a:t>
            </a:r>
            <a:r>
              <a:rPr lang="zh-CN" altLang="en-US" sz="2000" dirty="0" smtClean="0"/>
              <a:t>浏览器将</a:t>
            </a:r>
            <a:r>
              <a:rPr lang="zh-CN" altLang="en-US" sz="2000" dirty="0"/>
              <a:t>该请求发送给本地的域名服务器。</a:t>
            </a:r>
            <a:endParaRPr lang="en-US" altLang="zh-CN" sz="2000" dirty="0"/>
          </a:p>
          <a:p>
            <a:pPr marL="0" indent="0" algn="just">
              <a:buNone/>
            </a:pPr>
            <a:r>
              <a:rPr lang="en-US" altLang="zh-CN" sz="2000" dirty="0"/>
              <a:t>2</a:t>
            </a:r>
            <a:r>
              <a:rPr lang="zh-CN" altLang="en-US" sz="2000" dirty="0"/>
              <a:t>、当本地的域名服务器收到请求后，就先查询本地的缓存，如果有该纪录项，则本地的域名服务器就直接把查询的结果返回。</a:t>
            </a:r>
            <a:endParaRPr lang="en-US" altLang="zh-CN" sz="2000" dirty="0"/>
          </a:p>
          <a:p>
            <a:pPr marL="0" indent="0" algn="just">
              <a:buNone/>
            </a:pPr>
            <a:r>
              <a:rPr lang="en-US" altLang="zh-CN" sz="2000" dirty="0"/>
              <a:t>3</a:t>
            </a:r>
            <a:r>
              <a:rPr lang="zh-CN" altLang="en-US" sz="2000" dirty="0"/>
              <a:t>、如果本地的缓存中没有该纪录，则本地域名服务器就直接把请求发给根域名服务器，然后根域名服务器再返回给本地域名服务器一个所查询域（根的子域）的主域名服务器的地址。</a:t>
            </a:r>
            <a:endParaRPr lang="en-US" altLang="zh-CN" sz="2000" dirty="0"/>
          </a:p>
          <a:p>
            <a:pPr marL="0" indent="0" algn="just">
              <a:buNone/>
            </a:pPr>
            <a:r>
              <a:rPr lang="en-US" altLang="zh-CN" sz="2000" dirty="0"/>
              <a:t>4</a:t>
            </a:r>
            <a:r>
              <a:rPr lang="zh-CN" altLang="en-US" sz="2000" dirty="0"/>
              <a:t>、本地服务器再向上一步返回的域名服务器发送请求，然后接受请求的服务器查询自己的缓存，如果没有该纪录，则返回相关的下级的域名服务器的地址。</a:t>
            </a:r>
            <a:endParaRPr lang="en-US" altLang="zh-CN" sz="2000" dirty="0"/>
          </a:p>
          <a:p>
            <a:pPr marL="0" indent="0" algn="just">
              <a:buNone/>
            </a:pPr>
            <a:r>
              <a:rPr lang="en-US" altLang="zh-CN" sz="2000" dirty="0"/>
              <a:t>5</a:t>
            </a:r>
            <a:r>
              <a:rPr lang="zh-CN" altLang="en-US" sz="2000" dirty="0"/>
              <a:t>、重复第四步，直到找到正确的纪录。</a:t>
            </a:r>
            <a:endParaRPr lang="en-US" altLang="zh-CN" sz="2000" dirty="0"/>
          </a:p>
          <a:p>
            <a:pPr marL="0" indent="0" algn="just">
              <a:buNone/>
            </a:pPr>
            <a:r>
              <a:rPr lang="en-US" altLang="zh-CN" sz="2000" dirty="0"/>
              <a:t>6</a:t>
            </a:r>
            <a:r>
              <a:rPr lang="zh-CN" altLang="en-US" sz="2000" dirty="0"/>
              <a:t>、本地域名服务器把返回的结果保存到缓存，以备下一次使用，同时还将结果返回给客户机。</a:t>
            </a:r>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48</a:t>
            </a:fld>
            <a:endParaRPr lang="zh-CN" altLang="en-US"/>
          </a:p>
        </p:txBody>
      </p:sp>
      <p:sp>
        <p:nvSpPr>
          <p:cNvPr id="4" name="日期占位符 3"/>
          <p:cNvSpPr>
            <a:spLocks noGrp="1"/>
          </p:cNvSpPr>
          <p:nvPr>
            <p:ph type="dt" sz="half" idx="10"/>
          </p:nvPr>
        </p:nvSpPr>
        <p:spPr/>
        <p:txBody>
          <a:bodyPr/>
          <a:lstStyle/>
          <a:p>
            <a:fld id="{C5AFA26A-63B4-4CDC-8179-1AF006CDDCD3}" type="datetime8">
              <a:rPr lang="zh-CN" altLang="en-US" smtClean="0"/>
              <a:t>2018年12月17日8时37分</a:t>
            </a:fld>
            <a:endParaRPr lang="zh-CN" altLang="en-US"/>
          </a:p>
        </p:txBody>
      </p:sp>
    </p:spTree>
    <p:extLst>
      <p:ext uri="{BB962C8B-B14F-4D97-AF65-F5344CB8AC3E}">
        <p14:creationId xmlns:p14="http://schemas.microsoft.com/office/powerpoint/2010/main" val="22202285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dirty="0">
                <a:solidFill>
                  <a:srgbClr val="FF0000"/>
                </a:solidFill>
              </a:rPr>
              <a:t>因特网</a:t>
            </a:r>
            <a:r>
              <a:rPr lang="zh-CN" altLang="en-US" dirty="0" smtClean="0">
                <a:solidFill>
                  <a:srgbClr val="FF0000"/>
                </a:solidFill>
              </a:rPr>
              <a:t>应用</a:t>
            </a:r>
            <a:r>
              <a:rPr lang="en-US" altLang="zh-CN" sz="2000" dirty="0" smtClean="0">
                <a:solidFill>
                  <a:srgbClr val="FF0000"/>
                </a:solidFill>
              </a:rPr>
              <a:t>----</a:t>
            </a:r>
            <a:r>
              <a:rPr lang="zh-CN" altLang="en-US" sz="2000" dirty="0" smtClean="0">
                <a:solidFill>
                  <a:srgbClr val="FF0000"/>
                </a:solidFill>
              </a:rPr>
              <a:t>每个应用都遵循一个网络协议</a:t>
            </a:r>
            <a:r>
              <a:rPr lang="en-US" altLang="zh-CN" dirty="0" smtClean="0">
                <a:solidFill>
                  <a:srgbClr val="FF0000"/>
                </a:solidFill>
              </a:rPr>
              <a:t/>
            </a:r>
            <a:br>
              <a:rPr lang="en-US" altLang="zh-CN" dirty="0" smtClean="0">
                <a:solidFill>
                  <a:srgbClr val="FF0000"/>
                </a:solidFill>
              </a:rPr>
            </a:br>
            <a:r>
              <a:rPr lang="zh-CN" altLang="en-US" sz="3200" dirty="0" smtClean="0">
                <a:solidFill>
                  <a:srgbClr val="FF0000"/>
                </a:solidFill>
              </a:rPr>
              <a:t>（</a:t>
            </a:r>
            <a:r>
              <a:rPr lang="en-US" altLang="zh-CN" sz="3200" dirty="0">
                <a:solidFill>
                  <a:srgbClr val="FF0000"/>
                </a:solidFill>
              </a:rPr>
              <a:t>Internet Applications</a:t>
            </a:r>
            <a:r>
              <a:rPr lang="zh-CN" altLang="en-US" sz="3200" dirty="0" smtClean="0">
                <a:solidFill>
                  <a:srgbClr val="FF0000"/>
                </a:solidFill>
              </a:rPr>
              <a:t>）</a:t>
            </a:r>
            <a:endParaRPr lang="zh-CN" altLang="en-US" sz="3200" dirty="0">
              <a:solidFill>
                <a:srgbClr val="FF0000"/>
              </a:solidFill>
            </a:endParaRPr>
          </a:p>
        </p:txBody>
      </p:sp>
      <p:sp>
        <p:nvSpPr>
          <p:cNvPr id="56323" name="内容占位符 2"/>
          <p:cNvSpPr>
            <a:spLocks noGrp="1"/>
          </p:cNvSpPr>
          <p:nvPr>
            <p:ph idx="1"/>
          </p:nvPr>
        </p:nvSpPr>
        <p:spPr>
          <a:xfrm>
            <a:off x="2150773" y="2205037"/>
            <a:ext cx="8183854" cy="3358635"/>
          </a:xfrm>
        </p:spPr>
        <p:txBody>
          <a:bodyPr>
            <a:normAutofit/>
          </a:bodyPr>
          <a:lstStyle/>
          <a:p>
            <a:r>
              <a:rPr lang="zh-CN" altLang="en-US" sz="2400" b="1" dirty="0" smtClean="0">
                <a:latin typeface="微软雅黑 Light" panose="020B0502040204020203" pitchFamily="34" charset="-122"/>
                <a:ea typeface="微软雅黑 Light" panose="020B0502040204020203" pitchFamily="34" charset="-122"/>
              </a:rPr>
              <a:t>电子邮件（</a:t>
            </a:r>
            <a:r>
              <a:rPr lang="en-US" altLang="zh-CN" sz="2400" b="1" dirty="0">
                <a:latin typeface="微软雅黑 Light" panose="020B0502040204020203" pitchFamily="34" charset="-122"/>
                <a:ea typeface="微软雅黑 Light" panose="020B0502040204020203" pitchFamily="34" charset="-122"/>
              </a:rPr>
              <a:t>Electronic </a:t>
            </a:r>
            <a:r>
              <a:rPr lang="en-US" altLang="zh-CN" sz="2400" b="1" dirty="0" smtClean="0">
                <a:latin typeface="微软雅黑 Light" panose="020B0502040204020203" pitchFamily="34" charset="-122"/>
                <a:ea typeface="微软雅黑 Light" panose="020B0502040204020203" pitchFamily="34" charset="-122"/>
              </a:rPr>
              <a:t>Mail</a:t>
            </a:r>
            <a:r>
              <a:rPr lang="zh-CN" altLang="en-US" sz="2400" b="1" dirty="0" smtClean="0">
                <a:latin typeface="微软雅黑 Light" panose="020B0502040204020203" pitchFamily="34" charset="-122"/>
                <a:ea typeface="微软雅黑 Light" panose="020B0502040204020203" pitchFamily="34" charset="-122"/>
              </a:rPr>
              <a:t>）</a:t>
            </a:r>
            <a:endParaRPr lang="en-US" altLang="zh-CN" sz="2400" b="1" dirty="0" smtClean="0">
              <a:latin typeface="微软雅黑 Light" panose="020B0502040204020203" pitchFamily="34" charset="-122"/>
              <a:ea typeface="微软雅黑 Light" panose="020B0502040204020203" pitchFamily="34" charset="-122"/>
            </a:endParaRPr>
          </a:p>
          <a:p>
            <a:r>
              <a:rPr lang="zh-CN" altLang="en-US" sz="2400" b="1" dirty="0" smtClean="0">
                <a:latin typeface="微软雅黑 Light" panose="020B0502040204020203" pitchFamily="34" charset="-122"/>
                <a:ea typeface="微软雅黑 Light" panose="020B0502040204020203" pitchFamily="34" charset="-122"/>
              </a:rPr>
              <a:t>文件传输协议（</a:t>
            </a:r>
            <a:r>
              <a:rPr lang="en-US" altLang="zh-CN" sz="2400" b="1" dirty="0" smtClean="0">
                <a:latin typeface="微软雅黑 Light" panose="020B0502040204020203" pitchFamily="34" charset="-122"/>
                <a:ea typeface="微软雅黑 Light" panose="020B0502040204020203" pitchFamily="34" charset="-122"/>
              </a:rPr>
              <a:t>File Transfer Protocol</a:t>
            </a:r>
            <a:r>
              <a:rPr lang="zh-CN" altLang="en-US" sz="2400" b="1" dirty="0" smtClean="0">
                <a:latin typeface="微软雅黑 Light" panose="020B0502040204020203" pitchFamily="34" charset="-122"/>
                <a:ea typeface="微软雅黑 Light" panose="020B0502040204020203" pitchFamily="34" charset="-122"/>
              </a:rPr>
              <a:t>）</a:t>
            </a:r>
            <a:endParaRPr lang="en-US" altLang="zh-CN" sz="2400" b="1" dirty="0">
              <a:latin typeface="微软雅黑 Light" panose="020B0502040204020203" pitchFamily="34" charset="-122"/>
              <a:ea typeface="微软雅黑 Light" panose="020B0502040204020203" pitchFamily="34" charset="-122"/>
            </a:endParaRPr>
          </a:p>
          <a:p>
            <a:r>
              <a:rPr lang="zh-CN" altLang="en-US" sz="2400" b="1" dirty="0" smtClean="0">
                <a:latin typeface="微软雅黑 Light" panose="020B0502040204020203" pitchFamily="34" charset="-122"/>
                <a:ea typeface="微软雅黑 Light" panose="020B0502040204020203" pitchFamily="34" charset="-122"/>
              </a:rPr>
              <a:t>远程登录与</a:t>
            </a:r>
            <a:r>
              <a:rPr lang="en-US" altLang="zh-CN" sz="2400" b="1" dirty="0" smtClean="0">
                <a:latin typeface="微软雅黑 Light" panose="020B0502040204020203" pitchFamily="34" charset="-122"/>
                <a:ea typeface="微软雅黑 Light" panose="020B0502040204020203" pitchFamily="34" charset="-122"/>
              </a:rPr>
              <a:t>SSH</a:t>
            </a:r>
            <a:r>
              <a:rPr lang="zh-CN" altLang="en-US" sz="2400" b="1" dirty="0" smtClean="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Telnet and Secure Shell</a:t>
            </a:r>
            <a:r>
              <a:rPr lang="zh-CN" altLang="en-US" sz="2400" b="1" dirty="0" smtClean="0">
                <a:latin typeface="微软雅黑 Light" panose="020B0502040204020203" pitchFamily="34" charset="-122"/>
                <a:ea typeface="微软雅黑 Light" panose="020B0502040204020203" pitchFamily="34" charset="-122"/>
              </a:rPr>
              <a:t>）</a:t>
            </a:r>
            <a:endParaRPr lang="en-US" altLang="zh-CN" sz="2400" b="1" dirty="0">
              <a:latin typeface="微软雅黑 Light" panose="020B0502040204020203" pitchFamily="34" charset="-122"/>
              <a:ea typeface="微软雅黑 Light" panose="020B0502040204020203" pitchFamily="34" charset="-122"/>
            </a:endParaRPr>
          </a:p>
          <a:p>
            <a:r>
              <a:rPr lang="en-US" altLang="zh-CN" sz="2400" b="1" dirty="0">
                <a:latin typeface="微软雅黑 Light" panose="020B0502040204020203" pitchFamily="34" charset="-122"/>
                <a:ea typeface="微软雅黑 Light" panose="020B0502040204020203" pitchFamily="34" charset="-122"/>
              </a:rPr>
              <a:t>VoIP (Voice over Internet Protocol, IP</a:t>
            </a:r>
            <a:r>
              <a:rPr lang="zh-CN" altLang="en-US" sz="2400" b="1" dirty="0">
                <a:latin typeface="微软雅黑 Light" panose="020B0502040204020203" pitchFamily="34" charset="-122"/>
                <a:ea typeface="微软雅黑 Light" panose="020B0502040204020203" pitchFamily="34" charset="-122"/>
              </a:rPr>
              <a:t>电话</a:t>
            </a:r>
            <a:r>
              <a:rPr lang="en-US" altLang="zh-CN" sz="2400" b="1" dirty="0">
                <a:latin typeface="微软雅黑 Light" panose="020B0502040204020203" pitchFamily="34" charset="-122"/>
                <a:ea typeface="微软雅黑 Light" panose="020B0502040204020203" pitchFamily="34" charset="-122"/>
              </a:rPr>
              <a:t>)</a:t>
            </a:r>
          </a:p>
          <a:p>
            <a:r>
              <a:rPr lang="zh-CN" altLang="en-US" sz="2400" b="1" dirty="0">
                <a:latin typeface="微软雅黑 Light" panose="020B0502040204020203" pitchFamily="34" charset="-122"/>
                <a:ea typeface="微软雅黑 Light" panose="020B0502040204020203" pitchFamily="34" charset="-122"/>
              </a:rPr>
              <a:t>因特网</a:t>
            </a:r>
            <a:r>
              <a:rPr lang="zh-CN" altLang="en-US" sz="2400" b="1" dirty="0" smtClean="0">
                <a:latin typeface="微软雅黑 Light" panose="020B0502040204020203" pitchFamily="34" charset="-122"/>
                <a:ea typeface="微软雅黑 Light" panose="020B0502040204020203" pitchFamily="34" charset="-122"/>
              </a:rPr>
              <a:t>广播（</a:t>
            </a:r>
            <a:r>
              <a:rPr lang="en-US" altLang="zh-CN" sz="2400" b="1" dirty="0">
                <a:latin typeface="微软雅黑 Light" panose="020B0502040204020203" pitchFamily="34" charset="-122"/>
                <a:ea typeface="微软雅黑 Light" panose="020B0502040204020203" pitchFamily="34" charset="-122"/>
              </a:rPr>
              <a:t>Internet </a:t>
            </a:r>
            <a:r>
              <a:rPr lang="en-US" altLang="zh-CN" sz="2400" b="1" dirty="0" smtClean="0">
                <a:latin typeface="微软雅黑 Light" panose="020B0502040204020203" pitchFamily="34" charset="-122"/>
                <a:ea typeface="微软雅黑 Light" panose="020B0502040204020203" pitchFamily="34" charset="-122"/>
              </a:rPr>
              <a:t>Radio</a:t>
            </a:r>
            <a:r>
              <a:rPr lang="zh-CN" altLang="en-US" sz="2400" b="1" dirty="0" smtClean="0">
                <a:latin typeface="微软雅黑 Light" panose="020B0502040204020203" pitchFamily="34" charset="-122"/>
                <a:ea typeface="微软雅黑 Light" panose="020B0502040204020203" pitchFamily="34" charset="-122"/>
              </a:rPr>
              <a:t>）</a:t>
            </a:r>
            <a:endParaRPr lang="zh-CN" altLang="en-US" sz="2400" b="1" dirty="0">
              <a:latin typeface="微软雅黑 Light" panose="020B0502040204020203" pitchFamily="34" charset="-122"/>
              <a:ea typeface="微软雅黑 Light" panose="020B0502040204020203" pitchFamily="34" charset="-122"/>
            </a:endParaRPr>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49</a:t>
            </a:fld>
            <a:endParaRPr lang="zh-CN" altLang="en-US"/>
          </a:p>
        </p:txBody>
      </p:sp>
      <p:sp>
        <p:nvSpPr>
          <p:cNvPr id="4" name="日期占位符 3"/>
          <p:cNvSpPr>
            <a:spLocks noGrp="1"/>
          </p:cNvSpPr>
          <p:nvPr>
            <p:ph type="dt" sz="half" idx="10"/>
          </p:nvPr>
        </p:nvSpPr>
        <p:spPr/>
        <p:txBody>
          <a:bodyPr/>
          <a:lstStyle/>
          <a:p>
            <a:fld id="{2A1D601E-F322-4F3D-86BB-8A6341760DDB}" type="datetime8">
              <a:rPr lang="zh-CN" altLang="en-US" smtClean="0"/>
              <a:t>2018年12月17日8时37分</a:t>
            </a:fld>
            <a:endParaRPr lang="zh-CN" altLang="en-US"/>
          </a:p>
        </p:txBody>
      </p:sp>
    </p:spTree>
    <p:extLst>
      <p:ext uri="{BB962C8B-B14F-4D97-AF65-F5344CB8AC3E}">
        <p14:creationId xmlns:p14="http://schemas.microsoft.com/office/powerpoint/2010/main" val="2239317054"/>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solidFill>
                  <a:schemeClr val="accent1">
                    <a:lumMod val="75000"/>
                  </a:schemeClr>
                </a:solidFill>
              </a:rPr>
              <a:t>网络分类</a:t>
            </a:r>
            <a:endParaRPr lang="zh-CN" altLang="en-US" dirty="0" smtClean="0"/>
          </a:p>
        </p:txBody>
      </p:sp>
      <p:sp>
        <p:nvSpPr>
          <p:cNvPr id="8195" name="内容占位符 2"/>
          <p:cNvSpPr>
            <a:spLocks noGrp="1"/>
          </p:cNvSpPr>
          <p:nvPr>
            <p:ph idx="1"/>
          </p:nvPr>
        </p:nvSpPr>
        <p:spPr>
          <a:xfrm>
            <a:off x="838199" y="1690688"/>
            <a:ext cx="11049001" cy="4114800"/>
          </a:xfrm>
        </p:spPr>
        <p:txBody>
          <a:bodyPr>
            <a:normAutofit/>
          </a:bodyPr>
          <a:lstStyle/>
          <a:p>
            <a:pPr algn="just"/>
            <a:r>
              <a:rPr lang="zh-CN" altLang="en-US" b="1" dirty="0" smtClean="0"/>
              <a:t>按网络的使用者分类</a:t>
            </a:r>
            <a:r>
              <a:rPr lang="en-US" altLang="zh-CN" b="1" dirty="0" smtClean="0"/>
              <a:t>:</a:t>
            </a:r>
          </a:p>
          <a:p>
            <a:pPr lvl="1" algn="just"/>
            <a:r>
              <a:rPr lang="zh-CN" altLang="en-US" dirty="0" smtClean="0">
                <a:solidFill>
                  <a:schemeClr val="accent1">
                    <a:lumMod val="75000"/>
                  </a:schemeClr>
                </a:solidFill>
              </a:rPr>
              <a:t>开放（</a:t>
            </a:r>
            <a:r>
              <a:rPr lang="en-US" altLang="zh-CN" dirty="0" smtClean="0">
                <a:solidFill>
                  <a:schemeClr val="accent1">
                    <a:lumMod val="75000"/>
                  </a:schemeClr>
                </a:solidFill>
              </a:rPr>
              <a:t>open</a:t>
            </a:r>
            <a:r>
              <a:rPr lang="zh-CN" altLang="en-US" dirty="0" smtClean="0">
                <a:solidFill>
                  <a:schemeClr val="accent1">
                    <a:lumMod val="75000"/>
                  </a:schemeClr>
                </a:solidFill>
              </a:rPr>
              <a:t>）网络</a:t>
            </a:r>
            <a:r>
              <a:rPr lang="zh-CN" altLang="en-US" dirty="0" smtClean="0"/>
              <a:t>：</a:t>
            </a:r>
            <a:endParaRPr lang="en-US" altLang="zh-CN" dirty="0" smtClean="0"/>
          </a:p>
          <a:p>
            <a:pPr lvl="1" algn="just"/>
            <a:r>
              <a:rPr lang="en-US" altLang="zh-CN" dirty="0"/>
              <a:t>	</a:t>
            </a:r>
            <a:r>
              <a:rPr lang="zh-CN" altLang="zh-CN" dirty="0" smtClean="0"/>
              <a:t>网络</a:t>
            </a:r>
            <a:r>
              <a:rPr lang="zh-CN" altLang="zh-CN" dirty="0"/>
              <a:t>的内部操作是基于公共</a:t>
            </a:r>
            <a:r>
              <a:rPr lang="zh-CN" altLang="zh-CN" dirty="0" smtClean="0"/>
              <a:t>领域设计</a:t>
            </a:r>
            <a:r>
              <a:rPr lang="zh-CN" altLang="en-US" dirty="0" smtClean="0"/>
              <a:t>的。例如：因特网及其应用</a:t>
            </a:r>
            <a:endParaRPr lang="en-US" altLang="zh-CN" dirty="0" smtClean="0"/>
          </a:p>
          <a:p>
            <a:pPr lvl="1" algn="just"/>
            <a:r>
              <a:rPr lang="zh-CN" altLang="en-US" dirty="0" smtClean="0">
                <a:solidFill>
                  <a:schemeClr val="accent1">
                    <a:lumMod val="75000"/>
                  </a:schemeClr>
                </a:solidFill>
              </a:rPr>
              <a:t>封闭式（</a:t>
            </a:r>
            <a:r>
              <a:rPr lang="en-US" altLang="zh-CN" dirty="0" smtClean="0">
                <a:solidFill>
                  <a:schemeClr val="accent1">
                    <a:lumMod val="75000"/>
                  </a:schemeClr>
                </a:solidFill>
              </a:rPr>
              <a:t>closed</a:t>
            </a:r>
            <a:r>
              <a:rPr lang="zh-CN" altLang="en-US" dirty="0" smtClean="0">
                <a:solidFill>
                  <a:schemeClr val="accent1">
                    <a:lumMod val="75000"/>
                  </a:schemeClr>
                </a:solidFill>
              </a:rPr>
              <a:t>） </a:t>
            </a:r>
            <a:r>
              <a:rPr lang="zh-CN" altLang="en-US" dirty="0" smtClean="0"/>
              <a:t>或</a:t>
            </a:r>
            <a:r>
              <a:rPr lang="en-US" altLang="zh-CN" dirty="0" smtClean="0"/>
              <a:t> </a:t>
            </a:r>
            <a:r>
              <a:rPr lang="zh-CN" altLang="en-US" dirty="0" smtClean="0">
                <a:solidFill>
                  <a:schemeClr val="accent1">
                    <a:lumMod val="75000"/>
                  </a:schemeClr>
                </a:solidFill>
              </a:rPr>
              <a:t>专用（</a:t>
            </a:r>
            <a:r>
              <a:rPr lang="en-US" altLang="zh-CN" dirty="0">
                <a:solidFill>
                  <a:schemeClr val="accent1">
                    <a:lumMod val="75000"/>
                  </a:schemeClr>
                </a:solidFill>
              </a:rPr>
              <a:t>proprietary</a:t>
            </a:r>
            <a:r>
              <a:rPr lang="zh-CN" altLang="en-US" dirty="0" smtClean="0">
                <a:solidFill>
                  <a:schemeClr val="accent1">
                    <a:lumMod val="75000"/>
                  </a:schemeClr>
                </a:solidFill>
              </a:rPr>
              <a:t>）网络</a:t>
            </a:r>
            <a:r>
              <a:rPr lang="zh-CN" altLang="en-US" dirty="0" smtClean="0"/>
              <a:t>：</a:t>
            </a:r>
            <a:endParaRPr lang="en-US" altLang="zh-CN" dirty="0" smtClean="0"/>
          </a:p>
          <a:p>
            <a:pPr lvl="1" algn="just"/>
            <a:r>
              <a:rPr lang="en-US" altLang="zh-CN" dirty="0"/>
              <a:t>	</a:t>
            </a:r>
            <a:r>
              <a:rPr lang="zh-CN" altLang="zh-CN" dirty="0" smtClean="0"/>
              <a:t>网络</a:t>
            </a:r>
            <a:r>
              <a:rPr lang="zh-CN" altLang="zh-CN" dirty="0"/>
              <a:t>的内部操作是</a:t>
            </a:r>
            <a:r>
              <a:rPr lang="zh-CN" altLang="zh-CN" dirty="0" smtClean="0"/>
              <a:t>基于</a:t>
            </a:r>
            <a:r>
              <a:rPr lang="zh-CN" altLang="zh-CN" dirty="0"/>
              <a:t>特定实体</a:t>
            </a:r>
            <a:r>
              <a:rPr lang="en-US" altLang="zh-CN" dirty="0"/>
              <a:t>(</a:t>
            </a:r>
            <a:r>
              <a:rPr lang="zh-CN" altLang="zh-CN" dirty="0" smtClean="0"/>
              <a:t>如</a:t>
            </a:r>
            <a:r>
              <a:rPr lang="zh-CN" altLang="en-US" dirty="0" smtClean="0"/>
              <a:t>军队</a:t>
            </a:r>
            <a:r>
              <a:rPr lang="zh-CN" altLang="zh-CN" dirty="0" smtClean="0"/>
              <a:t>或</a:t>
            </a:r>
            <a:r>
              <a:rPr lang="zh-CN" altLang="zh-CN" dirty="0"/>
              <a:t>公司</a:t>
            </a:r>
            <a:r>
              <a:rPr lang="en-US" altLang="zh-CN" dirty="0"/>
              <a:t>)</a:t>
            </a:r>
            <a:r>
              <a:rPr lang="zh-CN" altLang="zh-CN" dirty="0"/>
              <a:t>所拥有并控制的</a:t>
            </a:r>
            <a:r>
              <a:rPr lang="zh-CN" altLang="zh-CN" dirty="0" smtClean="0"/>
              <a:t>创新</a:t>
            </a:r>
            <a:r>
              <a:rPr lang="zh-CN" altLang="en-US" dirty="0" smtClean="0"/>
              <a:t>。</a:t>
            </a:r>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5</a:t>
            </a:fld>
            <a:endParaRPr lang="zh-CN" altLang="en-US"/>
          </a:p>
        </p:txBody>
      </p:sp>
      <p:sp>
        <p:nvSpPr>
          <p:cNvPr id="4" name="日期占位符 3"/>
          <p:cNvSpPr>
            <a:spLocks noGrp="1"/>
          </p:cNvSpPr>
          <p:nvPr>
            <p:ph type="dt" sz="half" idx="10"/>
          </p:nvPr>
        </p:nvSpPr>
        <p:spPr/>
        <p:txBody>
          <a:bodyPr/>
          <a:lstStyle/>
          <a:p>
            <a:fld id="{B6DCB560-FD7D-4A5C-A798-9DA8CAE91085}" type="datetime8">
              <a:rPr lang="zh-CN" altLang="en-US" smtClean="0"/>
              <a:t>2018年12月17日8时37分</a:t>
            </a:fld>
            <a:endParaRPr lang="zh-CN" altLang="en-US"/>
          </a:p>
        </p:txBody>
      </p:sp>
    </p:spTree>
    <p:extLst>
      <p:ext uri="{BB962C8B-B14F-4D97-AF65-F5344CB8AC3E}">
        <p14:creationId xmlns:p14="http://schemas.microsoft.com/office/powerpoint/2010/main" val="1114376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500"/>
                                        <p:tgtEl>
                                          <p:spTgt spid="81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195">
                                            <p:txEl>
                                              <p:pRg st="3" end="3"/>
                                            </p:txEl>
                                          </p:spTgt>
                                        </p:tgtEl>
                                        <p:attrNameLst>
                                          <p:attrName>style.visibility</p:attrName>
                                        </p:attrNameLst>
                                      </p:cBhvr>
                                      <p:to>
                                        <p:strVal val="visible"/>
                                      </p:to>
                                    </p:set>
                                    <p:animEffect transition="in" filter="fade">
                                      <p:cBhvr>
                                        <p:cTn id="20" dur="500"/>
                                        <p:tgtEl>
                                          <p:spTgt spid="819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animEffect transition="in" filter="fade">
                                      <p:cBhvr>
                                        <p:cTn id="23"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dirty="0">
                <a:solidFill>
                  <a:srgbClr val="FF0000"/>
                </a:solidFill>
                <a:latin typeface="微软雅黑" panose="020B0503020204020204" pitchFamily="34" charset="-122"/>
                <a:ea typeface="微软雅黑" panose="020B0503020204020204" pitchFamily="34" charset="-122"/>
              </a:rPr>
              <a:t>电子邮件（</a:t>
            </a:r>
            <a:r>
              <a:rPr lang="en-US" altLang="zh-CN" dirty="0">
                <a:solidFill>
                  <a:srgbClr val="FF0000"/>
                </a:solidFill>
                <a:latin typeface="微软雅黑" panose="020B0503020204020204" pitchFamily="34" charset="-122"/>
                <a:ea typeface="微软雅黑" panose="020B0503020204020204" pitchFamily="34" charset="-122"/>
              </a:rPr>
              <a:t>Electronic Mail</a:t>
            </a:r>
            <a:r>
              <a:rPr lang="zh-CN" altLang="en-US" dirty="0">
                <a:solidFill>
                  <a:srgbClr val="FF0000"/>
                </a:solidFill>
                <a:latin typeface="微软雅黑" panose="020B0503020204020204" pitchFamily="34" charset="-122"/>
                <a:ea typeface="微软雅黑" panose="020B0503020204020204" pitchFamily="34" charset="-122"/>
              </a:rPr>
              <a:t>）</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65539" name="内容占位符 2"/>
          <p:cNvSpPr>
            <a:spLocks noGrp="1"/>
          </p:cNvSpPr>
          <p:nvPr>
            <p:ph idx="1"/>
          </p:nvPr>
        </p:nvSpPr>
        <p:spPr>
          <a:xfrm>
            <a:off x="869196" y="1442715"/>
            <a:ext cx="9290050" cy="4464050"/>
          </a:xfrm>
        </p:spPr>
        <p:txBody>
          <a:bodyPr>
            <a:normAutofit lnSpcReduction="10000"/>
          </a:bodyPr>
          <a:lstStyle/>
          <a:p>
            <a:pPr algn="just"/>
            <a:r>
              <a:rPr lang="en-US" altLang="zh-CN" sz="2400" dirty="0" smtClean="0"/>
              <a:t>	</a:t>
            </a:r>
            <a:r>
              <a:rPr lang="zh-CN" altLang="zh-CN" sz="2400" dirty="0" smtClean="0"/>
              <a:t>因特网</a:t>
            </a:r>
            <a:r>
              <a:rPr lang="zh-CN" altLang="zh-CN" sz="2400" dirty="0"/>
              <a:t>最常见的用途之一就是电子邮件</a:t>
            </a:r>
            <a:r>
              <a:rPr lang="en-US" altLang="zh-CN" sz="2400" dirty="0"/>
              <a:t>(</a:t>
            </a:r>
            <a:r>
              <a:rPr lang="en-US" altLang="zh-CN" sz="2400" dirty="0" smtClean="0"/>
              <a:t>E-</a:t>
            </a:r>
            <a:r>
              <a:rPr lang="en-US" altLang="zh-CN" sz="2400" dirty="0"/>
              <a:t>mail</a:t>
            </a:r>
            <a:r>
              <a:rPr lang="en-US" altLang="zh-CN" sz="2400" dirty="0" smtClean="0"/>
              <a:t>, </a:t>
            </a:r>
            <a:r>
              <a:rPr lang="zh-CN" altLang="zh-CN" sz="2400" dirty="0"/>
              <a:t>是</a:t>
            </a:r>
            <a:r>
              <a:rPr lang="en-US" altLang="zh-CN" sz="2400" dirty="0" smtClean="0"/>
              <a:t>electronic mail</a:t>
            </a:r>
            <a:r>
              <a:rPr lang="zh-CN" altLang="zh-CN" sz="2400" dirty="0" smtClean="0"/>
              <a:t>的</a:t>
            </a:r>
            <a:r>
              <a:rPr lang="zh-CN" altLang="zh-CN" sz="2400" dirty="0"/>
              <a:t>缩写</a:t>
            </a:r>
            <a:r>
              <a:rPr lang="en-US" altLang="zh-CN" sz="2400" dirty="0"/>
              <a:t>), </a:t>
            </a:r>
            <a:r>
              <a:rPr lang="zh-CN" altLang="zh-CN" sz="2400" dirty="0"/>
              <a:t>电子邮件系统可以在因特网用户之间传输信息 </a:t>
            </a:r>
            <a:r>
              <a:rPr lang="zh-CN" altLang="zh-CN" sz="2400" dirty="0" smtClean="0"/>
              <a:t>。</a:t>
            </a:r>
            <a:endParaRPr lang="en-US" altLang="zh-CN" sz="2400" dirty="0" smtClean="0"/>
          </a:p>
          <a:p>
            <a:pPr algn="just"/>
            <a:r>
              <a:rPr lang="en-US" altLang="zh-CN" sz="2400" dirty="0"/>
              <a:t>	</a:t>
            </a:r>
            <a:r>
              <a:rPr lang="zh-CN" altLang="zh-CN" sz="2400" dirty="0"/>
              <a:t>为了提供</a:t>
            </a:r>
            <a:r>
              <a:rPr lang="zh-CN" altLang="zh-CN" sz="2400" dirty="0" smtClean="0"/>
              <a:t>电子</a:t>
            </a:r>
            <a:r>
              <a:rPr lang="zh-CN" altLang="en-US" sz="2400" dirty="0" smtClean="0"/>
              <a:t>邮</a:t>
            </a:r>
            <a:r>
              <a:rPr lang="zh-CN" altLang="zh-CN" sz="2400" dirty="0" smtClean="0"/>
              <a:t>件</a:t>
            </a:r>
            <a:r>
              <a:rPr lang="zh-CN" altLang="zh-CN" sz="2400" dirty="0"/>
              <a:t>服务</a:t>
            </a:r>
            <a:r>
              <a:rPr lang="en-US" altLang="zh-CN" sz="2400" dirty="0"/>
              <a:t>, </a:t>
            </a:r>
            <a:r>
              <a:rPr lang="zh-CN" altLang="zh-CN" sz="2400" dirty="0"/>
              <a:t>每个域的本地机构都要在其域内指定一台计算机</a:t>
            </a:r>
            <a:r>
              <a:rPr lang="en-US" altLang="zh-CN" sz="2400" dirty="0"/>
              <a:t>, </a:t>
            </a:r>
            <a:r>
              <a:rPr lang="zh-CN" altLang="zh-CN" sz="2400" dirty="0"/>
              <a:t>用作该域的</a:t>
            </a:r>
            <a:r>
              <a:rPr lang="zh-CN" altLang="zh-CN" sz="2400" dirty="0" smtClean="0">
                <a:solidFill>
                  <a:srgbClr val="FF0000"/>
                </a:solidFill>
              </a:rPr>
              <a:t>邮件</a:t>
            </a:r>
            <a:r>
              <a:rPr lang="zh-CN" altLang="en-US" sz="2400" dirty="0" smtClean="0">
                <a:solidFill>
                  <a:srgbClr val="FF0000"/>
                </a:solidFill>
              </a:rPr>
              <a:t>服</a:t>
            </a:r>
            <a:r>
              <a:rPr lang="zh-CN" altLang="zh-CN" sz="2400" dirty="0" smtClean="0">
                <a:solidFill>
                  <a:srgbClr val="FF0000"/>
                </a:solidFill>
              </a:rPr>
              <a:t>务器</a:t>
            </a:r>
            <a:r>
              <a:rPr lang="en-US" altLang="zh-CN" sz="2400" dirty="0">
                <a:solidFill>
                  <a:srgbClr val="FF0000"/>
                </a:solidFill>
              </a:rPr>
              <a:t>(mail server)</a:t>
            </a:r>
            <a:r>
              <a:rPr lang="zh-CN" altLang="zh-CN" sz="2400" dirty="0" smtClean="0"/>
              <a:t>。</a:t>
            </a:r>
            <a:endParaRPr lang="en-US" altLang="zh-CN" sz="2400" dirty="0" smtClean="0"/>
          </a:p>
          <a:p>
            <a:pPr algn="just"/>
            <a:r>
              <a:rPr lang="en-US" altLang="zh-CN" sz="2400" dirty="0"/>
              <a:t>	</a:t>
            </a:r>
            <a:r>
              <a:rPr lang="zh-CN" altLang="zh-CN" sz="2400" dirty="0"/>
              <a:t>当一名用户在其本地计算机上发送出电子邮件</a:t>
            </a:r>
            <a:r>
              <a:rPr lang="en-US" altLang="zh-CN" sz="2400" dirty="0"/>
              <a:t>, </a:t>
            </a:r>
            <a:r>
              <a:rPr lang="zh-CN" altLang="zh-CN" sz="2400" dirty="0"/>
              <a:t>邮件会首先传送到用户的邮件服务器上</a:t>
            </a:r>
            <a:r>
              <a:rPr lang="en-US" altLang="zh-CN" sz="2400" dirty="0"/>
              <a:t>, </a:t>
            </a:r>
            <a:r>
              <a:rPr lang="zh-CN" altLang="zh-CN" sz="2400" dirty="0"/>
              <a:t>然后邮件服务器会将邮件转发至目的地邮件服务器上</a:t>
            </a:r>
            <a:r>
              <a:rPr lang="en-US" altLang="zh-CN" sz="2400" dirty="0"/>
              <a:t>, </a:t>
            </a:r>
            <a:r>
              <a:rPr lang="zh-CN" altLang="zh-CN" sz="2400" dirty="0" smtClean="0"/>
              <a:t>目的地</a:t>
            </a:r>
            <a:r>
              <a:rPr lang="zh-CN" altLang="en-US" sz="2400" dirty="0" smtClean="0"/>
              <a:t>邮</a:t>
            </a:r>
            <a:r>
              <a:rPr lang="zh-CN" altLang="zh-CN" sz="2400" dirty="0" smtClean="0"/>
              <a:t>件</a:t>
            </a:r>
            <a:r>
              <a:rPr lang="zh-CN" altLang="zh-CN" sz="2400" dirty="0"/>
              <a:t>服务器会一直保存邮件</a:t>
            </a:r>
            <a:r>
              <a:rPr lang="en-US" altLang="zh-CN" sz="2400" dirty="0"/>
              <a:t>, </a:t>
            </a:r>
            <a:r>
              <a:rPr lang="zh-CN" altLang="zh-CN" sz="2400" dirty="0"/>
              <a:t>等待收件人</a:t>
            </a:r>
            <a:r>
              <a:rPr lang="zh-CN" altLang="zh-CN" sz="2400" dirty="0" smtClean="0"/>
              <a:t>联系</a:t>
            </a:r>
            <a:r>
              <a:rPr lang="zh-CN" altLang="en-US" sz="2400" dirty="0" smtClean="0"/>
              <a:t>邮</a:t>
            </a:r>
            <a:r>
              <a:rPr lang="zh-CN" altLang="zh-CN" sz="2400" dirty="0" smtClean="0"/>
              <a:t>件</a:t>
            </a:r>
            <a:r>
              <a:rPr lang="zh-CN" altLang="zh-CN" sz="2400" dirty="0"/>
              <a:t>服务器并请求査看收到的邮件</a:t>
            </a:r>
            <a:r>
              <a:rPr lang="zh-CN" altLang="zh-CN" sz="2400" dirty="0" smtClean="0"/>
              <a:t>。</a:t>
            </a:r>
            <a:endParaRPr lang="zh-CN" altLang="en-US"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50</a:t>
            </a:fld>
            <a:endParaRPr lang="zh-CN" altLang="en-US"/>
          </a:p>
        </p:txBody>
      </p:sp>
      <p:sp>
        <p:nvSpPr>
          <p:cNvPr id="4" name="日期占位符 3"/>
          <p:cNvSpPr>
            <a:spLocks noGrp="1"/>
          </p:cNvSpPr>
          <p:nvPr>
            <p:ph type="dt" sz="half" idx="10"/>
          </p:nvPr>
        </p:nvSpPr>
        <p:spPr/>
        <p:txBody>
          <a:bodyPr/>
          <a:lstStyle/>
          <a:p>
            <a:fld id="{8055C396-3E13-4C84-A03A-936A4410EE32}" type="datetime8">
              <a:rPr lang="zh-CN" altLang="en-US" smtClean="0"/>
              <a:t>2018年12月17日8时37分</a:t>
            </a:fld>
            <a:endParaRPr lang="zh-CN" altLang="en-US"/>
          </a:p>
        </p:txBody>
      </p:sp>
    </p:spTree>
    <p:extLst>
      <p:ext uri="{BB962C8B-B14F-4D97-AF65-F5344CB8AC3E}">
        <p14:creationId xmlns:p14="http://schemas.microsoft.com/office/powerpoint/2010/main" val="90590244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fade">
                                      <p:cBhvr>
                                        <p:cTn id="12" dur="500"/>
                                        <p:tgtEl>
                                          <p:spTgt spid="65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fade">
                                      <p:cBhvr>
                                        <p:cTn id="17" dur="500"/>
                                        <p:tgtEl>
                                          <p:spTgt spid="65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latin typeface="微软雅黑" panose="020B0503020204020204" pitchFamily="34" charset="-122"/>
                <a:ea typeface="微软雅黑" panose="020B0503020204020204" pitchFamily="34" charset="-122"/>
              </a:rPr>
              <a:t>电子邮件（</a:t>
            </a:r>
            <a:r>
              <a:rPr lang="en-US" altLang="zh-CN" dirty="0">
                <a:solidFill>
                  <a:srgbClr val="FF0000"/>
                </a:solidFill>
                <a:latin typeface="微软雅黑" panose="020B0503020204020204" pitchFamily="34" charset="-122"/>
                <a:ea typeface="微软雅黑" panose="020B0503020204020204" pitchFamily="34" charset="-122"/>
              </a:rPr>
              <a:t>Electronic Mail</a:t>
            </a:r>
            <a:r>
              <a:rPr lang="zh-CN" altLang="en-US" dirty="0">
                <a:solidFill>
                  <a:srgbClr val="FF0000"/>
                </a:solidFill>
                <a:latin typeface="微软雅黑" panose="020B0503020204020204" pitchFamily="34" charset="-122"/>
                <a:ea typeface="微软雅黑" panose="020B0503020204020204" pitchFamily="34" charset="-122"/>
              </a:rPr>
              <a:t>）</a:t>
            </a:r>
            <a:endParaRPr lang="zh-CN" altLang="en-US" dirty="0"/>
          </a:p>
        </p:txBody>
      </p:sp>
      <p:sp>
        <p:nvSpPr>
          <p:cNvPr id="3" name="内容占位符 2"/>
          <p:cNvSpPr>
            <a:spLocks noGrp="1"/>
          </p:cNvSpPr>
          <p:nvPr>
            <p:ph idx="1"/>
          </p:nvPr>
        </p:nvSpPr>
        <p:spPr>
          <a:xfrm>
            <a:off x="768457" y="1600899"/>
            <a:ext cx="10515600" cy="4351338"/>
          </a:xfrm>
        </p:spPr>
        <p:txBody>
          <a:bodyPr>
            <a:normAutofit/>
          </a:bodyPr>
          <a:lstStyle/>
          <a:p>
            <a:pPr marL="457200" indent="-457200" algn="just">
              <a:buFont typeface="Wingdings" panose="05000000000000000000" pitchFamily="2" charset="2"/>
              <a:buChar char="u"/>
            </a:pPr>
            <a:r>
              <a:rPr lang="zh-CN" altLang="en-US" dirty="0" smtClean="0"/>
              <a:t>简单邮件传输协议</a:t>
            </a:r>
            <a:r>
              <a:rPr lang="zh-CN" altLang="en-US" dirty="0"/>
              <a:t>（</a:t>
            </a:r>
            <a:r>
              <a:rPr lang="en-US" altLang="zh-CN" dirty="0"/>
              <a:t>Simple Mail Transfer Protocol, SMTP</a:t>
            </a:r>
            <a:r>
              <a:rPr lang="zh-CN" altLang="en-US" dirty="0" smtClean="0"/>
              <a:t>），网络</a:t>
            </a:r>
            <a:r>
              <a:rPr lang="zh-CN" altLang="en-US" dirty="0"/>
              <a:t>上的计算机可以在将一个电子邮件信息从一台主机传送到另外一台主机的时候进行交互</a:t>
            </a:r>
            <a:r>
              <a:rPr lang="zh-CN" altLang="en-US" dirty="0" smtClean="0"/>
              <a:t>。</a:t>
            </a:r>
            <a:endParaRPr lang="en-US" altLang="zh-CN" dirty="0" smtClean="0"/>
          </a:p>
          <a:p>
            <a:pPr marL="457200" indent="-457200">
              <a:buFont typeface="Wingdings" panose="05000000000000000000" pitchFamily="2" charset="2"/>
              <a:buChar char="u"/>
            </a:pPr>
            <a:r>
              <a:rPr lang="zh-CN" altLang="en-US" dirty="0" smtClean="0"/>
              <a:t>防问用户邮件服务器的电子邮件使用的协议：</a:t>
            </a:r>
            <a:endParaRPr lang="en-US" altLang="zh-CN" dirty="0" smtClean="0"/>
          </a:p>
          <a:p>
            <a:pPr marL="914400" lvl="1" indent="-457200">
              <a:buFont typeface="Wingdings" panose="05000000000000000000" pitchFamily="2" charset="2"/>
              <a:buChar char="Ø"/>
            </a:pPr>
            <a:r>
              <a:rPr lang="zh-CN" altLang="en-US" dirty="0" smtClean="0"/>
              <a:t>邮局协议第三版（</a:t>
            </a:r>
            <a:r>
              <a:rPr lang="en-US" altLang="zh-CN" dirty="0" smtClean="0"/>
              <a:t>Post Office Protocol 3, POP3</a:t>
            </a:r>
            <a:r>
              <a:rPr lang="zh-CN" altLang="en-US" dirty="0" smtClean="0"/>
              <a:t>）</a:t>
            </a:r>
            <a:r>
              <a:rPr lang="en-US" altLang="zh-CN" dirty="0" smtClean="0"/>
              <a:t>: Outlook</a:t>
            </a:r>
            <a:r>
              <a:rPr lang="zh-CN" altLang="en-US" dirty="0" smtClean="0"/>
              <a:t>。</a:t>
            </a:r>
            <a:endParaRPr lang="en-US" altLang="zh-CN" dirty="0"/>
          </a:p>
          <a:p>
            <a:pPr marL="914400" lvl="1" indent="-457200">
              <a:buFont typeface="Wingdings" panose="05000000000000000000" pitchFamily="2" charset="2"/>
              <a:buChar char="Ø"/>
            </a:pPr>
            <a:r>
              <a:rPr lang="zh-CN" altLang="en-US" dirty="0" smtClean="0"/>
              <a:t>因特网邮件访问协议（</a:t>
            </a:r>
            <a:r>
              <a:rPr lang="en-US" altLang="zh-CN" dirty="0" smtClean="0"/>
              <a:t>Internet Mail Access Protocol, IMAP</a:t>
            </a:r>
            <a:r>
              <a:rPr lang="zh-CN" altLang="en-US" dirty="0" smtClean="0"/>
              <a:t>）： </a:t>
            </a:r>
            <a:r>
              <a:rPr lang="en-US" altLang="zh-CN" dirty="0" smtClean="0"/>
              <a:t>IE</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fld id="{C02C3071-87D0-4E42-A940-34E9CCE177A8}" type="datetime8">
              <a:rPr lang="zh-CN" altLang="en-US" smtClean="0"/>
              <a:t>2018年12月17日8时37分</a:t>
            </a:fld>
            <a:endParaRPr lang="zh-CN" altLang="en-US"/>
          </a:p>
        </p:txBody>
      </p:sp>
      <p:sp>
        <p:nvSpPr>
          <p:cNvPr id="5" name="页脚占位符 4"/>
          <p:cNvSpPr>
            <a:spLocks noGrp="1"/>
          </p:cNvSpPr>
          <p:nvPr>
            <p:ph type="ftr" sz="quarter" idx="11"/>
          </p:nvPr>
        </p:nvSpPr>
        <p:spPr/>
        <p:txBody>
          <a:bodyPr/>
          <a:lstStyle/>
          <a:p>
            <a:r>
              <a:rPr lang="zh-CN" altLang="en-US" smtClean="0"/>
              <a:t>计算机科学概论</a:t>
            </a:r>
            <a:endParaRPr lang="zh-CN" altLang="en-US"/>
          </a:p>
        </p:txBody>
      </p:sp>
      <p:sp>
        <p:nvSpPr>
          <p:cNvPr id="6" name="灯片编号占位符 5"/>
          <p:cNvSpPr>
            <a:spLocks noGrp="1"/>
          </p:cNvSpPr>
          <p:nvPr>
            <p:ph type="sldNum" sz="quarter" idx="12"/>
          </p:nvPr>
        </p:nvSpPr>
        <p:spPr/>
        <p:txBody>
          <a:bodyPr/>
          <a:lstStyle/>
          <a:p>
            <a:fld id="{9C0D9C84-2285-42AE-B4FE-18FF839F9702}" type="slidenum">
              <a:rPr lang="zh-CN" altLang="en-US" smtClean="0"/>
              <a:t>51</a:t>
            </a:fld>
            <a:endParaRPr lang="zh-CN" altLang="en-US"/>
          </a:p>
        </p:txBody>
      </p:sp>
    </p:spTree>
    <p:extLst>
      <p:ext uri="{BB962C8B-B14F-4D97-AF65-F5344CB8AC3E}">
        <p14:creationId xmlns:p14="http://schemas.microsoft.com/office/powerpoint/2010/main" val="12008494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normAutofit/>
          </a:bodyPr>
          <a:lstStyle/>
          <a:p>
            <a:r>
              <a:rPr lang="zh-CN" altLang="en-US" dirty="0" smtClean="0">
                <a:solidFill>
                  <a:srgbClr val="FF0000"/>
                </a:solidFill>
              </a:rPr>
              <a:t>文件传输协议</a:t>
            </a:r>
            <a:r>
              <a:rPr lang="en-US" altLang="zh-CN" dirty="0" smtClean="0">
                <a:solidFill>
                  <a:srgbClr val="FF0000"/>
                </a:solidFill>
              </a:rPr>
              <a:t/>
            </a:r>
            <a:br>
              <a:rPr lang="en-US" altLang="zh-CN" dirty="0" smtClean="0">
                <a:solidFill>
                  <a:srgbClr val="FF0000"/>
                </a:solidFill>
              </a:rPr>
            </a:br>
            <a:r>
              <a:rPr lang="zh-CN" altLang="en-US" sz="3200" dirty="0" smtClean="0">
                <a:solidFill>
                  <a:srgbClr val="FF0000"/>
                </a:solidFill>
              </a:rPr>
              <a:t>（</a:t>
            </a:r>
            <a:r>
              <a:rPr lang="en-US" altLang="zh-CN" sz="3200" dirty="0" smtClean="0">
                <a:solidFill>
                  <a:srgbClr val="FF0000"/>
                </a:solidFill>
              </a:rPr>
              <a:t>File </a:t>
            </a:r>
            <a:r>
              <a:rPr lang="en-US" altLang="zh-CN" sz="3200" dirty="0">
                <a:solidFill>
                  <a:srgbClr val="FF0000"/>
                </a:solidFill>
              </a:rPr>
              <a:t>Transfer </a:t>
            </a:r>
            <a:r>
              <a:rPr lang="en-US" altLang="zh-CN" sz="3200" dirty="0" smtClean="0">
                <a:solidFill>
                  <a:srgbClr val="FF0000"/>
                </a:solidFill>
              </a:rPr>
              <a:t>Protocol</a:t>
            </a:r>
            <a:r>
              <a:rPr lang="zh-CN" altLang="en-US" sz="3200" dirty="0" smtClean="0">
                <a:solidFill>
                  <a:srgbClr val="FF0000"/>
                </a:solidFill>
              </a:rPr>
              <a:t>）</a:t>
            </a:r>
            <a:endParaRPr lang="zh-CN" altLang="en-US" dirty="0" smtClean="0">
              <a:solidFill>
                <a:srgbClr val="FF0000"/>
              </a:solidFill>
            </a:endParaRPr>
          </a:p>
        </p:txBody>
      </p:sp>
      <p:sp>
        <p:nvSpPr>
          <p:cNvPr id="58371" name="内容占位符 2"/>
          <p:cNvSpPr>
            <a:spLocks noGrp="1"/>
          </p:cNvSpPr>
          <p:nvPr>
            <p:ph idx="1"/>
          </p:nvPr>
        </p:nvSpPr>
        <p:spPr>
          <a:xfrm>
            <a:off x="838200" y="2017713"/>
            <a:ext cx="9434513" cy="4114800"/>
          </a:xfrm>
        </p:spPr>
        <p:txBody>
          <a:bodyPr/>
          <a:lstStyle/>
          <a:p>
            <a:pPr algn="just"/>
            <a:r>
              <a:rPr lang="en-US" altLang="zh-CN" b="1" dirty="0" smtClean="0"/>
              <a:t>	</a:t>
            </a:r>
            <a:r>
              <a:rPr lang="zh-CN" altLang="en-US" b="1" dirty="0" smtClean="0"/>
              <a:t>文件传输协议（</a:t>
            </a:r>
            <a:r>
              <a:rPr lang="en-US" altLang="zh-CN" b="1" dirty="0" smtClean="0"/>
              <a:t>FTP</a:t>
            </a:r>
            <a:r>
              <a:rPr lang="zh-CN" altLang="en-US" b="1" dirty="0" smtClean="0"/>
              <a:t>）</a:t>
            </a:r>
            <a:r>
              <a:rPr lang="zh-CN" altLang="zh-CN" dirty="0" smtClean="0"/>
              <a:t>是</a:t>
            </a:r>
            <a:r>
              <a:rPr lang="zh-CN" altLang="zh-CN" dirty="0"/>
              <a:t>一种在因特网上传输文件的客户机</a:t>
            </a:r>
            <a:r>
              <a:rPr lang="en-US" altLang="zh-CN" dirty="0"/>
              <a:t>/</a:t>
            </a:r>
            <a:r>
              <a:rPr lang="zh-CN" altLang="zh-CN" dirty="0"/>
              <a:t>服务器协议 </a:t>
            </a:r>
            <a:r>
              <a:rPr lang="zh-CN" altLang="zh-CN" dirty="0" smtClean="0"/>
              <a:t>。</a:t>
            </a:r>
            <a:endParaRPr lang="en-US" altLang="zh-CN" dirty="0" smtClean="0"/>
          </a:p>
          <a:p>
            <a:pPr algn="just"/>
            <a:r>
              <a:rPr lang="en-US" altLang="zh-CN" dirty="0" smtClean="0"/>
              <a:t>	</a:t>
            </a:r>
            <a:r>
              <a:rPr lang="zh-CN" altLang="en-US" dirty="0" smtClean="0"/>
              <a:t>一般会用</a:t>
            </a:r>
            <a:r>
              <a:rPr lang="en-US" altLang="zh-CN" dirty="0" smtClean="0"/>
              <a:t>FTP</a:t>
            </a:r>
            <a:r>
              <a:rPr lang="zh-CN" altLang="en-US" dirty="0" smtClean="0"/>
              <a:t>工具建立</a:t>
            </a:r>
            <a:r>
              <a:rPr lang="en-US" altLang="zh-CN" dirty="0" smtClean="0"/>
              <a:t>FTP</a:t>
            </a:r>
            <a:r>
              <a:rPr lang="zh-CN" altLang="en-US" dirty="0" smtClean="0"/>
              <a:t>服务器。</a:t>
            </a:r>
            <a:endParaRPr lang="en-US" altLang="zh-CN" dirty="0" smtClean="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52</a:t>
            </a:fld>
            <a:endParaRPr lang="zh-CN" altLang="en-US"/>
          </a:p>
        </p:txBody>
      </p:sp>
      <p:sp>
        <p:nvSpPr>
          <p:cNvPr id="4" name="日期占位符 3"/>
          <p:cNvSpPr>
            <a:spLocks noGrp="1"/>
          </p:cNvSpPr>
          <p:nvPr>
            <p:ph type="dt" sz="half" idx="10"/>
          </p:nvPr>
        </p:nvSpPr>
        <p:spPr/>
        <p:txBody>
          <a:bodyPr/>
          <a:lstStyle/>
          <a:p>
            <a:fld id="{17F74769-9123-40DE-9C70-6D320CF8703E}" type="datetime8">
              <a:rPr lang="zh-CN" altLang="en-US" smtClean="0"/>
              <a:t>2018年12月17日8时37分</a:t>
            </a:fld>
            <a:endParaRPr lang="zh-CN" altLang="en-US"/>
          </a:p>
        </p:txBody>
      </p:sp>
    </p:spTree>
    <p:extLst>
      <p:ext uri="{BB962C8B-B14F-4D97-AF65-F5344CB8AC3E}">
        <p14:creationId xmlns:p14="http://schemas.microsoft.com/office/powerpoint/2010/main" val="281765865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dirty="0" smtClean="0">
                <a:solidFill>
                  <a:srgbClr val="FF0000"/>
                </a:solidFill>
              </a:rPr>
              <a:t>VoIP</a:t>
            </a:r>
            <a:endParaRPr lang="zh-CN" altLang="en-US" dirty="0" smtClean="0">
              <a:solidFill>
                <a:srgbClr val="FF0000"/>
              </a:solidFill>
            </a:endParaRPr>
          </a:p>
        </p:txBody>
      </p:sp>
      <p:sp>
        <p:nvSpPr>
          <p:cNvPr id="61443" name="内容占位符 2"/>
          <p:cNvSpPr>
            <a:spLocks noGrp="1"/>
          </p:cNvSpPr>
          <p:nvPr>
            <p:ph idx="1"/>
          </p:nvPr>
        </p:nvSpPr>
        <p:spPr>
          <a:xfrm>
            <a:off x="838201" y="1690688"/>
            <a:ext cx="9103962" cy="4484687"/>
          </a:xfrm>
        </p:spPr>
        <p:txBody>
          <a:bodyPr>
            <a:normAutofit/>
          </a:bodyPr>
          <a:lstStyle/>
          <a:p>
            <a:pPr algn="just"/>
            <a:r>
              <a:rPr lang="en-US" altLang="zh-CN" dirty="0" smtClean="0"/>
              <a:t>      </a:t>
            </a:r>
            <a:r>
              <a:rPr lang="zh-CN" altLang="zh-CN" sz="2400" dirty="0" smtClean="0"/>
              <a:t>作为</a:t>
            </a:r>
            <a:r>
              <a:rPr lang="zh-CN" altLang="zh-CN" sz="2400" dirty="0"/>
              <a:t>最近的因特网应用的一个例子</a:t>
            </a:r>
            <a:r>
              <a:rPr lang="en-US" altLang="zh-CN" sz="2400" dirty="0"/>
              <a:t>, VoIP (</a:t>
            </a:r>
            <a:r>
              <a:rPr lang="en-US" altLang="zh-CN" sz="2400" dirty="0" smtClean="0"/>
              <a:t>Voice </a:t>
            </a:r>
            <a:r>
              <a:rPr lang="en-US" altLang="zh-CN" sz="2400" dirty="0"/>
              <a:t>over </a:t>
            </a:r>
            <a:r>
              <a:rPr lang="en-US" altLang="zh-CN" sz="2400" dirty="0" smtClean="0"/>
              <a:t>Internet Protocol) </a:t>
            </a:r>
            <a:r>
              <a:rPr lang="zh-CN" altLang="zh-CN" sz="2400" dirty="0"/>
              <a:t>利用因特网基础设施提供与传统电话系统类似的语音通信 </a:t>
            </a:r>
            <a:r>
              <a:rPr lang="zh-CN" altLang="en-US" sz="2400" dirty="0" smtClean="0"/>
              <a:t>，通过</a:t>
            </a:r>
            <a:r>
              <a:rPr lang="en-US" altLang="zh-CN" sz="2400" dirty="0" smtClean="0"/>
              <a:t>P2P</a:t>
            </a:r>
            <a:r>
              <a:rPr lang="zh-CN" altLang="en-US" sz="2400" dirty="0" smtClean="0"/>
              <a:t>模型传输音频数据</a:t>
            </a:r>
            <a:r>
              <a:rPr lang="zh-CN" altLang="zh-CN" sz="2400" dirty="0" smtClean="0"/>
              <a:t>。</a:t>
            </a:r>
            <a:endParaRPr lang="en-US" altLang="zh-CN" sz="2400" dirty="0" smtClean="0"/>
          </a:p>
          <a:p>
            <a:pPr algn="just"/>
            <a:endParaRPr lang="en-US" altLang="zh-CN" sz="2400" dirty="0"/>
          </a:p>
          <a:p>
            <a:pPr algn="just"/>
            <a:r>
              <a:rPr lang="en-US" altLang="zh-CN" sz="2400" dirty="0" smtClean="0"/>
              <a:t>	</a:t>
            </a:r>
            <a:r>
              <a:rPr lang="zh-CN" altLang="en-US" sz="2400" b="1" dirty="0" smtClean="0"/>
              <a:t>例如：</a:t>
            </a:r>
            <a:r>
              <a:rPr lang="en-US" altLang="zh-CN" sz="2400" dirty="0" smtClean="0"/>
              <a:t>	Skype</a:t>
            </a:r>
            <a:endParaRPr lang="en-US" altLang="zh-CN" sz="2400" dirty="0"/>
          </a:p>
          <a:p>
            <a:pPr algn="just"/>
            <a:r>
              <a:rPr lang="en-US" altLang="zh-CN" sz="2400" dirty="0" smtClean="0"/>
              <a:t>			</a:t>
            </a:r>
            <a:r>
              <a:rPr lang="zh-CN" altLang="en-US" sz="2400" dirty="0" smtClean="0"/>
              <a:t>嵌入式</a:t>
            </a:r>
            <a:r>
              <a:rPr lang="en-US" altLang="zh-CN" sz="2400" dirty="0" smtClean="0"/>
              <a:t>VoIP</a:t>
            </a:r>
            <a:r>
              <a:rPr lang="zh-CN" altLang="en-US" sz="2400" dirty="0" smtClean="0"/>
              <a:t>电话</a:t>
            </a:r>
            <a:endParaRPr lang="en-US" altLang="zh-CN" sz="2400" dirty="0" smtClean="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53</a:t>
            </a:fld>
            <a:endParaRPr lang="zh-CN" altLang="en-US"/>
          </a:p>
        </p:txBody>
      </p:sp>
      <p:sp>
        <p:nvSpPr>
          <p:cNvPr id="4" name="日期占位符 3"/>
          <p:cNvSpPr>
            <a:spLocks noGrp="1"/>
          </p:cNvSpPr>
          <p:nvPr>
            <p:ph type="dt" sz="half" idx="10"/>
          </p:nvPr>
        </p:nvSpPr>
        <p:spPr/>
        <p:txBody>
          <a:bodyPr/>
          <a:lstStyle/>
          <a:p>
            <a:fld id="{6784714F-431D-4EAF-AC2A-B78E44EBA18D}" type="datetime8">
              <a:rPr lang="zh-CN" altLang="en-US" smtClean="0"/>
              <a:t>2018年12月17日8时37分</a:t>
            </a:fld>
            <a:endParaRPr lang="zh-CN" altLang="en-US"/>
          </a:p>
        </p:txBody>
      </p:sp>
    </p:spTree>
    <p:extLst>
      <p:ext uri="{BB962C8B-B14F-4D97-AF65-F5344CB8AC3E}">
        <p14:creationId xmlns:p14="http://schemas.microsoft.com/office/powerpoint/2010/main" val="65324360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dirty="0" smtClean="0">
                <a:solidFill>
                  <a:srgbClr val="FF0000"/>
                </a:solidFill>
              </a:rPr>
              <a:t>因特网多媒体流（</a:t>
            </a:r>
            <a:r>
              <a:rPr lang="en-US" altLang="zh-CN" dirty="0" smtClean="0">
                <a:solidFill>
                  <a:srgbClr val="FF0000"/>
                </a:solidFill>
              </a:rPr>
              <a:t>streaming</a:t>
            </a:r>
            <a:r>
              <a:rPr lang="zh-CN" altLang="en-US" dirty="0" smtClean="0">
                <a:solidFill>
                  <a:srgbClr val="FF0000"/>
                </a:solidFill>
              </a:rPr>
              <a:t>）</a:t>
            </a:r>
          </a:p>
        </p:txBody>
      </p:sp>
      <p:sp>
        <p:nvSpPr>
          <p:cNvPr id="72707" name="内容占位符 2"/>
          <p:cNvSpPr>
            <a:spLocks noGrp="1"/>
          </p:cNvSpPr>
          <p:nvPr>
            <p:ph idx="1"/>
          </p:nvPr>
        </p:nvSpPr>
        <p:spPr>
          <a:xfrm>
            <a:off x="838200" y="1831733"/>
            <a:ext cx="9640888" cy="4114800"/>
          </a:xfrm>
        </p:spPr>
        <p:txBody>
          <a:bodyPr>
            <a:normAutofit fontScale="92500" lnSpcReduction="20000"/>
          </a:bodyPr>
          <a:lstStyle/>
          <a:p>
            <a:pPr algn="just"/>
            <a:r>
              <a:rPr lang="en-US" altLang="zh-CN" dirty="0" smtClean="0"/>
              <a:t>	</a:t>
            </a:r>
            <a:r>
              <a:rPr lang="zh-CN" altLang="zh-CN" dirty="0" smtClean="0"/>
              <a:t>另</a:t>
            </a:r>
            <a:r>
              <a:rPr lang="zh-CN" altLang="zh-CN" dirty="0"/>
              <a:t>一</a:t>
            </a:r>
            <a:r>
              <a:rPr lang="zh-CN" altLang="zh-CN" dirty="0" smtClean="0"/>
              <a:t>个</a:t>
            </a:r>
            <a:r>
              <a:rPr lang="zh-CN" altLang="en-US" dirty="0" smtClean="0"/>
              <a:t>应用是</a:t>
            </a:r>
            <a:r>
              <a:rPr lang="zh-CN" altLang="zh-CN" dirty="0" smtClean="0"/>
              <a:t>因特网</a:t>
            </a:r>
            <a:r>
              <a:rPr lang="zh-CN" altLang="en-US" dirty="0" smtClean="0"/>
              <a:t>上的音视频实时传输</a:t>
            </a:r>
            <a:r>
              <a:rPr lang="en-US" altLang="zh-CN" dirty="0" smtClean="0"/>
              <a:t>, </a:t>
            </a:r>
            <a:r>
              <a:rPr lang="zh-CN" altLang="zh-CN" dirty="0" smtClean="0"/>
              <a:t>信号</a:t>
            </a:r>
            <a:r>
              <a:rPr lang="zh-CN" altLang="zh-CN" dirty="0"/>
              <a:t>是通过因特网传送的</a:t>
            </a:r>
            <a:r>
              <a:rPr lang="en-US" altLang="zh-CN" dirty="0"/>
              <a:t>, </a:t>
            </a:r>
            <a:r>
              <a:rPr lang="zh-CN" altLang="zh-CN" dirty="0"/>
              <a:t>而不是无线电传送</a:t>
            </a:r>
            <a:r>
              <a:rPr lang="zh-CN" altLang="zh-CN" dirty="0" smtClean="0"/>
              <a:t>。</a:t>
            </a:r>
            <a:endParaRPr lang="en-US" altLang="zh-CN" dirty="0" smtClean="0"/>
          </a:p>
          <a:p>
            <a:pPr algn="just"/>
            <a:r>
              <a:rPr lang="en-US" altLang="zh-CN" dirty="0" smtClean="0"/>
              <a:t>	</a:t>
            </a:r>
            <a:r>
              <a:rPr lang="zh-CN" altLang="zh-CN" dirty="0" smtClean="0"/>
              <a:t>人们可能猜想到一个站点仅需建立一台服务器</a:t>
            </a:r>
            <a:r>
              <a:rPr lang="en-US" altLang="zh-CN" dirty="0" smtClean="0"/>
              <a:t>, </a:t>
            </a:r>
            <a:r>
              <a:rPr lang="zh-CN" altLang="zh-CN" dirty="0" smtClean="0"/>
              <a:t>它把节目消息发送给请求它们的每个客户端</a:t>
            </a:r>
            <a:r>
              <a:rPr lang="zh-CN" altLang="en-US" dirty="0" smtClean="0"/>
              <a:t>，</a:t>
            </a:r>
            <a:r>
              <a:rPr lang="zh-CN" altLang="zh-CN" dirty="0" smtClean="0"/>
              <a:t>这种技术</a:t>
            </a:r>
            <a:r>
              <a:rPr lang="zh-CN" altLang="en-US" dirty="0" smtClean="0"/>
              <a:t>称作</a:t>
            </a:r>
            <a:r>
              <a:rPr lang="en-US" altLang="zh-CN" dirty="0" smtClean="0">
                <a:solidFill>
                  <a:srgbClr val="FF0000"/>
                </a:solidFill>
              </a:rPr>
              <a:t>N</a:t>
            </a:r>
            <a:r>
              <a:rPr lang="zh-CN" altLang="en-US" dirty="0" smtClean="0">
                <a:solidFill>
                  <a:srgbClr val="FF0000"/>
                </a:solidFill>
              </a:rPr>
              <a:t>单播</a:t>
            </a:r>
            <a:r>
              <a:rPr lang="en-US" altLang="zh-CN" dirty="0" smtClean="0">
                <a:solidFill>
                  <a:srgbClr val="FF0000"/>
                </a:solidFill>
              </a:rPr>
              <a:t>(N-unicast) </a:t>
            </a:r>
            <a:r>
              <a:rPr lang="zh-CN" altLang="zh-CN" dirty="0" smtClean="0"/>
              <a:t>。 </a:t>
            </a:r>
            <a:endParaRPr lang="en-US" altLang="zh-CN" dirty="0" smtClean="0"/>
          </a:p>
          <a:p>
            <a:pPr algn="just"/>
            <a:r>
              <a:rPr lang="en-US" altLang="zh-CN" dirty="0"/>
              <a:t>	</a:t>
            </a:r>
            <a:r>
              <a:rPr lang="zh-CN" altLang="zh-CN" dirty="0" smtClean="0"/>
              <a:t>严格</a:t>
            </a:r>
            <a:r>
              <a:rPr lang="zh-CN" altLang="zh-CN" dirty="0"/>
              <a:t>地说</a:t>
            </a:r>
            <a:r>
              <a:rPr lang="en-US" altLang="zh-CN" dirty="0"/>
              <a:t>, </a:t>
            </a:r>
            <a:r>
              <a:rPr lang="zh-CN" altLang="zh-CN" dirty="0" smtClean="0"/>
              <a:t>单播</a:t>
            </a:r>
            <a:r>
              <a:rPr lang="zh-CN" altLang="zh-CN" dirty="0"/>
              <a:t>是指一个发送者向一个接收者发送消息</a:t>
            </a:r>
            <a:r>
              <a:rPr lang="en-US" altLang="zh-CN" dirty="0"/>
              <a:t>, </a:t>
            </a:r>
            <a:r>
              <a:rPr lang="zh-CN" altLang="zh-CN" dirty="0" smtClean="0"/>
              <a:t>而</a:t>
            </a:r>
            <a:r>
              <a:rPr lang="en-US" altLang="zh-CN" dirty="0">
                <a:solidFill>
                  <a:srgbClr val="FF0000"/>
                </a:solidFill>
              </a:rPr>
              <a:t>N</a:t>
            </a:r>
            <a:r>
              <a:rPr lang="zh-CN" altLang="en-US" dirty="0">
                <a:solidFill>
                  <a:srgbClr val="FF0000"/>
                </a:solidFill>
              </a:rPr>
              <a:t>单播</a:t>
            </a:r>
            <a:r>
              <a:rPr lang="zh-CN" altLang="zh-CN" dirty="0" smtClean="0"/>
              <a:t>是</a:t>
            </a:r>
            <a:r>
              <a:rPr lang="zh-CN" altLang="zh-CN" dirty="0"/>
              <a:t>指一个</a:t>
            </a:r>
            <a:r>
              <a:rPr lang="zh-CN" altLang="zh-CN" dirty="0" smtClean="0"/>
              <a:t>发送者</a:t>
            </a:r>
            <a:r>
              <a:rPr lang="zh-CN" altLang="en-US" dirty="0" smtClean="0"/>
              <a:t>参与</a:t>
            </a:r>
            <a:r>
              <a:rPr lang="zh-CN" altLang="zh-CN" dirty="0" smtClean="0"/>
              <a:t>多</a:t>
            </a:r>
            <a:r>
              <a:rPr lang="zh-CN" altLang="zh-CN" dirty="0"/>
              <a:t>个</a:t>
            </a:r>
            <a:r>
              <a:rPr lang="zh-CN" altLang="zh-CN" dirty="0" smtClean="0"/>
              <a:t>単播 。</a:t>
            </a:r>
            <a:endParaRPr lang="zh-CN" altLang="en-US"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54</a:t>
            </a:fld>
            <a:endParaRPr lang="zh-CN" altLang="en-US"/>
          </a:p>
        </p:txBody>
      </p:sp>
      <p:sp>
        <p:nvSpPr>
          <p:cNvPr id="4" name="日期占位符 3"/>
          <p:cNvSpPr>
            <a:spLocks noGrp="1"/>
          </p:cNvSpPr>
          <p:nvPr>
            <p:ph type="dt" sz="half" idx="10"/>
          </p:nvPr>
        </p:nvSpPr>
        <p:spPr/>
        <p:txBody>
          <a:bodyPr/>
          <a:lstStyle/>
          <a:p>
            <a:fld id="{8DFAFB10-1030-40C8-A8CA-D38F23733BDB}" type="datetime8">
              <a:rPr lang="zh-CN" altLang="en-US" smtClean="0"/>
              <a:t>2018年12月17日8时37分</a:t>
            </a:fld>
            <a:endParaRPr lang="zh-CN" altLang="en-US"/>
          </a:p>
        </p:txBody>
      </p:sp>
    </p:spTree>
    <p:extLst>
      <p:ext uri="{BB962C8B-B14F-4D97-AF65-F5344CB8AC3E}">
        <p14:creationId xmlns:p14="http://schemas.microsoft.com/office/powerpoint/2010/main" val="347401758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fade">
                                      <p:cBhvr>
                                        <p:cTn id="7" dur="5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fade">
                                      <p:cBhvr>
                                        <p:cTn id="12" dur="500"/>
                                        <p:tgtEl>
                                          <p:spTgt spid="72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fade">
                                      <p:cBhvr>
                                        <p:cTn id="17" dur="500"/>
                                        <p:tgtEl>
                                          <p:spTgt spid="72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dirty="0">
                <a:solidFill>
                  <a:srgbClr val="FF0000"/>
                </a:solidFill>
              </a:rPr>
              <a:t>因特网多媒体流</a:t>
            </a:r>
            <a:endParaRPr lang="zh-CN" altLang="en-US" dirty="0" smtClean="0"/>
          </a:p>
        </p:txBody>
      </p:sp>
      <p:sp>
        <p:nvSpPr>
          <p:cNvPr id="73731" name="内容占位符 2"/>
          <p:cNvSpPr>
            <a:spLocks noGrp="1"/>
          </p:cNvSpPr>
          <p:nvPr>
            <p:ph idx="1"/>
          </p:nvPr>
        </p:nvSpPr>
        <p:spPr>
          <a:xfrm>
            <a:off x="838200" y="2395469"/>
            <a:ext cx="9640889" cy="3737043"/>
          </a:xfrm>
        </p:spPr>
        <p:txBody>
          <a:bodyPr/>
          <a:lstStyle/>
          <a:p>
            <a:pPr algn="just"/>
            <a:r>
              <a:rPr lang="en-US" altLang="zh-CN" dirty="0" smtClean="0"/>
              <a:t>	</a:t>
            </a:r>
            <a:r>
              <a:rPr lang="zh-CN" altLang="zh-CN" dirty="0" smtClean="0"/>
              <a:t>实际上</a:t>
            </a:r>
            <a:r>
              <a:rPr lang="en-US" altLang="zh-CN" dirty="0"/>
              <a:t>, </a:t>
            </a:r>
            <a:r>
              <a:rPr lang="en-US" altLang="zh-CN" dirty="0" smtClean="0"/>
              <a:t>N</a:t>
            </a:r>
            <a:r>
              <a:rPr lang="zh-CN" altLang="en-US" dirty="0" smtClean="0"/>
              <a:t>单播</a:t>
            </a:r>
            <a:r>
              <a:rPr lang="zh-CN" altLang="zh-CN" dirty="0" smtClean="0"/>
              <a:t>强迫</a:t>
            </a:r>
            <a:r>
              <a:rPr lang="zh-CN" altLang="zh-CN" dirty="0"/>
              <a:t>服务器按照实时基准把各条消息发送给每个客户端</a:t>
            </a:r>
            <a:r>
              <a:rPr lang="en-US" altLang="zh-CN" dirty="0"/>
              <a:t>, </a:t>
            </a:r>
            <a:r>
              <a:rPr lang="zh-CN" altLang="zh-CN" dirty="0"/>
              <a:t>而所有这些信息必须再由服务器的邻居转发 </a:t>
            </a:r>
            <a:r>
              <a:rPr lang="zh-CN" altLang="zh-CN" dirty="0" smtClean="0"/>
              <a:t>。</a:t>
            </a:r>
            <a:r>
              <a:rPr lang="zh-CN" altLang="en-US" dirty="0" smtClean="0"/>
              <a:t>缺陷：大量负担放在了站点服务器及其邻居上。</a:t>
            </a:r>
            <a:endParaRPr lang="en-US" altLang="zh-CN" dirty="0" smtClean="0"/>
          </a:p>
          <a:p>
            <a:pPr algn="just"/>
            <a:r>
              <a:rPr lang="en-US" altLang="zh-CN" dirty="0" smtClean="0"/>
              <a:t>	</a:t>
            </a:r>
            <a:r>
              <a:rPr lang="en-US" altLang="zh-CN" dirty="0"/>
              <a:t> N</a:t>
            </a:r>
            <a:r>
              <a:rPr lang="zh-CN" altLang="en-US" dirty="0"/>
              <a:t>单播</a:t>
            </a:r>
            <a:r>
              <a:rPr lang="zh-CN" altLang="zh-CN" dirty="0" smtClean="0"/>
              <a:t>的</a:t>
            </a:r>
            <a:r>
              <a:rPr lang="zh-CN" altLang="zh-CN" dirty="0"/>
              <a:t>大多数候选方法都试图缓解这个问题 。</a:t>
            </a:r>
            <a:endParaRPr lang="zh-CN" altLang="en-US" dirty="0" smtClean="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55</a:t>
            </a:fld>
            <a:endParaRPr lang="zh-CN" altLang="en-US"/>
          </a:p>
        </p:txBody>
      </p:sp>
      <p:sp>
        <p:nvSpPr>
          <p:cNvPr id="4" name="日期占位符 3"/>
          <p:cNvSpPr>
            <a:spLocks noGrp="1"/>
          </p:cNvSpPr>
          <p:nvPr>
            <p:ph type="dt" sz="half" idx="10"/>
          </p:nvPr>
        </p:nvSpPr>
        <p:spPr/>
        <p:txBody>
          <a:bodyPr/>
          <a:lstStyle/>
          <a:p>
            <a:fld id="{1FB84861-4344-4CCB-AC46-B13ED3F8EB10}" type="datetime8">
              <a:rPr lang="zh-CN" altLang="en-US" smtClean="0"/>
              <a:t>2018年12月17日8时37分</a:t>
            </a:fld>
            <a:endParaRPr lang="zh-CN" altLang="en-US"/>
          </a:p>
        </p:txBody>
      </p:sp>
    </p:spTree>
    <p:extLst>
      <p:ext uri="{BB962C8B-B14F-4D97-AF65-F5344CB8AC3E}">
        <p14:creationId xmlns:p14="http://schemas.microsoft.com/office/powerpoint/2010/main" val="2518927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dirty="0">
                <a:solidFill>
                  <a:srgbClr val="FF0000"/>
                </a:solidFill>
              </a:rPr>
              <a:t>因特网多媒体流</a:t>
            </a:r>
            <a:endParaRPr lang="zh-CN" altLang="en-US" dirty="0" smtClean="0"/>
          </a:p>
        </p:txBody>
      </p:sp>
      <p:sp>
        <p:nvSpPr>
          <p:cNvPr id="74755" name="内容占位符 2"/>
          <p:cNvSpPr>
            <a:spLocks noGrp="1"/>
          </p:cNvSpPr>
          <p:nvPr>
            <p:ph idx="1"/>
          </p:nvPr>
        </p:nvSpPr>
        <p:spPr>
          <a:xfrm>
            <a:off x="838200" y="1567657"/>
            <a:ext cx="9264650" cy="3600450"/>
          </a:xfrm>
        </p:spPr>
        <p:txBody>
          <a:bodyPr>
            <a:normAutofit fontScale="85000" lnSpcReduction="10000"/>
          </a:bodyPr>
          <a:lstStyle/>
          <a:p>
            <a:r>
              <a:rPr lang="en-US" altLang="zh-CN" dirty="0" smtClean="0"/>
              <a:t>	</a:t>
            </a:r>
            <a:r>
              <a:rPr lang="zh-CN" altLang="zh-CN" dirty="0" smtClean="0"/>
              <a:t>其中</a:t>
            </a:r>
            <a:r>
              <a:rPr lang="zh-CN" altLang="zh-CN" dirty="0"/>
              <a:t>一种方法是使用过去的文件共享系统方法中的</a:t>
            </a:r>
            <a:r>
              <a:rPr lang="en-US" altLang="zh-CN" dirty="0"/>
              <a:t>P2P</a:t>
            </a:r>
            <a:r>
              <a:rPr lang="zh-CN" altLang="zh-CN" dirty="0" smtClean="0"/>
              <a:t>模型</a:t>
            </a:r>
            <a:r>
              <a:rPr lang="zh-CN" altLang="en-US" dirty="0" smtClean="0"/>
              <a:t>。</a:t>
            </a:r>
            <a:endParaRPr lang="en-US" altLang="zh-CN" dirty="0" smtClean="0"/>
          </a:p>
          <a:p>
            <a:r>
              <a:rPr lang="en-US" altLang="zh-CN" dirty="0" smtClean="0"/>
              <a:t>	</a:t>
            </a:r>
            <a:r>
              <a:rPr lang="zh-CN" altLang="zh-CN" dirty="0" smtClean="0"/>
              <a:t>另外</a:t>
            </a:r>
            <a:r>
              <a:rPr lang="zh-CN" altLang="zh-CN" dirty="0"/>
              <a:t>一种候选方法称为</a:t>
            </a:r>
            <a:r>
              <a:rPr lang="zh-CN" altLang="zh-CN" dirty="0" smtClean="0">
                <a:solidFill>
                  <a:srgbClr val="FF0000"/>
                </a:solidFill>
              </a:rPr>
              <a:t>多播</a:t>
            </a:r>
            <a:r>
              <a:rPr lang="en-US" altLang="zh-CN" dirty="0" smtClean="0">
                <a:solidFill>
                  <a:srgbClr val="FF0000"/>
                </a:solidFill>
              </a:rPr>
              <a:t> (multicast</a:t>
            </a:r>
            <a:r>
              <a:rPr lang="en-US" altLang="zh-CN" dirty="0">
                <a:solidFill>
                  <a:srgbClr val="FF0000"/>
                </a:solidFill>
              </a:rPr>
              <a:t>) </a:t>
            </a:r>
            <a:r>
              <a:rPr lang="en-US" altLang="zh-CN" dirty="0"/>
              <a:t>, </a:t>
            </a:r>
            <a:r>
              <a:rPr lang="zh-CN" altLang="zh-CN" dirty="0"/>
              <a:t>它把分发问题转移给了因特网中的路由器 </a:t>
            </a:r>
            <a:r>
              <a:rPr lang="zh-CN" altLang="zh-CN" dirty="0" smtClean="0"/>
              <a:t>。</a:t>
            </a:r>
            <a:endParaRPr lang="en-US" altLang="zh-CN" dirty="0" smtClean="0"/>
          </a:p>
          <a:p>
            <a:r>
              <a:rPr lang="en-US" altLang="zh-CN" dirty="0" smtClean="0"/>
              <a:t>	</a:t>
            </a:r>
            <a:r>
              <a:rPr lang="zh-CN" altLang="en-US" dirty="0" smtClean="0"/>
              <a:t>使用多播，服务器通过单个地址把一个消息传送给多个客户端，依赖因特网中的路由器来识别这个地址的含义，产生消息的副本并将其转发到合适的目的地。</a:t>
            </a:r>
            <a:endParaRPr lang="zh-CN" altLang="en-US" dirty="0"/>
          </a:p>
          <a:p>
            <a:endParaRPr lang="zh-CN" altLang="en-US" dirty="0"/>
          </a:p>
        </p:txBody>
      </p:sp>
      <p:pic>
        <p:nvPicPr>
          <p:cNvPr id="64516" name="Picture 5" descr="d:\program files\360se6\User Data\temp\0bd162d9f2d3572c6c9b03ad8a13632762d0c3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7331" y="4611130"/>
            <a:ext cx="3620656" cy="18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56</a:t>
            </a:fld>
            <a:endParaRPr lang="zh-CN" altLang="en-US"/>
          </a:p>
        </p:txBody>
      </p:sp>
      <p:sp>
        <p:nvSpPr>
          <p:cNvPr id="4" name="日期占位符 3"/>
          <p:cNvSpPr>
            <a:spLocks noGrp="1"/>
          </p:cNvSpPr>
          <p:nvPr>
            <p:ph type="dt" sz="half" idx="10"/>
          </p:nvPr>
        </p:nvSpPr>
        <p:spPr/>
        <p:txBody>
          <a:bodyPr/>
          <a:lstStyle/>
          <a:p>
            <a:fld id="{67DA881D-439A-431D-A948-7294E2095D55}" type="datetime8">
              <a:rPr lang="zh-CN" altLang="en-US" smtClean="0"/>
              <a:t>2018年12月17日8时37分</a:t>
            </a:fld>
            <a:endParaRPr lang="zh-CN" altLang="en-US"/>
          </a:p>
        </p:txBody>
      </p:sp>
    </p:spTree>
    <p:extLst>
      <p:ext uri="{BB962C8B-B14F-4D97-AF65-F5344CB8AC3E}">
        <p14:creationId xmlns:p14="http://schemas.microsoft.com/office/powerpoint/2010/main" val="2024481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4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4516"/>
                                        </p:tgtEl>
                                        <p:attrNameLst>
                                          <p:attrName>style.visibility</p:attrName>
                                        </p:attrNameLst>
                                      </p:cBhvr>
                                      <p:to>
                                        <p:strVal val="visible"/>
                                      </p:to>
                                    </p:set>
                                    <p:animEffect transition="in" filter="fade">
                                      <p:cBhvr>
                                        <p:cTn id="19" dur="1000"/>
                                        <p:tgtEl>
                                          <p:spTgt spid="64516"/>
                                        </p:tgtEl>
                                      </p:cBhvr>
                                    </p:animEffect>
                                    <p:anim calcmode="lin" valueType="num">
                                      <p:cBhvr>
                                        <p:cTn id="20" dur="1000" fill="hold"/>
                                        <p:tgtEl>
                                          <p:spTgt spid="64516"/>
                                        </p:tgtEl>
                                        <p:attrNameLst>
                                          <p:attrName>ppt_x</p:attrName>
                                        </p:attrNameLst>
                                      </p:cBhvr>
                                      <p:tavLst>
                                        <p:tav tm="0">
                                          <p:val>
                                            <p:strVal val="#ppt_x"/>
                                          </p:val>
                                        </p:tav>
                                        <p:tav tm="100000">
                                          <p:val>
                                            <p:strVal val="#ppt_x"/>
                                          </p:val>
                                        </p:tav>
                                      </p:tavLst>
                                    </p:anim>
                                    <p:anim calcmode="lin" valueType="num">
                                      <p:cBhvr>
                                        <p:cTn id="21" dur="1000" fill="hold"/>
                                        <p:tgtEl>
                                          <p:spTgt spid="645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因特网多媒体流</a:t>
            </a:r>
            <a:endParaRPr lang="zh-CN" altLang="en-US" dirty="0"/>
          </a:p>
        </p:txBody>
      </p:sp>
      <p:sp>
        <p:nvSpPr>
          <p:cNvPr id="3" name="内容占位符 2"/>
          <p:cNvSpPr>
            <a:spLocks noGrp="1"/>
          </p:cNvSpPr>
          <p:nvPr>
            <p:ph idx="1"/>
          </p:nvPr>
        </p:nvSpPr>
        <p:spPr/>
        <p:txBody>
          <a:bodyPr/>
          <a:lstStyle/>
          <a:p>
            <a:pPr marL="457200" indent="-457200">
              <a:buFont typeface="Wingdings" panose="05000000000000000000" pitchFamily="2" charset="2"/>
              <a:buChar char="u"/>
            </a:pPr>
            <a:r>
              <a:rPr lang="zh-CN" altLang="en-US" dirty="0" smtClean="0">
                <a:solidFill>
                  <a:srgbClr val="FF0000"/>
                </a:solidFill>
              </a:rPr>
              <a:t>点播流（</a:t>
            </a:r>
            <a:r>
              <a:rPr lang="en-US" altLang="zh-CN" dirty="0" smtClean="0">
                <a:solidFill>
                  <a:srgbClr val="FF0000"/>
                </a:solidFill>
              </a:rPr>
              <a:t>on-demand streaming</a:t>
            </a:r>
            <a:r>
              <a:rPr lang="zh-CN" altLang="en-US" dirty="0" smtClean="0">
                <a:solidFill>
                  <a:srgbClr val="FF0000"/>
                </a:solidFill>
              </a:rPr>
              <a:t>）</a:t>
            </a:r>
            <a:r>
              <a:rPr lang="zh-CN" altLang="en-US" dirty="0" smtClean="0"/>
              <a:t>：终端用户在任意时间观看媒体。</a:t>
            </a:r>
            <a:endParaRPr lang="en-US" altLang="zh-CN" dirty="0" smtClean="0"/>
          </a:p>
          <a:p>
            <a:pPr marL="457200" indent="-457200">
              <a:buFont typeface="Wingdings" panose="05000000000000000000" pitchFamily="2" charset="2"/>
              <a:buChar char="u"/>
            </a:pPr>
            <a:r>
              <a:rPr lang="zh-CN" altLang="en-US" dirty="0" smtClean="0"/>
              <a:t>为支持并发防问，大规模流服务利用</a:t>
            </a:r>
            <a:r>
              <a:rPr lang="zh-CN" altLang="en-US" dirty="0" smtClean="0">
                <a:solidFill>
                  <a:srgbClr val="FF0000"/>
                </a:solidFill>
              </a:rPr>
              <a:t>内容分发网络（</a:t>
            </a:r>
            <a:r>
              <a:rPr lang="en-US" altLang="zh-CN" dirty="0" smtClean="0">
                <a:solidFill>
                  <a:srgbClr val="FF0000"/>
                </a:solidFill>
              </a:rPr>
              <a:t>content delivery network</a:t>
            </a:r>
            <a:r>
              <a:rPr lang="zh-CN" altLang="en-US" dirty="0" smtClean="0">
                <a:solidFill>
                  <a:srgbClr val="FF0000"/>
                </a:solidFill>
              </a:rPr>
              <a:t>，</a:t>
            </a:r>
            <a:r>
              <a:rPr lang="en-US" altLang="zh-CN" dirty="0" smtClean="0">
                <a:solidFill>
                  <a:srgbClr val="FF0000"/>
                </a:solidFill>
              </a:rPr>
              <a:t>CDN</a:t>
            </a:r>
            <a:r>
              <a:rPr lang="zh-CN" altLang="en-US" dirty="0" smtClean="0">
                <a:solidFill>
                  <a:srgbClr val="FF0000"/>
                </a:solidFill>
              </a:rPr>
              <a:t>）</a:t>
            </a:r>
            <a:r>
              <a:rPr lang="zh-CN" altLang="en-US" dirty="0" smtClean="0"/>
              <a:t>来工作，将内容复制到许多不同的服务器上，客户从附近的服务器接受服务。</a:t>
            </a:r>
            <a:endParaRPr lang="zh-CN" altLang="en-US" dirty="0"/>
          </a:p>
        </p:txBody>
      </p:sp>
      <p:sp>
        <p:nvSpPr>
          <p:cNvPr id="4" name="日期占位符 3"/>
          <p:cNvSpPr>
            <a:spLocks noGrp="1"/>
          </p:cNvSpPr>
          <p:nvPr>
            <p:ph type="dt" sz="half" idx="10"/>
          </p:nvPr>
        </p:nvSpPr>
        <p:spPr/>
        <p:txBody>
          <a:bodyPr/>
          <a:lstStyle/>
          <a:p>
            <a:fld id="{C02C3071-87D0-4E42-A940-34E9CCE177A8}" type="datetime8">
              <a:rPr lang="zh-CN" altLang="en-US" smtClean="0"/>
              <a:t>2018年12月17日8时37分</a:t>
            </a:fld>
            <a:endParaRPr lang="zh-CN" altLang="en-US"/>
          </a:p>
        </p:txBody>
      </p:sp>
      <p:sp>
        <p:nvSpPr>
          <p:cNvPr id="5" name="页脚占位符 4"/>
          <p:cNvSpPr>
            <a:spLocks noGrp="1"/>
          </p:cNvSpPr>
          <p:nvPr>
            <p:ph type="ftr" sz="quarter" idx="11"/>
          </p:nvPr>
        </p:nvSpPr>
        <p:spPr/>
        <p:txBody>
          <a:bodyPr/>
          <a:lstStyle/>
          <a:p>
            <a:r>
              <a:rPr lang="zh-CN" altLang="en-US" smtClean="0"/>
              <a:t>计算机科学概论</a:t>
            </a:r>
            <a:endParaRPr lang="zh-CN" altLang="en-US"/>
          </a:p>
        </p:txBody>
      </p:sp>
      <p:sp>
        <p:nvSpPr>
          <p:cNvPr id="6" name="灯片编号占位符 5"/>
          <p:cNvSpPr>
            <a:spLocks noGrp="1"/>
          </p:cNvSpPr>
          <p:nvPr>
            <p:ph type="sldNum" sz="quarter" idx="12"/>
          </p:nvPr>
        </p:nvSpPr>
        <p:spPr/>
        <p:txBody>
          <a:bodyPr/>
          <a:lstStyle/>
          <a:p>
            <a:fld id="{9C0D9C84-2285-42AE-B4FE-18FF839F9702}" type="slidenum">
              <a:rPr lang="zh-CN" altLang="en-US" smtClean="0"/>
              <a:t>57</a:t>
            </a:fld>
            <a:endParaRPr lang="zh-CN" altLang="en-US"/>
          </a:p>
        </p:txBody>
      </p:sp>
    </p:spTree>
    <p:extLst>
      <p:ext uri="{BB962C8B-B14F-4D97-AF65-F5344CB8AC3E}">
        <p14:creationId xmlns:p14="http://schemas.microsoft.com/office/powerpoint/2010/main" val="21208703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内容占位符 2"/>
          <p:cNvSpPr>
            <a:spLocks noGrp="1"/>
          </p:cNvSpPr>
          <p:nvPr>
            <p:ph idx="1"/>
          </p:nvPr>
        </p:nvSpPr>
        <p:spPr>
          <a:xfrm>
            <a:off x="2954214" y="3041821"/>
            <a:ext cx="8399585" cy="3135142"/>
          </a:xfrm>
        </p:spPr>
        <p:txBody>
          <a:bodyPr/>
          <a:lstStyle/>
          <a:p>
            <a:r>
              <a:rPr lang="en-US" altLang="zh-CN" dirty="0" smtClean="0"/>
              <a:t>P125: 1</a:t>
            </a:r>
            <a:r>
              <a:rPr lang="zh-CN" altLang="en-US" dirty="0" smtClean="0"/>
              <a:t>，</a:t>
            </a:r>
            <a:r>
              <a:rPr lang="en-US" altLang="zh-CN" dirty="0" smtClean="0"/>
              <a:t>2</a:t>
            </a:r>
            <a:r>
              <a:rPr lang="zh-CN" altLang="en-US" dirty="0" smtClean="0"/>
              <a:t>，</a:t>
            </a:r>
            <a:r>
              <a:rPr lang="en-US" altLang="zh-CN" dirty="0" smtClean="0"/>
              <a:t>7</a:t>
            </a:r>
            <a:endParaRPr lang="zh-CN" altLang="en-US" dirty="0" smtClean="0"/>
          </a:p>
        </p:txBody>
      </p:sp>
      <p:sp>
        <p:nvSpPr>
          <p:cNvPr id="4" name="Rectangle 2"/>
          <p:cNvSpPr txBox="1">
            <a:spLocks noChangeArrowheads="1"/>
          </p:cNvSpPr>
          <p:nvPr/>
        </p:nvSpPr>
        <p:spPr>
          <a:xfrm>
            <a:off x="1541584" y="548005"/>
            <a:ext cx="14126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smtClean="0"/>
              <a:t>作业</a:t>
            </a:r>
            <a:endParaRPr lang="en-US" altLang="zh-CN" sz="3600" dirty="0" smtClean="0"/>
          </a:p>
        </p:txBody>
      </p:sp>
      <p:cxnSp>
        <p:nvCxnSpPr>
          <p:cNvPr id="5" name="直接连接符 4"/>
          <p:cNvCxnSpPr/>
          <p:nvPr/>
        </p:nvCxnSpPr>
        <p:spPr>
          <a:xfrm>
            <a:off x="1541584" y="1716258"/>
            <a:ext cx="387447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58</a:t>
            </a:fld>
            <a:endParaRPr lang="zh-CN" altLang="en-US"/>
          </a:p>
        </p:txBody>
      </p:sp>
      <p:sp>
        <p:nvSpPr>
          <p:cNvPr id="6" name="日期占位符 5"/>
          <p:cNvSpPr>
            <a:spLocks noGrp="1"/>
          </p:cNvSpPr>
          <p:nvPr>
            <p:ph type="dt" sz="half" idx="10"/>
          </p:nvPr>
        </p:nvSpPr>
        <p:spPr/>
        <p:txBody>
          <a:bodyPr/>
          <a:lstStyle/>
          <a:p>
            <a:fld id="{BCD662A7-59B4-409E-9B56-0BA2BD070675}" type="datetime8">
              <a:rPr lang="zh-CN" altLang="en-US" smtClean="0"/>
              <a:t>2018年12月17日8时37分</a:t>
            </a:fld>
            <a:endParaRPr lang="zh-CN" altLang="en-US"/>
          </a:p>
        </p:txBody>
      </p:sp>
    </p:spTree>
    <p:extLst>
      <p:ext uri="{BB962C8B-B14F-4D97-AF65-F5344CB8AC3E}">
        <p14:creationId xmlns:p14="http://schemas.microsoft.com/office/powerpoint/2010/main" val="21200530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64503" y="703334"/>
            <a:ext cx="7793037" cy="768350"/>
          </a:xfrm>
        </p:spPr>
        <p:txBody>
          <a:bodyPr/>
          <a:lstStyle/>
          <a:p>
            <a:pPr eaLnBrk="1" hangingPunct="1"/>
            <a:r>
              <a:rPr lang="zh-CN" altLang="en-US" b="1" dirty="0" smtClean="0">
                <a:solidFill>
                  <a:schemeClr val="accent1">
                    <a:lumMod val="75000"/>
                  </a:schemeClr>
                </a:solidFill>
                <a:latin typeface="+mj-ea"/>
              </a:rPr>
              <a:t>本章内容：</a:t>
            </a:r>
          </a:p>
        </p:txBody>
      </p:sp>
      <p:sp>
        <p:nvSpPr>
          <p:cNvPr id="4099" name="Rectangle 30"/>
          <p:cNvSpPr>
            <a:spLocks noChangeArrowheads="1"/>
          </p:cNvSpPr>
          <p:nvPr/>
        </p:nvSpPr>
        <p:spPr bwMode="auto">
          <a:xfrm>
            <a:off x="2566988" y="2997201"/>
            <a:ext cx="8101012"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buChar char="n"/>
              <a:defRPr sz="3200">
                <a:solidFill>
                  <a:schemeClr val="tx1"/>
                </a:solidFill>
                <a:latin typeface="Tahoma" panose="020B0604030504040204" pitchFamily="34" charset="0"/>
                <a:ea typeface="宋体" panose="02010600030101010101" pitchFamily="2"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zh-CN" sz="4000" b="1">
              <a:solidFill>
                <a:schemeClr val="tx2"/>
              </a:solidFill>
              <a:ea typeface="楷体_GB2312" pitchFamily="49" charset="-122"/>
            </a:endParaRPr>
          </a:p>
        </p:txBody>
      </p:sp>
      <p:sp>
        <p:nvSpPr>
          <p:cNvPr id="57375" name="Rectangle 31"/>
          <p:cNvSpPr>
            <a:spLocks noGrp="1" noChangeArrowheads="1"/>
          </p:cNvSpPr>
          <p:nvPr>
            <p:ph type="body" idx="1"/>
          </p:nvPr>
        </p:nvSpPr>
        <p:spPr>
          <a:xfrm>
            <a:off x="2638425" y="1965278"/>
            <a:ext cx="5473700" cy="3479847"/>
          </a:xfrm>
        </p:spPr>
        <p:txBody>
          <a:bodyPr>
            <a:normAutofit fontScale="92500" lnSpcReduction="20000"/>
          </a:bodyPr>
          <a:lstStyle/>
          <a:p>
            <a:pPr eaLnBrk="1" hangingPunct="1">
              <a:lnSpc>
                <a:spcPct val="200000"/>
              </a:lnSpc>
              <a:defRPr/>
            </a:pPr>
            <a:r>
              <a:rPr lang="en-US" altLang="zh-CN" dirty="0">
                <a:effectLst>
                  <a:outerShdw blurRad="38100" dist="38100" dir="2700000" algn="tl">
                    <a:srgbClr val="C0C0C0"/>
                  </a:outerShdw>
                </a:effectLst>
              </a:rPr>
              <a:t>4</a:t>
            </a:r>
            <a:r>
              <a:rPr lang="en-US" altLang="zh-CN" dirty="0" smtClean="0">
                <a:effectLst>
                  <a:outerShdw blurRad="38100" dist="38100" dir="2700000" algn="tl">
                    <a:srgbClr val="C0C0C0"/>
                  </a:outerShdw>
                </a:effectLst>
              </a:rPr>
              <a:t>.1  </a:t>
            </a:r>
            <a:r>
              <a:rPr lang="zh-CN" altLang="en-US" dirty="0" smtClean="0">
                <a:effectLst>
                  <a:outerShdw blurRad="38100" dist="38100" dir="2700000" algn="tl">
                    <a:srgbClr val="C0C0C0"/>
                  </a:outerShdw>
                </a:effectLst>
              </a:rPr>
              <a:t>网络基础</a:t>
            </a:r>
            <a:endParaRPr lang="en-US" altLang="zh-CN" dirty="0" smtClean="0">
              <a:effectLst>
                <a:outerShdw blurRad="38100" dist="38100" dir="2700000" algn="tl">
                  <a:srgbClr val="C0C0C0"/>
                </a:outerShdw>
              </a:effectLst>
            </a:endParaRPr>
          </a:p>
          <a:p>
            <a:pPr eaLnBrk="1" hangingPunct="1">
              <a:lnSpc>
                <a:spcPct val="200000"/>
              </a:lnSpc>
              <a:defRPr/>
            </a:pPr>
            <a:r>
              <a:rPr lang="en-US" altLang="zh-CN" dirty="0" smtClean="0">
                <a:effectLst>
                  <a:outerShdw blurRad="38100" dist="38100" dir="2700000" algn="tl">
                    <a:srgbClr val="C0C0C0"/>
                  </a:outerShdw>
                </a:effectLst>
              </a:rPr>
              <a:t>4.2  </a:t>
            </a:r>
            <a:r>
              <a:rPr lang="zh-CN" altLang="en-US" dirty="0" smtClean="0">
                <a:effectLst>
                  <a:outerShdw blurRad="38100" dist="38100" dir="2700000" algn="tl">
                    <a:srgbClr val="C0C0C0"/>
                  </a:outerShdw>
                </a:effectLst>
              </a:rPr>
              <a:t>因特网</a:t>
            </a:r>
            <a:endParaRPr lang="en-US" altLang="zh-CN" dirty="0" smtClean="0">
              <a:effectLst>
                <a:outerShdw blurRad="38100" dist="38100" dir="2700000" algn="tl">
                  <a:srgbClr val="C0C0C0"/>
                </a:outerShdw>
              </a:effectLst>
            </a:endParaRPr>
          </a:p>
          <a:p>
            <a:pPr eaLnBrk="1" hangingPunct="1">
              <a:lnSpc>
                <a:spcPct val="200000"/>
              </a:lnSpc>
              <a:defRPr/>
            </a:pPr>
            <a:r>
              <a:rPr lang="en-US" altLang="zh-CN" b="1" dirty="0" smtClean="0">
                <a:effectLst>
                  <a:outerShdw blurRad="38100" dist="38100" dir="2700000" algn="tl">
                    <a:srgbClr val="C0C0C0"/>
                  </a:outerShdw>
                </a:effectLst>
              </a:rPr>
              <a:t>4.3  </a:t>
            </a:r>
            <a:r>
              <a:rPr lang="zh-CN" altLang="en-US" b="1" dirty="0" smtClean="0">
                <a:effectLst>
                  <a:outerShdw blurRad="38100" dist="38100" dir="2700000" algn="tl">
                    <a:srgbClr val="C0C0C0"/>
                  </a:outerShdw>
                </a:effectLst>
              </a:rPr>
              <a:t>万维网</a:t>
            </a:r>
            <a:endParaRPr lang="en-US" altLang="zh-CN" b="1" dirty="0" smtClean="0">
              <a:effectLst>
                <a:outerShdw blurRad="38100" dist="38100" dir="2700000" algn="tl">
                  <a:srgbClr val="C0C0C0"/>
                </a:outerShdw>
              </a:effectLst>
            </a:endParaRPr>
          </a:p>
          <a:p>
            <a:pPr>
              <a:lnSpc>
                <a:spcPct val="200000"/>
              </a:lnSpc>
              <a:defRPr/>
            </a:pPr>
            <a:r>
              <a:rPr lang="en-US" altLang="zh-CN" dirty="0">
                <a:effectLst>
                  <a:outerShdw blurRad="38100" dist="38100" dir="2700000" algn="tl">
                    <a:srgbClr val="C0C0C0"/>
                  </a:outerShdw>
                </a:effectLst>
              </a:rPr>
              <a:t>4</a:t>
            </a:r>
            <a:r>
              <a:rPr lang="en-US" altLang="zh-CN" dirty="0" smtClean="0">
                <a:effectLst>
                  <a:outerShdw blurRad="38100" dist="38100" dir="2700000" algn="tl">
                    <a:srgbClr val="C0C0C0"/>
                  </a:outerShdw>
                </a:effectLst>
              </a:rPr>
              <a:t>.5  </a:t>
            </a:r>
            <a:r>
              <a:rPr lang="zh-CN" altLang="en-US" dirty="0" smtClean="0">
                <a:effectLst>
                  <a:outerShdw blurRad="38100" dist="38100" dir="2700000" algn="tl">
                    <a:srgbClr val="C0C0C0"/>
                  </a:outerShdw>
                </a:effectLst>
              </a:rPr>
              <a:t>安全性</a:t>
            </a:r>
          </a:p>
        </p:txBody>
      </p:sp>
      <p:cxnSp>
        <p:nvCxnSpPr>
          <p:cNvPr id="3" name="直接连接符 2"/>
          <p:cNvCxnSpPr/>
          <p:nvPr/>
        </p:nvCxnSpPr>
        <p:spPr>
          <a:xfrm flipH="1">
            <a:off x="5786651" y="2238233"/>
            <a:ext cx="6405349" cy="4749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638425" y="4429946"/>
            <a:ext cx="5075758" cy="13647"/>
          </a:xfrm>
          <a:prstGeom prst="line">
            <a:avLst/>
          </a:prstGeom>
          <a:ln>
            <a:solidFill>
              <a:srgbClr val="0070C0"/>
            </a:solidFill>
          </a:ln>
        </p:spPr>
        <p:style>
          <a:lnRef idx="1">
            <a:schemeClr val="accent2"/>
          </a:lnRef>
          <a:fillRef idx="0">
            <a:schemeClr val="accent2"/>
          </a:fillRef>
          <a:effectRef idx="0">
            <a:schemeClr val="accent2"/>
          </a:effectRef>
          <a:fontRef idx="minor">
            <a:schemeClr val="tx1"/>
          </a:fontRef>
        </p:style>
      </p:cxn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59</a:t>
            </a:fld>
            <a:endParaRPr lang="zh-CN" altLang="en-US"/>
          </a:p>
        </p:txBody>
      </p:sp>
      <p:sp>
        <p:nvSpPr>
          <p:cNvPr id="6" name="日期占位符 5"/>
          <p:cNvSpPr>
            <a:spLocks noGrp="1"/>
          </p:cNvSpPr>
          <p:nvPr>
            <p:ph type="dt" sz="half" idx="10"/>
          </p:nvPr>
        </p:nvSpPr>
        <p:spPr/>
        <p:txBody>
          <a:bodyPr/>
          <a:lstStyle/>
          <a:p>
            <a:fld id="{65D91F3C-E85B-4670-A877-8D57264A1C69}" type="datetime8">
              <a:rPr lang="zh-CN" altLang="en-US" smtClean="0"/>
              <a:t>2018年12月17日8时37分</a:t>
            </a:fld>
            <a:endParaRPr lang="zh-CN" altLang="en-US"/>
          </a:p>
        </p:txBody>
      </p:sp>
    </p:spTree>
    <p:extLst>
      <p:ext uri="{BB962C8B-B14F-4D97-AF65-F5344CB8AC3E}">
        <p14:creationId xmlns:p14="http://schemas.microsoft.com/office/powerpoint/2010/main" val="345229164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solidFill>
                  <a:schemeClr val="accent1">
                    <a:lumMod val="75000"/>
                  </a:schemeClr>
                </a:solidFill>
              </a:rPr>
              <a:t>网络分类</a:t>
            </a:r>
            <a:endParaRPr lang="zh-CN" altLang="en-US" dirty="0" smtClean="0"/>
          </a:p>
        </p:txBody>
      </p:sp>
      <p:sp>
        <p:nvSpPr>
          <p:cNvPr id="9219" name="内容占位符 2"/>
          <p:cNvSpPr>
            <a:spLocks noGrp="1"/>
          </p:cNvSpPr>
          <p:nvPr>
            <p:ph idx="1"/>
          </p:nvPr>
        </p:nvSpPr>
        <p:spPr>
          <a:xfrm>
            <a:off x="838199" y="1916113"/>
            <a:ext cx="9915659" cy="4114800"/>
          </a:xfrm>
        </p:spPr>
        <p:txBody>
          <a:bodyPr>
            <a:normAutofit/>
          </a:bodyPr>
          <a:lstStyle/>
          <a:p>
            <a:pPr algn="just"/>
            <a:r>
              <a:rPr lang="zh-CN" altLang="en-US" b="1" dirty="0"/>
              <a:t>按</a:t>
            </a:r>
            <a:r>
              <a:rPr lang="zh-CN" altLang="en-US" b="1" dirty="0" smtClean="0"/>
              <a:t>网络拓扑（连接模式）结构分类：</a:t>
            </a:r>
            <a:endParaRPr lang="en-US" altLang="zh-CN" b="1" dirty="0" smtClean="0"/>
          </a:p>
          <a:p>
            <a:pPr lvl="1" algn="just"/>
            <a:r>
              <a:rPr lang="zh-CN" altLang="en-US" dirty="0" smtClean="0">
                <a:solidFill>
                  <a:schemeClr val="accent1">
                    <a:lumMod val="75000"/>
                  </a:schemeClr>
                </a:solidFill>
              </a:rPr>
              <a:t>总</a:t>
            </a:r>
            <a:r>
              <a:rPr lang="zh-CN" altLang="en-US" dirty="0">
                <a:solidFill>
                  <a:schemeClr val="accent1">
                    <a:lumMod val="75000"/>
                  </a:schemeClr>
                </a:solidFill>
              </a:rPr>
              <a:t>线型拓扑</a:t>
            </a:r>
            <a:r>
              <a:rPr lang="en-US" altLang="zh-CN" dirty="0" smtClean="0">
                <a:solidFill>
                  <a:schemeClr val="accent1">
                    <a:lumMod val="75000"/>
                  </a:schemeClr>
                </a:solidFill>
              </a:rPr>
              <a:t>(</a:t>
            </a:r>
            <a:r>
              <a:rPr lang="en-US" altLang="zh-CN" dirty="0">
                <a:solidFill>
                  <a:schemeClr val="accent1">
                    <a:lumMod val="75000"/>
                  </a:schemeClr>
                </a:solidFill>
              </a:rPr>
              <a:t>Bus</a:t>
            </a:r>
            <a:r>
              <a:rPr lang="en-US" altLang="zh-CN" dirty="0" smtClean="0">
                <a:solidFill>
                  <a:schemeClr val="accent1">
                    <a:lumMod val="75000"/>
                  </a:schemeClr>
                </a:solidFill>
              </a:rPr>
              <a:t>)</a:t>
            </a:r>
            <a:r>
              <a:rPr lang="zh-CN" altLang="en-US" dirty="0" smtClean="0"/>
              <a:t>：</a:t>
            </a:r>
            <a:endParaRPr lang="en-US" altLang="zh-CN" dirty="0" smtClean="0"/>
          </a:p>
          <a:p>
            <a:pPr lvl="1" algn="just"/>
            <a:r>
              <a:rPr lang="en-US" altLang="zh-CN" dirty="0"/>
              <a:t>	</a:t>
            </a:r>
            <a:r>
              <a:rPr lang="zh-CN" altLang="zh-CN" dirty="0" smtClean="0"/>
              <a:t>所有</a:t>
            </a:r>
            <a:r>
              <a:rPr lang="zh-CN" altLang="zh-CN" dirty="0"/>
              <a:t>计算机都通过同一条被</a:t>
            </a:r>
            <a:r>
              <a:rPr lang="zh-CN" altLang="zh-CN" dirty="0" smtClean="0"/>
              <a:t>称为</a:t>
            </a:r>
            <a:r>
              <a:rPr lang="zh-CN" altLang="en-US" dirty="0" smtClean="0"/>
              <a:t>“总线”</a:t>
            </a:r>
            <a:r>
              <a:rPr lang="zh-CN" altLang="zh-CN" dirty="0" smtClean="0"/>
              <a:t>的</a:t>
            </a:r>
            <a:r>
              <a:rPr lang="zh-CN" altLang="zh-CN" dirty="0"/>
              <a:t>通信线路连接</a:t>
            </a:r>
            <a:r>
              <a:rPr lang="zh-CN" altLang="zh-CN" dirty="0" smtClean="0"/>
              <a:t>起来</a:t>
            </a:r>
            <a:r>
              <a:rPr lang="zh-CN" altLang="en-US" dirty="0" smtClean="0"/>
              <a:t>。</a:t>
            </a:r>
            <a:endParaRPr lang="en-US" altLang="zh-CN" dirty="0" smtClean="0"/>
          </a:p>
          <a:p>
            <a:pPr lvl="1" algn="just"/>
            <a:r>
              <a:rPr lang="zh-CN" altLang="en-US" dirty="0" smtClean="0">
                <a:solidFill>
                  <a:schemeClr val="accent1">
                    <a:lumMod val="75000"/>
                  </a:schemeClr>
                </a:solidFill>
              </a:rPr>
              <a:t>星型</a:t>
            </a:r>
            <a:r>
              <a:rPr lang="zh-CN" altLang="en-US" dirty="0">
                <a:solidFill>
                  <a:schemeClr val="accent1">
                    <a:lumMod val="75000"/>
                  </a:schemeClr>
                </a:solidFill>
              </a:rPr>
              <a:t>拓扑</a:t>
            </a:r>
            <a:r>
              <a:rPr lang="en-US" altLang="zh-CN" dirty="0" smtClean="0">
                <a:solidFill>
                  <a:schemeClr val="accent1">
                    <a:lumMod val="75000"/>
                  </a:schemeClr>
                </a:solidFill>
              </a:rPr>
              <a:t>(</a:t>
            </a:r>
            <a:r>
              <a:rPr lang="en-US" altLang="zh-CN" dirty="0">
                <a:solidFill>
                  <a:schemeClr val="accent1">
                    <a:lumMod val="75000"/>
                  </a:schemeClr>
                </a:solidFill>
              </a:rPr>
              <a:t>Star</a:t>
            </a:r>
            <a:r>
              <a:rPr lang="en-US" altLang="zh-CN" dirty="0" smtClean="0">
                <a:solidFill>
                  <a:schemeClr val="accent1">
                    <a:lumMod val="75000"/>
                  </a:schemeClr>
                </a:solidFill>
              </a:rPr>
              <a:t>)</a:t>
            </a:r>
            <a:r>
              <a:rPr lang="zh-CN" altLang="en-US" dirty="0" smtClean="0"/>
              <a:t>：</a:t>
            </a:r>
            <a:endParaRPr lang="en-US" altLang="zh-CN" dirty="0" smtClean="0"/>
          </a:p>
          <a:p>
            <a:pPr lvl="1" algn="just"/>
            <a:r>
              <a:rPr lang="en-US" altLang="zh-CN" dirty="0"/>
              <a:t>	</a:t>
            </a:r>
            <a:r>
              <a:rPr lang="zh-CN" altLang="zh-CN" dirty="0" smtClean="0"/>
              <a:t>即将</a:t>
            </a:r>
            <a:r>
              <a:rPr lang="zh-CN" altLang="zh-CN" dirty="0"/>
              <a:t>一台计算机作为中心</a:t>
            </a:r>
            <a:r>
              <a:rPr lang="en-US" altLang="zh-CN" dirty="0"/>
              <a:t>, </a:t>
            </a:r>
            <a:r>
              <a:rPr lang="zh-CN" altLang="zh-CN" dirty="0"/>
              <a:t>所有其他计算机都与之</a:t>
            </a:r>
            <a:r>
              <a:rPr lang="zh-CN" altLang="zh-CN" dirty="0" smtClean="0"/>
              <a:t>相连</a:t>
            </a:r>
            <a:r>
              <a:rPr lang="zh-CN" altLang="en-US" dirty="0" smtClean="0"/>
              <a:t>。无线网络</a:t>
            </a:r>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6</a:t>
            </a:fld>
            <a:endParaRPr lang="zh-CN" altLang="en-US"/>
          </a:p>
        </p:txBody>
      </p:sp>
      <p:sp>
        <p:nvSpPr>
          <p:cNvPr id="4" name="日期占位符 3"/>
          <p:cNvSpPr>
            <a:spLocks noGrp="1"/>
          </p:cNvSpPr>
          <p:nvPr>
            <p:ph type="dt" sz="half" idx="10"/>
          </p:nvPr>
        </p:nvSpPr>
        <p:spPr/>
        <p:txBody>
          <a:bodyPr/>
          <a:lstStyle/>
          <a:p>
            <a:fld id="{FBC5BAFC-3AB4-44CC-97D1-B08AF48C131B}" type="datetime8">
              <a:rPr lang="zh-CN" altLang="en-US" smtClean="0"/>
              <a:t>2018年12月17日8时37分</a:t>
            </a:fld>
            <a:endParaRPr lang="zh-CN" altLang="en-US"/>
          </a:p>
        </p:txBody>
      </p:sp>
    </p:spTree>
    <p:extLst>
      <p:ext uri="{BB962C8B-B14F-4D97-AF65-F5344CB8AC3E}">
        <p14:creationId xmlns:p14="http://schemas.microsoft.com/office/powerpoint/2010/main" val="552112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fade">
                                      <p:cBhvr>
                                        <p:cTn id="12" dur="500"/>
                                        <p:tgtEl>
                                          <p:spTgt spid="92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500"/>
                                        <p:tgtEl>
                                          <p:spTgt spid="92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219">
                                            <p:txEl>
                                              <p:pRg st="3" end="3"/>
                                            </p:txEl>
                                          </p:spTgt>
                                        </p:tgtEl>
                                        <p:attrNameLst>
                                          <p:attrName>style.visibility</p:attrName>
                                        </p:attrNameLst>
                                      </p:cBhvr>
                                      <p:to>
                                        <p:strVal val="visible"/>
                                      </p:to>
                                    </p:set>
                                    <p:animEffect transition="in" filter="fade">
                                      <p:cBhvr>
                                        <p:cTn id="20" dur="500"/>
                                        <p:tgtEl>
                                          <p:spTgt spid="921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animEffect transition="in" filter="fade">
                                      <p:cBhvr>
                                        <p:cTn id="23"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dirty="0" smtClean="0">
                <a:solidFill>
                  <a:schemeClr val="accent1">
                    <a:lumMod val="75000"/>
                  </a:schemeClr>
                </a:solidFill>
              </a:rPr>
              <a:t>万维网</a:t>
            </a:r>
            <a:r>
              <a:rPr lang="en-US" altLang="zh-CN" dirty="0" smtClean="0">
                <a:solidFill>
                  <a:schemeClr val="accent1">
                    <a:lumMod val="75000"/>
                  </a:schemeClr>
                </a:solidFill>
              </a:rPr>
              <a:t>—</a:t>
            </a:r>
            <a:r>
              <a:rPr lang="zh-CN" altLang="en-US" sz="2400" dirty="0" smtClean="0">
                <a:solidFill>
                  <a:schemeClr val="accent1">
                    <a:lumMod val="75000"/>
                  </a:schemeClr>
                </a:solidFill>
              </a:rPr>
              <a:t>欧洲核子研究中心</a:t>
            </a:r>
            <a:r>
              <a:rPr lang="en-US" altLang="zh-CN" dirty="0" smtClean="0">
                <a:solidFill>
                  <a:schemeClr val="accent1">
                    <a:lumMod val="75000"/>
                  </a:schemeClr>
                </a:solidFill>
              </a:rPr>
              <a:t/>
            </a:r>
            <a:br>
              <a:rPr lang="en-US" altLang="zh-CN" dirty="0" smtClean="0">
                <a:solidFill>
                  <a:schemeClr val="accent1">
                    <a:lumMod val="75000"/>
                  </a:schemeClr>
                </a:solidFill>
              </a:rPr>
            </a:br>
            <a:r>
              <a:rPr lang="zh-CN" altLang="en-US" sz="3200" dirty="0" smtClean="0">
                <a:solidFill>
                  <a:schemeClr val="accent1">
                    <a:lumMod val="75000"/>
                  </a:schemeClr>
                </a:solidFill>
              </a:rPr>
              <a:t>（</a:t>
            </a:r>
            <a:r>
              <a:rPr lang="en-US" altLang="zh-CN" sz="3200" dirty="0">
                <a:solidFill>
                  <a:schemeClr val="accent1">
                    <a:lumMod val="75000"/>
                  </a:schemeClr>
                </a:solidFill>
              </a:rPr>
              <a:t>The World Wide Web</a:t>
            </a:r>
            <a:r>
              <a:rPr lang="zh-CN" altLang="en-US" sz="3200" dirty="0" smtClean="0">
                <a:solidFill>
                  <a:schemeClr val="accent1">
                    <a:lumMod val="75000"/>
                  </a:schemeClr>
                </a:solidFill>
              </a:rPr>
              <a:t>）</a:t>
            </a:r>
            <a:endParaRPr lang="zh-CN" altLang="en-US" sz="3200" dirty="0">
              <a:solidFill>
                <a:schemeClr val="accent1">
                  <a:lumMod val="75000"/>
                </a:schemeClr>
              </a:solidFill>
            </a:endParaRPr>
          </a:p>
        </p:txBody>
      </p:sp>
      <p:sp>
        <p:nvSpPr>
          <p:cNvPr id="67587" name="内容占位符 2"/>
          <p:cNvSpPr>
            <a:spLocks noGrp="1"/>
          </p:cNvSpPr>
          <p:nvPr>
            <p:ph idx="1"/>
          </p:nvPr>
        </p:nvSpPr>
        <p:spPr>
          <a:xfrm>
            <a:off x="876945" y="3262392"/>
            <a:ext cx="9358313" cy="2610765"/>
          </a:xfrm>
        </p:spPr>
        <p:txBody>
          <a:bodyPr>
            <a:normAutofit lnSpcReduction="10000"/>
          </a:bodyPr>
          <a:lstStyle/>
          <a:p>
            <a:r>
              <a:rPr lang="en-US" altLang="zh-CN" dirty="0" smtClean="0"/>
              <a:t>	</a:t>
            </a:r>
            <a:r>
              <a:rPr lang="zh-CN" altLang="zh-CN" dirty="0"/>
              <a:t>本节将考虑一种</a:t>
            </a:r>
            <a:r>
              <a:rPr lang="zh-CN" altLang="zh-CN" b="1" dirty="0">
                <a:solidFill>
                  <a:srgbClr val="FF0000"/>
                </a:solidFill>
              </a:rPr>
              <a:t>因特网</a:t>
            </a:r>
            <a:r>
              <a:rPr lang="zh-CN" altLang="zh-CN" b="1" dirty="0" smtClean="0">
                <a:solidFill>
                  <a:srgbClr val="FF0000"/>
                </a:solidFill>
              </a:rPr>
              <a:t>应用</a:t>
            </a:r>
            <a:r>
              <a:rPr lang="zh-CN" altLang="en-US" dirty="0" smtClean="0"/>
              <a:t>，</a:t>
            </a:r>
            <a:r>
              <a:rPr lang="zh-CN" altLang="zh-CN" dirty="0" smtClean="0"/>
              <a:t>多媒体</a:t>
            </a:r>
            <a:r>
              <a:rPr lang="zh-CN" altLang="zh-CN" dirty="0"/>
              <a:t>信息就是通过它在因特网上传播的 </a:t>
            </a:r>
            <a:r>
              <a:rPr lang="zh-CN" altLang="en-US" dirty="0" smtClean="0"/>
              <a:t>。</a:t>
            </a:r>
            <a:r>
              <a:rPr lang="zh-CN" altLang="zh-CN" dirty="0" smtClean="0"/>
              <a:t>它</a:t>
            </a:r>
            <a:r>
              <a:rPr lang="zh-CN" altLang="zh-CN" dirty="0"/>
              <a:t>基于</a:t>
            </a:r>
            <a:r>
              <a:rPr lang="zh-CN" altLang="zh-CN" dirty="0">
                <a:solidFill>
                  <a:schemeClr val="accent1">
                    <a:lumMod val="75000"/>
                  </a:schemeClr>
                </a:solidFill>
              </a:rPr>
              <a:t>超文本</a:t>
            </a:r>
            <a:r>
              <a:rPr lang="en-US" altLang="zh-CN" dirty="0">
                <a:solidFill>
                  <a:schemeClr val="accent1">
                    <a:lumMod val="75000"/>
                  </a:schemeClr>
                </a:solidFill>
              </a:rPr>
              <a:t>(hypertext) </a:t>
            </a:r>
            <a:r>
              <a:rPr lang="zh-CN" altLang="zh-CN" dirty="0"/>
              <a:t>的概念</a:t>
            </a:r>
            <a:r>
              <a:rPr lang="en-US" altLang="zh-CN" dirty="0"/>
              <a:t>, </a:t>
            </a:r>
            <a:r>
              <a:rPr lang="zh-CN" altLang="zh-CN" dirty="0" smtClean="0"/>
              <a:t>超文本指</a:t>
            </a:r>
            <a:r>
              <a:rPr lang="zh-CN" altLang="zh-CN" dirty="0"/>
              <a:t>的是</a:t>
            </a:r>
            <a:r>
              <a:rPr lang="zh-CN" altLang="zh-CN" dirty="0" smtClean="0"/>
              <a:t>包含</a:t>
            </a:r>
            <a:r>
              <a:rPr lang="zh-CN" altLang="zh-CN" dirty="0">
                <a:solidFill>
                  <a:schemeClr val="accent1">
                    <a:lumMod val="75000"/>
                  </a:schemeClr>
                </a:solidFill>
              </a:rPr>
              <a:t>超</a:t>
            </a:r>
            <a:r>
              <a:rPr lang="zh-CN" altLang="en-US" dirty="0">
                <a:solidFill>
                  <a:schemeClr val="accent1">
                    <a:lumMod val="75000"/>
                  </a:schemeClr>
                </a:solidFill>
              </a:rPr>
              <a:t>链</a:t>
            </a:r>
            <a:r>
              <a:rPr lang="zh-CN" altLang="zh-CN" dirty="0">
                <a:solidFill>
                  <a:schemeClr val="accent1">
                    <a:lumMod val="75000"/>
                  </a:schemeClr>
                </a:solidFill>
              </a:rPr>
              <a:t>接</a:t>
            </a:r>
            <a:r>
              <a:rPr lang="en-US" altLang="zh-CN" dirty="0">
                <a:solidFill>
                  <a:schemeClr val="accent1">
                    <a:lumMod val="75000"/>
                  </a:schemeClr>
                </a:solidFill>
              </a:rPr>
              <a:t> (hyperlink)</a:t>
            </a:r>
            <a:r>
              <a:rPr lang="zh-CN" altLang="zh-CN" dirty="0" smtClean="0"/>
              <a:t>的</a:t>
            </a:r>
            <a:r>
              <a:rPr lang="zh-CN" altLang="zh-CN" dirty="0"/>
              <a:t>文本</a:t>
            </a:r>
            <a:r>
              <a:rPr lang="zh-CN" altLang="zh-CN" dirty="0" smtClean="0"/>
              <a:t>文档</a:t>
            </a:r>
            <a:r>
              <a:rPr lang="en-US" altLang="zh-CN" dirty="0" smtClean="0">
                <a:solidFill>
                  <a:schemeClr val="accent1">
                    <a:lumMod val="75000"/>
                  </a:schemeClr>
                </a:solidFill>
              </a:rPr>
              <a:t> </a:t>
            </a:r>
            <a:r>
              <a:rPr lang="zh-CN" altLang="en-US" dirty="0" smtClean="0"/>
              <a:t>。</a:t>
            </a:r>
            <a:r>
              <a:rPr lang="zh-CN" altLang="zh-CN" dirty="0" smtClean="0"/>
              <a:t>今天</a:t>
            </a:r>
            <a:r>
              <a:rPr lang="en-US" altLang="zh-CN" dirty="0"/>
              <a:t>, </a:t>
            </a:r>
            <a:r>
              <a:rPr lang="zh-CN" altLang="zh-CN" dirty="0"/>
              <a:t>超文本已经扩展到了包含图像、 音频以及</a:t>
            </a:r>
            <a:r>
              <a:rPr lang="zh-CN" altLang="zh-CN" dirty="0" smtClean="0"/>
              <a:t>视频。</a:t>
            </a:r>
            <a:endParaRPr lang="zh-CN" altLang="en-US" b="1"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60</a:t>
            </a:fld>
            <a:endParaRPr lang="zh-CN" altLang="en-US"/>
          </a:p>
        </p:txBody>
      </p:sp>
      <p:sp>
        <p:nvSpPr>
          <p:cNvPr id="4" name="日期占位符 3"/>
          <p:cNvSpPr>
            <a:spLocks noGrp="1"/>
          </p:cNvSpPr>
          <p:nvPr>
            <p:ph type="dt" sz="half" idx="10"/>
          </p:nvPr>
        </p:nvSpPr>
        <p:spPr/>
        <p:txBody>
          <a:bodyPr/>
          <a:lstStyle/>
          <a:p>
            <a:fld id="{977D0265-B633-4B48-8D00-CCDF92619A59}" type="datetime8">
              <a:rPr lang="zh-CN" altLang="en-US" smtClean="0"/>
              <a:t>2018年12月17日8时38分</a:t>
            </a:fld>
            <a:endParaRPr lang="zh-CN" altLang="en-US"/>
          </a:p>
        </p:txBody>
      </p:sp>
      <p:pic>
        <p:nvPicPr>
          <p:cNvPr id="1026" name="Picture 2" descr="https://upload.wikimedia.org/wikipedia/commons/thumb/4/4e/Sir_Tim_Berners-Lee_%28cropped%29.jpg/220px-Sir_Tim_Berners-Lee_%28cropped%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2134" y="439155"/>
            <a:ext cx="1717212" cy="214651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033106" y="2593421"/>
            <a:ext cx="5149871" cy="646331"/>
          </a:xfrm>
          <a:prstGeom prst="rect">
            <a:avLst/>
          </a:prstGeom>
        </p:spPr>
        <p:txBody>
          <a:bodyPr wrap="square">
            <a:spAutoFit/>
          </a:bodyPr>
          <a:lstStyle/>
          <a:p>
            <a:r>
              <a:rPr lang="en-US" altLang="zh-CN" dirty="0"/>
              <a:t>Web</a:t>
            </a:r>
            <a:r>
              <a:rPr lang="zh-CN" altLang="en-US" dirty="0"/>
              <a:t>倒是可以给梦想者一个启示</a:t>
            </a:r>
            <a:r>
              <a:rPr lang="en-US" altLang="zh-CN" dirty="0"/>
              <a:t>--</a:t>
            </a:r>
            <a:r>
              <a:rPr lang="zh-CN" altLang="en-US" dirty="0"/>
              <a:t>你能够拥有梦想，而且梦想能够实现。 </a:t>
            </a:r>
            <a:r>
              <a:rPr lang="en-US" altLang="zh-CN" dirty="0" smtClean="0"/>
              <a:t>----Tim </a:t>
            </a:r>
            <a:r>
              <a:rPr lang="en-US" altLang="zh-CN" dirty="0"/>
              <a:t>Berners-Lee</a:t>
            </a:r>
          </a:p>
        </p:txBody>
      </p:sp>
      <p:sp>
        <p:nvSpPr>
          <p:cNvPr id="7" name="矩形 6"/>
          <p:cNvSpPr/>
          <p:nvPr/>
        </p:nvSpPr>
        <p:spPr>
          <a:xfrm>
            <a:off x="777499" y="1512414"/>
            <a:ext cx="5824780" cy="646331"/>
          </a:xfrm>
          <a:prstGeom prst="rect">
            <a:avLst/>
          </a:prstGeom>
        </p:spPr>
        <p:txBody>
          <a:bodyPr wrap="square">
            <a:spAutoFit/>
          </a:bodyPr>
          <a:lstStyle/>
          <a:p>
            <a:r>
              <a:rPr lang="zh-CN" altLang="en-US" dirty="0" smtClean="0"/>
              <a:t>源自欧洲粒子研究中心，为了</a:t>
            </a:r>
            <a:r>
              <a:rPr lang="zh-CN" altLang="en-US" dirty="0"/>
              <a:t>使欧洲各国的核物理学家能通过计算机网络及时沟通传递信息进行合作研究</a:t>
            </a:r>
          </a:p>
        </p:txBody>
      </p:sp>
    </p:spTree>
    <p:extLst>
      <p:ext uri="{BB962C8B-B14F-4D97-AF65-F5344CB8AC3E}">
        <p14:creationId xmlns:p14="http://schemas.microsoft.com/office/powerpoint/2010/main" val="200536594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02C3071-87D0-4E42-A940-34E9CCE177A8}" type="datetime8">
              <a:rPr lang="zh-CN" altLang="en-US" smtClean="0"/>
              <a:t>2018年12月17日8时38分</a:t>
            </a:fld>
            <a:endParaRPr lang="zh-CN" altLang="en-US"/>
          </a:p>
        </p:txBody>
      </p:sp>
      <p:sp>
        <p:nvSpPr>
          <p:cNvPr id="5" name="页脚占位符 4"/>
          <p:cNvSpPr>
            <a:spLocks noGrp="1"/>
          </p:cNvSpPr>
          <p:nvPr>
            <p:ph type="ftr" sz="quarter" idx="11"/>
          </p:nvPr>
        </p:nvSpPr>
        <p:spPr/>
        <p:txBody>
          <a:bodyPr/>
          <a:lstStyle/>
          <a:p>
            <a:r>
              <a:rPr lang="zh-CN" altLang="en-US" smtClean="0"/>
              <a:t>计算机科学概论</a:t>
            </a:r>
            <a:endParaRPr lang="zh-CN" altLang="en-US"/>
          </a:p>
        </p:txBody>
      </p:sp>
      <p:sp>
        <p:nvSpPr>
          <p:cNvPr id="6" name="灯片编号占位符 5"/>
          <p:cNvSpPr>
            <a:spLocks noGrp="1"/>
          </p:cNvSpPr>
          <p:nvPr>
            <p:ph type="sldNum" sz="quarter" idx="12"/>
          </p:nvPr>
        </p:nvSpPr>
        <p:spPr/>
        <p:txBody>
          <a:bodyPr/>
          <a:lstStyle/>
          <a:p>
            <a:fld id="{9C0D9C84-2285-42AE-B4FE-18FF839F9702}" type="slidenum">
              <a:rPr lang="zh-CN" altLang="en-US" smtClean="0"/>
              <a:t>61</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361" y="90488"/>
            <a:ext cx="8913813" cy="667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78401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dirty="0">
                <a:solidFill>
                  <a:schemeClr val="accent1">
                    <a:lumMod val="75000"/>
                  </a:schemeClr>
                </a:solidFill>
              </a:rPr>
              <a:t>万维网</a:t>
            </a:r>
            <a:endParaRPr lang="zh-CN" altLang="en-US" dirty="0" smtClean="0"/>
          </a:p>
        </p:txBody>
      </p:sp>
      <p:sp>
        <p:nvSpPr>
          <p:cNvPr id="77827" name="内容占位符 2"/>
          <p:cNvSpPr>
            <a:spLocks noGrp="1"/>
          </p:cNvSpPr>
          <p:nvPr>
            <p:ph idx="1"/>
          </p:nvPr>
        </p:nvSpPr>
        <p:spPr>
          <a:xfrm>
            <a:off x="881232" y="1537317"/>
            <a:ext cx="9439276" cy="4114800"/>
          </a:xfrm>
        </p:spPr>
        <p:txBody>
          <a:bodyPr>
            <a:normAutofit/>
          </a:bodyPr>
          <a:lstStyle/>
          <a:p>
            <a:pPr algn="just"/>
            <a:r>
              <a:rPr lang="en-US" altLang="zh-CN" dirty="0" smtClean="0"/>
              <a:t>	</a:t>
            </a:r>
            <a:r>
              <a:rPr lang="zh-CN" altLang="en-US" dirty="0" smtClean="0"/>
              <a:t>当在计算机网络中实现时，超文本文档可以存放在不同的计算机上，形成了网络范围的网络组织。</a:t>
            </a:r>
            <a:r>
              <a:rPr lang="zh-CN" altLang="zh-CN" dirty="0" smtClean="0"/>
              <a:t>在</a:t>
            </a:r>
            <a:r>
              <a:rPr lang="zh-CN" altLang="zh-CN" dirty="0"/>
              <a:t>因特网上发展起来的网状组织已经遍布</a:t>
            </a:r>
            <a:r>
              <a:rPr lang="zh-CN" altLang="zh-CN" dirty="0" smtClean="0"/>
              <a:t>全球</a:t>
            </a:r>
            <a:r>
              <a:rPr lang="zh-CN" altLang="en-US" dirty="0" smtClean="0"/>
              <a:t>，</a:t>
            </a:r>
            <a:r>
              <a:rPr lang="zh-CN" altLang="zh-CN" dirty="0" smtClean="0"/>
              <a:t>被</a:t>
            </a:r>
            <a:r>
              <a:rPr lang="zh-CN" altLang="zh-CN" dirty="0"/>
              <a:t>称为</a:t>
            </a:r>
            <a:r>
              <a:rPr lang="zh-CN" altLang="zh-CN" dirty="0">
                <a:solidFill>
                  <a:schemeClr val="accent1">
                    <a:lumMod val="75000"/>
                  </a:schemeClr>
                </a:solidFill>
              </a:rPr>
              <a:t>万维网</a:t>
            </a:r>
            <a:r>
              <a:rPr lang="en-US" altLang="zh-CN" dirty="0">
                <a:solidFill>
                  <a:schemeClr val="accent1">
                    <a:lumMod val="75000"/>
                  </a:schemeClr>
                </a:solidFill>
              </a:rPr>
              <a:t>(</a:t>
            </a:r>
            <a:r>
              <a:rPr lang="en-US" altLang="zh-CN" dirty="0" smtClean="0">
                <a:solidFill>
                  <a:schemeClr val="accent1">
                    <a:lumMod val="75000"/>
                  </a:schemeClr>
                </a:solidFill>
              </a:rPr>
              <a:t>World Wide Web</a:t>
            </a:r>
            <a:r>
              <a:rPr lang="zh-CN" altLang="en-US" dirty="0" smtClean="0">
                <a:solidFill>
                  <a:schemeClr val="accent1">
                    <a:lumMod val="75000"/>
                  </a:schemeClr>
                </a:solidFill>
              </a:rPr>
              <a:t>，</a:t>
            </a:r>
            <a:r>
              <a:rPr lang="zh-CN" altLang="zh-CN" dirty="0" smtClean="0">
                <a:solidFill>
                  <a:schemeClr val="accent1">
                    <a:lumMod val="75000"/>
                  </a:schemeClr>
                </a:solidFill>
              </a:rPr>
              <a:t>也</a:t>
            </a:r>
            <a:r>
              <a:rPr lang="zh-CN" altLang="zh-CN" dirty="0">
                <a:solidFill>
                  <a:schemeClr val="accent1">
                    <a:lumMod val="75000"/>
                  </a:schemeClr>
                </a:solidFill>
              </a:rPr>
              <a:t>称</a:t>
            </a:r>
            <a:r>
              <a:rPr lang="en-US" altLang="zh-CN" dirty="0" smtClean="0">
                <a:solidFill>
                  <a:schemeClr val="accent1">
                    <a:lumMod val="75000"/>
                  </a:schemeClr>
                </a:solidFill>
              </a:rPr>
              <a:t>WWW</a:t>
            </a:r>
            <a:r>
              <a:rPr lang="zh-CN" altLang="en-US" dirty="0" smtClean="0">
                <a:solidFill>
                  <a:schemeClr val="accent1">
                    <a:lumMod val="75000"/>
                  </a:schemeClr>
                </a:solidFill>
              </a:rPr>
              <a:t>、</a:t>
            </a:r>
            <a:r>
              <a:rPr lang="en-US" altLang="zh-CN" dirty="0" smtClean="0">
                <a:solidFill>
                  <a:schemeClr val="accent1">
                    <a:lumMod val="75000"/>
                  </a:schemeClr>
                </a:solidFill>
              </a:rPr>
              <a:t>W3</a:t>
            </a:r>
            <a:r>
              <a:rPr lang="zh-CN" altLang="zh-CN" dirty="0">
                <a:solidFill>
                  <a:schemeClr val="accent1">
                    <a:lumMod val="75000"/>
                  </a:schemeClr>
                </a:solidFill>
              </a:rPr>
              <a:t>或者</a:t>
            </a:r>
            <a:r>
              <a:rPr lang="en-US" altLang="zh-CN" dirty="0">
                <a:solidFill>
                  <a:schemeClr val="accent1">
                    <a:lumMod val="75000"/>
                  </a:schemeClr>
                </a:solidFill>
              </a:rPr>
              <a:t>Web)</a:t>
            </a:r>
            <a:r>
              <a:rPr lang="zh-CN" altLang="zh-CN" dirty="0"/>
              <a:t>。 </a:t>
            </a:r>
            <a:endParaRPr lang="en-US" altLang="zh-CN" dirty="0" smtClean="0"/>
          </a:p>
          <a:p>
            <a:pPr algn="just"/>
            <a:r>
              <a:rPr lang="en-US" altLang="zh-CN" dirty="0" smtClean="0"/>
              <a:t>	</a:t>
            </a:r>
            <a:r>
              <a:rPr lang="zh-CN" altLang="zh-CN" dirty="0"/>
              <a:t>万维网上的超文本文档通常称为</a:t>
            </a:r>
            <a:r>
              <a:rPr lang="zh-CN" altLang="zh-CN" dirty="0">
                <a:solidFill>
                  <a:schemeClr val="accent1">
                    <a:lumMod val="75000"/>
                  </a:schemeClr>
                </a:solidFill>
              </a:rPr>
              <a:t>网页</a:t>
            </a:r>
            <a:r>
              <a:rPr lang="en-US" altLang="zh-CN" dirty="0">
                <a:solidFill>
                  <a:schemeClr val="accent1">
                    <a:lumMod val="75000"/>
                  </a:schemeClr>
                </a:solidFill>
              </a:rPr>
              <a:t> (Web page) </a:t>
            </a:r>
            <a:r>
              <a:rPr lang="zh-CN" altLang="zh-CN" dirty="0" smtClean="0"/>
              <a:t>。紧密</a:t>
            </a:r>
            <a:r>
              <a:rPr lang="zh-CN" altLang="zh-CN" dirty="0"/>
              <a:t>相关的一组网页</a:t>
            </a:r>
            <a:r>
              <a:rPr lang="zh-CN" altLang="zh-CN" dirty="0" smtClean="0"/>
              <a:t>称为</a:t>
            </a:r>
            <a:r>
              <a:rPr lang="en-US" altLang="zh-CN" dirty="0" smtClean="0"/>
              <a:t> </a:t>
            </a:r>
            <a:r>
              <a:rPr lang="zh-CN" altLang="zh-CN" dirty="0" smtClean="0">
                <a:solidFill>
                  <a:schemeClr val="accent1">
                    <a:lumMod val="75000"/>
                  </a:schemeClr>
                </a:solidFill>
              </a:rPr>
              <a:t>网站</a:t>
            </a:r>
            <a:r>
              <a:rPr lang="en-US" altLang="zh-CN" dirty="0" smtClean="0">
                <a:solidFill>
                  <a:schemeClr val="accent1">
                    <a:lumMod val="75000"/>
                  </a:schemeClr>
                </a:solidFill>
              </a:rPr>
              <a:t> (Web </a:t>
            </a:r>
            <a:r>
              <a:rPr lang="en-US" altLang="zh-CN" dirty="0">
                <a:solidFill>
                  <a:schemeClr val="accent1">
                    <a:lumMod val="75000"/>
                  </a:schemeClr>
                </a:solidFill>
              </a:rPr>
              <a:t>site)</a:t>
            </a:r>
            <a:r>
              <a:rPr lang="zh-CN" altLang="zh-CN" dirty="0" smtClean="0"/>
              <a:t>。</a:t>
            </a:r>
            <a:endParaRPr lang="zh-CN" altLang="en-US" b="1"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62</a:t>
            </a:fld>
            <a:endParaRPr lang="zh-CN" altLang="en-US"/>
          </a:p>
        </p:txBody>
      </p:sp>
      <p:sp>
        <p:nvSpPr>
          <p:cNvPr id="4" name="日期占位符 3"/>
          <p:cNvSpPr>
            <a:spLocks noGrp="1"/>
          </p:cNvSpPr>
          <p:nvPr>
            <p:ph type="dt" sz="half" idx="10"/>
          </p:nvPr>
        </p:nvSpPr>
        <p:spPr/>
        <p:txBody>
          <a:bodyPr/>
          <a:lstStyle/>
          <a:p>
            <a:fld id="{D1031B92-1C40-4564-9719-1BB4E9B5FABF}" type="datetime8">
              <a:rPr lang="zh-CN" altLang="en-US" smtClean="0"/>
              <a:t>2018年12月17日8时38分</a:t>
            </a:fld>
            <a:endParaRPr lang="zh-CN" altLang="en-US"/>
          </a:p>
        </p:txBody>
      </p:sp>
    </p:spTree>
    <p:extLst>
      <p:ext uri="{BB962C8B-B14F-4D97-AF65-F5344CB8AC3E}">
        <p14:creationId xmlns:p14="http://schemas.microsoft.com/office/powerpoint/2010/main" val="1354911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fade">
                                      <p:cBhvr>
                                        <p:cTn id="7" dur="500"/>
                                        <p:tgtEl>
                                          <p:spTgt spid="77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fade">
                                      <p:cBhvr>
                                        <p:cTn id="12" dur="500"/>
                                        <p:tgtEl>
                                          <p:spTgt spid="778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dirty="0" smtClean="0">
                <a:solidFill>
                  <a:schemeClr val="accent1">
                    <a:lumMod val="75000"/>
                  </a:schemeClr>
                </a:solidFill>
              </a:rPr>
              <a:t>万维网实现（</a:t>
            </a:r>
            <a:r>
              <a:rPr lang="en-US" altLang="zh-CN" dirty="0">
                <a:solidFill>
                  <a:schemeClr val="accent1">
                    <a:lumMod val="75000"/>
                  </a:schemeClr>
                </a:solidFill>
              </a:rPr>
              <a:t>Web </a:t>
            </a:r>
            <a:r>
              <a:rPr lang="en-US" altLang="zh-CN" dirty="0" smtClean="0">
                <a:solidFill>
                  <a:schemeClr val="accent1">
                    <a:lumMod val="75000"/>
                  </a:schemeClr>
                </a:solidFill>
              </a:rPr>
              <a:t>Implementation</a:t>
            </a:r>
            <a:r>
              <a:rPr lang="zh-CN" altLang="en-US" dirty="0" smtClean="0">
                <a:solidFill>
                  <a:schemeClr val="accent1">
                    <a:lumMod val="75000"/>
                  </a:schemeClr>
                </a:solidFill>
              </a:rPr>
              <a:t>）</a:t>
            </a:r>
          </a:p>
        </p:txBody>
      </p:sp>
      <p:sp>
        <p:nvSpPr>
          <p:cNvPr id="78851" name="内容占位符 2"/>
          <p:cNvSpPr>
            <a:spLocks noGrp="1"/>
          </p:cNvSpPr>
          <p:nvPr>
            <p:ph idx="1"/>
          </p:nvPr>
        </p:nvSpPr>
        <p:spPr>
          <a:xfrm>
            <a:off x="838200" y="2060575"/>
            <a:ext cx="9429750" cy="4114800"/>
          </a:xfrm>
        </p:spPr>
        <p:txBody>
          <a:bodyPr/>
          <a:lstStyle/>
          <a:p>
            <a:r>
              <a:rPr lang="en-US" altLang="zh-CN" dirty="0" smtClean="0"/>
              <a:t>	</a:t>
            </a:r>
            <a:r>
              <a:rPr lang="zh-CN" altLang="zh-CN" dirty="0" smtClean="0"/>
              <a:t>允许</a:t>
            </a:r>
            <a:r>
              <a:rPr lang="zh-CN" altLang="zh-CN" dirty="0"/>
              <a:t>用户访问因特网上超文本的软件包分为两</a:t>
            </a:r>
            <a:r>
              <a:rPr lang="zh-CN" altLang="zh-CN" dirty="0" smtClean="0"/>
              <a:t>类</a:t>
            </a:r>
            <a:r>
              <a:rPr lang="zh-CN" altLang="en-US" dirty="0" smtClean="0"/>
              <a:t>：</a:t>
            </a:r>
            <a:endParaRPr lang="en-US" altLang="zh-CN" dirty="0" smtClean="0"/>
          </a:p>
          <a:p>
            <a:endParaRPr lang="en-US" altLang="zh-CN" dirty="0" smtClean="0"/>
          </a:p>
          <a:p>
            <a:r>
              <a:rPr lang="en-US" altLang="zh-CN" dirty="0"/>
              <a:t>	</a:t>
            </a:r>
            <a:r>
              <a:rPr lang="en-US" altLang="zh-CN" dirty="0" smtClean="0"/>
              <a:t>	</a:t>
            </a:r>
            <a:r>
              <a:rPr lang="zh-CN" altLang="zh-CN" dirty="0" smtClean="0"/>
              <a:t>扮演</a:t>
            </a:r>
            <a:r>
              <a:rPr lang="zh-CN" altLang="zh-CN" dirty="0"/>
              <a:t>客户角色的</a:t>
            </a:r>
            <a:r>
              <a:rPr lang="zh-CN" altLang="zh-CN" dirty="0" smtClean="0"/>
              <a:t>包</a:t>
            </a:r>
            <a:r>
              <a:rPr lang="zh-CN" altLang="en-US" dirty="0"/>
              <a:t>：</a:t>
            </a:r>
            <a:r>
              <a:rPr lang="zh-CN" altLang="en-US" dirty="0" smtClean="0"/>
              <a:t>浏览器，</a:t>
            </a:r>
            <a:r>
              <a:rPr lang="en-US" altLang="zh-CN" dirty="0" smtClean="0"/>
              <a:t>IE</a:t>
            </a:r>
            <a:r>
              <a:rPr lang="zh-CN" altLang="en-US" dirty="0" smtClean="0"/>
              <a:t>；</a:t>
            </a:r>
            <a:endParaRPr lang="en-US" altLang="zh-CN" dirty="0" smtClean="0"/>
          </a:p>
          <a:p>
            <a:r>
              <a:rPr lang="en-US" altLang="zh-CN" dirty="0"/>
              <a:t>	</a:t>
            </a:r>
            <a:r>
              <a:rPr lang="en-US" altLang="zh-CN" dirty="0" smtClean="0"/>
              <a:t>	</a:t>
            </a:r>
            <a:r>
              <a:rPr lang="zh-CN" altLang="zh-CN" dirty="0" smtClean="0"/>
              <a:t>扮演</a:t>
            </a:r>
            <a:r>
              <a:rPr lang="zh-CN" altLang="zh-CN" dirty="0"/>
              <a:t>服务器端角色的</a:t>
            </a:r>
            <a:r>
              <a:rPr lang="zh-CN" altLang="zh-CN" dirty="0" smtClean="0"/>
              <a:t>包</a:t>
            </a:r>
            <a:r>
              <a:rPr lang="zh-CN" altLang="en-US" dirty="0" smtClean="0"/>
              <a:t>：</a:t>
            </a:r>
            <a:r>
              <a:rPr lang="en-US" altLang="zh-CN" dirty="0" smtClean="0"/>
              <a:t>IIS</a:t>
            </a:r>
            <a:r>
              <a:rPr lang="zh-CN" altLang="en-US" dirty="0" smtClean="0"/>
              <a:t>，</a:t>
            </a:r>
            <a:r>
              <a:rPr lang="en-US" altLang="zh-CN" dirty="0" smtClean="0"/>
              <a:t>Tomcat</a:t>
            </a:r>
            <a:r>
              <a:rPr lang="zh-CN" altLang="en-US" dirty="0" smtClean="0"/>
              <a:t>。</a:t>
            </a:r>
          </a:p>
        </p:txBody>
      </p:sp>
      <p:sp>
        <p:nvSpPr>
          <p:cNvPr id="2" name="剪去单角的矩形 1"/>
          <p:cNvSpPr/>
          <p:nvPr/>
        </p:nvSpPr>
        <p:spPr>
          <a:xfrm>
            <a:off x="2485623" y="3438659"/>
            <a:ext cx="6650628" cy="1854558"/>
          </a:xfrm>
          <a:prstGeom prst="snip1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页脚占位符 2"/>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63</a:t>
            </a:fld>
            <a:endParaRPr lang="zh-CN" altLang="en-US"/>
          </a:p>
        </p:txBody>
      </p:sp>
      <p:sp>
        <p:nvSpPr>
          <p:cNvPr id="5" name="日期占位符 4"/>
          <p:cNvSpPr>
            <a:spLocks noGrp="1"/>
          </p:cNvSpPr>
          <p:nvPr>
            <p:ph type="dt" sz="half" idx="10"/>
          </p:nvPr>
        </p:nvSpPr>
        <p:spPr/>
        <p:txBody>
          <a:bodyPr/>
          <a:lstStyle/>
          <a:p>
            <a:fld id="{B9026B2F-5F63-4A77-9185-F52C744C1470}" type="datetime8">
              <a:rPr lang="zh-CN" altLang="en-US" smtClean="0"/>
              <a:t>2018年12月17日8时38分</a:t>
            </a:fld>
            <a:endParaRPr lang="zh-CN" altLang="en-US"/>
          </a:p>
        </p:txBody>
      </p:sp>
    </p:spTree>
    <p:extLst>
      <p:ext uri="{BB962C8B-B14F-4D97-AF65-F5344CB8AC3E}">
        <p14:creationId xmlns:p14="http://schemas.microsoft.com/office/powerpoint/2010/main" val="323458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fade">
                                      <p:cBhvr>
                                        <p:cTn id="7" dur="500"/>
                                        <p:tgtEl>
                                          <p:spTgt spid="78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851">
                                            <p:txEl>
                                              <p:pRg st="2" end="2"/>
                                            </p:txEl>
                                          </p:spTgt>
                                        </p:tgtEl>
                                        <p:attrNameLst>
                                          <p:attrName>style.visibility</p:attrName>
                                        </p:attrNameLst>
                                      </p:cBhvr>
                                      <p:to>
                                        <p:strVal val="visible"/>
                                      </p:to>
                                    </p:set>
                                    <p:animEffect transition="in" filter="fade">
                                      <p:cBhvr>
                                        <p:cTn id="12" dur="500"/>
                                        <p:tgtEl>
                                          <p:spTgt spid="78851">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8851">
                                            <p:txEl>
                                              <p:pRg st="3" end="3"/>
                                            </p:txEl>
                                          </p:spTgt>
                                        </p:tgtEl>
                                        <p:attrNameLst>
                                          <p:attrName>style.visibility</p:attrName>
                                        </p:attrNameLst>
                                      </p:cBhvr>
                                      <p:to>
                                        <p:strVal val="visible"/>
                                      </p:to>
                                    </p:set>
                                    <p:animEffect transition="in" filter="fade">
                                      <p:cBhvr>
                                        <p:cTn id="15" dur="500"/>
                                        <p:tgtEl>
                                          <p:spTgt spid="78851">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uiExpand="1" build="p"/>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dirty="0">
                <a:solidFill>
                  <a:schemeClr val="accent1">
                    <a:lumMod val="75000"/>
                  </a:schemeClr>
                </a:solidFill>
              </a:rPr>
              <a:t>万维网实现</a:t>
            </a:r>
            <a:endParaRPr lang="zh-CN" altLang="en-US" dirty="0" smtClean="0"/>
          </a:p>
        </p:txBody>
      </p:sp>
      <p:sp>
        <p:nvSpPr>
          <p:cNvPr id="70659" name="内容占位符 2"/>
          <p:cNvSpPr>
            <a:spLocks noGrp="1"/>
          </p:cNvSpPr>
          <p:nvPr>
            <p:ph idx="1"/>
          </p:nvPr>
        </p:nvSpPr>
        <p:spPr>
          <a:xfrm>
            <a:off x="838200" y="2253803"/>
            <a:ext cx="9285288" cy="3921572"/>
          </a:xfrm>
        </p:spPr>
        <p:txBody>
          <a:bodyPr>
            <a:normAutofit/>
          </a:bodyPr>
          <a:lstStyle/>
          <a:p>
            <a:pPr algn="just"/>
            <a:r>
              <a:rPr lang="en-US" altLang="zh-CN" dirty="0" smtClean="0"/>
              <a:t>	</a:t>
            </a:r>
            <a:r>
              <a:rPr lang="zh-CN" altLang="zh-CN" dirty="0" smtClean="0"/>
              <a:t>客户端</a:t>
            </a:r>
            <a:r>
              <a:rPr lang="zh-CN" altLang="zh-CN" dirty="0"/>
              <a:t>软件包安装在用户的计算机上</a:t>
            </a:r>
            <a:r>
              <a:rPr lang="en-US" altLang="zh-CN" dirty="0"/>
              <a:t>, </a:t>
            </a:r>
            <a:r>
              <a:rPr lang="zh-CN" altLang="zh-CN" dirty="0"/>
              <a:t>负责获取用户请求的材料</a:t>
            </a:r>
            <a:r>
              <a:rPr lang="en-US" altLang="zh-CN" dirty="0"/>
              <a:t>, </a:t>
            </a:r>
            <a:r>
              <a:rPr lang="zh-CN" altLang="zh-CN" dirty="0"/>
              <a:t>并将这些材料条理清晰地展示给用户</a:t>
            </a:r>
            <a:r>
              <a:rPr lang="zh-CN" altLang="zh-CN" dirty="0" smtClean="0"/>
              <a:t>。</a:t>
            </a:r>
            <a:endParaRPr lang="en-US" altLang="zh-CN" dirty="0" smtClean="0"/>
          </a:p>
          <a:p>
            <a:pPr algn="just"/>
            <a:r>
              <a:rPr lang="en-US" altLang="zh-CN" dirty="0" smtClean="0"/>
              <a:t>       </a:t>
            </a:r>
            <a:r>
              <a:rPr lang="zh-CN" altLang="zh-CN" dirty="0" smtClean="0"/>
              <a:t>客户端</a:t>
            </a:r>
            <a:r>
              <a:rPr lang="zh-CN" altLang="zh-CN" dirty="0"/>
              <a:t>提供</a:t>
            </a:r>
            <a:r>
              <a:rPr lang="zh-CN" altLang="zh-CN" dirty="0" smtClean="0"/>
              <a:t>给一</a:t>
            </a:r>
            <a:r>
              <a:rPr lang="zh-CN" altLang="zh-CN" dirty="0"/>
              <a:t>个</a:t>
            </a:r>
            <a:r>
              <a:rPr lang="zh-CN" altLang="zh-CN" dirty="0" smtClean="0"/>
              <a:t>界面</a:t>
            </a:r>
            <a:r>
              <a:rPr lang="zh-CN" altLang="en-US" dirty="0" smtClean="0"/>
              <a:t>，</a:t>
            </a:r>
            <a:r>
              <a:rPr lang="zh-CN" altLang="zh-CN" dirty="0" smtClean="0"/>
              <a:t>允许</a:t>
            </a:r>
            <a:r>
              <a:rPr lang="zh-CN" altLang="zh-CN" dirty="0"/>
              <a:t>其在万维网上浏览。</a:t>
            </a:r>
            <a:r>
              <a:rPr lang="zh-CN" altLang="zh-CN" dirty="0" smtClean="0"/>
              <a:t>因此</a:t>
            </a:r>
            <a:r>
              <a:rPr lang="zh-CN" altLang="en-US" dirty="0" smtClean="0"/>
              <a:t>，</a:t>
            </a:r>
            <a:r>
              <a:rPr lang="zh-CN" altLang="zh-CN" dirty="0" smtClean="0"/>
              <a:t>客户端</a:t>
            </a:r>
            <a:r>
              <a:rPr lang="zh-CN" altLang="zh-CN" dirty="0"/>
              <a:t>常被称为</a:t>
            </a:r>
            <a:r>
              <a:rPr lang="zh-CN" altLang="zh-CN" dirty="0">
                <a:solidFill>
                  <a:schemeClr val="accent1">
                    <a:lumMod val="75000"/>
                  </a:schemeClr>
                </a:solidFill>
              </a:rPr>
              <a:t>浏览器</a:t>
            </a:r>
            <a:r>
              <a:rPr lang="en-US" altLang="zh-CN" dirty="0">
                <a:solidFill>
                  <a:schemeClr val="accent1">
                    <a:lumMod val="75000"/>
                  </a:schemeClr>
                </a:solidFill>
              </a:rPr>
              <a:t>(browser)</a:t>
            </a:r>
            <a:r>
              <a:rPr lang="zh-CN" altLang="zh-CN" dirty="0"/>
              <a:t>或者是万维网浏览器</a:t>
            </a:r>
            <a:r>
              <a:rPr lang="zh-CN" altLang="zh-CN" dirty="0" smtClean="0"/>
              <a:t>。</a:t>
            </a:r>
            <a:endParaRPr lang="zh-CN" altLang="en-US"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64</a:t>
            </a:fld>
            <a:endParaRPr lang="zh-CN" altLang="en-US"/>
          </a:p>
        </p:txBody>
      </p:sp>
      <p:sp>
        <p:nvSpPr>
          <p:cNvPr id="4" name="日期占位符 3"/>
          <p:cNvSpPr>
            <a:spLocks noGrp="1"/>
          </p:cNvSpPr>
          <p:nvPr>
            <p:ph type="dt" sz="half" idx="10"/>
          </p:nvPr>
        </p:nvSpPr>
        <p:spPr/>
        <p:txBody>
          <a:bodyPr/>
          <a:lstStyle/>
          <a:p>
            <a:fld id="{7204CA82-8EEE-44B0-A4C1-74A0DFB87295}" type="datetime8">
              <a:rPr lang="zh-CN" altLang="en-US" smtClean="0"/>
              <a:t>2018年12月17日8时38分</a:t>
            </a:fld>
            <a:endParaRPr lang="zh-CN" altLang="en-US"/>
          </a:p>
        </p:txBody>
      </p:sp>
    </p:spTree>
    <p:extLst>
      <p:ext uri="{BB962C8B-B14F-4D97-AF65-F5344CB8AC3E}">
        <p14:creationId xmlns:p14="http://schemas.microsoft.com/office/powerpoint/2010/main" val="29092797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dirty="0">
                <a:solidFill>
                  <a:schemeClr val="accent1">
                    <a:lumMod val="75000"/>
                  </a:schemeClr>
                </a:solidFill>
              </a:rPr>
              <a:t>万维网实现</a:t>
            </a:r>
            <a:endParaRPr lang="zh-CN" altLang="en-US" dirty="0" smtClean="0"/>
          </a:p>
        </p:txBody>
      </p:sp>
      <p:sp>
        <p:nvSpPr>
          <p:cNvPr id="71683" name="内容占位符 2"/>
          <p:cNvSpPr>
            <a:spLocks noGrp="1"/>
          </p:cNvSpPr>
          <p:nvPr>
            <p:ph idx="1"/>
          </p:nvPr>
        </p:nvSpPr>
        <p:spPr/>
        <p:txBody>
          <a:bodyPr>
            <a:normAutofit/>
          </a:bodyPr>
          <a:lstStyle/>
          <a:p>
            <a:pPr algn="just"/>
            <a:r>
              <a:rPr lang="en-US" altLang="zh-CN" dirty="0" smtClean="0"/>
              <a:t>	</a:t>
            </a:r>
            <a:r>
              <a:rPr lang="zh-CN" altLang="zh-CN" b="1" dirty="0" smtClean="0"/>
              <a:t>服务器</a:t>
            </a:r>
            <a:r>
              <a:rPr lang="zh-CN" altLang="zh-CN" b="1" dirty="0"/>
              <a:t>软件包</a:t>
            </a:r>
            <a:r>
              <a:rPr lang="en-US" altLang="zh-CN" b="1" dirty="0"/>
              <a:t>(</a:t>
            </a:r>
            <a:r>
              <a:rPr lang="zh-CN" altLang="zh-CN" b="1" dirty="0"/>
              <a:t>通常称为万维网服务器</a:t>
            </a:r>
            <a:r>
              <a:rPr lang="en-US" altLang="zh-CN" b="1" dirty="0"/>
              <a:t>, web server)</a:t>
            </a:r>
            <a:r>
              <a:rPr lang="zh-CN" altLang="zh-CN" dirty="0"/>
              <a:t>放在含有待读取的超文本文档的计算机</a:t>
            </a:r>
            <a:r>
              <a:rPr lang="zh-CN" altLang="zh-CN" dirty="0" smtClean="0"/>
              <a:t>中。</a:t>
            </a:r>
            <a:r>
              <a:rPr lang="zh-CN" altLang="zh-CN" dirty="0"/>
              <a:t>它的任务是根据客户端的请求提供对机器里文档的访问权 </a:t>
            </a:r>
            <a:r>
              <a:rPr lang="zh-CN" altLang="zh-CN" dirty="0" smtClean="0"/>
              <a:t>。</a:t>
            </a:r>
            <a:endParaRPr lang="en-US" altLang="zh-CN" dirty="0" smtClean="0"/>
          </a:p>
          <a:p>
            <a:pPr algn="just"/>
            <a:r>
              <a:rPr lang="en-US" altLang="zh-CN" dirty="0"/>
              <a:t>	</a:t>
            </a:r>
            <a:r>
              <a:rPr lang="zh-CN" altLang="zh-CN" dirty="0"/>
              <a:t>超文本文档通常使用称为</a:t>
            </a:r>
            <a:r>
              <a:rPr lang="en-US" altLang="zh-CN" dirty="0"/>
              <a:t> </a:t>
            </a:r>
            <a:r>
              <a:rPr lang="en-US" altLang="zh-CN" dirty="0">
                <a:solidFill>
                  <a:schemeClr val="accent1">
                    <a:lumMod val="75000"/>
                  </a:schemeClr>
                </a:solidFill>
              </a:rPr>
              <a:t>HTTP </a:t>
            </a:r>
            <a:r>
              <a:rPr lang="en-US" altLang="zh-CN" dirty="0" smtClean="0">
                <a:solidFill>
                  <a:schemeClr val="accent1">
                    <a:lumMod val="75000"/>
                  </a:schemeClr>
                </a:solidFill>
              </a:rPr>
              <a:t>(Hypertext Transfer Protocol, </a:t>
            </a:r>
            <a:r>
              <a:rPr lang="zh-CN" altLang="zh-CN" dirty="0">
                <a:solidFill>
                  <a:schemeClr val="accent1">
                    <a:lumMod val="75000"/>
                  </a:schemeClr>
                </a:solidFill>
              </a:rPr>
              <a:t>超文本传输协议</a:t>
            </a:r>
            <a:r>
              <a:rPr lang="en-US" altLang="zh-CN" dirty="0">
                <a:solidFill>
                  <a:schemeClr val="accent1">
                    <a:lumMod val="75000"/>
                  </a:schemeClr>
                </a:solidFill>
              </a:rPr>
              <a:t>) </a:t>
            </a:r>
            <a:r>
              <a:rPr lang="zh-CN" altLang="zh-CN" dirty="0"/>
              <a:t>的协议在浏览器与万维网服务器</a:t>
            </a:r>
            <a:r>
              <a:rPr lang="zh-CN" altLang="zh-CN" dirty="0" smtClean="0"/>
              <a:t>之间</a:t>
            </a:r>
            <a:r>
              <a:rPr lang="zh-CN" altLang="zh-CN" dirty="0"/>
              <a:t>传输</a:t>
            </a:r>
            <a:r>
              <a:rPr lang="zh-CN" altLang="zh-CN" dirty="0" smtClean="0"/>
              <a:t>。</a:t>
            </a:r>
            <a:endParaRPr lang="zh-CN" altLang="en-US"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65</a:t>
            </a:fld>
            <a:endParaRPr lang="zh-CN" altLang="en-US"/>
          </a:p>
        </p:txBody>
      </p:sp>
      <p:sp>
        <p:nvSpPr>
          <p:cNvPr id="4" name="日期占位符 3"/>
          <p:cNvSpPr>
            <a:spLocks noGrp="1"/>
          </p:cNvSpPr>
          <p:nvPr>
            <p:ph type="dt" sz="half" idx="10"/>
          </p:nvPr>
        </p:nvSpPr>
        <p:spPr/>
        <p:txBody>
          <a:bodyPr/>
          <a:lstStyle/>
          <a:p>
            <a:fld id="{70D839D8-1F6A-4E3A-866A-0977555F838A}" type="datetime8">
              <a:rPr lang="zh-CN" altLang="en-US" smtClean="0"/>
              <a:t>2018年12月17日8时38分</a:t>
            </a:fld>
            <a:endParaRPr lang="zh-CN" altLang="en-US"/>
          </a:p>
        </p:txBody>
      </p:sp>
    </p:spTree>
    <p:extLst>
      <p:ext uri="{BB962C8B-B14F-4D97-AF65-F5344CB8AC3E}">
        <p14:creationId xmlns:p14="http://schemas.microsoft.com/office/powerpoint/2010/main" val="38813069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dirty="0">
                <a:solidFill>
                  <a:schemeClr val="accent1">
                    <a:lumMod val="75000"/>
                  </a:schemeClr>
                </a:solidFill>
              </a:rPr>
              <a:t>万维网实现</a:t>
            </a:r>
            <a:endParaRPr lang="zh-CN" altLang="en-US" dirty="0" smtClean="0"/>
          </a:p>
        </p:txBody>
      </p:sp>
      <p:sp>
        <p:nvSpPr>
          <p:cNvPr id="82947" name="内容占位符 2"/>
          <p:cNvSpPr>
            <a:spLocks noGrp="1"/>
          </p:cNvSpPr>
          <p:nvPr>
            <p:ph idx="1"/>
          </p:nvPr>
        </p:nvSpPr>
        <p:spPr>
          <a:xfrm>
            <a:off x="838200" y="2343955"/>
            <a:ext cx="10515600" cy="3833008"/>
          </a:xfrm>
        </p:spPr>
        <p:txBody>
          <a:bodyPr/>
          <a:lstStyle/>
          <a:p>
            <a:r>
              <a:rPr lang="en-US" altLang="zh-CN" dirty="0" smtClean="0"/>
              <a:t>	</a:t>
            </a:r>
            <a:r>
              <a:rPr lang="zh-CN" altLang="zh-CN" dirty="0"/>
              <a:t>为了在万维网上定位及检索</a:t>
            </a:r>
            <a:r>
              <a:rPr lang="zh-CN" altLang="zh-CN" dirty="0" smtClean="0"/>
              <a:t>文档</a:t>
            </a:r>
            <a:r>
              <a:rPr lang="zh-CN" altLang="en-US" dirty="0" smtClean="0"/>
              <a:t>，</a:t>
            </a:r>
            <a:r>
              <a:rPr lang="zh-CN" altLang="zh-CN" dirty="0" smtClean="0"/>
              <a:t>每个</a:t>
            </a:r>
            <a:r>
              <a:rPr lang="zh-CN" altLang="zh-CN" dirty="0"/>
              <a:t>文档都被赋予了唯一的一个</a:t>
            </a:r>
            <a:r>
              <a:rPr lang="zh-CN" altLang="zh-CN" dirty="0" smtClean="0"/>
              <a:t>地址</a:t>
            </a:r>
            <a:r>
              <a:rPr lang="zh-CN" altLang="en-US" dirty="0" smtClean="0"/>
              <a:t>，</a:t>
            </a:r>
            <a:r>
              <a:rPr lang="zh-CN" altLang="zh-CN" dirty="0" smtClean="0"/>
              <a:t>称为</a:t>
            </a:r>
            <a:r>
              <a:rPr lang="en-US" altLang="zh-CN" dirty="0" smtClean="0"/>
              <a:t> </a:t>
            </a:r>
            <a:r>
              <a:rPr lang="en-US" altLang="zh-CN" dirty="0">
                <a:solidFill>
                  <a:schemeClr val="accent1">
                    <a:lumMod val="75000"/>
                  </a:schemeClr>
                </a:solidFill>
              </a:rPr>
              <a:t>URL( uniform Resource Locator, </a:t>
            </a:r>
            <a:r>
              <a:rPr lang="zh-CN" altLang="zh-CN" dirty="0" smtClean="0">
                <a:solidFill>
                  <a:schemeClr val="accent1">
                    <a:lumMod val="75000"/>
                  </a:schemeClr>
                </a:solidFill>
              </a:rPr>
              <a:t>统一</a:t>
            </a:r>
            <a:r>
              <a:rPr lang="zh-CN" altLang="en-US" dirty="0" smtClean="0">
                <a:solidFill>
                  <a:schemeClr val="accent1">
                    <a:lumMod val="75000"/>
                  </a:schemeClr>
                </a:solidFill>
              </a:rPr>
              <a:t>资源</a:t>
            </a:r>
            <a:r>
              <a:rPr lang="zh-CN" altLang="zh-CN" dirty="0" smtClean="0">
                <a:solidFill>
                  <a:schemeClr val="accent1">
                    <a:lumMod val="75000"/>
                  </a:schemeClr>
                </a:solidFill>
              </a:rPr>
              <a:t>定位</a:t>
            </a:r>
            <a:r>
              <a:rPr lang="zh-CN" altLang="zh-CN" dirty="0">
                <a:solidFill>
                  <a:schemeClr val="accent1">
                    <a:lumMod val="75000"/>
                  </a:schemeClr>
                </a:solidFill>
              </a:rPr>
              <a:t>符</a:t>
            </a:r>
            <a:r>
              <a:rPr lang="en-US" altLang="zh-CN" dirty="0" smtClean="0">
                <a:solidFill>
                  <a:schemeClr val="accent1">
                    <a:lumMod val="75000"/>
                  </a:schemeClr>
                </a:solidFill>
              </a:rPr>
              <a:t>)</a:t>
            </a:r>
            <a:r>
              <a:rPr lang="zh-CN" altLang="en-US" dirty="0" smtClean="0"/>
              <a:t>。</a:t>
            </a:r>
            <a:endParaRPr lang="en-US" altLang="zh-CN" dirty="0" smtClean="0"/>
          </a:p>
        </p:txBody>
      </p:sp>
      <p:sp>
        <p:nvSpPr>
          <p:cNvPr id="2" name="文本框 1"/>
          <p:cNvSpPr txBox="1"/>
          <p:nvPr/>
        </p:nvSpPr>
        <p:spPr>
          <a:xfrm rot="20432402">
            <a:off x="7588340" y="4708150"/>
            <a:ext cx="2340276" cy="1200329"/>
          </a:xfrm>
          <a:prstGeom prst="rect">
            <a:avLst/>
          </a:prstGeom>
          <a:noFill/>
        </p:spPr>
        <p:txBody>
          <a:bodyPr wrap="square" rtlCol="0">
            <a:spAutoFit/>
          </a:bodyPr>
          <a:lstStyle/>
          <a:p>
            <a:r>
              <a:rPr lang="en-US" altLang="zh-CN" sz="7200" dirty="0" smtClean="0">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URL</a:t>
            </a:r>
            <a:endParaRPr lang="zh-CN" altLang="en-US" sz="7200" dirty="0">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 name="页脚占位符 2"/>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66</a:t>
            </a:fld>
            <a:endParaRPr lang="zh-CN" altLang="en-US"/>
          </a:p>
        </p:txBody>
      </p:sp>
      <p:sp>
        <p:nvSpPr>
          <p:cNvPr id="5" name="日期占位符 4"/>
          <p:cNvSpPr>
            <a:spLocks noGrp="1"/>
          </p:cNvSpPr>
          <p:nvPr>
            <p:ph type="dt" sz="half" idx="10"/>
          </p:nvPr>
        </p:nvSpPr>
        <p:spPr/>
        <p:txBody>
          <a:bodyPr/>
          <a:lstStyle/>
          <a:p>
            <a:fld id="{669D5043-AB94-4976-A0A8-7AEEC53A1867}" type="datetime8">
              <a:rPr lang="zh-CN" altLang="en-US" smtClean="0"/>
              <a:t>2018年12月17日8时38分</a:t>
            </a:fld>
            <a:endParaRPr lang="zh-CN" altLang="en-US"/>
          </a:p>
        </p:txBody>
      </p:sp>
    </p:spTree>
    <p:extLst>
      <p:ext uri="{BB962C8B-B14F-4D97-AF65-F5344CB8AC3E}">
        <p14:creationId xmlns:p14="http://schemas.microsoft.com/office/powerpoint/2010/main" val="4172792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fade">
                                      <p:cBhvr>
                                        <p:cTn id="7" dur="500"/>
                                        <p:tgtEl>
                                          <p:spTgt spid="82947">
                                            <p:txEl>
                                              <p:pRg st="0" end="0"/>
                                            </p:txEl>
                                          </p:spTgt>
                                        </p:tgtEl>
                                      </p:cBhvr>
                                    </p:animEffect>
                                  </p:childTnLst>
                                </p:cTn>
                              </p:par>
                            </p:childTnLst>
                          </p:cTn>
                        </p:par>
                        <p:par>
                          <p:cTn id="8" fill="hold">
                            <p:stCondLst>
                              <p:cond delay="500"/>
                            </p:stCondLst>
                            <p:childTnLst>
                              <p:par>
                                <p:cTn id="9" presetID="26"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80">
                                          <p:stCondLst>
                                            <p:cond delay="0"/>
                                          </p:stCondLst>
                                        </p:cTn>
                                        <p:tgtEl>
                                          <p:spTgt spid="2"/>
                                        </p:tgtEl>
                                      </p:cBhvr>
                                    </p:animEffect>
                                    <p:anim calcmode="lin" valueType="num">
                                      <p:cBhvr>
                                        <p:cTn id="1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7" dur="26">
                                          <p:stCondLst>
                                            <p:cond delay="650"/>
                                          </p:stCondLst>
                                        </p:cTn>
                                        <p:tgtEl>
                                          <p:spTgt spid="2"/>
                                        </p:tgtEl>
                                      </p:cBhvr>
                                      <p:to x="100000" y="60000"/>
                                    </p:animScale>
                                    <p:animScale>
                                      <p:cBhvr>
                                        <p:cTn id="18" dur="166" decel="50000">
                                          <p:stCondLst>
                                            <p:cond delay="676"/>
                                          </p:stCondLst>
                                        </p:cTn>
                                        <p:tgtEl>
                                          <p:spTgt spid="2"/>
                                        </p:tgtEl>
                                      </p:cBhvr>
                                      <p:to x="100000" y="100000"/>
                                    </p:animScale>
                                    <p:animScale>
                                      <p:cBhvr>
                                        <p:cTn id="19" dur="26">
                                          <p:stCondLst>
                                            <p:cond delay="1312"/>
                                          </p:stCondLst>
                                        </p:cTn>
                                        <p:tgtEl>
                                          <p:spTgt spid="2"/>
                                        </p:tgtEl>
                                      </p:cBhvr>
                                      <p:to x="100000" y="80000"/>
                                    </p:animScale>
                                    <p:animScale>
                                      <p:cBhvr>
                                        <p:cTn id="20" dur="166" decel="50000">
                                          <p:stCondLst>
                                            <p:cond delay="1338"/>
                                          </p:stCondLst>
                                        </p:cTn>
                                        <p:tgtEl>
                                          <p:spTgt spid="2"/>
                                        </p:tgtEl>
                                      </p:cBhvr>
                                      <p:to x="100000" y="100000"/>
                                    </p:animScale>
                                    <p:animScale>
                                      <p:cBhvr>
                                        <p:cTn id="21" dur="26">
                                          <p:stCondLst>
                                            <p:cond delay="1642"/>
                                          </p:stCondLst>
                                        </p:cTn>
                                        <p:tgtEl>
                                          <p:spTgt spid="2"/>
                                        </p:tgtEl>
                                      </p:cBhvr>
                                      <p:to x="100000" y="90000"/>
                                    </p:animScale>
                                    <p:animScale>
                                      <p:cBhvr>
                                        <p:cTn id="22" dur="166" decel="50000">
                                          <p:stCondLst>
                                            <p:cond delay="1668"/>
                                          </p:stCondLst>
                                        </p:cTn>
                                        <p:tgtEl>
                                          <p:spTgt spid="2"/>
                                        </p:tgtEl>
                                      </p:cBhvr>
                                      <p:to x="100000" y="100000"/>
                                    </p:animScale>
                                    <p:animScale>
                                      <p:cBhvr>
                                        <p:cTn id="23" dur="26">
                                          <p:stCondLst>
                                            <p:cond delay="1808"/>
                                          </p:stCondLst>
                                        </p:cTn>
                                        <p:tgtEl>
                                          <p:spTgt spid="2"/>
                                        </p:tgtEl>
                                      </p:cBhvr>
                                      <p:to x="100000" y="95000"/>
                                    </p:animScale>
                                    <p:animScale>
                                      <p:cBhvr>
                                        <p:cTn id="24"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dirty="0">
                <a:solidFill>
                  <a:schemeClr val="accent1">
                    <a:lumMod val="75000"/>
                  </a:schemeClr>
                </a:solidFill>
              </a:rPr>
              <a:t>万维网实现</a:t>
            </a:r>
            <a:endParaRPr lang="zh-CN" altLang="en-US" dirty="0" smtClean="0"/>
          </a:p>
        </p:txBody>
      </p:sp>
      <p:pic>
        <p:nvPicPr>
          <p:cNvPr id="73731"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3225" y="2748220"/>
            <a:ext cx="6305550" cy="2428875"/>
          </a:xfrm>
        </p:spPr>
      </p:pic>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67</a:t>
            </a:fld>
            <a:endParaRPr lang="zh-CN" altLang="en-US"/>
          </a:p>
        </p:txBody>
      </p:sp>
      <p:sp>
        <p:nvSpPr>
          <p:cNvPr id="4" name="日期占位符 3"/>
          <p:cNvSpPr>
            <a:spLocks noGrp="1"/>
          </p:cNvSpPr>
          <p:nvPr>
            <p:ph type="dt" sz="half" idx="10"/>
          </p:nvPr>
        </p:nvSpPr>
        <p:spPr/>
        <p:txBody>
          <a:bodyPr/>
          <a:lstStyle/>
          <a:p>
            <a:fld id="{FA14FB5D-91EA-44E7-9EDE-E5AB959EA10C}" type="datetime8">
              <a:rPr lang="zh-CN" altLang="en-US" smtClean="0"/>
              <a:t>2018年12月17日8时38分</a:t>
            </a:fld>
            <a:endParaRPr lang="zh-CN" altLang="en-US"/>
          </a:p>
        </p:txBody>
      </p:sp>
    </p:spTree>
    <p:extLst>
      <p:ext uri="{BB962C8B-B14F-4D97-AF65-F5344CB8AC3E}">
        <p14:creationId xmlns:p14="http://schemas.microsoft.com/office/powerpoint/2010/main" val="10072994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en-US" altLang="zh-CN" dirty="0" smtClean="0">
                <a:solidFill>
                  <a:schemeClr val="accent1">
                    <a:lumMod val="75000"/>
                  </a:schemeClr>
                </a:solidFill>
              </a:rPr>
              <a:t>HTML</a:t>
            </a:r>
            <a:endParaRPr lang="zh-CN" altLang="en-US" dirty="0" smtClean="0">
              <a:solidFill>
                <a:schemeClr val="accent1">
                  <a:lumMod val="75000"/>
                </a:schemeClr>
              </a:solidFill>
            </a:endParaRPr>
          </a:p>
        </p:txBody>
      </p:sp>
      <p:sp>
        <p:nvSpPr>
          <p:cNvPr id="84995" name="内容占位符 2"/>
          <p:cNvSpPr>
            <a:spLocks noGrp="1"/>
          </p:cNvSpPr>
          <p:nvPr>
            <p:ph idx="1"/>
          </p:nvPr>
        </p:nvSpPr>
        <p:spPr>
          <a:xfrm>
            <a:off x="838200" y="2060575"/>
            <a:ext cx="9429750" cy="4114800"/>
          </a:xfrm>
        </p:spPr>
        <p:txBody>
          <a:bodyPr>
            <a:normAutofit/>
          </a:bodyPr>
          <a:lstStyle/>
          <a:p>
            <a:pPr algn="just"/>
            <a:r>
              <a:rPr lang="en-US" altLang="zh-CN" sz="2400" dirty="0" smtClean="0"/>
              <a:t>	</a:t>
            </a:r>
            <a:r>
              <a:rPr lang="zh-CN" altLang="zh-CN" sz="2400" dirty="0" smtClean="0"/>
              <a:t>超文本文档包含</a:t>
            </a:r>
            <a:r>
              <a:rPr lang="zh-CN" altLang="zh-CN" sz="2400" dirty="0"/>
              <a:t>称为</a:t>
            </a:r>
            <a:r>
              <a:rPr lang="zh-CN" altLang="zh-CN" sz="2400" dirty="0">
                <a:solidFill>
                  <a:schemeClr val="accent1">
                    <a:lumMod val="75000"/>
                  </a:schemeClr>
                </a:solidFill>
              </a:rPr>
              <a:t>标签</a:t>
            </a:r>
            <a:r>
              <a:rPr lang="en-US" altLang="zh-CN" sz="2400" dirty="0">
                <a:solidFill>
                  <a:schemeClr val="accent1">
                    <a:lumMod val="75000"/>
                  </a:schemeClr>
                </a:solidFill>
              </a:rPr>
              <a:t>(tag)</a:t>
            </a:r>
            <a:r>
              <a:rPr lang="zh-CN" altLang="zh-CN" sz="2400" dirty="0"/>
              <a:t>的专用</a:t>
            </a:r>
            <a:r>
              <a:rPr lang="zh-CN" altLang="zh-CN" sz="2400" dirty="0" smtClean="0"/>
              <a:t>符号</a:t>
            </a:r>
            <a:r>
              <a:rPr lang="zh-CN" altLang="en-US" sz="2400" dirty="0" smtClean="0"/>
              <a:t>，</a:t>
            </a:r>
            <a:r>
              <a:rPr lang="zh-CN" altLang="zh-CN" sz="2400" dirty="0" smtClean="0"/>
              <a:t>用于</a:t>
            </a:r>
            <a:r>
              <a:rPr lang="zh-CN" altLang="zh-CN" sz="2400" dirty="0"/>
              <a:t>表示该文档应该</a:t>
            </a:r>
            <a:r>
              <a:rPr lang="zh-CN" altLang="zh-CN" sz="2400" dirty="0">
                <a:solidFill>
                  <a:schemeClr val="accent1"/>
                </a:solidFill>
              </a:rPr>
              <a:t>如何呈现</a:t>
            </a:r>
            <a:r>
              <a:rPr lang="zh-CN" altLang="zh-CN" sz="2400" dirty="0"/>
              <a:t>在显示器上</a:t>
            </a:r>
            <a:r>
              <a:rPr lang="en-US" altLang="zh-CN" sz="2400" dirty="0"/>
              <a:t>, </a:t>
            </a:r>
            <a:r>
              <a:rPr lang="zh-CN" altLang="zh-CN" sz="2400" dirty="0"/>
              <a:t>该文档还需要什么多媒体资源</a:t>
            </a:r>
            <a:r>
              <a:rPr lang="en-US" altLang="zh-CN" sz="2400" dirty="0"/>
              <a:t> (</a:t>
            </a:r>
            <a:r>
              <a:rPr lang="zh-CN" altLang="zh-CN" sz="2400" dirty="0"/>
              <a:t>如图像</a:t>
            </a:r>
            <a:r>
              <a:rPr lang="en-US" altLang="zh-CN" sz="2400" dirty="0"/>
              <a:t>) , </a:t>
            </a:r>
            <a:r>
              <a:rPr lang="zh-CN" altLang="zh-CN" sz="2400" dirty="0"/>
              <a:t>以及该文档的哪些项链接到其他文档上</a:t>
            </a:r>
            <a:r>
              <a:rPr lang="zh-CN" altLang="zh-CN" sz="2400" dirty="0" smtClean="0"/>
              <a:t>。</a:t>
            </a:r>
            <a:endParaRPr lang="en-US" altLang="zh-CN" sz="2400" dirty="0" smtClean="0"/>
          </a:p>
          <a:p>
            <a:pPr algn="just"/>
            <a:r>
              <a:rPr lang="en-US" altLang="zh-CN" sz="2400" dirty="0"/>
              <a:t>	</a:t>
            </a:r>
            <a:r>
              <a:rPr lang="zh-CN" altLang="zh-CN" sz="2400" dirty="0" smtClean="0"/>
              <a:t>这个</a:t>
            </a:r>
            <a:r>
              <a:rPr lang="zh-CN" altLang="zh-CN" sz="2400" dirty="0"/>
              <a:t>标签系统称为</a:t>
            </a:r>
            <a:r>
              <a:rPr lang="en-US" altLang="zh-CN" sz="2400" dirty="0"/>
              <a:t> </a:t>
            </a:r>
            <a:r>
              <a:rPr lang="en-US" altLang="zh-CN" sz="2400" dirty="0">
                <a:solidFill>
                  <a:schemeClr val="accent1">
                    <a:lumMod val="75000"/>
                  </a:schemeClr>
                </a:solidFill>
              </a:rPr>
              <a:t>HTML(Hypertext Markup Language,</a:t>
            </a:r>
            <a:r>
              <a:rPr lang="zh-CN" altLang="zh-CN" sz="2400" dirty="0">
                <a:solidFill>
                  <a:schemeClr val="accent1">
                    <a:lumMod val="75000"/>
                  </a:schemeClr>
                </a:solidFill>
              </a:rPr>
              <a:t>超文本标记语言</a:t>
            </a:r>
            <a:r>
              <a:rPr lang="en-US" altLang="zh-CN" sz="2400" dirty="0">
                <a:solidFill>
                  <a:schemeClr val="accent1">
                    <a:lumMod val="75000"/>
                  </a:schemeClr>
                </a:solidFill>
              </a:rPr>
              <a:t>) </a:t>
            </a:r>
            <a:r>
              <a:rPr lang="zh-CN" altLang="zh-CN" sz="2400" dirty="0" smtClean="0"/>
              <a:t>。</a:t>
            </a:r>
            <a:endParaRPr lang="zh-CN" altLang="zh-CN"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68</a:t>
            </a:fld>
            <a:endParaRPr lang="zh-CN" altLang="en-US"/>
          </a:p>
        </p:txBody>
      </p:sp>
      <p:sp>
        <p:nvSpPr>
          <p:cNvPr id="4" name="日期占位符 3"/>
          <p:cNvSpPr>
            <a:spLocks noGrp="1"/>
          </p:cNvSpPr>
          <p:nvPr>
            <p:ph type="dt" sz="half" idx="10"/>
          </p:nvPr>
        </p:nvSpPr>
        <p:spPr/>
        <p:txBody>
          <a:bodyPr/>
          <a:lstStyle/>
          <a:p>
            <a:fld id="{DB47E93B-DF61-40AA-8498-2EC03F2E38B5}" type="datetime8">
              <a:rPr lang="zh-CN" altLang="en-US" smtClean="0"/>
              <a:t>2018年12月17日8时38分</a:t>
            </a:fld>
            <a:endParaRPr lang="zh-CN" altLang="en-US"/>
          </a:p>
        </p:txBody>
      </p:sp>
    </p:spTree>
    <p:extLst>
      <p:ext uri="{BB962C8B-B14F-4D97-AF65-F5344CB8AC3E}">
        <p14:creationId xmlns:p14="http://schemas.microsoft.com/office/powerpoint/2010/main" val="317238594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5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fade">
                                      <p:cBhvr>
                                        <p:cTn id="12" dur="500"/>
                                        <p:tgtEl>
                                          <p:spTgt spid="849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dirty="0" smtClean="0">
                <a:solidFill>
                  <a:schemeClr val="accent1">
                    <a:lumMod val="75000"/>
                  </a:schemeClr>
                </a:solidFill>
              </a:rPr>
              <a:t>HTML</a:t>
            </a:r>
            <a:endParaRPr lang="zh-CN" altLang="en-US" dirty="0" smtClean="0">
              <a:solidFill>
                <a:schemeClr val="accent1">
                  <a:lumMod val="75000"/>
                </a:schemeClr>
              </a:solidFill>
            </a:endParaRPr>
          </a:p>
        </p:txBody>
      </p:sp>
      <p:sp>
        <p:nvSpPr>
          <p:cNvPr id="75779" name="内容占位符 2"/>
          <p:cNvSpPr>
            <a:spLocks noGrp="1"/>
          </p:cNvSpPr>
          <p:nvPr>
            <p:ph idx="1"/>
          </p:nvPr>
        </p:nvSpPr>
        <p:spPr>
          <a:xfrm>
            <a:off x="838200" y="1989138"/>
            <a:ext cx="9429750" cy="4114800"/>
          </a:xfrm>
        </p:spPr>
        <p:txBody>
          <a:bodyPr>
            <a:normAutofit/>
          </a:bodyPr>
          <a:lstStyle/>
          <a:p>
            <a:pPr algn="just"/>
            <a:r>
              <a:rPr lang="en-US" altLang="zh-CN" dirty="0" smtClean="0"/>
              <a:t>	</a:t>
            </a:r>
            <a:r>
              <a:rPr lang="zh-CN" altLang="zh-CN" dirty="0" smtClean="0"/>
              <a:t>因此</a:t>
            </a:r>
            <a:r>
              <a:rPr lang="zh-CN" altLang="en-US" dirty="0" smtClean="0"/>
              <a:t>，</a:t>
            </a:r>
            <a:r>
              <a:rPr lang="zh-CN" altLang="zh-CN" dirty="0" smtClean="0"/>
              <a:t>按照</a:t>
            </a:r>
            <a:r>
              <a:rPr lang="en-US" altLang="zh-CN" dirty="0" smtClean="0"/>
              <a:t> </a:t>
            </a:r>
            <a:r>
              <a:rPr lang="en-US" altLang="zh-CN" dirty="0"/>
              <a:t>HTML </a:t>
            </a:r>
            <a:r>
              <a:rPr lang="zh-CN" altLang="zh-CN" dirty="0"/>
              <a:t>的</a:t>
            </a:r>
            <a:r>
              <a:rPr lang="zh-CN" altLang="zh-CN" dirty="0" smtClean="0"/>
              <a:t>要求</a:t>
            </a:r>
            <a:r>
              <a:rPr lang="zh-CN" altLang="en-US" dirty="0" smtClean="0"/>
              <a:t>，</a:t>
            </a:r>
            <a:r>
              <a:rPr lang="zh-CN" altLang="zh-CN" dirty="0" smtClean="0"/>
              <a:t>网页</a:t>
            </a:r>
            <a:r>
              <a:rPr lang="zh-CN" altLang="zh-CN" dirty="0"/>
              <a:t>的作者描述了浏览器所需要的</a:t>
            </a:r>
            <a:r>
              <a:rPr lang="zh-CN" altLang="zh-CN" dirty="0" smtClean="0"/>
              <a:t>信息</a:t>
            </a:r>
            <a:r>
              <a:rPr lang="zh-CN" altLang="en-US" dirty="0" smtClean="0"/>
              <a:t>，</a:t>
            </a:r>
            <a:r>
              <a:rPr lang="zh-CN" altLang="zh-CN" dirty="0" smtClean="0"/>
              <a:t>使得</a:t>
            </a:r>
            <a:r>
              <a:rPr lang="zh-CN" altLang="zh-CN" dirty="0"/>
              <a:t>浏览器能够将该页呈现在用户的显示器</a:t>
            </a:r>
            <a:r>
              <a:rPr lang="zh-CN" altLang="zh-CN" dirty="0" smtClean="0"/>
              <a:t>上</a:t>
            </a:r>
            <a:r>
              <a:rPr lang="zh-CN" altLang="en-US" dirty="0" smtClean="0"/>
              <a:t>，</a:t>
            </a:r>
            <a:r>
              <a:rPr lang="zh-CN" altLang="zh-CN" dirty="0" smtClean="0"/>
              <a:t>并</a:t>
            </a:r>
            <a:r>
              <a:rPr lang="zh-CN" altLang="zh-CN" dirty="0"/>
              <a:t>找到当前网页所引用的任何相关文档 </a:t>
            </a:r>
            <a:r>
              <a:rPr lang="zh-CN" altLang="zh-CN" dirty="0" smtClean="0"/>
              <a:t>。</a:t>
            </a:r>
            <a:endParaRPr lang="zh-CN" altLang="en-US" dirty="0" smtClean="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69</a:t>
            </a:fld>
            <a:endParaRPr lang="zh-CN" altLang="en-US"/>
          </a:p>
        </p:txBody>
      </p:sp>
      <p:sp>
        <p:nvSpPr>
          <p:cNvPr id="4" name="日期占位符 3"/>
          <p:cNvSpPr>
            <a:spLocks noGrp="1"/>
          </p:cNvSpPr>
          <p:nvPr>
            <p:ph type="dt" sz="half" idx="10"/>
          </p:nvPr>
        </p:nvSpPr>
        <p:spPr/>
        <p:txBody>
          <a:bodyPr/>
          <a:lstStyle/>
          <a:p>
            <a:fld id="{54863E64-EEB5-4188-9C4C-1F90F6824092}" type="datetime8">
              <a:rPr lang="zh-CN" altLang="en-US" smtClean="0"/>
              <a:t>2018年12月17日8时38分</a:t>
            </a:fld>
            <a:endParaRPr lang="zh-CN" altLang="en-US"/>
          </a:p>
        </p:txBody>
      </p:sp>
    </p:spTree>
    <p:extLst>
      <p:ext uri="{BB962C8B-B14F-4D97-AF65-F5344CB8AC3E}">
        <p14:creationId xmlns:p14="http://schemas.microsoft.com/office/powerpoint/2010/main" val="2933132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solidFill>
                  <a:schemeClr val="accent1">
                    <a:lumMod val="75000"/>
                  </a:schemeClr>
                </a:solidFill>
              </a:rPr>
              <a:t>网络分类</a:t>
            </a:r>
            <a:endParaRPr lang="zh-CN" altLang="en-US" dirty="0" smtClean="0"/>
          </a:p>
        </p:txBody>
      </p:sp>
      <p:pic>
        <p:nvPicPr>
          <p:cNvPr id="9219"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74362" y="2553729"/>
            <a:ext cx="3816350" cy="2646362"/>
          </a:xfrm>
        </p:spPr>
      </p:pic>
      <p:pic>
        <p:nvPicPr>
          <p:cNvPr id="922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6687" y="2617228"/>
            <a:ext cx="4176712"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5756856" y="2253803"/>
            <a:ext cx="0" cy="3181082"/>
          </a:xfrm>
          <a:prstGeom prst="line">
            <a:avLst/>
          </a:prstGeom>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7</a:t>
            </a:fld>
            <a:endParaRPr lang="zh-CN" altLang="en-US"/>
          </a:p>
        </p:txBody>
      </p:sp>
      <p:sp>
        <p:nvSpPr>
          <p:cNvPr id="5" name="日期占位符 4"/>
          <p:cNvSpPr>
            <a:spLocks noGrp="1"/>
          </p:cNvSpPr>
          <p:nvPr>
            <p:ph type="dt" sz="half" idx="10"/>
          </p:nvPr>
        </p:nvSpPr>
        <p:spPr/>
        <p:txBody>
          <a:bodyPr/>
          <a:lstStyle/>
          <a:p>
            <a:fld id="{4E06C0B3-006D-4689-A314-DD1A6C0C3ECB}" type="datetime8">
              <a:rPr lang="zh-CN" altLang="en-US" smtClean="0"/>
              <a:t>2018年12月17日8时37分</a:t>
            </a:fld>
            <a:endParaRPr lang="zh-CN" altLang="en-US"/>
          </a:p>
        </p:txBody>
      </p:sp>
    </p:spTree>
    <p:extLst>
      <p:ext uri="{BB962C8B-B14F-4D97-AF65-F5344CB8AC3E}">
        <p14:creationId xmlns:p14="http://schemas.microsoft.com/office/powerpoint/2010/main" val="26505297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en-US" altLang="zh-CN" dirty="0" smtClean="0">
                <a:solidFill>
                  <a:schemeClr val="accent1">
                    <a:lumMod val="75000"/>
                  </a:schemeClr>
                </a:solidFill>
              </a:rPr>
              <a:t>HTML</a:t>
            </a:r>
            <a:endParaRPr lang="zh-CN" altLang="en-US" dirty="0" smtClean="0">
              <a:solidFill>
                <a:schemeClr val="accent1">
                  <a:lumMod val="75000"/>
                </a:schemeClr>
              </a:solidFill>
            </a:endParaRPr>
          </a:p>
        </p:txBody>
      </p:sp>
      <p:sp>
        <p:nvSpPr>
          <p:cNvPr id="87043" name="内容占位符 2"/>
          <p:cNvSpPr>
            <a:spLocks noGrp="1"/>
          </p:cNvSpPr>
          <p:nvPr>
            <p:ph idx="1"/>
          </p:nvPr>
        </p:nvSpPr>
        <p:spPr>
          <a:xfrm>
            <a:off x="861447" y="1611671"/>
            <a:ext cx="9773993" cy="4114800"/>
          </a:xfrm>
        </p:spPr>
        <p:txBody>
          <a:bodyPr>
            <a:normAutofit/>
          </a:bodyPr>
          <a:lstStyle/>
          <a:p>
            <a:r>
              <a:rPr lang="en-US" altLang="zh-CN" dirty="0" smtClean="0"/>
              <a:t>	</a:t>
            </a:r>
            <a:r>
              <a:rPr lang="en-US" altLang="zh-CN" dirty="0"/>
              <a:t> HTML </a:t>
            </a:r>
            <a:r>
              <a:rPr lang="zh-CN" altLang="zh-CN" dirty="0"/>
              <a:t>源文档由两段组成</a:t>
            </a:r>
            <a:r>
              <a:rPr lang="zh-CN" altLang="zh-CN" dirty="0" smtClean="0"/>
              <a:t>一</a:t>
            </a:r>
            <a:r>
              <a:rPr lang="zh-CN" altLang="en-US" dirty="0">
                <a:solidFill>
                  <a:schemeClr val="accent1">
                    <a:lumMod val="75000"/>
                  </a:schemeClr>
                </a:solidFill>
              </a:rPr>
              <a:t>头</a:t>
            </a:r>
            <a:r>
              <a:rPr lang="zh-CN" altLang="en-US" dirty="0" smtClean="0"/>
              <a:t>（</a:t>
            </a:r>
            <a:r>
              <a:rPr lang="zh-CN" altLang="zh-CN" dirty="0" smtClean="0"/>
              <a:t>以</a:t>
            </a:r>
            <a:r>
              <a:rPr lang="zh-CN" altLang="zh-CN" dirty="0"/>
              <a:t>标记</a:t>
            </a:r>
            <a:r>
              <a:rPr lang="en-US" altLang="zh-CN" dirty="0"/>
              <a:t>&lt;head&gt;</a:t>
            </a:r>
            <a:r>
              <a:rPr lang="zh-CN" altLang="zh-CN" dirty="0" smtClean="0"/>
              <a:t>引导</a:t>
            </a:r>
            <a:r>
              <a:rPr lang="zh-CN" altLang="en-US" dirty="0" smtClean="0"/>
              <a:t>，</a:t>
            </a:r>
            <a:r>
              <a:rPr lang="zh-CN" altLang="zh-CN" dirty="0" smtClean="0"/>
              <a:t>以</a:t>
            </a:r>
            <a:r>
              <a:rPr lang="en-US" altLang="zh-CN" dirty="0" smtClean="0"/>
              <a:t>&lt;/</a:t>
            </a:r>
            <a:r>
              <a:rPr lang="en-US" altLang="zh-CN" dirty="0"/>
              <a:t>head&gt; </a:t>
            </a:r>
            <a:r>
              <a:rPr lang="zh-CN" altLang="zh-CN" dirty="0" smtClean="0"/>
              <a:t>结束</a:t>
            </a:r>
            <a:r>
              <a:rPr lang="zh-CN" altLang="en-US" dirty="0" smtClean="0"/>
              <a:t>）</a:t>
            </a:r>
            <a:r>
              <a:rPr lang="zh-CN" altLang="zh-CN" dirty="0" smtClean="0"/>
              <a:t>和</a:t>
            </a:r>
            <a:r>
              <a:rPr lang="zh-CN" altLang="zh-CN" dirty="0" smtClean="0">
                <a:solidFill>
                  <a:schemeClr val="accent1">
                    <a:lumMod val="75000"/>
                  </a:schemeClr>
                </a:solidFill>
              </a:rPr>
              <a:t>体</a:t>
            </a:r>
            <a:r>
              <a:rPr lang="zh-CN" altLang="en-US" dirty="0" smtClean="0"/>
              <a:t>（</a:t>
            </a:r>
            <a:r>
              <a:rPr lang="zh-CN" altLang="zh-CN" dirty="0" smtClean="0"/>
              <a:t>由</a:t>
            </a:r>
            <a:r>
              <a:rPr lang="en-US" altLang="zh-CN" dirty="0"/>
              <a:t>&lt;body&gt;</a:t>
            </a:r>
            <a:r>
              <a:rPr lang="zh-CN" altLang="zh-CN" dirty="0" smtClean="0"/>
              <a:t>引导</a:t>
            </a:r>
            <a:r>
              <a:rPr lang="zh-CN" altLang="en-US" dirty="0" smtClean="0"/>
              <a:t>，</a:t>
            </a:r>
            <a:r>
              <a:rPr lang="en-US" altLang="zh-CN" dirty="0" smtClean="0"/>
              <a:t> </a:t>
            </a:r>
            <a:r>
              <a:rPr lang="zh-CN" altLang="zh-CN" dirty="0"/>
              <a:t>以</a:t>
            </a:r>
            <a:r>
              <a:rPr lang="en-US" altLang="zh-CN" dirty="0"/>
              <a:t>&lt;/body&gt;</a:t>
            </a:r>
            <a:r>
              <a:rPr lang="zh-CN" altLang="zh-CN" dirty="0" smtClean="0"/>
              <a:t>结束</a:t>
            </a:r>
            <a:r>
              <a:rPr lang="zh-CN" altLang="en-US" dirty="0" smtClean="0"/>
              <a:t>）</a:t>
            </a:r>
            <a:r>
              <a:rPr lang="zh-CN" altLang="zh-CN" dirty="0" smtClean="0"/>
              <a:t>。</a:t>
            </a:r>
            <a:endParaRPr lang="en-US" altLang="zh-CN" dirty="0" smtClean="0"/>
          </a:p>
          <a:p>
            <a:r>
              <a:rPr lang="en-US" altLang="zh-CN" dirty="0" smtClean="0"/>
              <a:t>	</a:t>
            </a:r>
            <a:r>
              <a:rPr lang="zh-CN" altLang="zh-CN" dirty="0" smtClean="0"/>
              <a:t>首部</a:t>
            </a:r>
            <a:r>
              <a:rPr lang="zh-CN" altLang="zh-CN" dirty="0"/>
              <a:t>包含文档的预备性信息</a:t>
            </a:r>
            <a:r>
              <a:rPr lang="en-US" altLang="zh-CN" dirty="0"/>
              <a:t> (</a:t>
            </a:r>
            <a:r>
              <a:rPr lang="zh-CN" altLang="zh-CN" dirty="0"/>
              <a:t>例如备忘录的</a:t>
            </a:r>
            <a:r>
              <a:rPr lang="zh-CN" altLang="zh-CN" dirty="0" smtClean="0"/>
              <a:t>主题</a:t>
            </a:r>
            <a:r>
              <a:rPr lang="zh-CN" altLang="en-US" dirty="0" smtClean="0"/>
              <a:t>、</a:t>
            </a:r>
            <a:r>
              <a:rPr lang="zh-CN" altLang="zh-CN" dirty="0" smtClean="0"/>
              <a:t>日期 等</a:t>
            </a:r>
            <a:r>
              <a:rPr lang="en-US" altLang="zh-CN" dirty="0"/>
              <a:t>) , </a:t>
            </a:r>
            <a:r>
              <a:rPr lang="zh-CN" altLang="zh-CN" dirty="0"/>
              <a:t>主体包含文档的实质内容</a:t>
            </a:r>
            <a:r>
              <a:rPr lang="en-US" altLang="zh-CN" dirty="0"/>
              <a:t>, </a:t>
            </a:r>
            <a:r>
              <a:rPr lang="zh-CN" altLang="zh-CN" dirty="0"/>
              <a:t>对于网页就是该页可能会呈现在计算机显示器上的内容</a:t>
            </a:r>
            <a:r>
              <a:rPr lang="zh-CN" altLang="zh-CN" dirty="0" smtClean="0"/>
              <a:t>。</a:t>
            </a:r>
            <a:endParaRPr lang="zh-CN" altLang="zh-CN"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70</a:t>
            </a:fld>
            <a:endParaRPr lang="zh-CN" altLang="en-US"/>
          </a:p>
        </p:txBody>
      </p:sp>
      <p:sp>
        <p:nvSpPr>
          <p:cNvPr id="4" name="日期占位符 3"/>
          <p:cNvSpPr>
            <a:spLocks noGrp="1"/>
          </p:cNvSpPr>
          <p:nvPr>
            <p:ph type="dt" sz="half" idx="10"/>
          </p:nvPr>
        </p:nvSpPr>
        <p:spPr/>
        <p:txBody>
          <a:bodyPr/>
          <a:lstStyle/>
          <a:p>
            <a:fld id="{7999F4FA-576D-4AC3-85AB-8431F2BAE45C}" type="datetime8">
              <a:rPr lang="zh-CN" altLang="en-US" smtClean="0"/>
              <a:t>2018年12月17日8时38分</a:t>
            </a:fld>
            <a:endParaRPr lang="zh-CN" altLang="en-US"/>
          </a:p>
        </p:txBody>
      </p:sp>
    </p:spTree>
    <p:extLst>
      <p:ext uri="{BB962C8B-B14F-4D97-AF65-F5344CB8AC3E}">
        <p14:creationId xmlns:p14="http://schemas.microsoft.com/office/powerpoint/2010/main" val="3825896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fade">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fade">
                                      <p:cBhvr>
                                        <p:cTn id="12" dur="500"/>
                                        <p:tgtEl>
                                          <p:spTgt spid="870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dirty="0" smtClean="0">
                <a:solidFill>
                  <a:schemeClr val="accent1">
                    <a:lumMod val="75000"/>
                  </a:schemeClr>
                </a:solidFill>
              </a:rPr>
              <a:t>HTML</a:t>
            </a:r>
            <a:endParaRPr lang="zh-CN" altLang="en-US" dirty="0" smtClean="0">
              <a:solidFill>
                <a:schemeClr val="accent1">
                  <a:lumMod val="75000"/>
                </a:schemeClr>
              </a:solidFill>
            </a:endParaRPr>
          </a:p>
        </p:txBody>
      </p:sp>
      <p:sp>
        <p:nvSpPr>
          <p:cNvPr id="88067" name="内容占位符 2"/>
          <p:cNvSpPr>
            <a:spLocks noGrp="1"/>
          </p:cNvSpPr>
          <p:nvPr>
            <p:ph idx="1"/>
          </p:nvPr>
        </p:nvSpPr>
        <p:spPr>
          <a:xfrm>
            <a:off x="2711450" y="2318198"/>
            <a:ext cx="7772400" cy="3785740"/>
          </a:xfrm>
        </p:spPr>
        <p:txBody>
          <a:bodyPr/>
          <a:lstStyle/>
          <a:p>
            <a:r>
              <a:rPr lang="zh-CN" altLang="en-US" b="1" dirty="0" smtClean="0"/>
              <a:t>例一 </a:t>
            </a:r>
            <a:r>
              <a:rPr lang="en-US" altLang="zh-CN" b="1" dirty="0" smtClean="0"/>
              <a:t>: </a:t>
            </a:r>
            <a:r>
              <a:rPr lang="zh-CN" altLang="en-US" dirty="0" smtClean="0"/>
              <a:t>请在教科书中找到例子</a:t>
            </a:r>
            <a:endParaRPr lang="en-US" altLang="zh-CN" dirty="0" smtClean="0"/>
          </a:p>
          <a:p>
            <a:endParaRPr lang="en-US" altLang="zh-CN" dirty="0" smtClean="0"/>
          </a:p>
          <a:p>
            <a:r>
              <a:rPr lang="zh-CN" altLang="en-US" b="1" dirty="0" smtClean="0"/>
              <a:t>例二 </a:t>
            </a:r>
            <a:r>
              <a:rPr lang="en-US" altLang="zh-CN" b="1" dirty="0" smtClean="0"/>
              <a:t>: </a:t>
            </a:r>
            <a:r>
              <a:rPr lang="zh-CN" altLang="en-US" dirty="0" smtClean="0"/>
              <a:t>一个生动的例子</a:t>
            </a:r>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71</a:t>
            </a:fld>
            <a:endParaRPr lang="zh-CN" altLang="en-US"/>
          </a:p>
        </p:txBody>
      </p:sp>
      <p:sp>
        <p:nvSpPr>
          <p:cNvPr id="4" name="日期占位符 3"/>
          <p:cNvSpPr>
            <a:spLocks noGrp="1"/>
          </p:cNvSpPr>
          <p:nvPr>
            <p:ph type="dt" sz="half" idx="10"/>
          </p:nvPr>
        </p:nvSpPr>
        <p:spPr/>
        <p:txBody>
          <a:bodyPr/>
          <a:lstStyle/>
          <a:p>
            <a:fld id="{43276482-D672-414C-B934-2A77B5581295}" type="datetime8">
              <a:rPr lang="zh-CN" altLang="en-US" smtClean="0"/>
              <a:t>2018年12月17日8时38分</a:t>
            </a:fld>
            <a:endParaRPr lang="zh-CN" altLang="en-US"/>
          </a:p>
        </p:txBody>
      </p:sp>
    </p:spTree>
    <p:extLst>
      <p:ext uri="{BB962C8B-B14F-4D97-AF65-F5344CB8AC3E}">
        <p14:creationId xmlns:p14="http://schemas.microsoft.com/office/powerpoint/2010/main" val="79304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fade">
                                      <p:cBhvr>
                                        <p:cTn id="7" dur="500"/>
                                        <p:tgtEl>
                                          <p:spTgt spid="88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8067">
                                            <p:txEl>
                                              <p:pRg st="2" end="2"/>
                                            </p:txEl>
                                          </p:spTgt>
                                        </p:tgtEl>
                                        <p:attrNameLst>
                                          <p:attrName>style.visibility</p:attrName>
                                        </p:attrNameLst>
                                      </p:cBhvr>
                                      <p:to>
                                        <p:strVal val="visible"/>
                                      </p:to>
                                    </p:set>
                                    <p:animEffect transition="in" filter="fade">
                                      <p:cBhvr>
                                        <p:cTn id="12" dur="500"/>
                                        <p:tgtEl>
                                          <p:spTgt spid="880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a:t>
            </a:r>
            <a:endParaRPr lang="zh-CN" altLang="en-US" dirty="0"/>
          </a:p>
        </p:txBody>
      </p:sp>
      <p:sp>
        <p:nvSpPr>
          <p:cNvPr id="3" name="内容占位符 2"/>
          <p:cNvSpPr>
            <a:spLocks noGrp="1"/>
          </p:cNvSpPr>
          <p:nvPr>
            <p:ph idx="1"/>
          </p:nvPr>
        </p:nvSpPr>
        <p:spPr>
          <a:xfrm>
            <a:off x="883355" y="1633714"/>
            <a:ext cx="4930423" cy="4351338"/>
          </a:xfrm>
        </p:spPr>
        <p:txBody>
          <a:bodyPr>
            <a:normAutofit/>
          </a:bodyPr>
          <a:lstStyle/>
          <a:p>
            <a:pPr>
              <a:lnSpc>
                <a:spcPct val="100000"/>
              </a:lnSpc>
            </a:pPr>
            <a:r>
              <a:rPr lang="en-US" altLang="zh-CN" sz="2400" dirty="0"/>
              <a:t>&lt;html&gt; </a:t>
            </a:r>
            <a:endParaRPr lang="en-US" altLang="zh-CN" sz="2400" dirty="0" smtClean="0"/>
          </a:p>
          <a:p>
            <a:pPr>
              <a:lnSpc>
                <a:spcPct val="100000"/>
              </a:lnSpc>
            </a:pPr>
            <a:r>
              <a:rPr lang="en-US" altLang="zh-CN" sz="2400" dirty="0"/>
              <a:t> </a:t>
            </a:r>
            <a:r>
              <a:rPr lang="en-US" altLang="zh-CN" sz="2400" dirty="0" smtClean="0"/>
              <a:t>   &lt;</a:t>
            </a:r>
            <a:r>
              <a:rPr lang="en-US" altLang="zh-CN" sz="2400" dirty="0"/>
              <a:t>head&gt; </a:t>
            </a:r>
            <a:endParaRPr lang="en-US" altLang="zh-CN" sz="2400" dirty="0" smtClean="0"/>
          </a:p>
          <a:p>
            <a:pPr>
              <a:lnSpc>
                <a:spcPct val="100000"/>
              </a:lnSpc>
            </a:pPr>
            <a:r>
              <a:rPr lang="en-US" altLang="zh-CN" sz="2400" dirty="0" smtClean="0"/>
              <a:t>         &lt;</a:t>
            </a:r>
            <a:r>
              <a:rPr lang="en-US" altLang="zh-CN" sz="2400" dirty="0"/>
              <a:t>title&gt;Hello&lt;/title&gt; </a:t>
            </a:r>
            <a:endParaRPr lang="en-US" altLang="zh-CN" sz="2400" dirty="0" smtClean="0"/>
          </a:p>
          <a:p>
            <a:pPr>
              <a:lnSpc>
                <a:spcPct val="100000"/>
              </a:lnSpc>
            </a:pPr>
            <a:r>
              <a:rPr lang="en-US" altLang="zh-CN" sz="2400" dirty="0" smtClean="0"/>
              <a:t>    &lt;/</a:t>
            </a:r>
            <a:r>
              <a:rPr lang="en-US" altLang="zh-CN" sz="2400" dirty="0"/>
              <a:t>head&gt; </a:t>
            </a:r>
            <a:endParaRPr lang="en-US" altLang="zh-CN" sz="2400" dirty="0" smtClean="0"/>
          </a:p>
          <a:p>
            <a:pPr>
              <a:lnSpc>
                <a:spcPct val="100000"/>
              </a:lnSpc>
            </a:pPr>
            <a:r>
              <a:rPr lang="en-US" altLang="zh-CN" sz="2400" dirty="0" smtClean="0"/>
              <a:t>    &lt;</a:t>
            </a:r>
            <a:r>
              <a:rPr lang="en-US" altLang="zh-CN" sz="2400" dirty="0"/>
              <a:t>body&gt; </a:t>
            </a:r>
            <a:endParaRPr lang="en-US" altLang="zh-CN" sz="2400" dirty="0" smtClean="0"/>
          </a:p>
          <a:p>
            <a:pPr>
              <a:lnSpc>
                <a:spcPct val="100000"/>
              </a:lnSpc>
            </a:pPr>
            <a:r>
              <a:rPr lang="en-US" altLang="zh-CN" sz="2400" dirty="0"/>
              <a:t> </a:t>
            </a:r>
            <a:r>
              <a:rPr lang="en-US" altLang="zh-CN" sz="2400" dirty="0" smtClean="0"/>
              <a:t>        &lt;</a:t>
            </a:r>
            <a:r>
              <a:rPr lang="en-US" altLang="zh-CN" sz="2400" dirty="0"/>
              <a:t>h1&gt;Hello, world!&lt;/h1&gt; </a:t>
            </a:r>
            <a:endParaRPr lang="en-US" altLang="zh-CN" sz="2400" dirty="0" smtClean="0"/>
          </a:p>
          <a:p>
            <a:pPr>
              <a:lnSpc>
                <a:spcPct val="100000"/>
              </a:lnSpc>
            </a:pPr>
            <a:r>
              <a:rPr lang="en-US" altLang="zh-CN" sz="2400" dirty="0" smtClean="0"/>
              <a:t>    &lt;/</a:t>
            </a:r>
            <a:r>
              <a:rPr lang="en-US" altLang="zh-CN" sz="2400" dirty="0"/>
              <a:t>body&gt; </a:t>
            </a:r>
            <a:endParaRPr lang="en-US" altLang="zh-CN" sz="2400" dirty="0" smtClean="0"/>
          </a:p>
          <a:p>
            <a:pPr>
              <a:lnSpc>
                <a:spcPct val="100000"/>
              </a:lnSpc>
            </a:pPr>
            <a:r>
              <a:rPr lang="en-US" altLang="zh-CN" sz="2400" dirty="0" smtClean="0"/>
              <a:t>&lt;/</a:t>
            </a:r>
            <a:r>
              <a:rPr lang="en-US" altLang="zh-CN" sz="2400" dirty="0"/>
              <a:t>html&gt;</a:t>
            </a:r>
            <a:endParaRPr lang="zh-CN" altLang="en-US" sz="2400" dirty="0"/>
          </a:p>
        </p:txBody>
      </p:sp>
      <p:sp>
        <p:nvSpPr>
          <p:cNvPr id="4" name="日期占位符 3"/>
          <p:cNvSpPr>
            <a:spLocks noGrp="1"/>
          </p:cNvSpPr>
          <p:nvPr>
            <p:ph type="dt" sz="half" idx="10"/>
          </p:nvPr>
        </p:nvSpPr>
        <p:spPr/>
        <p:txBody>
          <a:bodyPr/>
          <a:lstStyle/>
          <a:p>
            <a:fld id="{C02C3071-87D0-4E42-A940-34E9CCE177A8}" type="datetime8">
              <a:rPr lang="zh-CN" altLang="en-US" smtClean="0"/>
              <a:t>2018年12月17日8时38分</a:t>
            </a:fld>
            <a:endParaRPr lang="zh-CN" altLang="en-US"/>
          </a:p>
        </p:txBody>
      </p:sp>
      <p:sp>
        <p:nvSpPr>
          <p:cNvPr id="5" name="页脚占位符 4"/>
          <p:cNvSpPr>
            <a:spLocks noGrp="1"/>
          </p:cNvSpPr>
          <p:nvPr>
            <p:ph type="ftr" sz="quarter" idx="11"/>
          </p:nvPr>
        </p:nvSpPr>
        <p:spPr/>
        <p:txBody>
          <a:bodyPr/>
          <a:lstStyle/>
          <a:p>
            <a:r>
              <a:rPr lang="zh-CN" altLang="en-US" smtClean="0"/>
              <a:t>计算机科学概论</a:t>
            </a:r>
            <a:endParaRPr lang="zh-CN" altLang="en-US"/>
          </a:p>
        </p:txBody>
      </p:sp>
      <p:sp>
        <p:nvSpPr>
          <p:cNvPr id="6" name="灯片编号占位符 5"/>
          <p:cNvSpPr>
            <a:spLocks noGrp="1"/>
          </p:cNvSpPr>
          <p:nvPr>
            <p:ph type="sldNum" sz="quarter" idx="12"/>
          </p:nvPr>
        </p:nvSpPr>
        <p:spPr/>
        <p:txBody>
          <a:bodyPr/>
          <a:lstStyle/>
          <a:p>
            <a:fld id="{9C0D9C84-2285-42AE-B4FE-18FF839F9702}" type="slidenum">
              <a:rPr lang="zh-CN" altLang="en-US" smtClean="0"/>
              <a:t>72</a:t>
            </a:fld>
            <a:endParaRPr lang="zh-CN" altLang="en-US"/>
          </a:p>
        </p:txBody>
      </p:sp>
      <p:pic>
        <p:nvPicPr>
          <p:cNvPr id="1026" name="Picture 2" descr="https://cdn.liaoxuefeng.com/cdn/files/attachments/001399951725718d626f4dcf1dc413f9f6cb0beb01197a3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085" y="1693333"/>
            <a:ext cx="519112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4092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en-US" altLang="zh-CN" dirty="0" smtClean="0">
                <a:solidFill>
                  <a:schemeClr val="accent1">
                    <a:lumMod val="75000"/>
                  </a:schemeClr>
                </a:solidFill>
              </a:rPr>
              <a:t>XML</a:t>
            </a:r>
            <a:endParaRPr lang="zh-CN" altLang="en-US" dirty="0" smtClean="0">
              <a:solidFill>
                <a:schemeClr val="accent1">
                  <a:lumMod val="75000"/>
                </a:schemeClr>
              </a:solidFill>
            </a:endParaRPr>
          </a:p>
        </p:txBody>
      </p:sp>
      <p:sp>
        <p:nvSpPr>
          <p:cNvPr id="3" name="内容占位符 2"/>
          <p:cNvSpPr>
            <a:spLocks noGrp="1"/>
          </p:cNvSpPr>
          <p:nvPr>
            <p:ph idx="1"/>
          </p:nvPr>
        </p:nvSpPr>
        <p:spPr>
          <a:xfrm>
            <a:off x="838200" y="2017713"/>
            <a:ext cx="9505950" cy="4114800"/>
          </a:xfrm>
        </p:spPr>
        <p:txBody>
          <a:bodyPr>
            <a:normAutofit/>
          </a:bodyPr>
          <a:lstStyle/>
          <a:p>
            <a:pPr algn="just"/>
            <a:r>
              <a:rPr lang="en-US" altLang="zh-CN" dirty="0" smtClean="0">
                <a:solidFill>
                  <a:schemeClr val="accent1">
                    <a:lumMod val="75000"/>
                  </a:schemeClr>
                </a:solidFill>
              </a:rPr>
              <a:t>	XML(</a:t>
            </a:r>
            <a:r>
              <a:rPr lang="en-US" altLang="zh-CN" dirty="0" err="1" smtClean="0">
                <a:solidFill>
                  <a:schemeClr val="accent1">
                    <a:lumMod val="75000"/>
                  </a:schemeClr>
                </a:solidFill>
              </a:rPr>
              <a:t>eXtensible</a:t>
            </a:r>
            <a:r>
              <a:rPr lang="en-US" altLang="zh-CN" dirty="0" smtClean="0">
                <a:solidFill>
                  <a:schemeClr val="accent1">
                    <a:lumMod val="75000"/>
                  </a:schemeClr>
                </a:solidFill>
              </a:rPr>
              <a:t> </a:t>
            </a:r>
            <a:r>
              <a:rPr lang="en-US" altLang="zh-CN" dirty="0">
                <a:solidFill>
                  <a:schemeClr val="accent1">
                    <a:lumMod val="75000"/>
                  </a:schemeClr>
                </a:solidFill>
              </a:rPr>
              <a:t>Markup Language,</a:t>
            </a:r>
            <a:r>
              <a:rPr lang="zh-CN" altLang="zh-CN" dirty="0">
                <a:solidFill>
                  <a:schemeClr val="accent1">
                    <a:lumMod val="75000"/>
                  </a:schemeClr>
                </a:solidFill>
              </a:rPr>
              <a:t>可扩展标记语言</a:t>
            </a:r>
            <a:r>
              <a:rPr lang="en-US" altLang="zh-CN" dirty="0" smtClean="0">
                <a:solidFill>
                  <a:schemeClr val="accent1">
                    <a:lumMod val="75000"/>
                  </a:schemeClr>
                </a:solidFill>
              </a:rPr>
              <a:t>) </a:t>
            </a:r>
            <a:r>
              <a:rPr lang="zh-CN" altLang="zh-CN" dirty="0" smtClean="0"/>
              <a:t>是</a:t>
            </a:r>
            <a:r>
              <a:rPr lang="zh-CN" altLang="zh-CN" dirty="0"/>
              <a:t>一种标准化的</a:t>
            </a:r>
            <a:r>
              <a:rPr lang="zh-CN" altLang="zh-CN" dirty="0" smtClean="0"/>
              <a:t>文体</a:t>
            </a:r>
            <a:r>
              <a:rPr lang="en-US" altLang="zh-CN" dirty="0" smtClean="0"/>
              <a:t>, </a:t>
            </a:r>
            <a:r>
              <a:rPr lang="zh-CN" altLang="zh-CN" dirty="0"/>
              <a:t>用于设计将数据表示为文本文件的符号系统 </a:t>
            </a:r>
            <a:r>
              <a:rPr lang="zh-CN" altLang="en-US" dirty="0" smtClean="0"/>
              <a:t>。</a:t>
            </a:r>
            <a:endParaRPr lang="en-US" altLang="zh-CN" dirty="0" smtClean="0"/>
          </a:p>
          <a:p>
            <a:pPr algn="just"/>
            <a:r>
              <a:rPr lang="en-US" altLang="zh-CN" dirty="0"/>
              <a:t>	</a:t>
            </a:r>
            <a:r>
              <a:rPr lang="en-US" altLang="zh-CN" dirty="0" smtClean="0"/>
              <a:t>XML</a:t>
            </a:r>
            <a:r>
              <a:rPr lang="zh-CN" altLang="en-US" dirty="0"/>
              <a:t>被设计用来传输和存储数据，其焦点是数据的内容（语义）。</a:t>
            </a:r>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73</a:t>
            </a:fld>
            <a:endParaRPr lang="zh-CN" altLang="en-US"/>
          </a:p>
        </p:txBody>
      </p:sp>
      <p:sp>
        <p:nvSpPr>
          <p:cNvPr id="5" name="日期占位符 4"/>
          <p:cNvSpPr>
            <a:spLocks noGrp="1"/>
          </p:cNvSpPr>
          <p:nvPr>
            <p:ph type="dt" sz="half" idx="10"/>
          </p:nvPr>
        </p:nvSpPr>
        <p:spPr/>
        <p:txBody>
          <a:bodyPr/>
          <a:lstStyle/>
          <a:p>
            <a:fld id="{32396E64-1542-4903-8241-372ED15E14E0}" type="datetime8">
              <a:rPr lang="zh-CN" altLang="en-US" smtClean="0"/>
              <a:t>2018年12月17日8时38分</a:t>
            </a:fld>
            <a:endParaRPr lang="zh-CN" altLang="en-US"/>
          </a:p>
        </p:txBody>
      </p:sp>
    </p:spTree>
    <p:extLst>
      <p:ext uri="{BB962C8B-B14F-4D97-AF65-F5344CB8AC3E}">
        <p14:creationId xmlns:p14="http://schemas.microsoft.com/office/powerpoint/2010/main" val="7165519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smtClean="0">
                <a:solidFill>
                  <a:schemeClr val="accent1">
                    <a:lumMod val="75000"/>
                  </a:schemeClr>
                </a:solidFill>
              </a:rPr>
              <a:t>XML</a:t>
            </a:r>
            <a:r>
              <a:rPr lang="zh-CN" altLang="en-US" dirty="0" smtClean="0">
                <a:solidFill>
                  <a:schemeClr val="accent1">
                    <a:lumMod val="75000"/>
                  </a:schemeClr>
                </a:solidFill>
              </a:rPr>
              <a:t>的例子</a:t>
            </a:r>
            <a:endParaRPr lang="en-US" altLang="zh-CN" dirty="0" smtClean="0">
              <a:solidFill>
                <a:schemeClr val="accent1">
                  <a:lumMod val="75000"/>
                </a:schemeClr>
              </a:solidFill>
            </a:endParaRPr>
          </a:p>
        </p:txBody>
      </p:sp>
      <p:sp>
        <p:nvSpPr>
          <p:cNvPr id="79875" name="Text Box 4"/>
          <p:cNvSpPr txBox="1">
            <a:spLocks noChangeArrowheads="1"/>
          </p:cNvSpPr>
          <p:nvPr/>
        </p:nvSpPr>
        <p:spPr bwMode="auto">
          <a:xfrm>
            <a:off x="838199" y="1504662"/>
            <a:ext cx="480274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200" dirty="0">
                <a:latin typeface="Times New Roman" panose="02020603050405020304" pitchFamily="18" charset="0"/>
                <a:ea typeface="楷体_GB2312" pitchFamily="49" charset="-122"/>
              </a:rPr>
              <a:t>&lt;bookstore&gt; </a:t>
            </a:r>
          </a:p>
          <a:p>
            <a:pPr>
              <a:spcBef>
                <a:spcPct val="0"/>
              </a:spcBef>
              <a:buClrTx/>
              <a:buSzTx/>
              <a:buFontTx/>
              <a:buNone/>
            </a:pPr>
            <a:r>
              <a:rPr lang="en-US" altLang="zh-CN" sz="2200" dirty="0">
                <a:latin typeface="Times New Roman" panose="02020603050405020304" pitchFamily="18" charset="0"/>
                <a:ea typeface="楷体_GB2312" pitchFamily="49" charset="-122"/>
              </a:rPr>
              <a:t>   &lt;book category="CHILDREN"&gt; </a:t>
            </a:r>
          </a:p>
          <a:p>
            <a:pPr>
              <a:spcBef>
                <a:spcPct val="0"/>
              </a:spcBef>
              <a:buClrTx/>
              <a:buSzTx/>
              <a:buFontTx/>
              <a:buNone/>
            </a:pPr>
            <a:r>
              <a:rPr lang="en-US" altLang="zh-CN" sz="2200" dirty="0">
                <a:latin typeface="Times New Roman" panose="02020603050405020304" pitchFamily="18" charset="0"/>
                <a:ea typeface="楷体_GB2312" pitchFamily="49" charset="-122"/>
              </a:rPr>
              <a:t>      &lt;title&gt;Harry Potter&lt;/title&gt; </a:t>
            </a:r>
          </a:p>
          <a:p>
            <a:pPr>
              <a:spcBef>
                <a:spcPct val="0"/>
              </a:spcBef>
              <a:buClrTx/>
              <a:buSzTx/>
              <a:buFontTx/>
              <a:buNone/>
            </a:pPr>
            <a:r>
              <a:rPr lang="en-US" altLang="zh-CN" sz="2200" dirty="0">
                <a:latin typeface="Times New Roman" panose="02020603050405020304" pitchFamily="18" charset="0"/>
                <a:ea typeface="楷体_GB2312" pitchFamily="49" charset="-122"/>
              </a:rPr>
              <a:t>      &lt;author&gt;J K. Rowling&lt;/author&gt; </a:t>
            </a:r>
          </a:p>
          <a:p>
            <a:pPr>
              <a:spcBef>
                <a:spcPct val="0"/>
              </a:spcBef>
              <a:buClrTx/>
              <a:buSzTx/>
              <a:buFontTx/>
              <a:buNone/>
            </a:pPr>
            <a:r>
              <a:rPr lang="en-US" altLang="zh-CN" sz="2200" dirty="0">
                <a:latin typeface="Times New Roman" panose="02020603050405020304" pitchFamily="18" charset="0"/>
                <a:ea typeface="楷体_GB2312" pitchFamily="49" charset="-122"/>
              </a:rPr>
              <a:t>      &lt;year&gt;2005&lt;/year&gt; </a:t>
            </a:r>
          </a:p>
          <a:p>
            <a:pPr>
              <a:spcBef>
                <a:spcPct val="0"/>
              </a:spcBef>
              <a:buClrTx/>
              <a:buSzTx/>
              <a:buFontTx/>
              <a:buNone/>
            </a:pPr>
            <a:r>
              <a:rPr lang="en-US" altLang="zh-CN" sz="2200" dirty="0">
                <a:latin typeface="Times New Roman" panose="02020603050405020304" pitchFamily="18" charset="0"/>
                <a:ea typeface="楷体_GB2312" pitchFamily="49" charset="-122"/>
              </a:rPr>
              <a:t>      &lt;price&gt;29.99&lt;/price&gt;</a:t>
            </a:r>
          </a:p>
          <a:p>
            <a:pPr>
              <a:spcBef>
                <a:spcPct val="0"/>
              </a:spcBef>
              <a:buClrTx/>
              <a:buSzTx/>
              <a:buFontTx/>
              <a:buNone/>
            </a:pPr>
            <a:r>
              <a:rPr lang="en-US" altLang="zh-CN" sz="2200" dirty="0">
                <a:latin typeface="Times New Roman" panose="02020603050405020304" pitchFamily="18" charset="0"/>
                <a:ea typeface="楷体_GB2312" pitchFamily="49" charset="-122"/>
              </a:rPr>
              <a:t>  &lt;/book&gt;</a:t>
            </a:r>
          </a:p>
          <a:p>
            <a:pPr>
              <a:spcBef>
                <a:spcPct val="0"/>
              </a:spcBef>
              <a:buClrTx/>
              <a:buSzTx/>
              <a:buFontTx/>
              <a:buNone/>
            </a:pPr>
            <a:r>
              <a:rPr lang="en-US" altLang="zh-CN" sz="2200" dirty="0">
                <a:latin typeface="Times New Roman" panose="02020603050405020304" pitchFamily="18" charset="0"/>
                <a:ea typeface="楷体_GB2312" pitchFamily="49" charset="-122"/>
              </a:rPr>
              <a:t>  &lt;book category="WEB"&gt; </a:t>
            </a:r>
          </a:p>
          <a:p>
            <a:pPr>
              <a:spcBef>
                <a:spcPct val="0"/>
              </a:spcBef>
              <a:buClrTx/>
              <a:buSzTx/>
              <a:buFontTx/>
              <a:buNone/>
            </a:pPr>
            <a:r>
              <a:rPr lang="en-US" altLang="zh-CN" sz="2200" dirty="0">
                <a:latin typeface="Times New Roman" panose="02020603050405020304" pitchFamily="18" charset="0"/>
                <a:ea typeface="楷体_GB2312" pitchFamily="49" charset="-122"/>
              </a:rPr>
              <a:t>     &lt;title&gt;Learning XML&lt;/title&gt; </a:t>
            </a:r>
          </a:p>
          <a:p>
            <a:pPr>
              <a:spcBef>
                <a:spcPct val="0"/>
              </a:spcBef>
              <a:buClrTx/>
              <a:buSzTx/>
              <a:buFontTx/>
              <a:buNone/>
            </a:pPr>
            <a:r>
              <a:rPr lang="en-US" altLang="zh-CN" sz="2200" dirty="0">
                <a:latin typeface="Times New Roman" panose="02020603050405020304" pitchFamily="18" charset="0"/>
                <a:ea typeface="楷体_GB2312" pitchFamily="49" charset="-122"/>
              </a:rPr>
              <a:t>     &lt;author&gt;Erik T. Ray&lt;/author&gt; </a:t>
            </a:r>
          </a:p>
          <a:p>
            <a:pPr>
              <a:spcBef>
                <a:spcPct val="0"/>
              </a:spcBef>
              <a:buClrTx/>
              <a:buSzTx/>
              <a:buFontTx/>
              <a:buNone/>
            </a:pPr>
            <a:r>
              <a:rPr lang="en-US" altLang="zh-CN" sz="2200" dirty="0">
                <a:latin typeface="Times New Roman" panose="02020603050405020304" pitchFamily="18" charset="0"/>
                <a:ea typeface="楷体_GB2312" pitchFamily="49" charset="-122"/>
              </a:rPr>
              <a:t>     &lt;year&gt;2003&lt;/year&gt; </a:t>
            </a:r>
          </a:p>
          <a:p>
            <a:pPr>
              <a:spcBef>
                <a:spcPct val="0"/>
              </a:spcBef>
              <a:buClrTx/>
              <a:buSzTx/>
              <a:buFontTx/>
              <a:buNone/>
            </a:pPr>
            <a:r>
              <a:rPr lang="en-US" altLang="zh-CN" sz="2200" dirty="0">
                <a:latin typeface="Times New Roman" panose="02020603050405020304" pitchFamily="18" charset="0"/>
                <a:ea typeface="楷体_GB2312" pitchFamily="49" charset="-122"/>
              </a:rPr>
              <a:t>     &lt;price&gt;39.95&lt;/price&gt;</a:t>
            </a:r>
          </a:p>
          <a:p>
            <a:pPr>
              <a:spcBef>
                <a:spcPct val="0"/>
              </a:spcBef>
              <a:buClrTx/>
              <a:buSzTx/>
              <a:buFontTx/>
              <a:buNone/>
            </a:pPr>
            <a:r>
              <a:rPr lang="en-US" altLang="zh-CN" sz="2200" dirty="0">
                <a:latin typeface="Times New Roman" panose="02020603050405020304" pitchFamily="18" charset="0"/>
                <a:ea typeface="楷体_GB2312" pitchFamily="49" charset="-122"/>
              </a:rPr>
              <a:t>  &lt;/book&gt; </a:t>
            </a:r>
          </a:p>
          <a:p>
            <a:pPr>
              <a:spcBef>
                <a:spcPct val="0"/>
              </a:spcBef>
              <a:buClrTx/>
              <a:buSzTx/>
              <a:buFontTx/>
              <a:buNone/>
            </a:pPr>
            <a:r>
              <a:rPr lang="en-US" altLang="zh-CN" sz="2200" dirty="0">
                <a:latin typeface="Times New Roman" panose="02020603050405020304" pitchFamily="18" charset="0"/>
                <a:ea typeface="楷体_GB2312" pitchFamily="49" charset="-122"/>
              </a:rPr>
              <a:t>&lt;/bookstore&gt; </a:t>
            </a:r>
            <a:endParaRPr lang="zh-CN" altLang="en-US" sz="2200" dirty="0">
              <a:latin typeface="Times New Roman" panose="02020603050405020304" pitchFamily="18" charset="0"/>
              <a:ea typeface="楷体_GB2312" pitchFamily="49" charset="-122"/>
            </a:endParaRPr>
          </a:p>
        </p:txBody>
      </p:sp>
      <p:sp>
        <p:nvSpPr>
          <p:cNvPr id="79876" name="Text Box 7"/>
          <p:cNvSpPr txBox="1">
            <a:spLocks noChangeArrowheads="1"/>
          </p:cNvSpPr>
          <p:nvPr/>
        </p:nvSpPr>
        <p:spPr bwMode="auto">
          <a:xfrm>
            <a:off x="5950041" y="2135604"/>
            <a:ext cx="439411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200" dirty="0">
                <a:latin typeface="Times New Roman" panose="02020603050405020304" pitchFamily="18" charset="0"/>
                <a:ea typeface="楷体_GB2312" pitchFamily="49" charset="-122"/>
              </a:rPr>
              <a:t>&lt;root&gt;</a:t>
            </a:r>
          </a:p>
          <a:p>
            <a:pPr>
              <a:spcBef>
                <a:spcPct val="0"/>
              </a:spcBef>
              <a:buClrTx/>
              <a:buSzTx/>
              <a:buFontTx/>
              <a:buNone/>
            </a:pPr>
            <a:r>
              <a:rPr lang="en-US" altLang="zh-CN" sz="2200" dirty="0">
                <a:latin typeface="Times New Roman" panose="02020603050405020304" pitchFamily="18" charset="0"/>
                <a:ea typeface="楷体_GB2312" pitchFamily="49" charset="-122"/>
              </a:rPr>
              <a:t>    &lt;child&gt;</a:t>
            </a:r>
          </a:p>
          <a:p>
            <a:pPr>
              <a:spcBef>
                <a:spcPct val="0"/>
              </a:spcBef>
              <a:buClrTx/>
              <a:buSzTx/>
              <a:buFontTx/>
              <a:buNone/>
            </a:pPr>
            <a:r>
              <a:rPr lang="en-US" altLang="zh-CN" sz="2200" dirty="0">
                <a:latin typeface="Times New Roman" panose="02020603050405020304" pitchFamily="18" charset="0"/>
                <a:ea typeface="楷体_GB2312" pitchFamily="49" charset="-122"/>
              </a:rPr>
              <a:t>        &lt;</a:t>
            </a:r>
            <a:r>
              <a:rPr lang="en-US" altLang="zh-CN" sz="2200" dirty="0" err="1">
                <a:latin typeface="Times New Roman" panose="02020603050405020304" pitchFamily="18" charset="0"/>
                <a:ea typeface="楷体_GB2312" pitchFamily="49" charset="-122"/>
              </a:rPr>
              <a:t>subchild</a:t>
            </a:r>
            <a:r>
              <a:rPr lang="en-US" altLang="zh-CN" sz="2200" dirty="0">
                <a:latin typeface="Times New Roman" panose="02020603050405020304" pitchFamily="18" charset="0"/>
                <a:ea typeface="楷体_GB2312" pitchFamily="49" charset="-122"/>
              </a:rPr>
              <a:t>&gt;.....&lt;/</a:t>
            </a:r>
            <a:r>
              <a:rPr lang="en-US" altLang="zh-CN" sz="2200" dirty="0" err="1">
                <a:latin typeface="Times New Roman" panose="02020603050405020304" pitchFamily="18" charset="0"/>
                <a:ea typeface="楷体_GB2312" pitchFamily="49" charset="-122"/>
              </a:rPr>
              <a:t>subchild</a:t>
            </a:r>
            <a:r>
              <a:rPr lang="en-US" altLang="zh-CN" sz="2200" dirty="0">
                <a:latin typeface="Times New Roman" panose="02020603050405020304" pitchFamily="18" charset="0"/>
                <a:ea typeface="楷体_GB2312" pitchFamily="49" charset="-122"/>
              </a:rPr>
              <a:t>&gt; </a:t>
            </a:r>
          </a:p>
          <a:p>
            <a:pPr>
              <a:spcBef>
                <a:spcPct val="0"/>
              </a:spcBef>
              <a:buClrTx/>
              <a:buSzTx/>
              <a:buFontTx/>
              <a:buNone/>
            </a:pPr>
            <a:r>
              <a:rPr lang="en-US" altLang="zh-CN" sz="2200" dirty="0">
                <a:latin typeface="Times New Roman" panose="02020603050405020304" pitchFamily="18" charset="0"/>
                <a:ea typeface="楷体_GB2312" pitchFamily="49" charset="-122"/>
              </a:rPr>
              <a:t>    &lt;/child&gt; </a:t>
            </a:r>
          </a:p>
          <a:p>
            <a:pPr>
              <a:spcBef>
                <a:spcPct val="0"/>
              </a:spcBef>
              <a:buClrTx/>
              <a:buSzTx/>
              <a:buFontTx/>
              <a:buNone/>
            </a:pPr>
            <a:r>
              <a:rPr lang="en-US" altLang="zh-CN" sz="2200" dirty="0">
                <a:latin typeface="Times New Roman" panose="02020603050405020304" pitchFamily="18" charset="0"/>
                <a:ea typeface="楷体_GB2312" pitchFamily="49" charset="-122"/>
              </a:rPr>
              <a:t>&lt;/</a:t>
            </a:r>
            <a:r>
              <a:rPr lang="en-US" altLang="zh-CN" sz="2200" dirty="0">
                <a:latin typeface="楷体_GB2312" pitchFamily="49" charset="-122"/>
                <a:ea typeface="楷体_GB2312" pitchFamily="49" charset="-122"/>
              </a:rPr>
              <a:t>root&gt; </a:t>
            </a:r>
            <a:endParaRPr lang="zh-CN" altLang="en-US" sz="2200" dirty="0">
              <a:latin typeface="楷体_GB2312" pitchFamily="49" charset="-122"/>
              <a:ea typeface="楷体_GB2312" pitchFamily="49" charset="-122"/>
            </a:endParaRPr>
          </a:p>
        </p:txBody>
      </p:sp>
      <p:sp>
        <p:nvSpPr>
          <p:cNvPr id="79877" name="Text Box 8"/>
          <p:cNvSpPr txBox="1">
            <a:spLocks noChangeArrowheads="1"/>
          </p:cNvSpPr>
          <p:nvPr/>
        </p:nvSpPr>
        <p:spPr bwMode="auto">
          <a:xfrm>
            <a:off x="5950041" y="4365625"/>
            <a:ext cx="446713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400" dirty="0">
                <a:latin typeface="微软雅黑" panose="020B0503020204020204" pitchFamily="34" charset="-122"/>
                <a:ea typeface="楷体_GB2312" pitchFamily="49" charset="-122"/>
              </a:rPr>
              <a:t> </a:t>
            </a:r>
            <a:r>
              <a:rPr lang="en-US" altLang="zh-CN" sz="2400" dirty="0" smtClean="0">
                <a:latin typeface="微软雅黑" panose="020B0503020204020204" pitchFamily="34" charset="-122"/>
                <a:ea typeface="楷体_GB2312" pitchFamily="49" charset="-122"/>
              </a:rPr>
              <a:t>      </a:t>
            </a:r>
            <a:r>
              <a:rPr lang="zh-CN" altLang="en-US" sz="2400" dirty="0" smtClean="0">
                <a:latin typeface="微软雅黑" panose="020B0503020204020204" pitchFamily="34" charset="-122"/>
                <a:ea typeface="微软雅黑" panose="020B0503020204020204" pitchFamily="34" charset="-122"/>
              </a:rPr>
              <a:t>父</a:t>
            </a:r>
            <a:r>
              <a:rPr lang="zh-CN" altLang="en-US" sz="2400" dirty="0">
                <a:latin typeface="微软雅黑" panose="020B0503020204020204" pitchFamily="34" charset="-122"/>
                <a:ea typeface="微软雅黑" panose="020B0503020204020204" pitchFamily="34" charset="-122"/>
              </a:rPr>
              <a:t>、子以及同胞等术语用于描述元素之间的关系。父元素拥有子元素。相同层级上的子元素成为</a:t>
            </a:r>
            <a:r>
              <a:rPr lang="zh-CN" altLang="en-US" sz="2400" dirty="0" smtClean="0">
                <a:latin typeface="微软雅黑" panose="020B0503020204020204" pitchFamily="34" charset="-122"/>
                <a:ea typeface="微软雅黑" panose="020B0503020204020204" pitchFamily="34" charset="-122"/>
              </a:rPr>
              <a:t>同胞。 </a:t>
            </a:r>
            <a:endParaRPr lang="zh-CN" altLang="en-US" sz="2400" dirty="0">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74</a:t>
            </a:fld>
            <a:endParaRPr lang="zh-CN" altLang="en-US"/>
          </a:p>
        </p:txBody>
      </p:sp>
      <p:sp>
        <p:nvSpPr>
          <p:cNvPr id="4" name="日期占位符 3"/>
          <p:cNvSpPr>
            <a:spLocks noGrp="1"/>
          </p:cNvSpPr>
          <p:nvPr>
            <p:ph type="dt" sz="half" idx="10"/>
          </p:nvPr>
        </p:nvSpPr>
        <p:spPr/>
        <p:txBody>
          <a:bodyPr/>
          <a:lstStyle/>
          <a:p>
            <a:fld id="{11387025-104E-4CDC-A8B5-691021D8B53D}" type="datetime8">
              <a:rPr lang="zh-CN" altLang="en-US" smtClean="0"/>
              <a:t>2018年12月17日8时38分</a:t>
            </a:fld>
            <a:endParaRPr lang="zh-CN" altLang="en-US"/>
          </a:p>
        </p:txBody>
      </p:sp>
    </p:spTree>
    <p:extLst>
      <p:ext uri="{BB962C8B-B14F-4D97-AF65-F5344CB8AC3E}">
        <p14:creationId xmlns:p14="http://schemas.microsoft.com/office/powerpoint/2010/main" val="15967736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dirty="0">
                <a:solidFill>
                  <a:schemeClr val="accent1">
                    <a:lumMod val="75000"/>
                  </a:schemeClr>
                </a:solidFill>
              </a:rPr>
              <a:t>XML</a:t>
            </a:r>
            <a:r>
              <a:rPr lang="zh-CN" altLang="en-US" dirty="0">
                <a:solidFill>
                  <a:schemeClr val="accent1">
                    <a:lumMod val="75000"/>
                  </a:schemeClr>
                </a:solidFill>
              </a:rPr>
              <a:t>的例子</a:t>
            </a:r>
            <a:endParaRPr lang="en-US" altLang="zh-CN" dirty="0" smtClean="0"/>
          </a:p>
        </p:txBody>
      </p:sp>
      <p:sp>
        <p:nvSpPr>
          <p:cNvPr id="80899" name="Rectangle 3"/>
          <p:cNvSpPr>
            <a:spLocks noGrp="1" noChangeArrowheads="1"/>
          </p:cNvSpPr>
          <p:nvPr>
            <p:ph idx="1"/>
          </p:nvPr>
        </p:nvSpPr>
        <p:spPr>
          <a:xfrm>
            <a:off x="838200" y="1944868"/>
            <a:ext cx="6480175" cy="3024187"/>
          </a:xfrm>
        </p:spPr>
        <p:txBody>
          <a:bodyPr>
            <a:normAutofit fontScale="77500" lnSpcReduction="20000"/>
          </a:bodyPr>
          <a:lstStyle/>
          <a:p>
            <a:pPr>
              <a:spcBef>
                <a:spcPct val="0"/>
              </a:spcBef>
              <a:spcAft>
                <a:spcPct val="10000"/>
              </a:spcAft>
              <a:buFont typeface="Wingdings" panose="05000000000000000000" pitchFamily="2" charset="2"/>
              <a:buNone/>
            </a:pPr>
            <a:r>
              <a:rPr lang="en-US" altLang="zh-CN" sz="2400" dirty="0"/>
              <a:t>&lt;!-- Copyright w3school.com.cn --&gt;</a:t>
            </a:r>
          </a:p>
          <a:p>
            <a:pPr>
              <a:spcBef>
                <a:spcPct val="0"/>
              </a:spcBef>
              <a:spcAft>
                <a:spcPct val="10000"/>
              </a:spcAft>
              <a:buFont typeface="Wingdings" panose="05000000000000000000" pitchFamily="2" charset="2"/>
              <a:buNone/>
            </a:pPr>
            <a:r>
              <a:rPr lang="en-US" altLang="zh-CN" sz="2400" dirty="0"/>
              <a:t>&lt;note&gt;</a:t>
            </a:r>
          </a:p>
          <a:p>
            <a:pPr>
              <a:spcBef>
                <a:spcPct val="0"/>
              </a:spcBef>
              <a:spcAft>
                <a:spcPct val="10000"/>
              </a:spcAft>
              <a:buFont typeface="Wingdings" panose="05000000000000000000" pitchFamily="2" charset="2"/>
              <a:buNone/>
            </a:pPr>
            <a:r>
              <a:rPr lang="en-US" altLang="zh-CN" sz="2400" dirty="0" smtClean="0"/>
              <a:t>   &lt;</a:t>
            </a:r>
            <a:r>
              <a:rPr lang="en-US" altLang="zh-CN" sz="2400" dirty="0"/>
              <a:t>to&gt;George&lt;/to&gt;</a:t>
            </a:r>
          </a:p>
          <a:p>
            <a:pPr>
              <a:spcBef>
                <a:spcPct val="0"/>
              </a:spcBef>
              <a:spcAft>
                <a:spcPct val="10000"/>
              </a:spcAft>
              <a:buFont typeface="Wingdings" panose="05000000000000000000" pitchFamily="2" charset="2"/>
              <a:buNone/>
            </a:pPr>
            <a:r>
              <a:rPr lang="en-US" altLang="zh-CN" sz="2400" dirty="0" smtClean="0"/>
              <a:t>   &lt;</a:t>
            </a:r>
            <a:r>
              <a:rPr lang="en-US" altLang="zh-CN" sz="2400" dirty="0"/>
              <a:t>from&gt;John&lt;/from&gt;</a:t>
            </a:r>
          </a:p>
          <a:p>
            <a:pPr>
              <a:spcBef>
                <a:spcPct val="0"/>
              </a:spcBef>
              <a:spcAft>
                <a:spcPct val="10000"/>
              </a:spcAft>
              <a:buFont typeface="Wingdings" panose="05000000000000000000" pitchFamily="2" charset="2"/>
              <a:buNone/>
            </a:pPr>
            <a:r>
              <a:rPr lang="en-US" altLang="zh-CN" sz="2400" dirty="0" smtClean="0"/>
              <a:t>   &lt;</a:t>
            </a:r>
            <a:r>
              <a:rPr lang="en-US" altLang="zh-CN" sz="2400" dirty="0"/>
              <a:t>heading&gt;Reminder&lt;/heading&gt;</a:t>
            </a:r>
          </a:p>
          <a:p>
            <a:pPr>
              <a:spcBef>
                <a:spcPct val="0"/>
              </a:spcBef>
              <a:spcAft>
                <a:spcPct val="10000"/>
              </a:spcAft>
              <a:buFont typeface="Wingdings" panose="05000000000000000000" pitchFamily="2" charset="2"/>
              <a:buNone/>
            </a:pPr>
            <a:r>
              <a:rPr lang="en-US" altLang="zh-CN" sz="2400" dirty="0" smtClean="0"/>
              <a:t>   &lt;</a:t>
            </a:r>
            <a:r>
              <a:rPr lang="en-US" altLang="zh-CN" sz="2400" dirty="0"/>
              <a:t>body&gt;Don't forget the meeting!&lt;/body&gt;</a:t>
            </a:r>
          </a:p>
          <a:p>
            <a:pPr>
              <a:spcBef>
                <a:spcPct val="0"/>
              </a:spcBef>
              <a:spcAft>
                <a:spcPct val="10000"/>
              </a:spcAft>
              <a:buFont typeface="Wingdings" panose="05000000000000000000" pitchFamily="2" charset="2"/>
              <a:buNone/>
            </a:pPr>
            <a:r>
              <a:rPr lang="en-US" altLang="zh-CN" sz="2400" dirty="0"/>
              <a:t>&lt;/note&gt;</a:t>
            </a:r>
            <a:endParaRPr lang="zh-CN" altLang="en-US" sz="2400" dirty="0"/>
          </a:p>
        </p:txBody>
      </p:sp>
      <p:sp>
        <p:nvSpPr>
          <p:cNvPr id="80900" name="TextBox 1"/>
          <p:cNvSpPr txBox="1">
            <a:spLocks noChangeArrowheads="1"/>
          </p:cNvSpPr>
          <p:nvPr/>
        </p:nvSpPr>
        <p:spPr bwMode="auto">
          <a:xfrm>
            <a:off x="6667768" y="4846148"/>
            <a:ext cx="42481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b="1" dirty="0">
                <a:latin typeface="楷体_GB2312" pitchFamily="49" charset="-122"/>
                <a:ea typeface="楷体_GB2312" pitchFamily="49" charset="-122"/>
              </a:rPr>
              <a:t>MESSAGE</a:t>
            </a:r>
            <a:r>
              <a:rPr lang="en-US" altLang="zh-CN" sz="2400" dirty="0">
                <a:latin typeface="楷体_GB2312" pitchFamily="49" charset="-122"/>
                <a:ea typeface="楷体_GB2312" pitchFamily="49" charset="-122"/>
              </a:rPr>
              <a:t> </a:t>
            </a:r>
          </a:p>
          <a:p>
            <a:pPr>
              <a:spcBef>
                <a:spcPct val="0"/>
              </a:spcBef>
              <a:buClrTx/>
              <a:buSzTx/>
              <a:buFontTx/>
              <a:buNone/>
            </a:pPr>
            <a:r>
              <a:rPr lang="en-US" altLang="zh-CN" sz="2400" dirty="0">
                <a:latin typeface="楷体_GB2312" pitchFamily="49" charset="-122"/>
                <a:ea typeface="楷体_GB2312" pitchFamily="49" charset="-122"/>
              </a:rPr>
              <a:t>To: George </a:t>
            </a:r>
          </a:p>
          <a:p>
            <a:pPr>
              <a:spcBef>
                <a:spcPct val="0"/>
              </a:spcBef>
              <a:buClrTx/>
              <a:buSzTx/>
              <a:buFontTx/>
              <a:buNone/>
            </a:pPr>
            <a:r>
              <a:rPr lang="en-US" altLang="zh-CN" sz="2400" dirty="0">
                <a:latin typeface="楷体_GB2312" pitchFamily="49" charset="-122"/>
                <a:ea typeface="楷体_GB2312" pitchFamily="49" charset="-122"/>
              </a:rPr>
              <a:t>From: John </a:t>
            </a:r>
          </a:p>
          <a:p>
            <a:pPr>
              <a:spcBef>
                <a:spcPct val="0"/>
              </a:spcBef>
              <a:buClrTx/>
              <a:buSzTx/>
              <a:buFontTx/>
              <a:buNone/>
            </a:pPr>
            <a:r>
              <a:rPr lang="en-US" altLang="zh-CN" sz="2400" dirty="0">
                <a:latin typeface="楷体_GB2312" pitchFamily="49" charset="-122"/>
                <a:ea typeface="楷体_GB2312" pitchFamily="49" charset="-122"/>
              </a:rPr>
              <a:t>Don't forget the meeting!</a:t>
            </a:r>
            <a:endParaRPr lang="zh-CN" altLang="en-US" sz="2400" dirty="0">
              <a:latin typeface="楷体_GB2312" pitchFamily="49" charset="-122"/>
              <a:ea typeface="楷体_GB2312" pitchFamily="49" charset="-122"/>
            </a:endParaRPr>
          </a:p>
        </p:txBody>
      </p:sp>
      <p:cxnSp>
        <p:nvCxnSpPr>
          <p:cNvPr id="3" name="直接连接符 2"/>
          <p:cNvCxnSpPr/>
          <p:nvPr/>
        </p:nvCxnSpPr>
        <p:spPr>
          <a:xfrm flipH="1">
            <a:off x="2060620" y="3825025"/>
            <a:ext cx="7199290" cy="2356834"/>
          </a:xfrm>
          <a:prstGeom prst="line">
            <a:avLst/>
          </a:prstGeom>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75</a:t>
            </a:fld>
            <a:endParaRPr lang="zh-CN" altLang="en-US"/>
          </a:p>
        </p:txBody>
      </p:sp>
      <p:sp>
        <p:nvSpPr>
          <p:cNvPr id="5" name="日期占位符 4"/>
          <p:cNvSpPr>
            <a:spLocks noGrp="1"/>
          </p:cNvSpPr>
          <p:nvPr>
            <p:ph type="dt" sz="half" idx="10"/>
          </p:nvPr>
        </p:nvSpPr>
        <p:spPr/>
        <p:txBody>
          <a:bodyPr/>
          <a:lstStyle/>
          <a:p>
            <a:fld id="{7EC80AF0-C66C-48B0-8FC4-51422AD9A658}" type="datetime8">
              <a:rPr lang="zh-CN" altLang="en-US" smtClean="0"/>
              <a:t>2018年12月17日8时38分</a:t>
            </a:fld>
            <a:endParaRPr lang="zh-CN" altLang="en-US"/>
          </a:p>
        </p:txBody>
      </p:sp>
    </p:spTree>
    <p:extLst>
      <p:ext uri="{BB962C8B-B14F-4D97-AF65-F5344CB8AC3E}">
        <p14:creationId xmlns:p14="http://schemas.microsoft.com/office/powerpoint/2010/main" val="4262541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smtClean="0">
                <a:solidFill>
                  <a:schemeClr val="accent1">
                    <a:lumMod val="75000"/>
                  </a:schemeClr>
                </a:solidFill>
              </a:rPr>
              <a:t>XML</a:t>
            </a:r>
            <a:r>
              <a:rPr lang="zh-CN" altLang="en-US" dirty="0" smtClean="0">
                <a:solidFill>
                  <a:schemeClr val="accent1">
                    <a:lumMod val="75000"/>
                  </a:schemeClr>
                </a:solidFill>
              </a:rPr>
              <a:t>解析</a:t>
            </a:r>
          </a:p>
        </p:txBody>
      </p:sp>
      <p:sp>
        <p:nvSpPr>
          <p:cNvPr id="81923" name="Rectangle 3"/>
          <p:cNvSpPr>
            <a:spLocks noGrp="1" noChangeArrowheads="1"/>
          </p:cNvSpPr>
          <p:nvPr>
            <p:ph idx="1"/>
          </p:nvPr>
        </p:nvSpPr>
        <p:spPr>
          <a:xfrm>
            <a:off x="838199" y="1690688"/>
            <a:ext cx="9871129" cy="4413250"/>
          </a:xfrm>
        </p:spPr>
        <p:txBody>
          <a:bodyPr>
            <a:normAutofit/>
          </a:bodyPr>
          <a:lstStyle/>
          <a:p>
            <a:pPr>
              <a:lnSpc>
                <a:spcPct val="90000"/>
              </a:lnSpc>
            </a:pPr>
            <a:r>
              <a:rPr lang="en-US" altLang="zh-CN" sz="2400" dirty="0"/>
              <a:t> </a:t>
            </a:r>
            <a:r>
              <a:rPr lang="en-US" altLang="zh-CN" sz="2400" dirty="0" smtClean="0"/>
              <a:t>    XML </a:t>
            </a:r>
            <a:r>
              <a:rPr lang="en-US" altLang="zh-CN" sz="2400" dirty="0"/>
              <a:t>DOM (XML Document Object Model) </a:t>
            </a:r>
            <a:r>
              <a:rPr lang="zh-CN" altLang="en-US" sz="2400" dirty="0"/>
              <a:t>定义了访问和操作 </a:t>
            </a:r>
            <a:r>
              <a:rPr lang="en-US" altLang="zh-CN" sz="2400" dirty="0"/>
              <a:t>XML </a:t>
            </a:r>
            <a:r>
              <a:rPr lang="zh-CN" altLang="en-US" sz="2400" dirty="0"/>
              <a:t>文档的标准方法。</a:t>
            </a:r>
          </a:p>
          <a:p>
            <a:pPr>
              <a:lnSpc>
                <a:spcPct val="90000"/>
              </a:lnSpc>
            </a:pPr>
            <a:r>
              <a:rPr lang="en-US" altLang="zh-CN" sz="2200" dirty="0" smtClean="0"/>
              <a:t>      </a:t>
            </a:r>
            <a:r>
              <a:rPr lang="en-US" altLang="zh-CN" sz="2200" dirty="0" err="1" smtClean="0"/>
              <a:t>xmlDoc.getElementsByTagName</a:t>
            </a:r>
            <a:r>
              <a:rPr lang="en-US" altLang="zh-CN" sz="2200" dirty="0"/>
              <a:t>("to")[0].</a:t>
            </a:r>
            <a:r>
              <a:rPr lang="en-US" altLang="zh-CN" sz="2200" dirty="0" err="1"/>
              <a:t>childNodes</a:t>
            </a:r>
            <a:r>
              <a:rPr lang="en-US" altLang="zh-CN" sz="2200" dirty="0"/>
              <a:t>[0].</a:t>
            </a:r>
            <a:r>
              <a:rPr lang="en-US" altLang="zh-CN" sz="2200" dirty="0" err="1"/>
              <a:t>nodeValue</a:t>
            </a:r>
            <a:endParaRPr lang="en-US" altLang="zh-CN" sz="2200" dirty="0"/>
          </a:p>
          <a:p>
            <a:pPr lvl="1">
              <a:lnSpc>
                <a:spcPct val="90000"/>
              </a:lnSpc>
            </a:pPr>
            <a:endParaRPr lang="en-US" altLang="zh-CN" sz="2000" b="1" dirty="0" smtClean="0"/>
          </a:p>
          <a:p>
            <a:pPr lvl="1">
              <a:lnSpc>
                <a:spcPct val="90000"/>
              </a:lnSpc>
            </a:pPr>
            <a:r>
              <a:rPr lang="en-US" altLang="zh-CN" sz="2000" b="1" dirty="0" err="1" smtClean="0"/>
              <a:t>xmlDoc</a:t>
            </a:r>
            <a:r>
              <a:rPr lang="en-US" altLang="zh-CN" sz="2000" dirty="0"/>
              <a:t> -</a:t>
            </a:r>
            <a:r>
              <a:rPr lang="zh-CN" altLang="en-US" sz="2000" dirty="0"/>
              <a:t>由解析器创建的 </a:t>
            </a:r>
            <a:r>
              <a:rPr lang="en-US" altLang="zh-CN" sz="2000" dirty="0"/>
              <a:t>XML </a:t>
            </a:r>
            <a:r>
              <a:rPr lang="zh-CN" altLang="en-US" sz="2000" dirty="0"/>
              <a:t>文档</a:t>
            </a:r>
          </a:p>
          <a:p>
            <a:pPr lvl="2">
              <a:lnSpc>
                <a:spcPct val="90000"/>
              </a:lnSpc>
            </a:pPr>
            <a:r>
              <a:rPr lang="en-US" altLang="zh-CN" sz="1800" dirty="0" err="1"/>
              <a:t>Var</a:t>
            </a:r>
            <a:r>
              <a:rPr lang="en-US" altLang="zh-CN" sz="1800" dirty="0"/>
              <a:t>   </a:t>
            </a:r>
            <a:r>
              <a:rPr lang="en-US" altLang="zh-CN" sz="1800" dirty="0" err="1"/>
              <a:t>xmlDoc</a:t>
            </a:r>
            <a:r>
              <a:rPr lang="en-US" altLang="zh-CN" sz="1800" dirty="0"/>
              <a:t>=</a:t>
            </a:r>
            <a:r>
              <a:rPr lang="en-US" altLang="zh-CN" sz="1800" dirty="0" err="1"/>
              <a:t>document.implementation.createDocument</a:t>
            </a:r>
            <a:r>
              <a:rPr lang="en-US" altLang="zh-CN" sz="1800" dirty="0"/>
              <a:t>("","",null);</a:t>
            </a:r>
          </a:p>
          <a:p>
            <a:pPr lvl="2">
              <a:lnSpc>
                <a:spcPct val="90000"/>
              </a:lnSpc>
            </a:pPr>
            <a:r>
              <a:rPr lang="en-US" altLang="zh-CN" sz="1800" dirty="0" err="1"/>
              <a:t>xmlDoc.async</a:t>
            </a:r>
            <a:r>
              <a:rPr lang="en-US" altLang="zh-CN" sz="1800" dirty="0"/>
              <a:t>=“false”;   //</a:t>
            </a:r>
            <a:r>
              <a:rPr lang="zh-CN" altLang="en-US" sz="1800" dirty="0"/>
              <a:t>关闭异步</a:t>
            </a:r>
            <a:r>
              <a:rPr lang="zh-CN" altLang="en-US" sz="1800" dirty="0" smtClean="0"/>
              <a:t>加载，确保</a:t>
            </a:r>
            <a:r>
              <a:rPr lang="zh-CN" altLang="en-US" sz="1800" dirty="0"/>
              <a:t>在文档完全加载之前解析器不会继续脚本的执行 </a:t>
            </a:r>
          </a:p>
          <a:p>
            <a:pPr lvl="2">
              <a:lnSpc>
                <a:spcPct val="90000"/>
              </a:lnSpc>
            </a:pPr>
            <a:r>
              <a:rPr lang="en-US" altLang="zh-CN" sz="1800" dirty="0" err="1"/>
              <a:t>xmlDoc.load</a:t>
            </a:r>
            <a:r>
              <a:rPr lang="en-US" altLang="zh-CN" sz="1800" dirty="0"/>
              <a:t>("note.xml"); </a:t>
            </a:r>
          </a:p>
          <a:p>
            <a:pPr lvl="1">
              <a:lnSpc>
                <a:spcPct val="90000"/>
              </a:lnSpc>
            </a:pPr>
            <a:r>
              <a:rPr lang="en-US" altLang="zh-CN" sz="2000" b="1" dirty="0" err="1"/>
              <a:t>getElementsByTagName</a:t>
            </a:r>
            <a:r>
              <a:rPr lang="en-US" altLang="zh-CN" sz="2000" b="1" dirty="0"/>
              <a:t>("to")[0]</a:t>
            </a:r>
            <a:r>
              <a:rPr lang="en-US" altLang="zh-CN" sz="2000" dirty="0"/>
              <a:t> - </a:t>
            </a:r>
            <a:r>
              <a:rPr lang="zh-CN" altLang="en-US" sz="2000" dirty="0"/>
              <a:t>第一个 </a:t>
            </a:r>
            <a:r>
              <a:rPr lang="en-US" altLang="zh-CN" sz="2000" dirty="0"/>
              <a:t>&lt;to&gt; </a:t>
            </a:r>
            <a:r>
              <a:rPr lang="zh-CN" altLang="en-US" sz="2000" dirty="0"/>
              <a:t>元素</a:t>
            </a:r>
          </a:p>
          <a:p>
            <a:pPr lvl="1">
              <a:lnSpc>
                <a:spcPct val="90000"/>
              </a:lnSpc>
            </a:pPr>
            <a:r>
              <a:rPr lang="en-US" altLang="zh-CN" sz="2000" b="1" dirty="0" err="1"/>
              <a:t>childNodes</a:t>
            </a:r>
            <a:r>
              <a:rPr lang="en-US" altLang="zh-CN" sz="2000" b="1" dirty="0"/>
              <a:t>[0]</a:t>
            </a:r>
            <a:r>
              <a:rPr lang="en-US" altLang="zh-CN" sz="2000" dirty="0"/>
              <a:t> - &lt;to&gt; </a:t>
            </a:r>
            <a:r>
              <a:rPr lang="zh-CN" altLang="en-US" sz="2000" dirty="0"/>
              <a:t>元素的第一个子元素（文本节点）</a:t>
            </a:r>
          </a:p>
          <a:p>
            <a:pPr lvl="1">
              <a:lnSpc>
                <a:spcPct val="90000"/>
              </a:lnSpc>
            </a:pPr>
            <a:r>
              <a:rPr lang="en-US" altLang="zh-CN" sz="2000" b="1" dirty="0" err="1"/>
              <a:t>nodeValue</a:t>
            </a:r>
            <a:r>
              <a:rPr lang="en-US" altLang="zh-CN" sz="2000" dirty="0"/>
              <a:t> - </a:t>
            </a:r>
            <a:r>
              <a:rPr lang="zh-CN" altLang="en-US" sz="2000" dirty="0"/>
              <a:t>节点的值（文本本身）</a:t>
            </a:r>
          </a:p>
          <a:p>
            <a:pPr>
              <a:lnSpc>
                <a:spcPct val="90000"/>
              </a:lnSpc>
            </a:pPr>
            <a:endParaRPr lang="zh-CN" altLang="en-US"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76</a:t>
            </a:fld>
            <a:endParaRPr lang="zh-CN" altLang="en-US"/>
          </a:p>
        </p:txBody>
      </p:sp>
      <p:sp>
        <p:nvSpPr>
          <p:cNvPr id="4" name="日期占位符 3"/>
          <p:cNvSpPr>
            <a:spLocks noGrp="1"/>
          </p:cNvSpPr>
          <p:nvPr>
            <p:ph type="dt" sz="half" idx="10"/>
          </p:nvPr>
        </p:nvSpPr>
        <p:spPr/>
        <p:txBody>
          <a:bodyPr/>
          <a:lstStyle/>
          <a:p>
            <a:fld id="{E38E5151-53C5-4C28-9A11-E3ED28798B2F}" type="datetime8">
              <a:rPr lang="zh-CN" altLang="en-US" smtClean="0"/>
              <a:t>2018年12月17日8时38分</a:t>
            </a:fld>
            <a:endParaRPr lang="zh-CN" altLang="en-US" dirty="0"/>
          </a:p>
        </p:txBody>
      </p:sp>
    </p:spTree>
    <p:extLst>
      <p:ext uri="{BB962C8B-B14F-4D97-AF65-F5344CB8AC3E}">
        <p14:creationId xmlns:p14="http://schemas.microsoft.com/office/powerpoint/2010/main" val="81669492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dirty="0" smtClean="0">
                <a:solidFill>
                  <a:schemeClr val="accent1">
                    <a:lumMod val="75000"/>
                  </a:schemeClr>
                </a:solidFill>
              </a:rPr>
              <a:t>客户端和服务器端的活动</a:t>
            </a:r>
          </a:p>
        </p:txBody>
      </p:sp>
      <p:sp>
        <p:nvSpPr>
          <p:cNvPr id="82947" name="内容占位符 2"/>
          <p:cNvSpPr>
            <a:spLocks noGrp="1"/>
          </p:cNvSpPr>
          <p:nvPr>
            <p:ph idx="1"/>
          </p:nvPr>
        </p:nvSpPr>
        <p:spPr>
          <a:xfrm>
            <a:off x="838200" y="2137893"/>
            <a:ext cx="10515600" cy="4039070"/>
          </a:xfrm>
        </p:spPr>
        <p:txBody>
          <a:bodyPr/>
          <a:lstStyle/>
          <a:p>
            <a:pPr algn="just"/>
            <a:r>
              <a:rPr lang="en-US" altLang="zh-CN" dirty="0" smtClean="0"/>
              <a:t>	</a:t>
            </a:r>
            <a:r>
              <a:rPr lang="zh-CN" altLang="zh-CN" dirty="0"/>
              <a:t>现在我们来考虑一下</a:t>
            </a:r>
            <a:r>
              <a:rPr lang="en-US" altLang="zh-CN" dirty="0"/>
              <a:t>, </a:t>
            </a:r>
            <a:r>
              <a:rPr lang="zh-CN" altLang="zh-CN" dirty="0" smtClean="0"/>
              <a:t>检索简单</a:t>
            </a:r>
            <a:r>
              <a:rPr lang="zh-CN" altLang="zh-CN" dirty="0"/>
              <a:t>网页</a:t>
            </a:r>
            <a:r>
              <a:rPr lang="en-US" altLang="zh-CN" dirty="0"/>
              <a:t>, </a:t>
            </a:r>
            <a:r>
              <a:rPr lang="zh-CN" altLang="zh-CN" dirty="0"/>
              <a:t>并将其呈现在浏览器所在的计算机的显示器上</a:t>
            </a:r>
            <a:r>
              <a:rPr lang="en-US" altLang="zh-CN" dirty="0"/>
              <a:t>, </a:t>
            </a:r>
            <a:r>
              <a:rPr lang="zh-CN" altLang="zh-CN" dirty="0"/>
              <a:t>都需要哪些</a:t>
            </a:r>
            <a:r>
              <a:rPr lang="zh-CN" altLang="zh-CN" dirty="0" smtClean="0"/>
              <a:t>步骤。</a:t>
            </a:r>
            <a:endParaRPr lang="zh-CN" altLang="en-US" dirty="0" smtClean="0"/>
          </a:p>
        </p:txBody>
      </p:sp>
      <p:sp>
        <p:nvSpPr>
          <p:cNvPr id="2" name="文本框 1"/>
          <p:cNvSpPr txBox="1"/>
          <p:nvPr/>
        </p:nvSpPr>
        <p:spPr>
          <a:xfrm>
            <a:off x="5743978" y="4157428"/>
            <a:ext cx="2523355" cy="1569660"/>
          </a:xfrm>
          <a:prstGeom prst="rect">
            <a:avLst/>
          </a:prstGeom>
          <a:noFill/>
        </p:spPr>
        <p:txBody>
          <a:bodyPr wrap="square" rtlCol="0">
            <a:spAutoFit/>
          </a:bodyPr>
          <a:lstStyle/>
          <a:p>
            <a:r>
              <a:rPr lang="zh-CN" altLang="en-US" sz="9600" b="1" dirty="0" smtClean="0">
                <a:solidFill>
                  <a:schemeClr val="accent1">
                    <a:lumMod val="7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a:t>
            </a:r>
            <a:endParaRPr lang="zh-CN" altLang="en-US" sz="9600" b="1" dirty="0">
              <a:solidFill>
                <a:schemeClr val="accent1">
                  <a:lumMod val="7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3" name="页脚占位符 2"/>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77</a:t>
            </a:fld>
            <a:endParaRPr lang="zh-CN" altLang="en-US"/>
          </a:p>
        </p:txBody>
      </p:sp>
      <p:sp>
        <p:nvSpPr>
          <p:cNvPr id="5" name="日期占位符 4"/>
          <p:cNvSpPr>
            <a:spLocks noGrp="1"/>
          </p:cNvSpPr>
          <p:nvPr>
            <p:ph type="dt" sz="half" idx="10"/>
          </p:nvPr>
        </p:nvSpPr>
        <p:spPr/>
        <p:txBody>
          <a:bodyPr/>
          <a:lstStyle/>
          <a:p>
            <a:fld id="{57C8BC9A-1C13-4E67-8A19-0154783FBAD0}" type="datetime8">
              <a:rPr lang="zh-CN" altLang="en-US" smtClean="0"/>
              <a:t>2018年12月17日8时38分</a:t>
            </a:fld>
            <a:endParaRPr lang="zh-CN" altLang="en-US"/>
          </a:p>
        </p:txBody>
      </p:sp>
    </p:spTree>
    <p:extLst>
      <p:ext uri="{BB962C8B-B14F-4D97-AF65-F5344CB8AC3E}">
        <p14:creationId xmlns:p14="http://schemas.microsoft.com/office/powerpoint/2010/main" val="170583066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dirty="0">
                <a:solidFill>
                  <a:schemeClr val="accent1">
                    <a:lumMod val="75000"/>
                  </a:schemeClr>
                </a:solidFill>
              </a:rPr>
              <a:t>客户端和服务器端的活动</a:t>
            </a:r>
            <a:endParaRPr lang="zh-CN" altLang="en-US" dirty="0" smtClean="0"/>
          </a:p>
        </p:txBody>
      </p:sp>
      <p:sp>
        <p:nvSpPr>
          <p:cNvPr id="83971" name="内容占位符 2"/>
          <p:cNvSpPr>
            <a:spLocks noGrp="1"/>
          </p:cNvSpPr>
          <p:nvPr>
            <p:ph idx="1"/>
          </p:nvPr>
        </p:nvSpPr>
        <p:spPr>
          <a:xfrm>
            <a:off x="605729" y="1612913"/>
            <a:ext cx="10515600" cy="1409255"/>
          </a:xfrm>
        </p:spPr>
        <p:txBody>
          <a:bodyPr>
            <a:normAutofit/>
          </a:bodyPr>
          <a:lstStyle/>
          <a:p>
            <a:pPr algn="just"/>
            <a:r>
              <a:rPr lang="en-US" altLang="zh-CN" dirty="0"/>
              <a:t> </a:t>
            </a:r>
            <a:r>
              <a:rPr lang="en-US" altLang="zh-CN" dirty="0" smtClean="0"/>
              <a:t>      </a:t>
            </a:r>
            <a:r>
              <a:rPr lang="zh-CN" altLang="zh-CN" dirty="0" smtClean="0"/>
              <a:t>首先</a:t>
            </a:r>
            <a:r>
              <a:rPr lang="en-US" altLang="zh-CN" dirty="0"/>
              <a:t>, </a:t>
            </a:r>
            <a:r>
              <a:rPr lang="zh-CN" altLang="zh-CN" dirty="0"/>
              <a:t>扮演客户端角色的浏览器要</a:t>
            </a:r>
            <a:r>
              <a:rPr lang="zh-CN" altLang="zh-CN" dirty="0" smtClean="0"/>
              <a:t>使用</a:t>
            </a:r>
            <a:r>
              <a:rPr lang="en-US" altLang="zh-CN" dirty="0" smtClean="0"/>
              <a:t>URL</a:t>
            </a:r>
            <a:r>
              <a:rPr lang="zh-CN" altLang="zh-CN" dirty="0" smtClean="0"/>
              <a:t>信息</a:t>
            </a:r>
            <a:r>
              <a:rPr lang="en-US" altLang="zh-CN" dirty="0"/>
              <a:t>, </a:t>
            </a:r>
            <a:r>
              <a:rPr lang="zh-CN" altLang="zh-CN" dirty="0" smtClean="0"/>
              <a:t>与万维网</a:t>
            </a:r>
            <a:r>
              <a:rPr lang="zh-CN" altLang="zh-CN" dirty="0"/>
              <a:t>服务器建立连接</a:t>
            </a:r>
            <a:r>
              <a:rPr lang="en-US" altLang="zh-CN" dirty="0"/>
              <a:t>, </a:t>
            </a:r>
            <a:r>
              <a:rPr lang="zh-CN" altLang="zh-CN" dirty="0"/>
              <a:t>然后请求它传输该页的一个副本 </a:t>
            </a:r>
            <a:r>
              <a:rPr lang="zh-CN" altLang="zh-CN" dirty="0" smtClean="0"/>
              <a:t>。</a:t>
            </a:r>
            <a:endParaRPr lang="zh-CN" altLang="en-US" dirty="0" smtClean="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78</a:t>
            </a:fld>
            <a:endParaRPr lang="zh-CN" altLang="en-US"/>
          </a:p>
        </p:txBody>
      </p:sp>
      <p:sp>
        <p:nvSpPr>
          <p:cNvPr id="4" name="日期占位符 3"/>
          <p:cNvSpPr>
            <a:spLocks noGrp="1"/>
          </p:cNvSpPr>
          <p:nvPr>
            <p:ph type="dt" sz="half" idx="10"/>
          </p:nvPr>
        </p:nvSpPr>
        <p:spPr/>
        <p:txBody>
          <a:bodyPr/>
          <a:lstStyle/>
          <a:p>
            <a:fld id="{102206F3-DE7E-456A-ACE4-FD0466CA4C45}" type="datetime8">
              <a:rPr lang="zh-CN" altLang="en-US" smtClean="0"/>
              <a:t>2018年12月17日8时38分</a:t>
            </a:fld>
            <a:endParaRPr lang="zh-CN" altLang="en-US"/>
          </a:p>
        </p:txBody>
      </p:sp>
      <p:sp>
        <p:nvSpPr>
          <p:cNvPr id="7" name="内容占位符 2"/>
          <p:cNvSpPr txBox="1">
            <a:spLocks/>
          </p:cNvSpPr>
          <p:nvPr/>
        </p:nvSpPr>
        <p:spPr>
          <a:xfrm>
            <a:off x="729712" y="3064627"/>
            <a:ext cx="10515600" cy="2832479"/>
          </a:xfrm>
          <a:prstGeom prst="rect">
            <a:avLst/>
          </a:prstGeom>
          <a:noFill/>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2800" kern="1200">
                <a:solidFill>
                  <a:schemeClr val="tx1"/>
                </a:solidFill>
                <a:latin typeface="+mj-ea"/>
                <a:ea typeface="+mj-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400" kern="1200">
                <a:solidFill>
                  <a:schemeClr val="tx1"/>
                </a:solidFill>
                <a:latin typeface="+mj-ea"/>
                <a:ea typeface="+mj-ea"/>
                <a:cs typeface="+mn-cs"/>
              </a:defRPr>
            </a:lvl2pPr>
            <a:lvl3pPr marL="914400" indent="0" algn="l" defTabSz="914400" rtl="0" eaLnBrk="1" latinLnBrk="0" hangingPunct="1">
              <a:lnSpc>
                <a:spcPct val="150000"/>
              </a:lnSpc>
              <a:spcBef>
                <a:spcPts val="500"/>
              </a:spcBef>
              <a:buFont typeface="Arial" panose="020B0604020202020204" pitchFamily="34" charset="0"/>
              <a:buNone/>
              <a:defRPr sz="2000" kern="1200">
                <a:solidFill>
                  <a:schemeClr val="tx1"/>
                </a:solidFill>
                <a:latin typeface="+mj-ea"/>
                <a:ea typeface="+mj-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mj-ea"/>
                <a:ea typeface="+mj-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dirty="0" smtClean="0"/>
              <a:t>      </a:t>
            </a:r>
            <a:r>
              <a:rPr lang="zh-CN" altLang="zh-CN" dirty="0" smtClean="0"/>
              <a:t>服务器然后要将显示的文本文档发送给浏览器作为回应。</a:t>
            </a:r>
            <a:endParaRPr lang="en-US" altLang="zh-CN" dirty="0" smtClean="0"/>
          </a:p>
          <a:p>
            <a:pPr algn="just"/>
            <a:r>
              <a:rPr lang="en-US" altLang="zh-CN" dirty="0" smtClean="0"/>
              <a:t>      </a:t>
            </a:r>
            <a:r>
              <a:rPr lang="zh-CN" altLang="zh-CN" dirty="0" smtClean="0"/>
              <a:t>接着</a:t>
            </a:r>
            <a:r>
              <a:rPr lang="en-US" altLang="zh-CN" dirty="0" smtClean="0"/>
              <a:t>, </a:t>
            </a:r>
            <a:r>
              <a:rPr lang="zh-CN" altLang="zh-CN" dirty="0" smtClean="0"/>
              <a:t>浏览器将解释该文档中的</a:t>
            </a:r>
            <a:r>
              <a:rPr lang="en-US" altLang="zh-CN" dirty="0" smtClean="0"/>
              <a:t>HTML</a:t>
            </a:r>
            <a:r>
              <a:rPr lang="zh-CN" altLang="zh-CN" dirty="0" smtClean="0"/>
              <a:t>标签</a:t>
            </a:r>
            <a:r>
              <a:rPr lang="en-US" altLang="zh-CN" dirty="0" smtClean="0"/>
              <a:t>, </a:t>
            </a:r>
            <a:r>
              <a:rPr lang="zh-CN" altLang="zh-CN" dirty="0" smtClean="0"/>
              <a:t>以确定如何显示该网页</a:t>
            </a:r>
            <a:r>
              <a:rPr lang="en-US" altLang="zh-CN" dirty="0" smtClean="0"/>
              <a:t>, </a:t>
            </a:r>
            <a:r>
              <a:rPr lang="zh-CN" altLang="zh-CN" dirty="0" smtClean="0"/>
              <a:t>并将文档呈现在计算机的显示器上 。</a:t>
            </a:r>
            <a:endParaRPr lang="zh-CN" altLang="en-US" dirty="0" smtClean="0"/>
          </a:p>
        </p:txBody>
      </p:sp>
    </p:spTree>
    <p:extLst>
      <p:ext uri="{BB962C8B-B14F-4D97-AF65-F5344CB8AC3E}">
        <p14:creationId xmlns:p14="http://schemas.microsoft.com/office/powerpoint/2010/main" val="28123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dirty="0">
                <a:solidFill>
                  <a:schemeClr val="accent1">
                    <a:lumMod val="75000"/>
                  </a:schemeClr>
                </a:solidFill>
              </a:rPr>
              <a:t>客户端和服务器端的活动</a:t>
            </a:r>
            <a:endParaRPr lang="zh-CN" altLang="en-US" dirty="0" smtClean="0"/>
          </a:p>
        </p:txBody>
      </p:sp>
      <p:sp>
        <p:nvSpPr>
          <p:cNvPr id="86019" name="内容占位符 2"/>
          <p:cNvSpPr>
            <a:spLocks noGrp="1"/>
          </p:cNvSpPr>
          <p:nvPr>
            <p:ph idx="1"/>
          </p:nvPr>
        </p:nvSpPr>
        <p:spPr>
          <a:xfrm>
            <a:off x="800731" y="1401896"/>
            <a:ext cx="9754891" cy="4890416"/>
          </a:xfrm>
        </p:spPr>
        <p:txBody>
          <a:bodyPr>
            <a:normAutofit lnSpcReduction="10000"/>
          </a:bodyPr>
          <a:lstStyle/>
          <a:p>
            <a:pPr algn="just"/>
            <a:r>
              <a:rPr lang="en-US" altLang="zh-CN" dirty="0"/>
              <a:t> </a:t>
            </a:r>
            <a:r>
              <a:rPr lang="en-US" altLang="zh-CN" dirty="0" smtClean="0"/>
              <a:t>      </a:t>
            </a:r>
            <a:r>
              <a:rPr lang="zh-CN" altLang="zh-CN" dirty="0" smtClean="0"/>
              <a:t>如果</a:t>
            </a:r>
            <a:r>
              <a:rPr lang="zh-CN" altLang="zh-CN" dirty="0"/>
              <a:t>我们想获得一个带有动画的网页</a:t>
            </a:r>
            <a:r>
              <a:rPr lang="en-US" altLang="zh-CN" dirty="0"/>
              <a:t>, </a:t>
            </a:r>
            <a:r>
              <a:rPr lang="zh-CN" altLang="zh-CN" dirty="0"/>
              <a:t>或者是一个允许客户填写订单并提交的网页呢</a:t>
            </a:r>
            <a:r>
              <a:rPr lang="en-US" altLang="zh-CN" dirty="0"/>
              <a:t>? </a:t>
            </a:r>
            <a:r>
              <a:rPr lang="zh-CN" altLang="zh-CN" dirty="0"/>
              <a:t>这些需求就需要浏览器或万维网服务器付出额外的行动 </a:t>
            </a:r>
            <a:r>
              <a:rPr lang="zh-CN" altLang="en-US" dirty="0" smtClean="0"/>
              <a:t>。</a:t>
            </a:r>
            <a:r>
              <a:rPr lang="zh-CN" altLang="zh-CN" dirty="0" smtClean="0"/>
              <a:t>如果</a:t>
            </a:r>
            <a:r>
              <a:rPr lang="zh-CN" altLang="zh-CN" dirty="0"/>
              <a:t>这些行动由客户机</a:t>
            </a:r>
            <a:r>
              <a:rPr lang="en-US" altLang="zh-CN" dirty="0"/>
              <a:t> </a:t>
            </a:r>
            <a:r>
              <a:rPr lang="zh-CN" altLang="en-US" dirty="0" smtClean="0"/>
              <a:t>（</a:t>
            </a:r>
            <a:r>
              <a:rPr lang="zh-CN" altLang="zh-CN" dirty="0"/>
              <a:t>如浏览器</a:t>
            </a:r>
            <a:r>
              <a:rPr lang="zh-CN" altLang="en-US" dirty="0" smtClean="0"/>
              <a:t>）</a:t>
            </a:r>
            <a:r>
              <a:rPr lang="zh-CN" altLang="zh-CN" dirty="0" smtClean="0"/>
              <a:t>完成</a:t>
            </a:r>
            <a:r>
              <a:rPr lang="zh-CN" altLang="zh-CN" dirty="0"/>
              <a:t>则称为</a:t>
            </a:r>
            <a:r>
              <a:rPr lang="zh-CN" altLang="zh-CN" dirty="0">
                <a:solidFill>
                  <a:schemeClr val="accent1">
                    <a:lumMod val="75000"/>
                  </a:schemeClr>
                </a:solidFill>
              </a:rPr>
              <a:t>客户端</a:t>
            </a:r>
            <a:r>
              <a:rPr lang="en-US" altLang="zh-CN" dirty="0">
                <a:solidFill>
                  <a:schemeClr val="accent1">
                    <a:lumMod val="75000"/>
                  </a:schemeClr>
                </a:solidFill>
              </a:rPr>
              <a:t>(client-side)</a:t>
            </a:r>
            <a:r>
              <a:rPr lang="zh-CN" altLang="zh-CN" dirty="0" smtClean="0">
                <a:solidFill>
                  <a:schemeClr val="accent1">
                    <a:lumMod val="75000"/>
                  </a:schemeClr>
                </a:solidFill>
              </a:rPr>
              <a:t>活动</a:t>
            </a:r>
            <a:r>
              <a:rPr lang="zh-CN" altLang="en-US" dirty="0" smtClean="0">
                <a:solidFill>
                  <a:schemeClr val="accent1">
                    <a:lumMod val="75000"/>
                  </a:schemeClr>
                </a:solidFill>
              </a:rPr>
              <a:t>（</a:t>
            </a:r>
            <a:r>
              <a:rPr lang="en-US" altLang="zh-CN" dirty="0" smtClean="0">
                <a:solidFill>
                  <a:schemeClr val="accent1">
                    <a:lumMod val="75000"/>
                  </a:schemeClr>
                </a:solidFill>
              </a:rPr>
              <a:t>applet </a:t>
            </a:r>
            <a:r>
              <a:rPr lang="zh-CN" altLang="en-US" sz="2000" dirty="0" smtClean="0">
                <a:solidFill>
                  <a:schemeClr val="accent1">
                    <a:lumMod val="75000"/>
                  </a:schemeClr>
                </a:solidFill>
              </a:rPr>
              <a:t>（</a:t>
            </a:r>
            <a:r>
              <a:rPr lang="en-US" altLang="zh-CN" sz="2000" dirty="0" smtClean="0">
                <a:solidFill>
                  <a:schemeClr val="accent1">
                    <a:lumMod val="75000"/>
                  </a:schemeClr>
                </a:solidFill>
              </a:rPr>
              <a:t>Java</a:t>
            </a:r>
            <a:r>
              <a:rPr lang="zh-CN" altLang="en-US" sz="2000" dirty="0" smtClean="0">
                <a:solidFill>
                  <a:schemeClr val="accent1">
                    <a:lumMod val="75000"/>
                  </a:schemeClr>
                </a:solidFill>
              </a:rPr>
              <a:t>语言编写）</a:t>
            </a:r>
            <a:r>
              <a:rPr lang="zh-CN" altLang="en-US" dirty="0" smtClean="0">
                <a:solidFill>
                  <a:schemeClr val="accent1">
                    <a:lumMod val="75000"/>
                  </a:schemeClr>
                </a:solidFill>
              </a:rPr>
              <a:t>，</a:t>
            </a:r>
            <a:r>
              <a:rPr lang="en-US" altLang="zh-CN" dirty="0" smtClean="0">
                <a:solidFill>
                  <a:schemeClr val="accent1">
                    <a:lumMod val="75000"/>
                  </a:schemeClr>
                </a:solidFill>
              </a:rPr>
              <a:t>JavaScript</a:t>
            </a:r>
            <a:r>
              <a:rPr lang="zh-CN" altLang="en-US" dirty="0" smtClean="0">
                <a:solidFill>
                  <a:schemeClr val="accent1">
                    <a:lumMod val="75000"/>
                  </a:schemeClr>
                </a:solidFill>
              </a:rPr>
              <a:t>，</a:t>
            </a:r>
            <a:r>
              <a:rPr lang="en-US" altLang="zh-CN" dirty="0" smtClean="0">
                <a:solidFill>
                  <a:schemeClr val="accent1">
                    <a:lumMod val="75000"/>
                  </a:schemeClr>
                </a:solidFill>
              </a:rPr>
              <a:t>Flash</a:t>
            </a:r>
            <a:r>
              <a:rPr lang="zh-CN" altLang="en-US" dirty="0" smtClean="0">
                <a:solidFill>
                  <a:schemeClr val="accent1">
                    <a:lumMod val="75000"/>
                  </a:schemeClr>
                </a:solidFill>
              </a:rPr>
              <a:t>），</a:t>
            </a:r>
            <a:r>
              <a:rPr lang="zh-CN" altLang="zh-CN" dirty="0" smtClean="0"/>
              <a:t>如果</a:t>
            </a:r>
            <a:r>
              <a:rPr lang="zh-CN" altLang="zh-CN" dirty="0"/>
              <a:t>由</a:t>
            </a:r>
            <a:r>
              <a:rPr lang="zh-CN" altLang="zh-CN" dirty="0" smtClean="0"/>
              <a:t>服务器</a:t>
            </a:r>
            <a:r>
              <a:rPr lang="zh-CN" altLang="en-US" dirty="0" smtClean="0"/>
              <a:t>（</a:t>
            </a:r>
            <a:r>
              <a:rPr lang="zh-CN" altLang="zh-CN" dirty="0"/>
              <a:t>如万维网服务器</a:t>
            </a:r>
            <a:r>
              <a:rPr lang="zh-CN" altLang="en-US" dirty="0" smtClean="0"/>
              <a:t>）</a:t>
            </a:r>
            <a:r>
              <a:rPr lang="zh-CN" altLang="zh-CN" dirty="0" smtClean="0"/>
              <a:t>完成</a:t>
            </a:r>
            <a:r>
              <a:rPr lang="zh-CN" altLang="zh-CN" dirty="0"/>
              <a:t>则称为</a:t>
            </a:r>
            <a:r>
              <a:rPr lang="zh-CN" altLang="zh-CN" dirty="0">
                <a:solidFill>
                  <a:schemeClr val="accent1">
                    <a:lumMod val="75000"/>
                  </a:schemeClr>
                </a:solidFill>
              </a:rPr>
              <a:t>服务器</a:t>
            </a:r>
            <a:r>
              <a:rPr lang="zh-CN" altLang="zh-CN" dirty="0" smtClean="0">
                <a:solidFill>
                  <a:schemeClr val="accent1">
                    <a:lumMod val="75000"/>
                  </a:schemeClr>
                </a:solidFill>
              </a:rPr>
              <a:t>端</a:t>
            </a:r>
            <a:r>
              <a:rPr lang="zh-CN" altLang="en-US" dirty="0" smtClean="0">
                <a:solidFill>
                  <a:schemeClr val="accent1">
                    <a:lumMod val="75000"/>
                  </a:schemeClr>
                </a:solidFill>
              </a:rPr>
              <a:t>（</a:t>
            </a:r>
            <a:r>
              <a:rPr lang="en-US" altLang="zh-CN" dirty="0">
                <a:solidFill>
                  <a:schemeClr val="accent1">
                    <a:lumMod val="75000"/>
                  </a:schemeClr>
                </a:solidFill>
              </a:rPr>
              <a:t>server-side</a:t>
            </a:r>
            <a:r>
              <a:rPr lang="zh-CN" altLang="en-US" dirty="0" smtClean="0">
                <a:solidFill>
                  <a:schemeClr val="accent1">
                    <a:lumMod val="75000"/>
                  </a:schemeClr>
                </a:solidFill>
              </a:rPr>
              <a:t>）</a:t>
            </a:r>
            <a:r>
              <a:rPr lang="zh-CN" altLang="zh-CN" dirty="0" smtClean="0">
                <a:solidFill>
                  <a:schemeClr val="accent1">
                    <a:lumMod val="75000"/>
                  </a:schemeClr>
                </a:solidFill>
              </a:rPr>
              <a:t>活动</a:t>
            </a:r>
            <a:r>
              <a:rPr lang="zh-CN" altLang="en-US" dirty="0" smtClean="0">
                <a:solidFill>
                  <a:schemeClr val="accent1">
                    <a:lumMod val="75000"/>
                  </a:schemeClr>
                </a:solidFill>
              </a:rPr>
              <a:t>（</a:t>
            </a:r>
            <a:r>
              <a:rPr lang="en-US" altLang="zh-CN" dirty="0" smtClean="0">
                <a:solidFill>
                  <a:schemeClr val="accent1">
                    <a:lumMod val="75000"/>
                  </a:schemeClr>
                </a:solidFill>
              </a:rPr>
              <a:t>servlet</a:t>
            </a:r>
            <a:r>
              <a:rPr lang="zh-CN" altLang="en-US" dirty="0" smtClean="0">
                <a:solidFill>
                  <a:schemeClr val="accent1">
                    <a:lumMod val="75000"/>
                  </a:schemeClr>
                </a:solidFill>
              </a:rPr>
              <a:t>，</a:t>
            </a:r>
            <a:r>
              <a:rPr lang="en-US" altLang="zh-CN" dirty="0" smtClean="0">
                <a:solidFill>
                  <a:schemeClr val="accent1">
                    <a:lumMod val="75000"/>
                  </a:schemeClr>
                </a:solidFill>
              </a:rPr>
              <a:t>JSP </a:t>
            </a:r>
            <a:r>
              <a:rPr lang="en-US" altLang="zh-CN" sz="2000" dirty="0" smtClean="0">
                <a:solidFill>
                  <a:schemeClr val="accent1">
                    <a:lumMod val="75000"/>
                  </a:schemeClr>
                </a:solidFill>
              </a:rPr>
              <a:t>(Java Server Page)</a:t>
            </a:r>
            <a:r>
              <a:rPr lang="en-US" altLang="zh-CN" dirty="0" smtClean="0">
                <a:solidFill>
                  <a:schemeClr val="accent1">
                    <a:lumMod val="75000"/>
                  </a:schemeClr>
                </a:solidFill>
              </a:rPr>
              <a:t>, ASP </a:t>
            </a:r>
            <a:r>
              <a:rPr lang="en-US" altLang="zh-CN" sz="2000" dirty="0">
                <a:solidFill>
                  <a:schemeClr val="accent1">
                    <a:lumMod val="75000"/>
                  </a:schemeClr>
                </a:solidFill>
              </a:rPr>
              <a:t>(Active Server Page)</a:t>
            </a:r>
            <a:r>
              <a:rPr lang="zh-CN" altLang="en-US" dirty="0" smtClean="0">
                <a:solidFill>
                  <a:schemeClr val="accent1">
                    <a:lumMod val="75000"/>
                  </a:schemeClr>
                </a:solidFill>
              </a:rPr>
              <a:t>，</a:t>
            </a:r>
            <a:r>
              <a:rPr lang="en-US" altLang="zh-CN" dirty="0" smtClean="0">
                <a:solidFill>
                  <a:schemeClr val="accent1">
                    <a:lumMod val="75000"/>
                  </a:schemeClr>
                </a:solidFill>
              </a:rPr>
              <a:t>PHP </a:t>
            </a:r>
            <a:r>
              <a:rPr lang="en-US" altLang="zh-CN" sz="2000" dirty="0" smtClean="0">
                <a:solidFill>
                  <a:schemeClr val="accent1">
                    <a:lumMod val="75000"/>
                  </a:schemeClr>
                </a:solidFill>
              </a:rPr>
              <a:t>(</a:t>
            </a:r>
            <a:r>
              <a:rPr lang="en-US" altLang="zh-CN" sz="2000" dirty="0">
                <a:solidFill>
                  <a:schemeClr val="accent1">
                    <a:lumMod val="75000"/>
                  </a:schemeClr>
                </a:solidFill>
              </a:rPr>
              <a:t>Personal Home Page, </a:t>
            </a:r>
            <a:r>
              <a:rPr lang="zh-CN" altLang="en-US" sz="2000" dirty="0">
                <a:solidFill>
                  <a:schemeClr val="accent1">
                    <a:lumMod val="75000"/>
                  </a:schemeClr>
                </a:solidFill>
              </a:rPr>
              <a:t>现在指</a:t>
            </a:r>
            <a:r>
              <a:rPr lang="en-US" altLang="zh-CN" sz="2000" dirty="0">
                <a:solidFill>
                  <a:schemeClr val="accent1">
                    <a:lumMod val="75000"/>
                  </a:schemeClr>
                </a:solidFill>
              </a:rPr>
              <a:t>PHP Hypertext Processor)</a:t>
            </a:r>
            <a:r>
              <a:rPr lang="zh-CN" altLang="en-US" dirty="0" smtClean="0">
                <a:solidFill>
                  <a:schemeClr val="accent1">
                    <a:lumMod val="75000"/>
                  </a:schemeClr>
                </a:solidFill>
              </a:rPr>
              <a:t> ）</a:t>
            </a:r>
            <a:r>
              <a:rPr lang="zh-CN" altLang="zh-CN" dirty="0" smtClean="0"/>
              <a:t>。</a:t>
            </a:r>
            <a:endParaRPr lang="zh-CN" altLang="en-US"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79</a:t>
            </a:fld>
            <a:endParaRPr lang="zh-CN" altLang="en-US"/>
          </a:p>
        </p:txBody>
      </p:sp>
      <p:sp>
        <p:nvSpPr>
          <p:cNvPr id="4" name="日期占位符 3"/>
          <p:cNvSpPr>
            <a:spLocks noGrp="1"/>
          </p:cNvSpPr>
          <p:nvPr>
            <p:ph type="dt" sz="half" idx="10"/>
          </p:nvPr>
        </p:nvSpPr>
        <p:spPr/>
        <p:txBody>
          <a:bodyPr/>
          <a:lstStyle/>
          <a:p>
            <a:fld id="{DB1DEC3B-3950-48FE-9A36-A1BC4E4861E0}" type="datetime8">
              <a:rPr lang="zh-CN" altLang="en-US" smtClean="0"/>
              <a:t>2018年12月17日8时38分</a:t>
            </a:fld>
            <a:endParaRPr lang="zh-CN" altLang="en-US"/>
          </a:p>
        </p:txBody>
      </p:sp>
    </p:spTree>
    <p:extLst>
      <p:ext uri="{BB962C8B-B14F-4D97-AF65-F5344CB8AC3E}">
        <p14:creationId xmlns:p14="http://schemas.microsoft.com/office/powerpoint/2010/main" val="2172056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 descr="000086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4264" y="3851328"/>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标题 1"/>
          <p:cNvSpPr>
            <a:spLocks noGrp="1"/>
          </p:cNvSpPr>
          <p:nvPr>
            <p:ph type="title"/>
          </p:nvPr>
        </p:nvSpPr>
        <p:spPr/>
        <p:txBody>
          <a:bodyPr/>
          <a:lstStyle/>
          <a:p>
            <a:r>
              <a:rPr lang="zh-CN" altLang="en-US" dirty="0">
                <a:solidFill>
                  <a:schemeClr val="accent1">
                    <a:lumMod val="75000"/>
                  </a:schemeClr>
                </a:solidFill>
              </a:rPr>
              <a:t>网络分类</a:t>
            </a:r>
            <a:endParaRPr lang="zh-CN" altLang="en-US" dirty="0" smtClean="0"/>
          </a:p>
        </p:txBody>
      </p:sp>
      <p:sp>
        <p:nvSpPr>
          <p:cNvPr id="12291" name="内容占位符 2"/>
          <p:cNvSpPr>
            <a:spLocks noGrp="1"/>
          </p:cNvSpPr>
          <p:nvPr>
            <p:ph idx="1"/>
          </p:nvPr>
        </p:nvSpPr>
        <p:spPr>
          <a:xfrm>
            <a:off x="838200" y="1690688"/>
            <a:ext cx="9361488" cy="4330700"/>
          </a:xfrm>
        </p:spPr>
        <p:txBody>
          <a:bodyPr>
            <a:normAutofit/>
          </a:bodyPr>
          <a:lstStyle/>
          <a:p>
            <a:pPr algn="just"/>
            <a:r>
              <a:rPr lang="en-US" altLang="zh-CN" dirty="0" smtClean="0"/>
              <a:t>	</a:t>
            </a:r>
            <a:r>
              <a:rPr lang="zh-CN" altLang="zh-CN" sz="2400" dirty="0"/>
              <a:t>二者的区别在于网络中的计算机是通过一条公共总线直接互相通信</a:t>
            </a:r>
            <a:r>
              <a:rPr lang="en-US" altLang="zh-CN" sz="2400" dirty="0"/>
              <a:t>, </a:t>
            </a:r>
            <a:r>
              <a:rPr lang="zh-CN" altLang="zh-CN" sz="2400" dirty="0"/>
              <a:t>还是通过中央计算机</a:t>
            </a:r>
            <a:r>
              <a:rPr lang="zh-CN" altLang="zh-CN" sz="2400" dirty="0" smtClean="0"/>
              <a:t>媒介</a:t>
            </a:r>
            <a:r>
              <a:rPr lang="zh-CN" altLang="en-US" sz="2400" dirty="0" smtClean="0"/>
              <a:t>间接</a:t>
            </a:r>
            <a:r>
              <a:rPr lang="zh-CN" altLang="zh-CN" sz="2400" dirty="0" smtClean="0"/>
              <a:t>通信</a:t>
            </a:r>
            <a:r>
              <a:rPr lang="zh-CN" altLang="en-US" sz="2400" dirty="0" smtClean="0"/>
              <a:t>。</a:t>
            </a:r>
            <a:endParaRPr lang="en-US" altLang="zh-CN" sz="2400" dirty="0" smtClean="0"/>
          </a:p>
          <a:p>
            <a:pPr algn="just"/>
            <a:r>
              <a:rPr lang="en-US" altLang="zh-CN" sz="2400" dirty="0" smtClean="0"/>
              <a:t>	</a:t>
            </a:r>
            <a:r>
              <a:rPr lang="zh-CN" altLang="zh-CN" sz="2400" dirty="0" smtClean="0"/>
              <a:t>将</a:t>
            </a:r>
            <a:r>
              <a:rPr lang="zh-CN" altLang="zh-CN" sz="2400" dirty="0"/>
              <a:t>每台</a:t>
            </a:r>
            <a:r>
              <a:rPr lang="zh-CN" altLang="zh-CN" sz="2400" dirty="0" smtClean="0"/>
              <a:t>计算机连接</a:t>
            </a:r>
            <a:r>
              <a:rPr lang="zh-CN" altLang="zh-CN" sz="2400" dirty="0"/>
              <a:t>到一种叫做</a:t>
            </a:r>
            <a:r>
              <a:rPr lang="zh-CN" altLang="zh-CN" sz="2400" dirty="0">
                <a:solidFill>
                  <a:schemeClr val="accent1">
                    <a:lumMod val="75000"/>
                  </a:schemeClr>
                </a:solidFill>
              </a:rPr>
              <a:t>集线器</a:t>
            </a:r>
            <a:r>
              <a:rPr lang="en-US" altLang="zh-CN" sz="2400" dirty="0">
                <a:solidFill>
                  <a:schemeClr val="accent1">
                    <a:lumMod val="75000"/>
                  </a:schemeClr>
                </a:solidFill>
              </a:rPr>
              <a:t>(hub)</a:t>
            </a:r>
            <a:r>
              <a:rPr lang="zh-CN" altLang="zh-CN" sz="2400" dirty="0"/>
              <a:t>的</a:t>
            </a:r>
            <a:r>
              <a:rPr lang="zh-CN" altLang="zh-CN" sz="2400" dirty="0" smtClean="0"/>
              <a:t>设备</a:t>
            </a:r>
            <a:r>
              <a:rPr lang="zh-CN" altLang="en-US" sz="2400" dirty="0" smtClean="0"/>
              <a:t>，</a:t>
            </a:r>
            <a:r>
              <a:rPr lang="zh-CN" altLang="zh-CN" sz="2400" dirty="0" smtClean="0"/>
              <a:t>从而</a:t>
            </a:r>
            <a:r>
              <a:rPr lang="zh-CN" altLang="zh-CN" sz="2400" dirty="0"/>
              <a:t>构成总线网络。集线器其实就是一条非常短的</a:t>
            </a:r>
            <a:r>
              <a:rPr lang="zh-CN" altLang="zh-CN" sz="2400" dirty="0" smtClean="0"/>
              <a:t>总线</a:t>
            </a:r>
            <a:r>
              <a:rPr lang="zh-CN" altLang="en-US" sz="2400" dirty="0" smtClean="0"/>
              <a:t>。</a:t>
            </a:r>
            <a:endParaRPr lang="zh-CN" altLang="en-US"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8</a:t>
            </a:fld>
            <a:endParaRPr lang="zh-CN" altLang="en-US"/>
          </a:p>
        </p:txBody>
      </p:sp>
      <p:sp>
        <p:nvSpPr>
          <p:cNvPr id="4" name="日期占位符 3"/>
          <p:cNvSpPr>
            <a:spLocks noGrp="1"/>
          </p:cNvSpPr>
          <p:nvPr>
            <p:ph type="dt" sz="half" idx="10"/>
          </p:nvPr>
        </p:nvSpPr>
        <p:spPr/>
        <p:txBody>
          <a:bodyPr/>
          <a:lstStyle/>
          <a:p>
            <a:fld id="{8C93E03A-6948-447F-8F96-AE3D49702277}" type="datetime8">
              <a:rPr lang="zh-CN" altLang="en-US" smtClean="0"/>
              <a:t>2018年12月17日8时37分</a:t>
            </a:fld>
            <a:endParaRPr lang="zh-CN" altLang="en-US"/>
          </a:p>
        </p:txBody>
      </p:sp>
      <p:pic>
        <p:nvPicPr>
          <p:cNvPr id="1026" name="Picture 2" descr="https://imgsa.baidu.com/baike/s%3D220/sign=8bd93a9b553d26972ad30f5f65fab24f/e850352ac65c10387876c993b6119313b07e895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277" y="4367668"/>
            <a:ext cx="2610872" cy="1839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991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fade">
                                      <p:cBhvr>
                                        <p:cTn id="12" dur="5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内容占位符 2"/>
          <p:cNvSpPr>
            <a:spLocks noGrp="1"/>
          </p:cNvSpPr>
          <p:nvPr>
            <p:ph idx="1"/>
          </p:nvPr>
        </p:nvSpPr>
        <p:spPr>
          <a:xfrm>
            <a:off x="2609970" y="2826668"/>
            <a:ext cx="8399585" cy="3135142"/>
          </a:xfrm>
        </p:spPr>
        <p:txBody>
          <a:bodyPr/>
          <a:lstStyle/>
          <a:p>
            <a:r>
              <a:rPr lang="en-US" altLang="zh-CN" dirty="0" smtClean="0"/>
              <a:t>P132: 1-4</a:t>
            </a:r>
          </a:p>
          <a:p>
            <a:r>
              <a:rPr lang="en-US" altLang="zh-CN" dirty="0" smtClean="0"/>
              <a:t>P142: 1-12, 17, 22-25, 27, 34</a:t>
            </a:r>
            <a:endParaRPr lang="zh-CN" altLang="en-US" dirty="0" smtClean="0"/>
          </a:p>
        </p:txBody>
      </p:sp>
      <p:sp>
        <p:nvSpPr>
          <p:cNvPr id="4" name="Rectangle 2"/>
          <p:cNvSpPr txBox="1">
            <a:spLocks noChangeArrowheads="1"/>
          </p:cNvSpPr>
          <p:nvPr/>
        </p:nvSpPr>
        <p:spPr>
          <a:xfrm>
            <a:off x="1541584" y="548005"/>
            <a:ext cx="14126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smtClean="0"/>
              <a:t>作业</a:t>
            </a:r>
            <a:endParaRPr lang="en-US" altLang="zh-CN" sz="3600" dirty="0" smtClean="0"/>
          </a:p>
        </p:txBody>
      </p:sp>
      <p:cxnSp>
        <p:nvCxnSpPr>
          <p:cNvPr id="5" name="直接连接符 4"/>
          <p:cNvCxnSpPr/>
          <p:nvPr/>
        </p:nvCxnSpPr>
        <p:spPr>
          <a:xfrm>
            <a:off x="1541584" y="1716258"/>
            <a:ext cx="38744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80</a:t>
            </a:fld>
            <a:endParaRPr lang="zh-CN" altLang="en-US"/>
          </a:p>
        </p:txBody>
      </p:sp>
      <p:sp>
        <p:nvSpPr>
          <p:cNvPr id="6" name="日期占位符 5"/>
          <p:cNvSpPr>
            <a:spLocks noGrp="1"/>
          </p:cNvSpPr>
          <p:nvPr>
            <p:ph type="dt" sz="half" idx="10"/>
          </p:nvPr>
        </p:nvSpPr>
        <p:spPr/>
        <p:txBody>
          <a:bodyPr/>
          <a:lstStyle/>
          <a:p>
            <a:fld id="{382B64FF-4556-4940-B65D-F5B1C69E17BD}" type="datetime8">
              <a:rPr lang="zh-CN" altLang="en-US" smtClean="0"/>
              <a:t>2018年12月17日8时38分</a:t>
            </a:fld>
            <a:endParaRPr lang="zh-CN" altLang="en-US"/>
          </a:p>
        </p:txBody>
      </p:sp>
    </p:spTree>
    <p:extLst>
      <p:ext uri="{BB962C8B-B14F-4D97-AF65-F5344CB8AC3E}">
        <p14:creationId xmlns:p14="http://schemas.microsoft.com/office/powerpoint/2010/main" val="17721716"/>
      </p:ext>
    </p:extLst>
  </p:cSld>
  <p:clrMapOvr>
    <a:masterClrMapping/>
  </p:clrMapOvr>
  <p:transition spd="slow">
    <p:comb/>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64503" y="703334"/>
            <a:ext cx="7793037" cy="768350"/>
          </a:xfrm>
        </p:spPr>
        <p:txBody>
          <a:bodyPr/>
          <a:lstStyle/>
          <a:p>
            <a:pPr eaLnBrk="1" hangingPunct="1"/>
            <a:r>
              <a:rPr lang="zh-CN" altLang="en-US" b="1" dirty="0" smtClean="0">
                <a:solidFill>
                  <a:srgbClr val="FF0000"/>
                </a:solidFill>
                <a:latin typeface="+mj-ea"/>
              </a:rPr>
              <a:t>本章内容：</a:t>
            </a:r>
          </a:p>
        </p:txBody>
      </p:sp>
      <p:sp>
        <p:nvSpPr>
          <p:cNvPr id="4099" name="Rectangle 30"/>
          <p:cNvSpPr>
            <a:spLocks noChangeArrowheads="1"/>
          </p:cNvSpPr>
          <p:nvPr/>
        </p:nvSpPr>
        <p:spPr bwMode="auto">
          <a:xfrm>
            <a:off x="2566988" y="2997201"/>
            <a:ext cx="8101012"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buChar char="n"/>
              <a:defRPr sz="3200">
                <a:solidFill>
                  <a:schemeClr val="tx1"/>
                </a:solidFill>
                <a:latin typeface="Tahoma" panose="020B0604030504040204" pitchFamily="34" charset="0"/>
                <a:ea typeface="宋体" panose="02010600030101010101" pitchFamily="2"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zh-CN" sz="4000" b="1">
              <a:solidFill>
                <a:schemeClr val="tx2"/>
              </a:solidFill>
              <a:ea typeface="楷体_GB2312" pitchFamily="49" charset="-122"/>
            </a:endParaRPr>
          </a:p>
        </p:txBody>
      </p:sp>
      <p:sp>
        <p:nvSpPr>
          <p:cNvPr id="57375" name="Rectangle 31"/>
          <p:cNvSpPr>
            <a:spLocks noGrp="1" noChangeArrowheads="1"/>
          </p:cNvSpPr>
          <p:nvPr>
            <p:ph type="body" idx="1"/>
          </p:nvPr>
        </p:nvSpPr>
        <p:spPr>
          <a:xfrm>
            <a:off x="2638425" y="1965278"/>
            <a:ext cx="5473700" cy="3479847"/>
          </a:xfrm>
        </p:spPr>
        <p:txBody>
          <a:bodyPr>
            <a:normAutofit fontScale="92500" lnSpcReduction="20000"/>
          </a:bodyPr>
          <a:lstStyle/>
          <a:p>
            <a:pPr eaLnBrk="1" hangingPunct="1">
              <a:lnSpc>
                <a:spcPct val="200000"/>
              </a:lnSpc>
              <a:defRPr/>
            </a:pPr>
            <a:r>
              <a:rPr lang="en-US" altLang="zh-CN" dirty="0">
                <a:effectLst>
                  <a:outerShdw blurRad="38100" dist="38100" dir="2700000" algn="tl">
                    <a:srgbClr val="C0C0C0"/>
                  </a:outerShdw>
                </a:effectLst>
              </a:rPr>
              <a:t>4</a:t>
            </a:r>
            <a:r>
              <a:rPr lang="en-US" altLang="zh-CN" dirty="0" smtClean="0">
                <a:effectLst>
                  <a:outerShdw blurRad="38100" dist="38100" dir="2700000" algn="tl">
                    <a:srgbClr val="C0C0C0"/>
                  </a:outerShdw>
                </a:effectLst>
              </a:rPr>
              <a:t>.1  </a:t>
            </a:r>
            <a:r>
              <a:rPr lang="zh-CN" altLang="en-US" dirty="0" smtClean="0">
                <a:effectLst>
                  <a:outerShdw blurRad="38100" dist="38100" dir="2700000" algn="tl">
                    <a:srgbClr val="C0C0C0"/>
                  </a:outerShdw>
                </a:effectLst>
              </a:rPr>
              <a:t>网络基础</a:t>
            </a:r>
            <a:endParaRPr lang="en-US" altLang="zh-CN" dirty="0" smtClean="0">
              <a:effectLst>
                <a:outerShdw blurRad="38100" dist="38100" dir="2700000" algn="tl">
                  <a:srgbClr val="C0C0C0"/>
                </a:outerShdw>
              </a:effectLst>
            </a:endParaRPr>
          </a:p>
          <a:p>
            <a:pPr eaLnBrk="1" hangingPunct="1">
              <a:lnSpc>
                <a:spcPct val="200000"/>
              </a:lnSpc>
              <a:defRPr/>
            </a:pPr>
            <a:r>
              <a:rPr lang="en-US" altLang="zh-CN" dirty="0" smtClean="0">
                <a:effectLst>
                  <a:outerShdw blurRad="38100" dist="38100" dir="2700000" algn="tl">
                    <a:srgbClr val="C0C0C0"/>
                  </a:outerShdw>
                </a:effectLst>
              </a:rPr>
              <a:t>4.2  </a:t>
            </a:r>
            <a:r>
              <a:rPr lang="zh-CN" altLang="en-US" dirty="0" smtClean="0">
                <a:effectLst>
                  <a:outerShdw blurRad="38100" dist="38100" dir="2700000" algn="tl">
                    <a:srgbClr val="C0C0C0"/>
                  </a:outerShdw>
                </a:effectLst>
              </a:rPr>
              <a:t>因特网</a:t>
            </a:r>
            <a:endParaRPr lang="en-US" altLang="zh-CN" dirty="0" smtClean="0">
              <a:effectLst>
                <a:outerShdw blurRad="38100" dist="38100" dir="2700000" algn="tl">
                  <a:srgbClr val="C0C0C0"/>
                </a:outerShdw>
              </a:effectLst>
            </a:endParaRPr>
          </a:p>
          <a:p>
            <a:pPr eaLnBrk="1" hangingPunct="1">
              <a:lnSpc>
                <a:spcPct val="200000"/>
              </a:lnSpc>
              <a:defRPr/>
            </a:pPr>
            <a:r>
              <a:rPr lang="en-US" altLang="zh-CN" dirty="0" smtClean="0">
                <a:effectLst>
                  <a:outerShdw blurRad="38100" dist="38100" dir="2700000" algn="tl">
                    <a:srgbClr val="C0C0C0"/>
                  </a:outerShdw>
                </a:effectLst>
              </a:rPr>
              <a:t>4.3  </a:t>
            </a:r>
            <a:r>
              <a:rPr lang="zh-CN" altLang="en-US" dirty="0" smtClean="0">
                <a:effectLst>
                  <a:outerShdw blurRad="38100" dist="38100" dir="2700000" algn="tl">
                    <a:srgbClr val="C0C0C0"/>
                  </a:outerShdw>
                </a:effectLst>
              </a:rPr>
              <a:t>万维网</a:t>
            </a:r>
            <a:endParaRPr lang="en-US" altLang="zh-CN" dirty="0" smtClean="0">
              <a:effectLst>
                <a:outerShdw blurRad="38100" dist="38100" dir="2700000" algn="tl">
                  <a:srgbClr val="C0C0C0"/>
                </a:outerShdw>
              </a:effectLst>
            </a:endParaRPr>
          </a:p>
          <a:p>
            <a:pPr>
              <a:lnSpc>
                <a:spcPct val="200000"/>
              </a:lnSpc>
              <a:defRPr/>
            </a:pPr>
            <a:r>
              <a:rPr lang="en-US" altLang="zh-CN" b="1" dirty="0">
                <a:effectLst>
                  <a:outerShdw blurRad="38100" dist="38100" dir="2700000" algn="tl">
                    <a:srgbClr val="C0C0C0"/>
                  </a:outerShdw>
                </a:effectLst>
              </a:rPr>
              <a:t>4</a:t>
            </a:r>
            <a:r>
              <a:rPr lang="en-US" altLang="zh-CN" b="1" dirty="0" smtClean="0">
                <a:effectLst>
                  <a:outerShdw blurRad="38100" dist="38100" dir="2700000" algn="tl">
                    <a:srgbClr val="C0C0C0"/>
                  </a:outerShdw>
                </a:effectLst>
              </a:rPr>
              <a:t>.5  </a:t>
            </a:r>
            <a:r>
              <a:rPr lang="zh-CN" altLang="en-US" b="1" dirty="0" smtClean="0">
                <a:effectLst>
                  <a:outerShdw blurRad="38100" dist="38100" dir="2700000" algn="tl">
                    <a:srgbClr val="C0C0C0"/>
                  </a:outerShdw>
                </a:effectLst>
              </a:rPr>
              <a:t>安全性</a:t>
            </a:r>
          </a:p>
        </p:txBody>
      </p:sp>
      <p:cxnSp>
        <p:nvCxnSpPr>
          <p:cNvPr id="3" name="直接连接符 2"/>
          <p:cNvCxnSpPr/>
          <p:nvPr/>
        </p:nvCxnSpPr>
        <p:spPr>
          <a:xfrm flipH="1">
            <a:off x="5786651" y="2238233"/>
            <a:ext cx="6405349" cy="47494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638425" y="5262776"/>
            <a:ext cx="5075758" cy="13647"/>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81</a:t>
            </a:fld>
            <a:endParaRPr lang="zh-CN" altLang="en-US"/>
          </a:p>
        </p:txBody>
      </p:sp>
      <p:sp>
        <p:nvSpPr>
          <p:cNvPr id="6" name="日期占位符 5"/>
          <p:cNvSpPr>
            <a:spLocks noGrp="1"/>
          </p:cNvSpPr>
          <p:nvPr>
            <p:ph type="dt" sz="half" idx="10"/>
          </p:nvPr>
        </p:nvSpPr>
        <p:spPr/>
        <p:txBody>
          <a:bodyPr/>
          <a:lstStyle/>
          <a:p>
            <a:fld id="{51FFB9ED-89AE-4653-9ED8-DD08E04250ED}" type="datetime8">
              <a:rPr lang="zh-CN" altLang="en-US" smtClean="0"/>
              <a:t>2018年12月17日8时38分</a:t>
            </a:fld>
            <a:endParaRPr lang="zh-CN" altLang="en-US"/>
          </a:p>
        </p:txBody>
      </p:sp>
    </p:spTree>
    <p:extLst>
      <p:ext uri="{BB962C8B-B14F-4D97-AF65-F5344CB8AC3E}">
        <p14:creationId xmlns:p14="http://schemas.microsoft.com/office/powerpoint/2010/main" val="2331649903"/>
      </p:ext>
    </p:extLst>
  </p:cSld>
  <p:clrMapOvr>
    <a:masterClrMapping/>
  </p:clrMapOvr>
  <mc:AlternateContent xmlns:mc="http://schemas.openxmlformats.org/markup-compatibility/2006" xmlns:p14="http://schemas.microsoft.com/office/powerpoint/2010/main">
    <mc:Choice Requires="p14">
      <p:transition spd="slow" p14:dur="1250">
        <p14:warp dir="in"/>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en-US" dirty="0" smtClean="0">
                <a:solidFill>
                  <a:srgbClr val="FF0000"/>
                </a:solidFill>
              </a:rPr>
              <a:t>入侵的形式</a:t>
            </a:r>
          </a:p>
        </p:txBody>
      </p:sp>
      <p:sp>
        <p:nvSpPr>
          <p:cNvPr id="93187" name="内容占位符 2"/>
          <p:cNvSpPr>
            <a:spLocks noGrp="1"/>
          </p:cNvSpPr>
          <p:nvPr>
            <p:ph idx="1"/>
          </p:nvPr>
        </p:nvSpPr>
        <p:spPr>
          <a:xfrm>
            <a:off x="838200" y="2060575"/>
            <a:ext cx="9358313" cy="4114800"/>
          </a:xfrm>
        </p:spPr>
        <p:txBody>
          <a:bodyPr>
            <a:normAutofit/>
          </a:bodyPr>
          <a:lstStyle/>
          <a:p>
            <a:pPr algn="just"/>
            <a:r>
              <a:rPr lang="en-US" altLang="zh-CN" dirty="0" smtClean="0"/>
              <a:t>	</a:t>
            </a:r>
            <a:r>
              <a:rPr lang="zh-CN" altLang="zh-CN" dirty="0"/>
              <a:t>通过网络连接侵袭计算机系统以及其所存储的资源有很多种方法</a:t>
            </a:r>
            <a:r>
              <a:rPr lang="en-US" altLang="zh-CN" dirty="0"/>
              <a:t>, </a:t>
            </a:r>
            <a:r>
              <a:rPr lang="zh-CN" altLang="zh-CN" dirty="0"/>
              <a:t>大多数方法会用到</a:t>
            </a:r>
            <a:r>
              <a:rPr lang="zh-CN" altLang="zh-CN" dirty="0">
                <a:solidFill>
                  <a:srgbClr val="FF0000"/>
                </a:solidFill>
              </a:rPr>
              <a:t>恶意软件</a:t>
            </a:r>
            <a:r>
              <a:rPr lang="en-US" altLang="zh-CN" dirty="0">
                <a:solidFill>
                  <a:srgbClr val="FF0000"/>
                </a:solidFill>
              </a:rPr>
              <a:t> (malware) </a:t>
            </a:r>
            <a:r>
              <a:rPr lang="zh-CN" altLang="zh-CN" dirty="0"/>
              <a:t>。 这类软件可以在某台计算机内部扩散和运行</a:t>
            </a:r>
            <a:r>
              <a:rPr lang="en-US" altLang="zh-CN" dirty="0"/>
              <a:t>, </a:t>
            </a:r>
            <a:r>
              <a:rPr lang="zh-CN" altLang="zh-CN" dirty="0"/>
              <a:t>也</a:t>
            </a:r>
            <a:r>
              <a:rPr lang="zh-CN" altLang="zh-CN" dirty="0" smtClean="0"/>
              <a:t>可以远距离</a:t>
            </a:r>
            <a:r>
              <a:rPr lang="zh-CN" altLang="en-US" dirty="0" smtClean="0"/>
              <a:t>攻击</a:t>
            </a:r>
            <a:r>
              <a:rPr lang="zh-CN" altLang="zh-CN" dirty="0" smtClean="0"/>
              <a:t>计算机 。</a:t>
            </a:r>
            <a:endParaRPr lang="zh-CN" altLang="en-US" dirty="0" smtClean="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82</a:t>
            </a:fld>
            <a:endParaRPr lang="zh-CN" altLang="en-US"/>
          </a:p>
        </p:txBody>
      </p:sp>
      <p:sp>
        <p:nvSpPr>
          <p:cNvPr id="4" name="日期占位符 3"/>
          <p:cNvSpPr>
            <a:spLocks noGrp="1"/>
          </p:cNvSpPr>
          <p:nvPr>
            <p:ph type="dt" sz="half" idx="10"/>
          </p:nvPr>
        </p:nvSpPr>
        <p:spPr/>
        <p:txBody>
          <a:bodyPr/>
          <a:lstStyle/>
          <a:p>
            <a:fld id="{E9A7B31F-E1C3-4AF8-9BDF-58C1D48FB13C}" type="datetime8">
              <a:rPr lang="zh-CN" altLang="en-US" smtClean="0"/>
              <a:t>2018年12月17日8时38分</a:t>
            </a:fld>
            <a:endParaRPr lang="zh-CN" altLang="en-US"/>
          </a:p>
        </p:txBody>
      </p:sp>
    </p:spTree>
    <p:extLst>
      <p:ext uri="{BB962C8B-B14F-4D97-AF65-F5344CB8AC3E}">
        <p14:creationId xmlns:p14="http://schemas.microsoft.com/office/powerpoint/2010/main" val="522011006"/>
      </p:ext>
    </p:extLst>
  </p:cSld>
  <p:clrMapOvr>
    <a:masterClrMapping/>
  </p:clrMapOvr>
  <mc:AlternateContent xmlns:mc="http://schemas.openxmlformats.org/markup-compatibility/2006" xmlns:p14="http://schemas.microsoft.com/office/powerpoint/2010/main">
    <mc:Choice Requires="p14">
      <p:transition spd="slow" p14:dur="1600">
        <p14:prism dir="r" isContent="1" isInverted="1"/>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dirty="0">
                <a:solidFill>
                  <a:srgbClr val="FF0000"/>
                </a:solidFill>
              </a:rPr>
              <a:t>入侵的形式</a:t>
            </a:r>
            <a:endParaRPr lang="zh-CN" altLang="en-US" dirty="0" smtClean="0">
              <a:solidFill>
                <a:srgbClr val="FF0000"/>
              </a:solidFill>
            </a:endParaRPr>
          </a:p>
        </p:txBody>
      </p:sp>
      <p:sp>
        <p:nvSpPr>
          <p:cNvPr id="3" name="内容占位符 2"/>
          <p:cNvSpPr>
            <a:spLocks noGrp="1"/>
          </p:cNvSpPr>
          <p:nvPr>
            <p:ph idx="1"/>
          </p:nvPr>
        </p:nvSpPr>
        <p:spPr>
          <a:xfrm>
            <a:off x="495946" y="1585401"/>
            <a:ext cx="10671875" cy="4351338"/>
          </a:xfrm>
        </p:spPr>
        <p:txBody>
          <a:bodyPr>
            <a:normAutofit/>
          </a:bodyPr>
          <a:lstStyle/>
          <a:p>
            <a:pPr algn="just"/>
            <a:r>
              <a:rPr lang="en-US" altLang="zh-CN" sz="2400" dirty="0"/>
              <a:t> </a:t>
            </a:r>
            <a:r>
              <a:rPr lang="en-US" altLang="zh-CN" sz="2400" dirty="0" smtClean="0"/>
              <a:t>      </a:t>
            </a:r>
            <a:r>
              <a:rPr lang="zh-CN" altLang="zh-CN" sz="2400" b="1" dirty="0" smtClean="0">
                <a:solidFill>
                  <a:srgbClr val="FF0000"/>
                </a:solidFill>
              </a:rPr>
              <a:t>病毒</a:t>
            </a:r>
            <a:r>
              <a:rPr lang="en-US" altLang="zh-CN" sz="2400" b="1" dirty="0">
                <a:solidFill>
                  <a:srgbClr val="FF0000"/>
                </a:solidFill>
              </a:rPr>
              <a:t>(virus</a:t>
            </a:r>
            <a:r>
              <a:rPr lang="en-US" altLang="zh-CN" sz="2400" b="1" dirty="0" smtClean="0">
                <a:solidFill>
                  <a:srgbClr val="FF0000"/>
                </a:solidFill>
              </a:rPr>
              <a:t>)</a:t>
            </a:r>
            <a:r>
              <a:rPr lang="en-US" altLang="zh-CN" sz="2400" dirty="0" smtClean="0"/>
              <a:t>, </a:t>
            </a:r>
            <a:r>
              <a:rPr lang="zh-CN" altLang="zh-CN" sz="2400" dirty="0" smtClean="0"/>
              <a:t>它</a:t>
            </a:r>
            <a:r>
              <a:rPr lang="zh-CN" altLang="zh-CN" sz="2400" dirty="0"/>
              <a:t>通过</a:t>
            </a:r>
            <a:r>
              <a:rPr lang="zh-CN" altLang="zh-CN" sz="2400" dirty="0" smtClean="0"/>
              <a:t>将</a:t>
            </a:r>
            <a:r>
              <a:rPr lang="zh-CN" altLang="en-US" sz="2400" dirty="0" smtClean="0"/>
              <a:t>自</a:t>
            </a:r>
            <a:r>
              <a:rPr lang="zh-CN" altLang="zh-CN" sz="2400" dirty="0" smtClean="0"/>
              <a:t>身</a:t>
            </a:r>
            <a:r>
              <a:rPr lang="zh-CN" altLang="zh-CN" sz="2400" dirty="0"/>
              <a:t>嵌入到计算机已有的程序来感染计算机。 </a:t>
            </a:r>
            <a:r>
              <a:rPr lang="zh-CN" altLang="zh-CN" sz="2400" dirty="0" smtClean="0"/>
              <a:t>当</a:t>
            </a:r>
            <a:r>
              <a:rPr lang="zh-CN" altLang="zh-CN" sz="2400" dirty="0"/>
              <a:t>“宿主”程序运行</a:t>
            </a:r>
            <a:r>
              <a:rPr lang="zh-CN" altLang="zh-CN" sz="2400" dirty="0" smtClean="0"/>
              <a:t>时</a:t>
            </a:r>
            <a:r>
              <a:rPr lang="zh-CN" altLang="en-US" sz="2400" dirty="0" smtClean="0"/>
              <a:t>，</a:t>
            </a:r>
            <a:r>
              <a:rPr lang="zh-CN" altLang="zh-CN" sz="2400" dirty="0" smtClean="0"/>
              <a:t>病毒</a:t>
            </a:r>
            <a:r>
              <a:rPr lang="zh-CN" altLang="zh-CN" sz="2400" dirty="0"/>
              <a:t>也运行。许多病毒运行时仅仅把自身扩散到计算机中的其他程序</a:t>
            </a:r>
            <a:r>
              <a:rPr lang="en-US" altLang="zh-CN" sz="2400" dirty="0"/>
              <a:t>, </a:t>
            </a:r>
            <a:r>
              <a:rPr lang="zh-CN" altLang="zh-CN" sz="2400" dirty="0"/>
              <a:t>但是有些病毒会执行破坏性的</a:t>
            </a:r>
            <a:r>
              <a:rPr lang="zh-CN" altLang="zh-CN" sz="2400" dirty="0" smtClean="0"/>
              <a:t>动作</a:t>
            </a:r>
            <a:r>
              <a:rPr lang="zh-CN" altLang="en-US" sz="2400" dirty="0" smtClean="0"/>
              <a:t>，毁坏数据和程序。</a:t>
            </a:r>
            <a:endParaRPr lang="en-US" altLang="zh-CN" sz="2400" dirty="0" smtClean="0"/>
          </a:p>
          <a:p>
            <a:pPr algn="just"/>
            <a:r>
              <a:rPr lang="en-US" altLang="zh-CN" sz="2400" dirty="0" smtClean="0"/>
              <a:t>       </a:t>
            </a:r>
            <a:r>
              <a:rPr lang="zh-CN" altLang="zh-CN" sz="2400" b="1" dirty="0" smtClean="0">
                <a:solidFill>
                  <a:srgbClr val="FF0000"/>
                </a:solidFill>
              </a:rPr>
              <a:t>蠕虫</a:t>
            </a:r>
            <a:r>
              <a:rPr lang="en-US" altLang="zh-CN" sz="2400" b="1" dirty="0" smtClean="0">
                <a:solidFill>
                  <a:srgbClr val="FF0000"/>
                </a:solidFill>
              </a:rPr>
              <a:t> </a:t>
            </a:r>
            <a:r>
              <a:rPr lang="en-US" altLang="zh-CN" sz="2400" b="1" dirty="0">
                <a:solidFill>
                  <a:srgbClr val="FF0000"/>
                </a:solidFill>
              </a:rPr>
              <a:t>(worm) </a:t>
            </a:r>
            <a:r>
              <a:rPr lang="zh-CN" altLang="zh-CN" sz="2400" dirty="0" smtClean="0"/>
              <a:t>是</a:t>
            </a:r>
            <a:r>
              <a:rPr lang="zh-CN" altLang="en-US" sz="2400" dirty="0" smtClean="0"/>
              <a:t>独立</a:t>
            </a:r>
            <a:r>
              <a:rPr lang="zh-CN" altLang="zh-CN" sz="2400" dirty="0" smtClean="0"/>
              <a:t>的</a:t>
            </a:r>
            <a:r>
              <a:rPr lang="zh-CN" altLang="zh-CN" sz="2400" dirty="0"/>
              <a:t>程序</a:t>
            </a:r>
            <a:r>
              <a:rPr lang="en-US" altLang="zh-CN" sz="2400" dirty="0"/>
              <a:t>, </a:t>
            </a:r>
            <a:r>
              <a:rPr lang="zh-CN" altLang="zh-CN" sz="2400" dirty="0"/>
              <a:t>它可以通过网络传播</a:t>
            </a:r>
            <a:r>
              <a:rPr lang="en-US" altLang="zh-CN" sz="2400" dirty="0"/>
              <a:t>, </a:t>
            </a:r>
            <a:r>
              <a:rPr lang="zh-CN" altLang="en-US" sz="2400" dirty="0" smtClean="0"/>
              <a:t>驻留在</a:t>
            </a:r>
            <a:r>
              <a:rPr lang="zh-CN" altLang="zh-CN" sz="2400" dirty="0" smtClean="0"/>
              <a:t>计算机</a:t>
            </a:r>
            <a:r>
              <a:rPr lang="zh-CN" altLang="en-US" sz="2400" dirty="0" smtClean="0"/>
              <a:t>里</a:t>
            </a:r>
            <a:r>
              <a:rPr lang="zh-CN" altLang="zh-CN" sz="2400" dirty="0" smtClean="0"/>
              <a:t>并</a:t>
            </a:r>
            <a:r>
              <a:rPr lang="zh-CN" altLang="zh-CN" sz="2400" dirty="0"/>
              <a:t>通过复制扩散到其他计算机 </a:t>
            </a:r>
            <a:r>
              <a:rPr lang="zh-CN" altLang="zh-CN" sz="2400" dirty="0" smtClean="0"/>
              <a:t>。</a:t>
            </a:r>
            <a:r>
              <a:rPr lang="zh-CN" altLang="en-US" sz="2400" dirty="0" smtClean="0"/>
              <a:t>蠕虫会使计算机和网络性能</a:t>
            </a:r>
            <a:r>
              <a:rPr lang="zh-CN" altLang="en-US" sz="2400" dirty="0" smtClean="0"/>
              <a:t>下降，使网络过载。</a:t>
            </a:r>
            <a:endParaRPr lang="en-US" altLang="zh-CN" sz="2400" dirty="0" smtClean="0"/>
          </a:p>
          <a:p>
            <a:pPr algn="just"/>
            <a:r>
              <a:rPr lang="en-US" altLang="zh-CN" sz="2400" dirty="0" smtClean="0"/>
              <a:t>       </a:t>
            </a:r>
            <a:r>
              <a:rPr lang="zh-CN" altLang="zh-CN" sz="2400" b="1" dirty="0" smtClean="0">
                <a:solidFill>
                  <a:srgbClr val="FF0000"/>
                </a:solidFill>
              </a:rPr>
              <a:t>特洛伊木马</a:t>
            </a:r>
            <a:r>
              <a:rPr lang="en-US" altLang="zh-CN" sz="2400" b="1" dirty="0">
                <a:solidFill>
                  <a:srgbClr val="FF0000"/>
                </a:solidFill>
              </a:rPr>
              <a:t>(Trojan horse)</a:t>
            </a:r>
            <a:r>
              <a:rPr lang="zh-CN" altLang="zh-CN" sz="2400" dirty="0"/>
              <a:t>是一种伪装</a:t>
            </a:r>
            <a:r>
              <a:rPr lang="zh-CN" altLang="zh-CN" sz="2400" dirty="0" smtClean="0"/>
              <a:t>成</a:t>
            </a:r>
            <a:r>
              <a:rPr lang="zh-CN" altLang="en-US" sz="2400" dirty="0" smtClean="0"/>
              <a:t>吸引人的</a:t>
            </a:r>
            <a:r>
              <a:rPr lang="zh-CN" altLang="zh-CN" sz="2400" dirty="0" smtClean="0"/>
              <a:t>程序</a:t>
            </a:r>
            <a:r>
              <a:rPr lang="zh-CN" altLang="en-US" sz="2400" dirty="0" smtClean="0"/>
              <a:t>（</a:t>
            </a:r>
            <a:r>
              <a:rPr lang="zh-CN" altLang="zh-CN" sz="2400" dirty="0"/>
              <a:t>比如游戏或有用的实用程序包</a:t>
            </a:r>
            <a:r>
              <a:rPr lang="zh-CN" altLang="en-US" sz="2400" dirty="0" smtClean="0"/>
              <a:t>）、</a:t>
            </a:r>
            <a:r>
              <a:rPr lang="zh-CN" altLang="zh-CN" sz="2400" dirty="0"/>
              <a:t>被受害者</a:t>
            </a:r>
            <a:r>
              <a:rPr lang="zh-CN" altLang="en-US" sz="2400" dirty="0"/>
              <a:t>自</a:t>
            </a:r>
            <a:r>
              <a:rPr lang="zh-CN" altLang="zh-CN" sz="2400" dirty="0"/>
              <a:t>愿</a:t>
            </a:r>
            <a:r>
              <a:rPr lang="zh-CN" altLang="zh-CN" sz="2400" dirty="0" smtClean="0"/>
              <a:t>引入计算机系统</a:t>
            </a:r>
            <a:r>
              <a:rPr lang="zh-CN" altLang="zh-CN" sz="2400" dirty="0"/>
              <a:t>的</a:t>
            </a:r>
            <a:r>
              <a:rPr lang="zh-CN" altLang="zh-CN" sz="2400" dirty="0" smtClean="0"/>
              <a:t>软件。</a:t>
            </a:r>
            <a:endParaRPr lang="zh-CN" altLang="en-US"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83</a:t>
            </a:fld>
            <a:endParaRPr lang="zh-CN" altLang="en-US"/>
          </a:p>
        </p:txBody>
      </p:sp>
      <p:sp>
        <p:nvSpPr>
          <p:cNvPr id="5" name="日期占位符 4"/>
          <p:cNvSpPr>
            <a:spLocks noGrp="1"/>
          </p:cNvSpPr>
          <p:nvPr>
            <p:ph type="dt" sz="half" idx="10"/>
          </p:nvPr>
        </p:nvSpPr>
        <p:spPr/>
        <p:txBody>
          <a:bodyPr/>
          <a:lstStyle/>
          <a:p>
            <a:fld id="{52793D07-091D-4E91-9416-B7662B38A2A0}" type="datetime8">
              <a:rPr lang="zh-CN" altLang="en-US" smtClean="0"/>
              <a:t>2018年12月17日8时38分</a:t>
            </a:fld>
            <a:endParaRPr lang="zh-CN" altLang="en-US"/>
          </a:p>
        </p:txBody>
      </p:sp>
    </p:spTree>
    <p:extLst>
      <p:ext uri="{BB962C8B-B14F-4D97-AF65-F5344CB8AC3E}">
        <p14:creationId xmlns:p14="http://schemas.microsoft.com/office/powerpoint/2010/main" val="2511093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dirty="0">
                <a:solidFill>
                  <a:srgbClr val="FF0000"/>
                </a:solidFill>
              </a:rPr>
              <a:t>入侵的形式</a:t>
            </a:r>
            <a:endParaRPr lang="zh-CN" altLang="en-US" dirty="0" smtClean="0">
              <a:solidFill>
                <a:srgbClr val="FF0000"/>
              </a:solidFill>
            </a:endParaRPr>
          </a:p>
        </p:txBody>
      </p:sp>
      <p:sp>
        <p:nvSpPr>
          <p:cNvPr id="95235" name="内容占位符 2"/>
          <p:cNvSpPr>
            <a:spLocks noGrp="1"/>
          </p:cNvSpPr>
          <p:nvPr>
            <p:ph idx="1"/>
          </p:nvPr>
        </p:nvSpPr>
        <p:spPr>
          <a:xfrm>
            <a:off x="838200" y="2060575"/>
            <a:ext cx="9358313" cy="4114800"/>
          </a:xfrm>
        </p:spPr>
        <p:txBody>
          <a:bodyPr>
            <a:normAutofit/>
          </a:bodyPr>
          <a:lstStyle/>
          <a:p>
            <a:r>
              <a:rPr lang="en-US" altLang="zh-CN" dirty="0" smtClean="0"/>
              <a:t>	</a:t>
            </a:r>
            <a:r>
              <a:rPr lang="zh-CN" altLang="zh-CN" dirty="0"/>
              <a:t>恶意软件的另一种形式</a:t>
            </a:r>
            <a:r>
              <a:rPr lang="zh-CN" altLang="zh-CN" dirty="0" smtClean="0"/>
              <a:t>是</a:t>
            </a:r>
            <a:r>
              <a:rPr lang="zh-CN" altLang="en-US" dirty="0" smtClean="0">
                <a:solidFill>
                  <a:srgbClr val="FF0000"/>
                </a:solidFill>
              </a:rPr>
              <a:t>间谍</a:t>
            </a:r>
            <a:r>
              <a:rPr lang="zh-CN" altLang="zh-CN" dirty="0" smtClean="0">
                <a:solidFill>
                  <a:srgbClr val="FF0000"/>
                </a:solidFill>
              </a:rPr>
              <a:t>软件</a:t>
            </a:r>
            <a:r>
              <a:rPr lang="en-US" altLang="zh-CN" dirty="0" smtClean="0">
                <a:solidFill>
                  <a:srgbClr val="FF0000"/>
                </a:solidFill>
              </a:rPr>
              <a:t> </a:t>
            </a:r>
            <a:r>
              <a:rPr lang="en-US" altLang="zh-CN" dirty="0">
                <a:solidFill>
                  <a:srgbClr val="FF0000"/>
                </a:solidFill>
              </a:rPr>
              <a:t>( spyware) </a:t>
            </a:r>
            <a:r>
              <a:rPr lang="en-US" altLang="zh-CN" dirty="0"/>
              <a:t>, </a:t>
            </a:r>
            <a:r>
              <a:rPr lang="zh-CN" altLang="zh-CN" dirty="0"/>
              <a:t>有时称为</a:t>
            </a:r>
            <a:r>
              <a:rPr lang="zh-CN" altLang="zh-CN" dirty="0">
                <a:solidFill>
                  <a:srgbClr val="FF0000"/>
                </a:solidFill>
              </a:rPr>
              <a:t>嗅探</a:t>
            </a:r>
            <a:r>
              <a:rPr lang="en-US" altLang="zh-CN" dirty="0">
                <a:solidFill>
                  <a:srgbClr val="FF0000"/>
                </a:solidFill>
              </a:rPr>
              <a:t> (sniffing) </a:t>
            </a:r>
            <a:r>
              <a:rPr lang="zh-CN" altLang="zh-CN" dirty="0">
                <a:solidFill>
                  <a:srgbClr val="FF0000"/>
                </a:solidFill>
              </a:rPr>
              <a:t>软件</a:t>
            </a:r>
            <a:r>
              <a:rPr lang="en-US" altLang="zh-CN" dirty="0"/>
              <a:t>, </a:t>
            </a:r>
            <a:r>
              <a:rPr lang="zh-CN" altLang="zh-CN" dirty="0"/>
              <a:t>这类软件收集它所驻留计算机的活动</a:t>
            </a:r>
            <a:r>
              <a:rPr lang="zh-CN" altLang="zh-CN" dirty="0" smtClean="0"/>
              <a:t>信息</a:t>
            </a:r>
            <a:r>
              <a:rPr lang="zh-CN" altLang="en-US" dirty="0" smtClean="0"/>
              <a:t>，</a:t>
            </a:r>
            <a:r>
              <a:rPr lang="zh-CN" altLang="zh-CN" dirty="0" smtClean="0"/>
              <a:t>并</a:t>
            </a:r>
            <a:r>
              <a:rPr lang="zh-CN" altLang="zh-CN" dirty="0"/>
              <a:t>把这些信息报告给</a:t>
            </a:r>
            <a:r>
              <a:rPr lang="zh-CN" altLang="zh-CN" dirty="0" smtClean="0"/>
              <a:t>攻击者。</a:t>
            </a:r>
            <a:endParaRPr lang="zh-CN" altLang="en-US" dirty="0" smtClean="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84</a:t>
            </a:fld>
            <a:endParaRPr lang="zh-CN" altLang="en-US"/>
          </a:p>
        </p:txBody>
      </p:sp>
      <p:sp>
        <p:nvSpPr>
          <p:cNvPr id="4" name="日期占位符 3"/>
          <p:cNvSpPr>
            <a:spLocks noGrp="1"/>
          </p:cNvSpPr>
          <p:nvPr>
            <p:ph type="dt" sz="half" idx="10"/>
          </p:nvPr>
        </p:nvSpPr>
        <p:spPr/>
        <p:txBody>
          <a:bodyPr/>
          <a:lstStyle/>
          <a:p>
            <a:fld id="{D171F9B1-5ACA-4381-AB3E-A1C9A7F8EF4C}" type="datetime8">
              <a:rPr lang="zh-CN" altLang="en-US" smtClean="0"/>
              <a:t>2018年12月17日8时38分</a:t>
            </a:fld>
            <a:endParaRPr lang="zh-CN" altLang="en-US"/>
          </a:p>
        </p:txBody>
      </p:sp>
    </p:spTree>
    <p:extLst>
      <p:ext uri="{BB962C8B-B14F-4D97-AF65-F5344CB8AC3E}">
        <p14:creationId xmlns:p14="http://schemas.microsoft.com/office/powerpoint/2010/main" val="29312511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zh-CN" altLang="en-US" dirty="0">
                <a:solidFill>
                  <a:srgbClr val="FF0000"/>
                </a:solidFill>
              </a:rPr>
              <a:t>入侵的形式</a:t>
            </a:r>
            <a:endParaRPr lang="zh-CN" altLang="en-US" dirty="0" smtClean="0">
              <a:solidFill>
                <a:srgbClr val="FF0000"/>
              </a:solidFill>
            </a:endParaRPr>
          </a:p>
        </p:txBody>
      </p:sp>
      <p:sp>
        <p:nvSpPr>
          <p:cNvPr id="96259" name="内容占位符 2"/>
          <p:cNvSpPr>
            <a:spLocks noGrp="1"/>
          </p:cNvSpPr>
          <p:nvPr>
            <p:ph idx="1"/>
          </p:nvPr>
        </p:nvSpPr>
        <p:spPr>
          <a:xfrm>
            <a:off x="869197" y="1805117"/>
            <a:ext cx="9700647" cy="3608254"/>
          </a:xfrm>
        </p:spPr>
        <p:txBody>
          <a:bodyPr/>
          <a:lstStyle/>
          <a:p>
            <a:pPr algn="just"/>
            <a:r>
              <a:rPr lang="en-US" altLang="zh-CN" dirty="0" smtClean="0"/>
              <a:t>	</a:t>
            </a:r>
            <a:r>
              <a:rPr lang="zh-CN" altLang="zh-CN" dirty="0"/>
              <a:t>间谍软件</a:t>
            </a:r>
            <a:r>
              <a:rPr lang="zh-CN" altLang="zh-CN" dirty="0" smtClean="0"/>
              <a:t>通过嗅</a:t>
            </a:r>
            <a:r>
              <a:rPr lang="zh-CN" altLang="zh-CN" dirty="0"/>
              <a:t>探方式</a:t>
            </a:r>
            <a:r>
              <a:rPr lang="zh-CN" altLang="zh-CN" dirty="0" smtClean="0"/>
              <a:t>秘密获取信息</a:t>
            </a:r>
            <a:r>
              <a:rPr lang="zh-CN" altLang="en-US" dirty="0" smtClean="0"/>
              <a:t>，</a:t>
            </a:r>
            <a:r>
              <a:rPr lang="zh-CN" altLang="zh-CN" dirty="0" smtClean="0"/>
              <a:t>与</a:t>
            </a:r>
            <a:r>
              <a:rPr lang="zh-CN" altLang="zh-CN" dirty="0"/>
              <a:t>此</a:t>
            </a:r>
            <a:r>
              <a:rPr lang="zh-CN" altLang="zh-CN" dirty="0" smtClean="0"/>
              <a:t>相反</a:t>
            </a:r>
            <a:r>
              <a:rPr lang="zh-CN" altLang="en-US" dirty="0" smtClean="0"/>
              <a:t>，网络仿冒</a:t>
            </a:r>
            <a:r>
              <a:rPr lang="en-US" altLang="zh-CN" dirty="0" smtClean="0">
                <a:solidFill>
                  <a:srgbClr val="FF0000"/>
                </a:solidFill>
              </a:rPr>
              <a:t>(</a:t>
            </a:r>
            <a:r>
              <a:rPr lang="en-US" altLang="zh-CN" dirty="0">
                <a:solidFill>
                  <a:srgbClr val="FF0000"/>
                </a:solidFill>
              </a:rPr>
              <a:t>phishing) </a:t>
            </a:r>
            <a:r>
              <a:rPr lang="zh-CN" altLang="zh-CN" dirty="0"/>
              <a:t>技术是简单直接地索要信息 </a:t>
            </a:r>
            <a:r>
              <a:rPr lang="zh-CN" altLang="zh-CN" dirty="0" smtClean="0"/>
              <a:t>。</a:t>
            </a:r>
            <a:endParaRPr lang="en-US" altLang="zh-CN" dirty="0"/>
          </a:p>
          <a:p>
            <a:pPr algn="just"/>
            <a:r>
              <a:rPr lang="en-US" altLang="zh-CN" dirty="0" smtClean="0"/>
              <a:t>       1</a:t>
            </a:r>
            <a:r>
              <a:rPr lang="zh-CN" altLang="en-US" dirty="0" smtClean="0"/>
              <a:t>、钓鱼网站</a:t>
            </a:r>
            <a:endParaRPr lang="en-US" altLang="zh-CN" dirty="0" smtClean="0"/>
          </a:p>
          <a:p>
            <a:pPr algn="just"/>
            <a:r>
              <a:rPr lang="en-US" altLang="zh-CN" dirty="0" smtClean="0"/>
              <a:t>       2</a:t>
            </a:r>
            <a:r>
              <a:rPr lang="zh-CN" altLang="en-US" dirty="0" smtClean="0"/>
              <a:t>、类似于诈骗电话，通常冒充金融机构或国家机关用电子邮件索要信息。</a:t>
            </a:r>
          </a:p>
        </p:txBody>
      </p:sp>
      <p:sp>
        <p:nvSpPr>
          <p:cNvPr id="2" name="剪去对角的矩形 1"/>
          <p:cNvSpPr/>
          <p:nvPr/>
        </p:nvSpPr>
        <p:spPr>
          <a:xfrm rot="20465761">
            <a:off x="5924282" y="5061396"/>
            <a:ext cx="3013656" cy="901521"/>
          </a:xfrm>
          <a:prstGeom prst="snip2DiagRect">
            <a:avLst>
              <a:gd name="adj1" fmla="val 50000"/>
              <a:gd name="adj2" fmla="val 5000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页脚占位符 2"/>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85</a:t>
            </a:fld>
            <a:endParaRPr lang="zh-CN" altLang="en-US"/>
          </a:p>
        </p:txBody>
      </p:sp>
      <p:sp>
        <p:nvSpPr>
          <p:cNvPr id="5" name="日期占位符 4"/>
          <p:cNvSpPr>
            <a:spLocks noGrp="1"/>
          </p:cNvSpPr>
          <p:nvPr>
            <p:ph type="dt" sz="half" idx="10"/>
          </p:nvPr>
        </p:nvSpPr>
        <p:spPr/>
        <p:txBody>
          <a:bodyPr/>
          <a:lstStyle/>
          <a:p>
            <a:fld id="{5DE6D90D-BCD5-40DD-9EF6-26948FFCF9CC}" type="datetime8">
              <a:rPr lang="zh-CN" altLang="en-US" smtClean="0"/>
              <a:t>2018年12月17日8时38分</a:t>
            </a:fld>
            <a:endParaRPr lang="zh-CN" altLang="en-US"/>
          </a:p>
        </p:txBody>
      </p:sp>
    </p:spTree>
    <p:extLst>
      <p:ext uri="{BB962C8B-B14F-4D97-AF65-F5344CB8AC3E}">
        <p14:creationId xmlns:p14="http://schemas.microsoft.com/office/powerpoint/2010/main" val="41788572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dirty="0">
                <a:solidFill>
                  <a:srgbClr val="FF0000"/>
                </a:solidFill>
              </a:rPr>
              <a:t>入侵的形式</a:t>
            </a:r>
            <a:endParaRPr lang="zh-CN" altLang="en-US" dirty="0" smtClean="0">
              <a:solidFill>
                <a:srgbClr val="FF0000"/>
              </a:solidFill>
            </a:endParaRPr>
          </a:p>
        </p:txBody>
      </p:sp>
      <p:sp>
        <p:nvSpPr>
          <p:cNvPr id="3" name="内容占位符 2"/>
          <p:cNvSpPr>
            <a:spLocks noGrp="1"/>
          </p:cNvSpPr>
          <p:nvPr>
            <p:ph idx="1"/>
          </p:nvPr>
        </p:nvSpPr>
        <p:spPr>
          <a:xfrm>
            <a:off x="814953" y="1792988"/>
            <a:ext cx="9640889" cy="2244320"/>
          </a:xfrm>
        </p:spPr>
        <p:txBody>
          <a:bodyPr>
            <a:normAutofit/>
          </a:bodyPr>
          <a:lstStyle/>
          <a:p>
            <a:pPr algn="just"/>
            <a:r>
              <a:rPr lang="en-US" altLang="zh-CN" dirty="0" smtClean="0"/>
              <a:t>       </a:t>
            </a:r>
            <a:r>
              <a:rPr lang="en-US" altLang="zh-CN" dirty="0" err="1">
                <a:solidFill>
                  <a:srgbClr val="FF0000"/>
                </a:solidFill>
              </a:rPr>
              <a:t>DoS</a:t>
            </a:r>
            <a:r>
              <a:rPr lang="zh-CN" altLang="en-US" dirty="0">
                <a:solidFill>
                  <a:srgbClr val="FF0000"/>
                </a:solidFill>
              </a:rPr>
              <a:t>（</a:t>
            </a:r>
            <a:r>
              <a:rPr lang="en-US" altLang="zh-CN" dirty="0">
                <a:solidFill>
                  <a:srgbClr val="FF0000"/>
                </a:solidFill>
              </a:rPr>
              <a:t>denial of service</a:t>
            </a:r>
            <a:r>
              <a:rPr lang="zh-CN" altLang="en-US" dirty="0">
                <a:solidFill>
                  <a:srgbClr val="FF0000"/>
                </a:solidFill>
              </a:rPr>
              <a:t>，</a:t>
            </a:r>
            <a:r>
              <a:rPr lang="zh-CN" altLang="zh-CN" dirty="0">
                <a:solidFill>
                  <a:srgbClr val="FF0000"/>
                </a:solidFill>
              </a:rPr>
              <a:t>拒绝服务</a:t>
            </a:r>
            <a:r>
              <a:rPr lang="zh-CN" altLang="en-US" dirty="0">
                <a:solidFill>
                  <a:srgbClr val="FF0000"/>
                </a:solidFill>
              </a:rPr>
              <a:t>）</a:t>
            </a:r>
            <a:r>
              <a:rPr lang="zh-CN" altLang="zh-CN" dirty="0" smtClean="0">
                <a:solidFill>
                  <a:srgbClr val="FF0000"/>
                </a:solidFill>
              </a:rPr>
              <a:t>攻击</a:t>
            </a:r>
            <a:r>
              <a:rPr lang="zh-CN" altLang="en-US" dirty="0" smtClean="0"/>
              <a:t>，攻击者在大量未设防的计算机内植入一种能发送信息的软件，使目标计算机信息过载，导致服务中断。</a:t>
            </a:r>
            <a:r>
              <a:rPr lang="en-US" altLang="zh-CN" dirty="0" smtClean="0">
                <a:solidFill>
                  <a:srgbClr val="FF0000"/>
                </a:solidFill>
              </a:rPr>
              <a:t>	</a:t>
            </a:r>
            <a:endParaRPr lang="zh-CN" altLang="en-US" dirty="0" smtClean="0">
              <a:solidFill>
                <a:srgbClr val="FF0000"/>
              </a:solidFill>
            </a:endParaRPr>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86</a:t>
            </a:fld>
            <a:endParaRPr lang="zh-CN" altLang="en-US"/>
          </a:p>
        </p:txBody>
      </p:sp>
      <p:sp>
        <p:nvSpPr>
          <p:cNvPr id="5" name="日期占位符 4"/>
          <p:cNvSpPr>
            <a:spLocks noGrp="1"/>
          </p:cNvSpPr>
          <p:nvPr>
            <p:ph type="dt" sz="half" idx="10"/>
          </p:nvPr>
        </p:nvSpPr>
        <p:spPr/>
        <p:txBody>
          <a:bodyPr/>
          <a:lstStyle/>
          <a:p>
            <a:fld id="{F75E1B64-EF05-4A1E-ABEC-E835986D4C33}" type="datetime8">
              <a:rPr lang="zh-CN" altLang="en-US" smtClean="0"/>
              <a:t>2018年12月17日8时38分</a:t>
            </a:fld>
            <a:endParaRPr lang="zh-CN" altLang="en-US"/>
          </a:p>
        </p:txBody>
      </p:sp>
    </p:spTree>
    <p:extLst>
      <p:ext uri="{BB962C8B-B14F-4D97-AF65-F5344CB8AC3E}">
        <p14:creationId xmlns:p14="http://schemas.microsoft.com/office/powerpoint/2010/main" val="3875992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dirty="0">
                <a:solidFill>
                  <a:srgbClr val="FF0000"/>
                </a:solidFill>
              </a:rPr>
              <a:t>入侵的形式</a:t>
            </a:r>
            <a:endParaRPr lang="zh-CN" altLang="en-US" dirty="0" smtClean="0">
              <a:solidFill>
                <a:srgbClr val="FF0000"/>
              </a:solidFill>
            </a:endParaRPr>
          </a:p>
        </p:txBody>
      </p:sp>
      <p:sp>
        <p:nvSpPr>
          <p:cNvPr id="3" name="内容占位符 2"/>
          <p:cNvSpPr>
            <a:spLocks noGrp="1"/>
          </p:cNvSpPr>
          <p:nvPr>
            <p:ph idx="1"/>
          </p:nvPr>
        </p:nvSpPr>
        <p:spPr>
          <a:xfrm>
            <a:off x="838200" y="2133600"/>
            <a:ext cx="9505951" cy="4114800"/>
          </a:xfrm>
        </p:spPr>
        <p:txBody>
          <a:bodyPr>
            <a:normAutofit/>
          </a:bodyPr>
          <a:lstStyle/>
          <a:p>
            <a:pPr algn="just"/>
            <a:r>
              <a:rPr lang="en-US" altLang="zh-CN" dirty="0" smtClean="0"/>
              <a:t>	</a:t>
            </a:r>
            <a:r>
              <a:rPr lang="zh-CN" altLang="zh-CN" dirty="0" smtClean="0"/>
              <a:t>另</a:t>
            </a:r>
            <a:r>
              <a:rPr lang="zh-CN" altLang="zh-CN" dirty="0"/>
              <a:t>一个和无用信息有关的同题是</a:t>
            </a:r>
            <a:r>
              <a:rPr lang="zh-CN" altLang="zh-CN" dirty="0" smtClean="0"/>
              <a:t>散布</a:t>
            </a:r>
            <a:r>
              <a:rPr lang="zh-CN" altLang="zh-CN" dirty="0" smtClean="0">
                <a:solidFill>
                  <a:srgbClr val="FF0000"/>
                </a:solidFill>
              </a:rPr>
              <a:t>垃</a:t>
            </a:r>
            <a:r>
              <a:rPr lang="zh-CN" altLang="en-US" dirty="0" smtClean="0">
                <a:solidFill>
                  <a:srgbClr val="FF0000"/>
                </a:solidFill>
              </a:rPr>
              <a:t>圾</a:t>
            </a:r>
            <a:r>
              <a:rPr lang="zh-CN" altLang="zh-CN" dirty="0" smtClean="0">
                <a:solidFill>
                  <a:srgbClr val="FF0000"/>
                </a:solidFill>
              </a:rPr>
              <a:t>邮件</a:t>
            </a:r>
            <a:r>
              <a:rPr lang="zh-CN" altLang="en-US" dirty="0" smtClean="0">
                <a:solidFill>
                  <a:srgbClr val="FF0000"/>
                </a:solidFill>
              </a:rPr>
              <a:t>（</a:t>
            </a:r>
            <a:r>
              <a:rPr lang="en-US" altLang="zh-CN" dirty="0">
                <a:solidFill>
                  <a:srgbClr val="FF0000"/>
                </a:solidFill>
              </a:rPr>
              <a:t>spam</a:t>
            </a:r>
            <a:r>
              <a:rPr lang="zh-CN" altLang="en-US" dirty="0" smtClean="0">
                <a:solidFill>
                  <a:srgbClr val="FF0000"/>
                </a:solidFill>
              </a:rPr>
              <a:t>）</a:t>
            </a:r>
            <a:r>
              <a:rPr lang="zh-CN" altLang="zh-CN" dirty="0" smtClean="0"/>
              <a:t>。 </a:t>
            </a:r>
            <a:endParaRPr lang="en-US" altLang="zh-CN" dirty="0" smtClean="0"/>
          </a:p>
          <a:p>
            <a:pPr algn="just"/>
            <a:r>
              <a:rPr lang="en-US" altLang="zh-CN" dirty="0"/>
              <a:t>	</a:t>
            </a:r>
            <a:r>
              <a:rPr lang="zh-CN" altLang="zh-CN" dirty="0"/>
              <a:t>和拒绝服务攻击不同的是</a:t>
            </a:r>
            <a:r>
              <a:rPr lang="en-US" altLang="zh-CN" dirty="0"/>
              <a:t>, </a:t>
            </a:r>
            <a:r>
              <a:rPr lang="zh-CN" altLang="zh-CN" dirty="0"/>
              <a:t>垃圾邮件的数量不足以压垮</a:t>
            </a:r>
            <a:r>
              <a:rPr lang="zh-CN" altLang="zh-CN" dirty="0" smtClean="0"/>
              <a:t>计算机系统。但是</a:t>
            </a:r>
            <a:r>
              <a:rPr lang="zh-CN" altLang="en-US" dirty="0" smtClean="0"/>
              <a:t>，</a:t>
            </a:r>
            <a:r>
              <a:rPr lang="zh-CN" altLang="zh-CN" dirty="0" smtClean="0"/>
              <a:t>垃圾</a:t>
            </a:r>
            <a:r>
              <a:rPr lang="zh-CN" altLang="zh-CN" dirty="0"/>
              <a:t>邮件的作用是压垮接收垃圾邮件的人</a:t>
            </a:r>
            <a:r>
              <a:rPr lang="zh-CN" altLang="zh-CN" dirty="0" smtClean="0"/>
              <a:t>。</a:t>
            </a:r>
            <a:endParaRPr lang="zh-CN" altLang="en-US"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87</a:t>
            </a:fld>
            <a:endParaRPr lang="zh-CN" altLang="en-US"/>
          </a:p>
        </p:txBody>
      </p:sp>
      <p:sp>
        <p:nvSpPr>
          <p:cNvPr id="5" name="日期占位符 4"/>
          <p:cNvSpPr>
            <a:spLocks noGrp="1"/>
          </p:cNvSpPr>
          <p:nvPr>
            <p:ph type="dt" sz="half" idx="10"/>
          </p:nvPr>
        </p:nvSpPr>
        <p:spPr/>
        <p:txBody>
          <a:bodyPr/>
          <a:lstStyle/>
          <a:p>
            <a:fld id="{972DEECF-A6C9-4E9B-91D0-0C06F57149B7}" type="datetime8">
              <a:rPr lang="zh-CN" altLang="en-US" smtClean="0"/>
              <a:t>2018年12月17日8时38分</a:t>
            </a:fld>
            <a:endParaRPr lang="zh-CN" altLang="en-US"/>
          </a:p>
        </p:txBody>
      </p:sp>
    </p:spTree>
    <p:extLst>
      <p:ext uri="{BB962C8B-B14F-4D97-AF65-F5344CB8AC3E}">
        <p14:creationId xmlns:p14="http://schemas.microsoft.com/office/powerpoint/2010/main" val="2121413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dirty="0" smtClean="0">
                <a:solidFill>
                  <a:srgbClr val="FF0000"/>
                </a:solidFill>
              </a:rPr>
              <a:t>防护和对策</a:t>
            </a:r>
          </a:p>
        </p:txBody>
      </p:sp>
      <p:sp>
        <p:nvSpPr>
          <p:cNvPr id="3" name="内容占位符 2"/>
          <p:cNvSpPr>
            <a:spLocks noGrp="1"/>
          </p:cNvSpPr>
          <p:nvPr>
            <p:ph idx="1"/>
          </p:nvPr>
        </p:nvSpPr>
        <p:spPr>
          <a:xfrm>
            <a:off x="751668" y="1613134"/>
            <a:ext cx="9934413" cy="4260724"/>
          </a:xfrm>
        </p:spPr>
        <p:txBody>
          <a:bodyPr>
            <a:noAutofit/>
          </a:bodyPr>
          <a:lstStyle/>
          <a:p>
            <a:pPr algn="just"/>
            <a:r>
              <a:rPr lang="en-US" altLang="zh-CN" dirty="0" smtClean="0"/>
              <a:t>	</a:t>
            </a:r>
            <a:r>
              <a:rPr lang="zh-CN" altLang="zh-CN" dirty="0">
                <a:solidFill>
                  <a:srgbClr val="FF0000"/>
                </a:solidFill>
              </a:rPr>
              <a:t>防火墙</a:t>
            </a:r>
            <a:r>
              <a:rPr lang="en-US" altLang="zh-CN" dirty="0">
                <a:solidFill>
                  <a:srgbClr val="FF0000"/>
                </a:solidFill>
              </a:rPr>
              <a:t>(firewall</a:t>
            </a:r>
            <a:r>
              <a:rPr lang="en-US" altLang="zh-CN" dirty="0" smtClean="0">
                <a:solidFill>
                  <a:srgbClr val="FF0000"/>
                </a:solidFill>
              </a:rPr>
              <a:t>)</a:t>
            </a:r>
            <a:r>
              <a:rPr lang="zh-CN" altLang="en-US" dirty="0" smtClean="0">
                <a:solidFill>
                  <a:srgbClr val="FF0000"/>
                </a:solidFill>
              </a:rPr>
              <a:t>，</a:t>
            </a:r>
            <a:r>
              <a:rPr lang="zh-CN" altLang="zh-CN" dirty="0" smtClean="0"/>
              <a:t>一</a:t>
            </a:r>
            <a:r>
              <a:rPr lang="zh-CN" altLang="en-US" dirty="0" smtClean="0"/>
              <a:t>种</a:t>
            </a:r>
            <a:r>
              <a:rPr lang="zh-CN" altLang="zh-CN" dirty="0" smtClean="0"/>
              <a:t>主要</a:t>
            </a:r>
            <a:r>
              <a:rPr lang="zh-CN" altLang="zh-CN" dirty="0"/>
              <a:t>的防护</a:t>
            </a:r>
            <a:r>
              <a:rPr lang="zh-CN" altLang="zh-CN" dirty="0" smtClean="0"/>
              <a:t>技术</a:t>
            </a:r>
            <a:r>
              <a:rPr lang="zh-CN" altLang="en-US" dirty="0" smtClean="0"/>
              <a:t>，用于</a:t>
            </a:r>
            <a:r>
              <a:rPr lang="zh-CN" altLang="zh-CN" dirty="0" smtClean="0"/>
              <a:t>过滤</a:t>
            </a:r>
            <a:r>
              <a:rPr lang="zh-CN" altLang="zh-CN" dirty="0"/>
              <a:t>穿过网络某一重要节点的通信</a:t>
            </a:r>
            <a:r>
              <a:rPr lang="zh-CN" altLang="zh-CN" dirty="0" smtClean="0"/>
              <a:t>流。 </a:t>
            </a:r>
            <a:r>
              <a:rPr lang="zh-CN" altLang="en-US" dirty="0" smtClean="0"/>
              <a:t>例如：安装于网关处的防火墙可阻止向某些特定地址发送信息或阻止接受某些地址发来的信息。</a:t>
            </a:r>
            <a:endParaRPr lang="en-US" altLang="zh-CN" dirty="0" smtClean="0"/>
          </a:p>
          <a:p>
            <a:pPr algn="just"/>
            <a:r>
              <a:rPr lang="en-US" altLang="zh-CN" dirty="0"/>
              <a:t>	</a:t>
            </a:r>
            <a:r>
              <a:rPr lang="zh-CN" altLang="zh-CN" dirty="0" smtClean="0"/>
              <a:t>防火墙</a:t>
            </a:r>
            <a:r>
              <a:rPr lang="zh-CN" altLang="zh-CN" dirty="0"/>
              <a:t>不但能保护整个网络或</a:t>
            </a:r>
            <a:r>
              <a:rPr lang="zh-CN" altLang="zh-CN" dirty="0" smtClean="0"/>
              <a:t>域</a:t>
            </a:r>
            <a:r>
              <a:rPr lang="zh-CN" altLang="en-US" dirty="0" smtClean="0"/>
              <a:t>，</a:t>
            </a:r>
            <a:r>
              <a:rPr lang="zh-CN" altLang="zh-CN" dirty="0" smtClean="0"/>
              <a:t>更</a:t>
            </a:r>
            <a:r>
              <a:rPr lang="zh-CN" altLang="zh-CN" dirty="0"/>
              <a:t>能用于保护</a:t>
            </a:r>
            <a:r>
              <a:rPr lang="zh-CN" altLang="zh-CN" dirty="0" smtClean="0"/>
              <a:t>个人计算机。</a:t>
            </a:r>
            <a:endParaRPr lang="zh-CN" altLang="en-US" dirty="0" smtClean="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88</a:t>
            </a:fld>
            <a:endParaRPr lang="zh-CN" altLang="en-US"/>
          </a:p>
        </p:txBody>
      </p:sp>
      <p:sp>
        <p:nvSpPr>
          <p:cNvPr id="5" name="日期占位符 4"/>
          <p:cNvSpPr>
            <a:spLocks noGrp="1"/>
          </p:cNvSpPr>
          <p:nvPr>
            <p:ph type="dt" sz="half" idx="10"/>
          </p:nvPr>
        </p:nvSpPr>
        <p:spPr/>
        <p:txBody>
          <a:bodyPr/>
          <a:lstStyle/>
          <a:p>
            <a:fld id="{14FDF18D-34AB-404D-B60B-792D0B2A7234}" type="datetime8">
              <a:rPr lang="zh-CN" altLang="en-US" smtClean="0"/>
              <a:t>2018年12月17日8时38分</a:t>
            </a:fld>
            <a:endParaRPr lang="zh-CN" altLang="en-US"/>
          </a:p>
        </p:txBody>
      </p:sp>
    </p:spTree>
    <p:extLst>
      <p:ext uri="{BB962C8B-B14F-4D97-AF65-F5344CB8AC3E}">
        <p14:creationId xmlns:p14="http://schemas.microsoft.com/office/powerpoint/2010/main" val="2949684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dirty="0">
                <a:solidFill>
                  <a:srgbClr val="FF0000"/>
                </a:solidFill>
              </a:rPr>
              <a:t>防护和对策</a:t>
            </a:r>
            <a:endParaRPr lang="zh-CN" altLang="en-US" dirty="0" smtClean="0">
              <a:solidFill>
                <a:srgbClr val="FF0000"/>
              </a:solidFill>
            </a:endParaRPr>
          </a:p>
        </p:txBody>
      </p:sp>
      <p:sp>
        <p:nvSpPr>
          <p:cNvPr id="3" name="内容占位符 2"/>
          <p:cNvSpPr>
            <a:spLocks noGrp="1"/>
          </p:cNvSpPr>
          <p:nvPr>
            <p:ph idx="1"/>
          </p:nvPr>
        </p:nvSpPr>
        <p:spPr>
          <a:xfrm>
            <a:off x="838200" y="1996225"/>
            <a:ext cx="10515600" cy="4180738"/>
          </a:xfrm>
        </p:spPr>
        <p:txBody>
          <a:bodyPr>
            <a:normAutofit/>
          </a:bodyPr>
          <a:lstStyle/>
          <a:p>
            <a:pPr algn="just"/>
            <a:r>
              <a:rPr lang="en-US" altLang="zh-CN" sz="2400" dirty="0" smtClean="0"/>
              <a:t>	</a:t>
            </a:r>
            <a:r>
              <a:rPr lang="zh-CN" altLang="zh-CN" sz="2400" dirty="0" smtClean="0"/>
              <a:t>还有些防火墙的变种是</a:t>
            </a:r>
            <a:r>
              <a:rPr lang="zh-CN" altLang="zh-CN" sz="2400" dirty="0"/>
              <a:t>为一些特殊目的设计</a:t>
            </a:r>
            <a:r>
              <a:rPr lang="zh-CN" altLang="zh-CN" sz="2400" dirty="0" smtClean="0"/>
              <a:t>的</a:t>
            </a:r>
            <a:r>
              <a:rPr lang="en-US" altLang="zh-CN" sz="2400" dirty="0" smtClean="0"/>
              <a:t>, </a:t>
            </a:r>
            <a:r>
              <a:rPr lang="zh-CN" altLang="zh-CN" sz="2400" b="1" dirty="0" smtClean="0"/>
              <a:t>垃圾邮件过</a:t>
            </a:r>
            <a:r>
              <a:rPr lang="zh-CN" altLang="en-US" sz="2400" b="1" dirty="0" smtClean="0"/>
              <a:t>滤</a:t>
            </a:r>
            <a:r>
              <a:rPr lang="zh-CN" altLang="zh-CN" sz="2400" b="1" dirty="0" smtClean="0"/>
              <a:t>器</a:t>
            </a:r>
            <a:r>
              <a:rPr lang="en-US" altLang="zh-CN" sz="2400" b="1" dirty="0" smtClean="0"/>
              <a:t> (spam filter) </a:t>
            </a:r>
            <a:r>
              <a:rPr lang="zh-CN" altLang="zh-CN" sz="2400" dirty="0" smtClean="0"/>
              <a:t>是</a:t>
            </a:r>
            <a:r>
              <a:rPr lang="zh-CN" altLang="zh-CN" sz="2400" dirty="0"/>
              <a:t>为了阻止一些垃圾邮件 </a:t>
            </a:r>
            <a:r>
              <a:rPr lang="zh-CN" altLang="zh-CN" sz="2400" dirty="0" smtClean="0"/>
              <a:t>。</a:t>
            </a:r>
            <a:endParaRPr lang="en-US" altLang="zh-CN" sz="2400" dirty="0" smtClean="0"/>
          </a:p>
          <a:p>
            <a:pPr algn="just"/>
            <a:r>
              <a:rPr lang="en-US" altLang="zh-CN" sz="2400" dirty="0"/>
              <a:t>	</a:t>
            </a:r>
            <a:r>
              <a:rPr lang="zh-CN" altLang="zh-CN" sz="2400" dirty="0"/>
              <a:t>另一种具有过滤</a:t>
            </a:r>
            <a:r>
              <a:rPr lang="zh-CN" altLang="zh-CN" sz="2400" dirty="0" smtClean="0"/>
              <a:t>功能</a:t>
            </a:r>
            <a:r>
              <a:rPr lang="zh-CN" altLang="en-US" sz="2400" dirty="0" smtClean="0"/>
              <a:t>的</a:t>
            </a:r>
            <a:r>
              <a:rPr lang="zh-CN" altLang="zh-CN" sz="2400" dirty="0" smtClean="0"/>
              <a:t>防护工具是</a:t>
            </a:r>
            <a:r>
              <a:rPr lang="zh-CN" altLang="zh-CN" sz="2400" dirty="0"/>
              <a:t>代理服务器。</a:t>
            </a:r>
            <a:r>
              <a:rPr lang="zh-CN" altLang="zh-CN" sz="2400" b="1" dirty="0"/>
              <a:t>代理服务器</a:t>
            </a:r>
            <a:r>
              <a:rPr lang="en-US" altLang="zh-CN" sz="2400" b="1" dirty="0"/>
              <a:t>(proxy server</a:t>
            </a:r>
            <a:r>
              <a:rPr lang="en-US" altLang="zh-CN" sz="2400" b="1" dirty="0" smtClean="0"/>
              <a:t>) </a:t>
            </a:r>
            <a:r>
              <a:rPr lang="zh-CN" altLang="zh-CN" sz="2400" dirty="0" smtClean="0"/>
              <a:t>是</a:t>
            </a:r>
            <a:r>
              <a:rPr lang="zh-CN" altLang="zh-CN" sz="2400" dirty="0"/>
              <a:t>一个</a:t>
            </a:r>
            <a:r>
              <a:rPr lang="zh-CN" altLang="zh-CN" sz="2400" dirty="0" smtClean="0"/>
              <a:t>软件</a:t>
            </a:r>
            <a:r>
              <a:rPr lang="zh-CN" altLang="en-US" sz="2400" dirty="0" smtClean="0"/>
              <a:t>单</a:t>
            </a:r>
            <a:r>
              <a:rPr lang="zh-CN" altLang="zh-CN" sz="2400" dirty="0" smtClean="0"/>
              <a:t>元</a:t>
            </a:r>
            <a:r>
              <a:rPr lang="en-US" altLang="zh-CN" sz="2400" dirty="0"/>
              <a:t>, </a:t>
            </a:r>
            <a:r>
              <a:rPr lang="zh-CN" altLang="zh-CN" sz="2400" dirty="0"/>
              <a:t>它作为客户机和服务器之间的媒介</a:t>
            </a:r>
            <a:r>
              <a:rPr lang="en-US" altLang="zh-CN" sz="2400" dirty="0"/>
              <a:t>, </a:t>
            </a:r>
            <a:r>
              <a:rPr lang="zh-CN" altLang="zh-CN" sz="2400" dirty="0"/>
              <a:t>目标是保护客户机屏蔽</a:t>
            </a:r>
            <a:r>
              <a:rPr lang="zh-CN" altLang="zh-CN" sz="2400" dirty="0" smtClean="0"/>
              <a:t>来</a:t>
            </a:r>
            <a:r>
              <a:rPr lang="zh-CN" altLang="en-US" sz="2400" dirty="0" smtClean="0"/>
              <a:t>自</a:t>
            </a:r>
            <a:r>
              <a:rPr lang="zh-CN" altLang="zh-CN" sz="2400" dirty="0" smtClean="0"/>
              <a:t>服务器</a:t>
            </a:r>
            <a:r>
              <a:rPr lang="zh-CN" altLang="zh-CN" sz="2400" dirty="0"/>
              <a:t>的不利</a:t>
            </a:r>
            <a:r>
              <a:rPr lang="zh-CN" altLang="zh-CN" sz="2400" dirty="0" smtClean="0"/>
              <a:t>行为。</a:t>
            </a:r>
            <a:r>
              <a:rPr lang="zh-CN" altLang="en-US" sz="2400" dirty="0" smtClean="0"/>
              <a:t>代理服务器扮演客户机与服务器联系，好处一，服务器无法了解内联网的内部特性；好处二，代理服务器能够过滤所有报文。</a:t>
            </a:r>
            <a:endParaRPr lang="zh-CN" altLang="en-US"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89</a:t>
            </a:fld>
            <a:endParaRPr lang="zh-CN" altLang="en-US"/>
          </a:p>
        </p:txBody>
      </p:sp>
      <p:sp>
        <p:nvSpPr>
          <p:cNvPr id="5" name="日期占位符 4"/>
          <p:cNvSpPr>
            <a:spLocks noGrp="1"/>
          </p:cNvSpPr>
          <p:nvPr>
            <p:ph type="dt" sz="half" idx="10"/>
          </p:nvPr>
        </p:nvSpPr>
        <p:spPr/>
        <p:txBody>
          <a:bodyPr/>
          <a:lstStyle/>
          <a:p>
            <a:fld id="{388CB6C2-4637-4D90-8406-C02D0D3B8780}" type="datetime8">
              <a:rPr lang="zh-CN" altLang="en-US" smtClean="0"/>
              <a:t>2018年12月17日8时38分</a:t>
            </a:fld>
            <a:endParaRPr lang="zh-CN" altLang="en-US"/>
          </a:p>
        </p:txBody>
      </p:sp>
    </p:spTree>
    <p:extLst>
      <p:ext uri="{BB962C8B-B14F-4D97-AF65-F5344CB8AC3E}">
        <p14:creationId xmlns:p14="http://schemas.microsoft.com/office/powerpoint/2010/main" val="3148139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smtClean="0">
                <a:solidFill>
                  <a:schemeClr val="accent1">
                    <a:lumMod val="75000"/>
                  </a:schemeClr>
                </a:solidFill>
              </a:rPr>
              <a:t>协议</a:t>
            </a:r>
          </a:p>
        </p:txBody>
      </p:sp>
      <p:sp>
        <p:nvSpPr>
          <p:cNvPr id="13315" name="内容占位符 2"/>
          <p:cNvSpPr>
            <a:spLocks noGrp="1"/>
          </p:cNvSpPr>
          <p:nvPr>
            <p:ph idx="1"/>
          </p:nvPr>
        </p:nvSpPr>
        <p:spPr>
          <a:xfrm>
            <a:off x="838199" y="1690688"/>
            <a:ext cx="9490657" cy="4413250"/>
          </a:xfrm>
        </p:spPr>
        <p:txBody>
          <a:bodyPr>
            <a:normAutofit/>
          </a:bodyPr>
          <a:lstStyle/>
          <a:p>
            <a:pPr algn="just"/>
            <a:r>
              <a:rPr lang="en-US" altLang="zh-CN" sz="2400" dirty="0" smtClean="0"/>
              <a:t>	</a:t>
            </a:r>
            <a:r>
              <a:rPr lang="zh-CN" altLang="zh-CN" sz="2400" dirty="0" smtClean="0"/>
              <a:t>为了</a:t>
            </a:r>
            <a:r>
              <a:rPr lang="zh-CN" altLang="zh-CN" sz="2400" dirty="0"/>
              <a:t>网络运行可靠</a:t>
            </a:r>
            <a:r>
              <a:rPr lang="en-US" altLang="zh-CN" sz="2400" dirty="0"/>
              <a:t>, </a:t>
            </a:r>
            <a:r>
              <a:rPr lang="zh-CN" altLang="zh-CN" sz="2400" dirty="0"/>
              <a:t>必须建立</a:t>
            </a:r>
            <a:r>
              <a:rPr lang="zh-CN" altLang="zh-CN" sz="2400" dirty="0" smtClean="0"/>
              <a:t>管理网络</a:t>
            </a:r>
            <a:r>
              <a:rPr lang="zh-CN" altLang="zh-CN" sz="2400" dirty="0"/>
              <a:t>活动的规则</a:t>
            </a:r>
            <a:r>
              <a:rPr lang="en-US" altLang="zh-CN" sz="2400" dirty="0"/>
              <a:t>, </a:t>
            </a:r>
            <a:r>
              <a:rPr lang="zh-CN" altLang="zh-CN" sz="2400" dirty="0"/>
              <a:t>这类规则称为</a:t>
            </a:r>
            <a:r>
              <a:rPr lang="zh-CN" altLang="zh-CN" sz="2400" dirty="0">
                <a:solidFill>
                  <a:schemeClr val="accent1">
                    <a:lumMod val="75000"/>
                  </a:schemeClr>
                </a:solidFill>
              </a:rPr>
              <a:t>协议</a:t>
            </a:r>
            <a:r>
              <a:rPr lang="en-US" altLang="zh-CN" sz="2400" dirty="0">
                <a:solidFill>
                  <a:schemeClr val="accent1">
                    <a:lumMod val="75000"/>
                  </a:schemeClr>
                </a:solidFill>
              </a:rPr>
              <a:t> (protocol) </a:t>
            </a:r>
            <a:r>
              <a:rPr lang="zh-CN" altLang="en-US" sz="2400" dirty="0" smtClean="0"/>
              <a:t>。</a:t>
            </a:r>
            <a:endParaRPr lang="en-US" altLang="zh-CN" sz="2400" dirty="0" smtClean="0"/>
          </a:p>
          <a:p>
            <a:pPr algn="just"/>
            <a:r>
              <a:rPr lang="en-US" altLang="zh-CN" sz="2400" dirty="0" smtClean="0"/>
              <a:t>	</a:t>
            </a:r>
            <a:r>
              <a:rPr lang="zh-CN" altLang="zh-CN" sz="2400" dirty="0" smtClean="0"/>
              <a:t>在</a:t>
            </a:r>
            <a:r>
              <a:rPr lang="zh-CN" altLang="zh-CN" sz="2400" dirty="0"/>
              <a:t>基于以太网标准的总线型网络中</a:t>
            </a:r>
            <a:r>
              <a:rPr lang="en-US" altLang="zh-CN" sz="2400" dirty="0"/>
              <a:t>, </a:t>
            </a:r>
            <a:r>
              <a:rPr lang="zh-CN" altLang="zh-CN" sz="2400" dirty="0" smtClean="0"/>
              <a:t>报文</a:t>
            </a:r>
            <a:r>
              <a:rPr lang="zh-CN" altLang="en-US" sz="2400" dirty="0" smtClean="0"/>
              <a:t>（</a:t>
            </a:r>
            <a:r>
              <a:rPr lang="en-US" altLang="zh-CN" sz="2400" dirty="0" smtClean="0"/>
              <a:t>message</a:t>
            </a:r>
            <a:r>
              <a:rPr lang="zh-CN" altLang="en-US" sz="2400" dirty="0" smtClean="0"/>
              <a:t>）</a:t>
            </a:r>
            <a:r>
              <a:rPr lang="zh-CN" altLang="zh-CN" sz="2400" dirty="0" smtClean="0"/>
              <a:t>传输</a:t>
            </a:r>
            <a:r>
              <a:rPr lang="zh-CN" altLang="zh-CN" sz="2400" dirty="0"/>
              <a:t>的许可是通过名为</a:t>
            </a:r>
            <a:r>
              <a:rPr lang="en-US" altLang="zh-CN" sz="2400" dirty="0" smtClean="0">
                <a:solidFill>
                  <a:schemeClr val="accent1">
                    <a:lumMod val="75000"/>
                  </a:schemeClr>
                </a:solidFill>
              </a:rPr>
              <a:t>CSMA/CD</a:t>
            </a:r>
            <a:r>
              <a:rPr lang="zh-CN" altLang="en-US" sz="2400" dirty="0" smtClean="0">
                <a:solidFill>
                  <a:schemeClr val="accent1">
                    <a:lumMod val="75000"/>
                  </a:schemeClr>
                </a:solidFill>
              </a:rPr>
              <a:t>（</a:t>
            </a:r>
            <a:r>
              <a:rPr lang="en-US" altLang="zh-CN" sz="2400" dirty="0" smtClean="0">
                <a:solidFill>
                  <a:schemeClr val="accent1">
                    <a:lumMod val="75000"/>
                  </a:schemeClr>
                </a:solidFill>
              </a:rPr>
              <a:t>Carrier </a:t>
            </a:r>
            <a:r>
              <a:rPr lang="en-US" altLang="zh-CN" sz="2400" dirty="0">
                <a:solidFill>
                  <a:schemeClr val="accent1">
                    <a:lumMod val="75000"/>
                  </a:schemeClr>
                </a:solidFill>
              </a:rPr>
              <a:t>Sense, Multi-Access with Collision Detection, </a:t>
            </a:r>
            <a:r>
              <a:rPr lang="zh-CN" altLang="zh-CN" sz="2400" dirty="0">
                <a:solidFill>
                  <a:schemeClr val="accent1">
                    <a:lumMod val="75000"/>
                  </a:schemeClr>
                </a:solidFill>
              </a:rPr>
              <a:t>带冲突检测</a:t>
            </a:r>
            <a:r>
              <a:rPr lang="zh-CN" altLang="zh-CN" sz="2400" dirty="0" smtClean="0">
                <a:solidFill>
                  <a:schemeClr val="accent1">
                    <a:lumMod val="75000"/>
                  </a:schemeClr>
                </a:solidFill>
              </a:rPr>
              <a:t>的</a:t>
            </a:r>
            <a:r>
              <a:rPr lang="zh-CN" altLang="en-US" sz="2400" dirty="0" smtClean="0">
                <a:solidFill>
                  <a:schemeClr val="accent1">
                    <a:lumMod val="75000"/>
                  </a:schemeClr>
                </a:solidFill>
              </a:rPr>
              <a:t>载</a:t>
            </a:r>
            <a:r>
              <a:rPr lang="zh-CN" altLang="zh-CN" sz="2400" dirty="0" smtClean="0">
                <a:solidFill>
                  <a:schemeClr val="accent1">
                    <a:lumMod val="75000"/>
                  </a:schemeClr>
                </a:solidFill>
              </a:rPr>
              <a:t>波</a:t>
            </a:r>
            <a:r>
              <a:rPr lang="zh-CN" altLang="zh-CN" sz="2400" dirty="0">
                <a:solidFill>
                  <a:schemeClr val="accent1">
                    <a:lumMod val="75000"/>
                  </a:schemeClr>
                </a:solidFill>
              </a:rPr>
              <a:t>侦听</a:t>
            </a:r>
            <a:r>
              <a:rPr lang="zh-CN" altLang="zh-CN" sz="2400" dirty="0" smtClean="0">
                <a:solidFill>
                  <a:schemeClr val="accent1">
                    <a:lumMod val="75000"/>
                  </a:schemeClr>
                </a:solidFill>
              </a:rPr>
              <a:t>多路访问</a:t>
            </a:r>
            <a:r>
              <a:rPr lang="zh-CN" altLang="en-US" sz="2400" dirty="0" smtClean="0">
                <a:solidFill>
                  <a:schemeClr val="accent1">
                    <a:lumMod val="75000"/>
                  </a:schemeClr>
                </a:solidFill>
              </a:rPr>
              <a:t>）</a:t>
            </a:r>
            <a:r>
              <a:rPr lang="zh-CN" altLang="zh-CN" sz="2400" dirty="0" smtClean="0"/>
              <a:t>的</a:t>
            </a:r>
            <a:r>
              <a:rPr lang="zh-CN" altLang="zh-CN" sz="2400" dirty="0"/>
              <a:t>网络协议控制</a:t>
            </a:r>
            <a:r>
              <a:rPr lang="zh-CN" altLang="zh-CN" sz="2400" dirty="0" smtClean="0"/>
              <a:t>的</a:t>
            </a:r>
            <a:r>
              <a:rPr lang="zh-CN" altLang="en-US" sz="2400" dirty="0" smtClean="0"/>
              <a:t>。</a:t>
            </a:r>
            <a:endParaRPr lang="zh-CN" altLang="en-US"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9</a:t>
            </a:fld>
            <a:endParaRPr lang="zh-CN" altLang="en-US"/>
          </a:p>
        </p:txBody>
      </p:sp>
      <p:sp>
        <p:nvSpPr>
          <p:cNvPr id="4" name="日期占位符 3"/>
          <p:cNvSpPr>
            <a:spLocks noGrp="1"/>
          </p:cNvSpPr>
          <p:nvPr>
            <p:ph type="dt" sz="half" idx="10"/>
          </p:nvPr>
        </p:nvSpPr>
        <p:spPr/>
        <p:txBody>
          <a:bodyPr/>
          <a:lstStyle/>
          <a:p>
            <a:fld id="{DD76776B-605C-47CB-8E98-6869284C3121}" type="datetime8">
              <a:rPr lang="zh-CN" altLang="en-US" smtClean="0"/>
              <a:t>2018年12月17日8时37分</a:t>
            </a:fld>
            <a:endParaRPr lang="zh-CN" altLang="en-US"/>
          </a:p>
        </p:txBody>
      </p:sp>
    </p:spTree>
    <p:extLst>
      <p:ext uri="{BB962C8B-B14F-4D97-AF65-F5344CB8AC3E}">
        <p14:creationId xmlns:p14="http://schemas.microsoft.com/office/powerpoint/2010/main" val="420108795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500"/>
                                        <p:tgtEl>
                                          <p:spTgt spid="13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dirty="0">
                <a:solidFill>
                  <a:srgbClr val="FF0000"/>
                </a:solidFill>
              </a:rPr>
              <a:t>防护和对策</a:t>
            </a:r>
            <a:endParaRPr lang="zh-CN" altLang="en-US" dirty="0" smtClean="0">
              <a:solidFill>
                <a:srgbClr val="FF0000"/>
              </a:solidFill>
            </a:endParaRPr>
          </a:p>
        </p:txBody>
      </p:sp>
      <p:sp>
        <p:nvSpPr>
          <p:cNvPr id="3" name="内容占位符 2"/>
          <p:cNvSpPr>
            <a:spLocks noGrp="1"/>
          </p:cNvSpPr>
          <p:nvPr>
            <p:ph idx="1"/>
          </p:nvPr>
        </p:nvSpPr>
        <p:spPr/>
        <p:txBody>
          <a:bodyPr>
            <a:normAutofit/>
          </a:bodyPr>
          <a:lstStyle/>
          <a:p>
            <a:pPr algn="just"/>
            <a:r>
              <a:rPr lang="en-US" altLang="zh-CN" sz="2400" dirty="0" smtClean="0"/>
              <a:t>      </a:t>
            </a:r>
            <a:r>
              <a:rPr lang="zh-CN" altLang="zh-CN" sz="2400" dirty="0" smtClean="0"/>
              <a:t>另</a:t>
            </a:r>
            <a:r>
              <a:rPr lang="zh-CN" altLang="zh-CN" sz="2400" dirty="0"/>
              <a:t>一种用于防止网络环境中的问题的工具是审计</a:t>
            </a:r>
            <a:r>
              <a:rPr lang="zh-CN" altLang="zh-CN" sz="2400" dirty="0" smtClean="0"/>
              <a:t>软件。它</a:t>
            </a:r>
            <a:r>
              <a:rPr lang="zh-CN" altLang="zh-CN" sz="2400" dirty="0"/>
              <a:t>类似于我们在操作系统安全同题中所讨论的审计软件</a:t>
            </a:r>
            <a:r>
              <a:rPr lang="en-US" altLang="zh-CN" sz="2400" dirty="0"/>
              <a:t>(</a:t>
            </a:r>
            <a:r>
              <a:rPr lang="zh-CN" altLang="zh-CN" sz="2400" dirty="0"/>
              <a:t>见</a:t>
            </a:r>
            <a:r>
              <a:rPr lang="en-US" altLang="zh-CN" sz="2400" dirty="0"/>
              <a:t>3.5</a:t>
            </a:r>
            <a:r>
              <a:rPr lang="zh-CN" altLang="zh-CN" sz="2400" dirty="0"/>
              <a:t>节</a:t>
            </a:r>
            <a:r>
              <a:rPr lang="en-US" altLang="zh-CN" sz="2400" dirty="0" smtClean="0"/>
              <a:t>)</a:t>
            </a:r>
            <a:r>
              <a:rPr lang="zh-CN" altLang="en-US" sz="2400" dirty="0" smtClean="0"/>
              <a:t>，探测网络行为是否正常。</a:t>
            </a:r>
            <a:endParaRPr lang="en-US" altLang="zh-CN" sz="2400" dirty="0" smtClean="0"/>
          </a:p>
          <a:p>
            <a:pPr algn="just"/>
            <a:r>
              <a:rPr lang="en-US" altLang="zh-CN" sz="2400" dirty="0" smtClean="0"/>
              <a:t>      </a:t>
            </a:r>
            <a:r>
              <a:rPr lang="zh-CN" altLang="zh-CN" sz="2400" dirty="0" smtClean="0"/>
              <a:t>另</a:t>
            </a:r>
            <a:r>
              <a:rPr lang="zh-CN" altLang="zh-CN" sz="2400" dirty="0"/>
              <a:t>一种防御通过</a:t>
            </a:r>
            <a:r>
              <a:rPr lang="zh-CN" altLang="zh-CN" sz="2400" dirty="0" smtClean="0"/>
              <a:t>网络连接</a:t>
            </a:r>
            <a:r>
              <a:rPr lang="zh-CN" altLang="zh-CN" sz="2400" dirty="0"/>
              <a:t>进行入侵行为的方法就是采用</a:t>
            </a:r>
            <a:r>
              <a:rPr lang="zh-CN" altLang="zh-CN" sz="2400" dirty="0">
                <a:solidFill>
                  <a:srgbClr val="FF0000"/>
                </a:solidFill>
              </a:rPr>
              <a:t>防病毒软件</a:t>
            </a:r>
            <a:r>
              <a:rPr lang="en-US" altLang="zh-CN" sz="2400" dirty="0">
                <a:solidFill>
                  <a:srgbClr val="FF0000"/>
                </a:solidFill>
              </a:rPr>
              <a:t> </a:t>
            </a:r>
            <a:r>
              <a:rPr lang="en-US" altLang="zh-CN" sz="2400" dirty="0" smtClean="0">
                <a:solidFill>
                  <a:srgbClr val="FF0000"/>
                </a:solidFill>
              </a:rPr>
              <a:t>(antivirus </a:t>
            </a:r>
            <a:r>
              <a:rPr lang="en-US" altLang="zh-CN" sz="2400" dirty="0">
                <a:solidFill>
                  <a:srgbClr val="FF0000"/>
                </a:solidFill>
              </a:rPr>
              <a:t>software) </a:t>
            </a:r>
            <a:r>
              <a:rPr lang="zh-CN" altLang="zh-CN" sz="2400" dirty="0"/>
              <a:t>。 这种软件用来探测和删除被已知病毒或其他方式感染的</a:t>
            </a:r>
            <a:r>
              <a:rPr lang="zh-CN" altLang="zh-CN" sz="2400" dirty="0" smtClean="0"/>
              <a:t>文件</a:t>
            </a:r>
            <a:r>
              <a:rPr lang="zh-CN" altLang="en-US" sz="2400" dirty="0" smtClean="0"/>
              <a:t>，需要不断更新。</a:t>
            </a:r>
            <a:endParaRPr lang="zh-CN" altLang="en-US"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90</a:t>
            </a:fld>
            <a:endParaRPr lang="zh-CN" altLang="en-US"/>
          </a:p>
        </p:txBody>
      </p:sp>
      <p:sp>
        <p:nvSpPr>
          <p:cNvPr id="5" name="日期占位符 4"/>
          <p:cNvSpPr>
            <a:spLocks noGrp="1"/>
          </p:cNvSpPr>
          <p:nvPr>
            <p:ph type="dt" sz="half" idx="10"/>
          </p:nvPr>
        </p:nvSpPr>
        <p:spPr/>
        <p:txBody>
          <a:bodyPr/>
          <a:lstStyle/>
          <a:p>
            <a:fld id="{9204B436-3DC2-43F8-B3AE-D396AD1D995B}" type="datetime8">
              <a:rPr lang="zh-CN" altLang="en-US" smtClean="0"/>
              <a:t>2018年12月17日8时38分</a:t>
            </a:fld>
            <a:endParaRPr lang="zh-CN" altLang="en-US"/>
          </a:p>
        </p:txBody>
      </p:sp>
    </p:spTree>
    <p:extLst>
      <p:ext uri="{BB962C8B-B14F-4D97-AF65-F5344CB8AC3E}">
        <p14:creationId xmlns:p14="http://schemas.microsoft.com/office/powerpoint/2010/main" val="548985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dirty="0" smtClean="0">
                <a:solidFill>
                  <a:srgbClr val="FF0000"/>
                </a:solidFill>
              </a:rPr>
              <a:t>加密</a:t>
            </a:r>
          </a:p>
        </p:txBody>
      </p:sp>
      <p:sp>
        <p:nvSpPr>
          <p:cNvPr id="102403" name="内容占位符 2"/>
          <p:cNvSpPr>
            <a:spLocks noGrp="1"/>
          </p:cNvSpPr>
          <p:nvPr>
            <p:ph idx="1"/>
          </p:nvPr>
        </p:nvSpPr>
        <p:spPr>
          <a:xfrm>
            <a:off x="807204" y="1719612"/>
            <a:ext cx="10382571" cy="4114800"/>
          </a:xfrm>
        </p:spPr>
        <p:txBody>
          <a:bodyPr>
            <a:normAutofit/>
          </a:bodyPr>
          <a:lstStyle/>
          <a:p>
            <a:r>
              <a:rPr lang="en-US" altLang="zh-CN" dirty="0" smtClean="0"/>
              <a:t>	</a:t>
            </a:r>
            <a:r>
              <a:rPr lang="zh-CN" altLang="zh-CN" dirty="0"/>
              <a:t>有时网络中恶意行为的目的是使系统瘫痪</a:t>
            </a:r>
            <a:r>
              <a:rPr lang="en-US" altLang="zh-CN" dirty="0"/>
              <a:t> (</a:t>
            </a:r>
            <a:r>
              <a:rPr lang="zh-CN" altLang="zh-CN" dirty="0"/>
              <a:t>如拒绝服务攻击</a:t>
            </a:r>
            <a:r>
              <a:rPr lang="en-US" altLang="zh-CN" dirty="0"/>
              <a:t>) , </a:t>
            </a:r>
            <a:r>
              <a:rPr lang="zh-CN" altLang="zh-CN" dirty="0"/>
              <a:t>但有时其最终目的是获取信息</a:t>
            </a:r>
            <a:r>
              <a:rPr lang="zh-CN" altLang="zh-CN"/>
              <a:t>的</a:t>
            </a:r>
            <a:r>
              <a:rPr lang="zh-CN" altLang="zh-CN" smtClean="0"/>
              <a:t>访问权</a:t>
            </a:r>
            <a:r>
              <a:rPr lang="zh-CN" altLang="en-US" smtClean="0"/>
              <a:t>，</a:t>
            </a:r>
            <a:r>
              <a:rPr lang="zh-CN" altLang="en-US" dirty="0" smtClean="0"/>
              <a:t>需</a:t>
            </a:r>
            <a:r>
              <a:rPr lang="zh-CN" altLang="en-US" dirty="0" smtClean="0"/>
              <a:t>保护口令。</a:t>
            </a:r>
            <a:endParaRPr lang="en-US" altLang="zh-CN" dirty="0" smtClean="0"/>
          </a:p>
          <a:p>
            <a:r>
              <a:rPr lang="en-US" altLang="zh-CN" dirty="0"/>
              <a:t>	</a:t>
            </a:r>
            <a:r>
              <a:rPr lang="zh-CN" altLang="zh-CN" dirty="0"/>
              <a:t>在加密领域里一个更令人着迷的话题就是</a:t>
            </a:r>
            <a:r>
              <a:rPr lang="zh-CN" altLang="zh-CN" dirty="0" smtClean="0">
                <a:solidFill>
                  <a:srgbClr val="FF0000"/>
                </a:solidFill>
              </a:rPr>
              <a:t>公</a:t>
            </a:r>
            <a:r>
              <a:rPr lang="zh-CN" altLang="en-US" dirty="0">
                <a:solidFill>
                  <a:srgbClr val="FF0000"/>
                </a:solidFill>
              </a:rPr>
              <a:t>钥</a:t>
            </a:r>
            <a:r>
              <a:rPr lang="zh-CN" altLang="zh-CN" dirty="0" smtClean="0">
                <a:solidFill>
                  <a:srgbClr val="FF0000"/>
                </a:solidFill>
              </a:rPr>
              <a:t>加密</a:t>
            </a:r>
            <a:r>
              <a:rPr lang="en-US" altLang="zh-CN" dirty="0" smtClean="0">
                <a:solidFill>
                  <a:srgbClr val="FF0000"/>
                </a:solidFill>
              </a:rPr>
              <a:t>(</a:t>
            </a:r>
            <a:r>
              <a:rPr lang="en-US" altLang="zh-CN" dirty="0">
                <a:solidFill>
                  <a:srgbClr val="FF0000"/>
                </a:solidFill>
              </a:rPr>
              <a:t>public-key</a:t>
            </a:r>
            <a:r>
              <a:rPr lang="en-US" altLang="zh-CN" dirty="0" smtClean="0">
                <a:solidFill>
                  <a:srgbClr val="FF0000"/>
                </a:solidFill>
              </a:rPr>
              <a:t> </a:t>
            </a:r>
            <a:r>
              <a:rPr lang="en-US" altLang="zh-CN" dirty="0">
                <a:solidFill>
                  <a:srgbClr val="FF0000"/>
                </a:solidFill>
              </a:rPr>
              <a:t>encryption) </a:t>
            </a:r>
            <a:r>
              <a:rPr lang="zh-CN" altLang="zh-CN" dirty="0" smtClean="0"/>
              <a:t>。在</a:t>
            </a:r>
            <a:r>
              <a:rPr lang="zh-CN" altLang="zh-CN" dirty="0"/>
              <a:t>这个系统</a:t>
            </a:r>
            <a:r>
              <a:rPr lang="zh-CN" altLang="zh-CN" dirty="0" smtClean="0"/>
              <a:t>中</a:t>
            </a:r>
            <a:r>
              <a:rPr lang="zh-CN" altLang="en-US" dirty="0" smtClean="0"/>
              <a:t>，</a:t>
            </a:r>
            <a:r>
              <a:rPr lang="zh-CN" altLang="zh-CN" dirty="0" smtClean="0"/>
              <a:t>即使</a:t>
            </a:r>
            <a:r>
              <a:rPr lang="zh-CN" altLang="zh-CN" dirty="0"/>
              <a:t>知道是如何对报文进行加密</a:t>
            </a:r>
            <a:r>
              <a:rPr lang="zh-CN" altLang="zh-CN" dirty="0" smtClean="0"/>
              <a:t>的</a:t>
            </a:r>
            <a:r>
              <a:rPr lang="zh-CN" altLang="en-US" dirty="0" smtClean="0"/>
              <a:t>，</a:t>
            </a:r>
            <a:r>
              <a:rPr lang="zh-CN" altLang="zh-CN" dirty="0" smtClean="0"/>
              <a:t>也</a:t>
            </a:r>
            <a:r>
              <a:rPr lang="zh-CN" altLang="zh-CN" dirty="0"/>
              <a:t>无法知道如何对报文进行解密 </a:t>
            </a:r>
            <a:r>
              <a:rPr lang="zh-CN" altLang="zh-CN" dirty="0" smtClean="0"/>
              <a:t>。</a:t>
            </a:r>
            <a:endParaRPr lang="zh-CN" altLang="en-US" dirty="0" smtClean="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3" name="灯片编号占位符 2"/>
          <p:cNvSpPr>
            <a:spLocks noGrp="1"/>
          </p:cNvSpPr>
          <p:nvPr>
            <p:ph type="sldNum" sz="quarter" idx="12"/>
          </p:nvPr>
        </p:nvSpPr>
        <p:spPr/>
        <p:txBody>
          <a:bodyPr/>
          <a:lstStyle/>
          <a:p>
            <a:fld id="{9C0D9C84-2285-42AE-B4FE-18FF839F9702}" type="slidenum">
              <a:rPr lang="zh-CN" altLang="en-US" smtClean="0"/>
              <a:t>91</a:t>
            </a:fld>
            <a:endParaRPr lang="zh-CN" altLang="en-US"/>
          </a:p>
        </p:txBody>
      </p:sp>
      <p:sp>
        <p:nvSpPr>
          <p:cNvPr id="4" name="日期占位符 3"/>
          <p:cNvSpPr>
            <a:spLocks noGrp="1"/>
          </p:cNvSpPr>
          <p:nvPr>
            <p:ph type="dt" sz="half" idx="10"/>
          </p:nvPr>
        </p:nvSpPr>
        <p:spPr/>
        <p:txBody>
          <a:bodyPr/>
          <a:lstStyle/>
          <a:p>
            <a:fld id="{E3319E21-0422-43C4-ABDF-2CB71A093FD3}" type="datetime8">
              <a:rPr lang="zh-CN" altLang="en-US" smtClean="0"/>
              <a:t>2018年12月17日8时38分</a:t>
            </a:fld>
            <a:endParaRPr lang="zh-CN" altLang="en-US"/>
          </a:p>
        </p:txBody>
      </p:sp>
    </p:spTree>
    <p:extLst>
      <p:ext uri="{BB962C8B-B14F-4D97-AF65-F5344CB8AC3E}">
        <p14:creationId xmlns:p14="http://schemas.microsoft.com/office/powerpoint/2010/main" val="170426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zh-CN" altLang="en-US" dirty="0">
                <a:solidFill>
                  <a:srgbClr val="FF0000"/>
                </a:solidFill>
              </a:rPr>
              <a:t>加密</a:t>
            </a:r>
            <a:endParaRPr lang="zh-CN" altLang="en-US" dirty="0" smtClean="0">
              <a:solidFill>
                <a:srgbClr val="FF0000"/>
              </a:solidFill>
            </a:endParaRPr>
          </a:p>
        </p:txBody>
      </p:sp>
      <p:sp>
        <p:nvSpPr>
          <p:cNvPr id="3" name="内容占位符 2"/>
          <p:cNvSpPr>
            <a:spLocks noGrp="1"/>
          </p:cNvSpPr>
          <p:nvPr>
            <p:ph idx="1"/>
          </p:nvPr>
        </p:nvSpPr>
        <p:spPr/>
        <p:txBody>
          <a:bodyPr>
            <a:normAutofit/>
          </a:bodyPr>
          <a:lstStyle/>
          <a:p>
            <a:r>
              <a:rPr lang="zh-CN" altLang="zh-CN" dirty="0" smtClean="0"/>
              <a:t>公</a:t>
            </a:r>
            <a:r>
              <a:rPr lang="zh-CN" altLang="zh-CN" dirty="0"/>
              <a:t>钥加密系统涉及两个称为</a:t>
            </a:r>
            <a:r>
              <a:rPr lang="zh-CN" altLang="zh-CN" dirty="0" smtClean="0">
                <a:solidFill>
                  <a:srgbClr val="FF0000"/>
                </a:solidFill>
              </a:rPr>
              <a:t>密</a:t>
            </a:r>
            <a:r>
              <a:rPr lang="zh-CN" altLang="en-US" dirty="0" smtClean="0">
                <a:solidFill>
                  <a:srgbClr val="FF0000"/>
                </a:solidFill>
              </a:rPr>
              <a:t>钥</a:t>
            </a:r>
            <a:r>
              <a:rPr lang="en-US" altLang="zh-CN" dirty="0" smtClean="0">
                <a:solidFill>
                  <a:srgbClr val="FF0000"/>
                </a:solidFill>
              </a:rPr>
              <a:t>(</a:t>
            </a:r>
            <a:r>
              <a:rPr lang="en-US" altLang="zh-CN" dirty="0">
                <a:solidFill>
                  <a:srgbClr val="FF0000"/>
                </a:solidFill>
              </a:rPr>
              <a:t>key)</a:t>
            </a:r>
            <a:r>
              <a:rPr lang="zh-CN" altLang="zh-CN" dirty="0"/>
              <a:t>的值的</a:t>
            </a:r>
            <a:r>
              <a:rPr lang="zh-CN" altLang="zh-CN" dirty="0" smtClean="0"/>
              <a:t>使用</a:t>
            </a:r>
            <a:r>
              <a:rPr lang="zh-CN" altLang="en-US" dirty="0" smtClean="0"/>
              <a:t>：</a:t>
            </a:r>
            <a:endParaRPr lang="en-US" altLang="zh-CN" dirty="0" smtClean="0"/>
          </a:p>
          <a:p>
            <a:endParaRPr lang="en-US" altLang="zh-CN" b="1" dirty="0" smtClean="0"/>
          </a:p>
          <a:p>
            <a:r>
              <a:rPr lang="en-US" altLang="zh-CN" dirty="0" smtClean="0"/>
              <a:t>	</a:t>
            </a:r>
            <a:r>
              <a:rPr lang="zh-CN" altLang="zh-CN" dirty="0" smtClean="0"/>
              <a:t>一</a:t>
            </a:r>
            <a:r>
              <a:rPr lang="zh-CN" altLang="zh-CN" dirty="0"/>
              <a:t>个密钥称为</a:t>
            </a:r>
            <a:r>
              <a:rPr lang="zh-CN" altLang="zh-CN" dirty="0" smtClean="0"/>
              <a:t>公</a:t>
            </a:r>
            <a:r>
              <a:rPr lang="zh-CN" altLang="en-US" dirty="0" smtClean="0"/>
              <a:t>钥</a:t>
            </a:r>
            <a:r>
              <a:rPr lang="en-US" altLang="zh-CN" dirty="0" smtClean="0">
                <a:solidFill>
                  <a:srgbClr val="FF0000"/>
                </a:solidFill>
              </a:rPr>
              <a:t>(public key)</a:t>
            </a:r>
            <a:r>
              <a:rPr lang="zh-CN" altLang="en-US" dirty="0" smtClean="0"/>
              <a:t>，</a:t>
            </a:r>
            <a:r>
              <a:rPr lang="zh-CN" altLang="zh-CN" dirty="0" smtClean="0"/>
              <a:t>用来</a:t>
            </a:r>
            <a:r>
              <a:rPr lang="zh-CN" altLang="zh-CN" dirty="0"/>
              <a:t>对报文进行加密</a:t>
            </a:r>
            <a:r>
              <a:rPr lang="en-US" altLang="zh-CN" dirty="0" smtClean="0"/>
              <a:t>;</a:t>
            </a:r>
          </a:p>
          <a:p>
            <a:r>
              <a:rPr lang="en-US" altLang="zh-CN" dirty="0"/>
              <a:t>	</a:t>
            </a:r>
            <a:r>
              <a:rPr lang="zh-CN" altLang="zh-CN" dirty="0" smtClean="0"/>
              <a:t>另</a:t>
            </a:r>
            <a:r>
              <a:rPr lang="zh-CN" altLang="zh-CN" dirty="0"/>
              <a:t>一个密钥称为</a:t>
            </a:r>
            <a:r>
              <a:rPr lang="zh-CN" altLang="zh-CN" dirty="0" smtClean="0"/>
              <a:t>私</a:t>
            </a:r>
            <a:r>
              <a:rPr lang="zh-CN" altLang="en-US" dirty="0" smtClean="0"/>
              <a:t>钥</a:t>
            </a:r>
            <a:r>
              <a:rPr lang="en-US" altLang="zh-CN" dirty="0" smtClean="0">
                <a:solidFill>
                  <a:srgbClr val="FF0000"/>
                </a:solidFill>
              </a:rPr>
              <a:t>(</a:t>
            </a:r>
            <a:r>
              <a:rPr lang="en-US" altLang="zh-CN" dirty="0">
                <a:solidFill>
                  <a:srgbClr val="FF0000"/>
                </a:solidFill>
              </a:rPr>
              <a:t>private key</a:t>
            </a:r>
            <a:r>
              <a:rPr lang="en-US" altLang="zh-CN" dirty="0" smtClean="0">
                <a:solidFill>
                  <a:srgbClr val="FF0000"/>
                </a:solidFill>
              </a:rPr>
              <a:t>)</a:t>
            </a:r>
            <a:r>
              <a:rPr lang="zh-CN" altLang="en-US" dirty="0" smtClean="0"/>
              <a:t>，</a:t>
            </a:r>
            <a:r>
              <a:rPr lang="zh-CN" altLang="zh-CN" dirty="0" smtClean="0"/>
              <a:t>用来</a:t>
            </a:r>
            <a:r>
              <a:rPr lang="zh-CN" altLang="zh-CN" dirty="0"/>
              <a:t>对报文进行</a:t>
            </a:r>
            <a:r>
              <a:rPr lang="zh-CN" altLang="zh-CN" dirty="0" smtClean="0"/>
              <a:t>解密</a:t>
            </a:r>
            <a:r>
              <a:rPr lang="zh-CN" altLang="en-US" dirty="0" smtClean="0"/>
              <a:t>。</a:t>
            </a:r>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92</a:t>
            </a:fld>
            <a:endParaRPr lang="zh-CN" altLang="en-US"/>
          </a:p>
        </p:txBody>
      </p:sp>
      <p:sp>
        <p:nvSpPr>
          <p:cNvPr id="5" name="日期占位符 4"/>
          <p:cNvSpPr>
            <a:spLocks noGrp="1"/>
          </p:cNvSpPr>
          <p:nvPr>
            <p:ph type="dt" sz="half" idx="10"/>
          </p:nvPr>
        </p:nvSpPr>
        <p:spPr/>
        <p:txBody>
          <a:bodyPr/>
          <a:lstStyle/>
          <a:p>
            <a:fld id="{5C5DA08A-826A-47B3-B2E0-351C1585A1F0}" type="datetime8">
              <a:rPr lang="zh-CN" altLang="en-US" smtClean="0"/>
              <a:t>2018年12月17日8时38分</a:t>
            </a:fld>
            <a:endParaRPr lang="zh-CN" altLang="en-US"/>
          </a:p>
        </p:txBody>
      </p:sp>
    </p:spTree>
    <p:extLst>
      <p:ext uri="{BB962C8B-B14F-4D97-AF65-F5344CB8AC3E}">
        <p14:creationId xmlns:p14="http://schemas.microsoft.com/office/powerpoint/2010/main" val="1370655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dirty="0">
                <a:solidFill>
                  <a:srgbClr val="FF0000"/>
                </a:solidFill>
              </a:rPr>
              <a:t>加密</a:t>
            </a:r>
            <a:endParaRPr lang="zh-CN" altLang="en-US" dirty="0" smtClean="0">
              <a:solidFill>
                <a:srgbClr val="FF0000"/>
              </a:solidFill>
            </a:endParaRPr>
          </a:p>
        </p:txBody>
      </p:sp>
      <p:sp>
        <p:nvSpPr>
          <p:cNvPr id="3" name="内容占位符 2"/>
          <p:cNvSpPr>
            <a:spLocks noGrp="1"/>
          </p:cNvSpPr>
          <p:nvPr>
            <p:ph idx="1"/>
          </p:nvPr>
        </p:nvSpPr>
        <p:spPr>
          <a:xfrm>
            <a:off x="838200" y="1287887"/>
            <a:ext cx="9832383" cy="4386799"/>
          </a:xfrm>
        </p:spPr>
        <p:txBody>
          <a:bodyPr/>
          <a:lstStyle/>
          <a:p>
            <a:pPr algn="just"/>
            <a:r>
              <a:rPr lang="en-US" altLang="zh-CN" dirty="0" smtClean="0"/>
              <a:t>	</a:t>
            </a:r>
            <a:r>
              <a:rPr lang="zh-CN" altLang="zh-CN" sz="2400" dirty="0" smtClean="0"/>
              <a:t>使用</a:t>
            </a:r>
            <a:r>
              <a:rPr lang="zh-CN" altLang="zh-CN" sz="2400" dirty="0"/>
              <a:t>这个系统时</a:t>
            </a:r>
            <a:r>
              <a:rPr lang="en-US" altLang="zh-CN" sz="2400" dirty="0"/>
              <a:t>, </a:t>
            </a:r>
            <a:r>
              <a:rPr lang="zh-CN" altLang="zh-CN" sz="2400" dirty="0"/>
              <a:t>首先将公钥分发给那些需要向某个目的地发送报文的一方</a:t>
            </a:r>
            <a:r>
              <a:rPr lang="en-US" altLang="zh-CN" sz="2400" dirty="0"/>
              <a:t>, </a:t>
            </a:r>
            <a:r>
              <a:rPr lang="zh-CN" altLang="zh-CN" sz="2400" dirty="0"/>
              <a:t>而私钥则在</a:t>
            </a:r>
            <a:r>
              <a:rPr lang="zh-CN" altLang="zh-CN" sz="2400" dirty="0" smtClean="0"/>
              <a:t>这个</a:t>
            </a:r>
            <a:r>
              <a:rPr lang="zh-CN" altLang="en-US" sz="2400" dirty="0" smtClean="0"/>
              <a:t>目</a:t>
            </a:r>
            <a:r>
              <a:rPr lang="zh-CN" altLang="zh-CN" sz="2400" dirty="0" smtClean="0"/>
              <a:t>的地</a:t>
            </a:r>
            <a:r>
              <a:rPr lang="zh-CN" altLang="zh-CN" sz="2400" dirty="0"/>
              <a:t>端机密地保存</a:t>
            </a:r>
            <a:r>
              <a:rPr lang="zh-CN" altLang="zh-CN" sz="2400" dirty="0" smtClean="0"/>
              <a:t>。</a:t>
            </a:r>
            <a:endParaRPr lang="zh-CN" altLang="en-US" sz="2400" dirty="0" smtClean="0"/>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037681" y="2433342"/>
            <a:ext cx="6116638" cy="3878688"/>
          </a:xfrm>
          <a:prstGeom prst="rect">
            <a:avLst/>
          </a:prstGeom>
          <a:noFill/>
        </p:spPr>
      </p:pic>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5" name="灯片编号占位符 4"/>
          <p:cNvSpPr>
            <a:spLocks noGrp="1"/>
          </p:cNvSpPr>
          <p:nvPr>
            <p:ph type="sldNum" sz="quarter" idx="12"/>
          </p:nvPr>
        </p:nvSpPr>
        <p:spPr/>
        <p:txBody>
          <a:bodyPr/>
          <a:lstStyle/>
          <a:p>
            <a:fld id="{9C0D9C84-2285-42AE-B4FE-18FF839F9702}" type="slidenum">
              <a:rPr lang="zh-CN" altLang="en-US" smtClean="0"/>
              <a:t>93</a:t>
            </a:fld>
            <a:endParaRPr lang="zh-CN" altLang="en-US"/>
          </a:p>
        </p:txBody>
      </p:sp>
      <p:sp>
        <p:nvSpPr>
          <p:cNvPr id="6" name="日期占位符 5"/>
          <p:cNvSpPr>
            <a:spLocks noGrp="1"/>
          </p:cNvSpPr>
          <p:nvPr>
            <p:ph type="dt" sz="half" idx="10"/>
          </p:nvPr>
        </p:nvSpPr>
        <p:spPr/>
        <p:txBody>
          <a:bodyPr/>
          <a:lstStyle/>
          <a:p>
            <a:fld id="{A97A5546-912E-4864-8875-38F816D64641}" type="datetime8">
              <a:rPr lang="zh-CN" altLang="en-US" smtClean="0"/>
              <a:t>2018年12月17日8时38分</a:t>
            </a:fld>
            <a:endParaRPr lang="zh-CN" altLang="en-US"/>
          </a:p>
        </p:txBody>
      </p:sp>
    </p:spTree>
    <p:extLst>
      <p:ext uri="{BB962C8B-B14F-4D97-AF65-F5344CB8AC3E}">
        <p14:creationId xmlns:p14="http://schemas.microsoft.com/office/powerpoint/2010/main" val="1487119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dirty="0">
                <a:solidFill>
                  <a:srgbClr val="FF0000"/>
                </a:solidFill>
              </a:rPr>
              <a:t>加密</a:t>
            </a:r>
            <a:endParaRPr lang="zh-CN" altLang="en-US" dirty="0" smtClean="0">
              <a:solidFill>
                <a:srgbClr val="FF0000"/>
              </a:solidFill>
            </a:endParaRPr>
          </a:p>
        </p:txBody>
      </p:sp>
      <p:sp>
        <p:nvSpPr>
          <p:cNvPr id="3" name="内容占位符 2"/>
          <p:cNvSpPr>
            <a:spLocks noGrp="1"/>
          </p:cNvSpPr>
          <p:nvPr>
            <p:ph idx="1"/>
          </p:nvPr>
        </p:nvSpPr>
        <p:spPr>
          <a:xfrm>
            <a:off x="838200" y="1825625"/>
            <a:ext cx="10121721" cy="4351338"/>
          </a:xfrm>
        </p:spPr>
        <p:txBody>
          <a:bodyPr>
            <a:normAutofit/>
          </a:bodyPr>
          <a:lstStyle/>
          <a:p>
            <a:pPr algn="just"/>
            <a:r>
              <a:rPr lang="en-US" altLang="zh-CN" sz="2400" dirty="0" smtClean="0"/>
              <a:t>	</a:t>
            </a:r>
            <a:r>
              <a:rPr lang="zh-CN" altLang="zh-CN" sz="2400" dirty="0"/>
              <a:t>当然</a:t>
            </a:r>
            <a:r>
              <a:rPr lang="en-US" altLang="zh-CN" sz="2400" dirty="0"/>
              <a:t>, </a:t>
            </a:r>
            <a:r>
              <a:rPr lang="zh-CN" altLang="zh-CN" sz="2400" dirty="0"/>
              <a:t>公钥系统中存在一些小问题</a:t>
            </a:r>
            <a:r>
              <a:rPr lang="zh-CN" altLang="zh-CN" sz="2400" dirty="0" smtClean="0"/>
              <a:t>。</a:t>
            </a:r>
            <a:r>
              <a:rPr lang="zh-CN" altLang="en-US" sz="2400" dirty="0" smtClean="0"/>
              <a:t>一</a:t>
            </a:r>
            <a:r>
              <a:rPr lang="zh-CN" altLang="zh-CN" sz="2400" dirty="0" smtClean="0"/>
              <a:t>个</a:t>
            </a:r>
            <a:r>
              <a:rPr lang="zh-CN" altLang="zh-CN" sz="2400" dirty="0"/>
              <a:t>问题就是</a:t>
            </a:r>
            <a:r>
              <a:rPr lang="en-US" altLang="zh-CN" sz="2400" dirty="0"/>
              <a:t>, </a:t>
            </a:r>
            <a:r>
              <a:rPr lang="zh-CN" altLang="zh-CN" sz="2400" dirty="0"/>
              <a:t>要保证所用的公钥事实上对目的地的那一方而言是一个正确的密钥 </a:t>
            </a:r>
            <a:r>
              <a:rPr lang="zh-CN" altLang="zh-CN" sz="2400" dirty="0" smtClean="0"/>
              <a:t>。</a:t>
            </a:r>
            <a:endParaRPr lang="en-US" altLang="zh-CN" sz="2400" dirty="0" smtClean="0"/>
          </a:p>
          <a:p>
            <a:pPr algn="just"/>
            <a:r>
              <a:rPr lang="en-US" altLang="zh-CN" sz="2400" dirty="0" smtClean="0"/>
              <a:t>	</a:t>
            </a:r>
            <a:r>
              <a:rPr lang="zh-CN" altLang="zh-CN" sz="2400" dirty="0"/>
              <a:t>解决这个问题的一个办法就是建立一些可信任的因特网</a:t>
            </a:r>
            <a:r>
              <a:rPr lang="zh-CN" altLang="zh-CN" sz="2400" dirty="0" smtClean="0"/>
              <a:t>站点</a:t>
            </a:r>
            <a:r>
              <a:rPr lang="zh-CN" altLang="en-US" sz="2400" dirty="0" smtClean="0"/>
              <a:t>，</a:t>
            </a:r>
            <a:r>
              <a:rPr lang="zh-CN" altLang="zh-CN" sz="2400" dirty="0" smtClean="0"/>
              <a:t>称为</a:t>
            </a:r>
            <a:r>
              <a:rPr lang="zh-CN" altLang="zh-CN" sz="2400" dirty="0">
                <a:solidFill>
                  <a:srgbClr val="FF0000"/>
                </a:solidFill>
              </a:rPr>
              <a:t>认证机构</a:t>
            </a:r>
            <a:r>
              <a:rPr lang="en-US" altLang="zh-CN" sz="2400" dirty="0">
                <a:solidFill>
                  <a:srgbClr val="FF0000"/>
                </a:solidFill>
              </a:rPr>
              <a:t> </a:t>
            </a:r>
            <a:r>
              <a:rPr lang="en-US" altLang="zh-CN" sz="2400" dirty="0" smtClean="0">
                <a:solidFill>
                  <a:srgbClr val="FF0000"/>
                </a:solidFill>
              </a:rPr>
              <a:t>(certificate </a:t>
            </a:r>
            <a:r>
              <a:rPr lang="en-US" altLang="zh-CN" sz="2400" dirty="0">
                <a:solidFill>
                  <a:srgbClr val="FF0000"/>
                </a:solidFill>
              </a:rPr>
              <a:t>authority) </a:t>
            </a:r>
            <a:r>
              <a:rPr lang="en-US" altLang="zh-CN" sz="2400" dirty="0"/>
              <a:t>, </a:t>
            </a:r>
            <a:r>
              <a:rPr lang="zh-CN" altLang="zh-CN" sz="2400" dirty="0"/>
              <a:t>其任务是维护相关方的准确列表以及他们的公钥 </a:t>
            </a:r>
            <a:r>
              <a:rPr lang="zh-CN" altLang="zh-CN" sz="2400" dirty="0" smtClean="0"/>
              <a:t>。</a:t>
            </a:r>
            <a:endParaRPr lang="zh-CN" altLang="en-US" sz="2400" dirty="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94</a:t>
            </a:fld>
            <a:endParaRPr lang="zh-CN" altLang="en-US"/>
          </a:p>
        </p:txBody>
      </p:sp>
      <p:sp>
        <p:nvSpPr>
          <p:cNvPr id="5" name="日期占位符 4"/>
          <p:cNvSpPr>
            <a:spLocks noGrp="1"/>
          </p:cNvSpPr>
          <p:nvPr>
            <p:ph type="dt" sz="half" idx="10"/>
          </p:nvPr>
        </p:nvSpPr>
        <p:spPr/>
        <p:txBody>
          <a:bodyPr/>
          <a:lstStyle/>
          <a:p>
            <a:fld id="{49ABD962-571F-4871-AC10-E2A5BE1C9407}" type="datetime8">
              <a:rPr lang="zh-CN" altLang="en-US" smtClean="0"/>
              <a:t>2018年12月17日8时38分</a:t>
            </a:fld>
            <a:endParaRPr lang="zh-CN" altLang="en-US"/>
          </a:p>
        </p:txBody>
      </p:sp>
    </p:spTree>
    <p:extLst>
      <p:ext uri="{BB962C8B-B14F-4D97-AF65-F5344CB8AC3E}">
        <p14:creationId xmlns:p14="http://schemas.microsoft.com/office/powerpoint/2010/main" val="2127810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dirty="0">
                <a:solidFill>
                  <a:srgbClr val="FF0000"/>
                </a:solidFill>
              </a:rPr>
              <a:t>加密</a:t>
            </a:r>
            <a:endParaRPr lang="zh-CN" altLang="en-US" dirty="0" smtClean="0">
              <a:solidFill>
                <a:srgbClr val="FF0000"/>
              </a:solidFill>
            </a:endParaRPr>
          </a:p>
        </p:txBody>
      </p:sp>
      <p:sp>
        <p:nvSpPr>
          <p:cNvPr id="3" name="内容占位符 2"/>
          <p:cNvSpPr>
            <a:spLocks noGrp="1"/>
          </p:cNvSpPr>
          <p:nvPr>
            <p:ph idx="1"/>
          </p:nvPr>
        </p:nvSpPr>
        <p:spPr/>
        <p:txBody>
          <a:bodyPr>
            <a:normAutofit/>
          </a:bodyPr>
          <a:lstStyle/>
          <a:p>
            <a:r>
              <a:rPr lang="en-US" altLang="zh-CN" dirty="0" smtClean="0"/>
              <a:t>	</a:t>
            </a:r>
            <a:r>
              <a:rPr lang="zh-CN" altLang="zh-CN" dirty="0"/>
              <a:t>这些起着服务器作用的认证机构为他们的客户提供了可靠的公钥信息</a:t>
            </a:r>
            <a:r>
              <a:rPr lang="en-US" altLang="zh-CN" dirty="0"/>
              <a:t>, </a:t>
            </a:r>
            <a:r>
              <a:rPr lang="zh-CN" altLang="zh-CN" dirty="0"/>
              <a:t>以称为</a:t>
            </a:r>
            <a:r>
              <a:rPr lang="zh-CN" altLang="zh-CN" b="1" dirty="0"/>
              <a:t>证书</a:t>
            </a:r>
            <a:r>
              <a:rPr lang="zh-CN" altLang="zh-CN" dirty="0"/>
              <a:t>的软件包的</a:t>
            </a:r>
            <a:r>
              <a:rPr lang="zh-CN" altLang="zh-CN" dirty="0" smtClean="0"/>
              <a:t>形来</a:t>
            </a:r>
            <a:r>
              <a:rPr lang="zh-CN" altLang="zh-CN" dirty="0"/>
              <a:t>提供 。 </a:t>
            </a:r>
            <a:endParaRPr lang="en-US" altLang="zh-CN" dirty="0" smtClean="0"/>
          </a:p>
          <a:p>
            <a:endParaRPr lang="en-US" altLang="zh-CN" dirty="0" smtClean="0"/>
          </a:p>
          <a:p>
            <a:r>
              <a:rPr lang="en-US" altLang="zh-CN" dirty="0"/>
              <a:t>	</a:t>
            </a:r>
            <a:r>
              <a:rPr lang="zh-CN" altLang="zh-CN" dirty="0" smtClean="0">
                <a:solidFill>
                  <a:srgbClr val="FF0000"/>
                </a:solidFill>
              </a:rPr>
              <a:t>证书</a:t>
            </a:r>
            <a:r>
              <a:rPr lang="en-US" altLang="zh-CN" dirty="0" smtClean="0">
                <a:solidFill>
                  <a:srgbClr val="FF0000"/>
                </a:solidFill>
              </a:rPr>
              <a:t> (certificate</a:t>
            </a:r>
            <a:r>
              <a:rPr lang="en-US" altLang="zh-CN" dirty="0">
                <a:solidFill>
                  <a:srgbClr val="FF0000"/>
                </a:solidFill>
              </a:rPr>
              <a:t>) </a:t>
            </a:r>
            <a:r>
              <a:rPr lang="zh-CN" altLang="zh-CN" dirty="0"/>
              <a:t>是一个软件包</a:t>
            </a:r>
            <a:r>
              <a:rPr lang="en-US" altLang="zh-CN" dirty="0"/>
              <a:t>, </a:t>
            </a:r>
            <a:r>
              <a:rPr lang="zh-CN" altLang="zh-CN" dirty="0"/>
              <a:t>它包含有关方的名称和该方的公钥 </a:t>
            </a:r>
            <a:r>
              <a:rPr lang="zh-CN" altLang="zh-CN" dirty="0" smtClean="0"/>
              <a:t>。</a:t>
            </a:r>
            <a:endParaRPr lang="zh-CN" altLang="en-US" dirty="0" smtClean="0"/>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95</a:t>
            </a:fld>
            <a:endParaRPr lang="zh-CN" altLang="en-US"/>
          </a:p>
        </p:txBody>
      </p:sp>
      <p:sp>
        <p:nvSpPr>
          <p:cNvPr id="5" name="日期占位符 4"/>
          <p:cNvSpPr>
            <a:spLocks noGrp="1"/>
          </p:cNvSpPr>
          <p:nvPr>
            <p:ph type="dt" sz="half" idx="10"/>
          </p:nvPr>
        </p:nvSpPr>
        <p:spPr/>
        <p:txBody>
          <a:bodyPr/>
          <a:lstStyle/>
          <a:p>
            <a:fld id="{7894E9DA-CAF1-4C80-937E-443B50243064}" type="datetime8">
              <a:rPr lang="zh-CN" altLang="en-US" smtClean="0"/>
              <a:t>2018年12月17日8时38分</a:t>
            </a:fld>
            <a:endParaRPr lang="zh-CN" altLang="en-US"/>
          </a:p>
        </p:txBody>
      </p:sp>
    </p:spTree>
    <p:extLst>
      <p:ext uri="{BB962C8B-B14F-4D97-AF65-F5344CB8AC3E}">
        <p14:creationId xmlns:p14="http://schemas.microsoft.com/office/powerpoint/2010/main" val="1799966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en-US" dirty="0">
                <a:solidFill>
                  <a:srgbClr val="FF0000"/>
                </a:solidFill>
              </a:rPr>
              <a:t>加密</a:t>
            </a:r>
            <a:endParaRPr lang="zh-CN" altLang="en-US" dirty="0" smtClean="0">
              <a:solidFill>
                <a:srgbClr val="FF0000"/>
              </a:solidFill>
            </a:endParaRPr>
          </a:p>
        </p:txBody>
      </p:sp>
      <p:sp>
        <p:nvSpPr>
          <p:cNvPr id="3" name="内容占位符 2"/>
          <p:cNvSpPr>
            <a:spLocks noGrp="1"/>
          </p:cNvSpPr>
          <p:nvPr>
            <p:ph idx="1"/>
          </p:nvPr>
        </p:nvSpPr>
        <p:spPr/>
        <p:txBody>
          <a:bodyPr>
            <a:normAutofit/>
          </a:bodyPr>
          <a:lstStyle/>
          <a:p>
            <a:r>
              <a:rPr lang="en-US" altLang="zh-CN" dirty="0" smtClean="0"/>
              <a:t>	</a:t>
            </a:r>
            <a:r>
              <a:rPr lang="zh-CN" altLang="zh-CN" dirty="0"/>
              <a:t>我们应该在解决</a:t>
            </a:r>
            <a:r>
              <a:rPr lang="zh-CN" altLang="zh-CN" dirty="0">
                <a:solidFill>
                  <a:srgbClr val="FF0000"/>
                </a:solidFill>
              </a:rPr>
              <a:t>鉴别</a:t>
            </a:r>
            <a:r>
              <a:rPr lang="en-US" altLang="zh-CN" dirty="0">
                <a:solidFill>
                  <a:srgbClr val="FF0000"/>
                </a:solidFill>
              </a:rPr>
              <a:t> </a:t>
            </a:r>
            <a:r>
              <a:rPr lang="en-US" altLang="zh-CN" dirty="0" smtClean="0">
                <a:solidFill>
                  <a:srgbClr val="FF0000"/>
                </a:solidFill>
              </a:rPr>
              <a:t>(authentication</a:t>
            </a:r>
            <a:r>
              <a:rPr lang="en-US" altLang="zh-CN" dirty="0">
                <a:solidFill>
                  <a:srgbClr val="FF0000"/>
                </a:solidFill>
              </a:rPr>
              <a:t>) </a:t>
            </a:r>
            <a:r>
              <a:rPr lang="zh-CN" altLang="zh-CN" dirty="0"/>
              <a:t>问题方面对公钥加密系统进行一下</a:t>
            </a:r>
            <a:r>
              <a:rPr lang="zh-CN" altLang="zh-CN" dirty="0" smtClean="0"/>
              <a:t>说明</a:t>
            </a:r>
            <a:r>
              <a:rPr lang="zh-CN" altLang="en-US" dirty="0" smtClean="0"/>
              <a:t>，</a:t>
            </a:r>
            <a:r>
              <a:rPr lang="zh-CN" altLang="zh-CN" b="1" dirty="0" smtClean="0"/>
              <a:t>鉴别</a:t>
            </a:r>
            <a:r>
              <a:rPr lang="zh-CN" altLang="zh-CN" dirty="0"/>
              <a:t>就是要确定报文的作者实际上确实是他们声称的那一方 </a:t>
            </a:r>
            <a:r>
              <a:rPr lang="zh-CN" altLang="zh-CN" dirty="0" smtClean="0"/>
              <a:t>。</a:t>
            </a:r>
            <a:endParaRPr lang="en-US" altLang="zh-CN" dirty="0" smtClean="0"/>
          </a:p>
          <a:p>
            <a:r>
              <a:rPr lang="zh-CN" altLang="zh-CN" dirty="0" smtClean="0"/>
              <a:t> </a:t>
            </a:r>
            <a:r>
              <a:rPr lang="en-US" altLang="zh-CN" dirty="0" smtClean="0"/>
              <a:t>	</a:t>
            </a:r>
            <a:r>
              <a:rPr lang="zh-CN" altLang="en-US" dirty="0" smtClean="0"/>
              <a:t>我们用 </a:t>
            </a:r>
            <a:r>
              <a:rPr lang="zh-CN" altLang="en-US" dirty="0" smtClean="0">
                <a:solidFill>
                  <a:srgbClr val="FF0000"/>
                </a:solidFill>
              </a:rPr>
              <a:t>数字签名（</a:t>
            </a:r>
            <a:r>
              <a:rPr lang="en-US" altLang="zh-CN" dirty="0">
                <a:solidFill>
                  <a:srgbClr val="FF0000"/>
                </a:solidFill>
              </a:rPr>
              <a:t>digital signature</a:t>
            </a:r>
            <a:r>
              <a:rPr lang="zh-CN" altLang="en-US" dirty="0" smtClean="0">
                <a:solidFill>
                  <a:srgbClr val="FF0000"/>
                </a:solidFill>
              </a:rPr>
              <a:t>）</a:t>
            </a:r>
            <a:r>
              <a:rPr lang="zh-CN" altLang="en-US" dirty="0" smtClean="0"/>
              <a:t>来解决这一个问题。</a:t>
            </a:r>
          </a:p>
        </p:txBody>
      </p:sp>
      <p:sp>
        <p:nvSpPr>
          <p:cNvPr id="2" name="页脚占位符 1"/>
          <p:cNvSpPr>
            <a:spLocks noGrp="1"/>
          </p:cNvSpPr>
          <p:nvPr>
            <p:ph type="ftr" sz="quarter" idx="11"/>
          </p:nvPr>
        </p:nvSpPr>
        <p:spPr/>
        <p:txBody>
          <a:bodyPr/>
          <a:lstStyle/>
          <a:p>
            <a:r>
              <a:rPr lang="zh-CN" altLang="en-US" smtClean="0"/>
              <a:t>计算机科学概论</a:t>
            </a:r>
            <a:endParaRPr lang="zh-CN" altLang="en-US"/>
          </a:p>
        </p:txBody>
      </p:sp>
      <p:sp>
        <p:nvSpPr>
          <p:cNvPr id="4" name="灯片编号占位符 3"/>
          <p:cNvSpPr>
            <a:spLocks noGrp="1"/>
          </p:cNvSpPr>
          <p:nvPr>
            <p:ph type="sldNum" sz="quarter" idx="12"/>
          </p:nvPr>
        </p:nvSpPr>
        <p:spPr/>
        <p:txBody>
          <a:bodyPr/>
          <a:lstStyle/>
          <a:p>
            <a:fld id="{9C0D9C84-2285-42AE-B4FE-18FF839F9702}" type="slidenum">
              <a:rPr lang="zh-CN" altLang="en-US" smtClean="0"/>
              <a:t>96</a:t>
            </a:fld>
            <a:endParaRPr lang="zh-CN" altLang="en-US"/>
          </a:p>
        </p:txBody>
      </p:sp>
      <p:sp>
        <p:nvSpPr>
          <p:cNvPr id="5" name="日期占位符 4"/>
          <p:cNvSpPr>
            <a:spLocks noGrp="1"/>
          </p:cNvSpPr>
          <p:nvPr>
            <p:ph type="dt" sz="half" idx="10"/>
          </p:nvPr>
        </p:nvSpPr>
        <p:spPr/>
        <p:txBody>
          <a:bodyPr/>
          <a:lstStyle/>
          <a:p>
            <a:fld id="{B2149349-27DE-40EC-87D6-41B5AE2B61B5}" type="datetime8">
              <a:rPr lang="zh-CN" altLang="en-US" smtClean="0"/>
              <a:t>2018年12月17日8时38分</a:t>
            </a:fld>
            <a:endParaRPr lang="zh-CN" altLang="en-US"/>
          </a:p>
        </p:txBody>
      </p:sp>
    </p:spTree>
    <p:extLst>
      <p:ext uri="{BB962C8B-B14F-4D97-AF65-F5344CB8AC3E}">
        <p14:creationId xmlns:p14="http://schemas.microsoft.com/office/powerpoint/2010/main" val="749900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l"/>
            <a:r>
              <a:rPr lang="zh-CN" altLang="en-US" sz="4400" dirty="0" smtClean="0"/>
              <a:t>思考题</a:t>
            </a:r>
            <a:r>
              <a:rPr lang="en-US" altLang="zh-CN" sz="4400" dirty="0" smtClean="0"/>
              <a:t/>
            </a:r>
            <a:br>
              <a:rPr lang="en-US" altLang="zh-CN" sz="4400" dirty="0" smtClean="0"/>
            </a:br>
            <a:r>
              <a:rPr lang="en-US" altLang="zh-CN" sz="4400" dirty="0" smtClean="0"/>
              <a:t>          P141</a:t>
            </a:r>
            <a:r>
              <a:rPr lang="zh-CN" altLang="en-US" sz="4400" dirty="0" smtClean="0"/>
              <a:t>：</a:t>
            </a:r>
            <a:r>
              <a:rPr lang="en-US" altLang="zh-CN" sz="4400" dirty="0" smtClean="0"/>
              <a:t>1-4</a:t>
            </a:r>
            <a:endParaRPr lang="zh-CN" altLang="en-US" sz="4400" dirty="0"/>
          </a:p>
        </p:txBody>
      </p:sp>
    </p:spTree>
    <p:extLst>
      <p:ext uri="{BB962C8B-B14F-4D97-AF65-F5344CB8AC3E}">
        <p14:creationId xmlns:p14="http://schemas.microsoft.com/office/powerpoint/2010/main" val="3382608631"/>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主题1" id="{B8924C88-EC21-47E9-B514-309EEAADA0A2}" vid="{643DB2E1-E8CF-49DF-BDE1-317DA9A3084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3593</TotalTime>
  <Words>2505</Words>
  <Application>Microsoft Office PowerPoint</Application>
  <PresentationFormat>自定义</PresentationFormat>
  <Paragraphs>668</Paragraphs>
  <Slides>97</Slides>
  <Notes>0</Notes>
  <HiddenSlides>0</HiddenSlides>
  <MMClips>0</MMClips>
  <ScaleCrop>false</ScaleCrop>
  <HeadingPairs>
    <vt:vector size="4" baseType="variant">
      <vt:variant>
        <vt:lpstr>主题</vt:lpstr>
      </vt:variant>
      <vt:variant>
        <vt:i4>1</vt:i4>
      </vt:variant>
      <vt:variant>
        <vt:lpstr>幻灯片标题</vt:lpstr>
      </vt:variant>
      <vt:variant>
        <vt:i4>97</vt:i4>
      </vt:variant>
    </vt:vector>
  </HeadingPairs>
  <TitlesOfParts>
    <vt:vector size="98" baseType="lpstr">
      <vt:lpstr>主题1</vt:lpstr>
      <vt:lpstr>PowerPoint 演示文稿</vt:lpstr>
      <vt:lpstr>本章内容：</vt:lpstr>
      <vt:lpstr>网络基础</vt:lpstr>
      <vt:lpstr>网络分类</vt:lpstr>
      <vt:lpstr>网络分类</vt:lpstr>
      <vt:lpstr>网络分类</vt:lpstr>
      <vt:lpstr>网络分类</vt:lpstr>
      <vt:lpstr>网络分类</vt:lpstr>
      <vt:lpstr>协议</vt:lpstr>
      <vt:lpstr>协议</vt:lpstr>
      <vt:lpstr>协议</vt:lpstr>
      <vt:lpstr>协议</vt:lpstr>
      <vt:lpstr>协议</vt:lpstr>
      <vt:lpstr>协议</vt:lpstr>
      <vt:lpstr>协议</vt:lpstr>
      <vt:lpstr>网络互连 （Combining Networks）</vt:lpstr>
      <vt:lpstr>网络互连 （Combining Networks）</vt:lpstr>
      <vt:lpstr>网络互连 （Combining Networks）</vt:lpstr>
      <vt:lpstr>网络互连 （Combining Networks）</vt:lpstr>
      <vt:lpstr>网络互连 （Combining Networks）</vt:lpstr>
      <vt:lpstr>网络互连 （Combining Networks）</vt:lpstr>
      <vt:lpstr>网络互连 （Combining Networks）</vt:lpstr>
      <vt:lpstr>进程间通信的方法</vt:lpstr>
      <vt:lpstr>进程间通信的方法</vt:lpstr>
      <vt:lpstr>进程间通信的方法</vt:lpstr>
      <vt:lpstr>进程间通信的方法</vt:lpstr>
      <vt:lpstr>进程间通信的方法</vt:lpstr>
      <vt:lpstr>分布式系统</vt:lpstr>
      <vt:lpstr>分布式系统</vt:lpstr>
      <vt:lpstr>分布式系统</vt:lpstr>
      <vt:lpstr>PowerPoint 演示文稿</vt:lpstr>
      <vt:lpstr>本章内容：</vt:lpstr>
      <vt:lpstr>因特网（The Internet）</vt:lpstr>
      <vt:lpstr>因特网（The Internet）</vt:lpstr>
      <vt:lpstr>因特网体系结构</vt:lpstr>
      <vt:lpstr>因特网体系结构</vt:lpstr>
      <vt:lpstr>因特网体系结构</vt:lpstr>
      <vt:lpstr>海底光缆</vt:lpstr>
      <vt:lpstr>因特网体系结构</vt:lpstr>
      <vt:lpstr>因特网体系结构</vt:lpstr>
      <vt:lpstr>因特网编址 （Internet Addressing）</vt:lpstr>
      <vt:lpstr>因特网编址</vt:lpstr>
      <vt:lpstr>因特网编址</vt:lpstr>
      <vt:lpstr>因特网编址</vt:lpstr>
      <vt:lpstr>因特网编址</vt:lpstr>
      <vt:lpstr>因特网编址</vt:lpstr>
      <vt:lpstr>因特网编址</vt:lpstr>
      <vt:lpstr>域名解析过程</vt:lpstr>
      <vt:lpstr>因特网应用----每个应用都遵循一个网络协议 （Internet Applications）</vt:lpstr>
      <vt:lpstr>电子邮件（Electronic Mail）</vt:lpstr>
      <vt:lpstr>电子邮件（Electronic Mail）</vt:lpstr>
      <vt:lpstr>文件传输协议 （File Transfer Protocol）</vt:lpstr>
      <vt:lpstr>VoIP</vt:lpstr>
      <vt:lpstr>因特网多媒体流（streaming）</vt:lpstr>
      <vt:lpstr>因特网多媒体流</vt:lpstr>
      <vt:lpstr>因特网多媒体流</vt:lpstr>
      <vt:lpstr>因特网多媒体流</vt:lpstr>
      <vt:lpstr>PowerPoint 演示文稿</vt:lpstr>
      <vt:lpstr>本章内容：</vt:lpstr>
      <vt:lpstr>万维网—欧洲核子研究中心 （The World Wide Web）</vt:lpstr>
      <vt:lpstr>PowerPoint 演示文稿</vt:lpstr>
      <vt:lpstr>万维网</vt:lpstr>
      <vt:lpstr>万维网实现（Web Implementation）</vt:lpstr>
      <vt:lpstr>万维网实现</vt:lpstr>
      <vt:lpstr>万维网实现</vt:lpstr>
      <vt:lpstr>万维网实现</vt:lpstr>
      <vt:lpstr>万维网实现</vt:lpstr>
      <vt:lpstr>HTML</vt:lpstr>
      <vt:lpstr>HTML</vt:lpstr>
      <vt:lpstr>HTML</vt:lpstr>
      <vt:lpstr>HTML</vt:lpstr>
      <vt:lpstr>HTML</vt:lpstr>
      <vt:lpstr>XML</vt:lpstr>
      <vt:lpstr>XML的例子</vt:lpstr>
      <vt:lpstr>XML的例子</vt:lpstr>
      <vt:lpstr>XML解析</vt:lpstr>
      <vt:lpstr>客户端和服务器端的活动</vt:lpstr>
      <vt:lpstr>客户端和服务器端的活动</vt:lpstr>
      <vt:lpstr>客户端和服务器端的活动</vt:lpstr>
      <vt:lpstr>PowerPoint 演示文稿</vt:lpstr>
      <vt:lpstr>本章内容：</vt:lpstr>
      <vt:lpstr>入侵的形式</vt:lpstr>
      <vt:lpstr>入侵的形式</vt:lpstr>
      <vt:lpstr>入侵的形式</vt:lpstr>
      <vt:lpstr>入侵的形式</vt:lpstr>
      <vt:lpstr>入侵的形式</vt:lpstr>
      <vt:lpstr>入侵的形式</vt:lpstr>
      <vt:lpstr>防护和对策</vt:lpstr>
      <vt:lpstr>防护和对策</vt:lpstr>
      <vt:lpstr>防护和对策</vt:lpstr>
      <vt:lpstr>加密</vt:lpstr>
      <vt:lpstr>加密</vt:lpstr>
      <vt:lpstr>加密</vt:lpstr>
      <vt:lpstr>加密</vt:lpstr>
      <vt:lpstr>加密</vt:lpstr>
      <vt:lpstr>加密</vt:lpstr>
      <vt:lpstr>思考题           P141：1-4</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袁大典</dc:creator>
  <cp:lastModifiedBy>Kang</cp:lastModifiedBy>
  <cp:revision>136</cp:revision>
  <dcterms:created xsi:type="dcterms:W3CDTF">2016-09-23T10:56:01Z</dcterms:created>
  <dcterms:modified xsi:type="dcterms:W3CDTF">2018-12-17T13:07:30Z</dcterms:modified>
</cp:coreProperties>
</file>