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6.xml" ContentType="application/vnd.openxmlformats-officedocument.theme+xml"/>
  <Override PartName="/ppt/slideLayouts/slideLayout23.xml" ContentType="application/vnd.openxmlformats-officedocument.presentationml.slideLayout+xml"/>
  <Override PartName="/ppt/theme/theme7.xml" ContentType="application/vnd.openxmlformats-officedocument.theme+xml"/>
  <Override PartName="/ppt/slideLayouts/slideLayout24.xml" ContentType="application/vnd.openxmlformats-officedocument.presentationml.slideLayout+xml"/>
  <Override PartName="/ppt/theme/theme8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7" r:id="rId5"/>
    <p:sldMasterId id="2147483659" r:id="rId6"/>
    <p:sldMasterId id="2147483676" r:id="rId7"/>
    <p:sldMasterId id="2147483678" r:id="rId8"/>
    <p:sldMasterId id="2147483680" r:id="rId9"/>
  </p:sldMasterIdLst>
  <p:notesMasterIdLst>
    <p:notesMasterId r:id="rId66"/>
  </p:notesMasterIdLst>
  <p:handoutMasterIdLst>
    <p:handoutMasterId r:id="rId67"/>
  </p:handoutMasterIdLst>
  <p:sldIdLst>
    <p:sldId id="989" r:id="rId10"/>
    <p:sldId id="463" r:id="rId11"/>
    <p:sldId id="464" r:id="rId12"/>
    <p:sldId id="587" r:id="rId13"/>
    <p:sldId id="990" r:id="rId14"/>
    <p:sldId id="622" r:id="rId15"/>
    <p:sldId id="992" r:id="rId16"/>
    <p:sldId id="652" r:id="rId17"/>
    <p:sldId id="653" r:id="rId18"/>
    <p:sldId id="991" r:id="rId19"/>
    <p:sldId id="590" r:id="rId20"/>
    <p:sldId id="654" r:id="rId21"/>
    <p:sldId id="625" r:id="rId22"/>
    <p:sldId id="626" r:id="rId23"/>
    <p:sldId id="627" r:id="rId24"/>
    <p:sldId id="628" r:id="rId25"/>
    <p:sldId id="629" r:id="rId26"/>
    <p:sldId id="630" r:id="rId27"/>
    <p:sldId id="993" r:id="rId28"/>
    <p:sldId id="657" r:id="rId29"/>
    <p:sldId id="656" r:id="rId30"/>
    <p:sldId id="632" r:id="rId31"/>
    <p:sldId id="655" r:id="rId32"/>
    <p:sldId id="658" r:id="rId33"/>
    <p:sldId id="659" r:id="rId34"/>
    <p:sldId id="635" r:id="rId35"/>
    <p:sldId id="636" r:id="rId36"/>
    <p:sldId id="637" r:id="rId37"/>
    <p:sldId id="638" r:id="rId38"/>
    <p:sldId id="639" r:id="rId39"/>
    <p:sldId id="640" r:id="rId40"/>
    <p:sldId id="994" r:id="rId41"/>
    <p:sldId id="995" r:id="rId42"/>
    <p:sldId id="996" r:id="rId43"/>
    <p:sldId id="641" r:id="rId44"/>
    <p:sldId id="642" r:id="rId45"/>
    <p:sldId id="643" r:id="rId46"/>
    <p:sldId id="647" r:id="rId47"/>
    <p:sldId id="997" r:id="rId48"/>
    <p:sldId id="661" r:id="rId49"/>
    <p:sldId id="662" r:id="rId50"/>
    <p:sldId id="998" r:id="rId51"/>
    <p:sldId id="645" r:id="rId52"/>
    <p:sldId id="649" r:id="rId53"/>
    <p:sldId id="650" r:id="rId54"/>
    <p:sldId id="651" r:id="rId55"/>
    <p:sldId id="999" r:id="rId56"/>
    <p:sldId id="1003" r:id="rId57"/>
    <p:sldId id="1004" r:id="rId58"/>
    <p:sldId id="1005" r:id="rId59"/>
    <p:sldId id="1006" r:id="rId60"/>
    <p:sldId id="1007" r:id="rId61"/>
    <p:sldId id="1008" r:id="rId62"/>
    <p:sldId id="1009" r:id="rId63"/>
    <p:sldId id="1010" r:id="rId64"/>
    <p:sldId id="1000" r:id="rId65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FFFFFF"/>
    <a:srgbClr val="B60206"/>
    <a:srgbClr val="B70006"/>
    <a:srgbClr val="FFFFE4"/>
    <a:srgbClr val="919191"/>
    <a:srgbClr val="333333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4" autoAdjust="0"/>
    <p:restoredTop sz="92818" autoAdjust="0"/>
  </p:normalViewPr>
  <p:slideViewPr>
    <p:cSldViewPr snapToGrid="0">
      <p:cViewPr varScale="1">
        <p:scale>
          <a:sx n="89" d="100"/>
          <a:sy n="89" d="100"/>
        </p:scale>
        <p:origin x="5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tags" Target="tags/tag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2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C63F50-FC71-46DD-9BDC-11F985EF414C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步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步骤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步骤标题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5" name="泪珠形 14"/>
          <p:cNvSpPr/>
          <p:nvPr userDrawn="1"/>
        </p:nvSpPr>
        <p:spPr>
          <a:xfrm>
            <a:off x="1013943" y="3264492"/>
            <a:ext cx="1399001" cy="1399001"/>
          </a:xfrm>
          <a:prstGeom prst="teardrop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0" name="泪珠形 19"/>
          <p:cNvSpPr/>
          <p:nvPr userDrawn="1"/>
        </p:nvSpPr>
        <p:spPr>
          <a:xfrm>
            <a:off x="1645363" y="2434299"/>
            <a:ext cx="2017950" cy="2017950"/>
          </a:xfrm>
          <a:prstGeom prst="teardrop">
            <a:avLst/>
          </a:prstGeom>
          <a:solidFill>
            <a:schemeClr val="bg1"/>
          </a:solidFill>
          <a:ln w="114300">
            <a:solidFill>
              <a:srgbClr val="B6020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思路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3" name="泪珠形 22"/>
          <p:cNvSpPr/>
          <p:nvPr userDrawn="1"/>
        </p:nvSpPr>
        <p:spPr>
          <a:xfrm>
            <a:off x="3663313" y="4089233"/>
            <a:ext cx="439924" cy="439924"/>
          </a:xfrm>
          <a:prstGeom prst="teardrop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泪珠形 23"/>
          <p:cNvSpPr/>
          <p:nvPr userDrawn="1"/>
        </p:nvSpPr>
        <p:spPr>
          <a:xfrm>
            <a:off x="2152487" y="2051117"/>
            <a:ext cx="260457" cy="260457"/>
          </a:xfrm>
          <a:prstGeom prst="teardrop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泪珠形 24"/>
          <p:cNvSpPr/>
          <p:nvPr userDrawn="1"/>
        </p:nvSpPr>
        <p:spPr>
          <a:xfrm>
            <a:off x="844996" y="3381144"/>
            <a:ext cx="562210" cy="562210"/>
          </a:xfrm>
          <a:prstGeom prst="teardrop">
            <a:avLst/>
          </a:prstGeom>
          <a:noFill/>
          <a:ln w="12700">
            <a:solidFill>
              <a:srgbClr val="DE0014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3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sv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heme" Target="../theme/theme9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83" y="162578"/>
            <a:ext cx="2031376" cy="593842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4504267" y="260138"/>
            <a:ext cx="768772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dirty="0">
                <a:solidFill>
                  <a:srgbClr val="49504F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多一句没有，少一句不行，用最短时间，教会最实用的技术！</a:t>
            </a:r>
          </a:p>
        </p:txBody>
      </p:sp>
      <p:sp>
        <p:nvSpPr>
          <p:cNvPr id="17" name="矩形 16"/>
          <p:cNvSpPr/>
          <p:nvPr userDrawn="1"/>
        </p:nvSpPr>
        <p:spPr>
          <a:xfrm>
            <a:off x="-52550" y="0"/>
            <a:ext cx="224790" cy="694841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 userDrawn="1"/>
        </p:nvSpPr>
        <p:spPr>
          <a:xfrm>
            <a:off x="-52550" y="719892"/>
            <a:ext cx="223200" cy="315311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 userDrawn="1"/>
        </p:nvSpPr>
        <p:spPr>
          <a:xfrm>
            <a:off x="2567066" y="719635"/>
            <a:ext cx="7023600" cy="21600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/>
          <p:cNvSpPr/>
          <p:nvPr userDrawn="1"/>
        </p:nvSpPr>
        <p:spPr>
          <a:xfrm>
            <a:off x="9481902" y="719635"/>
            <a:ext cx="2163600" cy="21600"/>
          </a:xfrm>
          <a:prstGeom prst="rect">
            <a:avLst/>
          </a:prstGeom>
          <a:solidFill>
            <a:srgbClr val="B600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任意形状 22"/>
          <p:cNvSpPr/>
          <p:nvPr userDrawn="1"/>
        </p:nvSpPr>
        <p:spPr>
          <a:xfrm>
            <a:off x="9612588" y="6582369"/>
            <a:ext cx="400898" cy="208765"/>
          </a:xfrm>
          <a:custGeom>
            <a:avLst/>
            <a:gdLst>
              <a:gd name="connsiteX0" fmla="*/ 200449 w 400898"/>
              <a:gd name="connsiteY0" fmla="*/ 0 h 208765"/>
              <a:gd name="connsiteX1" fmla="*/ 400898 w 400898"/>
              <a:gd name="connsiteY1" fmla="*/ 200449 h 208765"/>
              <a:gd name="connsiteX2" fmla="*/ 392582 w 400898"/>
              <a:gd name="connsiteY2" fmla="*/ 208765 h 208765"/>
              <a:gd name="connsiteX3" fmla="*/ 8316 w 400898"/>
              <a:gd name="connsiteY3" fmla="*/ 208765 h 208765"/>
              <a:gd name="connsiteX4" fmla="*/ 0 w 400898"/>
              <a:gd name="connsiteY4" fmla="*/ 200449 h 208765"/>
              <a:gd name="connsiteX5" fmla="*/ 200449 w 400898"/>
              <a:gd name="connsiteY5" fmla="*/ 0 h 20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0898" h="208765">
                <a:moveTo>
                  <a:pt x="200449" y="0"/>
                </a:moveTo>
                <a:lnTo>
                  <a:pt x="400898" y="200449"/>
                </a:lnTo>
                <a:lnTo>
                  <a:pt x="392582" y="208765"/>
                </a:lnTo>
                <a:lnTo>
                  <a:pt x="8316" y="208765"/>
                </a:lnTo>
                <a:lnTo>
                  <a:pt x="0" y="200449"/>
                </a:lnTo>
                <a:lnTo>
                  <a:pt x="200449" y="0"/>
                </a:lnTo>
                <a:close/>
              </a:path>
            </a:pathLst>
          </a:custGeom>
          <a:solidFill>
            <a:srgbClr val="68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4" name="矩形 23"/>
          <p:cNvSpPr>
            <a:spLocks noChangeArrowheads="1"/>
          </p:cNvSpPr>
          <p:nvPr userDrawn="1"/>
        </p:nvSpPr>
        <p:spPr bwMode="auto">
          <a:xfrm>
            <a:off x="-10583" y="6779344"/>
            <a:ext cx="10057936" cy="110793"/>
          </a:xfrm>
          <a:prstGeom prst="rect">
            <a:avLst/>
          </a:prstGeom>
          <a:solidFill>
            <a:srgbClr val="49504F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5" name="矩形 14"/>
          <p:cNvSpPr/>
          <p:nvPr userDrawn="1"/>
        </p:nvSpPr>
        <p:spPr bwMode="auto">
          <a:xfrm>
            <a:off x="9813037" y="6582369"/>
            <a:ext cx="2378963" cy="307767"/>
          </a:xfrm>
          <a:custGeom>
            <a:avLst/>
            <a:gdLst>
              <a:gd name="connsiteX0" fmla="*/ 0 w 2202525"/>
              <a:gd name="connsiteY0" fmla="*/ 0 h 275631"/>
              <a:gd name="connsiteX1" fmla="*/ 2202525 w 2202525"/>
              <a:gd name="connsiteY1" fmla="*/ 0 h 275631"/>
              <a:gd name="connsiteX2" fmla="*/ 2202525 w 2202525"/>
              <a:gd name="connsiteY2" fmla="*/ 275631 h 275631"/>
              <a:gd name="connsiteX3" fmla="*/ 0 w 2202525"/>
              <a:gd name="connsiteY3" fmla="*/ 275631 h 275631"/>
              <a:gd name="connsiteX4" fmla="*/ 0 w 2202525"/>
              <a:gd name="connsiteY4" fmla="*/ 0 h 275631"/>
              <a:gd name="connsiteX0-1" fmla="*/ 0 w 2202525"/>
              <a:gd name="connsiteY0-2" fmla="*/ 0 h 275631"/>
              <a:gd name="connsiteX1-3" fmla="*/ 2202525 w 2202525"/>
              <a:gd name="connsiteY1-4" fmla="*/ 0 h 275631"/>
              <a:gd name="connsiteX2-5" fmla="*/ 2202525 w 2202525"/>
              <a:gd name="connsiteY2-6" fmla="*/ 275631 h 275631"/>
              <a:gd name="connsiteX3-7" fmla="*/ 104775 w 2202525"/>
              <a:gd name="connsiteY3-8" fmla="*/ 272456 h 275631"/>
              <a:gd name="connsiteX4-9" fmla="*/ 0 w 2202525"/>
              <a:gd name="connsiteY4-10" fmla="*/ 0 h 2756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202525" h="275631">
                <a:moveTo>
                  <a:pt x="0" y="0"/>
                </a:moveTo>
                <a:lnTo>
                  <a:pt x="2202525" y="0"/>
                </a:lnTo>
                <a:lnTo>
                  <a:pt x="2202525" y="275631"/>
                </a:lnTo>
                <a:lnTo>
                  <a:pt x="104775" y="272456"/>
                </a:lnTo>
                <a:lnTo>
                  <a:pt x="0" y="0"/>
                </a:lnTo>
                <a:close/>
              </a:path>
            </a:pathLst>
          </a:custGeom>
          <a:solidFill>
            <a:srgbClr val="B6000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9950236" y="6535935"/>
            <a:ext cx="22417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阿里巴巴普惠体" panose="00020600040101010101" pitchFamily="18" charset="-122"/>
              </a:rPr>
              <a:t>高级软件人才培训专家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25500" y="2158365"/>
            <a:ext cx="10541000" cy="1158875"/>
          </a:xfrm>
        </p:spPr>
        <p:txBody>
          <a:bodyPr/>
          <a:lstStyle/>
          <a:p>
            <a:r>
              <a:rPr lang="en-US" altLang="zh-CN" sz="4400" dirty="0">
                <a:solidFill>
                  <a:schemeClr val="accent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P</a:t>
            </a:r>
            <a:r>
              <a:rPr lang="en-US" altLang="zh-CN" sz="4400" dirty="0">
                <a:solidFill>
                  <a:schemeClr val="accent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y</a:t>
            </a:r>
            <a:r>
              <a:rPr lang="en-US" altLang="zh-CN" sz="4400" dirty="0">
                <a:solidFill>
                  <a:schemeClr val="accent4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t</a:t>
            </a:r>
            <a:r>
              <a:rPr lang="en-US" altLang="zh-CN" sz="4400" dirty="0">
                <a:solidFill>
                  <a:schemeClr val="accent5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h</a:t>
            </a:r>
            <a:r>
              <a:rPr lang="en-US" altLang="zh-CN" sz="4400" dirty="0">
                <a:solidFill>
                  <a:schemeClr val="accent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</a:t>
            </a:r>
            <a:r>
              <a:rPr lang="en-US" altLang="zh-CN" sz="4400" dirty="0">
                <a:solidFill>
                  <a:srgbClr val="92D05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n</a:t>
            </a:r>
            <a:r>
              <a:rPr lang="zh-CN" altLang="en-US" sz="4400" dirty="0">
                <a:solidFill>
                  <a:srgbClr val="2626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异常、模块与包</a:t>
            </a:r>
          </a:p>
        </p:txBody>
      </p:sp>
      <p:pic>
        <p:nvPicPr>
          <p:cNvPr id="6" name="图片 5" descr="01 (14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20" y="4218305"/>
            <a:ext cx="1179195" cy="11791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为什么要捕获异常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世界上没有完美的程序，任何程序在运行的过程中，都有可能出现：异常，也就是出现</a:t>
            </a:r>
            <a:r>
              <a:rPr lang="en-US" altLang="zh-CN"/>
              <a:t>bug</a:t>
            </a:r>
          </a:p>
          <a:p>
            <a:r>
              <a:rPr lang="zh-CN" altLang="en-US"/>
              <a:t>导致程序无法完美运行下去。</a:t>
            </a:r>
          </a:p>
          <a:p>
            <a:endParaRPr lang="zh-CN" altLang="en-US"/>
          </a:p>
          <a:p>
            <a:r>
              <a:rPr lang="zh-CN" altLang="en-US"/>
              <a:t>我们要做的，不是力求程序完美运行。</a:t>
            </a:r>
          </a:p>
          <a:p>
            <a:r>
              <a:rPr lang="zh-CN" altLang="en-US"/>
              <a:t>而是在力所能及的范围内，对可能出现的</a:t>
            </a:r>
            <a:r>
              <a:rPr lang="en-US" altLang="zh-CN"/>
              <a:t>bug</a:t>
            </a:r>
            <a:r>
              <a:rPr lang="zh-CN" altLang="en-US"/>
              <a:t>，进行提前准备、提前处理。</a:t>
            </a:r>
          </a:p>
          <a:p>
            <a:endParaRPr lang="en-US" altLang="zh-CN"/>
          </a:p>
          <a:p>
            <a:r>
              <a:rPr lang="zh-CN" altLang="en-US"/>
              <a:t>这种行为我们称之为：</a:t>
            </a:r>
            <a:r>
              <a:rPr lang="zh-CN" altLang="en-US">
                <a:solidFill>
                  <a:srgbClr val="FF0000"/>
                </a:solidFill>
              </a:rPr>
              <a:t>异常处理（捕获异常）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646133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当我们的程序遇到了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那么接下来有两种情况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① 整个程序因为一个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停止运行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② 对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rgbClr val="C00000"/>
                </a:solidFill>
              </a:rPr>
              <a:t>进行提醒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整个程序继续运行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显然在之前的学习中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我们所有的程序</a:t>
            </a:r>
            <a:r>
              <a:rPr lang="zh-CN" altLang="en-US" dirty="0">
                <a:solidFill>
                  <a:srgbClr val="C00000"/>
                </a:solidFill>
              </a:rPr>
              <a:t>遇到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就会出现</a:t>
            </a:r>
            <a:r>
              <a:rPr lang="zh-CN" altLang="en-US" dirty="0">
                <a:solidFill>
                  <a:srgbClr val="C00000"/>
                </a:solidFill>
              </a:rPr>
              <a:t>①的这种情况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也就是整个程序直接奔溃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但是在真实工作中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我们肯定不能因为一个小的</a:t>
            </a:r>
            <a:r>
              <a:rPr lang="en-US" altLang="zh-CN" dirty="0">
                <a:solidFill>
                  <a:schemeClr val="tx1"/>
                </a:solidFill>
              </a:rPr>
              <a:t>BUG</a:t>
            </a:r>
            <a:r>
              <a:rPr lang="zh-CN" altLang="en-US" dirty="0">
                <a:solidFill>
                  <a:schemeClr val="tx1"/>
                </a:solidFill>
              </a:rPr>
              <a:t>就让整个程序全部奔溃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也就是我们希望的是达到</a:t>
            </a:r>
            <a:r>
              <a:rPr lang="zh-CN" altLang="en-US" dirty="0">
                <a:solidFill>
                  <a:srgbClr val="C00000"/>
                </a:solidFill>
              </a:rPr>
              <a:t>② 的这种情况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那这里我们就需要使用到</a:t>
            </a:r>
            <a:r>
              <a:rPr lang="zh-CN" altLang="en-US" b="1" dirty="0">
                <a:solidFill>
                  <a:srgbClr val="C00000"/>
                </a:solidFill>
              </a:rPr>
              <a:t>捕获异常</a:t>
            </a:r>
          </a:p>
          <a:p>
            <a:pPr marL="0" indent="0">
              <a:buNone/>
            </a:pPr>
            <a:endParaRPr lang="zh-CN" alt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捕获异常的作用在于：提前假设某处会出现异常，做好提前准备，当真的出现异常的时候，可以有后续手段。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为什么需要捕获异常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快速入门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需求：尝试以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模式打开文件，如果文件不存在，则以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`w`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捕获常规异常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可能发生错误的代码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如果出现异常执行的代码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2" name="TextBox 3"/>
          <p:cNvSpPr txBox="1"/>
          <p:nvPr/>
        </p:nvSpPr>
        <p:spPr>
          <a:xfrm>
            <a:off x="820970" y="4689359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open('linux.txt', 'w')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捕获指定异常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313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 as 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print('name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变量名称未定义错误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sp>
        <p:nvSpPr>
          <p:cNvPr id="7" name="三角形 9"/>
          <p:cNvSpPr/>
          <p:nvPr/>
        </p:nvSpPr>
        <p:spPr>
          <a:xfrm rot="2651319">
            <a:off x="717495" y="3972988"/>
            <a:ext cx="145648" cy="7810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TextBox 6"/>
          <p:cNvSpPr txBox="1"/>
          <p:nvPr/>
        </p:nvSpPr>
        <p:spPr>
          <a:xfrm>
            <a:off x="1085446" y="4004454"/>
            <a:ext cx="9773285" cy="70410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① 如果尝试执行的代码的异常类型和要捕获的异常类型不一致，则无法捕获异常。</a:t>
            </a:r>
            <a:endParaRPr lang="en-US" altLang="zh-CN" sz="1400" dirty="0">
              <a:solidFill>
                <a:srgbClr val="AD2B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② 一般</a:t>
            </a:r>
            <a:r>
              <a:rPr lang="en-US" altLang="zh-CN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try</a:t>
            </a:r>
            <a:r>
              <a:rPr lang="zh-CN" altLang="en-US" sz="1400" dirty="0">
                <a:solidFill>
                  <a:srgbClr val="AD2B26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下方只放一行尝试执行的代码。</a:t>
            </a:r>
            <a:endParaRPr lang="en-US" altLang="zh-CN" sz="1400" dirty="0">
              <a:solidFill>
                <a:srgbClr val="262626"/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0969" y="3587888"/>
            <a:ext cx="10302240" cy="1272870"/>
          </a:xfrm>
          <a:prstGeom prst="rect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10881" y="3688875"/>
            <a:ext cx="1053296" cy="300942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40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注意事项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当捕获多个异常时，可以把要捕获的异常类型的名字，放到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except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后，并使用元组的方式进行书写。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捕获多个异常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print(1/0)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NameError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,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ZeroDivisionError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ZeroDivision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错误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...')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69" y="3940683"/>
            <a:ext cx="10302241" cy="199810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捕获异常并输出描述信息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print(num)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(NameError, ZeroDivisionError) as e:</a:t>
            </a:r>
          </a:p>
          <a:p>
            <a:r>
              <a:rPr lang="pt-BR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50" y="3808212"/>
            <a:ext cx="10289035" cy="16589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捕获所有异常</a:t>
            </a:r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95410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print(name)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3823453"/>
            <a:ext cx="10303089" cy="1778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表示的是如果没有异常要执行的代码。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</a:t>
            </a:r>
            <a:r>
              <a:rPr lang="en-US" altLang="zh-CN" dirty="0"/>
              <a:t>else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print(1)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print(e)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我是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，是没有异常的时候执行的代码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970" y="4252699"/>
            <a:ext cx="10017076" cy="161648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finally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表示的是无论是否异常都要执行的代码，例如关闭文件。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</a:t>
            </a:r>
            <a:r>
              <a:rPr lang="en-US" altLang="zh-CN" dirty="0"/>
              <a:t>finally</a:t>
            </a:r>
            <a:endParaRPr lang="zh-CN" altLang="en-US" dirty="0"/>
          </a:p>
        </p:txBody>
      </p:sp>
      <p:sp>
        <p:nvSpPr>
          <p:cNvPr id="9" name="TextBox 3"/>
          <p:cNvSpPr txBox="1"/>
          <p:nvPr/>
        </p:nvSpPr>
        <p:spPr>
          <a:xfrm>
            <a:off x="820970" y="2191190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try: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'r')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except Exception as 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f = open('test.txt', 'w')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else: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print('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没有异常，真开心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')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finally:</a:t>
            </a: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f.close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为什么要捕获异常？</a:t>
            </a:r>
          </a:p>
          <a:p>
            <a:pPr marL="0" indent="0">
              <a:buNone/>
            </a:pPr>
            <a:r>
              <a:rPr lang="zh-CN" altLang="en-US" sz="1000"/>
              <a:t>在可能发生异常的地方，进行捕获。当异常出现的时候，提供解决方式，而不是任由其导致程序无法运行。</a:t>
            </a:r>
            <a:endParaRPr lang="zh-CN" altLang="en-US" sz="1400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捕获异常的语法？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如何捕获所有异常？</a:t>
            </a:r>
          </a:p>
          <a:p>
            <a:pPr marL="0" indent="0">
              <a:buNone/>
            </a:pPr>
            <a:r>
              <a:rPr lang="zh-CN" altLang="en-US" sz="1400"/>
              <a:t>异常的种类多种多样，如果想要不管什么类型的异常都能捕获到，那么使用</a:t>
            </a:r>
            <a:r>
              <a:rPr lang="en-US" altLang="zh-CN" sz="140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000"/>
              <a:t>except Exception: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000"/>
              <a:t>两种方式捕获全部的异常</a:t>
            </a:r>
            <a:endParaRPr lang="zh-CN" altLang="en-US" sz="1400"/>
          </a:p>
          <a:p>
            <a:pPr marL="0" indent="0">
              <a:buNone/>
            </a:pPr>
            <a:endParaRPr lang="zh-CN" altLang="en-US" sz="1400"/>
          </a:p>
        </p:txBody>
      </p:sp>
      <p:graphicFrame>
        <p:nvGraphicFramePr>
          <p:cNvPr id="4" name="对象 3"/>
          <p:cNvGraphicFramePr/>
          <p:nvPr/>
        </p:nvGraphicFramePr>
        <p:xfrm>
          <a:off x="5514975" y="2463165"/>
          <a:ext cx="2070735" cy="1569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81375" imgH="2562225" progId="Paint.Picture">
                  <p:embed/>
                </p:oleObj>
              </mc:Choice>
              <mc:Fallback>
                <p:oleObj r:id="rId2" imgW="3381375" imgH="2562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4975" y="2463165"/>
                        <a:ext cx="2070735" cy="1569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了解异常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异常综合案例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安装第三方</a:t>
            </a:r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异常的传递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知道异常具有传递性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946" y="940081"/>
            <a:ext cx="3675340" cy="554922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1" y="1457271"/>
            <a:ext cx="10749598" cy="42195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异常是具有传递性的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中发生异常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并且没有捕获处理这个异常的时候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异常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会传递到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en-US" altLang="zh-CN" dirty="0">
                <a:solidFill>
                  <a:srgbClr val="C00000"/>
                </a:solidFill>
              </a:rPr>
              <a:t>func02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func02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也没有捕获处理这个异常的时候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</a:rPr>
              <a:t>main</a:t>
            </a:r>
            <a:r>
              <a:rPr lang="zh-CN" altLang="en-US" dirty="0">
                <a:solidFill>
                  <a:srgbClr val="C00000"/>
                </a:solidFill>
              </a:rPr>
              <a:t>函数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会捕获这个异常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这就是</a:t>
            </a:r>
            <a:r>
              <a:rPr lang="zh-CN" altLang="en-US" dirty="0">
                <a:solidFill>
                  <a:srgbClr val="C00000"/>
                </a:solidFill>
              </a:rPr>
              <a:t>异常的传递性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提示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    当所有函数都没有捕获异常的时候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程序就会报错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17" y="1587901"/>
            <a:ext cx="2815368" cy="425079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异常的传递</a:t>
            </a:r>
          </a:p>
        </p:txBody>
      </p:sp>
      <p:cxnSp>
        <p:nvCxnSpPr>
          <p:cNvPr id="6" name="直线箭头连接符 5"/>
          <p:cNvCxnSpPr/>
          <p:nvPr/>
        </p:nvCxnSpPr>
        <p:spPr>
          <a:xfrm flipH="1" flipV="1">
            <a:off x="1426210" y="5519057"/>
            <a:ext cx="3249295" cy="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857750" y="5103558"/>
            <a:ext cx="72948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利用异常具有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传递性的特点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当我们想要保证程序不会因为异常崩溃的时候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就可以在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中设置异常捕获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由于无论在整个程序哪里发生异常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最终都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会传递到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main函数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中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,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 这样就可以确保</a:t>
            </a:r>
            <a:r>
              <a:rPr lang="zh-CN" altLang="en-US" sz="1600" b="1" dirty="0">
                <a:solidFill>
                  <a:srgbClr val="C00000"/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所有的异常都会被捕获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06535" y="290703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了解什么是模块</a:t>
            </a:r>
          </a:p>
          <a:p>
            <a:r>
              <a:rPr lang="zh-CN" altLang="en-US" dirty="0"/>
              <a:t>掌握导入</a:t>
            </a:r>
            <a:r>
              <a:rPr lang="en-US" altLang="zh-CN" dirty="0"/>
              <a:t>Python</a:t>
            </a:r>
            <a:r>
              <a:rPr lang="zh-CN" altLang="en-US" dirty="0"/>
              <a:t>内置的模块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(Module)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，是一个 </a:t>
            </a:r>
            <a:r>
              <a:rPr lang="en-US" altLang="zh-CN" dirty="0">
                <a:solidFill>
                  <a:srgbClr val="C00000"/>
                </a:solidFill>
              </a:rPr>
              <a:t>Python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以 </a:t>
            </a:r>
            <a:r>
              <a:rPr lang="en-US" altLang="zh-CN" dirty="0">
                <a:solidFill>
                  <a:srgbClr val="C00000"/>
                </a:solidFill>
              </a:rPr>
              <a:t>.</a:t>
            </a:r>
            <a:r>
              <a:rPr lang="en-US" altLang="zh-CN" dirty="0" err="1">
                <a:solidFill>
                  <a:srgbClr val="C00000"/>
                </a:solidFill>
              </a:rPr>
              <a:t>py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结尾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模块能定义函数，类和变量，模块里也能包含可执行的代码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模块的作用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中有很多各种不同的模块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每一个模块都可以帮助我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们快速的实现一些</a:t>
            </a:r>
            <a:r>
              <a:rPr lang="zh-CN" altLang="en-US" dirty="0">
                <a:solidFill>
                  <a:srgbClr val="C00000"/>
                </a:solidFill>
              </a:rPr>
              <a:t>功能</a:t>
            </a:r>
            <a:r>
              <a:rPr lang="en-US" altLang="zh-CN" dirty="0">
                <a:solidFill>
                  <a:srgbClr val="C00000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比如实现和时间相关的功能就可以使用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我们可以认为</a:t>
            </a:r>
            <a:r>
              <a:rPr lang="zh-CN" altLang="en-US" dirty="0">
                <a:solidFill>
                  <a:srgbClr val="C00000"/>
                </a:solidFill>
              </a:rPr>
              <a:t>一个模块</a:t>
            </a:r>
            <a:r>
              <a:rPr lang="zh-CN" altLang="en-US" dirty="0">
                <a:solidFill>
                  <a:schemeClr val="tx1"/>
                </a:solidFill>
              </a:rPr>
              <a:t>就是</a:t>
            </a:r>
            <a:r>
              <a:rPr lang="zh-CN" altLang="en-US" dirty="0">
                <a:solidFill>
                  <a:srgbClr val="C00000"/>
                </a:solidFill>
              </a:rPr>
              <a:t>一个工具包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每一个工具包中都有各种不同的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工具供我们使用进而实现各种不同的功能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大白话：模块就是一个</a:t>
            </a:r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文件，里面有类、函数、变量等，我们可以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拿过来用（导入模块去使用）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什么是模块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57271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模块在使用前需要先导入 导入的语法如下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常用的组合形式如：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类、变量、方法等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*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import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功能名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模块的导入方式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95" y="194437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import</a:t>
            </a:r>
            <a:r>
              <a:rPr lang="zh-CN" altLang="en-US" dirty="0"/>
              <a:t>模块名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06366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，模块名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模块中的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sleep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</a:t>
            </a:r>
            <a:r>
              <a:rPr lang="zh-CN" altLang="en-US" dirty="0"/>
              <a:t>功能名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导入时间模块中的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了解异常的概念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案例：导入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模块中所有的方法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模块名 </a:t>
            </a:r>
            <a:r>
              <a:rPr lang="en-US" altLang="zh-CN" dirty="0"/>
              <a:t>import *</a:t>
            </a:r>
            <a:endParaRPr lang="zh-CN" altLang="en-US" dirty="0"/>
          </a:p>
        </p:txBody>
      </p:sp>
      <p:sp>
        <p:nvSpPr>
          <p:cNvPr id="5" name="TextBox 3"/>
          <p:cNvSpPr txBox="1"/>
          <p:nvPr/>
        </p:nvSpPr>
        <p:spPr>
          <a:xfrm>
            <a:off x="710880" y="2178765"/>
            <a:ext cx="10302240" cy="83099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功能名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()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815882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导入时间模块中所有的方法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*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开始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让程序睡眠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秒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阻塞</a:t>
            </a:r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US" altLang="zh-CN" sz="1600" i="1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zh-CN" altLang="en-US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结束</a:t>
            </a:r>
            <a:r>
              <a:rPr lang="en-US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"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基本语法：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案例：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as</a:t>
            </a:r>
            <a:r>
              <a:rPr lang="zh-CN" altLang="en-US" dirty="0"/>
              <a:t>定义别名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10880" y="2048500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</a:p>
          <a:p>
            <a:endParaRPr lang="zh-CN" altLang="en-US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功能定义别名</a:t>
            </a: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别名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TextBox 3"/>
          <p:cNvSpPr txBox="1"/>
          <p:nvPr/>
        </p:nvSpPr>
        <p:spPr>
          <a:xfrm>
            <a:off x="710880" y="3788992"/>
            <a:ext cx="10302240" cy="1323439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tt.sleep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226607"/>
            <a:ext cx="10302240" cy="1077218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功能别名</a:t>
            </a:r>
            <a:br>
              <a:rPr lang="zh-CN" altLang="en-US" sz="1600" dirty="0">
                <a:solidFill>
                  <a:srgbClr val="8C8C8C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time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sleep </a:t>
            </a:r>
            <a:r>
              <a:rPr lang="en-GB" altLang="zh-CN" sz="1600" dirty="0">
                <a:solidFill>
                  <a:srgbClr val="0033B3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as </a:t>
            </a: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 err="1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sl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dirty="0">
                <a:solidFill>
                  <a:srgbClr val="1750EB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b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</a:br>
            <a:r>
              <a:rPr lang="en-GB" altLang="zh-CN" sz="1600" dirty="0">
                <a:solidFill>
                  <a:srgbClr val="000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print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en-GB" altLang="zh-CN" sz="1600" b="1" dirty="0">
                <a:solidFill>
                  <a:srgbClr val="00808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'hello'</a:t>
            </a:r>
            <a:r>
              <a:rPr lang="en-GB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  <a:endParaRPr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什么是模块？</a:t>
            </a:r>
          </a:p>
          <a:p>
            <a:pPr marL="0" indent="0">
              <a:buNone/>
            </a:pPr>
            <a:r>
              <a:rPr lang="zh-CN" altLang="en-US" sz="1400"/>
              <a:t>模块就是一个</a:t>
            </a:r>
            <a:r>
              <a:rPr lang="en-US" altLang="zh-CN" sz="1400"/>
              <a:t>Python</a:t>
            </a:r>
            <a:r>
              <a:rPr lang="zh-CN" altLang="en-US" sz="1400"/>
              <a:t>代码文件，内含类、函数、变量等，我们可以导入进行使用。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如何导入模块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from</a:t>
            </a:r>
            <a:r>
              <a:rPr lang="zh-CN" altLang="en-US" sz="1400"/>
              <a:t>可以省略，直接</a:t>
            </a:r>
            <a:r>
              <a:rPr lang="en-US" altLang="zh-CN" sz="1400"/>
              <a:t>import</a:t>
            </a:r>
            <a:r>
              <a:rPr lang="zh-CN" altLang="en-US" sz="1400"/>
              <a:t>即可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as</a:t>
            </a:r>
            <a:r>
              <a:rPr lang="zh-CN" altLang="en-US" sz="1400"/>
              <a:t>别名可以省略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通过</a:t>
            </a:r>
            <a:r>
              <a:rPr lang="en-US" altLang="zh-CN" sz="1400"/>
              <a:t>”.”</a:t>
            </a:r>
            <a:r>
              <a:rPr lang="zh-CN" altLang="en-US" sz="1400"/>
              <a:t>来确定层级关系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模块的导入一般写在代码文件的开头位置</a:t>
            </a:r>
          </a:p>
          <a:p>
            <a:pPr marL="0" indent="0">
              <a:buNone/>
            </a:pPr>
            <a:endParaRPr lang="zh-CN" altLang="en-US" sz="1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355" y="3219450"/>
            <a:ext cx="6953250" cy="36195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14325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294322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模块的导入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3861435"/>
            <a:ext cx="12020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自定义模块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16060" y="38252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0056" y="308677"/>
            <a:ext cx="6654482" cy="4855845"/>
          </a:xfrm>
        </p:spPr>
        <p:txBody>
          <a:bodyPr/>
          <a:lstStyle/>
          <a:p>
            <a:r>
              <a:rPr lang="zh-CN" dirty="0"/>
              <a:t>了解如何自定义模块并使用</a:t>
            </a:r>
          </a:p>
          <a:p>
            <a:r>
              <a:rPr lang="zh-CN" dirty="0"/>
              <a:t>了解</a:t>
            </a:r>
            <a:r>
              <a:rPr lang="en-US" altLang="zh-CN" dirty="0"/>
              <a:t>__main__</a:t>
            </a:r>
            <a:r>
              <a:rPr lang="zh-CN" altLang="en-US" dirty="0"/>
              <a:t>变量的作用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中已经帮我们实现了很多的模块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不过有时候我们需要一些</a:t>
            </a:r>
            <a:r>
              <a:rPr lang="zh-CN" altLang="en-US" dirty="0">
                <a:solidFill>
                  <a:srgbClr val="C00000"/>
                </a:solidFill>
              </a:rPr>
              <a:t>个性化的模块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这里就可以通过</a:t>
            </a:r>
            <a:r>
              <a:rPr lang="zh-CN" altLang="en-US" dirty="0">
                <a:solidFill>
                  <a:srgbClr val="C00000"/>
                </a:solidFill>
              </a:rPr>
              <a:t>自定义模块实现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也就是自己制作一个模块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49504F"/>
                </a:solidFill>
              </a:rPr>
              <a:t>案例</a:t>
            </a:r>
            <a:r>
              <a:rPr lang="zh-CN" altLang="en-US" dirty="0">
                <a:solidFill>
                  <a:srgbClr val="49504F"/>
                </a:solidFill>
              </a:rPr>
              <a:t>：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新建一个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文件，命名为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，并定义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函数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</a:t>
            </a: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每个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文件都可以作为一个模块，模块的名字就是文件的名字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zh-CN" altLang="en-US" dirty="0">
                <a:solidFill>
                  <a:srgbClr val="AD2B26"/>
                </a:solidFill>
              </a:rPr>
              <a:t>也就是说自定义模块名必须要符合标识符命名规则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制作自定义模块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63" y="3257365"/>
            <a:ext cx="3314700" cy="1782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43" y="3257365"/>
            <a:ext cx="3681186" cy="18046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632942"/>
            <a:ext cx="11291822" cy="503128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在实际开发中，当一个开发人员编写完一个模块后，为了让模块能够在项目中达到想要的效果，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这个开发人员会自行在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文件中添加一些</a:t>
            </a:r>
            <a:r>
              <a:rPr lang="zh-CN" altLang="en-US" dirty="0">
                <a:solidFill>
                  <a:srgbClr val="C00000"/>
                </a:solidFill>
              </a:rPr>
              <a:t>测试信息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，例如，在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my_module1.py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文件中添加</a:t>
            </a:r>
            <a:r>
              <a:rPr lang="zh-CN" altLang="en-US" dirty="0">
                <a:solidFill>
                  <a:srgbClr val="C00000"/>
                </a:solidFill>
              </a:rPr>
              <a:t>测试代码</a:t>
            </a:r>
            <a:r>
              <a:rPr lang="en-US" altLang="zh-CN" dirty="0">
                <a:solidFill>
                  <a:srgbClr val="C00000"/>
                </a:solidFill>
              </a:rPr>
              <a:t>test(1,1)</a:t>
            </a: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问题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此时，无论是当前文件，还是其他已经导入了该模块的文件，在运行的时候都会</a:t>
            </a:r>
            <a:r>
              <a:rPr lang="zh-CN" altLang="en-US" dirty="0">
                <a:solidFill>
                  <a:srgbClr val="C00000"/>
                </a:solidFill>
              </a:rPr>
              <a:t>自动执行</a:t>
            </a:r>
            <a:r>
              <a:rPr lang="en-US" altLang="zh-CN" dirty="0">
                <a:solidFill>
                  <a:srgbClr val="C00000"/>
                </a:solidFill>
              </a:rPr>
              <a:t>`test`</a:t>
            </a:r>
            <a:r>
              <a:rPr lang="zh-CN" altLang="en-US" dirty="0">
                <a:solidFill>
                  <a:srgbClr val="C00000"/>
                </a:solidFill>
              </a:rPr>
              <a:t>函数的调用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解决方案：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测试模块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547333"/>
            <a:ext cx="10302240" cy="1169551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TextBox 3"/>
          <p:cNvSpPr txBox="1"/>
          <p:nvPr/>
        </p:nvSpPr>
        <p:spPr>
          <a:xfrm>
            <a:off x="710880" y="5355427"/>
            <a:ext cx="10302240" cy="1384995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def test(a, b):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print(a + b)</a:t>
            </a:r>
          </a:p>
          <a:p>
            <a:endParaRPr lang="it-IT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it-IT" altLang="zh-CN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# 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只在当前文件中调用该函数，其他导入的文件内不符合该条件，则不执行</a:t>
            </a:r>
            <a:r>
              <a:rPr lang="it-IT" altLang="zh-CN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test</a:t>
            </a:r>
            <a:r>
              <a:rPr lang="zh-CN" altLang="en-US" sz="1400" dirty="0">
                <a:solidFill>
                  <a:srgbClr val="FF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函数调用</a:t>
            </a:r>
          </a:p>
          <a:p>
            <a:r>
              <a:rPr lang="it-IT" altLang="zh-CN" sz="14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if __name__ == '__main__':</a:t>
            </a:r>
          </a:p>
          <a:p>
            <a:r>
              <a:rPr lang="it-IT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test (1, 1)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注意事项：当</a:t>
            </a:r>
            <a:r>
              <a:rPr lang="zh-CN" altLang="en-US" dirty="0">
                <a:solidFill>
                  <a:srgbClr val="C00000"/>
                </a:solidFill>
              </a:rPr>
              <a:t>导入多个模块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的时候，且模块内有</a:t>
            </a:r>
            <a:r>
              <a:rPr lang="zh-CN" altLang="en-US" dirty="0">
                <a:solidFill>
                  <a:srgbClr val="C00000"/>
                </a:solidFill>
              </a:rPr>
              <a:t>同名功能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当调用这个同名功能的时候，调用到的是</a:t>
            </a:r>
            <a:r>
              <a:rPr lang="zh-CN" altLang="en-US" dirty="0">
                <a:solidFill>
                  <a:srgbClr val="C00000"/>
                </a:solidFill>
              </a:rPr>
              <a:t>后面导入的模块的功能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注意事项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453" y="1466574"/>
            <a:ext cx="4170004" cy="4303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如果一个模块文件中有</a:t>
            </a:r>
            <a:r>
              <a:rPr lang="en-US" altLang="zh-CN" dirty="0">
                <a:solidFill>
                  <a:srgbClr val="AD2B26"/>
                </a:solidFill>
              </a:rPr>
              <a:t>`__all__`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变量，当使用</a:t>
            </a:r>
            <a:r>
              <a:rPr lang="en-US" altLang="zh-CN" dirty="0">
                <a:solidFill>
                  <a:srgbClr val="AD2B26"/>
                </a:solidFill>
              </a:rPr>
              <a:t>`from xxx import *`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导入时，只能导入这个列表中的元素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__all__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13" y="2499178"/>
            <a:ext cx="3365501" cy="2651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45" y="2736739"/>
            <a:ext cx="5758134" cy="2176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右箭头 9"/>
          <p:cNvSpPr/>
          <p:nvPr/>
        </p:nvSpPr>
        <p:spPr>
          <a:xfrm>
            <a:off x="4386058" y="3358245"/>
            <a:ext cx="1110343" cy="692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如何自定义模块并导入？</a:t>
            </a:r>
          </a:p>
          <a:p>
            <a:pPr marL="0" indent="0">
              <a:buNone/>
            </a:pPr>
            <a:r>
              <a:rPr lang="zh-CN" altLang="en-US" sz="1400"/>
              <a:t>在</a:t>
            </a:r>
            <a:r>
              <a:rPr lang="en-US" altLang="zh-CN" sz="1400"/>
              <a:t>Python</a:t>
            </a:r>
            <a:r>
              <a:rPr lang="zh-CN" altLang="en-US" sz="1400"/>
              <a:t>代码文件中正常写代码即可，通过</a:t>
            </a:r>
            <a:r>
              <a:rPr lang="en-US" altLang="zh-CN" sz="1400"/>
              <a:t>import</a:t>
            </a:r>
            <a:r>
              <a:rPr lang="zh-CN" altLang="en-US" sz="1400"/>
              <a:t>、</a:t>
            </a:r>
            <a:r>
              <a:rPr lang="en-US" altLang="zh-CN" sz="1400"/>
              <a:t>from</a:t>
            </a:r>
            <a:r>
              <a:rPr lang="zh-CN" altLang="en-US" sz="1400"/>
              <a:t>关键字和导入</a:t>
            </a:r>
            <a:r>
              <a:rPr lang="en-US" altLang="zh-CN" sz="1400"/>
              <a:t>Python</a:t>
            </a:r>
            <a:r>
              <a:rPr lang="zh-CN" altLang="en-US" sz="1400"/>
              <a:t>内置模块一样导入即可使用。</a:t>
            </a:r>
          </a:p>
          <a:p>
            <a:pPr marL="0" indent="0">
              <a:buNone/>
            </a:pPr>
            <a:r>
              <a:rPr lang="en-US" altLang="zh-CN"/>
              <a:t>2. __main__</a:t>
            </a:r>
            <a:r>
              <a:rPr lang="zh-CN" altLang="en-US"/>
              <a:t>变量的功能是？</a:t>
            </a:r>
          </a:p>
          <a:p>
            <a:pPr marL="0" indent="0">
              <a:buNone/>
            </a:pPr>
            <a:r>
              <a:rPr lang="en-US" altLang="zh-CN" sz="1400"/>
              <a:t>if __main__ == “__main__”</a:t>
            </a:r>
            <a:r>
              <a:rPr lang="zh-CN" altLang="en-US" sz="1400"/>
              <a:t>表示，只有当程序是直接执行的才会进入</a:t>
            </a:r>
            <a:r>
              <a:rPr lang="en-US" altLang="zh-CN" sz="1400"/>
              <a:t>if</a:t>
            </a:r>
            <a:r>
              <a:rPr lang="zh-CN" altLang="en-US" sz="1400"/>
              <a:t>内部，如果是被导入的，则</a:t>
            </a:r>
            <a:r>
              <a:rPr lang="en-US" altLang="zh-CN" sz="1400"/>
              <a:t>if</a:t>
            </a:r>
            <a:r>
              <a:rPr lang="zh-CN" altLang="en-US" sz="1400"/>
              <a:t>无法进入</a:t>
            </a:r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注意事项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不同模块，同名的功能，如果都被导入，那么后导入的会覆盖先导入的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/>
              <a:t>__all__</a:t>
            </a:r>
            <a:r>
              <a:rPr lang="zh-CN" altLang="en-US" sz="1400"/>
              <a:t>变量可以控制</a:t>
            </a:r>
            <a:r>
              <a:rPr lang="en-US" altLang="zh-CN" sz="1400"/>
              <a:t>import *</a:t>
            </a:r>
            <a:r>
              <a:rPr lang="zh-CN" altLang="en-US" sz="1400"/>
              <a:t>的时候哪些功能可以被导入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当检测到</a:t>
            </a:r>
            <a:r>
              <a:rPr lang="zh-CN" altLang="en-US" dirty="0">
                <a:solidFill>
                  <a:srgbClr val="AD2B26"/>
                </a:solidFill>
              </a:rPr>
              <a:t>一个错误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时，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解释器就无法继续执行了，反而出现了一些错误的提示，这就是所谓的</a:t>
            </a:r>
            <a:r>
              <a:rPr lang="en-US" altLang="zh-CN" dirty="0">
                <a:solidFill>
                  <a:srgbClr val="AD2B26"/>
                </a:solidFill>
              </a:rPr>
              <a:t>“</a:t>
            </a:r>
            <a:r>
              <a:rPr lang="zh-CN" altLang="en-US" dirty="0">
                <a:solidFill>
                  <a:srgbClr val="AD2B26"/>
                </a:solidFill>
              </a:rPr>
              <a:t>异常</a:t>
            </a:r>
            <a:r>
              <a:rPr lang="en-US" altLang="zh-CN" dirty="0">
                <a:solidFill>
                  <a:srgbClr val="AD2B26"/>
                </a:solidFill>
              </a:rPr>
              <a:t>”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也就是我们常说的</a:t>
            </a:r>
            <a:r>
              <a:rPr lang="en-US" altLang="zh-CN" dirty="0">
                <a:solidFill>
                  <a:srgbClr val="C00000"/>
                </a:solidFill>
              </a:rPr>
              <a:t>BUG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什么是异常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5800" y="2460836"/>
            <a:ext cx="9602032" cy="420660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87485" y="352044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altLang="en-US" dirty="0"/>
              <a:t>了解什么是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  <a:p>
            <a:r>
              <a:rPr lang="zh-CN" altLang="en-US" dirty="0"/>
              <a:t>掌握如何自定义包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基于</a:t>
            </a:r>
            <a:r>
              <a:rPr lang="en-US" altLang="zh-CN"/>
              <a:t>Python</a:t>
            </a:r>
            <a:r>
              <a:rPr lang="zh-CN" altLang="en-US"/>
              <a:t>模块，我们可以在编写代码的时候，导入许多外部代码来丰富功能。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但是，如果</a:t>
            </a:r>
            <a:r>
              <a:rPr lang="en-US" altLang="zh-CN">
                <a:solidFill>
                  <a:srgbClr val="FF0000"/>
                </a:solidFill>
              </a:rPr>
              <a:t>Python</a:t>
            </a:r>
            <a:r>
              <a:rPr lang="zh-CN" altLang="en-US">
                <a:solidFill>
                  <a:srgbClr val="FF0000"/>
                </a:solidFill>
              </a:rPr>
              <a:t>的模块太多了</a:t>
            </a:r>
            <a:r>
              <a:rPr lang="zh-CN" altLang="en-US"/>
              <a:t>，就可能造成一定的混乱，那么如何管理呢？</a:t>
            </a:r>
          </a:p>
          <a:p>
            <a:pPr marL="0" indent="0">
              <a:buNone/>
            </a:pPr>
            <a:r>
              <a:rPr lang="zh-CN" altLang="en-US"/>
              <a:t>通过</a:t>
            </a:r>
            <a:r>
              <a:rPr lang="en-US" altLang="zh-CN"/>
              <a:t>Python</a:t>
            </a:r>
            <a:r>
              <a:rPr lang="zh-CN" altLang="en-US"/>
              <a:t>包的功能来管理。</a:t>
            </a:r>
          </a:p>
        </p:txBody>
      </p:sp>
      <p:pic>
        <p:nvPicPr>
          <p:cNvPr id="4" name="图片 3" descr="01 (12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940" y="2347595"/>
            <a:ext cx="2162175" cy="2162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从物理上看</a:t>
            </a:r>
            <a:r>
              <a:rPr lang="zh-CN" altLang="en-US" dirty="0"/>
              <a:t>，包就是一个</a:t>
            </a:r>
            <a:r>
              <a:rPr lang="zh-CN" altLang="en-US" dirty="0">
                <a:solidFill>
                  <a:srgbClr val="C00000"/>
                </a:solidFill>
              </a:rPr>
              <a:t>文件夹</a:t>
            </a:r>
            <a:r>
              <a:rPr lang="zh-CN" altLang="en-US" dirty="0"/>
              <a:t>，在该文件夹下包含了一个 </a:t>
            </a:r>
            <a:r>
              <a:rPr lang="en-US" altLang="zh-CN" dirty="0">
                <a:solidFill>
                  <a:srgbClr val="C00000"/>
                </a:solidFill>
              </a:rPr>
              <a:t>__</a:t>
            </a:r>
            <a:r>
              <a:rPr lang="en-GB" altLang="zh-CN" dirty="0">
                <a:solidFill>
                  <a:srgbClr val="C00000"/>
                </a:solidFill>
              </a:rPr>
              <a:t>init__.py </a:t>
            </a:r>
            <a:r>
              <a:rPr lang="zh-CN" altLang="en-US" dirty="0">
                <a:solidFill>
                  <a:srgbClr val="C00000"/>
                </a:solidFill>
              </a:rPr>
              <a:t>文件</a:t>
            </a:r>
            <a:r>
              <a:rPr lang="zh-CN" altLang="en-US" dirty="0"/>
              <a:t>，该文件夹可用于包含多个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从逻辑上看</a:t>
            </a:r>
            <a:r>
              <a:rPr lang="zh-CN" altLang="en-US" dirty="0"/>
              <a:t>，包的本质依然是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包的作用</a:t>
            </a:r>
            <a:r>
              <a:rPr lang="en-US" altLang="zh-CN" b="1" dirty="0">
                <a:solidFill>
                  <a:srgbClr val="C00000"/>
                </a:solidFill>
              </a:rPr>
              <a:t>: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当我们的</a:t>
            </a:r>
            <a:r>
              <a:rPr lang="zh-CN" altLang="en-US" dirty="0">
                <a:solidFill>
                  <a:srgbClr val="C00000"/>
                </a:solidFill>
              </a:rPr>
              <a:t>模块文件</a:t>
            </a:r>
            <a:r>
              <a:rPr lang="zh-CN" altLang="en-US" dirty="0">
                <a:solidFill>
                  <a:schemeClr val="tx1"/>
                </a:solidFill>
              </a:rPr>
              <a:t>越来越多时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r>
              <a:rPr lang="zh-CN" altLang="en-US" dirty="0">
                <a:solidFill>
                  <a:schemeClr val="tx1"/>
                </a:solidFill>
              </a:rPr>
              <a:t>可以帮助我们</a:t>
            </a:r>
            <a:r>
              <a:rPr lang="zh-CN" altLang="en-US" dirty="0">
                <a:solidFill>
                  <a:srgbClr val="C00000"/>
                </a:solidFill>
              </a:rPr>
              <a:t>管理这些模块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 包的作用就是</a:t>
            </a:r>
            <a:r>
              <a:rPr lang="zh-CN" altLang="en-US" dirty="0">
                <a:solidFill>
                  <a:srgbClr val="C00000"/>
                </a:solidFill>
              </a:rPr>
              <a:t>包含多个模块</a:t>
            </a:r>
            <a:r>
              <a:rPr lang="zh-CN" altLang="en-US" dirty="0">
                <a:solidFill>
                  <a:schemeClr val="tx1"/>
                </a:solidFill>
              </a:rPr>
              <a:t>，但包的本质依然是</a:t>
            </a:r>
            <a:r>
              <a:rPr lang="zh-CN" altLang="en-US" dirty="0">
                <a:solidFill>
                  <a:srgbClr val="C00000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什么是</a:t>
            </a:r>
            <a:r>
              <a:rPr lang="en-US" altLang="zh-CN" dirty="0"/>
              <a:t>Python</a:t>
            </a:r>
            <a:r>
              <a:rPr lang="zh-CN" altLang="en-US" dirty="0"/>
              <a:t>包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89515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my_module1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875900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my_module2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875899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my_module3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2725340" y="293570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my_module4</a:t>
            </a:r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2734965" y="3819630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my_module5</a:t>
            </a:r>
            <a:endParaRPr lang="zh-CN" altLang="en-US" dirty="0"/>
          </a:p>
        </p:txBody>
      </p:sp>
      <p:sp>
        <p:nvSpPr>
          <p:cNvPr id="14" name="圆角矩形 13"/>
          <p:cNvSpPr/>
          <p:nvPr/>
        </p:nvSpPr>
        <p:spPr>
          <a:xfrm>
            <a:off x="2734965" y="4703555"/>
            <a:ext cx="1655545" cy="471638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my_module6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10880" y="2611982"/>
            <a:ext cx="6912328" cy="2877954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756269" y="3819630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758686" y="3776336"/>
            <a:ext cx="1567529" cy="45398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ysClr val="windowText" lastClr="000000"/>
                </a:solidFill>
              </a:rPr>
              <a:t>__init__.py</a:t>
            </a:r>
            <a:endParaRPr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826728" y="3776336"/>
            <a:ext cx="798897" cy="44276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8783797" y="3747460"/>
            <a:ext cx="1655545" cy="471638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Package</a:t>
            </a:r>
            <a:r>
              <a:rPr lang="zh-CN" altLang="en-US" dirty="0"/>
              <a:t>包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rgbClr val="AD2B26"/>
                </a:solidFill>
              </a:rPr>
              <a:t>步骤如下</a:t>
            </a:r>
            <a:r>
              <a:rPr lang="en-US" altLang="zh-CN" b="1" dirty="0">
                <a:solidFill>
                  <a:srgbClr val="AD2B26"/>
                </a:solidFill>
              </a:rPr>
              <a:t>: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</a:rPr>
              <a:t>① 新建包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  <a:r>
              <a:rPr lang="en-US" altLang="zh-CN" dirty="0" err="1">
                <a:solidFill>
                  <a:schemeClr val="tx1"/>
                </a:solidFill>
              </a:rPr>
              <a:t>my_package</a:t>
            </a:r>
            <a:r>
              <a:rPr lang="en-US" altLang="zh-CN" dirty="0">
                <a:solidFill>
                  <a:schemeClr val="tx1"/>
                </a:solidFill>
              </a:rPr>
              <a:t>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② </a:t>
            </a:r>
            <a:r>
              <a:rPr lang="zh-CN" altLang="en-US" dirty="0">
                <a:solidFill>
                  <a:schemeClr val="tx1"/>
                </a:solidFill>
              </a:rPr>
              <a:t>新建包内模块：</a:t>
            </a:r>
            <a:r>
              <a:rPr lang="en-US" altLang="zh-CN" dirty="0">
                <a:solidFill>
                  <a:schemeClr val="tx1"/>
                </a:solidFill>
              </a:rPr>
              <a:t>`my_module1` </a:t>
            </a:r>
            <a:r>
              <a:rPr lang="zh-CN" altLang="en-US" dirty="0">
                <a:solidFill>
                  <a:schemeClr val="tx1"/>
                </a:solidFill>
              </a:rPr>
              <a:t>和 </a:t>
            </a:r>
            <a:r>
              <a:rPr lang="en-US" altLang="zh-CN" dirty="0">
                <a:solidFill>
                  <a:schemeClr val="tx1"/>
                </a:solidFill>
              </a:rPr>
              <a:t>`my_module2`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③ </a:t>
            </a:r>
            <a:r>
              <a:rPr lang="zh-CN" altLang="en-US" dirty="0">
                <a:solidFill>
                  <a:schemeClr val="tx1"/>
                </a:solidFill>
              </a:rPr>
              <a:t>模块内代码如下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快速入门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767" y="3229195"/>
            <a:ext cx="3777552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791" y="3238498"/>
            <a:ext cx="3814177" cy="22043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195" y="3238498"/>
            <a:ext cx="2705100" cy="130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/>
          <p:cNvSpPr txBox="1"/>
          <p:nvPr/>
        </p:nvSpPr>
        <p:spPr>
          <a:xfrm>
            <a:off x="710880" y="5533692"/>
            <a:ext cx="88794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Pycharm</a:t>
            </a:r>
            <a:r>
              <a:rPr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中的基本步骤</a:t>
            </a:r>
            <a:r>
              <a:rPr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endParaRPr lang="en-US" altLang="zh-CN" sz="1600" b="1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[New]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[Python Package]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输入包名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[OK]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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Wingdings" panose="05000000000000000000" pitchFamily="2" charset="2"/>
              </a:rPr>
              <a:t>  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新建功能模块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</a:t>
            </a:r>
            <a:r>
              <a:rPr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有联系的模块</a:t>
            </a:r>
            <a:r>
              <a:rPr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)</a:t>
            </a:r>
          </a:p>
          <a:p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注意：新建包后，包内部会自动创建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`__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init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__.</a:t>
            </a:r>
            <a:r>
              <a:rPr lang="en-US" altLang="zh-CN" sz="1600" dirty="0" err="1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py</a:t>
            </a:r>
            <a:r>
              <a:rPr lang="en-US" altLang="zh-CN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`</a:t>
            </a:r>
            <a:r>
              <a:rPr lang="zh-CN" altLang="en-US" sz="1600" dirty="0">
                <a:solidFill>
                  <a:srgbClr val="AD2B26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文件，这个文件控制着包的导入行为</a:t>
            </a:r>
            <a:endParaRPr lang="en-US" altLang="zh-CN" sz="1600" dirty="0">
              <a:solidFill>
                <a:srgbClr val="AD2B26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方式一：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10880" y="2051841"/>
            <a:ext cx="2511291" cy="738664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</a:p>
          <a:p>
            <a:endParaRPr lang="zh-CN" altLang="en-US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76" y="1774148"/>
            <a:ext cx="5362121" cy="4553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10880" y="1466574"/>
            <a:ext cx="11291822" cy="51687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AD2B26"/>
                </a:solidFill>
              </a:rPr>
              <a:t>方式二：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</a:rPr>
              <a:t>注意：必须在</a:t>
            </a:r>
            <a:r>
              <a:rPr lang="en-US" altLang="zh-CN" dirty="0">
                <a:solidFill>
                  <a:srgbClr val="C00000"/>
                </a:solidFill>
              </a:rPr>
              <a:t>`__init__.py`</a:t>
            </a:r>
            <a:r>
              <a:rPr lang="zh-CN" altLang="en-US" dirty="0">
                <a:solidFill>
                  <a:srgbClr val="C00000"/>
                </a:solidFill>
              </a:rPr>
              <a:t>文件中添加</a:t>
            </a:r>
            <a:r>
              <a:rPr lang="en-US" altLang="zh-CN" dirty="0">
                <a:solidFill>
                  <a:srgbClr val="C00000"/>
                </a:solidFill>
              </a:rPr>
              <a:t>`__all__ = []`</a:t>
            </a:r>
            <a:r>
              <a:rPr lang="zh-CN" altLang="en-US" dirty="0">
                <a:solidFill>
                  <a:srgbClr val="C00000"/>
                </a:solidFill>
              </a:rPr>
              <a:t>，控制允许导入的模块列表</a:t>
            </a: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导入包</a:t>
            </a:r>
          </a:p>
        </p:txBody>
      </p:sp>
      <p:sp>
        <p:nvSpPr>
          <p:cNvPr id="6" name="TextBox 3"/>
          <p:cNvSpPr txBox="1"/>
          <p:nvPr/>
        </p:nvSpPr>
        <p:spPr>
          <a:xfrm>
            <a:off x="787080" y="2387898"/>
            <a:ext cx="2777651" cy="523220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 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包名 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 *</a:t>
            </a:r>
          </a:p>
          <a:p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模块名</a:t>
            </a:r>
            <a:r>
              <a:rPr lang="en-US" altLang="zh-CN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</a:t>
            </a:r>
            <a:r>
              <a:rPr lang="zh-CN" altLang="en-US" sz="14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目标</a:t>
            </a:r>
            <a:endParaRPr lang="en-US" altLang="zh-CN" sz="14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80" y="3058949"/>
            <a:ext cx="6271986" cy="11428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80" y="4439887"/>
            <a:ext cx="6285020" cy="19282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直线箭头连接符 8"/>
          <p:cNvCxnSpPr/>
          <p:nvPr/>
        </p:nvCxnSpPr>
        <p:spPr>
          <a:xfrm flipH="1">
            <a:off x="2667000" y="5029200"/>
            <a:ext cx="480060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519576" y="4859923"/>
            <a:ext cx="45849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my_module1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报红证明不可用</a:t>
            </a: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endParaRPr kumimoji="1" lang="en-US" altLang="zh-CN" sz="1600" dirty="0">
              <a:solidFill>
                <a:srgbClr val="C00000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注意</a:t>
            </a:r>
            <a:r>
              <a:rPr kumimoji="1" lang="en-US" altLang="zh-CN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b="1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  </a:t>
            </a:r>
            <a:r>
              <a:rPr kumimoji="1" lang="en-US" altLang="zh-CN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__all__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针对的是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from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...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*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这种方式</a:t>
            </a:r>
            <a:endParaRPr kumimoji="1" lang="en-US" altLang="zh-CN" sz="1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对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‘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import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xxx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en-US" altLang="zh-CN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’</a:t>
            </a:r>
            <a:r>
              <a:rPr kumimoji="1" lang="zh-CN" altLang="en-US" sz="1600" dirty="0">
                <a:solidFill>
                  <a:srgbClr val="C0000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r>
              <a:rPr kumimoji="1" lang="zh-CN" altLang="en-US" sz="1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这种方式无效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</a:t>
            </a:r>
            <a:r>
              <a:rPr lang="en-US" altLang="zh-CN"/>
              <a:t>Python</a:t>
            </a:r>
            <a:r>
              <a:rPr lang="zh-CN" altLang="en-US"/>
              <a:t>的包？</a:t>
            </a:r>
          </a:p>
          <a:p>
            <a:pPr marL="0" indent="0">
              <a:buNone/>
            </a:pPr>
            <a:r>
              <a:rPr lang="zh-CN" altLang="en-US" sz="1400"/>
              <a:t>包就是一个文件夹，里面可以存放许多</a:t>
            </a:r>
            <a:r>
              <a:rPr lang="en-US" altLang="zh-CN" sz="1400"/>
              <a:t>Python</a:t>
            </a:r>
            <a:r>
              <a:rPr lang="zh-CN" altLang="en-US" sz="1400"/>
              <a:t>的模块（代码文件），通过包，在逻辑上将一批模块归为一类，方便使用。</a:t>
            </a:r>
          </a:p>
          <a:p>
            <a:pPr marL="0" indent="0">
              <a:buNone/>
            </a:pPr>
            <a:r>
              <a:rPr lang="en-US" altLang="zh-CN"/>
              <a:t>2. __init__.py</a:t>
            </a:r>
            <a:r>
              <a:rPr lang="zh-CN" altLang="en-US"/>
              <a:t>文件的作用？</a:t>
            </a:r>
          </a:p>
          <a:p>
            <a:pPr marL="0" indent="0">
              <a:buNone/>
            </a:pPr>
            <a:r>
              <a:rPr lang="zh-CN" altLang="en-US" sz="1400"/>
              <a:t>创建包会默认自动创建的文件，通过这个文件来表示一个文件夹是</a:t>
            </a:r>
            <a:r>
              <a:rPr lang="en-US" altLang="zh-CN" sz="1400"/>
              <a:t>Python</a:t>
            </a:r>
            <a:r>
              <a:rPr lang="zh-CN" altLang="en-US" sz="1400"/>
              <a:t>的包，而非普通的文件夹。</a:t>
            </a:r>
          </a:p>
          <a:p>
            <a:pPr marL="0" indent="0">
              <a:buNone/>
            </a:pPr>
            <a:r>
              <a:rPr lang="en-US" altLang="zh-CN"/>
              <a:t>3. __all__</a:t>
            </a:r>
            <a:r>
              <a:rPr lang="zh-CN" altLang="en-US"/>
              <a:t>变量的作用？</a:t>
            </a:r>
          </a:p>
          <a:p>
            <a:pPr marL="0" indent="0">
              <a:buNone/>
            </a:pPr>
            <a:r>
              <a:rPr lang="zh-CN" altLang="en-US" sz="1400"/>
              <a:t>同模块中学习到的是一个作用，控制</a:t>
            </a:r>
            <a:r>
              <a:rPr lang="en-US" altLang="zh-CN" sz="1400"/>
              <a:t> import * </a:t>
            </a:r>
            <a:r>
              <a:rPr lang="zh-CN" altLang="en-US" sz="1400"/>
              <a:t>能够导入的内容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异常的捕获方法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Python</a:t>
            </a:r>
            <a:r>
              <a:rPr lang="zh-CN" altLang="en-US" dirty="0">
                <a:solidFill>
                  <a:srgbClr val="C00000"/>
                </a:solidFill>
              </a:rPr>
              <a:t>包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6928485" y="3756660"/>
            <a:ext cx="693420" cy="896620"/>
          </a:xfrm>
          <a:prstGeom prst="leftBrace">
            <a:avLst/>
          </a:prstGeom>
          <a:ln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21905" y="3556635"/>
            <a:ext cx="99822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纤黑体" panose="02000000000000000000" charset="-122"/>
                <a:ea typeface="纤黑体" panose="02000000000000000000" charset="-122"/>
              </a:rPr>
              <a:t>自定义包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621905" y="4474845"/>
            <a:ext cx="140589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安装第三方包</a:t>
            </a:r>
          </a:p>
        </p:txBody>
      </p:sp>
      <p:pic>
        <p:nvPicPr>
          <p:cNvPr id="7" name="图片 6" descr="303b32313537333932333bbcfdcdb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077960" y="4438650"/>
            <a:ext cx="410210" cy="410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animBg="1"/>
      <p:bldP spid="3" grpId="2" bldLvl="0" animBg="1"/>
      <p:bldP spid="5" grpId="1"/>
      <p:bldP spid="5" grpId="2"/>
      <p:bldP spid="6" grpId="1"/>
      <p:bldP spid="6" grpId="2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r>
              <a:rPr lang="zh-CN" dirty="0"/>
              <a:t>了解什么是第三方包</a:t>
            </a:r>
          </a:p>
          <a:p>
            <a:r>
              <a:rPr lang="zh-CN" dirty="0"/>
              <a:t>掌握使用</a:t>
            </a:r>
            <a:r>
              <a:rPr lang="en-US" altLang="zh-CN" dirty="0"/>
              <a:t>pip</a:t>
            </a:r>
            <a:r>
              <a:rPr lang="zh-CN" altLang="en-US" dirty="0"/>
              <a:t>安装第三方包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bug</a:t>
            </a:r>
            <a:r>
              <a:t>单词的诞生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早期计算机采用大量继电器工作，马克二型计算机就是这样的。</a:t>
            </a:r>
          </a:p>
          <a:p>
            <a:r>
              <a:rPr lang="en-US" altLang="zh-CN" sz="1200" dirty="0"/>
              <a:t>1</a:t>
            </a:r>
            <a:r>
              <a:rPr lang="zh-CN" altLang="en-US" sz="1200" dirty="0"/>
              <a:t>945年9月9日，下午三点，马克二型计算机无法正常工作了，技术人员试了很多办法，最后定位到第70号继电器出错。负责人哈珀观察这个出错的继电器，发现一只飞蛾躺在中间，已经被继电器打死。她小心地用摄子将蛾子夹出来，用透明胶布帖到“事件记录本”中，并注明“</a:t>
            </a:r>
            <a:r>
              <a:rPr lang="zh-CN" altLang="en-US" sz="1200" dirty="0">
                <a:solidFill>
                  <a:srgbClr val="FF0000"/>
                </a:solidFill>
              </a:rPr>
              <a:t>第一个发现虫子的实例</a:t>
            </a:r>
            <a:r>
              <a:rPr lang="zh-CN" altLang="en-US" sz="1200" dirty="0"/>
              <a:t>。”自此之后，引发软件失效的缺陷，便被称为Bug。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843280" y="3437255"/>
            <a:ext cx="4613910" cy="1947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141855" y="5384800"/>
            <a:ext cx="201739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早期的马克型计算机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02550" y="4868545"/>
            <a:ext cx="131826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bug: </a:t>
            </a:r>
            <a:r>
              <a:rPr lang="zh-CN" altLang="en-US" sz="1600" b="1" dirty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</a:rPr>
              <a:t>程序错误</a:t>
            </a:r>
          </a:p>
        </p:txBody>
      </p:sp>
      <p:pic>
        <p:nvPicPr>
          <p:cNvPr id="6" name="图片 5" descr="32313535383731303b32313535383737343bb2a1b6be425547b6f1d2e2c8edbcfeb2e9c9b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4480" y="395414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什么是第三方包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我们知道，包可以包含一堆的</a:t>
            </a:r>
            <a:r>
              <a:rPr lang="en-US" altLang="zh-CN"/>
              <a:t>Python</a:t>
            </a:r>
            <a:r>
              <a:rPr lang="zh-CN" altLang="en-US"/>
              <a:t>模块，而每个模块又内含许多的功能。</a:t>
            </a:r>
          </a:p>
          <a:p>
            <a:r>
              <a:rPr lang="zh-CN" altLang="en-US"/>
              <a:t>所以，我们可以认为：一个包，就是一堆同类型功能的集合体。</a:t>
            </a:r>
          </a:p>
          <a:p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Python</a:t>
            </a:r>
            <a:r>
              <a:rPr lang="zh-CN" altLang="en-US"/>
              <a:t>程序的生态中，有许多非常多的第三方包（非</a:t>
            </a:r>
            <a:r>
              <a:rPr lang="en-US" altLang="zh-CN"/>
              <a:t>Python</a:t>
            </a:r>
            <a:r>
              <a:rPr lang="zh-CN" altLang="en-US"/>
              <a:t>官方），可以极大的帮助我们提高开发效率，如：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科学计算中常用的：</a:t>
            </a:r>
            <a:r>
              <a:rPr lang="en-US" altLang="zh-CN"/>
              <a:t>numpy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数据分析中常用的：</a:t>
            </a:r>
            <a:r>
              <a:rPr lang="en-US" altLang="zh-CN"/>
              <a:t>pandas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大数据计算中常用的：</a:t>
            </a:r>
            <a:r>
              <a:rPr lang="en-US" altLang="zh-CN"/>
              <a:t>pyspark</a:t>
            </a:r>
            <a:r>
              <a:rPr lang="zh-CN" altLang="en-US"/>
              <a:t>、</a:t>
            </a:r>
            <a:r>
              <a:rPr lang="en-US" altLang="zh-CN"/>
              <a:t>apache-flink</a:t>
            </a:r>
            <a:r>
              <a:rPr lang="zh-CN" altLang="en-US"/>
              <a:t>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图形可视化常用的：</a:t>
            </a:r>
            <a:r>
              <a:rPr lang="en-US" altLang="zh-CN"/>
              <a:t>matplotlib</a:t>
            </a:r>
            <a:r>
              <a:rPr lang="zh-CN" altLang="en-US"/>
              <a:t>、</a:t>
            </a:r>
            <a:r>
              <a:rPr lang="en-US" altLang="zh-CN"/>
              <a:t>pyecharts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人工智能常用的：</a:t>
            </a:r>
            <a:r>
              <a:rPr lang="en-US" altLang="zh-CN"/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等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这些第三方的包，极大的丰富了</a:t>
            </a:r>
            <a:r>
              <a:rPr lang="en-US" altLang="zh-CN"/>
              <a:t>Python</a:t>
            </a:r>
            <a:r>
              <a:rPr lang="zh-CN" altLang="en-US"/>
              <a:t>的生态，提高了开发效率。</a:t>
            </a:r>
          </a:p>
          <a:p>
            <a:pPr>
              <a:buFont typeface="Arial" panose="020B0604020202020204" pitchFamily="34" charset="0"/>
            </a:pPr>
            <a:r>
              <a:rPr lang="zh-CN" altLang="en-US"/>
              <a:t>但是由于是第三方，所以</a:t>
            </a:r>
            <a:r>
              <a:rPr lang="en-US" altLang="zh-CN"/>
              <a:t>Python</a:t>
            </a:r>
            <a:r>
              <a:rPr lang="zh-CN" altLang="en-US"/>
              <a:t>没有内置，所以我们需要安装它们才可以导入使用哦。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pip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第三方包的安装非常简单，我们只需要使用</a:t>
            </a:r>
            <a:r>
              <a:rPr lang="en-US" altLang="zh-CN"/>
              <a:t>Python</a:t>
            </a:r>
            <a:r>
              <a:rPr lang="zh-CN" altLang="en-US"/>
              <a:t>内置的</a:t>
            </a:r>
            <a:r>
              <a:rPr lang="en-US" altLang="zh-CN"/>
              <a:t>pip</a:t>
            </a:r>
            <a:r>
              <a:rPr lang="zh-CN" altLang="en-US"/>
              <a:t>程序即可。</a:t>
            </a:r>
          </a:p>
          <a:p>
            <a:endParaRPr lang="zh-CN" altLang="en-US"/>
          </a:p>
          <a:p>
            <a:r>
              <a:rPr lang="zh-CN" altLang="en-US"/>
              <a:t>打开我们许久未见的：命令提示符程序，在里面输入：</a:t>
            </a:r>
          </a:p>
          <a:p>
            <a:r>
              <a:rPr lang="en-US" altLang="zh-CN"/>
              <a:t>pip install </a:t>
            </a:r>
            <a:r>
              <a:rPr lang="zh-CN" altLang="en-US"/>
              <a:t>包名称</a:t>
            </a:r>
          </a:p>
          <a:p>
            <a:r>
              <a:rPr lang="zh-CN" altLang="en-US"/>
              <a:t>即可通过网络快速安装第三方包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90" y="3905885"/>
            <a:ext cx="3390900" cy="98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/>
              <a:t>pip</a:t>
            </a:r>
            <a:r>
              <a:t>的网络优化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由于</a:t>
            </a:r>
            <a:r>
              <a:rPr lang="en-US" altLang="zh-CN"/>
              <a:t>pip</a:t>
            </a:r>
            <a:r>
              <a:rPr lang="zh-CN" altLang="en-US"/>
              <a:t>是连接的国外的网站进行包的下载，所以有的时候会速度很慢。</a:t>
            </a:r>
          </a:p>
          <a:p>
            <a:endParaRPr lang="zh-CN" altLang="en-US"/>
          </a:p>
          <a:p>
            <a:r>
              <a:rPr lang="zh-CN" altLang="en-US"/>
              <a:t>我们可以通过如下命令，让其连接国内的网站进行包的安装：</a:t>
            </a:r>
          </a:p>
          <a:p>
            <a:r>
              <a:rPr lang="en-US" altLang="zh-CN"/>
              <a:t>pip install -i https://pypi.tuna.tsinghua.edu.cn/simple </a:t>
            </a:r>
            <a:r>
              <a:rPr lang="zh-CN" altLang="en-US"/>
              <a:t>包名称</a:t>
            </a:r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https://pypi.tuna.tsinghua.edu.cn/simple</a:t>
            </a:r>
            <a:r>
              <a:rPr lang="en-US" altLang="zh-CN"/>
              <a:t> </a:t>
            </a:r>
            <a:r>
              <a:rPr lang="zh-CN" altLang="en-US"/>
              <a:t>是清华大学提供的一个网站，可供</a:t>
            </a:r>
            <a:r>
              <a:rPr lang="en-US" altLang="zh-CN"/>
              <a:t>pip</a:t>
            </a:r>
            <a:r>
              <a:rPr lang="zh-CN" altLang="en-US"/>
              <a:t>程序下载第三方包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3484245"/>
            <a:ext cx="5867400" cy="100012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安装第三方包</a:t>
            </a:r>
            <a:r>
              <a:rPr lang="en-US" altLang="zh-CN"/>
              <a:t> - PyCharm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PyCharm</a:t>
            </a:r>
            <a:r>
              <a:rPr lang="zh-CN" altLang="en-US"/>
              <a:t>也提供了安装第三方包的功能：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85" y="2328545"/>
            <a:ext cx="3095625" cy="1800225"/>
          </a:xfrm>
          <a:prstGeom prst="rect">
            <a:avLst/>
          </a:prstGeom>
          <a:ln>
            <a:solidFill>
              <a:srgbClr val="515151"/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20" y="2022475"/>
            <a:ext cx="3874770" cy="28136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0" y="1773555"/>
            <a:ext cx="2351405" cy="331025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什么是第三方包？有什么作用？</a:t>
            </a:r>
          </a:p>
          <a:p>
            <a:pPr marL="0" indent="0">
              <a:buNone/>
            </a:pPr>
            <a:r>
              <a:rPr lang="zh-CN" altLang="en-US" sz="1400"/>
              <a:t>第三方包就是非</a:t>
            </a:r>
            <a:r>
              <a:rPr lang="en-US" altLang="zh-CN" sz="1400"/>
              <a:t>Python</a:t>
            </a:r>
            <a:r>
              <a:rPr lang="zh-CN" altLang="en-US" sz="1400"/>
              <a:t>官方内置的包，可以安装它们扩展功能，提高开发效率。</a:t>
            </a:r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如何安装？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在命令提示符内：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</a:t>
            </a:r>
            <a:r>
              <a:rPr lang="zh-CN" altLang="en-US" sz="1400"/>
              <a:t>包名称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400"/>
              <a:t>pip install -i https://pypi.tuna.tsinghua.edu.cn/simple </a:t>
            </a:r>
            <a:r>
              <a:rPr lang="zh-CN" altLang="en-US" sz="1400"/>
              <a:t>包名称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在</a:t>
            </a:r>
            <a:r>
              <a:rPr lang="en-US" altLang="zh-CN" sz="1400"/>
              <a:t>PyCharm</a:t>
            </a:r>
            <a:r>
              <a:rPr lang="zh-CN" altLang="en-US" sz="1400"/>
              <a:t>中安装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51610" y="3170555"/>
            <a:ext cx="9288145" cy="516890"/>
          </a:xfrm>
        </p:spPr>
        <p:txBody>
          <a:bodyPr/>
          <a:lstStyle/>
          <a:p>
            <a:pPr algn="ctr"/>
            <a:r>
              <a:rPr lang="en-US" altLang="zh-CN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Python</a:t>
            </a:r>
            <a:r>
              <a:rPr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异常、模块、包：</a:t>
            </a:r>
            <a:r>
              <a:rPr lang="zh-CN" altLang="en-US" sz="5400" b="0">
                <a:solidFill>
                  <a:srgbClr val="FF0000"/>
                </a:solidFill>
                <a:latin typeface="纤黑体" panose="02000000000000000000" charset="-122"/>
                <a:ea typeface="纤黑体" panose="02000000000000000000" charset="-122"/>
                <a:cs typeface="纤黑体" panose="02000000000000000000" charset="-122"/>
              </a:rPr>
              <a:t>综合案例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练习案例：自定义工具包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/>
              <a:t>创建一个自定义包，名称为：</a:t>
            </a:r>
            <a:r>
              <a:rPr lang="en-US" altLang="zh-CN"/>
              <a:t>my_utils  (</a:t>
            </a:r>
            <a:r>
              <a:rPr lang="zh-CN" altLang="en-US"/>
              <a:t>我的工具）</a:t>
            </a:r>
          </a:p>
          <a:p>
            <a:r>
              <a:rPr lang="zh-CN" altLang="en-US"/>
              <a:t>在包内提供</a:t>
            </a:r>
            <a:r>
              <a:rPr lang="en-US" altLang="zh-CN"/>
              <a:t>2</a:t>
            </a:r>
            <a:r>
              <a:rPr lang="zh-CN" altLang="en-US"/>
              <a:t>个模块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str_util.py </a:t>
            </a:r>
            <a:r>
              <a:rPr lang="zh-CN" altLang="en-US"/>
              <a:t>（字符串相关工具，内含：）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str_reverse(s)</a:t>
            </a:r>
            <a:r>
              <a:rPr lang="zh-CN" altLang="en-US" sz="1800"/>
              <a:t>，接受传入字符串，将字符串反转返回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1800"/>
              <a:t>函数：</a:t>
            </a:r>
            <a:r>
              <a:rPr lang="en-US" altLang="zh-CN" sz="1800"/>
              <a:t>substr(s, x, y)</a:t>
            </a:r>
            <a:r>
              <a:rPr lang="zh-CN" altLang="en-US" sz="1800"/>
              <a:t>，按照下标</a:t>
            </a:r>
            <a:r>
              <a:rPr lang="en-US" altLang="zh-CN" sz="1800"/>
              <a:t>x</a:t>
            </a:r>
            <a:r>
              <a:rPr lang="zh-CN" altLang="en-US" sz="1800"/>
              <a:t>和</a:t>
            </a:r>
            <a:r>
              <a:rPr lang="en-US" altLang="zh-CN" sz="1800"/>
              <a:t>y</a:t>
            </a:r>
            <a:r>
              <a:rPr lang="zh-CN" altLang="en-US" sz="1800"/>
              <a:t>，对字符串进行切片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file_util.py</a:t>
            </a:r>
            <a:r>
              <a:rPr lang="zh-CN" altLang="en-US"/>
              <a:t>（文件处理相关工具，内含：）</a:t>
            </a:r>
            <a:endParaRPr lang="en-US" altLang="zh-CN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print_file_info(file_name)</a:t>
            </a:r>
            <a:r>
              <a:rPr lang="zh-CN" altLang="en-US"/>
              <a:t>，接收传入文件的路径，打印文件的全部内容，如文件不存在则捕获异常，输出提示信息，通过</a:t>
            </a:r>
            <a:r>
              <a:rPr lang="en-US" altLang="zh-CN"/>
              <a:t>finally</a:t>
            </a:r>
            <a:r>
              <a:rPr lang="zh-CN" altLang="en-US"/>
              <a:t>关闭文件对象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函数：</a:t>
            </a:r>
            <a:r>
              <a:rPr lang="en-US" altLang="zh-CN"/>
              <a:t>append_to_file(file_name, data)</a:t>
            </a:r>
            <a:r>
              <a:rPr lang="zh-CN" altLang="en-US"/>
              <a:t>，接收文件路径以及传入数据，将数据追加写入到文件中</a:t>
            </a:r>
          </a:p>
          <a:p>
            <a:pPr lvl="0">
              <a:buFont typeface="Arial" panose="020B0604020202020204" pitchFamily="34" charset="0"/>
            </a:pPr>
            <a:endParaRPr lang="zh-CN" altLang="en-US"/>
          </a:p>
          <a:p>
            <a:pPr lvl="0">
              <a:buFont typeface="Arial" panose="020B0604020202020204" pitchFamily="34" charset="0"/>
            </a:pPr>
            <a:r>
              <a:rPr lang="zh-CN" altLang="en-US"/>
              <a:t>构建出包后，尝试着用一用自己编写的工具包。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例如：以</a:t>
            </a:r>
            <a:r>
              <a:rPr lang="en-US" altLang="zh-CN" dirty="0">
                <a:solidFill>
                  <a:srgbClr val="AD2B26"/>
                </a:solidFill>
              </a:rPr>
              <a:t>`r`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方式打开一个不存在的文件。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执行结果：</a:t>
            </a:r>
            <a:endParaRPr lang="en-US" altLang="zh-CN" dirty="0">
              <a:solidFill>
                <a:srgbClr val="AD2B26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异常演示</a:t>
            </a:r>
          </a:p>
        </p:txBody>
      </p:sp>
      <p:sp>
        <p:nvSpPr>
          <p:cNvPr id="7" name="TextBox 3"/>
          <p:cNvSpPr txBox="1"/>
          <p:nvPr/>
        </p:nvSpPr>
        <p:spPr>
          <a:xfrm>
            <a:off x="710880" y="2191190"/>
            <a:ext cx="10302240" cy="307777"/>
          </a:xfrm>
          <a:prstGeom prst="rect">
            <a:avLst/>
          </a:prstGeom>
          <a:solidFill>
            <a:srgbClr val="FFFFE4"/>
          </a:solidFill>
          <a:ln w="3175">
            <a:solidFill>
              <a:srgbClr val="91919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f = open('linux.txt', 'r')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15" y="2909911"/>
            <a:ext cx="7591873" cy="18712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什么是异常：</a:t>
            </a:r>
          </a:p>
          <a:p>
            <a:pPr marL="0" indent="0">
              <a:buNone/>
            </a:pPr>
            <a:r>
              <a:rPr lang="zh-CN" altLang="en-US"/>
              <a:t>异常就是程序运行的过程中出现了错误</a:t>
            </a:r>
          </a:p>
          <a:p>
            <a:pPr marL="0" indent="0">
              <a:buNone/>
            </a:pPr>
            <a:r>
              <a:rPr lang="en-US" altLang="zh-CN"/>
              <a:t>2. bug</a:t>
            </a:r>
            <a:r>
              <a:rPr lang="zh-CN" altLang="en-US"/>
              <a:t>是什么意思：</a:t>
            </a:r>
          </a:p>
          <a:p>
            <a:pPr marL="0" indent="0">
              <a:buNone/>
            </a:pPr>
            <a:r>
              <a:rPr lang="en-US" altLang="zh-CN"/>
              <a:t>bug</a:t>
            </a:r>
            <a:r>
              <a:rPr lang="zh-CN" altLang="en-US"/>
              <a:t>就是指异常的意思，因为历史因为小虫子导致计算机失灵的案例，所以延续至今，</a:t>
            </a:r>
            <a:r>
              <a:rPr lang="en-US" altLang="zh-CN"/>
              <a:t>bug</a:t>
            </a:r>
            <a:r>
              <a:rPr lang="zh-CN" altLang="en-US"/>
              <a:t>就代表软件出现错误。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971231" y="756218"/>
            <a:ext cx="5973761" cy="425640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了解异常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异常的捕获方法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异常的传递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模块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Python</a:t>
            </a:r>
            <a:r>
              <a:rPr lang="zh-CN" altLang="en-US" dirty="0">
                <a:solidFill>
                  <a:schemeClr val="tx1"/>
                </a:solidFill>
              </a:rPr>
              <a:t>包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99581" y="423612"/>
            <a:ext cx="6654482" cy="4855845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C00000"/>
                </a:solidFill>
              </a:rPr>
              <a:t>知道为什么要捕获异常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掌握捕获异常的语法格式</a:t>
            </a:r>
            <a:endParaRPr lang="en-US" altLang="zh-CN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DkwMDBiMWYxNjc3MjczODJmOTVjMmY0OWZiN2Y3OD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6624.574803149606,&quot;width&quot;:15121.310236220472}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3268</Words>
  <Application>Microsoft Office PowerPoint</Application>
  <PresentationFormat>宽屏</PresentationFormat>
  <Paragraphs>453</Paragraphs>
  <Slides>56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9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9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华文楷体</vt:lpstr>
      <vt:lpstr>纤黑体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1_学习目标</vt:lpstr>
      <vt:lpstr>2_学习目标</vt:lpstr>
      <vt:lpstr>Paintbrush Picture</vt:lpstr>
      <vt:lpstr>Python异常、模块与包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Python异常、模块、包：综合案例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卓 王</cp:lastModifiedBy>
  <cp:revision>1109</cp:revision>
  <dcterms:created xsi:type="dcterms:W3CDTF">2020-03-31T02:23:00Z</dcterms:created>
  <dcterms:modified xsi:type="dcterms:W3CDTF">2024-07-24T14:00:56Z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1F3DF6B0014146DE949DE3CC4563EC33</vt:lpwstr>
  </property>
  <property fmtid="{D5CDD505-2E9C-101B-9397-08002B2CF9AE}" pid="3" name="KSOProductBuildVer">
    <vt:lpwstr>2052-11.1.0.11875</vt:lpwstr>
  </property>
</Properties>
</file>