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slideLayouts/slideLayout23.xml" ContentType="application/vnd.openxmlformats-officedocument.presentationml.slideLayout+xml"/>
  <Override PartName="/ppt/theme/theme8.xml" ContentType="application/vnd.openxmlformats-officedocument.theme+xml"/>
  <Override PartName="/ppt/slideLayouts/slideLayout24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75" r:id="rId7"/>
    <p:sldMasterId id="2147483677" r:id="rId8"/>
    <p:sldMasterId id="2147483679" r:id="rId9"/>
  </p:sldMasterIdLst>
  <p:notesMasterIdLst>
    <p:notesMasterId r:id="rId50"/>
  </p:notesMasterIdLst>
  <p:handoutMasterIdLst>
    <p:handoutMasterId r:id="rId51"/>
  </p:handoutMasterIdLst>
  <p:sldIdLst>
    <p:sldId id="709" r:id="rId10"/>
    <p:sldId id="770" r:id="rId11"/>
    <p:sldId id="771" r:id="rId12"/>
    <p:sldId id="772" r:id="rId13"/>
    <p:sldId id="764" r:id="rId14"/>
    <p:sldId id="760" r:id="rId15"/>
    <p:sldId id="463" r:id="rId16"/>
    <p:sldId id="715" r:id="rId17"/>
    <p:sldId id="716" r:id="rId18"/>
    <p:sldId id="717" r:id="rId19"/>
    <p:sldId id="718" r:id="rId20"/>
    <p:sldId id="719" r:id="rId21"/>
    <p:sldId id="720" r:id="rId22"/>
    <p:sldId id="667" r:id="rId23"/>
    <p:sldId id="669" r:id="rId24"/>
    <p:sldId id="713" r:id="rId25"/>
    <p:sldId id="773" r:id="rId26"/>
    <p:sldId id="670" r:id="rId27"/>
    <p:sldId id="673" r:id="rId28"/>
    <p:sldId id="676" r:id="rId29"/>
    <p:sldId id="677" r:id="rId30"/>
    <p:sldId id="679" r:id="rId31"/>
    <p:sldId id="774" r:id="rId32"/>
    <p:sldId id="681" r:id="rId33"/>
    <p:sldId id="690" r:id="rId34"/>
    <p:sldId id="692" r:id="rId35"/>
    <p:sldId id="693" r:id="rId36"/>
    <p:sldId id="694" r:id="rId37"/>
    <p:sldId id="695" r:id="rId38"/>
    <p:sldId id="697" r:id="rId39"/>
    <p:sldId id="698" r:id="rId40"/>
    <p:sldId id="699" r:id="rId41"/>
    <p:sldId id="700" r:id="rId42"/>
    <p:sldId id="701" r:id="rId43"/>
    <p:sldId id="702" r:id="rId44"/>
    <p:sldId id="703" r:id="rId45"/>
    <p:sldId id="705" r:id="rId46"/>
    <p:sldId id="706" r:id="rId47"/>
    <p:sldId id="707" r:id="rId48"/>
    <p:sldId id="264" r:id="rId49"/>
  </p:sldIdLst>
  <p:sldSz cx="12192000" cy="6858000"/>
  <p:notesSz cx="6858000" cy="9144000"/>
  <p:custDataLst>
    <p:tags r:id="rId5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0206"/>
    <a:srgbClr val="B70006"/>
    <a:srgbClr val="AD2B26"/>
    <a:srgbClr val="49504F"/>
    <a:srgbClr val="FFFFE4"/>
    <a:srgbClr val="919191"/>
    <a:srgbClr val="333333"/>
    <a:srgbClr val="FFFFFF"/>
    <a:srgbClr val="D9D9D9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5979" autoAdjust="0"/>
    <p:restoredTop sz="91938" autoAdjust="0"/>
  </p:normalViewPr>
  <p:slideViewPr>
    <p:cSldViewPr snapToGrid="0">
      <p:cViewPr varScale="1">
        <p:scale>
          <a:sx n="81" d="100"/>
          <a:sy n="81" d="100"/>
        </p:scale>
        <p:origin x="76" y="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slide" Target="slides/slide33.xml"/><Relationship Id="rId47" Type="http://schemas.openxmlformats.org/officeDocument/2006/relationships/slide" Target="slides/slide38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9" Type="http://schemas.openxmlformats.org/officeDocument/2006/relationships/slide" Target="slides/slide20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slide" Target="slides/slide36.xml"/><Relationship Id="rId53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4" Type="http://schemas.openxmlformats.org/officeDocument/2006/relationships/slide" Target="slides/slide35.xml"/><Relationship Id="rId52" Type="http://schemas.openxmlformats.org/officeDocument/2006/relationships/tags" Target="tags/tag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slide" Target="slides/slide34.xml"/><Relationship Id="rId48" Type="http://schemas.openxmlformats.org/officeDocument/2006/relationships/slide" Target="slides/slide39.xml"/><Relationship Id="rId56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51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slide" Target="slides/slide37.xml"/><Relationship Id="rId20" Type="http://schemas.openxmlformats.org/officeDocument/2006/relationships/slide" Target="slides/slide11.xml"/><Relationship Id="rId41" Type="http://schemas.openxmlformats.org/officeDocument/2006/relationships/slide" Target="slides/slide32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2024/7/24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2024/7/24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2024/7/24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2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.sv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pitchFamily="18" charset="-122"/>
              </a:rPr>
              <a:t>多一句没有，少一句不行，用最短时间，教会最实用的技术！</a:t>
            </a:r>
          </a:p>
        </p:txBody>
      </p:sp>
      <p:sp>
        <p:nvSpPr>
          <p:cNvPr id="15" name="矩形 14"/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任意形状 21"/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4" name="矩形 14"/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-1" fmla="*/ 0 w 2202525"/>
              <a:gd name="connsiteY0-2" fmla="*/ 0 h 275631"/>
              <a:gd name="connsiteX1-3" fmla="*/ 2202525 w 2202525"/>
              <a:gd name="connsiteY1-4" fmla="*/ 0 h 275631"/>
              <a:gd name="connsiteX2-5" fmla="*/ 2202525 w 2202525"/>
              <a:gd name="connsiteY2-6" fmla="*/ 275631 h 275631"/>
              <a:gd name="connsiteX3-7" fmla="*/ 104775 w 2202525"/>
              <a:gd name="connsiteY3-8" fmla="*/ 272456 h 275631"/>
              <a:gd name="connsiteX4-9" fmla="*/ 0 w 2202525"/>
              <a:gd name="connsiteY4-10" fmla="*/ 0 h 2756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pitchFamily="18" charset="-122"/>
              </a:rPr>
              <a:t>高级软件人才培训专家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25500" y="2158365"/>
            <a:ext cx="10541000" cy="1158875"/>
          </a:xfrm>
        </p:spPr>
        <p:txBody>
          <a:bodyPr/>
          <a:lstStyle/>
          <a:p>
            <a:r>
              <a:rPr lang="en-US" altLang="zh-CN" sz="4400" dirty="0">
                <a:solidFill>
                  <a:schemeClr val="accent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P</a:t>
            </a:r>
            <a:r>
              <a:rPr lang="en-US" altLang="zh-CN" sz="4400" dirty="0">
                <a:solidFill>
                  <a:schemeClr val="accent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y</a:t>
            </a:r>
            <a:r>
              <a:rPr lang="en-US" altLang="zh-CN" sz="4400" dirty="0">
                <a:solidFill>
                  <a:schemeClr val="accent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t</a:t>
            </a:r>
            <a:r>
              <a:rPr lang="en-US" altLang="zh-CN" sz="4400" dirty="0">
                <a:solidFill>
                  <a:schemeClr val="accent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h</a:t>
            </a:r>
            <a:r>
              <a:rPr lang="en-US" altLang="zh-CN" sz="4400" dirty="0">
                <a:solidFill>
                  <a:schemeClr val="accent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o</a:t>
            </a:r>
            <a:r>
              <a:rPr lang="en-US" altLang="zh-CN" sz="4400" dirty="0">
                <a:solidFill>
                  <a:srgbClr val="92D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n</a:t>
            </a:r>
            <a:r>
              <a:rPr lang="zh-CN" altLang="en-US" sz="44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基础综合案例</a:t>
            </a:r>
            <a:br>
              <a:rPr lang="zh-CN" altLang="en-US" sz="44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</a:br>
            <a:r>
              <a:rPr lang="zh-CN" altLang="en-US" sz="28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数据可视化</a:t>
            </a:r>
            <a:r>
              <a:rPr lang="en-US" altLang="zh-CN" sz="28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 - </a:t>
            </a:r>
            <a:r>
              <a:rPr lang="zh-CN" altLang="en-US" sz="28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折线图可视化</a:t>
            </a:r>
            <a:endParaRPr kumimoji="1" lang="zh-CN" altLang="en-US" sz="2800" dirty="0">
              <a:solidFill>
                <a:srgbClr val="2626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pic>
        <p:nvPicPr>
          <p:cNvPr id="6" name="图片 5" descr="01 (140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6720" y="4218305"/>
            <a:ext cx="1179195" cy="11791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390818"/>
            <a:ext cx="10749598" cy="4219575"/>
          </a:xfrm>
        </p:spPr>
        <p:txBody>
          <a:bodyPr/>
          <a:lstStyle/>
          <a:p>
            <a:r>
              <a:rPr lang="zh-CN" altLang="en-US" dirty="0"/>
              <a:t>各种编程语言</a:t>
            </a:r>
            <a:r>
              <a:rPr lang="zh-CN" altLang="en-US" dirty="0">
                <a:solidFill>
                  <a:srgbClr val="C00000"/>
                </a:solidFill>
              </a:rPr>
              <a:t>存储数据的容器</a:t>
            </a:r>
            <a:r>
              <a:rPr lang="zh-CN" altLang="en-US" dirty="0"/>
              <a:t>不尽相同</a:t>
            </a:r>
            <a:r>
              <a:rPr lang="en-US" altLang="zh-CN" dirty="0"/>
              <a:t>,</a:t>
            </a:r>
            <a:r>
              <a:rPr lang="zh-CN" altLang="en-US" dirty="0"/>
              <a:t>在</a:t>
            </a:r>
            <a:r>
              <a:rPr lang="en-GB" altLang="zh-CN" dirty="0">
                <a:solidFill>
                  <a:srgbClr val="C00000"/>
                </a:solidFill>
              </a:rPr>
              <a:t>Python</a:t>
            </a:r>
            <a:r>
              <a:rPr lang="zh-CN" altLang="en-US" dirty="0"/>
              <a:t>中有</a:t>
            </a:r>
            <a:r>
              <a:rPr lang="zh-CN" altLang="en-US" dirty="0">
                <a:solidFill>
                  <a:srgbClr val="C00000"/>
                </a:solidFill>
              </a:rPr>
              <a:t>字典</a:t>
            </a:r>
            <a:r>
              <a:rPr lang="en-GB" altLang="zh-CN" dirty="0">
                <a:solidFill>
                  <a:srgbClr val="C00000"/>
                </a:solidFill>
              </a:rPr>
              <a:t>dict</a:t>
            </a:r>
            <a:r>
              <a:rPr lang="zh-CN" altLang="en-US" dirty="0"/>
              <a:t>这样的数据类型</a:t>
            </a:r>
            <a:r>
              <a:rPr lang="en-US" altLang="zh-CN" dirty="0"/>
              <a:t>, </a:t>
            </a:r>
            <a:r>
              <a:rPr lang="zh-CN" altLang="en-US" dirty="0"/>
              <a:t>而其它语言可能没有对应的字典。</a:t>
            </a:r>
          </a:p>
          <a:p>
            <a:pPr marL="0" indent="0">
              <a:buNone/>
            </a:pPr>
            <a:r>
              <a:rPr lang="zh-CN" altLang="en-US" dirty="0"/>
              <a:t>为了让不同的语言都能够相互通用的互相传递数据，</a:t>
            </a:r>
            <a:r>
              <a:rPr dirty="0"/>
              <a:t>JSON</a:t>
            </a:r>
            <a:r>
              <a:rPr lang="zh-CN" altLang="en-US" dirty="0"/>
              <a:t>就是一种非常良好的中转数据格式。如下图，以</a:t>
            </a:r>
            <a:r>
              <a:rPr dirty="0"/>
              <a:t>Python</a:t>
            </a:r>
            <a:r>
              <a:rPr lang="zh-CN" altLang="en-US" dirty="0"/>
              <a:t>和</a:t>
            </a:r>
            <a:r>
              <a:rPr dirty="0"/>
              <a:t>C</a:t>
            </a:r>
            <a:r>
              <a:rPr lang="zh-CN" altLang="en-US" dirty="0"/>
              <a:t>语言互传数据为例：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 </a:t>
            </a:r>
            <a:r>
              <a:rPr lang="en-GB" altLang="zh-CN" dirty="0"/>
              <a:t> json</a:t>
            </a:r>
            <a:r>
              <a:rPr lang="zh-CN" altLang="en-US" dirty="0"/>
              <a:t>有什么用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885" y="2950210"/>
            <a:ext cx="8787765" cy="35782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177876"/>
            <a:ext cx="10749598" cy="4219575"/>
          </a:xfrm>
        </p:spPr>
        <p:txBody>
          <a:bodyPr/>
          <a:lstStyle/>
          <a:p>
            <a:r>
              <a:rPr lang="en-GB" altLang="zh-CN" dirty="0"/>
              <a:t>json</a:t>
            </a:r>
            <a:r>
              <a:rPr lang="zh-CN" altLang="en-US" dirty="0"/>
              <a:t>格式的数据要求很严格</a:t>
            </a:r>
            <a:r>
              <a:rPr lang="en-US" altLang="zh-CN" dirty="0"/>
              <a:t>, </a:t>
            </a:r>
            <a:r>
              <a:rPr lang="zh-CN" altLang="en-US" dirty="0"/>
              <a:t>下面我们看一下他的要求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710880" y="785946"/>
            <a:ext cx="10749599" cy="517190"/>
          </a:xfrm>
        </p:spPr>
        <p:txBody>
          <a:bodyPr/>
          <a:lstStyle/>
          <a:p>
            <a:r>
              <a:rPr lang="zh-CN" altLang="en-US" dirty="0"/>
              <a:t> </a:t>
            </a:r>
            <a:r>
              <a:rPr lang="en-GB" altLang="zh-CN" dirty="0" err="1"/>
              <a:t>json</a:t>
            </a:r>
            <a:r>
              <a:rPr lang="zh-CN" altLang="en-US" dirty="0"/>
              <a:t>格式数据转化</a:t>
            </a:r>
          </a:p>
        </p:txBody>
      </p:sp>
      <p:sp>
        <p:nvSpPr>
          <p:cNvPr id="5" name="TextBox 3"/>
          <p:cNvSpPr txBox="1"/>
          <p:nvPr/>
        </p:nvSpPr>
        <p:spPr>
          <a:xfrm>
            <a:off x="710880" y="1695066"/>
            <a:ext cx="8859005" cy="156845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GB" altLang="zh-CN" sz="1600" dirty="0">
                <a:solidFill>
                  <a:srgbClr val="8E90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en-GB" altLang="zh-CN" sz="1600" dirty="0" err="1">
                <a:solidFill>
                  <a:srgbClr val="8E90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json</a:t>
            </a:r>
            <a:r>
              <a:rPr lang="zh-CN" altLang="en-US" sz="1600" dirty="0">
                <a:solidFill>
                  <a:srgbClr val="8E90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数据的格式可以是：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  <a:r>
              <a:rPr lang="en-US" altLang="zh-CN" sz="1600" dirty="0">
                <a:solidFill>
                  <a:srgbClr val="718C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en-GB" altLang="zh-CN" sz="1600" dirty="0">
                <a:solidFill>
                  <a:srgbClr val="718C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name"</a:t>
            </a:r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  <a:r>
              <a:rPr lang="en-GB" altLang="zh-CN" sz="1600" dirty="0">
                <a:solidFill>
                  <a:srgbClr val="718C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"admin"</a:t>
            </a:r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en-GB" altLang="zh-CN" sz="1600" dirty="0">
                <a:solidFill>
                  <a:srgbClr val="718C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"age"</a:t>
            </a:r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  <a:r>
              <a:rPr lang="en-GB" altLang="zh-CN" sz="1600" dirty="0">
                <a:solidFill>
                  <a:srgbClr val="F5871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18</a:t>
            </a:r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 </a:t>
            </a:r>
          </a:p>
          <a:p>
            <a:endParaRPr lang="en-GB" altLang="zh-CN" sz="1600" dirty="0">
              <a:solidFill>
                <a:srgbClr val="8E908C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GB" altLang="zh-CN" sz="1600" dirty="0">
              <a:solidFill>
                <a:srgbClr val="8E908C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GB" altLang="zh-CN" sz="1600" dirty="0">
                <a:solidFill>
                  <a:srgbClr val="8E90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600" dirty="0">
                <a:solidFill>
                  <a:srgbClr val="8E90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也可以是：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[{</a:t>
            </a:r>
            <a:r>
              <a:rPr lang="en-US" altLang="zh-CN" sz="1600" dirty="0">
                <a:solidFill>
                  <a:srgbClr val="718C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en-GB" altLang="zh-CN" sz="1600" dirty="0">
                <a:solidFill>
                  <a:srgbClr val="718C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name"</a:t>
            </a:r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  <a:r>
              <a:rPr lang="en-GB" altLang="zh-CN" sz="1600" dirty="0">
                <a:solidFill>
                  <a:srgbClr val="718C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"admin"</a:t>
            </a:r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en-GB" altLang="zh-CN" sz="1600" dirty="0">
                <a:solidFill>
                  <a:srgbClr val="718C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"age"</a:t>
            </a:r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  <a:r>
              <a:rPr lang="en-GB" altLang="zh-CN" sz="1600" dirty="0">
                <a:solidFill>
                  <a:srgbClr val="F5871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18</a:t>
            </a:r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},{</a:t>
            </a:r>
            <a:r>
              <a:rPr lang="en-GB" altLang="zh-CN" sz="1600" dirty="0">
                <a:solidFill>
                  <a:srgbClr val="718C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"name"</a:t>
            </a:r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  <a:r>
              <a:rPr lang="en-GB" altLang="zh-CN" sz="1600" dirty="0">
                <a:solidFill>
                  <a:srgbClr val="718C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"root"</a:t>
            </a:r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en-GB" altLang="zh-CN" sz="1600" dirty="0">
                <a:solidFill>
                  <a:srgbClr val="718C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"age"</a:t>
            </a:r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  <a:r>
              <a:rPr lang="en-GB" altLang="zh-CN" sz="1600" dirty="0">
                <a:solidFill>
                  <a:srgbClr val="F5871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16</a:t>
            </a:r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},{</a:t>
            </a:r>
            <a:r>
              <a:rPr lang="en-GB" altLang="zh-CN" sz="1600" dirty="0">
                <a:solidFill>
                  <a:srgbClr val="718C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"name"</a:t>
            </a:r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  <a:r>
              <a:rPr lang="en-GB" altLang="zh-CN" sz="1600" dirty="0">
                <a:solidFill>
                  <a:srgbClr val="718C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zh-CN" altLang="en-US" sz="1600" dirty="0">
                <a:solidFill>
                  <a:srgbClr val="718C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张三</a:t>
            </a:r>
            <a:r>
              <a:rPr lang="en-US" altLang="zh-CN" sz="1600" dirty="0">
                <a:solidFill>
                  <a:srgbClr val="718C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en-US" altLang="zh-CN" sz="1600" dirty="0">
                <a:solidFill>
                  <a:srgbClr val="718C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en-GB" altLang="zh-CN" sz="1600" dirty="0">
                <a:solidFill>
                  <a:srgbClr val="718C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age"</a:t>
            </a:r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  <a:r>
              <a:rPr lang="en-GB" altLang="zh-CN" sz="1600" dirty="0">
                <a:solidFill>
                  <a:srgbClr val="F5871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20</a:t>
            </a:r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}] 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528605"/>
            <a:ext cx="10749598" cy="4219575"/>
          </a:xfrm>
        </p:spPr>
        <p:txBody>
          <a:bodyPr/>
          <a:lstStyle/>
          <a:p>
            <a:r>
              <a:rPr lang="en-GB" altLang="zh-CN" dirty="0"/>
              <a:t>Python</a:t>
            </a:r>
            <a:r>
              <a:rPr lang="zh-CN" altLang="en-US" dirty="0"/>
              <a:t>数据和</a:t>
            </a:r>
            <a:r>
              <a:rPr lang="en-GB" altLang="zh-CN" dirty="0" err="1"/>
              <a:t>Json</a:t>
            </a:r>
            <a:r>
              <a:rPr lang="zh-CN" altLang="en-US" dirty="0"/>
              <a:t>数据的相互转化</a:t>
            </a:r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710880" y="955048"/>
            <a:ext cx="10749599" cy="517190"/>
          </a:xfrm>
        </p:spPr>
        <p:txBody>
          <a:bodyPr/>
          <a:lstStyle/>
          <a:p>
            <a:r>
              <a:rPr lang="en-GB" altLang="zh-CN" dirty="0"/>
              <a:t>Python</a:t>
            </a:r>
            <a:r>
              <a:rPr lang="zh-CN" altLang="en-US" dirty="0"/>
              <a:t>数据和</a:t>
            </a:r>
            <a:r>
              <a:rPr lang="en-GB" altLang="zh-CN" dirty="0"/>
              <a:t>Json</a:t>
            </a:r>
            <a:r>
              <a:rPr lang="zh-CN" altLang="en-US" dirty="0"/>
              <a:t>数据的相互转化</a:t>
            </a:r>
          </a:p>
        </p:txBody>
      </p:sp>
      <p:sp>
        <p:nvSpPr>
          <p:cNvPr id="5" name="TextBox 3"/>
          <p:cNvSpPr txBox="1"/>
          <p:nvPr/>
        </p:nvSpPr>
        <p:spPr>
          <a:xfrm>
            <a:off x="710880" y="2108425"/>
            <a:ext cx="8859005" cy="279971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8E90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600" dirty="0">
                <a:solidFill>
                  <a:srgbClr val="8E90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导入</a:t>
            </a:r>
            <a:r>
              <a:rPr lang="en-GB" altLang="zh-CN" sz="1600" dirty="0" err="1">
                <a:solidFill>
                  <a:srgbClr val="8E90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json</a:t>
            </a:r>
            <a:r>
              <a:rPr lang="zh-CN" altLang="en-US" sz="1600" dirty="0">
                <a:solidFill>
                  <a:srgbClr val="8E90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模块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GB" altLang="zh-CN" sz="1600" dirty="0">
                <a:solidFill>
                  <a:srgbClr val="8959A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import</a:t>
            </a:r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GB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json</a:t>
            </a:r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</a:p>
          <a:p>
            <a:endParaRPr lang="en-GB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GB" altLang="zh-CN" sz="1600" dirty="0">
                <a:solidFill>
                  <a:srgbClr val="8E90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600" dirty="0">
                <a:solidFill>
                  <a:srgbClr val="8E90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准备符合格式</a:t>
            </a:r>
            <a:r>
              <a:rPr lang="en-GB" altLang="zh-CN" sz="1600" dirty="0" err="1">
                <a:solidFill>
                  <a:srgbClr val="8E90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json</a:t>
            </a:r>
            <a:r>
              <a:rPr lang="zh-CN" altLang="en-US" sz="1600" dirty="0">
                <a:solidFill>
                  <a:srgbClr val="8E90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格式要求的</a:t>
            </a:r>
            <a:r>
              <a:rPr lang="en-GB" altLang="zh-CN" sz="1600" dirty="0">
                <a:solidFill>
                  <a:srgbClr val="8E90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python</a:t>
            </a:r>
            <a:r>
              <a:rPr lang="zh-CN" altLang="en-US" sz="1600" dirty="0">
                <a:solidFill>
                  <a:srgbClr val="8E90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data = [{</a:t>
            </a:r>
            <a:r>
              <a:rPr lang="en-GB" altLang="zh-CN" sz="1600" dirty="0">
                <a:solidFill>
                  <a:srgbClr val="718C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"name"</a:t>
            </a:r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</a:t>
            </a:r>
            <a:r>
              <a:rPr lang="en-GB" altLang="zh-CN" sz="1600" dirty="0">
                <a:solidFill>
                  <a:srgbClr val="718C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zh-CN" altLang="en-US" sz="1600" dirty="0">
                <a:solidFill>
                  <a:srgbClr val="718C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老王</a:t>
            </a:r>
            <a:r>
              <a:rPr lang="en-US" altLang="zh-CN" sz="1600" dirty="0">
                <a:solidFill>
                  <a:srgbClr val="718C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en-US" altLang="zh-CN" sz="1600" dirty="0">
                <a:solidFill>
                  <a:srgbClr val="718C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en-GB" altLang="zh-CN" sz="1600" dirty="0">
                <a:solidFill>
                  <a:srgbClr val="718C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age"</a:t>
            </a:r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</a:t>
            </a:r>
            <a:r>
              <a:rPr lang="en-GB" altLang="zh-CN" sz="1600" dirty="0">
                <a:solidFill>
                  <a:srgbClr val="F5871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16</a:t>
            </a:r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}, {</a:t>
            </a:r>
            <a:r>
              <a:rPr lang="en-GB" altLang="zh-CN" sz="1600" dirty="0">
                <a:solidFill>
                  <a:srgbClr val="718C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"name"</a:t>
            </a:r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</a:t>
            </a:r>
            <a:r>
              <a:rPr lang="en-GB" altLang="zh-CN" sz="1600" dirty="0">
                <a:solidFill>
                  <a:srgbClr val="718C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zh-CN" altLang="en-US" sz="1600" dirty="0">
                <a:solidFill>
                  <a:srgbClr val="718C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张三</a:t>
            </a:r>
            <a:r>
              <a:rPr lang="en-US" altLang="zh-CN" sz="1600" dirty="0">
                <a:solidFill>
                  <a:srgbClr val="718C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en-US" altLang="zh-CN" sz="1600" dirty="0">
                <a:solidFill>
                  <a:srgbClr val="718C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en-GB" altLang="zh-CN" sz="1600" dirty="0">
                <a:solidFill>
                  <a:srgbClr val="718C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age"</a:t>
            </a:r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</a:t>
            </a:r>
            <a:r>
              <a:rPr lang="en-GB" altLang="zh-CN" sz="1600" dirty="0">
                <a:solidFill>
                  <a:srgbClr val="F5871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20</a:t>
            </a:r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}]</a:t>
            </a:r>
          </a:p>
          <a:p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</a:p>
          <a:p>
            <a:r>
              <a:rPr lang="en-GB" altLang="zh-CN" sz="1600" dirty="0">
                <a:solidFill>
                  <a:srgbClr val="8E90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600" dirty="0">
                <a:solidFill>
                  <a:srgbClr val="8E90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通过 </a:t>
            </a:r>
            <a:r>
              <a:rPr lang="en-GB" altLang="zh-CN" sz="1600" dirty="0" err="1">
                <a:solidFill>
                  <a:srgbClr val="8E90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json.dumps</a:t>
            </a:r>
            <a:r>
              <a:rPr lang="en-GB" altLang="zh-CN" sz="1600" dirty="0">
                <a:solidFill>
                  <a:srgbClr val="8E90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(data) </a:t>
            </a:r>
            <a:r>
              <a:rPr lang="zh-CN" altLang="en-US" sz="1600" dirty="0">
                <a:solidFill>
                  <a:srgbClr val="8E90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方法把</a:t>
            </a:r>
            <a:r>
              <a:rPr lang="en-GB" altLang="zh-CN" sz="1600" dirty="0">
                <a:solidFill>
                  <a:srgbClr val="8E90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python</a:t>
            </a:r>
            <a:r>
              <a:rPr lang="zh-CN" altLang="en-US" sz="1600" dirty="0">
                <a:solidFill>
                  <a:srgbClr val="8E90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数据转化为了 </a:t>
            </a:r>
            <a:r>
              <a:rPr lang="en-GB" altLang="zh-CN" sz="1600" dirty="0" err="1">
                <a:solidFill>
                  <a:srgbClr val="8E90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json</a:t>
            </a:r>
            <a:r>
              <a:rPr lang="zh-CN" altLang="en-US" sz="1600" dirty="0">
                <a:solidFill>
                  <a:srgbClr val="8E90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data = </a:t>
            </a:r>
            <a:r>
              <a:rPr lang="en-GB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json.dumps</a:t>
            </a:r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(data) </a:t>
            </a:r>
          </a:p>
          <a:p>
            <a:endParaRPr lang="en-GB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GB" altLang="zh-CN" sz="1600" dirty="0">
                <a:solidFill>
                  <a:srgbClr val="8E90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600" dirty="0">
                <a:solidFill>
                  <a:srgbClr val="8E90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通过 </a:t>
            </a:r>
            <a:r>
              <a:rPr lang="en-GB" altLang="zh-CN" sz="1600" dirty="0" err="1">
                <a:solidFill>
                  <a:srgbClr val="8E90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json.loads</a:t>
            </a:r>
            <a:r>
              <a:rPr lang="en-GB" altLang="zh-CN" sz="1600" dirty="0">
                <a:solidFill>
                  <a:srgbClr val="8E90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(data) </a:t>
            </a:r>
            <a:r>
              <a:rPr lang="zh-CN" altLang="en-US" sz="1600" dirty="0">
                <a:solidFill>
                  <a:srgbClr val="8E90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方法把</a:t>
            </a:r>
            <a:r>
              <a:rPr lang="en-GB" altLang="zh-CN" sz="1600" dirty="0" err="1">
                <a:solidFill>
                  <a:srgbClr val="8E90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</a:t>
            </a:r>
            <a:r>
              <a:rPr lang="en-US" altLang="en-GB" sz="1600" dirty="0" err="1">
                <a:solidFill>
                  <a:srgbClr val="8E90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so</a:t>
            </a:r>
            <a:r>
              <a:rPr lang="en-GB" altLang="zh-CN" sz="1600" dirty="0" err="1">
                <a:solidFill>
                  <a:srgbClr val="8E90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</a:t>
            </a:r>
            <a:r>
              <a:rPr lang="zh-CN" altLang="en-US" sz="1600" dirty="0">
                <a:solidFill>
                  <a:srgbClr val="8E90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数据转化为了 </a:t>
            </a:r>
            <a:r>
              <a:rPr lang="en-GB" altLang="zh-CN" sz="1600" dirty="0">
                <a:solidFill>
                  <a:srgbClr val="8E90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python</a:t>
            </a:r>
            <a:r>
              <a:rPr lang="zh-CN" altLang="en-US" sz="1600" dirty="0">
                <a:solidFill>
                  <a:srgbClr val="8E90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data = </a:t>
            </a:r>
            <a:r>
              <a:rPr lang="en-GB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json.loads</a:t>
            </a:r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(data)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613016" y="1463040"/>
            <a:ext cx="7449547" cy="4511040"/>
          </a:xfrm>
        </p:spPr>
        <p:txBody>
          <a:bodyPr/>
          <a:lstStyle/>
          <a:p>
            <a:pPr marL="0" indent="0">
              <a:buNone/>
            </a:pPr>
            <a:r>
              <a:rPr lang="en-US" altLang="en-GB" b="1" dirty="0" err="1">
                <a:solidFill>
                  <a:srgbClr val="C00000"/>
                </a:solidFill>
              </a:rPr>
              <a:t>1. </a:t>
            </a:r>
            <a:r>
              <a:rPr lang="en-GB" altLang="zh-CN" b="1" dirty="0" err="1">
                <a:solidFill>
                  <a:srgbClr val="C00000"/>
                </a:solidFill>
              </a:rPr>
              <a:t>json</a:t>
            </a:r>
            <a:r>
              <a:rPr lang="zh-CN" altLang="en-GB" dirty="0">
                <a:solidFill>
                  <a:srgbClr val="C00000"/>
                </a:solidFill>
              </a:rPr>
              <a:t>：</a:t>
            </a:r>
            <a:r>
              <a:rPr lang="zh-CN" altLang="en-US" dirty="0"/>
              <a:t>是一种轻量级的数据交互格式</a:t>
            </a:r>
            <a:r>
              <a:rPr lang="en-US" altLang="zh-CN" dirty="0"/>
              <a:t>, </a:t>
            </a:r>
            <a:r>
              <a:rPr lang="zh-CN" altLang="en-US" dirty="0"/>
              <a:t>采用完全独立于编程语言的文本格式来存储和表示数据（就是字符串）</a:t>
            </a:r>
          </a:p>
          <a:p>
            <a:pPr marL="0" indent="0">
              <a:buNone/>
            </a:pPr>
            <a:r>
              <a:rPr lang="en-US" altLang="zh-CN" sz="1400" dirty="0"/>
              <a:t>Python</a:t>
            </a:r>
            <a:r>
              <a:rPr lang="zh-CN" altLang="en-US" sz="1400" dirty="0"/>
              <a:t>语言使用</a:t>
            </a:r>
            <a:r>
              <a:rPr lang="en-US" altLang="zh-CN" sz="1400" dirty="0"/>
              <a:t>JSON</a:t>
            </a:r>
            <a:r>
              <a:rPr lang="zh-CN" altLang="en-US" sz="1400" dirty="0"/>
              <a:t>有很大优势，因为：</a:t>
            </a:r>
            <a:r>
              <a:rPr lang="en-US" altLang="zh-CN" sz="1400" dirty="0"/>
              <a:t>JSON</a:t>
            </a:r>
            <a:r>
              <a:rPr lang="zh-CN" altLang="en-US" sz="1400" dirty="0"/>
              <a:t>无非就是一个单独的字典或一个内部元素都是字典的列表</a:t>
            </a:r>
          </a:p>
          <a:p>
            <a:pPr marL="0" indent="0">
              <a:buNone/>
            </a:pPr>
            <a:r>
              <a:rPr lang="zh-CN" altLang="en-US" sz="1400" dirty="0"/>
              <a:t>所以</a:t>
            </a:r>
            <a:r>
              <a:rPr lang="en-US" altLang="zh-CN" sz="1400" dirty="0"/>
              <a:t>JSON</a:t>
            </a:r>
            <a:r>
              <a:rPr lang="zh-CN" altLang="en-US" sz="1400" dirty="0"/>
              <a:t>可以直接和</a:t>
            </a:r>
            <a:r>
              <a:rPr lang="en-US" altLang="zh-CN" sz="1400" dirty="0"/>
              <a:t>Python</a:t>
            </a:r>
            <a:r>
              <a:rPr lang="zh-CN" altLang="en-US" sz="1400" dirty="0"/>
              <a:t>的字典或列表进行无缝转换。</a:t>
            </a:r>
            <a:endParaRPr lang="zh-CN" altLang="en-US" dirty="0"/>
          </a:p>
          <a:p>
            <a:pPr marL="0" indent="0">
              <a:buNone/>
            </a:pPr>
            <a:r>
              <a:rPr lang="en-US" altLang="en-GB" b="1" dirty="0" err="1">
                <a:solidFill>
                  <a:srgbClr val="C00000"/>
                </a:solidFill>
              </a:rPr>
              <a:t>2. </a:t>
            </a:r>
            <a:r>
              <a:rPr lang="en-GB" altLang="zh-CN" b="1" dirty="0" err="1">
                <a:solidFill>
                  <a:srgbClr val="C00000"/>
                </a:solidFill>
              </a:rPr>
              <a:t>json</a:t>
            </a:r>
            <a:r>
              <a:rPr lang="zh-CN" altLang="en-US" b="1" dirty="0">
                <a:solidFill>
                  <a:srgbClr val="C00000"/>
                </a:solidFill>
              </a:rPr>
              <a:t>格式数据转化</a:t>
            </a:r>
          </a:p>
          <a:p>
            <a:pPr lvl="1"/>
            <a:r>
              <a:rPr lang="zh-CN" altLang="en-US" b="0" dirty="0"/>
              <a:t>通过 </a:t>
            </a:r>
            <a:r>
              <a:rPr lang="en-GB" altLang="zh-CN" b="0" dirty="0" err="1"/>
              <a:t>json.dumps</a:t>
            </a:r>
            <a:r>
              <a:rPr lang="en-GB" altLang="zh-CN" b="0" dirty="0"/>
              <a:t>(data) </a:t>
            </a:r>
            <a:r>
              <a:rPr lang="zh-CN" altLang="en-US" b="0" dirty="0"/>
              <a:t>方法把</a:t>
            </a:r>
            <a:r>
              <a:rPr lang="en-GB" altLang="zh-CN" b="0" dirty="0"/>
              <a:t>python</a:t>
            </a:r>
            <a:r>
              <a:rPr lang="zh-CN" altLang="en-US" b="0" dirty="0"/>
              <a:t>数据转化为了 </a:t>
            </a:r>
            <a:r>
              <a:rPr lang="en-GB" altLang="zh-CN" b="0" dirty="0" err="1"/>
              <a:t>json</a:t>
            </a:r>
            <a:r>
              <a:rPr lang="zh-CN" altLang="en-US" b="0" dirty="0"/>
              <a:t>数据</a:t>
            </a:r>
          </a:p>
          <a:p>
            <a:pPr lvl="2"/>
            <a:r>
              <a:rPr lang="en-GB" altLang="zh-CN" b="0" dirty="0"/>
              <a:t>data = </a:t>
            </a:r>
            <a:r>
              <a:rPr lang="en-GB" altLang="zh-CN" b="0" dirty="0" err="1"/>
              <a:t>json.dumps</a:t>
            </a:r>
            <a:r>
              <a:rPr lang="en-GB" altLang="zh-CN" b="0" dirty="0"/>
              <a:t>(data)</a:t>
            </a:r>
          </a:p>
          <a:p>
            <a:pPr lvl="2"/>
            <a:r>
              <a:rPr lang="zh-CN" altLang="en-GB" b="0" dirty="0"/>
              <a:t>如果有中文可以带上：</a:t>
            </a:r>
            <a:r>
              <a:rPr lang="en-US" altLang="zh-CN" b="0" dirty="0"/>
              <a:t>ensure_ascii=False</a:t>
            </a:r>
            <a:r>
              <a:rPr lang="zh-CN" altLang="en-US" b="0" dirty="0"/>
              <a:t>参数来确保中文正常转换</a:t>
            </a:r>
            <a:endParaRPr lang="en-GB" altLang="zh-CN" b="0" dirty="0"/>
          </a:p>
          <a:p>
            <a:pPr lvl="1"/>
            <a:r>
              <a:rPr lang="zh-CN" altLang="en-US" b="0" dirty="0"/>
              <a:t>通过 </a:t>
            </a:r>
            <a:r>
              <a:rPr lang="en-GB" altLang="zh-CN" b="0" dirty="0" err="1"/>
              <a:t>json.loads</a:t>
            </a:r>
            <a:r>
              <a:rPr lang="en-GB" altLang="zh-CN" b="0" dirty="0"/>
              <a:t>(data) </a:t>
            </a:r>
            <a:r>
              <a:rPr lang="zh-CN" altLang="en-US" b="0" dirty="0"/>
              <a:t>方法把</a:t>
            </a:r>
            <a:r>
              <a:rPr lang="en-GB" altLang="zh-CN" b="0" dirty="0" err="1"/>
              <a:t>josn</a:t>
            </a:r>
            <a:r>
              <a:rPr lang="zh-CN" altLang="en-US" b="0" dirty="0"/>
              <a:t>数据转化为了 </a:t>
            </a:r>
            <a:r>
              <a:rPr lang="en-GB" altLang="zh-CN" b="0" dirty="0"/>
              <a:t>python</a:t>
            </a:r>
            <a:r>
              <a:rPr lang="zh-CN" altLang="en-US" b="0" dirty="0"/>
              <a:t>列表或字典</a:t>
            </a:r>
          </a:p>
          <a:p>
            <a:pPr lvl="2"/>
            <a:r>
              <a:rPr lang="en-GB" altLang="zh-CN" b="0" dirty="0"/>
              <a:t>data = </a:t>
            </a:r>
            <a:r>
              <a:rPr lang="en-GB" altLang="zh-CN" b="0" dirty="0" err="1"/>
              <a:t>json.loads</a:t>
            </a:r>
            <a:r>
              <a:rPr lang="en-GB" altLang="zh-CN" b="0" dirty="0"/>
              <a:t>(data)</a:t>
            </a:r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GB" altLang="zh-CN" dirty="0" err="1">
                <a:solidFill>
                  <a:schemeClr val="tx1"/>
                </a:solidFill>
                <a:sym typeface="+mn-ea"/>
              </a:rPr>
              <a:t>json数据格式</a:t>
            </a:r>
            <a:endParaRPr lang="en-GB" altLang="zh-CN" dirty="0" err="1">
              <a:solidFill>
                <a:schemeClr val="tx1"/>
              </a:solidFill>
            </a:endParaRPr>
          </a:p>
          <a:p>
            <a:pPr algn="l"/>
            <a:r>
              <a:rPr lang="en-GB" altLang="zh-CN" dirty="0" err="1">
                <a:solidFill>
                  <a:srgbClr val="FF0000"/>
                </a:solidFill>
                <a:sym typeface="+mn-ea"/>
              </a:rPr>
              <a:t>pyecharts模块介绍</a:t>
            </a:r>
            <a:endParaRPr lang="en-GB" altLang="zh-CN" dirty="0" err="1">
              <a:solidFill>
                <a:srgbClr val="FF0000"/>
              </a:solidFill>
            </a:endParaRPr>
          </a:p>
          <a:p>
            <a:r>
              <a:rPr lang="en-GB" altLang="zh-CN" dirty="0" err="1">
                <a:solidFill>
                  <a:schemeClr val="tx1"/>
                </a:solidFill>
                <a:sym typeface="+mn-ea"/>
              </a:rPr>
              <a:t>pyecharts</a:t>
            </a:r>
            <a:r>
              <a:rPr lang="zh-CN" altLang="en-GB" dirty="0" err="1">
                <a:solidFill>
                  <a:schemeClr val="tx1"/>
                </a:solidFill>
                <a:sym typeface="+mn-ea"/>
              </a:rPr>
              <a:t>快速入门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  <a:sym typeface="+mn-ea"/>
              </a:rPr>
              <a:t>数据处理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  <a:sym typeface="+mn-ea"/>
              </a:rPr>
              <a:t>创建折线图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390818"/>
            <a:ext cx="10749598" cy="4219575"/>
          </a:xfrm>
        </p:spPr>
        <p:txBody>
          <a:bodyPr/>
          <a:lstStyle/>
          <a:p>
            <a:r>
              <a:rPr lang="zh-CN" altLang="en-US" dirty="0"/>
              <a:t>如果想要做出数据可视化效果图</a:t>
            </a:r>
            <a:r>
              <a:rPr lang="en-US" altLang="zh-CN" dirty="0"/>
              <a:t>, </a:t>
            </a:r>
            <a:r>
              <a:rPr lang="zh-CN" altLang="en-US" dirty="0"/>
              <a:t>可以借助</a:t>
            </a:r>
            <a:r>
              <a:rPr lang="en-GB" altLang="zh-CN" dirty="0"/>
              <a:t>pyecharts</a:t>
            </a:r>
            <a:r>
              <a:rPr lang="zh-CN" altLang="en-US" dirty="0"/>
              <a:t>模块来完成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b="1" dirty="0">
                <a:solidFill>
                  <a:srgbClr val="C00000"/>
                </a:solidFill>
              </a:rPr>
              <a:t>概况</a:t>
            </a:r>
            <a:r>
              <a:rPr lang="zh-CN" altLang="en-US" dirty="0">
                <a:solidFill>
                  <a:srgbClr val="C00000"/>
                </a:solidFill>
              </a:rPr>
              <a:t> </a:t>
            </a:r>
            <a:r>
              <a:rPr lang="en-US" altLang="zh-CN" dirty="0">
                <a:solidFill>
                  <a:srgbClr val="C00000"/>
                </a:solidFill>
              </a:rPr>
              <a:t>:</a:t>
            </a:r>
          </a:p>
          <a:p>
            <a:pPr marL="359410" lvl="1" indent="0">
              <a:buNone/>
            </a:pPr>
            <a:r>
              <a:rPr lang="en-GB" altLang="zh-CN" b="1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Echarts</a:t>
            </a:r>
            <a:r>
              <a:rPr lang="en-GB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 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是个由百度开源的数据可视化，凭借着良好的交互性，精巧的图表设计，得到了众多开发者的认可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 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而 </a:t>
            </a:r>
            <a:r>
              <a:rPr lang="en-GB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Python</a:t>
            </a:r>
            <a:r>
              <a:rPr lang="en-GB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 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是门富有表达力的语言，很适合用于数据处理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 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当数据分析遇上数据可视化时</a:t>
            </a:r>
            <a:r>
              <a:rPr lang="en-GB" altLang="zh-CN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pyecharts</a:t>
            </a:r>
            <a:r>
              <a:rPr lang="en-GB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诞生了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</a:p>
          <a:p>
            <a:pPr marL="359410" lvl="1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altLang="zh-CN" dirty="0" err="1"/>
              <a:t>pyecharts</a:t>
            </a:r>
            <a:r>
              <a:rPr lang="zh-CN" altLang="en-US" dirty="0"/>
              <a:t>模块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381293"/>
            <a:ext cx="10749598" cy="4219575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使用在前面学过的</a:t>
            </a:r>
            <a:r>
              <a:rPr dirty="0">
                <a:solidFill>
                  <a:srgbClr val="C00000"/>
                </a:solidFill>
              </a:rPr>
              <a:t>pip</a:t>
            </a:r>
            <a:r>
              <a:rPr lang="zh-CN" altLang="en-US" dirty="0">
                <a:solidFill>
                  <a:srgbClr val="C00000"/>
                </a:solidFill>
              </a:rPr>
              <a:t>命令即可快速安装</a:t>
            </a:r>
            <a:r>
              <a:rPr dirty="0">
                <a:solidFill>
                  <a:srgbClr val="C00000"/>
                </a:solidFill>
              </a:rPr>
              <a:t>PyEcharts</a:t>
            </a:r>
            <a:r>
              <a:rPr lang="zh-CN" altLang="en-US" dirty="0">
                <a:solidFill>
                  <a:srgbClr val="C00000"/>
                </a:solidFill>
              </a:rPr>
              <a:t>模块</a:t>
            </a: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00B050"/>
                </a:solidFill>
              </a:rPr>
              <a:t>pip install pyecharts</a:t>
            </a:r>
          </a:p>
          <a:p>
            <a:pPr marL="0" indent="0">
              <a:buNone/>
            </a:pPr>
            <a:endParaRPr lang="en-US" altLang="zh-CN" dirty="0">
              <a:solidFill>
                <a:srgbClr val="00B05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altLang="zh-CN" dirty="0" err="1"/>
              <a:t>pyecharts</a:t>
            </a:r>
            <a:r>
              <a:rPr lang="zh-CN" altLang="en-US" dirty="0"/>
              <a:t>模块安装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065" y="2762885"/>
            <a:ext cx="7170420" cy="358521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开发可视化图表使用的技术栈是：</a:t>
            </a:r>
          </a:p>
          <a:p>
            <a:pPr marL="0" indent="0">
              <a:buNone/>
            </a:pPr>
            <a:r>
              <a:rPr lang="en-US" altLang="zh-CN" sz="1400"/>
              <a:t>Echarts</a:t>
            </a:r>
            <a:r>
              <a:rPr lang="zh-CN" altLang="en-US" sz="1400"/>
              <a:t>框架的</a:t>
            </a:r>
            <a:r>
              <a:rPr lang="en-US" altLang="zh-CN" sz="1400"/>
              <a:t>Python</a:t>
            </a:r>
            <a:r>
              <a:rPr lang="zh-CN" altLang="en-US" sz="1400"/>
              <a:t>版本：</a:t>
            </a:r>
            <a:r>
              <a:rPr lang="en-US" altLang="zh-CN" sz="1400"/>
              <a:t>PyEcharts</a:t>
            </a:r>
            <a:r>
              <a:rPr lang="zh-CN" altLang="en-US" sz="1400"/>
              <a:t>包</a:t>
            </a:r>
          </a:p>
          <a:p>
            <a:pPr marL="0" indent="0">
              <a:buNone/>
            </a:pPr>
            <a:r>
              <a:rPr lang="en-US" altLang="zh-CN"/>
              <a:t>2. </a:t>
            </a:r>
            <a:r>
              <a:rPr lang="zh-CN" altLang="en-US"/>
              <a:t>如何安装</a:t>
            </a:r>
            <a:r>
              <a:rPr lang="en-US" altLang="zh-CN"/>
              <a:t>PyEcharts</a:t>
            </a:r>
            <a:r>
              <a:rPr lang="zh-CN" altLang="en-US"/>
              <a:t>包：</a:t>
            </a:r>
          </a:p>
          <a:p>
            <a:pPr marL="0" indent="0">
              <a:buNone/>
            </a:pPr>
            <a:r>
              <a:rPr lang="en-US" altLang="zh-CN" sz="1400"/>
              <a:t>pip install pyecharts</a:t>
            </a:r>
          </a:p>
          <a:p>
            <a:pPr marL="0" indent="0">
              <a:buNone/>
            </a:pPr>
            <a:r>
              <a:rPr lang="en-US" altLang="zh-CN"/>
              <a:t>3. </a:t>
            </a:r>
            <a:r>
              <a:rPr lang="zh-CN" altLang="en-US"/>
              <a:t>如何查看官方示例</a:t>
            </a:r>
          </a:p>
          <a:p>
            <a:pPr marL="0" indent="0">
              <a:buNone/>
            </a:pPr>
            <a:r>
              <a:rPr lang="zh-CN" altLang="en-US" sz="1400"/>
              <a:t>打开官方画廊：</a:t>
            </a:r>
          </a:p>
          <a:p>
            <a:pPr marL="0" indent="0">
              <a:buNone/>
            </a:pPr>
            <a:r>
              <a:rPr lang="zh-CN" altLang="en-US" sz="1400"/>
              <a:t>https://gallery.pyecharts.org/#/README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227118" y="762306"/>
            <a:ext cx="5973761" cy="4256405"/>
          </a:xfrm>
        </p:spPr>
        <p:txBody>
          <a:bodyPr/>
          <a:lstStyle/>
          <a:p>
            <a:pPr algn="l"/>
            <a:r>
              <a:rPr lang="en-GB" altLang="zh-CN" dirty="0" err="1">
                <a:solidFill>
                  <a:schemeClr val="tx1"/>
                </a:solidFill>
                <a:sym typeface="+mn-ea"/>
              </a:rPr>
              <a:t>json数据格式</a:t>
            </a:r>
            <a:endParaRPr lang="en-GB" altLang="zh-CN" dirty="0" err="1">
              <a:solidFill>
                <a:schemeClr val="tx1"/>
              </a:solidFill>
            </a:endParaRPr>
          </a:p>
          <a:p>
            <a:pPr algn="l"/>
            <a:r>
              <a:rPr lang="en-GB" altLang="zh-CN" dirty="0" err="1">
                <a:solidFill>
                  <a:schemeClr val="tx1"/>
                </a:solidFill>
                <a:sym typeface="+mn-ea"/>
              </a:rPr>
              <a:t>pyecharts模块介绍</a:t>
            </a:r>
            <a:endParaRPr lang="en-GB" altLang="zh-CN" dirty="0" err="1">
              <a:solidFill>
                <a:schemeClr val="tx1"/>
              </a:solidFill>
            </a:endParaRPr>
          </a:p>
          <a:p>
            <a:pPr algn="l"/>
            <a:r>
              <a:rPr lang="en-GB" altLang="zh-CN" dirty="0" err="1">
                <a:solidFill>
                  <a:srgbClr val="FF0000"/>
                </a:solidFill>
                <a:sym typeface="+mn-ea"/>
              </a:rPr>
              <a:t>pyecharts</a:t>
            </a:r>
            <a:r>
              <a:rPr lang="zh-CN" altLang="en-GB" dirty="0" err="1">
                <a:solidFill>
                  <a:srgbClr val="FF0000"/>
                </a:solidFill>
                <a:sym typeface="+mn-ea"/>
              </a:rPr>
              <a:t>快速入门</a:t>
            </a:r>
            <a:endParaRPr lang="en-US" altLang="zh-CN" dirty="0">
              <a:solidFill>
                <a:srgbClr val="FF0000"/>
              </a:solidFill>
            </a:endParaRPr>
          </a:p>
          <a:p>
            <a:pPr algn="l"/>
            <a:r>
              <a:rPr lang="zh-CN" altLang="en-US" dirty="0">
                <a:solidFill>
                  <a:schemeClr val="tx1"/>
                </a:solidFill>
                <a:sym typeface="+mn-ea"/>
              </a:rPr>
              <a:t>数据处理</a:t>
            </a:r>
            <a:endParaRPr lang="en-US" altLang="zh-CN" dirty="0">
              <a:solidFill>
                <a:schemeClr val="tx1"/>
              </a:solidFill>
            </a:endParaRPr>
          </a:p>
          <a:p>
            <a:pPr algn="l"/>
            <a:r>
              <a:rPr lang="zh-CN" altLang="en-US" dirty="0">
                <a:solidFill>
                  <a:schemeClr val="tx1"/>
                </a:solidFill>
                <a:sym typeface="+mn-ea"/>
              </a:rPr>
              <a:t>创建折线图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67275" y="687070"/>
            <a:ext cx="6298565" cy="4253230"/>
          </a:xfrm>
        </p:spPr>
        <p:txBody>
          <a:bodyPr/>
          <a:lstStyle/>
          <a:p>
            <a:r>
              <a:rPr kumimoji="1" lang="zh-CN" altLang="en-US" dirty="0"/>
              <a:t>构建一个基础的折线图</a:t>
            </a:r>
          </a:p>
          <a:p>
            <a:r>
              <a:rPr kumimoji="1" lang="zh-CN" altLang="en-US" dirty="0"/>
              <a:t>使用全局配置项设置属性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dirty="0"/>
              <a:t>效果一：</a:t>
            </a:r>
            <a:r>
              <a:rPr lang="en-US" altLang="zh-CN" dirty="0"/>
              <a:t>2020</a:t>
            </a:r>
            <a:r>
              <a:rPr lang="zh-CN" altLang="en-US" dirty="0"/>
              <a:t>年印美日新冠累计确诊人数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10880" y="1590806"/>
            <a:ext cx="7874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2020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年是新冠疫情爆发的一年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随着疫情的爆发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国内外确诊人数成了大家关心的热点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相信大家都有看过类似的疫情报告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本案例对印度美国日本三个国家确诊人数的进行了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可视化处理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形成了可视化的疫情确诊人数报告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endParaRPr kumimoji="1"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088" y="2555338"/>
            <a:ext cx="6645058" cy="373337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390818"/>
            <a:ext cx="10749598" cy="4219575"/>
          </a:xfrm>
        </p:spPr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</a:rPr>
              <a:t>基础折线图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altLang="zh-CN" dirty="0"/>
              <a:t>pyechars</a:t>
            </a:r>
            <a:r>
              <a:rPr altLang="en-GB" dirty="0"/>
              <a:t>入门</a:t>
            </a:r>
          </a:p>
        </p:txBody>
      </p:sp>
      <p:cxnSp>
        <p:nvCxnSpPr>
          <p:cNvPr id="8" name="直线箭头连接符 7"/>
          <p:cNvCxnSpPr/>
          <p:nvPr/>
        </p:nvCxnSpPr>
        <p:spPr>
          <a:xfrm>
            <a:off x="5302286" y="3786397"/>
            <a:ext cx="6475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9863" y="1977932"/>
            <a:ext cx="6113735" cy="363246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60" y="2251075"/>
            <a:ext cx="4458335" cy="30861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390818"/>
            <a:ext cx="10749598" cy="4219575"/>
          </a:xfrm>
        </p:spPr>
        <p:txBody>
          <a:bodyPr/>
          <a:lstStyle/>
          <a:p>
            <a:r>
              <a:rPr lang="en-GB" altLang="zh-CN" sz="2000" dirty="0"/>
              <a:t>pyecharts</a:t>
            </a:r>
            <a:r>
              <a:rPr lang="zh-CN" altLang="en-US" sz="2000" dirty="0"/>
              <a:t>模块中有很多的配置选项</a:t>
            </a:r>
            <a:r>
              <a:rPr lang="en-US" altLang="zh-CN" sz="2000" dirty="0"/>
              <a:t>, </a:t>
            </a:r>
            <a:r>
              <a:rPr lang="zh-CN" altLang="en-US" sz="2000" dirty="0"/>
              <a:t>常用到</a:t>
            </a:r>
            <a:r>
              <a:rPr sz="2000" dirty="0"/>
              <a:t>2</a:t>
            </a:r>
            <a:r>
              <a:rPr lang="zh-CN" altLang="en-US" sz="2000" dirty="0"/>
              <a:t>个类别的选项</a:t>
            </a:r>
            <a:r>
              <a:rPr lang="en-US" altLang="zh-CN" sz="2000" dirty="0"/>
              <a:t>:</a:t>
            </a:r>
          </a:p>
          <a:p>
            <a:pPr lvl="1"/>
            <a:r>
              <a:rPr lang="zh-CN" altLang="en-US" sz="1800" dirty="0">
                <a:solidFill>
                  <a:srgbClr val="C00000"/>
                </a:solidFill>
              </a:rPr>
              <a:t>全局配置选项</a:t>
            </a:r>
          </a:p>
          <a:p>
            <a:pPr lvl="1"/>
            <a:r>
              <a:rPr lang="zh-CN" altLang="en-US" sz="1800" dirty="0">
                <a:solidFill>
                  <a:srgbClr val="C00000"/>
                </a:solidFill>
              </a:rPr>
              <a:t>系列配置选</a:t>
            </a:r>
            <a:r>
              <a:rPr lang="zh-CN" altLang="en-US" sz="1800">
                <a:solidFill>
                  <a:srgbClr val="C00000"/>
                </a:solidFill>
                <a:sym typeface="+mn-ea"/>
              </a:rPr>
              <a:t>项</a:t>
            </a:r>
            <a:br>
              <a:rPr lang="zh-CN" altLang="en-US" dirty="0"/>
            </a:b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altLang="zh-CN" dirty="0"/>
              <a:t> pyecharts</a:t>
            </a:r>
            <a:r>
              <a:rPr lang="zh-CN" altLang="en-US" dirty="0"/>
              <a:t>有哪些配置选项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390818"/>
            <a:ext cx="10749598" cy="4219575"/>
          </a:xfrm>
        </p:spPr>
        <p:txBody>
          <a:bodyPr/>
          <a:lstStyle/>
          <a:p>
            <a:r>
              <a:rPr lang="zh-CN" altLang="en-US" dirty="0"/>
              <a:t>这里</a:t>
            </a:r>
            <a:r>
              <a:rPr lang="zh-CN" altLang="en-US" b="1" dirty="0">
                <a:solidFill>
                  <a:srgbClr val="C00000"/>
                </a:solidFill>
              </a:rPr>
              <a:t>全局配置选项</a:t>
            </a:r>
            <a:r>
              <a:rPr lang="zh-CN" altLang="en-US" dirty="0"/>
              <a:t>可以通过</a:t>
            </a:r>
            <a:r>
              <a:rPr lang="en-GB" altLang="zh-CN" b="1" dirty="0" err="1">
                <a:solidFill>
                  <a:srgbClr val="C00000"/>
                </a:solidFill>
              </a:rPr>
              <a:t>set_global_opts</a:t>
            </a:r>
            <a:r>
              <a:rPr lang="zh-CN" altLang="en-US" dirty="0"/>
              <a:t>方法来进行配置</a:t>
            </a:r>
            <a:r>
              <a:rPr lang="en-US" altLang="zh-CN" dirty="0"/>
              <a:t>, </a:t>
            </a:r>
            <a:r>
              <a:rPr lang="zh-CN" altLang="en-US" dirty="0"/>
              <a:t>相应的选项和选项的功能如下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系列配置项，我们在后面构建案例时讲解</a:t>
            </a:r>
            <a:br>
              <a:rPr lang="zh-CN" altLang="en-US" dirty="0"/>
            </a:b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altLang="zh-CN" dirty="0" err="1"/>
              <a:t>set_global_opts</a:t>
            </a:r>
            <a:r>
              <a:rPr lang="zh-CN" altLang="en-GB" dirty="0"/>
              <a:t>方法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260" y="1765300"/>
            <a:ext cx="7247890" cy="42672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altLang="zh-CN" dirty="0" err="1"/>
              <a:t>set_global_opts</a:t>
            </a:r>
            <a:r>
              <a:rPr lang="zh-CN" altLang="en-GB" dirty="0"/>
              <a:t>方法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10565" y="1653540"/>
            <a:ext cx="9086850" cy="2447925"/>
          </a:xfrm>
          <a:prstGeom prst="rect">
            <a:avLst/>
          </a:prstGeom>
          <a:ln>
            <a:solidFill>
              <a:srgbClr val="515151"/>
            </a:solidFill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95850" y="1513205"/>
            <a:ext cx="6835775" cy="4126865"/>
          </a:xfrm>
        </p:spPr>
        <p:txBody>
          <a:bodyPr/>
          <a:lstStyle/>
          <a:p>
            <a:pPr marL="0" indent="0">
              <a:buNone/>
            </a:pPr>
            <a:r>
              <a:rPr lang="en-US" altLang="en-GB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 </a:t>
            </a:r>
            <a:r>
              <a:rPr lang="en-GB" altLang="zh-CN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pyecharts</a:t>
            </a:r>
            <a:r>
              <a:rPr lang="zh-CN" altLang="en-US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模块中有很多的配置选项</a:t>
            </a:r>
            <a:r>
              <a:rPr lang="en-US" altLang="zh-CN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常用到三个类别的选项</a:t>
            </a:r>
            <a:r>
              <a:rPr lang="en-US" altLang="zh-CN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</a:p>
          <a:p>
            <a:pPr lvl="1"/>
            <a:r>
              <a:rPr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全局配置选项</a:t>
            </a:r>
          </a:p>
          <a:p>
            <a:pPr lvl="1"/>
            <a:r>
              <a:rPr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系列配置选项</a:t>
            </a:r>
          </a:p>
          <a:p>
            <a:pPr marL="0" indent="0" algn="l">
              <a:buNone/>
            </a:pPr>
            <a:r>
              <a:rPr lang="en-GB" altLang="zh-CN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 全局配置项能做什么？</a:t>
            </a: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kumimoji="1"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配置图表的标题</a:t>
            </a: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kumimoji="1"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配置图例</a:t>
            </a: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kumimoji="1"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配置鼠标移动效果</a:t>
            </a: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kumimoji="1"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配置工具栏</a:t>
            </a: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kumimoji="1"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等整体配置项</a:t>
            </a:r>
          </a:p>
          <a:p>
            <a:pPr marL="0" indent="0" algn="l">
              <a:buNone/>
            </a:pPr>
            <a:endParaRPr lang="en-GB" altLang="zh-CN" sz="1800" dirty="0" err="1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246803" y="590221"/>
            <a:ext cx="5973761" cy="4256405"/>
          </a:xfrm>
        </p:spPr>
        <p:txBody>
          <a:bodyPr/>
          <a:lstStyle/>
          <a:p>
            <a:pPr algn="l"/>
            <a:r>
              <a:rPr lang="en-GB" altLang="zh-CN" dirty="0" err="1">
                <a:solidFill>
                  <a:schemeClr val="tx1"/>
                </a:solidFill>
                <a:sym typeface="+mn-ea"/>
              </a:rPr>
              <a:t>json数据格式</a:t>
            </a:r>
            <a:endParaRPr lang="en-GB" altLang="zh-CN" dirty="0" err="1">
              <a:solidFill>
                <a:schemeClr val="tx1"/>
              </a:solidFill>
            </a:endParaRPr>
          </a:p>
          <a:p>
            <a:pPr algn="l"/>
            <a:r>
              <a:rPr lang="en-GB" altLang="zh-CN" dirty="0" err="1">
                <a:solidFill>
                  <a:schemeClr val="tx1"/>
                </a:solidFill>
                <a:sym typeface="+mn-ea"/>
              </a:rPr>
              <a:t>pyecharts模块介绍</a:t>
            </a:r>
            <a:endParaRPr lang="en-GB" altLang="zh-CN" dirty="0" err="1">
              <a:solidFill>
                <a:schemeClr val="tx1"/>
              </a:solidFill>
            </a:endParaRPr>
          </a:p>
          <a:p>
            <a:pPr algn="l"/>
            <a:r>
              <a:rPr lang="en-GB" altLang="zh-CN" dirty="0" err="1">
                <a:solidFill>
                  <a:schemeClr val="tx1"/>
                </a:solidFill>
                <a:sym typeface="+mn-ea"/>
              </a:rPr>
              <a:t>pyecharts</a:t>
            </a:r>
            <a:r>
              <a:rPr lang="zh-CN" altLang="en-GB" dirty="0" err="1">
                <a:solidFill>
                  <a:schemeClr val="tx1"/>
                </a:solidFill>
                <a:sym typeface="+mn-ea"/>
              </a:rPr>
              <a:t>快速入门</a:t>
            </a:r>
            <a:endParaRPr lang="en-US" altLang="zh-CN" dirty="0">
              <a:solidFill>
                <a:schemeClr val="tx1"/>
              </a:solidFill>
            </a:endParaRPr>
          </a:p>
          <a:p>
            <a:pPr algn="l"/>
            <a:r>
              <a:rPr lang="zh-CN" altLang="en-US" dirty="0">
                <a:solidFill>
                  <a:srgbClr val="FF0000"/>
                </a:solidFill>
                <a:sym typeface="+mn-ea"/>
              </a:rPr>
              <a:t>数据处理</a:t>
            </a:r>
            <a:endParaRPr lang="en-US" altLang="zh-CN" dirty="0">
              <a:solidFill>
                <a:srgbClr val="FF0000"/>
              </a:solidFill>
            </a:endParaRPr>
          </a:p>
          <a:p>
            <a:pPr algn="l"/>
            <a:r>
              <a:rPr lang="zh-CN" altLang="en-US" dirty="0">
                <a:solidFill>
                  <a:schemeClr val="tx1"/>
                </a:solidFill>
                <a:sym typeface="+mn-ea"/>
              </a:rPr>
              <a:t>创建折线图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66958" y="686922"/>
            <a:ext cx="6298881" cy="4855845"/>
          </a:xfrm>
        </p:spPr>
        <p:txBody>
          <a:bodyPr/>
          <a:lstStyle/>
          <a:p>
            <a:r>
              <a:rPr lang="zh-CN" altLang="en-US" dirty="0"/>
              <a:t>能够通过</a:t>
            </a:r>
            <a:r>
              <a:rPr lang="en-GB" altLang="zh-CN" dirty="0" err="1"/>
              <a:t>json</a:t>
            </a:r>
            <a:r>
              <a:rPr lang="zh-CN" altLang="en-US" dirty="0"/>
              <a:t>模块对数据进行处理</a:t>
            </a:r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528605"/>
            <a:ext cx="10749598" cy="4219575"/>
          </a:xfrm>
        </p:spPr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</a:rPr>
              <a:t>原始数据格式</a:t>
            </a:r>
            <a:r>
              <a:rPr lang="en-US" altLang="zh-CN" dirty="0">
                <a:solidFill>
                  <a:srgbClr val="C00000"/>
                </a:solidFill>
              </a:rPr>
              <a:t>: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710880" y="955048"/>
            <a:ext cx="10749599" cy="517190"/>
          </a:xfrm>
        </p:spPr>
        <p:txBody>
          <a:bodyPr/>
          <a:lstStyle/>
          <a:p>
            <a:r>
              <a:rPr lang="zh-CN" altLang="en-US" dirty="0"/>
              <a:t>数据处理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544" y="2215846"/>
            <a:ext cx="7004398" cy="326145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528605"/>
            <a:ext cx="10749598" cy="4219575"/>
          </a:xfrm>
        </p:spPr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</a:rPr>
              <a:t>导入模块</a:t>
            </a:r>
            <a:r>
              <a:rPr lang="en-US" altLang="zh-CN" b="1" dirty="0">
                <a:solidFill>
                  <a:srgbClr val="C00000"/>
                </a:solidFill>
              </a:rPr>
              <a:t>:</a:t>
            </a:r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b="1" dirty="0">
                <a:solidFill>
                  <a:srgbClr val="C00000"/>
                </a:solidFill>
              </a:rPr>
              <a:t>对数据进行整理</a:t>
            </a:r>
            <a:r>
              <a:rPr lang="en-US" altLang="zh-CN" b="1" dirty="0">
                <a:solidFill>
                  <a:srgbClr val="C00000"/>
                </a:solidFill>
              </a:rPr>
              <a:t>, </a:t>
            </a:r>
            <a:r>
              <a:rPr lang="zh-CN" altLang="en-US" b="1" dirty="0">
                <a:solidFill>
                  <a:srgbClr val="C00000"/>
                </a:solidFill>
              </a:rPr>
              <a:t>让数据符合</a:t>
            </a:r>
            <a:r>
              <a:rPr lang="en-GB" altLang="zh-CN" b="1" dirty="0">
                <a:solidFill>
                  <a:srgbClr val="C00000"/>
                </a:solidFill>
              </a:rPr>
              <a:t>json</a:t>
            </a:r>
            <a:r>
              <a:rPr lang="zh-CN" altLang="en-US" b="1" dirty="0">
                <a:solidFill>
                  <a:srgbClr val="C00000"/>
                </a:solidFill>
              </a:rPr>
              <a:t>格式</a:t>
            </a:r>
            <a:r>
              <a:rPr lang="en-US" altLang="zh-CN" b="1" dirty="0">
                <a:solidFill>
                  <a:srgbClr val="C00000"/>
                </a:solidFill>
              </a:rPr>
              <a:t>: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710880" y="955048"/>
            <a:ext cx="10749599" cy="517190"/>
          </a:xfrm>
        </p:spPr>
        <p:txBody>
          <a:bodyPr/>
          <a:lstStyle/>
          <a:p>
            <a:r>
              <a:rPr lang="zh-CN" altLang="en-US" dirty="0"/>
              <a:t>数据处理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678" y="1998698"/>
            <a:ext cx="2336800" cy="800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3"/>
          <p:cNvSpPr txBox="1"/>
          <p:nvPr/>
        </p:nvSpPr>
        <p:spPr>
          <a:xfrm>
            <a:off x="1195585" y="3182338"/>
            <a:ext cx="6391378" cy="353822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8E90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400" dirty="0">
                <a:solidFill>
                  <a:srgbClr val="8E90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把不符合</a:t>
            </a:r>
            <a:r>
              <a:rPr lang="en-GB" altLang="zh-CN" sz="1400" dirty="0" err="1">
                <a:solidFill>
                  <a:srgbClr val="8E90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json</a:t>
            </a:r>
            <a:r>
              <a:rPr lang="zh-CN" altLang="en-US" sz="1400" dirty="0">
                <a:solidFill>
                  <a:srgbClr val="8E90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数据格式的 </a:t>
            </a:r>
            <a:r>
              <a:rPr lang="en-US" altLang="zh-CN" sz="1400" dirty="0">
                <a:solidFill>
                  <a:srgbClr val="8E90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en-GB" altLang="zh-CN" sz="1400" dirty="0">
                <a:solidFill>
                  <a:srgbClr val="8E90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jsonp_1629350871167_29498(" </a:t>
            </a:r>
            <a:r>
              <a:rPr lang="zh-CN" altLang="en-US" sz="1400" dirty="0">
                <a:solidFill>
                  <a:srgbClr val="8E90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去掉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GB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data = </a:t>
            </a:r>
            <a:r>
              <a:rPr lang="en-GB" altLang="zh-CN" sz="14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data.replace</a:t>
            </a:r>
            <a:r>
              <a:rPr lang="en-GB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en-GB" altLang="zh-CN" sz="1400" dirty="0">
                <a:solidFill>
                  <a:srgbClr val="718C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"jsonp_1629350871167_29498("</a:t>
            </a:r>
            <a:r>
              <a:rPr lang="en-GB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en-GB" altLang="zh-CN" sz="1400" dirty="0">
                <a:solidFill>
                  <a:srgbClr val="718C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""</a:t>
            </a:r>
            <a:r>
              <a:rPr lang="en-GB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 </a:t>
            </a:r>
          </a:p>
          <a:p>
            <a:r>
              <a:rPr lang="en-GB" altLang="zh-CN" sz="1400" dirty="0">
                <a:solidFill>
                  <a:srgbClr val="8E90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400" dirty="0">
                <a:solidFill>
                  <a:srgbClr val="8E90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把不符合</a:t>
            </a:r>
            <a:r>
              <a:rPr lang="en-GB" altLang="zh-CN" sz="1400" dirty="0" err="1">
                <a:solidFill>
                  <a:srgbClr val="8E90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json</a:t>
            </a:r>
            <a:r>
              <a:rPr lang="zh-CN" altLang="en-US" sz="1400" dirty="0">
                <a:solidFill>
                  <a:srgbClr val="8E90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数据格式的 </a:t>
            </a:r>
            <a:r>
              <a:rPr lang="en-US" altLang="zh-CN" sz="1400" dirty="0">
                <a:solidFill>
                  <a:srgbClr val="8E90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");" </a:t>
            </a:r>
            <a:r>
              <a:rPr lang="zh-CN" altLang="en-US" sz="1400" dirty="0">
                <a:solidFill>
                  <a:srgbClr val="8E90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去掉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GB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data = data[:-</a:t>
            </a:r>
            <a:r>
              <a:rPr lang="en-GB" altLang="zh-CN" sz="1400" dirty="0">
                <a:solidFill>
                  <a:srgbClr val="F5871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en-GB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 </a:t>
            </a:r>
          </a:p>
          <a:p>
            <a:r>
              <a:rPr lang="en-GB" altLang="zh-CN" sz="1400" dirty="0">
                <a:solidFill>
                  <a:srgbClr val="8E90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400" dirty="0">
                <a:solidFill>
                  <a:srgbClr val="8E90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数据格式符合</a:t>
            </a:r>
            <a:r>
              <a:rPr lang="en-GB" altLang="zh-CN" sz="1400" dirty="0" err="1">
                <a:solidFill>
                  <a:srgbClr val="8E90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json</a:t>
            </a:r>
            <a:r>
              <a:rPr lang="zh-CN" altLang="en-US" sz="1400" dirty="0">
                <a:solidFill>
                  <a:srgbClr val="8E90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格式后</a:t>
            </a:r>
            <a:r>
              <a:rPr lang="en-US" altLang="zh-CN" sz="1400" dirty="0">
                <a:solidFill>
                  <a:srgbClr val="8E90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zh-CN" altLang="en-US" sz="1400" dirty="0">
                <a:solidFill>
                  <a:srgbClr val="8E90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对数据进行转化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GB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data = </a:t>
            </a:r>
            <a:r>
              <a:rPr lang="en-GB" altLang="zh-CN" sz="14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json.loads</a:t>
            </a:r>
            <a:r>
              <a:rPr lang="en-GB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(data) </a:t>
            </a:r>
          </a:p>
          <a:p>
            <a:r>
              <a:rPr lang="en-GB" altLang="zh-CN" sz="1400" dirty="0">
                <a:solidFill>
                  <a:srgbClr val="8E90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400" dirty="0">
                <a:solidFill>
                  <a:srgbClr val="8E90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获取日本的疫情数据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GB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data = data[</a:t>
            </a:r>
            <a:r>
              <a:rPr lang="en-GB" altLang="zh-CN" sz="1400" dirty="0">
                <a:solidFill>
                  <a:srgbClr val="718C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"data"</a:t>
            </a:r>
            <a:r>
              <a:rPr lang="en-GB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][</a:t>
            </a:r>
            <a:r>
              <a:rPr lang="en-GB" altLang="zh-CN" sz="1400" dirty="0">
                <a:solidFill>
                  <a:srgbClr val="F5871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GB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][</a:t>
            </a:r>
            <a:r>
              <a:rPr lang="en-GB" altLang="zh-CN" sz="1400" dirty="0">
                <a:solidFill>
                  <a:srgbClr val="718C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'trend’</a:t>
            </a:r>
            <a:r>
              <a:rPr lang="en-GB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 </a:t>
            </a:r>
          </a:p>
          <a:p>
            <a:r>
              <a:rPr lang="en-GB" altLang="zh-CN" sz="1400" dirty="0">
                <a:solidFill>
                  <a:srgbClr val="8E90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x1_data</a:t>
            </a:r>
            <a:r>
              <a:rPr lang="zh-CN" altLang="en-US" sz="1400" dirty="0">
                <a:solidFill>
                  <a:srgbClr val="8E90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存放日期数据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GB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x1_data = data[</a:t>
            </a:r>
            <a:r>
              <a:rPr lang="en-GB" altLang="zh-CN" sz="1400" dirty="0">
                <a:solidFill>
                  <a:srgbClr val="718C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</a:t>
            </a:r>
            <a:r>
              <a:rPr lang="en-GB" altLang="zh-CN" sz="1400" dirty="0" err="1">
                <a:solidFill>
                  <a:srgbClr val="718C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updateDate</a:t>
            </a:r>
            <a:r>
              <a:rPr lang="en-GB" altLang="zh-CN" sz="1400" dirty="0">
                <a:solidFill>
                  <a:srgbClr val="718C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’</a:t>
            </a:r>
            <a:r>
              <a:rPr lang="en-GB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 </a:t>
            </a:r>
          </a:p>
          <a:p>
            <a:r>
              <a:rPr lang="en-GB" altLang="zh-CN" sz="1400" dirty="0">
                <a:solidFill>
                  <a:srgbClr val="8E90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y1_data</a:t>
            </a:r>
            <a:r>
              <a:rPr lang="zh-CN" altLang="en-US" sz="1400" dirty="0">
                <a:solidFill>
                  <a:srgbClr val="8E90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存放人数数据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GB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y1_data = data[</a:t>
            </a:r>
            <a:r>
              <a:rPr lang="en-GB" altLang="zh-CN" sz="1400" dirty="0">
                <a:solidFill>
                  <a:srgbClr val="718C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'list'</a:t>
            </a:r>
            <a:r>
              <a:rPr lang="en-GB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][</a:t>
            </a:r>
            <a:r>
              <a:rPr lang="en-GB" altLang="zh-CN" sz="1400" dirty="0">
                <a:solidFill>
                  <a:srgbClr val="F5871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GB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][</a:t>
            </a:r>
            <a:r>
              <a:rPr lang="en-GB" altLang="zh-CN" sz="1400" dirty="0">
                <a:solidFill>
                  <a:srgbClr val="718C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"data"</a:t>
            </a:r>
            <a:r>
              <a:rPr lang="en-GB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 </a:t>
            </a:r>
          </a:p>
          <a:p>
            <a:r>
              <a:rPr lang="en-GB" altLang="zh-CN" sz="1400" dirty="0">
                <a:solidFill>
                  <a:srgbClr val="8E90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400" dirty="0">
                <a:solidFill>
                  <a:srgbClr val="8E90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</a:t>
            </a:r>
            <a:r>
              <a:rPr lang="en-US" altLang="zh-CN" sz="1400" dirty="0">
                <a:solidFill>
                  <a:srgbClr val="8E90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2020</a:t>
            </a:r>
            <a:r>
              <a:rPr lang="zh-CN" altLang="en-US" sz="1400" dirty="0">
                <a:solidFill>
                  <a:srgbClr val="8E90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年的数据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GB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x1_data = data[</a:t>
            </a:r>
            <a:r>
              <a:rPr lang="en-GB" altLang="zh-CN" sz="1400" dirty="0">
                <a:solidFill>
                  <a:srgbClr val="718C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</a:t>
            </a:r>
            <a:r>
              <a:rPr lang="en-GB" altLang="zh-CN" sz="1400" dirty="0" err="1">
                <a:solidFill>
                  <a:srgbClr val="718C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updateDate</a:t>
            </a:r>
            <a:r>
              <a:rPr lang="en-GB" altLang="zh-CN" sz="1400" dirty="0">
                <a:solidFill>
                  <a:srgbClr val="718C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</a:t>
            </a:r>
            <a:r>
              <a:rPr lang="en-GB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][:</a:t>
            </a:r>
            <a:r>
              <a:rPr lang="en-GB" altLang="zh-CN" sz="1400" dirty="0">
                <a:solidFill>
                  <a:srgbClr val="F5871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314</a:t>
            </a:r>
            <a:r>
              <a:rPr lang="en-GB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 </a:t>
            </a:r>
          </a:p>
          <a:p>
            <a:r>
              <a:rPr lang="en-GB" altLang="zh-CN" sz="1400" dirty="0">
                <a:solidFill>
                  <a:srgbClr val="8E90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400" dirty="0">
                <a:solidFill>
                  <a:srgbClr val="8E90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</a:t>
            </a:r>
            <a:r>
              <a:rPr lang="en-US" altLang="zh-CN" sz="1400" dirty="0">
                <a:solidFill>
                  <a:srgbClr val="8E90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2020</a:t>
            </a:r>
            <a:r>
              <a:rPr lang="zh-CN" altLang="en-US" sz="1400" dirty="0">
                <a:solidFill>
                  <a:srgbClr val="8E90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年的数据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GB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y1_data = data[</a:t>
            </a:r>
            <a:r>
              <a:rPr lang="en-GB" altLang="zh-CN" sz="1400" dirty="0">
                <a:solidFill>
                  <a:srgbClr val="718C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'list'</a:t>
            </a:r>
            <a:r>
              <a:rPr lang="en-GB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][</a:t>
            </a:r>
            <a:r>
              <a:rPr lang="en-GB" altLang="zh-CN" sz="1400" dirty="0">
                <a:solidFill>
                  <a:srgbClr val="F5871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GB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][</a:t>
            </a:r>
            <a:r>
              <a:rPr lang="en-GB" altLang="zh-CN" sz="1400" dirty="0">
                <a:solidFill>
                  <a:srgbClr val="718C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"data"</a:t>
            </a:r>
            <a:r>
              <a:rPr lang="en-GB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][:</a:t>
            </a:r>
            <a:r>
              <a:rPr lang="en-GB" altLang="zh-CN" sz="1400" dirty="0">
                <a:solidFill>
                  <a:srgbClr val="F5871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314</a:t>
            </a:r>
            <a:r>
              <a:rPr lang="en-GB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227118" y="791516"/>
            <a:ext cx="5973761" cy="4256405"/>
          </a:xfrm>
        </p:spPr>
        <p:txBody>
          <a:bodyPr/>
          <a:lstStyle/>
          <a:p>
            <a:pPr algn="l"/>
            <a:r>
              <a:rPr lang="en-GB" altLang="zh-CN" dirty="0" err="1">
                <a:solidFill>
                  <a:schemeClr val="tx1"/>
                </a:solidFill>
                <a:sym typeface="+mn-ea"/>
              </a:rPr>
              <a:t>json数据格式</a:t>
            </a:r>
            <a:endParaRPr lang="en-GB" altLang="zh-CN" dirty="0" err="1">
              <a:solidFill>
                <a:schemeClr val="tx1"/>
              </a:solidFill>
            </a:endParaRPr>
          </a:p>
          <a:p>
            <a:pPr algn="l"/>
            <a:r>
              <a:rPr lang="en-GB" altLang="zh-CN" dirty="0" err="1">
                <a:solidFill>
                  <a:schemeClr val="tx1"/>
                </a:solidFill>
                <a:sym typeface="+mn-ea"/>
              </a:rPr>
              <a:t>pyecharts模块介绍</a:t>
            </a:r>
            <a:endParaRPr lang="en-GB" altLang="zh-CN" dirty="0" err="1">
              <a:solidFill>
                <a:schemeClr val="tx1"/>
              </a:solidFill>
            </a:endParaRPr>
          </a:p>
          <a:p>
            <a:pPr algn="l"/>
            <a:r>
              <a:rPr lang="en-GB" altLang="zh-CN" dirty="0" err="1">
                <a:solidFill>
                  <a:schemeClr val="tx1"/>
                </a:solidFill>
                <a:sym typeface="+mn-ea"/>
              </a:rPr>
              <a:t>pyecharts</a:t>
            </a:r>
            <a:r>
              <a:rPr lang="zh-CN" altLang="en-GB" dirty="0" err="1">
                <a:solidFill>
                  <a:schemeClr val="tx1"/>
                </a:solidFill>
                <a:sym typeface="+mn-ea"/>
              </a:rPr>
              <a:t>快速入门</a:t>
            </a:r>
            <a:endParaRPr lang="en-US" altLang="zh-CN" dirty="0">
              <a:solidFill>
                <a:schemeClr val="tx1"/>
              </a:solidFill>
            </a:endParaRPr>
          </a:p>
          <a:p>
            <a:pPr algn="l"/>
            <a:r>
              <a:rPr lang="zh-CN" altLang="en-US" dirty="0">
                <a:solidFill>
                  <a:schemeClr val="tx1"/>
                </a:solidFill>
                <a:sym typeface="+mn-ea"/>
              </a:rPr>
              <a:t>数据处理</a:t>
            </a:r>
            <a:endParaRPr lang="en-US" altLang="zh-CN" dirty="0">
              <a:solidFill>
                <a:schemeClr val="tx1"/>
              </a:solidFill>
            </a:endParaRPr>
          </a:p>
          <a:p>
            <a:pPr algn="l"/>
            <a:r>
              <a:rPr lang="en-GB" altLang="zh-CN" dirty="0" err="1">
                <a:solidFill>
                  <a:srgbClr val="FF0000"/>
                </a:solidFill>
                <a:sym typeface="+mn-ea"/>
              </a:rPr>
              <a:t>创建折线图</a:t>
            </a:r>
            <a:endParaRPr lang="en-GB" altLang="zh-CN" dirty="0" err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dirty="0"/>
              <a:t>效果二：全国疫情地图可视化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075" y="1673860"/>
            <a:ext cx="5181600" cy="37439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2600" y="1945640"/>
            <a:ext cx="4121150" cy="3200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66958" y="686922"/>
            <a:ext cx="6298881" cy="4855845"/>
          </a:xfrm>
        </p:spPr>
        <p:txBody>
          <a:bodyPr/>
          <a:lstStyle/>
          <a:p>
            <a:r>
              <a:rPr lang="zh-CN" altLang="en-US" dirty="0"/>
              <a:t>通过</a:t>
            </a:r>
            <a:r>
              <a:rPr lang="en-GB" altLang="zh-CN" dirty="0" err="1"/>
              <a:t>pyecharts</a:t>
            </a:r>
            <a:r>
              <a:rPr lang="zh-CN" altLang="en-US" dirty="0"/>
              <a:t>完成疫情折线图</a:t>
            </a:r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528605"/>
            <a:ext cx="10749598" cy="4219575"/>
          </a:xfrm>
        </p:spPr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</a:rPr>
              <a:t>导入模块</a:t>
            </a:r>
            <a:r>
              <a:rPr lang="en-US" altLang="zh-CN" b="1" dirty="0">
                <a:solidFill>
                  <a:srgbClr val="C00000"/>
                </a:solidFill>
              </a:rPr>
              <a:t>:</a:t>
            </a:r>
          </a:p>
          <a:p>
            <a:endParaRPr lang="en-US" altLang="zh-CN" b="1" dirty="0">
              <a:solidFill>
                <a:srgbClr val="C00000"/>
              </a:solidFill>
            </a:endParaRPr>
          </a:p>
          <a:p>
            <a:endParaRPr lang="en-US" altLang="zh-CN" b="1" dirty="0">
              <a:solidFill>
                <a:srgbClr val="C00000"/>
              </a:solidFill>
            </a:endParaRPr>
          </a:p>
          <a:p>
            <a:endParaRPr lang="en-US" altLang="zh-CN" b="1" dirty="0">
              <a:solidFill>
                <a:srgbClr val="C00000"/>
              </a:solidFill>
            </a:endParaRPr>
          </a:p>
          <a:p>
            <a:endParaRPr lang="en-US" altLang="zh-CN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b="1" dirty="0">
              <a:solidFill>
                <a:srgbClr val="C00000"/>
              </a:solidFill>
            </a:endParaRPr>
          </a:p>
          <a:p>
            <a:endParaRPr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710880" y="955048"/>
            <a:ext cx="10749599" cy="517190"/>
          </a:xfrm>
        </p:spPr>
        <p:txBody>
          <a:bodyPr/>
          <a:lstStyle/>
          <a:p>
            <a:r>
              <a:rPr lang="zh-CN" altLang="en-US" dirty="0"/>
              <a:t>导入模块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2247464"/>
            <a:ext cx="3835400" cy="15113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528605"/>
            <a:ext cx="10749598" cy="4219575"/>
          </a:xfrm>
        </p:spPr>
        <p:txBody>
          <a:bodyPr/>
          <a:lstStyle/>
          <a:p>
            <a:r>
              <a:rPr lang="zh-CN" altLang="en-US" b="1" dirty="0"/>
              <a:t> </a:t>
            </a:r>
            <a:r>
              <a:rPr lang="zh-CN" altLang="en-US" b="1" dirty="0">
                <a:solidFill>
                  <a:srgbClr val="C00000"/>
                </a:solidFill>
              </a:rPr>
              <a:t>折线图相关配置项</a:t>
            </a:r>
          </a:p>
          <a:p>
            <a:endParaRPr lang="en-US" altLang="zh-CN" b="1" dirty="0">
              <a:solidFill>
                <a:srgbClr val="C00000"/>
              </a:solidFill>
            </a:endParaRPr>
          </a:p>
          <a:p>
            <a:endParaRPr lang="en-US" altLang="zh-CN" b="1" dirty="0">
              <a:solidFill>
                <a:srgbClr val="C00000"/>
              </a:solidFill>
            </a:endParaRPr>
          </a:p>
          <a:p>
            <a:endParaRPr lang="en-US" altLang="zh-CN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b="1" dirty="0">
              <a:solidFill>
                <a:srgbClr val="C00000"/>
              </a:solidFill>
            </a:endParaRPr>
          </a:p>
          <a:p>
            <a:endParaRPr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710880" y="955048"/>
            <a:ext cx="10749599" cy="51719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折线图相关配置项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04450" y="2197737"/>
          <a:ext cx="11057697" cy="28627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5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58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58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26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配置项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作用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代码实例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7993">
                <a:tc>
                  <a:txBody>
                    <a:bodyPr/>
                    <a:lstStyle/>
                    <a:p>
                      <a:pPr algn="l"/>
                      <a:r>
                        <a:rPr lang="en-GB" sz="1600" dirty="0" err="1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init_opts</a:t>
                      </a:r>
                      <a:endParaRPr lang="en-GB" sz="1600" dirty="0"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对折线图初始化设置宽高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init_opts=opts.InitOpts(width="1600px", height="800px")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62"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.add_xaxis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添加</a:t>
                      </a:r>
                      <a:r>
                        <a:rPr lang="en-GB" sz="16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x</a:t>
                      </a:r>
                      <a:r>
                        <a:rPr lang="zh-CN" altLang="en-US" sz="16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轴数据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.</a:t>
                      </a:r>
                      <a:r>
                        <a:rPr lang="en-GB" sz="1600" dirty="0" err="1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add_xaxis</a:t>
                      </a:r>
                      <a:r>
                        <a:rPr lang="en-GB" sz="16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lang="zh-CN" altLang="en-US" sz="16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列表</a:t>
                      </a:r>
                      <a:r>
                        <a:rPr lang="en-US" altLang="zh-CN" sz="16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262"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.add_yaxis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添加</a:t>
                      </a:r>
                      <a:r>
                        <a:rPr lang="en-GB" sz="16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y</a:t>
                      </a:r>
                      <a:r>
                        <a:rPr lang="zh-CN" altLang="en-US" sz="16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轴数据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6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528605"/>
            <a:ext cx="10749598" cy="4219575"/>
          </a:xfrm>
        </p:spPr>
        <p:txBody>
          <a:bodyPr/>
          <a:lstStyle/>
          <a:p>
            <a:r>
              <a:rPr lang="zh-CN" altLang="en-US" b="1" dirty="0"/>
              <a:t> </a:t>
            </a:r>
            <a:r>
              <a:rPr lang="zh-CN" altLang="en-US" b="1" dirty="0">
                <a:solidFill>
                  <a:srgbClr val="C00000"/>
                </a:solidFill>
              </a:rPr>
              <a:t>创建折线图</a:t>
            </a:r>
            <a:endParaRPr lang="en-US" altLang="zh-CN" b="1" dirty="0">
              <a:solidFill>
                <a:srgbClr val="C00000"/>
              </a:solidFill>
            </a:endParaRPr>
          </a:p>
          <a:p>
            <a:endParaRPr lang="en-US" altLang="zh-CN" b="1" dirty="0">
              <a:solidFill>
                <a:srgbClr val="C00000"/>
              </a:solidFill>
            </a:endParaRPr>
          </a:p>
          <a:p>
            <a:endParaRPr lang="en-US" altLang="zh-CN" b="1" dirty="0">
              <a:solidFill>
                <a:srgbClr val="C00000"/>
              </a:solidFill>
            </a:endParaRPr>
          </a:p>
          <a:p>
            <a:endParaRPr lang="en-US" altLang="zh-CN" b="1" dirty="0">
              <a:solidFill>
                <a:srgbClr val="C00000"/>
              </a:solidFill>
            </a:endParaRPr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这里的</a:t>
            </a:r>
            <a:r>
              <a:rPr b="1" dirty="0">
                <a:solidFill>
                  <a:srgbClr val="C00000"/>
                </a:solidFill>
              </a:rPr>
              <a:t>Line()</a:t>
            </a:r>
            <a:r>
              <a:rPr lang="zh-CN" altLang="en-US" b="1" dirty="0">
                <a:solidFill>
                  <a:srgbClr val="C00000"/>
                </a:solidFill>
              </a:rPr>
              <a:t>是构建类对象，我们先不必理解是什么意思，后续在</a:t>
            </a:r>
            <a:r>
              <a:rPr b="1" dirty="0">
                <a:solidFill>
                  <a:srgbClr val="C00000"/>
                </a:solidFill>
              </a:rPr>
              <a:t>Python</a:t>
            </a:r>
            <a:r>
              <a:rPr lang="zh-CN" altLang="en-US" b="1" dirty="0">
                <a:solidFill>
                  <a:srgbClr val="C00000"/>
                </a:solidFill>
              </a:rPr>
              <a:t>高阶中进行详细讲解。</a:t>
            </a:r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目前我们简单的会用即可</a:t>
            </a: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zh-CN" altLang="en-US" b="1" dirty="0">
                <a:solidFill>
                  <a:srgbClr val="C00000"/>
                </a:solidFill>
              </a:rPr>
              <a:t>添加数据</a:t>
            </a:r>
            <a:endParaRPr lang="en-US" altLang="zh-CN" b="1" dirty="0">
              <a:solidFill>
                <a:srgbClr val="C00000"/>
              </a:solidFill>
            </a:endParaRPr>
          </a:p>
          <a:p>
            <a:endParaRPr lang="en-US" altLang="zh-CN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b="1" dirty="0">
              <a:solidFill>
                <a:srgbClr val="C00000"/>
              </a:solidFill>
            </a:endParaRPr>
          </a:p>
          <a:p>
            <a:endParaRPr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710880" y="955048"/>
            <a:ext cx="10749599" cy="51719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折线图相关配置项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519" y="2114028"/>
            <a:ext cx="7340600" cy="876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519" y="4617880"/>
            <a:ext cx="3810000" cy="11303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528605"/>
            <a:ext cx="10749598" cy="4219575"/>
          </a:xfrm>
        </p:spPr>
        <p:txBody>
          <a:bodyPr/>
          <a:lstStyle/>
          <a:p>
            <a:r>
              <a:rPr lang="zh-CN" altLang="en-US" b="1" dirty="0"/>
              <a:t> </a:t>
            </a:r>
            <a:r>
              <a:rPr lang="en-GB" altLang="zh-CN" b="1" dirty="0"/>
              <a:t> </a:t>
            </a:r>
            <a:r>
              <a:rPr lang="en-GB" altLang="zh-CN" b="1" dirty="0">
                <a:solidFill>
                  <a:srgbClr val="C00000"/>
                </a:solidFill>
              </a:rPr>
              <a:t>.add_yaxis</a:t>
            </a:r>
            <a:r>
              <a:rPr lang="zh-CN" altLang="en-US" b="1" dirty="0">
                <a:solidFill>
                  <a:srgbClr val="C00000"/>
                </a:solidFill>
              </a:rPr>
              <a:t>相关配置选项</a:t>
            </a:r>
            <a:r>
              <a:rPr lang="en-US" altLang="zh-CN" b="1" dirty="0">
                <a:solidFill>
                  <a:srgbClr val="C00000"/>
                </a:solidFill>
              </a:rPr>
              <a:t>:</a:t>
            </a:r>
          </a:p>
          <a:p>
            <a:endParaRPr lang="en-US" altLang="zh-CN" b="1" dirty="0">
              <a:solidFill>
                <a:srgbClr val="C00000"/>
              </a:solidFill>
            </a:endParaRPr>
          </a:p>
          <a:p>
            <a:endParaRPr lang="en-US" altLang="zh-CN" b="1" dirty="0">
              <a:solidFill>
                <a:srgbClr val="C00000"/>
              </a:solidFill>
            </a:endParaRPr>
          </a:p>
          <a:p>
            <a:endParaRPr lang="en-US" altLang="zh-CN" b="1" dirty="0">
              <a:solidFill>
                <a:srgbClr val="C00000"/>
              </a:solidFill>
            </a:endParaRPr>
          </a:p>
          <a:p>
            <a:endParaRPr lang="en-US" altLang="zh-CN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b="1" dirty="0">
              <a:solidFill>
                <a:srgbClr val="C00000"/>
              </a:solidFill>
            </a:endParaRPr>
          </a:p>
          <a:p>
            <a:endParaRPr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710880" y="955048"/>
            <a:ext cx="10749599" cy="51719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折线图相关配置项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10880" y="2179109"/>
          <a:ext cx="11076111" cy="2718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2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2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92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51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配置项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作用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代码实例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152">
                <a:tc>
                  <a:txBody>
                    <a:bodyPr/>
                    <a:lstStyle/>
                    <a:p>
                      <a:r>
                        <a:rPr lang="en-GB" sz="16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series_name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设置图例名称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GB" sz="1600" dirty="0" err="1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series_name</a:t>
                      </a:r>
                      <a:r>
                        <a:rPr lang="en-GB" sz="16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="</a:t>
                      </a:r>
                      <a:r>
                        <a:rPr lang="zh-CN" altLang="en-US" sz="16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美国确诊人数</a:t>
                      </a:r>
                      <a:r>
                        <a:rPr lang="en-US" altLang="zh-CN" sz="16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"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152">
                <a:tc>
                  <a:txBody>
                    <a:bodyPr/>
                    <a:lstStyle/>
                    <a:p>
                      <a:r>
                        <a:rPr lang="en-GB" sz="16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y_axis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输入</a:t>
                      </a:r>
                      <a:r>
                        <a:rPr lang="en-GB" sz="16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y</a:t>
                      </a:r>
                      <a:r>
                        <a:rPr lang="zh-CN" altLang="en-US" sz="16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轴数据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y_axis=["</a:t>
                      </a:r>
                      <a:r>
                        <a:rPr lang="zh-CN" altLang="en-US" sz="16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列表</a:t>
                      </a:r>
                      <a:r>
                        <a:rPr lang="en-US" altLang="zh-CN" sz="16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"]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152">
                <a:tc>
                  <a:txBody>
                    <a:bodyPr/>
                    <a:lstStyle/>
                    <a:p>
                      <a:r>
                        <a:rPr lang="en-GB" sz="1600" dirty="0" err="1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symbol_size</a:t>
                      </a:r>
                      <a:endParaRPr lang="en-GB" sz="1600" dirty="0"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设置点的大小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symbol_size=10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8980">
                <a:tc>
                  <a:txBody>
                    <a:bodyPr/>
                    <a:lstStyle/>
                    <a:p>
                      <a:r>
                        <a:rPr lang="en-GB" sz="16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label_opts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标签设置项：不显示标签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GB" sz="1600" dirty="0" err="1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label_opts</a:t>
                      </a:r>
                      <a:r>
                        <a:rPr lang="en-GB" sz="16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=</a:t>
                      </a:r>
                      <a:r>
                        <a:rPr lang="en-GB" sz="1600" dirty="0" err="1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opts.LabelOpts</a:t>
                      </a:r>
                      <a:r>
                        <a:rPr lang="en-GB" sz="16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lang="en-GB" sz="1600" dirty="0" err="1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is_show</a:t>
                      </a:r>
                      <a:r>
                        <a:rPr lang="en-GB" sz="16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=False)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8980">
                <a:tc>
                  <a:txBody>
                    <a:bodyPr/>
                    <a:lstStyle/>
                    <a:p>
                      <a:r>
                        <a:rPr lang="en-GB" sz="16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linestyle_opts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线条宽度和样式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GB" sz="1600" dirty="0" err="1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linestyle_opts</a:t>
                      </a:r>
                      <a:r>
                        <a:rPr lang="en-GB" sz="16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=</a:t>
                      </a:r>
                      <a:r>
                        <a:rPr lang="en-GB" sz="1600" dirty="0" err="1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opts.LineStyleOpts</a:t>
                      </a:r>
                      <a:r>
                        <a:rPr lang="en-GB" sz="16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(width=2)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528605"/>
            <a:ext cx="10749598" cy="4219575"/>
          </a:xfrm>
        </p:spPr>
        <p:txBody>
          <a:bodyPr/>
          <a:lstStyle/>
          <a:p>
            <a:r>
              <a:rPr lang="zh-CN" altLang="en-US" b="1" dirty="0"/>
              <a:t> </a:t>
            </a:r>
            <a:r>
              <a:rPr lang="en-GB" altLang="zh-CN" b="1" dirty="0"/>
              <a:t> </a:t>
            </a:r>
            <a:r>
              <a:rPr lang="en-GB" altLang="zh-CN" b="1" dirty="0">
                <a:solidFill>
                  <a:srgbClr val="C00000"/>
                </a:solidFill>
              </a:rPr>
              <a:t>.add_yaxis</a:t>
            </a:r>
            <a:r>
              <a:rPr lang="zh-CN" altLang="en-US" b="1" dirty="0">
                <a:solidFill>
                  <a:srgbClr val="C00000"/>
                </a:solidFill>
              </a:rPr>
              <a:t>相关配置选项</a:t>
            </a:r>
            <a:r>
              <a:rPr lang="en-US" altLang="zh-CN" b="1" dirty="0">
                <a:solidFill>
                  <a:srgbClr val="C00000"/>
                </a:solidFill>
              </a:rPr>
              <a:t>:</a:t>
            </a:r>
          </a:p>
          <a:p>
            <a:endParaRPr lang="en-US" altLang="zh-CN" b="1" dirty="0">
              <a:solidFill>
                <a:srgbClr val="C00000"/>
              </a:solidFill>
            </a:endParaRPr>
          </a:p>
          <a:p>
            <a:endParaRPr lang="en-US" altLang="zh-CN" b="1" dirty="0">
              <a:solidFill>
                <a:srgbClr val="C00000"/>
              </a:solidFill>
            </a:endParaRPr>
          </a:p>
          <a:p>
            <a:endParaRPr lang="en-US" altLang="zh-CN" b="1" dirty="0">
              <a:solidFill>
                <a:srgbClr val="C00000"/>
              </a:solidFill>
            </a:endParaRPr>
          </a:p>
          <a:p>
            <a:endParaRPr lang="en-US" altLang="zh-CN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b="1" dirty="0">
              <a:solidFill>
                <a:srgbClr val="C00000"/>
              </a:solidFill>
            </a:endParaRPr>
          </a:p>
          <a:p>
            <a:endParaRPr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710880" y="955048"/>
            <a:ext cx="10749599" cy="51719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折线图相关配置项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2070735"/>
            <a:ext cx="6232525" cy="347408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710880" y="955048"/>
            <a:ext cx="10749599" cy="51719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折线图相关配置项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760" y="1876425"/>
            <a:ext cx="7632065" cy="42551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528605"/>
            <a:ext cx="10749598" cy="4219575"/>
          </a:xfrm>
        </p:spPr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</a:rPr>
              <a:t> </a:t>
            </a:r>
            <a:r>
              <a:rPr lang="en-GB" altLang="zh-CN" b="1" dirty="0">
                <a:solidFill>
                  <a:srgbClr val="C00000"/>
                </a:solidFill>
              </a:rPr>
              <a:t>.set_global_opts</a:t>
            </a:r>
            <a:r>
              <a:rPr lang="zh-CN" altLang="en-US" b="1" dirty="0">
                <a:solidFill>
                  <a:srgbClr val="C00000"/>
                </a:solidFill>
              </a:rPr>
              <a:t>全局配置选项</a:t>
            </a:r>
            <a:r>
              <a:rPr lang="en-US" altLang="zh-CN" b="1" dirty="0">
                <a:solidFill>
                  <a:srgbClr val="C00000"/>
                </a:solidFill>
              </a:rPr>
              <a:t>:</a:t>
            </a:r>
          </a:p>
          <a:p>
            <a:endParaRPr lang="en-US" altLang="zh-CN" b="1" dirty="0">
              <a:solidFill>
                <a:srgbClr val="C00000"/>
              </a:solidFill>
            </a:endParaRPr>
          </a:p>
          <a:p>
            <a:endParaRPr lang="en-US" altLang="zh-CN" b="1" dirty="0">
              <a:solidFill>
                <a:srgbClr val="C00000"/>
              </a:solidFill>
            </a:endParaRPr>
          </a:p>
          <a:p>
            <a:endParaRPr lang="en-US" altLang="zh-CN" b="1" dirty="0">
              <a:solidFill>
                <a:srgbClr val="C00000"/>
              </a:solidFill>
            </a:endParaRPr>
          </a:p>
          <a:p>
            <a:endParaRPr lang="en-US" altLang="zh-CN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b="1" dirty="0">
              <a:solidFill>
                <a:srgbClr val="C00000"/>
              </a:solidFill>
            </a:endParaRPr>
          </a:p>
          <a:p>
            <a:endParaRPr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710880" y="955048"/>
            <a:ext cx="10749599" cy="517190"/>
          </a:xfrm>
        </p:spPr>
        <p:txBody>
          <a:bodyPr/>
          <a:lstStyle/>
          <a:p>
            <a:r>
              <a:rPr lang="zh-CN" altLang="en-US" dirty="0"/>
              <a:t>全局配置选项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29501" y="2197737"/>
          <a:ext cx="10970016" cy="3050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6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6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6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71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effectLst/>
                        </a:rPr>
                        <a:t>配置项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effectLst/>
                        </a:rPr>
                        <a:t>作用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effectLst/>
                        </a:rPr>
                        <a:t>代码实例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885">
                <a:tc>
                  <a:txBody>
                    <a:bodyPr/>
                    <a:lstStyle/>
                    <a:p>
                      <a:r>
                        <a:rPr lang="en-GB" sz="1600">
                          <a:effectLst/>
                        </a:rPr>
                        <a:t>title_opts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设置图标题和位置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effectLst/>
                        </a:rPr>
                        <a:t>title_opts=opts.TitleOpts(title="</a:t>
                      </a:r>
                      <a:r>
                        <a:rPr lang="zh-CN" altLang="en-US" sz="1600">
                          <a:effectLst/>
                        </a:rPr>
                        <a:t>标题</a:t>
                      </a:r>
                      <a:r>
                        <a:rPr lang="en-US" altLang="zh-CN" sz="1600">
                          <a:effectLst/>
                        </a:rPr>
                        <a:t>", </a:t>
                      </a:r>
                      <a:r>
                        <a:rPr lang="en-GB" sz="1600">
                          <a:effectLst/>
                        </a:rPr>
                        <a:t>pos_left="center")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885">
                <a:tc>
                  <a:txBody>
                    <a:bodyPr/>
                    <a:lstStyle/>
                    <a:p>
                      <a:r>
                        <a:rPr lang="en-GB" sz="1600">
                          <a:effectLst/>
                        </a:rPr>
                        <a:t>yaxis_opts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effectLst/>
                        </a:rPr>
                        <a:t>y</a:t>
                      </a:r>
                      <a:r>
                        <a:rPr lang="zh-CN" altLang="en-US" sz="1600">
                          <a:effectLst/>
                        </a:rPr>
                        <a:t>轴配置项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effectLst/>
                        </a:rPr>
                        <a:t>yaxis_opts=opts.AxisOpts(name="</a:t>
                      </a:r>
                      <a:r>
                        <a:rPr lang="zh-CN" altLang="en-US" sz="1600">
                          <a:effectLst/>
                        </a:rPr>
                        <a:t>累计确诊人数</a:t>
                      </a:r>
                      <a:r>
                        <a:rPr lang="en-US" altLang="zh-CN" sz="1600">
                          <a:effectLst/>
                        </a:rPr>
                        <a:t>")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0885">
                <a:tc>
                  <a:txBody>
                    <a:bodyPr/>
                    <a:lstStyle/>
                    <a:p>
                      <a:r>
                        <a:rPr lang="en-GB" sz="1600">
                          <a:effectLst/>
                        </a:rPr>
                        <a:t>xaxis_opts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effectLst/>
                        </a:rPr>
                        <a:t>x</a:t>
                      </a:r>
                      <a:r>
                        <a:rPr lang="zh-CN" altLang="en-US" sz="1600">
                          <a:effectLst/>
                        </a:rPr>
                        <a:t>轴配置项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effectLst/>
                        </a:rPr>
                        <a:t>xaxis_opts=opts.AxisOpts(name="</a:t>
                      </a:r>
                      <a:r>
                        <a:rPr lang="zh-CN" altLang="en-US" sz="1600">
                          <a:effectLst/>
                        </a:rPr>
                        <a:t>时间</a:t>
                      </a:r>
                      <a:r>
                        <a:rPr lang="en-US" altLang="zh-CN" sz="1600">
                          <a:effectLst/>
                        </a:rPr>
                        <a:t>")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0885">
                <a:tc>
                  <a:txBody>
                    <a:bodyPr/>
                    <a:lstStyle/>
                    <a:p>
                      <a:r>
                        <a:rPr lang="en-GB" sz="1600">
                          <a:effectLst/>
                        </a:rPr>
                        <a:t>legend_opts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图例配置项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GB" sz="1600" dirty="0" err="1">
                          <a:effectLst/>
                        </a:rPr>
                        <a:t>legend_opts</a:t>
                      </a:r>
                      <a:r>
                        <a:rPr lang="en-GB" sz="1600" dirty="0">
                          <a:effectLst/>
                        </a:rPr>
                        <a:t>=</a:t>
                      </a:r>
                      <a:r>
                        <a:rPr lang="en-GB" sz="1600" dirty="0" err="1">
                          <a:effectLst/>
                        </a:rPr>
                        <a:t>opts.LegendOpts</a:t>
                      </a:r>
                      <a:r>
                        <a:rPr lang="en-GB" sz="1600" dirty="0">
                          <a:effectLst/>
                        </a:rPr>
                        <a:t>(</a:t>
                      </a:r>
                      <a:r>
                        <a:rPr lang="en-GB" sz="1600" dirty="0" err="1">
                          <a:effectLst/>
                        </a:rPr>
                        <a:t>pos_left</a:t>
                      </a:r>
                      <a:r>
                        <a:rPr lang="en-GB" sz="1600" dirty="0">
                          <a:effectLst/>
                        </a:rPr>
                        <a:t>='70%')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528605"/>
            <a:ext cx="10749598" cy="4219575"/>
          </a:xfrm>
        </p:spPr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</a:rPr>
              <a:t> </a:t>
            </a:r>
            <a:r>
              <a:rPr lang="en-GB" altLang="zh-CN" b="1" dirty="0">
                <a:solidFill>
                  <a:srgbClr val="C00000"/>
                </a:solidFill>
              </a:rPr>
              <a:t>.set_global_opts</a:t>
            </a:r>
            <a:r>
              <a:rPr lang="zh-CN" altLang="en-US" b="1" dirty="0">
                <a:solidFill>
                  <a:srgbClr val="C00000"/>
                </a:solidFill>
              </a:rPr>
              <a:t>全局配置选项</a:t>
            </a:r>
            <a:r>
              <a:rPr lang="en-US" altLang="zh-CN" b="1" dirty="0">
                <a:solidFill>
                  <a:srgbClr val="C00000"/>
                </a:solidFill>
              </a:rPr>
              <a:t>:</a:t>
            </a:r>
          </a:p>
          <a:p>
            <a:endParaRPr lang="en-US" altLang="zh-CN" b="1" dirty="0">
              <a:solidFill>
                <a:srgbClr val="C00000"/>
              </a:solidFill>
            </a:endParaRPr>
          </a:p>
          <a:p>
            <a:endParaRPr lang="en-US" altLang="zh-CN" b="1" dirty="0">
              <a:solidFill>
                <a:srgbClr val="C00000"/>
              </a:solidFill>
            </a:endParaRPr>
          </a:p>
          <a:p>
            <a:endParaRPr lang="en-US" altLang="zh-CN" b="1" dirty="0">
              <a:solidFill>
                <a:srgbClr val="C00000"/>
              </a:solidFill>
            </a:endParaRPr>
          </a:p>
          <a:p>
            <a:endParaRPr lang="en-US" altLang="zh-CN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b="1" dirty="0">
              <a:solidFill>
                <a:srgbClr val="C00000"/>
              </a:solidFill>
            </a:endParaRPr>
          </a:p>
          <a:p>
            <a:endParaRPr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710880" y="955048"/>
            <a:ext cx="10749599" cy="517190"/>
          </a:xfrm>
        </p:spPr>
        <p:txBody>
          <a:bodyPr/>
          <a:lstStyle/>
          <a:p>
            <a:r>
              <a:rPr lang="zh-CN" altLang="en-US" dirty="0"/>
              <a:t>全局配置选项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710880" y="2118792"/>
            <a:ext cx="11113690" cy="255454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en-GB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set_global_opts</a:t>
            </a:r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</a:p>
          <a:p>
            <a:r>
              <a:rPr lang="en-GB" altLang="zh-CN" sz="1600" dirty="0">
                <a:solidFill>
                  <a:srgbClr val="8E90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# </a:t>
            </a:r>
            <a:r>
              <a:rPr lang="zh-CN" altLang="en-US" sz="1600" dirty="0">
                <a:solidFill>
                  <a:srgbClr val="8E90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设置图标题和位置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</a:t>
            </a:r>
            <a:r>
              <a:rPr lang="en-GB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title_opts</a:t>
            </a:r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</a:t>
            </a:r>
            <a:r>
              <a:rPr lang="en-GB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opts.TitleOpts</a:t>
            </a:r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(title=</a:t>
            </a:r>
            <a:r>
              <a:rPr lang="en-GB" altLang="zh-CN" sz="1600" dirty="0">
                <a:solidFill>
                  <a:srgbClr val="718C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"2020</a:t>
            </a:r>
            <a:r>
              <a:rPr lang="zh-CN" altLang="en-US" sz="1600" dirty="0">
                <a:solidFill>
                  <a:srgbClr val="718C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年 印🇮🇳美🇺🇸日🇯🇵 累计确诊人数对比图</a:t>
            </a:r>
            <a:r>
              <a:rPr lang="en-US" altLang="zh-CN" sz="1600" dirty="0">
                <a:solidFill>
                  <a:srgbClr val="718C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en-GB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pos_left</a:t>
            </a:r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</a:t>
            </a:r>
            <a:r>
              <a:rPr lang="en-GB" altLang="zh-CN" sz="1600" dirty="0">
                <a:solidFill>
                  <a:srgbClr val="718C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"center"</a:t>
            </a:r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), </a:t>
            </a:r>
          </a:p>
          <a:p>
            <a:r>
              <a:rPr lang="en-GB" altLang="zh-CN" sz="1600" dirty="0">
                <a:solidFill>
                  <a:srgbClr val="8E90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# x</a:t>
            </a:r>
            <a:r>
              <a:rPr lang="zh-CN" altLang="en-US" sz="1600" dirty="0">
                <a:solidFill>
                  <a:srgbClr val="8E90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轴配置项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</a:t>
            </a:r>
            <a:r>
              <a:rPr lang="en-GB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xaxis_opts</a:t>
            </a:r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</a:t>
            </a:r>
            <a:r>
              <a:rPr lang="en-GB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opts.AxisOpts</a:t>
            </a:r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(name=</a:t>
            </a:r>
            <a:r>
              <a:rPr lang="en-GB" altLang="zh-CN" sz="1600" dirty="0">
                <a:solidFill>
                  <a:srgbClr val="718C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“</a:t>
            </a:r>
            <a:r>
              <a:rPr lang="zh-CN" altLang="en-US" sz="1600" dirty="0">
                <a:solidFill>
                  <a:srgbClr val="718C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时间</a:t>
            </a:r>
            <a:r>
              <a:rPr lang="en-US" altLang="zh-CN" sz="1600" dirty="0">
                <a:solidFill>
                  <a:srgbClr val="718C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”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),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</a:t>
            </a:r>
            <a:r>
              <a:rPr lang="en-US" altLang="zh-CN" sz="1600" dirty="0">
                <a:solidFill>
                  <a:srgbClr val="8E90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600" dirty="0">
                <a:solidFill>
                  <a:srgbClr val="8E90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轴标题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600" dirty="0">
                <a:solidFill>
                  <a:srgbClr val="8E90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# </a:t>
            </a:r>
            <a:r>
              <a:rPr lang="en-GB" altLang="zh-CN" sz="1600" dirty="0">
                <a:solidFill>
                  <a:srgbClr val="8E90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y</a:t>
            </a:r>
            <a:r>
              <a:rPr lang="zh-CN" altLang="en-US" sz="1600" dirty="0">
                <a:solidFill>
                  <a:srgbClr val="8E90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轴配置项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</a:t>
            </a:r>
            <a:r>
              <a:rPr lang="en-GB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yaxis_opts</a:t>
            </a:r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</a:t>
            </a:r>
            <a:r>
              <a:rPr lang="en-GB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opts.AxisOpts</a:t>
            </a:r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(name=</a:t>
            </a:r>
            <a:r>
              <a:rPr lang="en-GB" altLang="zh-CN" sz="1600" dirty="0">
                <a:solidFill>
                  <a:srgbClr val="718C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“</a:t>
            </a:r>
            <a:r>
              <a:rPr lang="zh-CN" altLang="en-US" sz="1600" dirty="0">
                <a:solidFill>
                  <a:srgbClr val="718C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累计确诊人数</a:t>
            </a:r>
            <a:r>
              <a:rPr lang="en-US" altLang="zh-CN" sz="1600" dirty="0">
                <a:solidFill>
                  <a:srgbClr val="718C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”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),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</a:t>
            </a:r>
            <a:r>
              <a:rPr lang="en-US" altLang="zh-CN" sz="1600" dirty="0">
                <a:solidFill>
                  <a:srgbClr val="8E90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600" dirty="0">
                <a:solidFill>
                  <a:srgbClr val="8E90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轴标题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600" dirty="0">
                <a:solidFill>
                  <a:srgbClr val="8E90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# </a:t>
            </a:r>
            <a:r>
              <a:rPr lang="zh-CN" altLang="en-US" sz="1600" dirty="0">
                <a:solidFill>
                  <a:srgbClr val="8E90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图例配置项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</a:t>
            </a:r>
            <a:r>
              <a:rPr lang="en-GB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legend_opts</a:t>
            </a:r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</a:t>
            </a:r>
            <a:r>
              <a:rPr lang="en-GB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opts.LegendOpts</a:t>
            </a:r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en-GB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pos_left</a:t>
            </a:r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</a:t>
            </a:r>
            <a:r>
              <a:rPr lang="en-GB" altLang="zh-CN" sz="1600" dirty="0">
                <a:solidFill>
                  <a:srgbClr val="718C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‘70%‘</a:t>
            </a:r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),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</a:t>
            </a:r>
            <a:r>
              <a:rPr lang="en-GB" altLang="zh-CN" sz="1600" dirty="0">
                <a:solidFill>
                  <a:srgbClr val="8E90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600" dirty="0">
                <a:solidFill>
                  <a:srgbClr val="8E90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图例的位置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528605"/>
            <a:ext cx="10749598" cy="4219575"/>
          </a:xfrm>
        </p:spPr>
        <p:txBody>
          <a:bodyPr/>
          <a:lstStyle/>
          <a:p>
            <a:pPr marL="0" indent="0">
              <a:buNone/>
            </a:pPr>
            <a:endParaRPr lang="en-US" altLang="zh-CN" b="1" dirty="0">
              <a:solidFill>
                <a:srgbClr val="C00000"/>
              </a:solidFill>
            </a:endParaRPr>
          </a:p>
          <a:p>
            <a:endParaRPr lang="en-US" altLang="zh-CN" b="1" dirty="0">
              <a:solidFill>
                <a:srgbClr val="C00000"/>
              </a:solidFill>
            </a:endParaRPr>
          </a:p>
          <a:p>
            <a:endParaRPr lang="en-US" altLang="zh-CN" b="1" dirty="0">
              <a:solidFill>
                <a:srgbClr val="C00000"/>
              </a:solidFill>
            </a:endParaRPr>
          </a:p>
          <a:p>
            <a:endParaRPr lang="en-US" altLang="zh-CN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b="1" dirty="0">
              <a:solidFill>
                <a:srgbClr val="C00000"/>
              </a:solidFill>
            </a:endParaRPr>
          </a:p>
          <a:p>
            <a:endParaRPr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710880" y="955048"/>
            <a:ext cx="10749599" cy="517190"/>
          </a:xfrm>
        </p:spPr>
        <p:txBody>
          <a:bodyPr/>
          <a:lstStyle/>
          <a:p>
            <a:r>
              <a:rPr lang="zh-CN" altLang="en-US" dirty="0"/>
              <a:t>全局配置选项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613" y="1528604"/>
            <a:ext cx="8847009" cy="48972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dirty="0"/>
              <a:t>效果三：动态</a:t>
            </a:r>
            <a:r>
              <a:rPr lang="en-US" altLang="zh-CN" dirty="0"/>
              <a:t>GDP</a:t>
            </a:r>
            <a:r>
              <a:rPr dirty="0"/>
              <a:t>增长图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450" y="1926590"/>
            <a:ext cx="6284595" cy="4722495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390818"/>
            <a:ext cx="10749598" cy="4219575"/>
          </a:xfrm>
        </p:spPr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</a:rPr>
              <a:t>本案例数据全部来自 </a:t>
            </a:r>
            <a:r>
              <a:rPr lang="en-US" altLang="zh-CN" b="1" dirty="0">
                <a:solidFill>
                  <a:srgbClr val="C00000"/>
                </a:solidFill>
              </a:rPr>
              <a:t>&lt;&lt;</a:t>
            </a:r>
            <a:r>
              <a:rPr lang="zh-CN" altLang="en-US" b="1" dirty="0">
                <a:solidFill>
                  <a:srgbClr val="C00000"/>
                </a:solidFill>
              </a:rPr>
              <a:t>百度疫情实时大数据报告</a:t>
            </a:r>
            <a:r>
              <a:rPr lang="en-US" altLang="zh-CN" b="1" dirty="0">
                <a:solidFill>
                  <a:srgbClr val="C00000"/>
                </a:solidFill>
              </a:rPr>
              <a:t>&gt;&gt;</a:t>
            </a:r>
            <a:r>
              <a:rPr lang="zh-CN" altLang="en-US" b="1" dirty="0">
                <a:solidFill>
                  <a:srgbClr val="C00000"/>
                </a:solidFill>
              </a:rPr>
              <a:t>，及公开的全球各国</a:t>
            </a:r>
            <a:r>
              <a:rPr b="1" dirty="0">
                <a:solidFill>
                  <a:srgbClr val="C00000"/>
                </a:solidFill>
              </a:rPr>
              <a:t>GDP</a:t>
            </a:r>
            <a:r>
              <a:rPr lang="zh-CN" altLang="en-US" b="1" dirty="0">
                <a:solidFill>
                  <a:srgbClr val="C00000"/>
                </a:solidFill>
              </a:rPr>
              <a:t>数据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b="1" dirty="0">
                <a:solidFill>
                  <a:srgbClr val="C00000"/>
                </a:solidFill>
              </a:rPr>
              <a:t>使用的技术</a:t>
            </a:r>
            <a:endParaRPr lang="en-US" altLang="zh-CN" dirty="0">
              <a:solidFill>
                <a:srgbClr val="C00000"/>
              </a:solidFill>
            </a:endParaRPr>
          </a:p>
          <a:p>
            <a:pPr marL="360680" lvl="1" indent="0">
              <a:buNone/>
            </a:pPr>
            <a:r>
              <a:rPr lang="en-GB" altLang="zh-CN" b="1" dirty="0"/>
              <a:t>Echarts</a:t>
            </a:r>
            <a:r>
              <a:rPr lang="en-GB" altLang="zh-CN" dirty="0"/>
              <a:t> </a:t>
            </a:r>
            <a:r>
              <a:rPr lang="zh-CN" altLang="en-US" dirty="0"/>
              <a:t>是个由百度开源的数据可视化，凭借着良好的交互性，精巧的图表设计，得到了众多开发者的认可</a:t>
            </a:r>
            <a:r>
              <a:rPr lang="en-US" altLang="zh-CN" dirty="0"/>
              <a:t>. </a:t>
            </a:r>
            <a:r>
              <a:rPr lang="zh-CN" altLang="en-US" dirty="0"/>
              <a:t>而 </a:t>
            </a:r>
            <a:r>
              <a:rPr lang="en-GB" altLang="zh-CN" b="1" dirty="0"/>
              <a:t>Python</a:t>
            </a:r>
            <a:r>
              <a:rPr lang="en-GB" altLang="zh-CN" dirty="0"/>
              <a:t> </a:t>
            </a:r>
            <a:r>
              <a:rPr lang="zh-CN" altLang="en-US" dirty="0"/>
              <a:t>是门富有表达力的语言，很适合用于数据处理</a:t>
            </a:r>
            <a:r>
              <a:rPr lang="en-US" altLang="zh-CN" dirty="0"/>
              <a:t>. </a:t>
            </a:r>
            <a:r>
              <a:rPr lang="zh-CN" altLang="en-US" dirty="0"/>
              <a:t>当数据分析遇上数据可视化时</a:t>
            </a:r>
            <a:r>
              <a:rPr lang="en-GB" altLang="zh-CN" dirty="0"/>
              <a:t>pyecharts </a:t>
            </a:r>
            <a:r>
              <a:rPr lang="zh-CN" altLang="en-US" dirty="0"/>
              <a:t>诞生了</a:t>
            </a:r>
            <a:r>
              <a:rPr lang="en-US" altLang="zh-CN" dirty="0"/>
              <a:t>.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数据来源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067" y="1898483"/>
            <a:ext cx="1819378" cy="13673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335" y="4606290"/>
            <a:ext cx="1898650" cy="15811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929588" y="661870"/>
            <a:ext cx="6298881" cy="4855845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可视化案例的学习目标：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通过案例，回忆巩固</a:t>
            </a:r>
            <a:r>
              <a:rPr kumimoji="1" lang="en-US" altLang="zh-CN" dirty="0"/>
              <a:t>Python</a:t>
            </a:r>
            <a:r>
              <a:rPr kumimoji="1" lang="zh-CN" altLang="en-US" dirty="0"/>
              <a:t>基础的语法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锻炼编程能力，熟练语法的使用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217593" y="686106"/>
            <a:ext cx="5973761" cy="4256405"/>
          </a:xfrm>
        </p:spPr>
        <p:txBody>
          <a:bodyPr/>
          <a:lstStyle/>
          <a:p>
            <a:pPr algn="l"/>
            <a:r>
              <a:rPr lang="en-GB" altLang="zh-CN" dirty="0" err="1">
                <a:solidFill>
                  <a:srgbClr val="FF0000"/>
                </a:solidFill>
                <a:sym typeface="+mn-ea"/>
              </a:rPr>
              <a:t>json数据格式</a:t>
            </a:r>
            <a:endParaRPr lang="en-GB" altLang="zh-CN" dirty="0" err="1">
              <a:solidFill>
                <a:srgbClr val="FF0000"/>
              </a:solidFill>
            </a:endParaRPr>
          </a:p>
          <a:p>
            <a:r>
              <a:rPr lang="en-GB" altLang="zh-CN" dirty="0" err="1">
                <a:solidFill>
                  <a:schemeClr val="tx1"/>
                </a:solidFill>
                <a:sym typeface="+mn-ea"/>
              </a:rPr>
              <a:t>pyecharts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模块介绍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GB" altLang="zh-CN" dirty="0" err="1">
                <a:solidFill>
                  <a:schemeClr val="tx1"/>
                </a:solidFill>
                <a:sym typeface="+mn-ea"/>
              </a:rPr>
              <a:t>pyecharts</a:t>
            </a:r>
            <a:r>
              <a:rPr lang="zh-CN" altLang="en-GB" dirty="0" err="1">
                <a:solidFill>
                  <a:schemeClr val="tx1"/>
                </a:solidFill>
                <a:sym typeface="+mn-ea"/>
              </a:rPr>
              <a:t>快速入门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  <a:sym typeface="+mn-ea"/>
              </a:rPr>
              <a:t>数据处理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  <a:sym typeface="+mn-ea"/>
              </a:rPr>
              <a:t>创建折线图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66958" y="686922"/>
            <a:ext cx="6298881" cy="4855845"/>
          </a:xfrm>
        </p:spPr>
        <p:txBody>
          <a:bodyPr/>
          <a:lstStyle/>
          <a:p>
            <a:r>
              <a:rPr lang="zh-CN" altLang="en-US" dirty="0"/>
              <a:t>知道什么是</a:t>
            </a:r>
            <a:r>
              <a:rPr lang="en-GB" altLang="zh-CN" dirty="0" err="1"/>
              <a:t>json</a:t>
            </a:r>
            <a:endParaRPr lang="en-GB" altLang="zh-CN" dirty="0"/>
          </a:p>
          <a:p>
            <a:r>
              <a:rPr lang="zh-CN" altLang="en-US" dirty="0"/>
              <a:t>掌握如何使用</a:t>
            </a:r>
            <a:r>
              <a:rPr lang="en-GB" altLang="zh-CN" dirty="0" err="1"/>
              <a:t>json</a:t>
            </a:r>
            <a:r>
              <a:rPr lang="zh-CN" altLang="en-US" dirty="0"/>
              <a:t>进行数据转化</a:t>
            </a:r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390818"/>
            <a:ext cx="10749598" cy="4219575"/>
          </a:xfrm>
        </p:spPr>
        <p:txBody>
          <a:bodyPr/>
          <a:lstStyle/>
          <a:p>
            <a:r>
              <a:rPr dirty="0"/>
              <a:t>JSON</a:t>
            </a:r>
            <a:r>
              <a:rPr lang="zh-CN" altLang="en-US" dirty="0"/>
              <a:t>是一种轻量级的数据交互格式。可以按照</a:t>
            </a:r>
            <a:r>
              <a:rPr dirty="0"/>
              <a:t>JSON</a:t>
            </a:r>
            <a:r>
              <a:rPr lang="zh-CN" altLang="en-US" dirty="0"/>
              <a:t>指定的格式去组织和封装数据</a:t>
            </a:r>
          </a:p>
          <a:p>
            <a:r>
              <a:rPr dirty="0"/>
              <a:t>JSON</a:t>
            </a:r>
            <a:r>
              <a:rPr lang="zh-CN" altLang="en-US" dirty="0"/>
              <a:t>本质上是一个带有特定格式的字符串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>
                <a:solidFill>
                  <a:srgbClr val="C00000"/>
                </a:solidFill>
              </a:rPr>
              <a:t>主要功能</a:t>
            </a:r>
            <a:r>
              <a:rPr lang="zh-CN" altLang="en-US" dirty="0"/>
              <a:t>：</a:t>
            </a:r>
            <a:r>
              <a:rPr lang="en-GB" altLang="zh-CN" dirty="0"/>
              <a:t>json</a:t>
            </a:r>
            <a:r>
              <a:rPr lang="zh-CN" altLang="en-US" dirty="0"/>
              <a:t>就是一种在各个编程语言中流通的数据格式，</a:t>
            </a:r>
            <a:r>
              <a:rPr lang="zh-CN" altLang="en-US" dirty="0">
                <a:solidFill>
                  <a:srgbClr val="FF0000"/>
                </a:solidFill>
              </a:rPr>
              <a:t>负责不同编程语言中的数据传递和交互</a:t>
            </a:r>
            <a:r>
              <a:rPr lang="en-US" altLang="zh-CN" dirty="0"/>
              <a:t>. </a:t>
            </a:r>
            <a:r>
              <a:rPr lang="zh-CN" altLang="en-US" dirty="0"/>
              <a:t>类似于：</a:t>
            </a:r>
          </a:p>
          <a:p>
            <a:pPr lvl="1"/>
            <a:r>
              <a:rPr lang="zh-CN" altLang="en-US" dirty="0"/>
              <a:t>国际通用语言</a:t>
            </a:r>
            <a:r>
              <a:rPr lang="en-US" altLang="zh-CN" dirty="0"/>
              <a:t>-</a:t>
            </a:r>
            <a:r>
              <a:rPr lang="zh-CN" altLang="en-US" b="1" dirty="0"/>
              <a:t>英语</a:t>
            </a:r>
            <a:endParaRPr lang="zh-CN" altLang="en-US" dirty="0"/>
          </a:p>
          <a:p>
            <a:pPr lvl="1"/>
            <a:r>
              <a:rPr lang="zh-CN" altLang="en-US" dirty="0"/>
              <a:t>中国</a:t>
            </a:r>
            <a:r>
              <a:rPr lang="en-US" altLang="zh-CN" dirty="0"/>
              <a:t>56</a:t>
            </a:r>
            <a:r>
              <a:rPr lang="zh-CN" altLang="en-US" dirty="0"/>
              <a:t>个民族不同地区的通用语言</a:t>
            </a:r>
            <a:r>
              <a:rPr lang="en-US" altLang="zh-CN" dirty="0"/>
              <a:t>-</a:t>
            </a:r>
            <a:r>
              <a:rPr lang="zh-CN" altLang="en-US" b="1" dirty="0"/>
              <a:t>普通话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 什么是</a:t>
            </a:r>
            <a:r>
              <a:rPr lang="en-GB" altLang="zh-CN" dirty="0"/>
              <a:t>json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DkwMDBiMWYxNjc3MjczODJmOTVjMmY0OWZiN2Y3ODE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855,&quot;width&quot;:14310}"/>
</p:tagLst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2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1640</Words>
  <Application>Microsoft Office PowerPoint</Application>
  <PresentationFormat>宽屏</PresentationFormat>
  <Paragraphs>267</Paragraphs>
  <Slides>40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9</vt:i4>
      </vt:variant>
      <vt:variant>
        <vt:lpstr>幻灯片标题</vt:lpstr>
      </vt:variant>
      <vt:variant>
        <vt:i4>40</vt:i4>
      </vt:variant>
    </vt:vector>
  </HeadingPairs>
  <TitlesOfParts>
    <vt:vector size="61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华文楷体</vt:lpstr>
      <vt:lpstr>Arial</vt:lpstr>
      <vt:lpstr>Calibri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1_学习目标</vt:lpstr>
      <vt:lpstr>2_学习目标</vt:lpstr>
      <vt:lpstr>Python基础综合案例 数据可视化 - 折线图可视化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卓 王</cp:lastModifiedBy>
  <cp:revision>870</cp:revision>
  <dcterms:created xsi:type="dcterms:W3CDTF">2020-03-31T02:23:00Z</dcterms:created>
  <dcterms:modified xsi:type="dcterms:W3CDTF">2024-07-24T14:03:38Z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C463A908094F48FEA8D83C323C5C8440</vt:lpwstr>
  </property>
  <property fmtid="{D5CDD505-2E9C-101B-9397-08002B2CF9AE}" pid="3" name="KSOProductBuildVer">
    <vt:lpwstr>2052-11.1.0.11875</vt:lpwstr>
  </property>
</Properties>
</file>