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6" r:id="rId3"/>
  </p:sldMasterIdLst>
  <p:notesMasterIdLst>
    <p:notesMasterId r:id="rId22"/>
  </p:notesMasterIdLst>
  <p:handoutMasterIdLst>
    <p:handoutMasterId r:id="rId23"/>
  </p:handoutMasterIdLst>
  <p:sldIdLst>
    <p:sldId id="373" r:id="rId4"/>
    <p:sldId id="451" r:id="rId5"/>
    <p:sldId id="557" r:id="rId6"/>
    <p:sldId id="562" r:id="rId7"/>
    <p:sldId id="565" r:id="rId8"/>
    <p:sldId id="584" r:id="rId9"/>
    <p:sldId id="586" r:id="rId10"/>
    <p:sldId id="581" r:id="rId11"/>
    <p:sldId id="572" r:id="rId12"/>
    <p:sldId id="587" r:id="rId13"/>
    <p:sldId id="573" r:id="rId14"/>
    <p:sldId id="582" r:id="rId15"/>
    <p:sldId id="583" r:id="rId16"/>
    <p:sldId id="589" r:id="rId17"/>
    <p:sldId id="576" r:id="rId18"/>
    <p:sldId id="577" r:id="rId19"/>
    <p:sldId id="578" r:id="rId20"/>
    <p:sldId id="588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47D33"/>
    <a:srgbClr val="7C9B3F"/>
    <a:srgbClr val="41A7C3"/>
    <a:srgbClr val="66CCFF"/>
    <a:srgbClr val="FF3300"/>
    <a:srgbClr val="F49100"/>
    <a:srgbClr val="925700"/>
    <a:srgbClr val="DA0000"/>
    <a:srgbClr val="0DFF58"/>
    <a:srgbClr val="B8E7F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1" autoAdjust="0"/>
    <p:restoredTop sz="94660" autoAdjust="0"/>
  </p:normalViewPr>
  <p:slideViewPr>
    <p:cSldViewPr>
      <p:cViewPr>
        <p:scale>
          <a:sx n="75" d="100"/>
          <a:sy n="75" d="100"/>
        </p:scale>
        <p:origin x="-13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33104D6-3B3E-4A93-A79C-10831D0CD434}" type="datetimeFigureOut">
              <a:rPr lang="zh-CN" altLang="en-US"/>
              <a:pPr>
                <a:defRPr/>
              </a:pPr>
              <a:t>2017/7/30/Sun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4143AD-4F9D-4A2E-9B15-521E03DA01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931BC07-AE84-4AF7-9EC7-5F19625BA1A0}" type="datetimeFigureOut">
              <a:rPr lang="zh-CN" altLang="en-US"/>
              <a:pPr>
                <a:defRPr/>
              </a:pPr>
              <a:t>2017/7/30/Sun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D09CEC5-8653-4194-8D9D-F646971FF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9933"/>
              </a:buClr>
              <a:defRPr>
                <a:solidFill>
                  <a:srgbClr val="00B050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 userDrawn="1"/>
        </p:nvSpPr>
        <p:spPr bwMode="auto">
          <a:xfrm>
            <a:off x="0" y="2697163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rgbClr val="000000">
                <a:alpha val="29999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lIns="0" tIns="0" rIns="81280" bIns="0"/>
          <a:lstStyle/>
          <a:p>
            <a:pPr marL="8096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  <a:sym typeface="L VAG Rounded Light" charset="0"/>
              </a:rPr>
              <a:t>谢谢！</a:t>
            </a:r>
            <a:endParaRPr lang="en-US" sz="7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  <a:sym typeface="L VAG Rounded Light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52947-EFD3-45F4-95AE-4F9A54DDDAC5}" type="datetimeFigureOut">
              <a:rPr lang="zh-CN" altLang="en-US"/>
              <a:pPr>
                <a:defRPr/>
              </a:pPr>
              <a:t>2017/7/30/Sun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B0920-7A1C-4194-A170-43ADEB5D5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DF5ED-5327-48DF-9036-90E41BAA4ACF}" type="datetimeFigureOut">
              <a:rPr lang="zh-CN" altLang="en-US"/>
              <a:pPr>
                <a:defRPr/>
              </a:pPr>
              <a:t>2017/7/30/Sun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ADF00-9034-4415-9AB9-B73604796B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B029D-710B-48B8-A30F-7485600050DC}" type="datetimeFigureOut">
              <a:rPr lang="zh-CN" altLang="en-US"/>
              <a:pPr>
                <a:defRPr/>
              </a:pPr>
              <a:t>2017/7/30/Sun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E481C-7F03-4946-BA87-FEE05E35E2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3A7F3-0903-45A0-848B-F99830E48AB3}" type="datetimeFigureOut">
              <a:rPr lang="zh-CN" altLang="en-US"/>
              <a:pPr>
                <a:defRPr/>
              </a:pPr>
              <a:t>2017/7/30/Sun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2C8DC-FA4E-44A1-94EA-05E603B98F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240FB-AA69-4939-BF26-607BF5FBCE7F}" type="datetimeFigureOut">
              <a:rPr lang="zh-CN" altLang="en-US"/>
              <a:pPr>
                <a:defRPr/>
              </a:pPr>
              <a:t>2017/7/30/Sun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23D96-FEB5-4880-8EB5-F5E8175256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7661A-64D5-4DF7-B81F-427329A36215}" type="datetimeFigureOut">
              <a:rPr lang="zh-CN" altLang="en-US"/>
              <a:pPr>
                <a:defRPr/>
              </a:pPr>
              <a:t>2017/7/30/Sun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81AB9-B7CD-45C2-B7A7-57B9F91E50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B87B1-EE61-4D43-A4F7-D0F9107BCD3B}" type="datetimeFigureOut">
              <a:rPr lang="zh-CN" altLang="en-US"/>
              <a:pPr>
                <a:defRPr/>
              </a:pPr>
              <a:t>2017/7/30/Sun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5A3A1-B0E9-44D4-84AE-BC390A2A54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 userDrawn="1"/>
        </p:nvSpPr>
        <p:spPr bwMode="auto">
          <a:xfrm>
            <a:off x="0" y="2697163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rgbClr val="000000">
                <a:alpha val="29999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lIns="0" tIns="0" rIns="81280" bIns="0"/>
          <a:lstStyle/>
          <a:p>
            <a:pPr marL="8096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  <a:sym typeface="L VAG Rounded Light" charset="0"/>
              </a:rPr>
              <a:t>谢谢！</a:t>
            </a:r>
            <a:endParaRPr lang="en-US" sz="7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  <a:sym typeface="L VAG Rounded Light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0" cstate="screen">
            <a:duotone>
              <a:prstClr val="black"/>
              <a:srgbClr val="0DFF58">
                <a:tint val="45000"/>
                <a:satMod val="400000"/>
              </a:srgbClr>
            </a:duotone>
            <a:extLst>
              <a:ext uri="{28A0092B-C50C-407E-A947-70E740481C1C}"/>
            </a:extLst>
          </a:blip>
          <a:srcRect/>
          <a:stretch/>
        </p:blipFill>
        <p:spPr>
          <a:xfrm>
            <a:off x="0" y="3207"/>
            <a:ext cx="9144000" cy="399012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481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98588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6711950"/>
            <a:ext cx="9144000" cy="1492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1030" name="图片 4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950" y="6480175"/>
            <a:ext cx="863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706" r:id="rId7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00B050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0B050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0B050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0B050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0B050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B050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B050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B050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B05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FF9933"/>
        </a:buClr>
        <a:buFont typeface="Arial" charset="0"/>
        <a:buChar char="•"/>
        <a:defRPr sz="2800" kern="1200">
          <a:solidFill>
            <a:srgbClr val="00B050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BFBFBF"/>
        </a:buClr>
        <a:buFont typeface="Arial" charset="0"/>
        <a:buChar char="–"/>
        <a:defRPr sz="2400" kern="1200">
          <a:solidFill>
            <a:srgbClr val="77933C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FBFBF"/>
        </a:buClr>
        <a:buFont typeface="Arial" charset="0"/>
        <a:buChar char="•"/>
        <a:defRPr sz="2000" kern="1200">
          <a:solidFill>
            <a:srgbClr val="4F6228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FBFBF"/>
        </a:buClr>
        <a:buFont typeface="Arial" charset="0"/>
        <a:buChar char="–"/>
        <a:defRPr sz="2000" kern="1200">
          <a:solidFill>
            <a:srgbClr val="4F6228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FBFBF"/>
        </a:buClr>
        <a:buFont typeface="Arial" charset="0"/>
        <a:buChar char="»"/>
        <a:defRPr sz="2000" kern="1200">
          <a:solidFill>
            <a:srgbClr val="4F6228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Bottom-wave-for-dean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4213" y="4038600"/>
            <a:ext cx="8640762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0DFF58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196" name="图片 2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0825" y="6135688"/>
            <a:ext cx="12969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705" r:id="rId3"/>
    <p:sldLayoutId id="2147483696" r:id="rId4"/>
    <p:sldLayoutId id="2147483697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F9C9F8E-DCAF-4ECD-A8D9-B7F5A29AA282}" type="datetimeFigureOut">
              <a:rPr lang="zh-CN" altLang="en-US"/>
              <a:pPr>
                <a:defRPr/>
              </a:pPr>
              <a:t>2017/7/30/Sun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A33813-38E7-45D3-BF4D-05433E106B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4675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江岸教育综合素质评价平台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78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4556125"/>
            <a:ext cx="64008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江岸区教育局电教馆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2015-07-15</a:t>
            </a:r>
            <a:endParaRPr lang="zh-CN" altLang="en-US" sz="28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2 .3</a:t>
            </a:r>
            <a:r>
              <a:rPr lang="zh-CN" altLang="en-US" dirty="0" smtClean="0"/>
              <a:t>模块展示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获奖情况</a:t>
            </a:r>
          </a:p>
        </p:txBody>
      </p:sp>
      <p:sp>
        <p:nvSpPr>
          <p:cNvPr id="49170" name="AutoShape 6" descr="http://png-5.findicons.com/files/icons/754/isuite_revoked/128/archiv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24744"/>
            <a:ext cx="1440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获奖列表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187460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获奖统计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4496" y="1556792"/>
            <a:ext cx="457200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400862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492896"/>
            <a:ext cx="729233" cy="12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6093296"/>
            <a:ext cx="729233" cy="12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556792"/>
            <a:ext cx="729233" cy="12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3645024"/>
            <a:ext cx="729233" cy="12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467544" y="404813"/>
            <a:ext cx="8229600" cy="777875"/>
          </a:xfrm>
        </p:spPr>
        <p:txBody>
          <a:bodyPr/>
          <a:lstStyle/>
          <a:p>
            <a:pPr algn="l"/>
            <a:r>
              <a:rPr lang="en-US" altLang="zh-CN" dirty="0" smtClean="0"/>
              <a:t>2 .4</a:t>
            </a:r>
            <a:r>
              <a:rPr lang="zh-CN" altLang="en-US" dirty="0" smtClean="0"/>
              <a:t>模块展示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班级情况</a:t>
            </a:r>
          </a:p>
        </p:txBody>
      </p:sp>
      <p:sp>
        <p:nvSpPr>
          <p:cNvPr id="49170" name="AutoShape 6" descr="http://png-5.findicons.com/files/icons/754/isuite_revoked/128/archive.png"/>
          <p:cNvSpPr>
            <a:spLocks noChangeAspect="1" noChangeArrowheads="1"/>
          </p:cNvSpPr>
          <p:nvPr/>
        </p:nvSpPr>
        <p:spPr bwMode="auto">
          <a:xfrm>
            <a:off x="701228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8743" y="1211560"/>
            <a:ext cx="177209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12760" y="1325379"/>
            <a:ext cx="3597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647D33"/>
                </a:solidFill>
                <a:latin typeface="黑体" pitchFamily="49" charset="-122"/>
                <a:ea typeface="黑体" pitchFamily="49" charset="-122"/>
              </a:rPr>
              <a:t>总分成绩</a:t>
            </a:r>
            <a:endParaRPr lang="zh-CN" altLang="en-US" sz="900" b="1" dirty="0">
              <a:solidFill>
                <a:srgbClr val="647D3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3464" y="1412776"/>
            <a:ext cx="372155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&gt;&gt; </a:t>
            </a: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详细数据</a:t>
            </a:r>
            <a:endParaRPr lang="zh-CN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9368" y="1052736"/>
            <a:ext cx="310998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3384" y="4005064"/>
            <a:ext cx="286197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5392" y="1844824"/>
            <a:ext cx="266429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7720" y="1052736"/>
            <a:ext cx="310998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3744" y="1844824"/>
            <a:ext cx="266429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113384" y="1196752"/>
            <a:ext cx="93610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全校分数</a:t>
            </a:r>
            <a:endParaRPr lang="zh-CN" altLang="en-US" sz="1100" b="1" dirty="0">
              <a:solidFill>
                <a:schemeClr val="accent5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1761" y="1158860"/>
            <a:ext cx="85792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&gt;&gt;</a:t>
            </a:r>
            <a:r>
              <a:rPr lang="zh-CN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详细数据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1736" y="1196752"/>
            <a:ext cx="93610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全区分数</a:t>
            </a:r>
            <a:endParaRPr lang="zh-CN" altLang="en-US" sz="1100" b="1" dirty="0">
              <a:solidFill>
                <a:schemeClr val="accent5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0113" y="1196752"/>
            <a:ext cx="85792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&gt;&gt;</a:t>
            </a:r>
            <a:r>
              <a:rPr lang="zh-CN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详细数据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7400" y="4077072"/>
            <a:ext cx="122413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数据分析</a:t>
            </a:r>
            <a:endParaRPr lang="zh-CN" altLang="en-US" sz="1100" b="1" dirty="0">
              <a:solidFill>
                <a:schemeClr val="accent5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1416" y="4573577"/>
            <a:ext cx="223224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    该班级在全校的综合排名第二，排名第一的次数占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次，第五为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次，第二为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次，是个不错的班级，您的孩子在这个班级一定会取得很大的进步！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6066" y="4005064"/>
            <a:ext cx="286197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300082" y="4077072"/>
            <a:ext cx="122413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数据分析</a:t>
            </a:r>
            <a:endParaRPr lang="zh-CN" altLang="en-US" sz="1100" b="1" dirty="0">
              <a:solidFill>
                <a:schemeClr val="accent5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44098" y="4573577"/>
            <a:ext cx="223224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    该班级在全区的综合排名第二，排名第一的次数占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次，第五为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次，第二为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次，是个不错的班级，您的孩子在这个班级一定会取得很大的进步！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25552" y="5589240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7880" y="5589240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6604" y="1314450"/>
            <a:ext cx="11811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6604" y="3618706"/>
            <a:ext cx="11811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582588" y="1628904"/>
            <a:ext cx="74892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上半学期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7633" y="14128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2014</a:t>
            </a:r>
            <a:r>
              <a:rPr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学年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580" y="2781032"/>
            <a:ext cx="74892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上半学期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625" y="2565008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2014</a:t>
            </a:r>
            <a:r>
              <a:rPr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学年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02668" y="2466578"/>
            <a:ext cx="53407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582589" y="2754610"/>
            <a:ext cx="7200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上半学期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4597" y="2538586"/>
            <a:ext cx="64807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2014</a:t>
            </a:r>
            <a:r>
              <a:rPr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学年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02668" y="1386458"/>
            <a:ext cx="53407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6604" y="3448372"/>
            <a:ext cx="11811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582588" y="3762826"/>
            <a:ext cx="74892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上半学期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633" y="3546802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2014</a:t>
            </a:r>
            <a:r>
              <a:rPr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学年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02668" y="4600500"/>
            <a:ext cx="53407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582589" y="4888532"/>
            <a:ext cx="7200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上半学期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4597" y="4672508"/>
            <a:ext cx="64807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2015</a:t>
            </a:r>
            <a:r>
              <a:rPr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学年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02668" y="3520380"/>
            <a:ext cx="53407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582588" y="3789144"/>
            <a:ext cx="74892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上半学期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633" y="357312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2015</a:t>
            </a:r>
            <a:r>
              <a:rPr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学年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02668" y="4626818"/>
            <a:ext cx="53407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582589" y="4914850"/>
            <a:ext cx="7200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上半学期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02668" y="3546698"/>
            <a:ext cx="53407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2 .5</a:t>
            </a:r>
            <a:r>
              <a:rPr lang="zh-CN" altLang="en-US" dirty="0" smtClean="0"/>
              <a:t>模块展示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班级活动相册、班级圈</a:t>
            </a:r>
          </a:p>
        </p:txBody>
      </p:sp>
      <p:pic>
        <p:nvPicPr>
          <p:cNvPr id="563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575" y="1052513"/>
            <a:ext cx="3871913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1250950"/>
            <a:ext cx="403225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888" y="4508500"/>
            <a:ext cx="381635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2.6 </a:t>
            </a:r>
            <a:r>
              <a:rPr lang="zh-CN" altLang="en-US" dirty="0" smtClean="0"/>
              <a:t>学习表现</a:t>
            </a:r>
          </a:p>
        </p:txBody>
      </p:sp>
      <p:pic>
        <p:nvPicPr>
          <p:cNvPr id="532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557338"/>
            <a:ext cx="399415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6"/>
          <p:cNvPicPr>
            <a:picLocks noChangeAspect="1" noChangeArrowheads="1"/>
          </p:cNvPicPr>
          <p:nvPr/>
        </p:nvPicPr>
        <p:blipFill>
          <a:blip r:embed="rId3" cstate="print"/>
          <a:srcRect l="-2" r="359"/>
          <a:stretch>
            <a:fillRect/>
          </a:stretch>
        </p:blipFill>
        <p:spPr bwMode="auto">
          <a:xfrm>
            <a:off x="4803775" y="3538538"/>
            <a:ext cx="3978275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1557338"/>
            <a:ext cx="4287838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5661248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2 .7</a:t>
            </a:r>
            <a:r>
              <a:rPr lang="zh-CN" altLang="en-US" dirty="0" smtClean="0"/>
              <a:t>模块展示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班级情况</a:t>
            </a:r>
          </a:p>
        </p:txBody>
      </p:sp>
      <p:sp>
        <p:nvSpPr>
          <p:cNvPr id="49170" name="AutoShape 6" descr="http://png-5.findicons.com/files/icons/754/isuite_revoked/128/archiv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7899" y="1484784"/>
            <a:ext cx="177209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71916" y="1598603"/>
            <a:ext cx="3597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647D33"/>
                </a:solidFill>
                <a:latin typeface="黑体" pitchFamily="49" charset="-122"/>
                <a:ea typeface="黑体" pitchFamily="49" charset="-122"/>
              </a:rPr>
              <a:t>总分成绩</a:t>
            </a:r>
            <a:endParaRPr lang="zh-CN" altLang="en-US" sz="900" b="1" dirty="0">
              <a:solidFill>
                <a:srgbClr val="647D3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620" y="1686000"/>
            <a:ext cx="372155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&gt;&gt; </a:t>
            </a: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详细数据</a:t>
            </a:r>
            <a:endParaRPr lang="zh-CN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2100" y="1052736"/>
            <a:ext cx="310998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3913213"/>
            <a:ext cx="2992354" cy="2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1" y="1052736"/>
            <a:ext cx="326547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326116" y="1196752"/>
            <a:ext cx="93610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全校分数</a:t>
            </a:r>
            <a:endParaRPr lang="zh-CN" altLang="en-US" sz="1100" b="1" dirty="0">
              <a:solidFill>
                <a:schemeClr val="accent5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04493" y="1158860"/>
            <a:ext cx="85792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&gt;&gt;</a:t>
            </a:r>
            <a:r>
              <a:rPr lang="zh-CN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详细数据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1196752"/>
            <a:ext cx="93610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全区分数</a:t>
            </a:r>
            <a:endParaRPr lang="zh-CN" altLang="en-US" sz="1100" b="1" dirty="0">
              <a:solidFill>
                <a:schemeClr val="accent5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42465" y="1196752"/>
            <a:ext cx="85792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&gt;&gt;</a:t>
            </a:r>
            <a:r>
              <a:rPr lang="zh-CN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rPr>
              <a:t>详细数据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9752" y="4005064"/>
            <a:ext cx="127990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数据分析</a:t>
            </a:r>
            <a:endParaRPr lang="zh-CN" altLang="en-US" sz="1100" b="1" dirty="0">
              <a:solidFill>
                <a:schemeClr val="accent5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4424754"/>
            <a:ext cx="2333940" cy="116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    该学生在全校语文分数和全班以及全校的平均分来来说是相对较低，家长要加强孩子这方面的关注。了解原因，及时调整。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933056"/>
            <a:ext cx="303619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436096" y="4046875"/>
            <a:ext cx="115212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数据分析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9078" y="5578280"/>
            <a:ext cx="1129326" cy="25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98124" y="1772816"/>
            <a:ext cx="263991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1772816"/>
            <a:ext cx="263991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580112" y="4437112"/>
            <a:ext cx="23762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    该学生在全校语文分数和全班以及全校的平均分来来说是相对较低，家长要加强孩子这方面的关注。了解原因，及时调整。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9958" y="1340768"/>
            <a:ext cx="1301762" cy="233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605942" y="1655222"/>
            <a:ext cx="77621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上半学期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0987" y="1439198"/>
            <a:ext cx="6167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2014</a:t>
            </a:r>
            <a:r>
              <a:rPr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学年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26021" y="2492896"/>
            <a:ext cx="588631" cy="71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605943" y="2780928"/>
            <a:ext cx="74631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上半学期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7951" y="2564904"/>
            <a:ext cx="67168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2014</a:t>
            </a:r>
            <a:r>
              <a:rPr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学年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91081" y="1418576"/>
            <a:ext cx="588631" cy="71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9958" y="3474690"/>
            <a:ext cx="1301762" cy="233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677951" y="4725724"/>
            <a:ext cx="67168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2015</a:t>
            </a:r>
            <a:r>
              <a:rPr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学年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5942" y="3815462"/>
            <a:ext cx="77621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上半学期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0987" y="3599438"/>
            <a:ext cx="6167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2015</a:t>
            </a:r>
            <a:r>
              <a:rPr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学年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26021" y="4653136"/>
            <a:ext cx="588631" cy="71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605943" y="4941168"/>
            <a:ext cx="74631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上半学期</a:t>
            </a:r>
            <a:endParaRPr lang="zh-CN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26021" y="3573016"/>
            <a:ext cx="588631" cy="71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9538" y="5580648"/>
            <a:ext cx="1118697" cy="24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2 .9</a:t>
            </a:r>
            <a:r>
              <a:rPr lang="zh-CN" altLang="en-US" dirty="0" smtClean="0"/>
              <a:t>模块展示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至家长的话</a:t>
            </a:r>
          </a:p>
        </p:txBody>
      </p:sp>
      <p:sp>
        <p:nvSpPr>
          <p:cNvPr id="49170" name="AutoShape 6" descr="http://png-5.findicons.com/files/icons/754/isuite_revoked/128/archiv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052736"/>
            <a:ext cx="63055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7870" y="6165304"/>
            <a:ext cx="3614450" cy="3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18821" y="1079158"/>
            <a:ext cx="1252979" cy="307777"/>
          </a:xfrm>
          <a:prstGeom prst="rect">
            <a:avLst/>
          </a:prstGeom>
          <a:solidFill>
            <a:srgbClr val="41A7C3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至家长的话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204864"/>
            <a:ext cx="1153659" cy="25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005064"/>
            <a:ext cx="1153659" cy="25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941168"/>
            <a:ext cx="1153659" cy="25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5877272"/>
            <a:ext cx="1153659" cy="25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3140968"/>
            <a:ext cx="1153659" cy="25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372200" y="1628800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1"/>
                </a:solidFill>
              </a:rPr>
              <a:t>林老师 </a:t>
            </a:r>
            <a:r>
              <a:rPr lang="en-US" altLang="zh-CN" sz="1100" b="1" dirty="0" smtClean="0">
                <a:solidFill>
                  <a:schemeClr val="accent1"/>
                </a:solidFill>
              </a:rPr>
              <a:t>|</a:t>
            </a:r>
            <a:r>
              <a:rPr lang="zh-CN" altLang="en-US" sz="1100" b="1" dirty="0" smtClean="0">
                <a:solidFill>
                  <a:schemeClr val="accent1"/>
                </a:solidFill>
              </a:rPr>
              <a:t>语文</a:t>
            </a:r>
            <a:r>
              <a:rPr lang="en-US" altLang="zh-CN" sz="1100" b="1" dirty="0" smtClean="0">
                <a:solidFill>
                  <a:schemeClr val="accent1"/>
                </a:solidFill>
              </a:rPr>
              <a:t> </a:t>
            </a:r>
            <a:endParaRPr lang="zh-CN" altLang="en-US" sz="11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208" y="443711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1"/>
                </a:solidFill>
              </a:rPr>
              <a:t>林老师 </a:t>
            </a:r>
            <a:r>
              <a:rPr lang="en-US" altLang="zh-CN" sz="1100" b="1" dirty="0" smtClean="0">
                <a:solidFill>
                  <a:schemeClr val="accent1"/>
                </a:solidFill>
              </a:rPr>
              <a:t>|</a:t>
            </a:r>
            <a:r>
              <a:rPr lang="zh-CN" altLang="en-US" sz="1100" b="1" dirty="0" smtClean="0">
                <a:solidFill>
                  <a:schemeClr val="accent1"/>
                </a:solidFill>
              </a:rPr>
              <a:t>语文</a:t>
            </a:r>
            <a:r>
              <a:rPr lang="en-US" altLang="zh-CN" sz="1100" b="1" dirty="0" smtClean="0">
                <a:solidFill>
                  <a:schemeClr val="accent1"/>
                </a:solidFill>
              </a:rPr>
              <a:t> </a:t>
            </a:r>
            <a:endParaRPr lang="zh-CN" altLang="en-US" sz="11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350100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1"/>
                </a:solidFill>
              </a:rPr>
              <a:t>林老师 </a:t>
            </a:r>
            <a:r>
              <a:rPr lang="en-US" altLang="zh-CN" sz="1100" b="1" dirty="0" smtClean="0">
                <a:solidFill>
                  <a:schemeClr val="accent1"/>
                </a:solidFill>
              </a:rPr>
              <a:t>|</a:t>
            </a:r>
            <a:r>
              <a:rPr lang="zh-CN" altLang="en-US" sz="1100" b="1" dirty="0" smtClean="0">
                <a:solidFill>
                  <a:schemeClr val="accent1"/>
                </a:solidFill>
              </a:rPr>
              <a:t>语文</a:t>
            </a:r>
            <a:r>
              <a:rPr lang="en-US" altLang="zh-CN" sz="1100" b="1" dirty="0" smtClean="0">
                <a:solidFill>
                  <a:schemeClr val="accent1"/>
                </a:solidFill>
              </a:rPr>
              <a:t> </a:t>
            </a:r>
            <a:endParaRPr lang="zh-CN" altLang="en-US" sz="11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44208" y="530120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1"/>
                </a:solidFill>
              </a:rPr>
              <a:t>李老师 </a:t>
            </a:r>
            <a:r>
              <a:rPr lang="en-US" altLang="zh-CN" sz="1100" b="1" dirty="0" smtClean="0">
                <a:solidFill>
                  <a:schemeClr val="accent1"/>
                </a:solidFill>
              </a:rPr>
              <a:t>|</a:t>
            </a:r>
            <a:r>
              <a:rPr lang="zh-CN" altLang="en-US" sz="1100" b="1" dirty="0" smtClean="0">
                <a:solidFill>
                  <a:schemeClr val="accent1"/>
                </a:solidFill>
              </a:rPr>
              <a:t>数学</a:t>
            </a:r>
            <a:r>
              <a:rPr lang="en-US" altLang="zh-CN" sz="1100" b="1" dirty="0" smtClean="0">
                <a:solidFill>
                  <a:schemeClr val="accent1"/>
                </a:solidFill>
              </a:rPr>
              <a:t> </a:t>
            </a:r>
            <a:endParaRPr lang="zh-CN" altLang="en-US" sz="11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00192" y="2492896"/>
            <a:ext cx="1262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1"/>
                </a:solidFill>
              </a:rPr>
              <a:t>陈老师 </a:t>
            </a:r>
            <a:r>
              <a:rPr lang="en-US" altLang="zh-CN" sz="1100" b="1" dirty="0" smtClean="0">
                <a:solidFill>
                  <a:schemeClr val="accent1"/>
                </a:solidFill>
              </a:rPr>
              <a:t>|</a:t>
            </a:r>
            <a:r>
              <a:rPr lang="zh-CN" altLang="en-US" sz="1100" b="1" dirty="0" smtClean="0">
                <a:solidFill>
                  <a:schemeClr val="accent1"/>
                </a:solidFill>
              </a:rPr>
              <a:t>班主任</a:t>
            </a:r>
            <a:endParaRPr lang="zh-CN" altLang="en-US" sz="11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3888433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2 .10</a:t>
            </a:r>
            <a:r>
              <a:rPr lang="zh-CN" altLang="en-US" dirty="0" smtClean="0"/>
              <a:t>模块展示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至老师的话</a:t>
            </a:r>
          </a:p>
        </p:txBody>
      </p:sp>
      <p:sp>
        <p:nvSpPr>
          <p:cNvPr id="49170" name="AutoShape 6" descr="http://png-5.findicons.com/files/icons/754/isuite_revoked/128/archiv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052736"/>
            <a:ext cx="414753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268760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396317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501008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4653136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4427984" y="1340768"/>
            <a:ext cx="410445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27984" y="1135777"/>
            <a:ext cx="97815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给老师的话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72400" y="1124744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3" y="5229200"/>
            <a:ext cx="237626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572000" y="5301208"/>
            <a:ext cx="115212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选择发送的对象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0933" y="5589240"/>
            <a:ext cx="11334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7308304" y="5661248"/>
            <a:ext cx="504056" cy="277000"/>
          </a:xfrm>
          <a:prstGeom prst="rect">
            <a:avLst/>
          </a:prstGeom>
          <a:solidFill>
            <a:srgbClr val="41A7C3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发送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4008" y="5661248"/>
            <a:ext cx="100811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班主任</a:t>
            </a:r>
            <a:r>
              <a:rPr lang="en-US" altLang="zh-CN" sz="800" dirty="0" smtClean="0"/>
              <a:t>-</a:t>
            </a:r>
            <a:r>
              <a:rPr lang="zh-CN" altLang="en-US" sz="800" dirty="0" smtClean="0"/>
              <a:t>陈老师</a:t>
            </a:r>
            <a:endParaRPr lang="zh-CN" altLang="en-US" sz="8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2 .11</a:t>
            </a:r>
            <a:r>
              <a:rPr lang="zh-CN" altLang="en-US" dirty="0" smtClean="0"/>
              <a:t>模块展示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教育心得</a:t>
            </a:r>
          </a:p>
        </p:txBody>
      </p:sp>
      <p:sp>
        <p:nvSpPr>
          <p:cNvPr id="49170" name="AutoShape 6" descr="http://png-5.findicons.com/files/icons/754/isuite_revoked/128/archiv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196752"/>
            <a:ext cx="417646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417646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4685" y="1151166"/>
            <a:ext cx="748923" cy="261610"/>
          </a:xfrm>
          <a:prstGeom prst="rect">
            <a:avLst/>
          </a:prstGeom>
          <a:solidFill>
            <a:srgbClr val="41A7C3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教育心得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060848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852936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6093296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5276637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509120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645024"/>
            <a:ext cx="1080120" cy="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1259632" y="2348880"/>
            <a:ext cx="5587527" cy="224794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一、家长平台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二、内容展示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/>
              <a:ext uri="{28A0092B-C50C-407E-A947-70E740481C1C}"/>
            </a:extLst>
          </a:blip>
          <a:srcRect/>
          <a:stretch/>
        </p:blipFill>
        <p:spPr>
          <a:xfrm>
            <a:off x="5143504" y="1988840"/>
            <a:ext cx="3788228" cy="35283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0563"/>
            <a:ext cx="8229600" cy="595312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家长平台模块划分 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29698" name="Rectangle 3"/>
          <p:cNvSpPr txBox="1">
            <a:spLocks noChangeArrowheads="1"/>
          </p:cNvSpPr>
          <p:nvPr/>
        </p:nvSpPr>
        <p:spPr bwMode="auto">
          <a:xfrm>
            <a:off x="611188" y="1196975"/>
            <a:ext cx="8291512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9933"/>
              </a:buClr>
              <a:buFont typeface="Arial" charset="0"/>
              <a:buChar char="•"/>
            </a:pPr>
            <a:endParaRPr lang="zh-CN" altLang="en-US" sz="2800" b="1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9" name="Picture 9" descr="그림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679700" y="1773238"/>
            <a:ext cx="20161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10" descr="그림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2679700" y="3789363"/>
            <a:ext cx="2016125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11" descr="그림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4695825" y="3789363"/>
            <a:ext cx="2016125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12" descr="그림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5825" y="1784350"/>
            <a:ext cx="20161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971600" y="2349500"/>
            <a:ext cx="27884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孩子信息中心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940152" y="4581128"/>
            <a:ext cx="2808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家长互动园区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991225" y="2492375"/>
            <a:ext cx="26564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数据统计分析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903663" y="3500438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家长平台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115616" y="4581128"/>
            <a:ext cx="2880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家校互动平台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1.1.1 </a:t>
            </a:r>
            <a:r>
              <a:rPr lang="zh-CN" altLang="en-US" dirty="0" smtClean="0"/>
              <a:t>平台业务模块详细内容划分 </a:t>
            </a:r>
          </a:p>
        </p:txBody>
      </p:sp>
      <p:grpSp>
        <p:nvGrpSpPr>
          <p:cNvPr id="2" name="组合 88"/>
          <p:cNvGrpSpPr>
            <a:grpSpLocks/>
          </p:cNvGrpSpPr>
          <p:nvPr/>
        </p:nvGrpSpPr>
        <p:grpSpPr bwMode="auto">
          <a:xfrm>
            <a:off x="244475" y="2781300"/>
            <a:ext cx="989013" cy="2827338"/>
            <a:chOff x="244552" y="2977207"/>
            <a:chExt cx="988755" cy="2828057"/>
          </a:xfrm>
        </p:grpSpPr>
        <p:cxnSp>
          <p:nvCxnSpPr>
            <p:cNvPr id="68" name="直接连接符 67"/>
            <p:cNvCxnSpPr>
              <a:stCxn id="8" idx="2"/>
              <a:endCxn id="45" idx="0"/>
            </p:cNvCxnSpPr>
            <p:nvPr/>
          </p:nvCxnSpPr>
          <p:spPr>
            <a:xfrm>
              <a:off x="739723" y="4004581"/>
              <a:ext cx="0" cy="14402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1" name="组合 23"/>
            <p:cNvGrpSpPr>
              <a:grpSpLocks/>
            </p:cNvGrpSpPr>
            <p:nvPr/>
          </p:nvGrpSpPr>
          <p:grpSpPr bwMode="auto">
            <a:xfrm>
              <a:off x="287524" y="2977207"/>
              <a:ext cx="902811" cy="1027857"/>
              <a:chOff x="722571" y="2339588"/>
              <a:chExt cx="902811" cy="1027857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41496" y="2339588"/>
                <a:ext cx="864961" cy="64786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2451" y="3058909"/>
                <a:ext cx="903051" cy="3080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身心健康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244552" y="4293580"/>
              <a:ext cx="988755" cy="35886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个人保健</a:t>
              </a: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44552" y="4868401"/>
              <a:ext cx="988755" cy="36045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个人体检</a:t>
              </a: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244552" y="5444809"/>
              <a:ext cx="988755" cy="36045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体能测试</a:t>
              </a:r>
            </a:p>
          </p:txBody>
        </p:sp>
      </p:grpSp>
      <p:grpSp>
        <p:nvGrpSpPr>
          <p:cNvPr id="12" name="组合 89"/>
          <p:cNvGrpSpPr>
            <a:grpSpLocks/>
          </p:cNvGrpSpPr>
          <p:nvPr/>
        </p:nvGrpSpPr>
        <p:grpSpPr bwMode="auto">
          <a:xfrm>
            <a:off x="1450975" y="2781300"/>
            <a:ext cx="1219200" cy="3400425"/>
            <a:chOff x="1421650" y="2977207"/>
            <a:chExt cx="1220070" cy="3401054"/>
          </a:xfrm>
        </p:grpSpPr>
        <p:cxnSp>
          <p:nvCxnSpPr>
            <p:cNvPr id="71" name="直接连接符 70"/>
            <p:cNvCxnSpPr>
              <a:stCxn id="6" idx="2"/>
              <a:endCxn id="49" idx="0"/>
            </p:cNvCxnSpPr>
            <p:nvPr/>
          </p:nvCxnSpPr>
          <p:spPr>
            <a:xfrm flipH="1">
              <a:off x="2031685" y="4004510"/>
              <a:ext cx="0" cy="201332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" name="组合 24"/>
            <p:cNvGrpSpPr>
              <a:grpSpLocks/>
            </p:cNvGrpSpPr>
            <p:nvPr/>
          </p:nvGrpSpPr>
          <p:grpSpPr bwMode="auto">
            <a:xfrm>
              <a:off x="1580280" y="2977207"/>
              <a:ext cx="902811" cy="1027857"/>
              <a:chOff x="2334043" y="2339588"/>
              <a:chExt cx="902811" cy="1027857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353340" y="2339588"/>
                <a:ext cx="864216" cy="6478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4276" y="3058859"/>
                <a:ext cx="902344" cy="3080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课程学业</a:t>
                </a:r>
              </a:p>
            </p:txBody>
          </p:sp>
        </p:grpSp>
        <p:sp>
          <p:nvSpPr>
            <p:cNvPr id="46" name="圆角矩形 45"/>
            <p:cNvSpPr/>
            <p:nvPr/>
          </p:nvSpPr>
          <p:spPr>
            <a:xfrm>
              <a:off x="1537621" y="4293488"/>
              <a:ext cx="988130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421650" y="4868270"/>
              <a:ext cx="1220070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基础型课程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421650" y="5443051"/>
              <a:ext cx="1220070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拓展型课程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21650" y="6017832"/>
              <a:ext cx="1220070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探究型课程</a:t>
              </a:r>
            </a:p>
          </p:txBody>
        </p:sp>
      </p:grpSp>
      <p:grpSp>
        <p:nvGrpSpPr>
          <p:cNvPr id="14" name="组合 90"/>
          <p:cNvGrpSpPr>
            <a:grpSpLocks/>
          </p:cNvGrpSpPr>
          <p:nvPr/>
        </p:nvGrpSpPr>
        <p:grpSpPr bwMode="auto">
          <a:xfrm>
            <a:off x="2887663" y="2781300"/>
            <a:ext cx="989012" cy="2251075"/>
            <a:chOff x="2796232" y="2977207"/>
            <a:chExt cx="988755" cy="2251993"/>
          </a:xfrm>
        </p:grpSpPr>
        <p:cxnSp>
          <p:nvCxnSpPr>
            <p:cNvPr id="74" name="直接连接符 73"/>
            <p:cNvCxnSpPr>
              <a:stCxn id="4" idx="2"/>
              <a:endCxn id="51" idx="0"/>
            </p:cNvCxnSpPr>
            <p:nvPr/>
          </p:nvCxnSpPr>
          <p:spPr>
            <a:xfrm>
              <a:off x="3291403" y="4004739"/>
              <a:ext cx="0" cy="86395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" name="组合 25"/>
            <p:cNvGrpSpPr>
              <a:grpSpLocks/>
            </p:cNvGrpSpPr>
            <p:nvPr/>
          </p:nvGrpSpPr>
          <p:grpSpPr bwMode="auto">
            <a:xfrm>
              <a:off x="2839204" y="2977207"/>
              <a:ext cx="902811" cy="1027857"/>
              <a:chOff x="4120595" y="2339588"/>
              <a:chExt cx="902811" cy="1027857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4139519" y="2339588"/>
                <a:ext cx="864963" cy="647964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120474" y="3059019"/>
                <a:ext cx="903053" cy="30810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主题活动</a:t>
                </a: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2796232" y="4293782"/>
              <a:ext cx="988755" cy="35892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缤纷活动</a:t>
              </a: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796232" y="4868691"/>
              <a:ext cx="988755" cy="36050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精彩班会</a:t>
              </a:r>
            </a:p>
          </p:txBody>
        </p:sp>
      </p:grpSp>
      <p:grpSp>
        <p:nvGrpSpPr>
          <p:cNvPr id="18" name="组合 91"/>
          <p:cNvGrpSpPr>
            <a:grpSpLocks/>
          </p:cNvGrpSpPr>
          <p:nvPr/>
        </p:nvGrpSpPr>
        <p:grpSpPr bwMode="auto">
          <a:xfrm>
            <a:off x="4094163" y="2781300"/>
            <a:ext cx="989012" cy="3400425"/>
            <a:chOff x="4021489" y="2977207"/>
            <a:chExt cx="988755" cy="3401054"/>
          </a:xfrm>
        </p:grpSpPr>
        <p:cxnSp>
          <p:nvCxnSpPr>
            <p:cNvPr id="75" name="直接连接符 74"/>
            <p:cNvCxnSpPr>
              <a:stCxn id="10" idx="2"/>
              <a:endCxn id="55" idx="0"/>
            </p:cNvCxnSpPr>
            <p:nvPr/>
          </p:nvCxnSpPr>
          <p:spPr>
            <a:xfrm>
              <a:off x="4516660" y="4004510"/>
              <a:ext cx="0" cy="201332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1" name="组合 26"/>
            <p:cNvGrpSpPr>
              <a:grpSpLocks/>
            </p:cNvGrpSpPr>
            <p:nvPr/>
          </p:nvGrpSpPr>
          <p:grpSpPr bwMode="auto">
            <a:xfrm>
              <a:off x="4064461" y="2977207"/>
              <a:ext cx="902811" cy="1027857"/>
              <a:chOff x="5646411" y="2339588"/>
              <a:chExt cx="902811" cy="1027857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665335" y="2339588"/>
                <a:ext cx="864963" cy="6478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46290" y="3058859"/>
                <a:ext cx="903053" cy="3080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实践体验</a:t>
                </a:r>
              </a:p>
            </p:txBody>
          </p:sp>
        </p:grpSp>
        <p:sp>
          <p:nvSpPr>
            <p:cNvPr id="52" name="圆角矩形 51"/>
            <p:cNvSpPr/>
            <p:nvPr/>
          </p:nvSpPr>
          <p:spPr>
            <a:xfrm>
              <a:off x="4021489" y="4293488"/>
              <a:ext cx="988755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校内活动</a:t>
              </a: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021489" y="4869857"/>
              <a:ext cx="988755" cy="35884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校外活动</a:t>
              </a: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4021489" y="5444638"/>
              <a:ext cx="988755" cy="36043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志愿服务</a:t>
              </a: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021489" y="6017832"/>
              <a:ext cx="988755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社团活动</a:t>
              </a:r>
            </a:p>
          </p:txBody>
        </p:sp>
      </p:grpSp>
      <p:grpSp>
        <p:nvGrpSpPr>
          <p:cNvPr id="24" name="组合 92"/>
          <p:cNvGrpSpPr>
            <a:grpSpLocks/>
          </p:cNvGrpSpPr>
          <p:nvPr/>
        </p:nvGrpSpPr>
        <p:grpSpPr bwMode="auto">
          <a:xfrm>
            <a:off x="5300663" y="2781300"/>
            <a:ext cx="989012" cy="2827338"/>
            <a:chOff x="5319272" y="2977207"/>
            <a:chExt cx="988755" cy="2828057"/>
          </a:xfrm>
        </p:grpSpPr>
        <p:cxnSp>
          <p:nvCxnSpPr>
            <p:cNvPr id="76" name="直接连接符 75"/>
            <p:cNvCxnSpPr>
              <a:stCxn id="17" idx="2"/>
              <a:endCxn id="58" idx="0"/>
            </p:cNvCxnSpPr>
            <p:nvPr/>
          </p:nvCxnSpPr>
          <p:spPr>
            <a:xfrm>
              <a:off x="5814443" y="4004581"/>
              <a:ext cx="0" cy="14402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5" name="组合 27"/>
            <p:cNvGrpSpPr>
              <a:grpSpLocks/>
            </p:cNvGrpSpPr>
            <p:nvPr/>
          </p:nvGrpSpPr>
          <p:grpSpPr bwMode="auto">
            <a:xfrm>
              <a:off x="5362244" y="2977207"/>
              <a:ext cx="902811" cy="1027857"/>
              <a:chOff x="7275299" y="2339588"/>
              <a:chExt cx="902811" cy="102785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7294223" y="2339588"/>
                <a:ext cx="864963" cy="64786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75178" y="3058909"/>
                <a:ext cx="903053" cy="3080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阅读记录</a:t>
                </a:r>
              </a:p>
            </p:txBody>
          </p:sp>
        </p:grpSp>
        <p:sp>
          <p:nvSpPr>
            <p:cNvPr id="56" name="圆角矩形 55"/>
            <p:cNvSpPr/>
            <p:nvPr/>
          </p:nvSpPr>
          <p:spPr>
            <a:xfrm>
              <a:off x="5319272" y="4293580"/>
              <a:ext cx="988755" cy="35886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借阅记录</a:t>
              </a: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319272" y="4868401"/>
              <a:ext cx="988755" cy="36045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经典阅读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319272" y="5444809"/>
              <a:ext cx="988755" cy="36045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个人阅读</a:t>
              </a:r>
            </a:p>
          </p:txBody>
        </p:sp>
      </p:grpSp>
      <p:grpSp>
        <p:nvGrpSpPr>
          <p:cNvPr id="26" name="组合 94"/>
          <p:cNvGrpSpPr>
            <a:grpSpLocks/>
          </p:cNvGrpSpPr>
          <p:nvPr/>
        </p:nvGrpSpPr>
        <p:grpSpPr bwMode="auto">
          <a:xfrm>
            <a:off x="6507163" y="2781300"/>
            <a:ext cx="1219200" cy="2827338"/>
            <a:chOff x="6488780" y="2977207"/>
            <a:chExt cx="1220070" cy="2828057"/>
          </a:xfrm>
        </p:grpSpPr>
        <p:cxnSp>
          <p:nvCxnSpPr>
            <p:cNvPr id="77" name="直接连接符 76"/>
            <p:cNvCxnSpPr>
              <a:stCxn id="20" idx="2"/>
              <a:endCxn id="62" idx="0"/>
            </p:cNvCxnSpPr>
            <p:nvPr/>
          </p:nvCxnSpPr>
          <p:spPr>
            <a:xfrm flipH="1">
              <a:off x="7098815" y="4004581"/>
              <a:ext cx="0" cy="14402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7" name="组合 28"/>
            <p:cNvGrpSpPr>
              <a:grpSpLocks/>
            </p:cNvGrpSpPr>
            <p:nvPr/>
          </p:nvGrpSpPr>
          <p:grpSpPr bwMode="auto">
            <a:xfrm>
              <a:off x="6647410" y="2977207"/>
              <a:ext cx="902811" cy="1027857"/>
              <a:chOff x="8859475" y="2339588"/>
              <a:chExt cx="902811" cy="10278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878772" y="2339588"/>
                <a:ext cx="864216" cy="64786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859708" y="3058909"/>
                <a:ext cx="902344" cy="3080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收获园地</a:t>
                </a:r>
              </a:p>
            </p:txBody>
          </p:sp>
        </p:grpSp>
        <p:sp>
          <p:nvSpPr>
            <p:cNvPr id="59" name="圆角矩形 58"/>
            <p:cNvSpPr/>
            <p:nvPr/>
          </p:nvSpPr>
          <p:spPr>
            <a:xfrm>
              <a:off x="6604750" y="4293580"/>
              <a:ext cx="988130" cy="35886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获奖荣誉</a:t>
              </a: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6604750" y="4868401"/>
              <a:ext cx="988130" cy="36045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快乐争章</a:t>
              </a: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488780" y="5444809"/>
              <a:ext cx="1220070" cy="36045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班主任评语</a:t>
              </a:r>
            </a:p>
          </p:txBody>
        </p:sp>
      </p:grpSp>
      <p:grpSp>
        <p:nvGrpSpPr>
          <p:cNvPr id="28" name="组合 95"/>
          <p:cNvGrpSpPr>
            <a:grpSpLocks/>
          </p:cNvGrpSpPr>
          <p:nvPr/>
        </p:nvGrpSpPr>
        <p:grpSpPr bwMode="auto">
          <a:xfrm>
            <a:off x="7943850" y="2781300"/>
            <a:ext cx="989013" cy="3400425"/>
            <a:chOff x="7944116" y="2977207"/>
            <a:chExt cx="988755" cy="3401054"/>
          </a:xfrm>
        </p:grpSpPr>
        <p:cxnSp>
          <p:nvCxnSpPr>
            <p:cNvPr id="78" name="直接连接符 77"/>
            <p:cNvCxnSpPr>
              <a:stCxn id="23" idx="2"/>
              <a:endCxn id="66" idx="0"/>
            </p:cNvCxnSpPr>
            <p:nvPr/>
          </p:nvCxnSpPr>
          <p:spPr>
            <a:xfrm>
              <a:off x="8439287" y="4004510"/>
              <a:ext cx="0" cy="201332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9" name="组合 29"/>
            <p:cNvGrpSpPr>
              <a:grpSpLocks/>
            </p:cNvGrpSpPr>
            <p:nvPr/>
          </p:nvGrpSpPr>
          <p:grpSpPr bwMode="auto">
            <a:xfrm>
              <a:off x="8006445" y="2977207"/>
              <a:ext cx="864096" cy="1027857"/>
              <a:chOff x="10377352" y="2339588"/>
              <a:chExt cx="864096" cy="102785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0376920" y="2339588"/>
                <a:ext cx="864962" cy="6478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446752" y="3058859"/>
                <a:ext cx="725298" cy="3080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照片墙</a:t>
                </a:r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>
              <a:off x="7944116" y="4293488"/>
              <a:ext cx="988755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课程学业</a:t>
              </a: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7944116" y="4869857"/>
              <a:ext cx="988755" cy="35884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主题活动</a:t>
              </a: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944116" y="5444638"/>
              <a:ext cx="988755" cy="36043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实践体验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7944116" y="6017832"/>
              <a:ext cx="988755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收获园地</a:t>
              </a:r>
            </a:p>
          </p:txBody>
        </p:sp>
      </p:grpSp>
      <p:pic>
        <p:nvPicPr>
          <p:cNvPr id="49161" name="Picture 4" descr="http://www.it.iastate.edu/images/icons/academic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278765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 descr="http://www.tricityschoolsales.com/images/silhouette_kids_running2.gi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/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364472" y="2815320"/>
            <a:ext cx="718579" cy="541671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/>
          </a:extLst>
        </p:spPr>
      </p:pic>
      <p:pic>
        <p:nvPicPr>
          <p:cNvPr id="49163" name="图片 9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813" y="3214688"/>
            <a:ext cx="5349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4" name="Picture 24" descr="http://icons.iconarchive.com/icons/artua/soccer/512/football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51363" y="2887663"/>
            <a:ext cx="4111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5" name="Picture 18" descr="http://files.softicons.com/download/object-icons/violin-icons-by-gaucher/png/512x512/violi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59263" y="2868613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6" name="Picture 26" descr="http://partyrentalmiramar.com/Pictures/ballo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87688" y="2808288"/>
            <a:ext cx="58896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7" name="Picture 30" descr="http://www.fordesigner.com/imguploads/Image/cjbc/zcool/png20080526/121177225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5600" y="2765425"/>
            <a:ext cx="6921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8" name="Picture 32" descr="http://www.iconpng.com/png/medal/silver_medal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0063" y="2857500"/>
            <a:ext cx="5413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9" name="Picture 34" descr="http://droidveda.com/ij/wp-content/uploads/2013/09/album-maker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89913" y="2813050"/>
            <a:ext cx="6127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0" name="AutoShape 6" descr="http://png-5.findicons.com/files/icons/754/isuite_revoked/128/archiv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0" name="组合 102"/>
          <p:cNvGrpSpPr>
            <a:grpSpLocks/>
          </p:cNvGrpSpPr>
          <p:nvPr/>
        </p:nvGrpSpPr>
        <p:grpSpPr bwMode="auto">
          <a:xfrm>
            <a:off x="3713165" y="1190625"/>
            <a:ext cx="1261884" cy="955675"/>
            <a:chOff x="3713224" y="1190655"/>
            <a:chExt cx="1261217" cy="955849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>
              <a:off x="3713224" y="1190655"/>
              <a:ext cx="1261217" cy="955849"/>
              <a:chOff x="2334038" y="2031811"/>
              <a:chExt cx="1261217" cy="955849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2353083" y="2339842"/>
                <a:ext cx="864731" cy="64781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34038" y="2031811"/>
                <a:ext cx="1261217" cy="30783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 smtClean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孩子信息中心</a:t>
                </a:r>
                <a:endParaRPr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9195" name="Picture 7" descr="C:\Users\Yunfeng\Desktop\archive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09373" y="1525913"/>
              <a:ext cx="522064" cy="52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4" name="直接连接符 93"/>
          <p:cNvCxnSpPr>
            <a:endCxn id="7" idx="7"/>
          </p:cNvCxnSpPr>
          <p:nvPr/>
        </p:nvCxnSpPr>
        <p:spPr>
          <a:xfrm flipH="1">
            <a:off x="1044575" y="1930400"/>
            <a:ext cx="2701925" cy="94615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32" idx="3"/>
            <a:endCxn id="5" idx="7"/>
          </p:cNvCxnSpPr>
          <p:nvPr/>
        </p:nvCxnSpPr>
        <p:spPr>
          <a:xfrm flipH="1">
            <a:off x="2366963" y="2051050"/>
            <a:ext cx="1492250" cy="82550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3463925" y="2146300"/>
            <a:ext cx="527050" cy="64135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32" idx="4"/>
            <a:endCxn id="9" idx="0"/>
          </p:cNvCxnSpPr>
          <p:nvPr/>
        </p:nvCxnSpPr>
        <p:spPr>
          <a:xfrm>
            <a:off x="4164013" y="2146300"/>
            <a:ext cx="425450" cy="63500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4354513" y="2124075"/>
            <a:ext cx="1131887" cy="728663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32" idx="5"/>
            <a:endCxn id="19" idx="1"/>
          </p:cNvCxnSpPr>
          <p:nvPr/>
        </p:nvCxnSpPr>
        <p:spPr>
          <a:xfrm>
            <a:off x="4470400" y="2051050"/>
            <a:ext cx="2341563" cy="82550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22" idx="1"/>
          </p:cNvCxnSpPr>
          <p:nvPr/>
        </p:nvCxnSpPr>
        <p:spPr>
          <a:xfrm>
            <a:off x="4602163" y="1930400"/>
            <a:ext cx="3530600" cy="94615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1.1.2 </a:t>
            </a:r>
            <a:r>
              <a:rPr lang="zh-CN" altLang="en-US" dirty="0" smtClean="0"/>
              <a:t>平台业务模块详细内容划分 </a:t>
            </a:r>
          </a:p>
        </p:txBody>
      </p:sp>
      <p:grpSp>
        <p:nvGrpSpPr>
          <p:cNvPr id="12" name="组合 89"/>
          <p:cNvGrpSpPr>
            <a:grpSpLocks/>
          </p:cNvGrpSpPr>
          <p:nvPr/>
        </p:nvGrpSpPr>
        <p:grpSpPr bwMode="auto">
          <a:xfrm>
            <a:off x="535484" y="2702570"/>
            <a:ext cx="1241097" cy="3400425"/>
            <a:chOff x="1421650" y="2977207"/>
            <a:chExt cx="1241983" cy="3401054"/>
          </a:xfrm>
        </p:grpSpPr>
        <p:cxnSp>
          <p:nvCxnSpPr>
            <p:cNvPr id="71" name="直接连接符 70"/>
            <p:cNvCxnSpPr>
              <a:endCxn id="49" idx="0"/>
            </p:cNvCxnSpPr>
            <p:nvPr/>
          </p:nvCxnSpPr>
          <p:spPr>
            <a:xfrm>
              <a:off x="2020525" y="4004312"/>
              <a:ext cx="11160" cy="201352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" name="组合 24"/>
            <p:cNvGrpSpPr>
              <a:grpSpLocks/>
            </p:cNvGrpSpPr>
            <p:nvPr/>
          </p:nvGrpSpPr>
          <p:grpSpPr bwMode="auto">
            <a:xfrm>
              <a:off x="1580513" y="2977207"/>
              <a:ext cx="1083120" cy="1027105"/>
              <a:chOff x="2334276" y="2339588"/>
              <a:chExt cx="1083120" cy="102710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353340" y="2339588"/>
                <a:ext cx="864216" cy="6478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4276" y="3058859"/>
                <a:ext cx="1083120" cy="3078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 smtClean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我想和你说</a:t>
                </a:r>
                <a:endParaRPr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圆角矩形 45"/>
            <p:cNvSpPr/>
            <p:nvPr/>
          </p:nvSpPr>
          <p:spPr>
            <a:xfrm>
              <a:off x="1425721" y="4279942"/>
              <a:ext cx="1225010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至孩子的话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421650" y="4868270"/>
              <a:ext cx="1220070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至家长的话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421650" y="5443051"/>
              <a:ext cx="1220070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至老师的话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21650" y="6017832"/>
              <a:ext cx="1220070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至学校的话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90"/>
          <p:cNvGrpSpPr>
            <a:grpSpLocks/>
          </p:cNvGrpSpPr>
          <p:nvPr/>
        </p:nvGrpSpPr>
        <p:grpSpPr bwMode="auto">
          <a:xfrm>
            <a:off x="2051720" y="2780928"/>
            <a:ext cx="989012" cy="3240361"/>
            <a:chOff x="2796232" y="2977207"/>
            <a:chExt cx="988755" cy="3241682"/>
          </a:xfrm>
        </p:grpSpPr>
        <p:cxnSp>
          <p:nvCxnSpPr>
            <p:cNvPr id="74" name="直接连接符 73"/>
            <p:cNvCxnSpPr>
              <a:stCxn id="4" idx="2"/>
            </p:cNvCxnSpPr>
            <p:nvPr/>
          </p:nvCxnSpPr>
          <p:spPr>
            <a:xfrm>
              <a:off x="3290611" y="4004541"/>
              <a:ext cx="9546" cy="221434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" name="组合 25"/>
            <p:cNvGrpSpPr>
              <a:grpSpLocks/>
            </p:cNvGrpSpPr>
            <p:nvPr/>
          </p:nvGrpSpPr>
          <p:grpSpPr bwMode="auto">
            <a:xfrm>
              <a:off x="2839323" y="2977207"/>
              <a:ext cx="902576" cy="1027334"/>
              <a:chOff x="4120714" y="2339588"/>
              <a:chExt cx="902576" cy="102733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4139519" y="2339588"/>
                <a:ext cx="864963" cy="647964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120714" y="3059019"/>
                <a:ext cx="902576" cy="3079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 smtClean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通知公告</a:t>
                </a:r>
                <a:endParaRPr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2796232" y="4293782"/>
              <a:ext cx="988755" cy="35892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班级通知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796232" y="4868691"/>
              <a:ext cx="988755" cy="36050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校园通知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91"/>
          <p:cNvGrpSpPr>
            <a:grpSpLocks/>
          </p:cNvGrpSpPr>
          <p:nvPr/>
        </p:nvGrpSpPr>
        <p:grpSpPr bwMode="auto">
          <a:xfrm>
            <a:off x="3510980" y="2765623"/>
            <a:ext cx="989012" cy="2827338"/>
            <a:chOff x="4021489" y="2977207"/>
            <a:chExt cx="988755" cy="2827861"/>
          </a:xfrm>
        </p:grpSpPr>
        <p:cxnSp>
          <p:nvCxnSpPr>
            <p:cNvPr id="75" name="直接连接符 74"/>
            <p:cNvCxnSpPr>
              <a:stCxn id="10" idx="2"/>
            </p:cNvCxnSpPr>
            <p:nvPr/>
          </p:nvCxnSpPr>
          <p:spPr>
            <a:xfrm>
              <a:off x="4515629" y="4004312"/>
              <a:ext cx="238" cy="172501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1" name="组合 26"/>
            <p:cNvGrpSpPr>
              <a:grpSpLocks/>
            </p:cNvGrpSpPr>
            <p:nvPr/>
          </p:nvGrpSpPr>
          <p:grpSpPr bwMode="auto">
            <a:xfrm>
              <a:off x="4064340" y="2977207"/>
              <a:ext cx="902576" cy="1027105"/>
              <a:chOff x="5646290" y="2339588"/>
              <a:chExt cx="902576" cy="102710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665335" y="2339588"/>
                <a:ext cx="864963" cy="6478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46290" y="3058859"/>
                <a:ext cx="902576" cy="3078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 smtClean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问卷调查</a:t>
                </a:r>
                <a:endParaRPr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圆角矩形 51"/>
            <p:cNvSpPr/>
            <p:nvPr/>
          </p:nvSpPr>
          <p:spPr>
            <a:xfrm>
              <a:off x="4021489" y="4293488"/>
              <a:ext cx="988755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班级问卷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021489" y="4869857"/>
              <a:ext cx="988755" cy="35884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校园问卷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4021489" y="5444638"/>
              <a:ext cx="988755" cy="36043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社会问卷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92"/>
          <p:cNvGrpSpPr>
            <a:grpSpLocks/>
          </p:cNvGrpSpPr>
          <p:nvPr/>
        </p:nvGrpSpPr>
        <p:grpSpPr bwMode="auto">
          <a:xfrm>
            <a:off x="4869111" y="2868811"/>
            <a:ext cx="989012" cy="2827338"/>
            <a:chOff x="5319272" y="2977207"/>
            <a:chExt cx="988755" cy="2828057"/>
          </a:xfrm>
        </p:grpSpPr>
        <p:cxnSp>
          <p:nvCxnSpPr>
            <p:cNvPr id="76" name="直接连接符 75"/>
            <p:cNvCxnSpPr>
              <a:stCxn id="17" idx="2"/>
              <a:endCxn id="58" idx="0"/>
            </p:cNvCxnSpPr>
            <p:nvPr/>
          </p:nvCxnSpPr>
          <p:spPr>
            <a:xfrm>
              <a:off x="5813412" y="4004383"/>
              <a:ext cx="238" cy="14404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5" name="组合 27"/>
            <p:cNvGrpSpPr>
              <a:grpSpLocks/>
            </p:cNvGrpSpPr>
            <p:nvPr/>
          </p:nvGrpSpPr>
          <p:grpSpPr bwMode="auto">
            <a:xfrm>
              <a:off x="5362123" y="2977207"/>
              <a:ext cx="902576" cy="1027176"/>
              <a:chOff x="7275178" y="2339588"/>
              <a:chExt cx="902576" cy="102717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7294223" y="2339588"/>
                <a:ext cx="864963" cy="64786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75178" y="3058909"/>
                <a:ext cx="902576" cy="3078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 smtClean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家庭教育</a:t>
                </a:r>
                <a:endParaRPr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圆角矩形 55"/>
            <p:cNvSpPr/>
            <p:nvPr/>
          </p:nvSpPr>
          <p:spPr>
            <a:xfrm>
              <a:off x="5319272" y="4293580"/>
              <a:ext cx="988755" cy="35886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家教知识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319272" y="4868401"/>
              <a:ext cx="988755" cy="36045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优秀案例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319272" y="5444809"/>
              <a:ext cx="988755" cy="36045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我的经验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94"/>
          <p:cNvGrpSpPr>
            <a:grpSpLocks/>
          </p:cNvGrpSpPr>
          <p:nvPr/>
        </p:nvGrpSpPr>
        <p:grpSpPr bwMode="auto">
          <a:xfrm>
            <a:off x="6156176" y="2852936"/>
            <a:ext cx="1224136" cy="3024336"/>
            <a:chOff x="6416723" y="2977207"/>
            <a:chExt cx="1225010" cy="3025105"/>
          </a:xfrm>
        </p:grpSpPr>
        <p:cxnSp>
          <p:nvCxnSpPr>
            <p:cNvPr id="77" name="直接连接符 76"/>
            <p:cNvCxnSpPr>
              <a:stCxn id="20" idx="2"/>
              <a:endCxn id="139" idx="0"/>
            </p:cNvCxnSpPr>
            <p:nvPr/>
          </p:nvCxnSpPr>
          <p:spPr>
            <a:xfrm>
              <a:off x="7099373" y="4004383"/>
              <a:ext cx="1913" cy="199792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7" name="组合 28"/>
            <p:cNvGrpSpPr>
              <a:grpSpLocks/>
            </p:cNvGrpSpPr>
            <p:nvPr/>
          </p:nvGrpSpPr>
          <p:grpSpPr bwMode="auto">
            <a:xfrm>
              <a:off x="6647643" y="2977207"/>
              <a:ext cx="903455" cy="1027176"/>
              <a:chOff x="8859708" y="2339588"/>
              <a:chExt cx="903455" cy="102717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878772" y="2339588"/>
                <a:ext cx="864216" cy="64786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859708" y="3058909"/>
                <a:ext cx="903455" cy="3078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 smtClean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班级中心</a:t>
                </a:r>
                <a:endParaRPr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圆角矩形 58"/>
            <p:cNvSpPr/>
            <p:nvPr/>
          </p:nvSpPr>
          <p:spPr>
            <a:xfrm>
              <a:off x="6604750" y="4293580"/>
              <a:ext cx="988130" cy="35886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班级人员 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6416723" y="4868401"/>
              <a:ext cx="1225009" cy="3416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班级通讯录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560842" y="5444809"/>
              <a:ext cx="1080891" cy="36045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班级圈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161" name="Picture 4" descr="http://www.it.iastate.edu/images/icons/academic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4" name="Picture 24" descr="http://icons.iconarchive.com/icons/artua/soccer/512/footbal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180" y="2871986"/>
            <a:ext cx="4111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5" name="Picture 18" descr="http://files.softicons.com/download/object-icons/violin-icons-by-gaucher/png/512x512/viol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6080" y="2852936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6" name="Picture 26" descr="http://partyrentalmiramar.com/Pictures/ballo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2780928"/>
            <a:ext cx="58896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7" name="Picture 30" descr="http://www.fordesigner.com/imguploads/Image/cjbc/zcool/png20080526/121177225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2852936"/>
            <a:ext cx="6921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8" name="Picture 32" descr="http://www.iconpng.com/png/medal/silver_meda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71084" y="2929136"/>
            <a:ext cx="5413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0" name="AutoShape 6" descr="http://png-5.findicons.com/files/icons/754/isuite_revoked/128/archiv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0" name="组合 102"/>
          <p:cNvGrpSpPr>
            <a:grpSpLocks/>
          </p:cNvGrpSpPr>
          <p:nvPr/>
        </p:nvGrpSpPr>
        <p:grpSpPr bwMode="auto">
          <a:xfrm>
            <a:off x="3713166" y="1190625"/>
            <a:ext cx="1261884" cy="955675"/>
            <a:chOff x="3713225" y="1190655"/>
            <a:chExt cx="1261217" cy="955849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>
              <a:off x="3713225" y="1190655"/>
              <a:ext cx="1261217" cy="955849"/>
              <a:chOff x="2334039" y="2031811"/>
              <a:chExt cx="1261217" cy="955849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2353083" y="2339842"/>
                <a:ext cx="864731" cy="64781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34039" y="2031811"/>
                <a:ext cx="1261217" cy="30783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 smtClean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家校互动平台</a:t>
                </a:r>
                <a:endParaRPr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9195" name="Picture 7" descr="C:\Users\Yunfeng\Desktop\archiv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09373" y="1525913"/>
              <a:ext cx="522064" cy="52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8" name="直接连接符 97"/>
          <p:cNvCxnSpPr>
            <a:endCxn id="5" idx="7"/>
          </p:cNvCxnSpPr>
          <p:nvPr/>
        </p:nvCxnSpPr>
        <p:spPr>
          <a:xfrm flipH="1">
            <a:off x="1450413" y="1916832"/>
            <a:ext cx="2329499" cy="880591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32" idx="3"/>
          </p:cNvCxnSpPr>
          <p:nvPr/>
        </p:nvCxnSpPr>
        <p:spPr>
          <a:xfrm flipH="1">
            <a:off x="2771800" y="2051447"/>
            <a:ext cx="1087124" cy="801489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32" idx="4"/>
            <a:endCxn id="9" idx="0"/>
          </p:cNvCxnSpPr>
          <p:nvPr/>
        </p:nvCxnSpPr>
        <p:spPr>
          <a:xfrm flipH="1">
            <a:off x="4005486" y="2146300"/>
            <a:ext cx="159328" cy="619323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49167" idx="0"/>
          </p:cNvCxnSpPr>
          <p:nvPr/>
        </p:nvCxnSpPr>
        <p:spPr>
          <a:xfrm>
            <a:off x="4355976" y="2132856"/>
            <a:ext cx="994147" cy="72008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32" idx="5"/>
          </p:cNvCxnSpPr>
          <p:nvPr/>
        </p:nvCxnSpPr>
        <p:spPr>
          <a:xfrm>
            <a:off x="4470704" y="2051447"/>
            <a:ext cx="2117520" cy="873497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2" name="组合 95"/>
          <p:cNvGrpSpPr>
            <a:grpSpLocks/>
          </p:cNvGrpSpPr>
          <p:nvPr/>
        </p:nvGrpSpPr>
        <p:grpSpPr bwMode="auto">
          <a:xfrm>
            <a:off x="7812360" y="2781300"/>
            <a:ext cx="1034574" cy="3400425"/>
            <a:chOff x="7944116" y="2977207"/>
            <a:chExt cx="1034304" cy="3401054"/>
          </a:xfrm>
        </p:grpSpPr>
        <p:cxnSp>
          <p:nvCxnSpPr>
            <p:cNvPr id="103" name="直接连接符 102"/>
            <p:cNvCxnSpPr>
              <a:stCxn id="113" idx="2"/>
              <a:endCxn id="111" idx="0"/>
            </p:cNvCxnSpPr>
            <p:nvPr/>
          </p:nvCxnSpPr>
          <p:spPr>
            <a:xfrm flipH="1">
              <a:off x="8438493" y="4004312"/>
              <a:ext cx="88639" cy="201352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05" name="组合 29"/>
            <p:cNvGrpSpPr>
              <a:grpSpLocks/>
            </p:cNvGrpSpPr>
            <p:nvPr/>
          </p:nvGrpSpPr>
          <p:grpSpPr bwMode="auto">
            <a:xfrm>
              <a:off x="8006013" y="2977207"/>
              <a:ext cx="972407" cy="1027105"/>
              <a:chOff x="10376920" y="2339588"/>
              <a:chExt cx="972407" cy="1027105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10376920" y="2339588"/>
                <a:ext cx="864962" cy="6478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446752" y="3058859"/>
                <a:ext cx="902575" cy="3078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 smtClean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家庭作业</a:t>
                </a:r>
                <a:endParaRPr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6" name="圆角矩形 105"/>
            <p:cNvSpPr/>
            <p:nvPr/>
          </p:nvSpPr>
          <p:spPr>
            <a:xfrm>
              <a:off x="7944116" y="4293488"/>
              <a:ext cx="988755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语文作业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7944116" y="4869857"/>
              <a:ext cx="988755" cy="35884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数学作业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7944116" y="5444638"/>
              <a:ext cx="988755" cy="36043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英语作业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7944116" y="6017832"/>
              <a:ext cx="988755" cy="360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课外作业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4" name="Picture 34" descr="http://droidveda.com/ij/wp-content/uploads/2013/09/album-maker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58422" y="2813050"/>
            <a:ext cx="6127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5" name="直接连接符 114"/>
          <p:cNvCxnSpPr>
            <a:stCxn id="32" idx="6"/>
            <a:endCxn id="112" idx="1"/>
          </p:cNvCxnSpPr>
          <p:nvPr/>
        </p:nvCxnSpPr>
        <p:spPr>
          <a:xfrm>
            <a:off x="4597408" y="1822450"/>
            <a:ext cx="3403569" cy="1053703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9" name="圆角矩形 138"/>
          <p:cNvSpPr/>
          <p:nvPr/>
        </p:nvSpPr>
        <p:spPr bwMode="auto">
          <a:xfrm>
            <a:off x="6300192" y="5877272"/>
            <a:ext cx="1080120" cy="2880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我的分享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2051720" y="5157192"/>
            <a:ext cx="989012" cy="3603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温馨提示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2051720" y="5733256"/>
            <a:ext cx="989012" cy="3603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活动提示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1.1.3 </a:t>
            </a:r>
            <a:r>
              <a:rPr lang="zh-CN" altLang="en-US" dirty="0" smtClean="0"/>
              <a:t>平台业务模块详细内容划分 </a:t>
            </a:r>
          </a:p>
        </p:txBody>
      </p:sp>
      <p:grpSp>
        <p:nvGrpSpPr>
          <p:cNvPr id="7" name="组合 24"/>
          <p:cNvGrpSpPr>
            <a:grpSpLocks/>
          </p:cNvGrpSpPr>
          <p:nvPr/>
        </p:nvGrpSpPr>
        <p:grpSpPr bwMode="auto">
          <a:xfrm>
            <a:off x="713279" y="2508920"/>
            <a:ext cx="945109" cy="1249650"/>
            <a:chOff x="2353340" y="2339588"/>
            <a:chExt cx="945786" cy="1249881"/>
          </a:xfrm>
        </p:grpSpPr>
        <p:sp>
          <p:nvSpPr>
            <p:cNvPr id="5" name="椭圆 4"/>
            <p:cNvSpPr/>
            <p:nvPr/>
          </p:nvSpPr>
          <p:spPr>
            <a:xfrm>
              <a:off x="2353340" y="2339588"/>
              <a:ext cx="864216" cy="6478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95667" y="3066152"/>
              <a:ext cx="903459" cy="523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  <a:endPara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25"/>
          <p:cNvGrpSpPr>
            <a:grpSpLocks/>
          </p:cNvGrpSpPr>
          <p:nvPr/>
        </p:nvGrpSpPr>
        <p:grpSpPr bwMode="auto">
          <a:xfrm>
            <a:off x="2005053" y="2564905"/>
            <a:ext cx="1082348" cy="1315307"/>
            <a:chOff x="4030969" y="2123475"/>
            <a:chExt cx="1082067" cy="1315842"/>
          </a:xfrm>
        </p:grpSpPr>
        <p:sp>
          <p:nvSpPr>
            <p:cNvPr id="3" name="椭圆 2"/>
            <p:cNvSpPr/>
            <p:nvPr/>
          </p:nvSpPr>
          <p:spPr>
            <a:xfrm>
              <a:off x="4139519" y="2123475"/>
              <a:ext cx="864963" cy="64796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30969" y="2915884"/>
              <a:ext cx="1082067" cy="5234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作业完成</a:t>
              </a:r>
              <a:endPara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率统计分析</a:t>
              </a:r>
              <a:endPara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26"/>
          <p:cNvGrpSpPr>
            <a:grpSpLocks/>
          </p:cNvGrpSpPr>
          <p:nvPr/>
        </p:nvGrpSpPr>
        <p:grpSpPr bwMode="auto">
          <a:xfrm>
            <a:off x="3563890" y="2492895"/>
            <a:ext cx="902812" cy="1324545"/>
            <a:chOff x="5656334" y="2097342"/>
            <a:chExt cx="902577" cy="1176519"/>
          </a:xfrm>
        </p:grpSpPr>
        <p:sp>
          <p:nvSpPr>
            <p:cNvPr id="9" name="椭圆 8"/>
            <p:cNvSpPr/>
            <p:nvPr/>
          </p:nvSpPr>
          <p:spPr>
            <a:xfrm>
              <a:off x="5665335" y="2097342"/>
              <a:ext cx="864963" cy="6478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56334" y="2750543"/>
              <a:ext cx="902577" cy="523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健康状况</a:t>
              </a:r>
              <a:endPara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7"/>
          <p:cNvGrpSpPr>
            <a:grpSpLocks/>
          </p:cNvGrpSpPr>
          <p:nvPr/>
        </p:nvGrpSpPr>
        <p:grpSpPr bwMode="auto">
          <a:xfrm>
            <a:off x="4911973" y="2533129"/>
            <a:ext cx="1082348" cy="1203067"/>
            <a:chOff x="7275185" y="2098216"/>
            <a:chExt cx="1082068" cy="1203370"/>
          </a:xfrm>
        </p:grpSpPr>
        <p:sp>
          <p:nvSpPr>
            <p:cNvPr id="16" name="椭圆 15"/>
            <p:cNvSpPr/>
            <p:nvPr/>
          </p:nvSpPr>
          <p:spPr>
            <a:xfrm>
              <a:off x="7294223" y="2098216"/>
              <a:ext cx="864963" cy="64786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75185" y="2778234"/>
              <a:ext cx="1082068" cy="5233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老师教学水</a:t>
              </a:r>
              <a:endPara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平统计分析</a:t>
              </a:r>
              <a:endPara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8"/>
          <p:cNvGrpSpPr>
            <a:grpSpLocks/>
          </p:cNvGrpSpPr>
          <p:nvPr/>
        </p:nvGrpSpPr>
        <p:grpSpPr bwMode="auto">
          <a:xfrm>
            <a:off x="6386930" y="2420888"/>
            <a:ext cx="1082348" cy="1242358"/>
            <a:chOff x="8859704" y="2339588"/>
            <a:chExt cx="1083120" cy="1242674"/>
          </a:xfrm>
        </p:grpSpPr>
        <p:sp>
          <p:nvSpPr>
            <p:cNvPr id="19" name="椭圆 18"/>
            <p:cNvSpPr/>
            <p:nvPr/>
          </p:nvSpPr>
          <p:spPr>
            <a:xfrm>
              <a:off x="8878772" y="2339588"/>
              <a:ext cx="864216" cy="64786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59704" y="3058909"/>
              <a:ext cx="1083120" cy="5233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班级整体水</a:t>
              </a:r>
              <a:endPara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平统计分析</a:t>
              </a:r>
              <a:endPara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161" name="Picture 4" descr="http://www.it.iastate.edu/images/icons/academic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1527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4" name="Picture 24" descr="http://icons.iconarchive.com/icons/artua/soccer/512/footbal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180" y="2678336"/>
            <a:ext cx="4111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5" name="Picture 18" descr="http://files.softicons.com/download/object-icons/violin-icons-by-gaucher/png/512x512/viol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6080" y="2659286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6" name="Picture 26" descr="http://partyrentalmiramar.com/Pictures/ballo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2587278"/>
            <a:ext cx="58896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7" name="Picture 30" descr="http://www.fordesigner.com/imguploads/Image/cjbc/zcool/png20080526/121177225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2564904"/>
            <a:ext cx="6921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8" name="Picture 32" descr="http://www.iconpng.com/png/medal/silver_meda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71084" y="2492896"/>
            <a:ext cx="5413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0" name="AutoShape 6" descr="http://png-5.findicons.com/files/icons/754/isuite_revoked/128/archiv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2" name="组合 102"/>
          <p:cNvGrpSpPr>
            <a:grpSpLocks/>
          </p:cNvGrpSpPr>
          <p:nvPr/>
        </p:nvGrpSpPr>
        <p:grpSpPr bwMode="auto">
          <a:xfrm>
            <a:off x="2555776" y="1124745"/>
            <a:ext cx="2041634" cy="647700"/>
            <a:chOff x="2556446" y="1124762"/>
            <a:chExt cx="2040555" cy="647818"/>
          </a:xfrm>
        </p:grpSpPr>
        <p:grpSp>
          <p:nvGrpSpPr>
            <p:cNvPr id="23" name="组合 30"/>
            <p:cNvGrpSpPr>
              <a:grpSpLocks/>
            </p:cNvGrpSpPr>
            <p:nvPr/>
          </p:nvGrpSpPr>
          <p:grpSpPr bwMode="auto">
            <a:xfrm>
              <a:off x="2556446" y="1124762"/>
              <a:ext cx="2040555" cy="647818"/>
              <a:chOff x="1177260" y="1965918"/>
              <a:chExt cx="2040555" cy="647818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2353084" y="1965918"/>
                <a:ext cx="864731" cy="64781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77260" y="2037938"/>
                <a:ext cx="1261217" cy="30783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 smtClean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数据统计分析</a:t>
                </a:r>
                <a:endParaRPr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9195" name="Picture 7" descr="C:\Users\Yunfeng\Desktop\archiv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876" y="1196782"/>
              <a:ext cx="522064" cy="52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8" name="直接连接符 97"/>
          <p:cNvCxnSpPr>
            <a:endCxn id="5" idx="7"/>
          </p:cNvCxnSpPr>
          <p:nvPr/>
        </p:nvCxnSpPr>
        <p:spPr>
          <a:xfrm flipH="1">
            <a:off x="1450405" y="1556792"/>
            <a:ext cx="2329507" cy="1046981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2771800" y="1700808"/>
            <a:ext cx="1152128" cy="864096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32" idx="4"/>
          </p:cNvCxnSpPr>
          <p:nvPr/>
        </p:nvCxnSpPr>
        <p:spPr>
          <a:xfrm flipH="1">
            <a:off x="4005488" y="1772444"/>
            <a:ext cx="159326" cy="799528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4355976" y="1772816"/>
            <a:ext cx="922139" cy="792088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32" idx="5"/>
            <a:endCxn id="19" idx="2"/>
          </p:cNvCxnSpPr>
          <p:nvPr/>
        </p:nvCxnSpPr>
        <p:spPr>
          <a:xfrm>
            <a:off x="4470704" y="1677591"/>
            <a:ext cx="1935280" cy="1067147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5" name="组合 29"/>
          <p:cNvGrpSpPr>
            <a:grpSpLocks/>
          </p:cNvGrpSpPr>
          <p:nvPr/>
        </p:nvGrpSpPr>
        <p:grpSpPr bwMode="auto">
          <a:xfrm>
            <a:off x="7874273" y="2564904"/>
            <a:ext cx="972659" cy="1242358"/>
            <a:chOff x="10376920" y="2339588"/>
            <a:chExt cx="972405" cy="1242588"/>
          </a:xfrm>
        </p:grpSpPr>
        <p:sp>
          <p:nvSpPr>
            <p:cNvPr id="112" name="椭圆 111"/>
            <p:cNvSpPr/>
            <p:nvPr/>
          </p:nvSpPr>
          <p:spPr>
            <a:xfrm>
              <a:off x="10376920" y="2339588"/>
              <a:ext cx="864962" cy="6478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446750" y="3058859"/>
              <a:ext cx="902575" cy="523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素质教育</a:t>
              </a:r>
              <a:endPara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4" name="Picture 34" descr="http://droidveda.com/ij/wp-content/uploads/2013/09/album-maker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58422" y="2619400"/>
            <a:ext cx="6127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5" name="直接连接符 114"/>
          <p:cNvCxnSpPr/>
          <p:nvPr/>
        </p:nvCxnSpPr>
        <p:spPr>
          <a:xfrm>
            <a:off x="4597408" y="1556792"/>
            <a:ext cx="3403569" cy="1053703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82" name="组合 25"/>
          <p:cNvGrpSpPr>
            <a:grpSpLocks/>
          </p:cNvGrpSpPr>
          <p:nvPr/>
        </p:nvGrpSpPr>
        <p:grpSpPr bwMode="auto">
          <a:xfrm>
            <a:off x="989360" y="4941169"/>
            <a:ext cx="902811" cy="1026914"/>
            <a:chOff x="4120715" y="2339588"/>
            <a:chExt cx="902577" cy="1027332"/>
          </a:xfrm>
        </p:grpSpPr>
        <p:sp>
          <p:nvSpPr>
            <p:cNvPr id="83" name="椭圆 82"/>
            <p:cNvSpPr/>
            <p:nvPr/>
          </p:nvSpPr>
          <p:spPr>
            <a:xfrm>
              <a:off x="4139519" y="2339588"/>
              <a:ext cx="864963" cy="6479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20715" y="3059018"/>
              <a:ext cx="902577" cy="3079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家长课堂</a:t>
              </a:r>
              <a:endPara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26"/>
          <p:cNvGrpSpPr>
            <a:grpSpLocks/>
          </p:cNvGrpSpPr>
          <p:nvPr/>
        </p:nvGrpSpPr>
        <p:grpSpPr bwMode="auto">
          <a:xfrm>
            <a:off x="2771800" y="4941168"/>
            <a:ext cx="1261884" cy="1027857"/>
            <a:chOff x="5656335" y="2339588"/>
            <a:chExt cx="1261557" cy="912987"/>
          </a:xfrm>
        </p:grpSpPr>
        <p:sp>
          <p:nvSpPr>
            <p:cNvPr id="86" name="椭圆 85"/>
            <p:cNvSpPr/>
            <p:nvPr/>
          </p:nvSpPr>
          <p:spPr>
            <a:xfrm>
              <a:off x="5665335" y="2339588"/>
              <a:ext cx="864963" cy="6478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56335" y="2979194"/>
              <a:ext cx="1261557" cy="2733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我的教育心得</a:t>
              </a:r>
              <a:endPara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27"/>
          <p:cNvGrpSpPr>
            <a:grpSpLocks/>
          </p:cNvGrpSpPr>
          <p:nvPr/>
        </p:nvGrpSpPr>
        <p:grpSpPr bwMode="auto">
          <a:xfrm>
            <a:off x="4716020" y="5029051"/>
            <a:ext cx="884238" cy="1026915"/>
            <a:chOff x="7275178" y="2339588"/>
            <a:chExt cx="884008" cy="1027176"/>
          </a:xfrm>
        </p:grpSpPr>
        <p:sp>
          <p:nvSpPr>
            <p:cNvPr id="89" name="椭圆 88"/>
            <p:cNvSpPr/>
            <p:nvPr/>
          </p:nvSpPr>
          <p:spPr>
            <a:xfrm>
              <a:off x="7294223" y="2339588"/>
              <a:ext cx="864963" cy="64786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75178" y="3058909"/>
              <a:ext cx="723087" cy="3078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家长圈</a:t>
              </a:r>
              <a:endPara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28"/>
          <p:cNvGrpSpPr>
            <a:grpSpLocks/>
          </p:cNvGrpSpPr>
          <p:nvPr/>
        </p:nvGrpSpPr>
        <p:grpSpPr bwMode="auto">
          <a:xfrm>
            <a:off x="6946032" y="4941168"/>
            <a:ext cx="882654" cy="1026915"/>
            <a:chOff x="8859704" y="2339588"/>
            <a:chExt cx="883284" cy="1027176"/>
          </a:xfrm>
        </p:grpSpPr>
        <p:sp>
          <p:nvSpPr>
            <p:cNvPr id="92" name="椭圆 91"/>
            <p:cNvSpPr/>
            <p:nvPr/>
          </p:nvSpPr>
          <p:spPr>
            <a:xfrm>
              <a:off x="8878772" y="2339588"/>
              <a:ext cx="864216" cy="64786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859704" y="3058909"/>
              <a:ext cx="184863" cy="3078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5" name="Picture 24" descr="http://icons.iconarchive.com/icons/artua/soccer/512/footbal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085184"/>
            <a:ext cx="4111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18" descr="http://files.softicons.com/download/object-icons/violin-icons-by-gaucher/png/512x512/viol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5085184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26" descr="http://partyrentalmiramar.com/Pictures/ballo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5013176"/>
            <a:ext cx="58896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30" descr="http://www.fordesigner.com/imguploads/Image/cjbc/zcool/png20080526/121177225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8091" y="5013176"/>
            <a:ext cx="6921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32" descr="http://www.iconpng.com/png/medal/silver_meda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30190" y="5017368"/>
            <a:ext cx="5413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5" name="组合 102"/>
          <p:cNvGrpSpPr>
            <a:grpSpLocks/>
          </p:cNvGrpSpPr>
          <p:nvPr/>
        </p:nvGrpSpPr>
        <p:grpSpPr bwMode="auto">
          <a:xfrm>
            <a:off x="3674722" y="3977841"/>
            <a:ext cx="2159163" cy="647700"/>
            <a:chOff x="3700128" y="1457640"/>
            <a:chExt cx="2158021" cy="647818"/>
          </a:xfrm>
        </p:grpSpPr>
        <p:grpSp>
          <p:nvGrpSpPr>
            <p:cNvPr id="110" name="组合 30"/>
            <p:cNvGrpSpPr>
              <a:grpSpLocks/>
            </p:cNvGrpSpPr>
            <p:nvPr/>
          </p:nvGrpSpPr>
          <p:grpSpPr bwMode="auto">
            <a:xfrm>
              <a:off x="3700128" y="1457640"/>
              <a:ext cx="2158021" cy="647818"/>
              <a:chOff x="2320942" y="2298796"/>
              <a:chExt cx="2158021" cy="647818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2320942" y="2298796"/>
                <a:ext cx="864730" cy="64781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217746" y="2326024"/>
                <a:ext cx="1261217" cy="30783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 smtClean="0">
                    <a:solidFill>
                      <a:schemeClr val="accent3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家长互动园区</a:t>
                </a:r>
                <a:endParaRPr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6" name="Picture 7" descr="C:\Users\Yunfeng\Desktop\archiv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77232" y="1484868"/>
              <a:ext cx="522064" cy="52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20" name="直接连接符 119"/>
          <p:cNvCxnSpPr>
            <a:stCxn id="117" idx="2"/>
          </p:cNvCxnSpPr>
          <p:nvPr/>
        </p:nvCxnSpPr>
        <p:spPr>
          <a:xfrm flipH="1">
            <a:off x="1691680" y="4301692"/>
            <a:ext cx="1983042" cy="639476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endCxn id="100" idx="0"/>
          </p:cNvCxnSpPr>
          <p:nvPr/>
        </p:nvCxnSpPr>
        <p:spPr>
          <a:xfrm>
            <a:off x="4427984" y="4509120"/>
            <a:ext cx="726182" cy="504056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499992" y="4293096"/>
            <a:ext cx="2664296" cy="648072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7" idx="3"/>
            <a:endCxn id="86" idx="0"/>
          </p:cNvCxnSpPr>
          <p:nvPr/>
        </p:nvCxnSpPr>
        <p:spPr>
          <a:xfrm flipH="1">
            <a:off x="3213397" y="4530689"/>
            <a:ext cx="588029" cy="410479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 bwMode="auto">
          <a:xfrm>
            <a:off x="7092280" y="5589240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活动版块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1259632" y="2348880"/>
            <a:ext cx="5587527" cy="2247949"/>
          </a:xfrm>
        </p:spPr>
        <p:txBody>
          <a:bodyPr/>
          <a:lstStyle/>
          <a:p>
            <a:r>
              <a:rPr lang="zh-CN" altLang="en-US" dirty="0" smtClean="0"/>
              <a:t>一、家长平台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二、模块展示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/>
              <a:ext uri="{28A0092B-C50C-407E-A947-70E740481C1C}"/>
            </a:extLst>
          </a:blip>
          <a:srcRect/>
          <a:stretch/>
        </p:blipFill>
        <p:spPr>
          <a:xfrm>
            <a:off x="5143504" y="1988840"/>
            <a:ext cx="3788228" cy="35283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2.1 </a:t>
            </a:r>
            <a:r>
              <a:rPr lang="zh-CN" altLang="en-US" dirty="0" smtClean="0"/>
              <a:t>模块展示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身心健康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1430338"/>
            <a:ext cx="41751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188" y="3340100"/>
            <a:ext cx="4197350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7400" y="4311650"/>
            <a:ext cx="4295775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7400" y="1419225"/>
            <a:ext cx="42957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732240" y="4725144"/>
            <a:ext cx="208823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您的孩子身体健康状况良好，身高、体重都在健康水平，但是锻炼需要加强，才能更好的成长！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4725144"/>
            <a:ext cx="2232248" cy="15121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8241" y="4293096"/>
            <a:ext cx="1614239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2 .2</a:t>
            </a:r>
            <a:r>
              <a:rPr lang="zh-CN" altLang="en-US" dirty="0" smtClean="0"/>
              <a:t>模块展示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家庭作业</a:t>
            </a:r>
          </a:p>
        </p:txBody>
      </p:sp>
      <p:sp>
        <p:nvSpPr>
          <p:cNvPr id="49170" name="AutoShape 6" descr="http://png-5.findicons.com/files/icons/754/isuite_revoked/128/archiv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340768"/>
            <a:ext cx="388843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24743"/>
            <a:ext cx="3960439" cy="535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1124744"/>
            <a:ext cx="1440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孩子课表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187460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完成情况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209" y="1052736"/>
            <a:ext cx="2009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30505</TotalTime>
  <Words>1089</Words>
  <Application>Microsoft Office PowerPoint</Application>
  <PresentationFormat>全屏显示(4:3)</PresentationFormat>
  <Paragraphs>163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Office Theme</vt:lpstr>
      <vt:lpstr>Custom Design</vt:lpstr>
      <vt:lpstr>1_Custom Design</vt:lpstr>
      <vt:lpstr> 江岸教育综合素质评价平台</vt:lpstr>
      <vt:lpstr>主要内容</vt:lpstr>
      <vt:lpstr>1.1 家长平台模块划分  </vt:lpstr>
      <vt:lpstr>1.1.1 平台业务模块详细内容划分 </vt:lpstr>
      <vt:lpstr>1.1.2 平台业务模块详细内容划分 </vt:lpstr>
      <vt:lpstr>1.1.3 平台业务模块详细内容划分 </vt:lpstr>
      <vt:lpstr>主要内容</vt:lpstr>
      <vt:lpstr>2.1 模块展示 – 身心健康 </vt:lpstr>
      <vt:lpstr>2 .2模块展示 – 家庭作业</vt:lpstr>
      <vt:lpstr>2 .3模块展示 – 获奖情况</vt:lpstr>
      <vt:lpstr>2 .4模块展示 – 班级情况</vt:lpstr>
      <vt:lpstr>2 .5模块展示 – 班级活动相册、班级圈</vt:lpstr>
      <vt:lpstr>2.6 学习表现</vt:lpstr>
      <vt:lpstr>2 .7模块展示 – 班级情况</vt:lpstr>
      <vt:lpstr>2 .9模块展示 – 至家长的话</vt:lpstr>
      <vt:lpstr>2 .10模块展示 – 至老师的话</vt:lpstr>
      <vt:lpstr>2 .11模块展示 – 教育心得</vt:lpstr>
      <vt:lpstr>幻灯片 18</vt:lpstr>
    </vt:vector>
  </TitlesOfParts>
  <Company>SkyUN.Org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SkyUN.Org</dc:creator>
  <cp:lastModifiedBy>xbany</cp:lastModifiedBy>
  <cp:revision>1155</cp:revision>
  <dcterms:created xsi:type="dcterms:W3CDTF">2012-03-01T04:43:46Z</dcterms:created>
  <dcterms:modified xsi:type="dcterms:W3CDTF">2017-07-30T14:49:26Z</dcterms:modified>
</cp:coreProperties>
</file>