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3" r:id="rId4"/>
    <p:sldId id="262" r:id="rId5"/>
    <p:sldId id="267" r:id="rId6"/>
    <p:sldId id="264" r:id="rId7"/>
    <p:sldId id="265" r:id="rId8"/>
    <p:sldId id="269" r:id="rId9"/>
    <p:sldId id="26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82D"/>
    <a:srgbClr val="0D7345"/>
    <a:srgbClr val="C8D700"/>
    <a:srgbClr val="006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74" autoAdjust="0"/>
  </p:normalViewPr>
  <p:slideViewPr>
    <p:cSldViewPr snapToGrid="0">
      <p:cViewPr varScale="1">
        <p:scale>
          <a:sx n="70" d="100"/>
          <a:sy n="70" d="100"/>
        </p:scale>
        <p:origin x="25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0D1BA-AEFA-4018-BFE9-74B48B8BEE05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06203-2160-4012-B7CA-1754C208A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99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Somos empresa de consultoría</a:t>
            </a:r>
          </a:p>
          <a:p>
            <a:r>
              <a:rPr lang="es-CO" dirty="0"/>
              <a:t>brindar soluciones a la medida</a:t>
            </a:r>
          </a:p>
          <a:p>
            <a:r>
              <a:rPr lang="es-CO" dirty="0"/>
              <a:t>relacionadas con la recolección y transformación de datos</a:t>
            </a:r>
          </a:p>
          <a:p>
            <a:r>
              <a:rPr lang="es-CO" dirty="0"/>
              <a:t>convertirlos en información útil para que nuestros clientes puedan tomar decisiones acertadas</a:t>
            </a:r>
          </a:p>
          <a:p>
            <a:r>
              <a:rPr lang="es-CO" dirty="0"/>
              <a:t>permitan acercarse al cumplimiento de sus objetivos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6203-2160-4012-B7CA-1754C208ACE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74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/>
              <a:t>Organización para abordar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/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/>
              <a:t>Tiempos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/>
              <a:t>Plataformas de trabajo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/>
              <a:t>Normatividad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/>
              <a:t>Caso en que trabajamos relacionado al sector inmobiliario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6203-2160-4012-B7CA-1754C208ACE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27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O" sz="105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6203-2160-4012-B7CA-1754C208ACE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40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O" sz="105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6203-2160-4012-B7CA-1754C208ACE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022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81FD-6DDB-45AC-A18B-318621F3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5144BC-A182-435E-9672-FC75B258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9219D-EACC-4277-B9B7-E367F6B2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89A0D-83E8-4C08-AF45-55815558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E2698D-EB24-4F00-ABB9-2EE82574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53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82DAB-B0F4-446E-84D8-0125A6E8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E33E4B-8E39-47AE-9CFB-D9819079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61BB1-0618-4C95-AC8C-E3B40812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47897-68FC-4F8F-9C47-83337027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01146-CA99-42A9-B817-CC19CACE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28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25B728-4EA7-46DC-ABA0-C38A39B5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1ECD78-3866-4797-A638-0B8B0B7C7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E7D2-D94F-416C-A10C-02C45430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49C07-2E6A-4293-A3B8-FC7D0044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D4BFD-0500-41B3-B7C5-E3A91EF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20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C4E0-1E8C-4AAF-A8AB-12A5E803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2692C-AB95-420A-8717-6A091FC5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9F8BF-5FB5-4235-A61E-32817B86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8226-096A-46A1-83B5-BEEED79C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40F62-1D0C-4CE1-AE0E-0F57DA3E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39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C5DCB-CEB9-4A67-8808-72935AE3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24DC6-74A2-4694-8858-148CD206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94641-40F2-4FD6-A0E3-2F1AC4D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960AD-FC73-4661-BAEA-20F224C1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7AE43-66EA-49FB-92A7-11760B90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18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3EB31-AACF-41A8-8FB7-18B418CB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16106-3C97-48EE-80C9-178B88FD2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446310-023C-4477-8369-7E69F4955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594B71-49C6-4611-8BA6-0E46E007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F1642B-D9CA-4080-BFC3-05CDBCA9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39641-3D19-4937-934F-8283288B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808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19221-13F4-402A-B272-4365FED3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4EC84-BA63-4B0B-B5AB-DAB350AA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BE37B0-DA25-4537-91EC-0869B5DC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4B55DC-5C42-4514-991F-EACC2F0DC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C77DEA-283F-4994-87E7-6795910D4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2AF319-C037-4D5C-8C27-4E36BC19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F8B503-8C9A-47C5-A974-B2E6B52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01BC79-C7F1-4DDF-B952-0E093641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742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00ED-9A5E-4D45-9F0A-35C0889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9AC3DB-9747-48B7-B3E8-FCA2803F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F3CAE7-1711-4F9B-9E88-DA1183FA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D7749-4925-431E-877A-D874413A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5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DA2A7E-0F3A-4017-8480-38669279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D40210-D67E-462B-8568-5290CC80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8A00D-3A5E-49D4-9AC8-6C9C30D0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82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5D112-5D95-4CBF-BE90-537106D5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3571C-475E-4BDA-AA6E-F930B622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DF9A19-DFD4-407D-8B22-47C9CF21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257ECE-75B6-4495-A05F-3560E446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CEE46-90CD-47A9-930C-2258C060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D35AC6-CDC2-4DAB-8E2F-DFCDAA9C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376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E9B2C-8669-4831-81AF-D72D8F40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ECD7A7-51FD-4B6D-A253-8C0532D48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6428B8-FE07-49B1-AFCA-E135D658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B4CF7-13D9-4FC2-B592-38637DAA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30DB3B-994C-422B-914F-FD1C05E8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FAD9FD-D576-42CE-A843-8BC387D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1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C35D8C-1AC7-49E2-B805-F0F2FE1C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FB33D7-E937-491D-BD17-9117CF5C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0C070-879E-409F-8B6F-1A7AF80A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F4C9-D764-44ED-AC64-C69C289BFFC7}" type="datetimeFigureOut">
              <a:rPr lang="es-CO" smtClean="0"/>
              <a:t>29/09/2023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45501-A0EA-448B-80B6-8EDAE7EE8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6D9D1-BAF3-425C-AB92-CDFAC41A9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ECBC-7682-4971-A74F-6D8C97B10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91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HandyFact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rgs/HandyFacts/projects/2" TargetMode="Externa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ithub.com/orgs/HandyFacts/projects/2/views/1?pane=info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hyperlink" Target="https://console.cloud.google.com/storage/browser/prueba_bucket_7;tab=objects?forceOnBucketsSortingFiltering=true&amp;project=radiant-micron-400219&amp;prefix=&amp;forceOnObjectsSortingFiltering=fal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dyFac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A477E-7153-4590-854A-3F8D0D055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145" y="5103797"/>
            <a:ext cx="8309687" cy="965699"/>
          </a:xfrm>
        </p:spPr>
        <p:txBody>
          <a:bodyPr anchor="ctr">
            <a:noAutofit/>
          </a:bodyPr>
          <a:lstStyle/>
          <a:p>
            <a:pPr algn="l"/>
            <a:r>
              <a:rPr lang="es-CO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HANDY FACTS Corp.</a:t>
            </a:r>
            <a:endParaRPr lang="es-CO" sz="5400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891D6-F92A-4A9C-A1D9-9524F4DB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785" y="5955629"/>
            <a:ext cx="5963478" cy="371061"/>
          </a:xfrm>
        </p:spPr>
        <p:txBody>
          <a:bodyPr anchor="ctr">
            <a:normAutofit/>
          </a:bodyPr>
          <a:lstStyle/>
          <a:p>
            <a:pPr algn="l"/>
            <a:r>
              <a:rPr lang="es-ES" sz="1900" b="0" i="1" dirty="0">
                <a:solidFill>
                  <a:srgbClr val="111111"/>
                </a:solidFill>
                <a:effectLst/>
                <a:latin typeface="-apple-system"/>
              </a:rPr>
              <a:t>¡Transformamos datos en inteligencia accionable!</a:t>
            </a:r>
            <a:endParaRPr lang="es-CO" sz="19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48EC39-6436-4D1E-A2DC-9FCD18716B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1" r="-751"/>
          <a:stretch/>
        </p:blipFill>
        <p:spPr>
          <a:xfrm>
            <a:off x="231957" y="4601028"/>
            <a:ext cx="2049801" cy="19689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AE74B2D-FAF7-4CC2-9F2A-E5416709E8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11528"/>
          <a:stretch/>
        </p:blipFill>
        <p:spPr>
          <a:xfrm rot="10800000" flipV="1">
            <a:off x="6429829" y="0"/>
            <a:ext cx="5762171" cy="2812207"/>
          </a:xfrm>
          <a:prstGeom prst="rect">
            <a:avLst/>
          </a:prstGeom>
        </p:spPr>
      </p:pic>
      <p:pic>
        <p:nvPicPr>
          <p:cNvPr id="12" name="Picture 2" descr="Lanzamiento documental interactivo #DesactivandoPobrezas - ASAD">
            <a:hlinkClick r:id="rId5"/>
            <a:extLst>
              <a:ext uri="{FF2B5EF4-FFF2-40B4-BE49-F238E27FC236}">
                <a16:creationId xmlns:a16="http://schemas.microsoft.com/office/drawing/2014/main" id="{A4BFB2DC-1A5E-40F4-B698-52368BA1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34" y="6215355"/>
            <a:ext cx="1457756" cy="5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2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B4F2047-DA97-49F2-8CCD-665A8D538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t="17417"/>
          <a:stretch/>
        </p:blipFill>
        <p:spPr>
          <a:xfrm rot="10800000" flipV="1">
            <a:off x="8903368" y="0"/>
            <a:ext cx="3288632" cy="14387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D97B7-CF93-40D3-8B08-92999595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12" y="365125"/>
            <a:ext cx="10931873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O" sz="6000" b="1" u="sng" spc="-150" dirty="0"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9ADBCD0-B35C-4B09-9BCB-03C208E7C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5835" y="1985075"/>
            <a:ext cx="7788964" cy="3894482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6D9DAC9-DB9E-4FD5-85CF-D04CA3CE9480}"/>
              </a:ext>
            </a:extLst>
          </p:cNvPr>
          <p:cNvSpPr txBox="1"/>
          <p:nvPr/>
        </p:nvSpPr>
        <p:spPr>
          <a:xfrm>
            <a:off x="778213" y="1972088"/>
            <a:ext cx="3528145" cy="4058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s-CO" b="1" dirty="0"/>
              <a:t>PRODUCT OWNER: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dirty="0"/>
              <a:t>Carolina Villarraga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b="1" dirty="0"/>
          </a:p>
          <a:p>
            <a:pPr algn="l">
              <a:lnSpc>
                <a:spcPct val="120000"/>
              </a:lnSpc>
            </a:pPr>
            <a:r>
              <a:rPr lang="es-CO" b="1" dirty="0"/>
              <a:t>SCRUM MASTER: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dirty="0"/>
              <a:t>Andrés Laurizi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b="1" dirty="0"/>
          </a:p>
          <a:p>
            <a:pPr algn="l">
              <a:lnSpc>
                <a:spcPct val="120000"/>
              </a:lnSpc>
            </a:pPr>
            <a:r>
              <a:rPr lang="es-CO" b="1" dirty="0"/>
              <a:t>TEAM DEVELOPER: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dirty="0"/>
              <a:t>Lucas Silva – D. Engineer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dirty="0"/>
              <a:t>Adrián León – D. Science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dirty="0"/>
              <a:t>Berenisse de la Cruz – D. Science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dirty="0"/>
              <a:t>Yulied Pardo – D. Engineer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dirty="0"/>
              <a:t>Iván Rojas – D. Analyst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D59DBBE-3CC1-4F85-BA9F-026EA3CC104F}"/>
              </a:ext>
            </a:extLst>
          </p:cNvPr>
          <p:cNvCxnSpPr>
            <a:cxnSpLocks/>
          </p:cNvCxnSpPr>
          <p:nvPr/>
        </p:nvCxnSpPr>
        <p:spPr>
          <a:xfrm>
            <a:off x="534412" y="3873731"/>
            <a:ext cx="0" cy="287204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C49D2B0-A683-4422-B05E-A1F60CCD784F}"/>
              </a:ext>
            </a:extLst>
          </p:cNvPr>
          <p:cNvCxnSpPr>
            <a:cxnSpLocks/>
          </p:cNvCxnSpPr>
          <p:nvPr/>
        </p:nvCxnSpPr>
        <p:spPr>
          <a:xfrm flipH="1">
            <a:off x="185288" y="6409121"/>
            <a:ext cx="3971076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" name="Picture 2" descr="Lanzamiento documental interactivo #DesactivandoPobrezas - ASAD">
            <a:hlinkClick r:id="rId6"/>
            <a:extLst>
              <a:ext uri="{FF2B5EF4-FFF2-40B4-BE49-F238E27FC236}">
                <a16:creationId xmlns:a16="http://schemas.microsoft.com/office/drawing/2014/main" id="{41729748-8286-41FA-B570-0ECE0587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34" y="6215355"/>
            <a:ext cx="1457756" cy="5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4">
            <a:extLst>
              <a:ext uri="{FF2B5EF4-FFF2-40B4-BE49-F238E27FC236}">
                <a16:creationId xmlns:a16="http://schemas.microsoft.com/office/drawing/2014/main" id="{D61CEA7E-2EB9-474D-BAE4-97605F43E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69"/>
          <a:stretch/>
        </p:blipFill>
        <p:spPr>
          <a:xfrm flipH="1">
            <a:off x="534412" y="1811963"/>
            <a:ext cx="6593305" cy="4597158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7732262-A755-463D-AA49-BF55DF7995EB}"/>
              </a:ext>
            </a:extLst>
          </p:cNvPr>
          <p:cNvGrpSpPr>
            <a:grpSpLocks noChangeAspect="1"/>
          </p:cNvGrpSpPr>
          <p:nvPr/>
        </p:nvGrpSpPr>
        <p:grpSpPr>
          <a:xfrm>
            <a:off x="1341796" y="392823"/>
            <a:ext cx="1593653" cy="1593652"/>
            <a:chOff x="1386629" y="1106129"/>
            <a:chExt cx="3723450" cy="372344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B802856-324C-4DCC-8845-286560424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6629" y="1106129"/>
              <a:ext cx="3723450" cy="37234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E01F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687F96F-ADBE-4715-9DFE-EF903A434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51" r="-751"/>
            <a:stretch/>
          </p:blipFill>
          <p:spPr>
            <a:xfrm>
              <a:off x="1765385" y="1535571"/>
              <a:ext cx="3012677" cy="2893896"/>
            </a:xfrm>
            <a:prstGeom prst="rect">
              <a:avLst/>
            </a:prstGeom>
          </p:spPr>
        </p:pic>
      </p:grp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24E4A3D0-0DBB-4613-B406-D325776DC02C}"/>
              </a:ext>
            </a:extLst>
          </p:cNvPr>
          <p:cNvSpPr txBox="1">
            <a:spLocks/>
          </p:cNvSpPr>
          <p:nvPr/>
        </p:nvSpPr>
        <p:spPr>
          <a:xfrm>
            <a:off x="7127717" y="1823700"/>
            <a:ext cx="3894216" cy="41903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5400" dirty="0"/>
              <a:t>Contexto</a:t>
            </a:r>
            <a:br>
              <a:rPr lang="es-CO" sz="5400" dirty="0"/>
            </a:br>
            <a:r>
              <a:rPr lang="es-CO" sz="5400" dirty="0"/>
              <a:t>Objetivo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CO" sz="5400" dirty="0"/>
              <a:t>Cliente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332F6F-4623-4619-B0A4-5CDEB2FB46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t="17417"/>
          <a:stretch/>
        </p:blipFill>
        <p:spPr>
          <a:xfrm rot="10800000" flipV="1">
            <a:off x="8903368" y="0"/>
            <a:ext cx="3288632" cy="1438729"/>
          </a:xfrm>
          <a:prstGeom prst="rect">
            <a:avLst/>
          </a:prstGeom>
        </p:spPr>
      </p:pic>
      <p:pic>
        <p:nvPicPr>
          <p:cNvPr id="11" name="Picture 2" descr="Lanzamiento documental interactivo #DesactivandoPobrezas - ASAD">
            <a:hlinkClick r:id="rId5"/>
            <a:extLst>
              <a:ext uri="{FF2B5EF4-FFF2-40B4-BE49-F238E27FC236}">
                <a16:creationId xmlns:a16="http://schemas.microsoft.com/office/drawing/2014/main" id="{54D7E779-8F29-4EF3-B3B0-B27B9578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34" y="6215355"/>
            <a:ext cx="1457756" cy="5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56B6B6B-A455-4226-B8DF-9989221ADBCD}"/>
              </a:ext>
            </a:extLst>
          </p:cNvPr>
          <p:cNvCxnSpPr>
            <a:cxnSpLocks/>
          </p:cNvCxnSpPr>
          <p:nvPr/>
        </p:nvCxnSpPr>
        <p:spPr>
          <a:xfrm>
            <a:off x="534412" y="3873731"/>
            <a:ext cx="0" cy="287204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D63308-5982-48AD-A671-3F890F30476E}"/>
              </a:ext>
            </a:extLst>
          </p:cNvPr>
          <p:cNvCxnSpPr>
            <a:cxnSpLocks/>
          </p:cNvCxnSpPr>
          <p:nvPr/>
        </p:nvCxnSpPr>
        <p:spPr>
          <a:xfrm flipH="1">
            <a:off x="185288" y="6409121"/>
            <a:ext cx="3971076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6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23B791-0542-4829-9796-CBAA3D75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220" y="2288021"/>
            <a:ext cx="4408580" cy="388894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s-CO" sz="4400" dirty="0"/>
              <a:t>Data</a:t>
            </a:r>
          </a:p>
          <a:p>
            <a:pPr>
              <a:lnSpc>
                <a:spcPct val="140000"/>
              </a:lnSpc>
            </a:pPr>
            <a:r>
              <a:rPr lang="es-CO" sz="4400" dirty="0"/>
              <a:t>Propuesta</a:t>
            </a:r>
          </a:p>
          <a:p>
            <a:pPr>
              <a:lnSpc>
                <a:spcPct val="140000"/>
              </a:lnSpc>
            </a:pPr>
            <a:r>
              <a:rPr lang="es-CO" sz="4400" dirty="0"/>
              <a:t>Recomendación</a:t>
            </a:r>
          </a:p>
          <a:p>
            <a:pPr>
              <a:lnSpc>
                <a:spcPct val="140000"/>
              </a:lnSpc>
            </a:pPr>
            <a:r>
              <a:rPr lang="es-CO" sz="4400" dirty="0"/>
              <a:t>Alcance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4D97B7-CF93-40D3-8B08-92999595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12" y="365125"/>
            <a:ext cx="10819388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O" sz="6000" b="1" u="sng" spc="-150" dirty="0"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A0A278-A5CD-474D-8224-C742913BB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t="17417"/>
          <a:stretch/>
        </p:blipFill>
        <p:spPr>
          <a:xfrm rot="10800000" flipV="1">
            <a:off x="8903368" y="0"/>
            <a:ext cx="3288632" cy="143872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363E490-B3E5-47A5-8BB2-88415896B13A}"/>
              </a:ext>
            </a:extLst>
          </p:cNvPr>
          <p:cNvCxnSpPr>
            <a:cxnSpLocks/>
          </p:cNvCxnSpPr>
          <p:nvPr/>
        </p:nvCxnSpPr>
        <p:spPr>
          <a:xfrm>
            <a:off x="534412" y="3873731"/>
            <a:ext cx="0" cy="287204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C631F0A-07DA-40A4-A471-4AB520BBC482}"/>
              </a:ext>
            </a:extLst>
          </p:cNvPr>
          <p:cNvCxnSpPr>
            <a:cxnSpLocks/>
          </p:cNvCxnSpPr>
          <p:nvPr/>
        </p:nvCxnSpPr>
        <p:spPr>
          <a:xfrm flipH="1">
            <a:off x="185288" y="6409121"/>
            <a:ext cx="3971076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Lanzamiento documental interactivo #DesactivandoPobrezas - ASAD">
            <a:extLst>
              <a:ext uri="{FF2B5EF4-FFF2-40B4-BE49-F238E27FC236}">
                <a16:creationId xmlns:a16="http://schemas.microsoft.com/office/drawing/2014/main" id="{0594A586-EE66-4BF4-9922-BFAB0BEA7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34" y="6215355"/>
            <a:ext cx="1457756" cy="5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5F93E7F-98C0-4C11-B7EF-A4FC0DB1C5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794"/>
            <a:ext cx="5334000" cy="3429000"/>
          </a:xfrm>
        </p:spPr>
      </p:pic>
    </p:spTree>
    <p:extLst>
      <p:ext uri="{BB962C8B-B14F-4D97-AF65-F5344CB8AC3E}">
        <p14:creationId xmlns:p14="http://schemas.microsoft.com/office/powerpoint/2010/main" val="99665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23B791-0542-4829-9796-CBAA3D75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0780" y="2055815"/>
            <a:ext cx="4923020" cy="4121148"/>
          </a:xfrm>
        </p:spPr>
        <p:txBody>
          <a:bodyPr anchor="t">
            <a:normAutofit fontScale="55000" lnSpcReduction="20000"/>
          </a:bodyPr>
          <a:lstStyle/>
          <a:p>
            <a:pPr marL="360363" indent="-360363">
              <a:lnSpc>
                <a:spcPct val="170000"/>
              </a:lnSpc>
              <a:buFont typeface="+mj-lt"/>
              <a:buAutoNum type="arabicPeriod"/>
            </a:pPr>
            <a:r>
              <a:rPr lang="es-CO" sz="4400" dirty="0"/>
              <a:t>Incremento del Rendimiento de Inversiones</a:t>
            </a:r>
          </a:p>
          <a:p>
            <a:pPr marL="360363" indent="-360363">
              <a:lnSpc>
                <a:spcPct val="170000"/>
              </a:lnSpc>
              <a:buFont typeface="+mj-lt"/>
              <a:buAutoNum type="arabicPeriod"/>
            </a:pPr>
            <a:r>
              <a:rPr lang="es-CO" sz="4400" dirty="0"/>
              <a:t>Índice de Concentración de Cartera</a:t>
            </a:r>
          </a:p>
          <a:p>
            <a:pPr marL="360363" indent="-360363">
              <a:lnSpc>
                <a:spcPct val="170000"/>
              </a:lnSpc>
              <a:buFont typeface="+mj-lt"/>
              <a:buAutoNum type="arabicPeriod"/>
            </a:pPr>
            <a:r>
              <a:rPr lang="es-CO" sz="4400" dirty="0"/>
              <a:t>Eficacia Media en Predicciones</a:t>
            </a:r>
          </a:p>
          <a:p>
            <a:pPr marL="360363" indent="-360363">
              <a:lnSpc>
                <a:spcPct val="170000"/>
              </a:lnSpc>
              <a:buFont typeface="+mj-lt"/>
              <a:buAutoNum type="arabicPeriod"/>
            </a:pPr>
            <a:r>
              <a:rPr lang="es-CO" sz="4400" dirty="0"/>
              <a:t>Índice de Retorno de Inversión (ROI) en Predicciones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4D97B7-CF93-40D3-8B08-92999595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12" y="365125"/>
            <a:ext cx="10819388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O" sz="6000" b="1" u="sng" spc="-150" dirty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A0A278-A5CD-474D-8224-C742913BB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t="17417"/>
          <a:stretch/>
        </p:blipFill>
        <p:spPr>
          <a:xfrm rot="10800000" flipV="1">
            <a:off x="8903368" y="0"/>
            <a:ext cx="3288632" cy="143872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363E490-B3E5-47A5-8BB2-88415896B13A}"/>
              </a:ext>
            </a:extLst>
          </p:cNvPr>
          <p:cNvCxnSpPr>
            <a:cxnSpLocks/>
          </p:cNvCxnSpPr>
          <p:nvPr/>
        </p:nvCxnSpPr>
        <p:spPr>
          <a:xfrm>
            <a:off x="534412" y="3873731"/>
            <a:ext cx="0" cy="287204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C631F0A-07DA-40A4-A471-4AB520BBC482}"/>
              </a:ext>
            </a:extLst>
          </p:cNvPr>
          <p:cNvCxnSpPr>
            <a:cxnSpLocks/>
          </p:cNvCxnSpPr>
          <p:nvPr/>
        </p:nvCxnSpPr>
        <p:spPr>
          <a:xfrm flipH="1">
            <a:off x="185288" y="6409121"/>
            <a:ext cx="3971076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Lanzamiento documental interactivo #DesactivandoPobrezas - ASAD">
            <a:extLst>
              <a:ext uri="{FF2B5EF4-FFF2-40B4-BE49-F238E27FC236}">
                <a16:creationId xmlns:a16="http://schemas.microsoft.com/office/drawing/2014/main" id="{0594A586-EE66-4BF4-9922-BFAB0BEA7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34" y="6215355"/>
            <a:ext cx="1457756" cy="5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7E2F318-21B7-4068-B1C1-F86A46B27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2" y="2469517"/>
            <a:ext cx="4923013" cy="2808427"/>
          </a:xfrm>
        </p:spPr>
      </p:pic>
    </p:spTree>
    <p:extLst>
      <p:ext uri="{BB962C8B-B14F-4D97-AF65-F5344CB8AC3E}">
        <p14:creationId xmlns:p14="http://schemas.microsoft.com/office/powerpoint/2010/main" val="367989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466E6E6-A254-4949-BB2A-5C1662ECCFC6}"/>
              </a:ext>
            </a:extLst>
          </p:cNvPr>
          <p:cNvSpPr txBox="1">
            <a:spLocks/>
          </p:cNvSpPr>
          <p:nvPr/>
        </p:nvSpPr>
        <p:spPr>
          <a:xfrm>
            <a:off x="534412" y="365125"/>
            <a:ext cx="108193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b="1" u="sng" spc="-150" dirty="0"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F9D8AA-9BF7-4333-AAD8-38D288219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t="17417"/>
          <a:stretch/>
        </p:blipFill>
        <p:spPr>
          <a:xfrm rot="10800000" flipV="1">
            <a:off x="8903368" y="0"/>
            <a:ext cx="3288632" cy="1438729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27C02A3-7DAC-4379-AD5A-F4D366275C1E}"/>
              </a:ext>
            </a:extLst>
          </p:cNvPr>
          <p:cNvGrpSpPr/>
          <p:nvPr/>
        </p:nvGrpSpPr>
        <p:grpSpPr>
          <a:xfrm>
            <a:off x="1323898" y="2351266"/>
            <a:ext cx="4772102" cy="3502791"/>
            <a:chOff x="1323898" y="2366256"/>
            <a:chExt cx="4772102" cy="350279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FA81818-8506-411F-B6F2-918FD5DE4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55262" t="24363" r="7379" b="36261"/>
            <a:stretch/>
          </p:blipFill>
          <p:spPr>
            <a:xfrm>
              <a:off x="1323898" y="2366256"/>
              <a:ext cx="4772102" cy="2827808"/>
            </a:xfrm>
            <a:prstGeom prst="rect">
              <a:avLst/>
            </a:prstGeom>
          </p:spPr>
        </p:pic>
        <p:pic>
          <p:nvPicPr>
            <p:cNvPr id="2050" name="Picture 2" descr="Google Cloud Platform | Cloud Foundry">
              <a:extLst>
                <a:ext uri="{FF2B5EF4-FFF2-40B4-BE49-F238E27FC236}">
                  <a16:creationId xmlns:a16="http://schemas.microsoft.com/office/drawing/2014/main" id="{45A46C85-D0FF-46B8-B4F1-7A60561C8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26" b="20526"/>
            <a:stretch/>
          </p:blipFill>
          <p:spPr bwMode="auto">
            <a:xfrm>
              <a:off x="2023327" y="5356192"/>
              <a:ext cx="3373244" cy="512855"/>
            </a:xfrm>
            <a:prstGeom prst="rect">
              <a:avLst/>
            </a:prstGeom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965DBD4-0123-463B-A765-13DC38F7E453}"/>
              </a:ext>
            </a:extLst>
          </p:cNvPr>
          <p:cNvCxnSpPr>
            <a:cxnSpLocks/>
          </p:cNvCxnSpPr>
          <p:nvPr/>
        </p:nvCxnSpPr>
        <p:spPr>
          <a:xfrm>
            <a:off x="534412" y="3873731"/>
            <a:ext cx="0" cy="287204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2135060-2CBC-4162-903E-F4F522DA38D4}"/>
              </a:ext>
            </a:extLst>
          </p:cNvPr>
          <p:cNvCxnSpPr>
            <a:cxnSpLocks/>
          </p:cNvCxnSpPr>
          <p:nvPr/>
        </p:nvCxnSpPr>
        <p:spPr>
          <a:xfrm flipH="1">
            <a:off x="185288" y="6409121"/>
            <a:ext cx="3971076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A3361B4C-9DCA-4D8C-98A6-67730D070EBA}"/>
              </a:ext>
            </a:extLst>
          </p:cNvPr>
          <p:cNvSpPr txBox="1">
            <a:spLocks/>
          </p:cNvSpPr>
          <p:nvPr/>
        </p:nvSpPr>
        <p:spPr>
          <a:xfrm>
            <a:off x="6945220" y="2510443"/>
            <a:ext cx="4408580" cy="36665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s-CO" sz="4400" dirty="0"/>
              <a:t>Data </a:t>
            </a:r>
            <a:r>
              <a:rPr lang="es-CO" sz="4400" dirty="0" err="1"/>
              <a:t>Analysis</a:t>
            </a:r>
            <a:endParaRPr lang="es-CO" sz="4400" dirty="0"/>
          </a:p>
          <a:p>
            <a:pPr>
              <a:lnSpc>
                <a:spcPct val="140000"/>
              </a:lnSpc>
            </a:pPr>
            <a:r>
              <a:rPr lang="es-CO" sz="4400" dirty="0"/>
              <a:t>Data Science</a:t>
            </a:r>
          </a:p>
          <a:p>
            <a:pPr>
              <a:lnSpc>
                <a:spcPct val="140000"/>
              </a:lnSpc>
            </a:pPr>
            <a:r>
              <a:rPr lang="es-CO" sz="4400" dirty="0"/>
              <a:t>Data </a:t>
            </a:r>
            <a:r>
              <a:rPr lang="es-CO" sz="4400" dirty="0" err="1"/>
              <a:t>Engineering</a:t>
            </a:r>
            <a:endParaRPr lang="es-CO" sz="4400" dirty="0"/>
          </a:p>
        </p:txBody>
      </p:sp>
      <p:pic>
        <p:nvPicPr>
          <p:cNvPr id="15" name="Picture 2" descr="Lanzamiento documental interactivo #DesactivandoPobrezas - ASAD">
            <a:hlinkClick r:id="rId7"/>
            <a:extLst>
              <a:ext uri="{FF2B5EF4-FFF2-40B4-BE49-F238E27FC236}">
                <a16:creationId xmlns:a16="http://schemas.microsoft.com/office/drawing/2014/main" id="{B9574BEA-1169-48D9-89C5-8FD8FE48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34" y="6215355"/>
            <a:ext cx="1457756" cy="5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8C97A-0911-43F9-B1BA-4C6C8D9B708B}"/>
              </a:ext>
            </a:extLst>
          </p:cNvPr>
          <p:cNvSpPr txBox="1">
            <a:spLocks/>
          </p:cNvSpPr>
          <p:nvPr/>
        </p:nvSpPr>
        <p:spPr>
          <a:xfrm>
            <a:off x="534412" y="365125"/>
            <a:ext cx="108193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b="1" u="sng" spc="-150" dirty="0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E6DEB7-E9CB-4CA9-ADDA-EAF687AEE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t="17417"/>
          <a:stretch/>
        </p:blipFill>
        <p:spPr>
          <a:xfrm rot="10800000" flipV="1">
            <a:off x="8903368" y="0"/>
            <a:ext cx="3288632" cy="1438729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682FF33-9842-42A8-8182-2020B68400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r="9109"/>
          <a:stretch/>
        </p:blipFill>
        <p:spPr>
          <a:xfrm>
            <a:off x="2209945" y="1998650"/>
            <a:ext cx="2691495" cy="1954371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7876B24-9D80-454A-988C-E6A66DF36335}"/>
              </a:ext>
            </a:extLst>
          </p:cNvPr>
          <p:cNvCxnSpPr>
            <a:cxnSpLocks/>
          </p:cNvCxnSpPr>
          <p:nvPr/>
        </p:nvCxnSpPr>
        <p:spPr>
          <a:xfrm>
            <a:off x="534412" y="3873731"/>
            <a:ext cx="0" cy="287204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4822CCC-7396-46A4-AFB9-2359CFF1DD7A}"/>
              </a:ext>
            </a:extLst>
          </p:cNvPr>
          <p:cNvCxnSpPr>
            <a:cxnSpLocks/>
          </p:cNvCxnSpPr>
          <p:nvPr/>
        </p:nvCxnSpPr>
        <p:spPr>
          <a:xfrm flipH="1">
            <a:off x="185288" y="6409121"/>
            <a:ext cx="3971076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C5DBF6AF-3A9E-4437-A49C-A9A883F781DE}"/>
              </a:ext>
            </a:extLst>
          </p:cNvPr>
          <p:cNvSpPr txBox="1">
            <a:spLocks/>
          </p:cNvSpPr>
          <p:nvPr/>
        </p:nvSpPr>
        <p:spPr>
          <a:xfrm>
            <a:off x="6065934" y="2486025"/>
            <a:ext cx="5016397" cy="36194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s-CO" sz="4800" dirty="0"/>
              <a:t>Servicio de página</a:t>
            </a:r>
          </a:p>
          <a:p>
            <a:pPr>
              <a:lnSpc>
                <a:spcPct val="140000"/>
              </a:lnSpc>
            </a:pPr>
            <a:endParaRPr lang="es-CO" sz="4800" dirty="0"/>
          </a:p>
          <a:p>
            <a:pPr>
              <a:lnSpc>
                <a:spcPct val="140000"/>
              </a:lnSpc>
            </a:pPr>
            <a:r>
              <a:rPr lang="es-CO" sz="4800" dirty="0"/>
              <a:t>Relaciones con DB</a:t>
            </a:r>
          </a:p>
        </p:txBody>
      </p:sp>
      <p:pic>
        <p:nvPicPr>
          <p:cNvPr id="10" name="Picture 2" descr="Lanzamiento documental interactivo #DesactivandoPobrezas - ASAD">
            <a:extLst>
              <a:ext uri="{FF2B5EF4-FFF2-40B4-BE49-F238E27FC236}">
                <a16:creationId xmlns:a16="http://schemas.microsoft.com/office/drawing/2014/main" id="{3617A818-E362-49DA-AF4D-E4A8F4747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34" y="6215355"/>
            <a:ext cx="1457756" cy="5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616433-EF2D-48BA-AA41-71914B01B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2" y="4111340"/>
            <a:ext cx="5020482" cy="19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3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8E3F9-31A7-4550-B7E5-4859F2812201}"/>
              </a:ext>
            </a:extLst>
          </p:cNvPr>
          <p:cNvSpPr txBox="1">
            <a:spLocks/>
          </p:cNvSpPr>
          <p:nvPr/>
        </p:nvSpPr>
        <p:spPr>
          <a:xfrm>
            <a:off x="534412" y="365125"/>
            <a:ext cx="108193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b="1" u="sng" spc="-150" dirty="0">
                <a:latin typeface="Arial" panose="020B0604020202020204" pitchFamily="34" charset="0"/>
                <a:cs typeface="Arial" panose="020B0604020202020204" pitchFamily="34" charset="0"/>
              </a:rPr>
              <a:t>ENLACES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8858FF-9817-49A8-AEC0-3F67608EF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t="17417"/>
          <a:stretch/>
        </p:blipFill>
        <p:spPr>
          <a:xfrm rot="10800000" flipV="1">
            <a:off x="8903368" y="0"/>
            <a:ext cx="3288632" cy="1438729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36E1D23-E8C9-4234-9D31-1EFC0EAACC5F}"/>
              </a:ext>
            </a:extLst>
          </p:cNvPr>
          <p:cNvCxnSpPr>
            <a:cxnSpLocks/>
          </p:cNvCxnSpPr>
          <p:nvPr/>
        </p:nvCxnSpPr>
        <p:spPr>
          <a:xfrm>
            <a:off x="534412" y="3873731"/>
            <a:ext cx="0" cy="287204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9323C3-F459-416B-9863-F3FF92456279}"/>
              </a:ext>
            </a:extLst>
          </p:cNvPr>
          <p:cNvCxnSpPr>
            <a:cxnSpLocks/>
          </p:cNvCxnSpPr>
          <p:nvPr/>
        </p:nvCxnSpPr>
        <p:spPr>
          <a:xfrm flipH="1">
            <a:off x="185288" y="6409121"/>
            <a:ext cx="3971076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55DE61C-AF01-4DC6-8DB2-40AEE33E3E61}"/>
              </a:ext>
            </a:extLst>
          </p:cNvPr>
          <p:cNvGrpSpPr/>
          <p:nvPr/>
        </p:nvGrpSpPr>
        <p:grpSpPr>
          <a:xfrm>
            <a:off x="2925575" y="2888306"/>
            <a:ext cx="6190937" cy="1671049"/>
            <a:chOff x="2670745" y="3023216"/>
            <a:chExt cx="6190937" cy="167104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7F30FAD2-0614-4382-B725-D033FA73B5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70745" y="3023216"/>
              <a:ext cx="6190937" cy="1671049"/>
              <a:chOff x="3522978" y="2496352"/>
              <a:chExt cx="9218932" cy="2488362"/>
            </a:xfrm>
          </p:grpSpPr>
          <p:pic>
            <p:nvPicPr>
              <p:cNvPr id="7" name="Imagen 6">
                <a:hlinkClick r:id="rId3"/>
                <a:extLst>
                  <a:ext uri="{FF2B5EF4-FFF2-40B4-BE49-F238E27FC236}">
                    <a16:creationId xmlns:a16="http://schemas.microsoft.com/office/drawing/2014/main" id="{42331A52-87FB-4BBB-BB6B-6471338DE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1290" y="2810988"/>
                <a:ext cx="6486852" cy="1967576"/>
              </a:xfrm>
              <a:prstGeom prst="rect">
                <a:avLst/>
              </a:prstGeom>
            </p:spPr>
          </p:pic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0272661-0563-4BF6-9403-3797DABB709C}"/>
                  </a:ext>
                </a:extLst>
              </p:cNvPr>
              <p:cNvSpPr/>
              <p:nvPr/>
            </p:nvSpPr>
            <p:spPr>
              <a:xfrm>
                <a:off x="3522978" y="2496352"/>
                <a:ext cx="9218932" cy="24883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BE5AA6C2-C895-4A6C-B84B-455B5918D6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1193" y="3353186"/>
              <a:ext cx="1080001" cy="1080000"/>
              <a:chOff x="1489989" y="1106129"/>
              <a:chExt cx="3723450" cy="3723448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C89FAA1-A09D-48B6-A152-A4121110A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9989" y="1106129"/>
                <a:ext cx="3723450" cy="3723448"/>
              </a:xfrm>
              <a:prstGeom prst="ellipse">
                <a:avLst/>
              </a:prstGeom>
              <a:solidFill>
                <a:srgbClr val="23282D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pic>
            <p:nvPicPr>
              <p:cNvPr id="22" name="Imagen 21">
                <a:hlinkClick r:id="rId3"/>
                <a:extLst>
                  <a:ext uri="{FF2B5EF4-FFF2-40B4-BE49-F238E27FC236}">
                    <a16:creationId xmlns:a16="http://schemas.microsoft.com/office/drawing/2014/main" id="{8E0F130A-9975-4884-9003-E6F7934A62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51" r="-751"/>
              <a:stretch/>
            </p:blipFill>
            <p:spPr>
              <a:xfrm>
                <a:off x="1862513" y="1537246"/>
                <a:ext cx="2974996" cy="2857695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0039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02C6D43-7DE9-4D07-A7FB-5F9D8C83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590249"/>
            <a:ext cx="10086110" cy="567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781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163</Words>
  <Application>Microsoft Office PowerPoint</Application>
  <PresentationFormat>Panorámica</PresentationFormat>
  <Paragraphs>51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Tema de Office</vt:lpstr>
      <vt:lpstr>HANDY FACTS Corp.</vt:lpstr>
      <vt:lpstr>METODOLOGÍA</vt:lpstr>
      <vt:lpstr>Presentación de PowerPoint</vt:lpstr>
      <vt:lpstr>SOLUCIONES</vt:lpstr>
      <vt:lpstr>INDICADORES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Rojas</dc:creator>
  <cp:lastModifiedBy>Ivan Rojas</cp:lastModifiedBy>
  <cp:revision>13</cp:revision>
  <dcterms:created xsi:type="dcterms:W3CDTF">2023-09-29T03:42:13Z</dcterms:created>
  <dcterms:modified xsi:type="dcterms:W3CDTF">2023-09-29T16:37:09Z</dcterms:modified>
</cp:coreProperties>
</file>