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93" r:id="rId2"/>
    <p:sldId id="308" r:id="rId3"/>
    <p:sldId id="294" r:id="rId4"/>
    <p:sldId id="296" r:id="rId5"/>
    <p:sldId id="297" r:id="rId6"/>
    <p:sldId id="302" r:id="rId7"/>
    <p:sldId id="303" r:id="rId8"/>
    <p:sldId id="304" r:id="rId9"/>
    <p:sldId id="305" r:id="rId10"/>
    <p:sldId id="306" r:id="rId11"/>
    <p:sldId id="307" r:id="rId12"/>
    <p:sldId id="301" r:id="rId13"/>
  </p:sldIdLst>
  <p:sldSz cx="9144000" cy="5143500" type="screen16x9"/>
  <p:notesSz cx="6858000" cy="9144000"/>
  <p:defaultTextStyle>
    <a:defPPr>
      <a:defRPr lang="de-DE"/>
    </a:defPPr>
    <a:lvl1pPr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1pPr>
    <a:lvl2pPr marL="342900" indent="1143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2pPr>
    <a:lvl3pPr marL="685800" indent="2286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3pPr>
    <a:lvl4pPr marL="1028700" indent="3429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4pPr>
    <a:lvl5pPr marL="1371600" indent="457200" algn="l" defTabSz="685800" rtl="0" eaLnBrk="0" fontAlgn="base" hangingPunct="0">
      <a:spcBef>
        <a:spcPct val="0"/>
      </a:spcBef>
      <a:spcAft>
        <a:spcPct val="0"/>
      </a:spcAft>
      <a:defRPr sz="1300"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sz="1300"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123" userDrawn="1">
          <p15:clr>
            <a:srgbClr val="A4A3A4"/>
          </p15:clr>
        </p15:guide>
        <p15:guide id="3" pos="5534" userDrawn="1">
          <p15:clr>
            <a:srgbClr val="A4A3A4"/>
          </p15:clr>
        </p15:guide>
        <p15:guide id="7" orient="horz" pos="3003">
          <p15:clr>
            <a:srgbClr val="A4A3A4"/>
          </p15:clr>
        </p15:guide>
        <p15:guide id="9" pos="226" userDrawn="1">
          <p15:clr>
            <a:srgbClr val="A4A3A4"/>
          </p15:clr>
        </p15:guide>
        <p15:guide id="10" pos="1859" userDrawn="1">
          <p15:clr>
            <a:srgbClr val="A4A3A4"/>
          </p15:clr>
        </p15:guide>
        <p15:guide id="13" orient="horz" pos="605" userDrawn="1">
          <p15:clr>
            <a:srgbClr val="A4A3A4"/>
          </p15:clr>
        </p15:guide>
        <p15:guide id="17" pos="156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-Anwender" initials="MO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5500"/>
    <a:srgbClr val="FFAD77"/>
    <a:srgbClr val="FF8B44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109" autoAdjust="0"/>
    <p:restoredTop sz="92319" autoAdjust="0"/>
  </p:normalViewPr>
  <p:slideViewPr>
    <p:cSldViewPr snapToGrid="0" snapToObjects="1" showGuides="1">
      <p:cViewPr>
        <p:scale>
          <a:sx n="76" d="100"/>
          <a:sy n="76" d="100"/>
        </p:scale>
        <p:origin x="520" y="280"/>
      </p:cViewPr>
      <p:guideLst>
        <p:guide orient="horz" pos="1123"/>
        <p:guide pos="5534"/>
        <p:guide orient="horz" pos="3003"/>
        <p:guide pos="226"/>
        <p:guide pos="1859"/>
        <p:guide orient="horz" pos="605"/>
        <p:guide pos="156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A227937-5CF0-4F23-8D96-4D1F0487A86D}" type="datetime1">
              <a:rPr lang="de-DE" smtClean="0"/>
              <a:t>23.06.2025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88F5CD4-59A4-264D-9BD1-C7DF9E80E80D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6573BE7-1FCD-40A9-AA83-00997A976038}" type="datetime1">
              <a:rPr lang="de-DE" smtClean="0"/>
              <a:t>23.06.2025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Mastertextformat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B52F0D9-7367-E246-B7A9-8AA995BD02C2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0" fontAlgn="base" hangingPunct="0">
      <a:spcBef>
        <a:spcPct val="30000"/>
      </a:spcBef>
      <a:spcAft>
        <a:spcPct val="0"/>
      </a:spcAft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4950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E23CB-86FA-8749-DFA9-1A6C86955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923BF7CC-F7E0-2B4C-1730-E5A72966C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69355BA-61AB-D870-A0ED-93381B50ED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DB2388-CD94-8C6D-5993-6729A65A0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045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7514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2852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10018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FCE27-A0F8-693F-480F-631D3AE9B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4027B9C-2059-0045-B97F-6F29209334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BFCCA68-2450-F2DC-D12D-7791E1826B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C8D269D-510C-33EF-0E3E-F316174B9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167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1EAA7-2088-5347-433F-2E8360EBD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D530016-829D-C2B7-9E86-8CC188A83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0876665-8ED5-10AD-EDB2-91B5A76B4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70587EA-10A8-10E9-08AF-BF5B6396C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0941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05058-3DAA-BC19-54D2-418E77EC6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780A568-FB69-B994-E880-F620BB0422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C5C6BC9-DC67-4479-6972-3D6B6D65E3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0C52AA-8F19-3B37-090B-45019A0728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115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F5192-D890-BE45-F34B-D9C8894A3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D218D328-8457-FE30-7C37-04516FFA7C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F300E5A-F4D7-0998-4D8E-5368B17278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A87CB4F-1BB4-CB09-E59D-213950E1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0788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464DE-3AC4-42A1-7400-517F2D8F9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913128E-845A-9125-4EED-0FDAAD5DC7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EB878E-B43B-3016-9D53-773305B4C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9A9C92D-4CB4-FF13-C6FE-48ED0D720E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B52F0D9-7367-E246-B7A9-8AA995BD02C2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48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variante 1 + Kapiteltre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2498724" y="-1"/>
            <a:ext cx="6645275" cy="5143501"/>
          </a:xfrm>
          <a:prstGeom prst="rect">
            <a:avLst/>
          </a:prstGeom>
          <a:gradFill flip="none" rotWithShape="1">
            <a:gsLst>
              <a:gs pos="3000">
                <a:srgbClr val="F55500">
                  <a:lumMod val="71000"/>
                  <a:lumOff val="29000"/>
                </a:srgbClr>
              </a:gs>
              <a:gs pos="23000">
                <a:srgbClr val="F55500">
                  <a:lumMod val="80000"/>
                  <a:lumOff val="20000"/>
                </a:srgbClr>
              </a:gs>
              <a:gs pos="68000">
                <a:srgbClr val="F55500"/>
              </a:gs>
              <a:gs pos="97000">
                <a:srgbClr val="F555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511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154358-6934-3F45-992D-5C99E60EB2A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042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49BBE3-6DEB-3F43-B053-F87FD489069C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118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varian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  <p:sp>
        <p:nvSpPr>
          <p:cNvPr id="8" name="Rechteck 7"/>
          <p:cNvSpPr/>
          <p:nvPr userDrawn="1"/>
        </p:nvSpPr>
        <p:spPr>
          <a:xfrm>
            <a:off x="7558411" y="1782763"/>
            <a:ext cx="1226814" cy="2984500"/>
          </a:xfrm>
          <a:prstGeom prst="rect">
            <a:avLst/>
          </a:prstGeom>
          <a:gradFill flip="none" rotWithShape="1">
            <a:gsLst>
              <a:gs pos="3000">
                <a:srgbClr val="F55500">
                  <a:lumMod val="71000"/>
                  <a:lumOff val="29000"/>
                </a:srgbClr>
              </a:gs>
              <a:gs pos="23000">
                <a:srgbClr val="F55500">
                  <a:lumMod val="80000"/>
                  <a:lumOff val="20000"/>
                </a:srgbClr>
              </a:gs>
              <a:gs pos="68000">
                <a:srgbClr val="F55500"/>
              </a:gs>
              <a:gs pos="97000">
                <a:srgbClr val="F555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315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ild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01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>
            <a:spLocks/>
          </p:cNvSpPr>
          <p:nvPr userDrawn="1"/>
        </p:nvSpPr>
        <p:spPr bwMode="auto">
          <a:xfrm>
            <a:off x="0" y="1419225"/>
            <a:ext cx="9144000" cy="37242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panose="020B0600070205080204" pitchFamily="34" charset="-128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defRPr/>
            </a:pPr>
            <a:endParaRPr lang="de-DE" altLang="de-DE" sz="2400" dirty="0">
              <a:latin typeface="Times New Roman" panose="02020603050405020304" pitchFamily="18" charset="0"/>
            </a:endParaRPr>
          </a:p>
        </p:txBody>
      </p:sp>
      <p:pic>
        <p:nvPicPr>
          <p:cNvPr id="9" name="Bild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3789" y="182563"/>
            <a:ext cx="841911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se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-2029"/>
            <a:ext cx="6372686" cy="5143501"/>
          </a:xfrm>
          <a:prstGeom prst="rect">
            <a:avLst/>
          </a:prstGeom>
          <a:gradFill flip="none" rotWithShape="1">
            <a:gsLst>
              <a:gs pos="3000">
                <a:srgbClr val="F55500">
                  <a:lumMod val="71000"/>
                  <a:lumOff val="29000"/>
                </a:srgbClr>
              </a:gs>
              <a:gs pos="22000">
                <a:srgbClr val="F55500">
                  <a:lumMod val="80000"/>
                  <a:lumOff val="20000"/>
                </a:srgbClr>
              </a:gs>
              <a:gs pos="68000">
                <a:srgbClr val="F55500"/>
              </a:gs>
              <a:gs pos="97000">
                <a:srgbClr val="F55500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56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0000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FD3095-1EFC-FF4F-AEF3-B9F1BCB000AF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3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2D8A2C-AE22-9B4A-A4BF-3E53B55AE6A8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2385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01ADF7-004A-B64D-9BA5-714F508A3043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1790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de-DE" noProof="0"/>
              <a:t>Bild auf Platzhalter ziehen oder durch Klicken auf Symbol hinzufügen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A68361-4373-AA4E-8DD2-B912577AB24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968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/>
              <a:t>Mastertextformat bearbeiten</a:t>
            </a:r>
          </a:p>
          <a:p>
            <a:pPr lvl="1"/>
            <a:r>
              <a:rPr lang="de-DE" altLang="de-DE"/>
              <a:t>Zweite Ebene</a:t>
            </a:r>
          </a:p>
          <a:p>
            <a:pPr lvl="2"/>
            <a:r>
              <a:rPr lang="de-DE" altLang="de-DE"/>
              <a:t>Dritte Ebene</a:t>
            </a:r>
          </a:p>
          <a:p>
            <a:pPr lvl="3"/>
            <a:r>
              <a:rPr lang="de-DE" altLang="de-DE"/>
              <a:t>Vierte Ebene</a:t>
            </a:r>
          </a:p>
          <a:p>
            <a:pPr lvl="4"/>
            <a:r>
              <a:rPr lang="de-DE" altLang="de-DE"/>
              <a:t>Fünfte Ebene</a:t>
            </a:r>
            <a:endParaRPr lang="en-US" alt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80A7358-FD95-8F48-97FE-E8AA77116004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7" name="Bild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39" y="521744"/>
            <a:ext cx="1247055" cy="4534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2pPr>
      <a:lvl3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3pPr>
      <a:lvl4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4pPr>
      <a:lvl5pPr algn="l" defTabSz="685800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charset="0"/>
        </a:defRPr>
      </a:lvl9pPr>
    </p:titleStyle>
    <p:bodyStyle>
      <a:lvl1pPr marL="171450" indent="-171450" algn="l" defTabSz="685800" rtl="0" eaLnBrk="0" fontAlgn="base" hangingPunct="0">
        <a:lnSpc>
          <a:spcPct val="90000"/>
        </a:lnSpc>
        <a:spcBef>
          <a:spcPts val="75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0" fontAlgn="base" hangingPunct="0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fasser*in"/>
          <p:cNvSpPr txBox="1">
            <a:spLocks noChangeArrowheads="1"/>
          </p:cNvSpPr>
          <p:nvPr/>
        </p:nvSpPr>
        <p:spPr bwMode="auto">
          <a:xfrm>
            <a:off x="265815" y="4465319"/>
            <a:ext cx="2237674" cy="48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1600"/>
              </a:lnSpc>
              <a:tabLst>
                <a:tab pos="793750" algn="l"/>
              </a:tabLst>
            </a:pP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Verfasserin: Haneen Almoussa Aldiab</a:t>
            </a:r>
          </a:p>
          <a:p>
            <a:pPr eaLnBrk="1" hangingPunct="1">
              <a:lnSpc>
                <a:spcPts val="1600"/>
              </a:lnSpc>
              <a:tabLst>
                <a:tab pos="793750" algn="l"/>
              </a:tabLst>
            </a:pPr>
            <a:r>
              <a:rPr lang="de-DE" altLang="de-DE" sz="10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Datum: 14.06.2025</a:t>
            </a:r>
          </a:p>
          <a:p>
            <a:pPr eaLnBrk="1" hangingPunct="1">
              <a:lnSpc>
                <a:spcPts val="1600"/>
              </a:lnSpc>
              <a:tabLst>
                <a:tab pos="747713" algn="l"/>
              </a:tabLst>
            </a:pPr>
            <a:endParaRPr lang="de-DE" altLang="de-DE" sz="1000" dirty="0">
              <a:solidFill>
                <a:schemeClr val="bg1">
                  <a:lumMod val="6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3" name="Überschrift"/>
          <p:cNvSpPr txBox="1">
            <a:spLocks noChangeArrowheads="1"/>
          </p:cNvSpPr>
          <p:nvPr/>
        </p:nvSpPr>
        <p:spPr bwMode="auto">
          <a:xfrm>
            <a:off x="2913771" y="1995487"/>
            <a:ext cx="5077984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2163"/>
              </a:lnSpc>
            </a:pPr>
            <a:r>
              <a:rPr lang="en-US" altLang="de-DE" sz="2200" b="1" spc="100" dirty="0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  <a:t>Embedded Systems Hardware Design and </a:t>
            </a:r>
            <a:r>
              <a:rPr lang="en-US" altLang="de-DE" sz="2200" b="1" spc="100" dirty="0" err="1">
                <a:solidFill>
                  <a:schemeClr val="bg1"/>
                </a:solidFill>
                <a:latin typeface="Meta Offc Pro" charset="0"/>
                <a:ea typeface="Meta Offc Pro" charset="0"/>
                <a:cs typeface="Meta Offc Pro" charset="0"/>
              </a:rPr>
              <a:t>RapidPrototyping</a:t>
            </a: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5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92781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Titelvariante 1</a:t>
            </a:r>
          </a:p>
        </p:txBody>
      </p:sp>
    </p:spTree>
    <p:extLst>
      <p:ext uri="{BB962C8B-B14F-4D97-AF65-F5344CB8AC3E}">
        <p14:creationId xmlns:p14="http://schemas.microsoft.com/office/powerpoint/2010/main" val="84723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AE2BC-3FD1-A241-4932-A5B328930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E5EACC50-7005-F02E-700D-12890A588477}"/>
              </a:ext>
            </a:extLst>
          </p:cNvPr>
          <p:cNvSpPr/>
          <p:nvPr/>
        </p:nvSpPr>
        <p:spPr bwMode="auto">
          <a:xfrm>
            <a:off x="628650" y="1524856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380B2C78-A90D-B401-AA0A-E7C355BEC9B2}"/>
              </a:ext>
            </a:extLst>
          </p:cNvPr>
          <p:cNvSpPr txBox="1">
            <a:spLocks/>
          </p:cNvSpPr>
          <p:nvPr/>
        </p:nvSpPr>
        <p:spPr bwMode="auto">
          <a:xfrm>
            <a:off x="940532" y="1870681"/>
            <a:ext cx="7448611" cy="21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Farbcodierung: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Grün: Betriebsbereit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Rot: Fehlerzustand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Ansteuerung: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Direkte GPIO-Anbindung</a:t>
            </a:r>
          </a:p>
          <a:p>
            <a:pPr marL="514350" lvl="1" indent="0" eaLnBrk="1" hangingPunct="1">
              <a:buClr>
                <a:srgbClr val="F55500"/>
              </a:buClr>
              <a:buNone/>
            </a:pPr>
            <a:endParaRPr lang="de-DE" altLang="de-DE" sz="16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0426EA0F-B0B4-EB29-BDA4-1D558F947A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845" y="563563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en-US" altLang="de-DE" sz="2200" b="1" spc="100" dirty="0" err="1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Systemdiagnose</a:t>
            </a:r>
            <a:r>
              <a:rPr lang="en-US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 Status-LEDs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52EB5172-C55B-5276-AB05-49A258C738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3096570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6E55B-D9F1-5871-BDAF-3BC918F6D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25573C24-5C09-EB9A-4DAB-3E72A70D6EC9}"/>
              </a:ext>
            </a:extLst>
          </p:cNvPr>
          <p:cNvSpPr/>
          <p:nvPr/>
        </p:nvSpPr>
        <p:spPr bwMode="auto">
          <a:xfrm>
            <a:off x="628650" y="1524856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F67F69C6-B2EA-EB1E-3F5D-773F3178D830}"/>
              </a:ext>
            </a:extLst>
          </p:cNvPr>
          <p:cNvSpPr txBox="1">
            <a:spLocks/>
          </p:cNvSpPr>
          <p:nvPr/>
        </p:nvSpPr>
        <p:spPr bwMode="auto">
          <a:xfrm>
            <a:off x="940532" y="1870681"/>
            <a:ext cx="7448611" cy="218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Primäre Funktionen: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UART (</a:t>
            </a:r>
            <a:r>
              <a:rPr lang="de-DE" alt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Debug</a:t>
            </a: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Interface)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SPI (Sensorkommunikation)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I2C (Peripherieanbindung)</a:t>
            </a: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39521951-6A42-8502-5C7D-3FC1AB8391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6105" y="563563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it-IT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I/O-Pins (z. B. IO31, IO48)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E6F29BFE-49CD-C68B-5912-5CF0568F5F0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867483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con Kununu" title="Icon Kununu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5176" y="4584706"/>
            <a:ext cx="152400" cy="152400"/>
          </a:xfrm>
          <a:prstGeom prst="rect">
            <a:avLst/>
          </a:prstGeom>
        </p:spPr>
      </p:pic>
      <p:sp>
        <p:nvSpPr>
          <p:cNvPr id="15" name="Kununu"/>
          <p:cNvSpPr txBox="1"/>
          <p:nvPr/>
        </p:nvSpPr>
        <p:spPr>
          <a:xfrm>
            <a:off x="6863557" y="4514675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KUNUNU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kununu.com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/de/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-dortmund</a:t>
            </a:r>
          </a:p>
        </p:txBody>
      </p:sp>
      <p:pic>
        <p:nvPicPr>
          <p:cNvPr id="5" name="Icon LinkedIn" title="Icon LinkedI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09" y="4176911"/>
            <a:ext cx="152400" cy="152400"/>
          </a:xfrm>
          <a:prstGeom prst="rect">
            <a:avLst/>
          </a:prstGeom>
        </p:spPr>
      </p:pic>
      <p:sp>
        <p:nvSpPr>
          <p:cNvPr id="14" name="LinkedIn"/>
          <p:cNvSpPr txBox="1"/>
          <p:nvPr/>
        </p:nvSpPr>
        <p:spPr>
          <a:xfrm>
            <a:off x="6863557" y="4115428"/>
            <a:ext cx="2280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LINKEDIN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linkedin.com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school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-dortmund</a:t>
            </a:r>
          </a:p>
        </p:txBody>
      </p:sp>
      <p:pic>
        <p:nvPicPr>
          <p:cNvPr id="7" name="Icon Xing" title="Icon X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808" y="3768880"/>
            <a:ext cx="135331" cy="152400"/>
          </a:xfrm>
          <a:prstGeom prst="rect">
            <a:avLst/>
          </a:prstGeom>
        </p:spPr>
      </p:pic>
      <p:sp>
        <p:nvSpPr>
          <p:cNvPr id="13" name="Xing"/>
          <p:cNvSpPr txBox="1"/>
          <p:nvPr/>
        </p:nvSpPr>
        <p:spPr>
          <a:xfrm>
            <a:off x="6863557" y="3711742"/>
            <a:ext cx="2280444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XING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xing.com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companies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3" name="Icon Instagram" title="Icon Instagram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09" y="3361574"/>
            <a:ext cx="152400" cy="152400"/>
          </a:xfrm>
          <a:prstGeom prst="rect">
            <a:avLst/>
          </a:prstGeom>
        </p:spPr>
      </p:pic>
      <p:sp>
        <p:nvSpPr>
          <p:cNvPr id="12" name="Instagram"/>
          <p:cNvSpPr txBox="1"/>
          <p:nvPr/>
        </p:nvSpPr>
        <p:spPr>
          <a:xfrm>
            <a:off x="6863557" y="3305001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INSTAGRAM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instagram.com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8" name="Icon YouTube" title="Icon YouTube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09" y="2967936"/>
            <a:ext cx="154838" cy="108509"/>
          </a:xfrm>
          <a:prstGeom prst="rect">
            <a:avLst/>
          </a:prstGeom>
        </p:spPr>
      </p:pic>
      <p:sp>
        <p:nvSpPr>
          <p:cNvPr id="11" name="YouTube"/>
          <p:cNvSpPr txBox="1"/>
          <p:nvPr/>
        </p:nvSpPr>
        <p:spPr>
          <a:xfrm>
            <a:off x="6863557" y="2908096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YOUTUBE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youtube.com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FachhochschuleDO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6" name="Icon Twitter" title="Icon Twitter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957" y="2570186"/>
            <a:ext cx="153619" cy="128016"/>
          </a:xfrm>
          <a:prstGeom prst="rect">
            <a:avLst/>
          </a:prstGeom>
        </p:spPr>
      </p:pic>
      <p:sp>
        <p:nvSpPr>
          <p:cNvPr id="10" name="Twitter"/>
          <p:cNvSpPr txBox="1"/>
          <p:nvPr/>
        </p:nvSpPr>
        <p:spPr>
          <a:xfrm>
            <a:off x="6863557" y="2505128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TWITTER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twitter.com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fh_dortmund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pic>
        <p:nvPicPr>
          <p:cNvPr id="2" name="Icon Facebook" title="Icon Facebook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3656" y="2164427"/>
            <a:ext cx="152400" cy="152400"/>
          </a:xfrm>
          <a:prstGeom prst="rect">
            <a:avLst/>
          </a:prstGeom>
        </p:spPr>
      </p:pic>
      <p:sp>
        <p:nvSpPr>
          <p:cNvPr id="9" name="Facebook"/>
          <p:cNvSpPr txBox="1"/>
          <p:nvPr/>
        </p:nvSpPr>
        <p:spPr>
          <a:xfrm>
            <a:off x="6863557" y="2099322"/>
            <a:ext cx="228044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spc="5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FACEBOOK</a:t>
            </a:r>
          </a:p>
          <a:p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facebook.com</a:t>
            </a:r>
            <a:r>
              <a:rPr lang="de-DE" sz="700" dirty="0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/</a:t>
            </a:r>
            <a:r>
              <a:rPr lang="de-DE" sz="700" dirty="0" err="1">
                <a:solidFill>
                  <a:schemeClr val="bg1">
                    <a:lumMod val="50000"/>
                  </a:schemeClr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fhdortmund</a:t>
            </a:r>
            <a:endParaRPr lang="de-DE" sz="700" dirty="0">
              <a:solidFill>
                <a:schemeClr val="bg1">
                  <a:lumMod val="50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6" name="Link"/>
          <p:cNvSpPr txBox="1">
            <a:spLocks noChangeArrowheads="1"/>
          </p:cNvSpPr>
          <p:nvPr/>
        </p:nvSpPr>
        <p:spPr bwMode="auto">
          <a:xfrm>
            <a:off x="628649" y="3780401"/>
            <a:ext cx="4730755" cy="9018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de-DE" altLang="de-DE" sz="2000" spc="100" dirty="0" err="1">
                <a:solidFill>
                  <a:schemeClr val="bg1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www.fh-dortmund.de</a:t>
            </a:r>
            <a:endParaRPr lang="de-DE" altLang="de-DE" sz="2000" spc="100" dirty="0">
              <a:solidFill>
                <a:schemeClr val="bg1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17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7"/>
            <a:ext cx="7886700" cy="260124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Abschlussseite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8B8B856D-8ADF-B37E-70EC-9320B6B9A959}"/>
              </a:ext>
            </a:extLst>
          </p:cNvPr>
          <p:cNvSpPr txBox="1"/>
          <p:nvPr/>
        </p:nvSpPr>
        <p:spPr>
          <a:xfrm>
            <a:off x="628649" y="2055217"/>
            <a:ext cx="5557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>
                <a:solidFill>
                  <a:schemeClr val="bg1"/>
                </a:solidFill>
              </a:rPr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18605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EB2F24E-D5E9-FD09-F887-07A141BC93E8}"/>
              </a:ext>
            </a:extLst>
          </p:cNvPr>
          <p:cNvSpPr txBox="1"/>
          <p:nvPr/>
        </p:nvSpPr>
        <p:spPr>
          <a:xfrm>
            <a:off x="266007" y="1030777"/>
            <a:ext cx="4790094" cy="51706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55500"/>
                </a:solidFill>
                <a:latin typeface="Abadi" panose="020F0502020204030204" pitchFamily="34" charset="0"/>
              </a:rPr>
              <a:t>     </a:t>
            </a:r>
            <a:r>
              <a:rPr lang="de-DE" sz="2400" dirty="0">
                <a:solidFill>
                  <a:srgbClr val="F55500"/>
                </a:solidFill>
                <a:latin typeface="Abadi" panose="020F0502020204030204" pitchFamily="34" charset="0"/>
              </a:rPr>
              <a:t>Inhalt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sz="1600" dirty="0">
                <a:solidFill>
                  <a:srgbClr val="F55500"/>
                </a:solidFill>
                <a:latin typeface="Abadi" panose="020F0502020204030204" pitchFamily="34" charset="0"/>
              </a:rPr>
              <a:t>Architekturdiagramm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de-DE" sz="1600" spc="100" dirty="0" err="1">
                <a:solidFill>
                  <a:srgbClr val="F55500"/>
                </a:solidFill>
                <a:latin typeface="Abadi" panose="020F0502020204030204" pitchFamily="34" charset="0"/>
                <a:ea typeface="Meta Offc Pro" charset="0"/>
                <a:cs typeface="Meta Offc Pro" charset="0"/>
              </a:rPr>
              <a:t>Detaliertes</a:t>
            </a:r>
            <a:r>
              <a:rPr lang="de-DE" altLang="de-DE" sz="1600" spc="100" dirty="0">
                <a:solidFill>
                  <a:srgbClr val="F55500"/>
                </a:solidFill>
                <a:latin typeface="Abadi" panose="020F0502020204030204" pitchFamily="34" charset="0"/>
                <a:ea typeface="Meta Offc Pro" charset="0"/>
                <a:cs typeface="Meta Offc Pro" charset="0"/>
              </a:rPr>
              <a:t> Diagramm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de-DE" sz="1600" spc="100" dirty="0">
                <a:solidFill>
                  <a:srgbClr val="F55500"/>
                </a:solidFill>
                <a:latin typeface="Abadi" panose="020F0502020204030204" pitchFamily="34" charset="0"/>
                <a:ea typeface="Meta Offc Pro" charset="0"/>
                <a:cs typeface="Meta Offc Pro" charset="0"/>
              </a:rPr>
              <a:t>Systemarchitektur</a:t>
            </a:r>
            <a:endParaRPr lang="de-DE" altLang="de-DE" sz="1600" dirty="0">
              <a:solidFill>
                <a:srgbClr val="F55500"/>
              </a:solidFill>
              <a:latin typeface="Abadi" panose="020F0502020204030204" pitchFamily="34" charset="0"/>
              <a:ea typeface="Meta Offc Pro Normal" charset="0"/>
              <a:cs typeface="Meta Offc Pro Normal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de-DE" sz="1600" spc="100" dirty="0">
                <a:solidFill>
                  <a:srgbClr val="F55500"/>
                </a:solidFill>
                <a:latin typeface="Abadi" panose="020F0502020204030204" pitchFamily="34" charset="0"/>
                <a:ea typeface="Meta Offc Pro Normal" charset="0"/>
                <a:cs typeface="Meta Offc Pro Normal" charset="0"/>
              </a:rPr>
              <a:t>Mikrocontroller ESP32-PICO-V3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de-DE" sz="1600" spc="100" dirty="0">
                <a:solidFill>
                  <a:srgbClr val="F55500"/>
                </a:solidFill>
                <a:latin typeface="Abadi" panose="020F0502020204030204" pitchFamily="34" charset="0"/>
                <a:ea typeface="Meta Offc Pro Normal" charset="0"/>
                <a:cs typeface="Meta Offc Pro Normal" charset="0"/>
              </a:rPr>
              <a:t>Funkkomponenten SX1281 Transceiver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de-DE" altLang="de-DE" sz="1600" spc="100" dirty="0">
                <a:solidFill>
                  <a:srgbClr val="F55500"/>
                </a:solidFill>
                <a:latin typeface="Abadi" panose="020F0502020204030204" pitchFamily="34" charset="0"/>
                <a:ea typeface="Meta Offc Pro Normal" charset="0"/>
                <a:cs typeface="Meta Offc Pro Normal" charset="0"/>
              </a:rPr>
              <a:t>RFX2401C Verstärker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de-DE" sz="1600" spc="100" dirty="0">
                <a:solidFill>
                  <a:srgbClr val="F55500"/>
                </a:solidFill>
                <a:latin typeface="Abadi" panose="020F0502020204030204" pitchFamily="34" charset="0"/>
                <a:ea typeface="Meta Offc Pro Normal" charset="0"/>
                <a:cs typeface="Meta Offc Pro Normal" charset="0"/>
              </a:rPr>
              <a:t>LDO (Low Dropout Regler – z. B. LM1117)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de-DE" sz="1600" spc="100" dirty="0" err="1">
                <a:solidFill>
                  <a:srgbClr val="F55500"/>
                </a:solidFill>
                <a:latin typeface="Abadi" panose="020F0502020204030204" pitchFamily="34" charset="0"/>
                <a:ea typeface="Meta Offc Pro Normal" charset="0"/>
                <a:cs typeface="Meta Offc Pro Normal" charset="0"/>
              </a:rPr>
              <a:t>Systemdiagnose</a:t>
            </a:r>
            <a:r>
              <a:rPr lang="en-US" altLang="de-DE" sz="1600" spc="100" dirty="0">
                <a:solidFill>
                  <a:srgbClr val="F55500"/>
                </a:solidFill>
                <a:latin typeface="Abadi" panose="020F0502020204030204" pitchFamily="34" charset="0"/>
                <a:ea typeface="Meta Offc Pro Normal" charset="0"/>
                <a:cs typeface="Meta Offc Pro Normal" charset="0"/>
              </a:rPr>
              <a:t> Status-LEDs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t-IT" altLang="de-DE" sz="1600" spc="100" dirty="0">
                <a:solidFill>
                  <a:srgbClr val="F55500"/>
                </a:solidFill>
                <a:latin typeface="Abadi" panose="020F0502020204030204" pitchFamily="34" charset="0"/>
                <a:ea typeface="Meta Offc Pro Normal" charset="0"/>
                <a:cs typeface="Meta Offc Pro Normal" charset="0"/>
              </a:rPr>
              <a:t>I/O-Pins (z. B. IO31, IO48)</a:t>
            </a:r>
            <a:endParaRPr lang="de-DE" altLang="de-DE" sz="1600" spc="100" dirty="0">
              <a:solidFill>
                <a:srgbClr val="F55500"/>
              </a:solidFill>
              <a:latin typeface="Abadi" panose="020F0502020204030204" pitchFamily="34" charset="0"/>
              <a:ea typeface="Meta Offc Pro Normal" charset="0"/>
              <a:cs typeface="Meta Offc Pro Norm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800" b="1" spc="100" dirty="0">
              <a:solidFill>
                <a:srgbClr val="F55500"/>
              </a:solidFill>
              <a:latin typeface="Abadi" panose="020F0502020204030204" pitchFamily="34" charset="0"/>
              <a:ea typeface="Meta Offc Pro Normal" charset="0"/>
              <a:cs typeface="Meta Offc Pro Norm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800" b="1" spc="100" dirty="0">
              <a:solidFill>
                <a:srgbClr val="F55500"/>
              </a:solidFill>
              <a:latin typeface="Abadi" panose="020F0502020204030204" pitchFamily="34" charset="0"/>
              <a:ea typeface="Meta Offc Pro Normal" charset="0"/>
              <a:cs typeface="Meta Offc Pro Norm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800" b="1" spc="100" dirty="0">
              <a:solidFill>
                <a:srgbClr val="F55500"/>
              </a:solidFill>
              <a:latin typeface="Abadi" panose="020F0502020204030204" pitchFamily="34" charset="0"/>
              <a:ea typeface="Meta Offc Pro Normal" charset="0"/>
              <a:cs typeface="Meta Offc Pro Norm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altLang="de-DE" sz="1800" b="1" spc="100" dirty="0">
              <a:solidFill>
                <a:srgbClr val="F55500"/>
              </a:solidFill>
              <a:latin typeface="Abadi" panose="020F0502020204030204" pitchFamily="34" charset="0"/>
              <a:ea typeface="Meta Offc Pro Normal" charset="0"/>
              <a:cs typeface="Meta Offc Pro Normal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rgbClr val="F55500"/>
              </a:solidFill>
              <a:latin typeface="Abad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0618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Verfasser*in"/>
          <p:cNvSpPr txBox="1">
            <a:spLocks noChangeArrowheads="1"/>
          </p:cNvSpPr>
          <p:nvPr/>
        </p:nvSpPr>
        <p:spPr bwMode="auto">
          <a:xfrm>
            <a:off x="265815" y="4472939"/>
            <a:ext cx="2237674" cy="481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1600"/>
              </a:lnSpc>
              <a:tabLst>
                <a:tab pos="793750" algn="l"/>
              </a:tabLst>
            </a:pPr>
            <a:endParaRPr lang="de-DE" altLang="de-DE" sz="1000" dirty="0">
              <a:solidFill>
                <a:schemeClr val="bg1">
                  <a:lumMod val="50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  <a:p>
            <a:pPr eaLnBrk="1" hangingPunct="1">
              <a:lnSpc>
                <a:spcPts val="1600"/>
              </a:lnSpc>
              <a:tabLst>
                <a:tab pos="747713" algn="l"/>
              </a:tabLst>
            </a:pPr>
            <a:endParaRPr lang="de-DE" altLang="de-DE" sz="1000" dirty="0">
              <a:solidFill>
                <a:schemeClr val="bg1">
                  <a:lumMod val="6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51150" y="451562"/>
            <a:ext cx="4967288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1300">
                <a:solidFill>
                  <a:schemeClr val="tx1"/>
                </a:solidFill>
                <a:latin typeface="Calibri" charset="0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charset="0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charset="0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charset="0"/>
              </a:defRPr>
            </a:lvl9pPr>
          </a:lstStyle>
          <a:p>
            <a:pPr eaLnBrk="1" hangingPunct="1"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" charset="0"/>
                <a:cs typeface="Meta Offc Pro" charset="0"/>
              </a:rPr>
              <a:t>Architekturdiagramm</a:t>
            </a: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8" name="Titel 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Titelvariante 2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6A8FE3C-2298-6ABD-4B40-808B7DA14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15" y="1610114"/>
            <a:ext cx="7090629" cy="2987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4536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635019" y="475242"/>
            <a:ext cx="4967288" cy="85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eaLnBrk="1" hangingPunct="1">
              <a:lnSpc>
                <a:spcPts val="2163"/>
              </a:lnSpc>
            </a:pPr>
            <a:r>
              <a:rPr lang="de-DE" altLang="de-DE" sz="2200" b="1" spc="100" dirty="0" err="1">
                <a:solidFill>
                  <a:srgbClr val="F55500"/>
                </a:solidFill>
                <a:latin typeface="Meta Offc Pro" charset="0"/>
                <a:ea typeface="Meta Offc Pro" charset="0"/>
                <a:cs typeface="Meta Offc Pro" charset="0"/>
              </a:rPr>
              <a:t>Detaliertes</a:t>
            </a: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" charset="0"/>
                <a:cs typeface="Meta Offc Pro" charset="0"/>
              </a:rPr>
              <a:t> Diagramm</a:t>
            </a: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35631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hoch + Text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67523B3-6473-D4BC-DDFF-E0C3A3AAD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9291" y="1303226"/>
            <a:ext cx="6652469" cy="368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4552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/>
          <p:cNvSpPr/>
          <p:nvPr/>
        </p:nvSpPr>
        <p:spPr bwMode="auto">
          <a:xfrm>
            <a:off x="544452" y="1417638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/>
          <p:cNvSpPr txBox="1">
            <a:spLocks/>
          </p:cNvSpPr>
          <p:nvPr/>
        </p:nvSpPr>
        <p:spPr bwMode="auto">
          <a:xfrm>
            <a:off x="777151" y="1490234"/>
            <a:ext cx="7448611" cy="27327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20637" indent="0" eaLnBrk="1" hangingPunct="1">
              <a:buClr>
                <a:srgbClr val="F55500"/>
              </a:buClr>
            </a:pPr>
            <a:endParaRPr lang="de-DE" altLang="de-DE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0637" indent="0" eaLnBrk="1" hangingPunct="1">
              <a:buClr>
                <a:srgbClr val="F55500"/>
              </a:buClr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 typisches Embedded-System für drahtlose Kommunikation, bestehend aus:</a:t>
            </a:r>
          </a:p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Mikrocontroller: EPS2-PICO-V3 </a:t>
            </a:r>
          </a:p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Funkmodule:</a:t>
            </a:r>
          </a:p>
          <a:p>
            <a:pPr lvl="1"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SX1281 </a:t>
            </a:r>
          </a:p>
          <a:p>
            <a:pPr lvl="1"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RFX2401C</a:t>
            </a:r>
          </a:p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Spannungsversorgung: LDO-Regler </a:t>
            </a:r>
          </a:p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Status-LEDs: Visuelle Systemstatusanzeige (Grün = OK, Rot = Fehler)</a:t>
            </a:r>
          </a:p>
          <a:p>
            <a:pPr eaLnBrk="1" hangingPunct="1">
              <a:buClr>
                <a:srgbClr val="F55500"/>
              </a:buClr>
              <a:buFontTx/>
              <a:buChar char="•"/>
            </a:pPr>
            <a:r>
              <a:rPr lang="de-DE" altLang="de-DE" sz="1400" dirty="0">
                <a:solidFill>
                  <a:srgbClr val="595959"/>
                </a:solidFill>
                <a:latin typeface="Meta Offc Pro Normal" panose="020B0504030101020102" pitchFamily="34" charset="0"/>
              </a:rPr>
              <a:t>GPIO-Pins</a:t>
            </a:r>
          </a:p>
        </p:txBody>
      </p:sp>
      <p:sp>
        <p:nvSpPr>
          <p:cNvPr id="2" name="Überschrift"/>
          <p:cNvSpPr txBox="1">
            <a:spLocks noChangeArrowheads="1"/>
          </p:cNvSpPr>
          <p:nvPr/>
        </p:nvSpPr>
        <p:spPr bwMode="auto">
          <a:xfrm>
            <a:off x="2851150" y="459939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" charset="0"/>
                <a:ea typeface="Meta Offc Pro" charset="0"/>
                <a:cs typeface="Meta Offc Pro" charset="0"/>
              </a:rPr>
              <a:t>Systemarchitektur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/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2242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A67D1-B087-83C4-4CE2-97DDE7375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BABCE227-BE23-5973-1615-42A5DDBD8493}"/>
              </a:ext>
            </a:extLst>
          </p:cNvPr>
          <p:cNvSpPr/>
          <p:nvPr/>
        </p:nvSpPr>
        <p:spPr bwMode="auto">
          <a:xfrm>
            <a:off x="544452" y="1417638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1B890CEF-52EC-ECAF-BE7B-7033582FA331}"/>
              </a:ext>
            </a:extLst>
          </p:cNvPr>
          <p:cNvSpPr txBox="1">
            <a:spLocks/>
          </p:cNvSpPr>
          <p:nvPr/>
        </p:nvSpPr>
        <p:spPr bwMode="auto">
          <a:xfrm>
            <a:off x="940532" y="1699347"/>
            <a:ext cx="7448611" cy="22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Zentrale Steuereinheit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Funktionen: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Peripherieanbindung</a:t>
            </a:r>
            <a:endParaRPr lang="de-DE" altLang="de-DE" sz="16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Systemsteuerung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Datenverarbeitung</a:t>
            </a:r>
          </a:p>
          <a:p>
            <a:pPr marL="514350" lvl="1" indent="0" eaLnBrk="1" hangingPunct="1">
              <a:buClr>
                <a:srgbClr val="F55500"/>
              </a:buClr>
              <a:buNone/>
            </a:pPr>
            <a:endParaRPr lang="de-DE" altLang="de-DE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16A0CAC3-C66C-FF1B-5C22-1341C9853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493470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 Mikrocontroller ESP32-PICO-V3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AC1AE1F4-B807-993B-C352-ED42B7985EA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3545603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5FB85-1C8F-0052-E52D-2DA9C5DB9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1D0C50BE-DEC6-957F-64B8-AF6BB8C9090F}"/>
              </a:ext>
            </a:extLst>
          </p:cNvPr>
          <p:cNvSpPr/>
          <p:nvPr/>
        </p:nvSpPr>
        <p:spPr bwMode="auto">
          <a:xfrm>
            <a:off x="544452" y="1417638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B5D5978C-4A46-DFE6-9F28-5F0CBA2E5958}"/>
              </a:ext>
            </a:extLst>
          </p:cNvPr>
          <p:cNvSpPr txBox="1">
            <a:spLocks/>
          </p:cNvSpPr>
          <p:nvPr/>
        </p:nvSpPr>
        <p:spPr bwMode="auto">
          <a:xfrm>
            <a:off x="940532" y="1699347"/>
            <a:ext cx="7448611" cy="22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LoRa</a:t>
            </a: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-Funktechnologie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SPI-Schnittstelle: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MOSI (Master Out Slave In)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MISO (Master In Slave Out)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SCK (Serial Clock)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RST (</a:t>
            </a:r>
            <a:r>
              <a:rPr lang="de-DE" alt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Reset</a:t>
            </a: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ANT (</a:t>
            </a:r>
            <a:r>
              <a:rPr lang="de-DE" altLang="de-DE" sz="1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Antennenport</a:t>
            </a: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lang="de-DE" altLang="de-DE" sz="16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93D0919E-CFBB-A7E0-E678-A3A2A3746D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493470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Funkkomponenten SX1281 Transceiver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0EEC5317-0F18-84BD-3C6A-E1665BB7E20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362455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EF867-EF64-1543-397A-0211D82C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FEFE412B-D574-626C-BAAD-9EF1E24AACCC}"/>
              </a:ext>
            </a:extLst>
          </p:cNvPr>
          <p:cNvSpPr/>
          <p:nvPr/>
        </p:nvSpPr>
        <p:spPr bwMode="auto">
          <a:xfrm>
            <a:off x="544452" y="1417638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803B2F65-2131-C272-903C-589FEB8DA6CD}"/>
              </a:ext>
            </a:extLst>
          </p:cNvPr>
          <p:cNvSpPr txBox="1">
            <a:spLocks/>
          </p:cNvSpPr>
          <p:nvPr/>
        </p:nvSpPr>
        <p:spPr bwMode="auto">
          <a:xfrm>
            <a:off x="940532" y="1799586"/>
            <a:ext cx="7448611" cy="22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HF-Leistungsverstärker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Signalverstärkung: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Verstärkt das Sende-Signal 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Empfangsverstärkung</a:t>
            </a:r>
            <a:endParaRPr lang="de-DE" altLang="de-DE" sz="16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18284DF8-33E8-A720-CA11-60197AEE06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1150" y="493470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de-DE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RFX2401C Verstärker</a:t>
            </a: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0CF7F342-2AED-7B11-B44B-D5E1E1F5EA7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1840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855F2-143C-D53F-554C-76D4C6667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tilobjekt" title="Stilobjekt">
            <a:extLst>
              <a:ext uri="{FF2B5EF4-FFF2-40B4-BE49-F238E27FC236}">
                <a16:creationId xmlns:a16="http://schemas.microsoft.com/office/drawing/2014/main" id="{1E1251D5-D35D-FA34-ED6F-805F49799ABF}"/>
              </a:ext>
            </a:extLst>
          </p:cNvPr>
          <p:cNvSpPr/>
          <p:nvPr/>
        </p:nvSpPr>
        <p:spPr bwMode="auto">
          <a:xfrm>
            <a:off x="544452" y="1417638"/>
            <a:ext cx="8240773" cy="280535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panose="020B0504030101020102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defRPr/>
            </a:pPr>
            <a:endParaRPr lang="de-DE" altLang="de-DE" sz="2400">
              <a:latin typeface="Times New Roman" panose="02020603050405020304" pitchFamily="18" charset="0"/>
            </a:endParaRPr>
          </a:p>
        </p:txBody>
      </p:sp>
      <p:sp>
        <p:nvSpPr>
          <p:cNvPr id="4" name="Inhalt">
            <a:extLst>
              <a:ext uri="{FF2B5EF4-FFF2-40B4-BE49-F238E27FC236}">
                <a16:creationId xmlns:a16="http://schemas.microsoft.com/office/drawing/2014/main" id="{8A3FF7A1-8AA6-D310-D2C0-2FC252B453A7}"/>
              </a:ext>
            </a:extLst>
          </p:cNvPr>
          <p:cNvSpPr txBox="1">
            <a:spLocks/>
          </p:cNvSpPr>
          <p:nvPr/>
        </p:nvSpPr>
        <p:spPr bwMode="auto">
          <a:xfrm>
            <a:off x="940532" y="1799586"/>
            <a:ext cx="7448611" cy="2255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69875" indent="-249238">
              <a:spcBef>
                <a:spcPct val="20000"/>
              </a:spcBef>
              <a:defRPr sz="32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1pPr>
            <a:lvl2pPr marL="763588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2pPr>
            <a:lvl3pPr marL="1182688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3pPr>
            <a:lvl4pPr marL="1601788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4pPr>
            <a:lvl5pPr marL="2020888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5pPr>
            <a:lvl6pPr marL="24780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6pPr>
            <a:lvl7pPr marL="29352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7pPr>
            <a:lvl8pPr marL="33924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8pPr>
            <a:lvl9pPr marL="3849688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Meta Offc Pro Normal" charset="0"/>
                <a:ea typeface="MS PGothic" charset="-128"/>
              </a:defRPr>
            </a:lvl9pPr>
          </a:lstStyle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Eingangsspannung: 5V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Ausgangsspannung: 3.3V</a:t>
            </a:r>
          </a:p>
          <a:p>
            <a:pPr marL="306387" indent="-285750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Versorgt: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ESP32 (3.3V Core)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SX1281 (3.3V Betrieb)</a:t>
            </a:r>
          </a:p>
          <a:p>
            <a:pPr marL="800100" lvl="1" eaLnBrk="1" hangingPunct="1">
              <a:buClr>
                <a:srgbClr val="F55500"/>
              </a:buClr>
              <a:buFont typeface="Arial" panose="020B0604020202020204" pitchFamily="34" charset="0"/>
              <a:buChar char="•"/>
            </a:pPr>
            <a:r>
              <a:rPr lang="de-DE" altLang="de-DE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RFX2401C (3.3V Logik)</a:t>
            </a:r>
            <a:endParaRPr lang="de-DE" altLang="de-DE" sz="1600" dirty="0">
              <a:solidFill>
                <a:srgbClr val="595959"/>
              </a:solidFill>
              <a:latin typeface="Meta Offc Pro Normal" panose="020B0504030101020102" pitchFamily="34" charset="0"/>
            </a:endParaRPr>
          </a:p>
        </p:txBody>
      </p:sp>
      <p:sp>
        <p:nvSpPr>
          <p:cNvPr id="2" name="Überschrift">
            <a:extLst>
              <a:ext uri="{FF2B5EF4-FFF2-40B4-BE49-F238E27FC236}">
                <a16:creationId xmlns:a16="http://schemas.microsoft.com/office/drawing/2014/main" id="{88E588F5-F113-6049-CB55-54B4463A7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6845" y="563563"/>
            <a:ext cx="4967288" cy="8540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2163"/>
              </a:lnSpc>
            </a:pPr>
            <a:r>
              <a:rPr lang="en-US" altLang="de-DE" sz="2200" b="1" spc="100" dirty="0">
                <a:solidFill>
                  <a:srgbClr val="F55500"/>
                </a:solidFill>
                <a:latin typeface="Meta Offc Pro Normal" charset="0"/>
                <a:ea typeface="Meta Offc Pro Normal" charset="0"/>
                <a:cs typeface="Meta Offc Pro Normal" charset="0"/>
              </a:rPr>
              <a:t>LDO (Low Dropout Regler – z. B. LM1117)</a:t>
            </a:r>
            <a:endParaRPr lang="de-DE" altLang="de-DE" sz="2200" b="1" spc="100" dirty="0">
              <a:solidFill>
                <a:srgbClr val="F55500"/>
              </a:solidFill>
              <a:latin typeface="Meta Offc Pro Normal" charset="0"/>
              <a:ea typeface="Meta Offc Pro Normal" charset="0"/>
              <a:cs typeface="Meta Offc Pro Normal" charset="0"/>
            </a:endParaRPr>
          </a:p>
        </p:txBody>
      </p:sp>
      <p:sp>
        <p:nvSpPr>
          <p:cNvPr id="6" name="Titel">
            <a:extLst>
              <a:ext uri="{FF2B5EF4-FFF2-40B4-BE49-F238E27FC236}">
                <a16:creationId xmlns:a16="http://schemas.microsoft.com/office/drawing/2014/main" id="{FD3F4DF8-F1ED-41C5-17FC-A84ACCDF3B2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28650" y="-496888"/>
            <a:ext cx="7886700" cy="243795"/>
          </a:xfrm>
          <a:prstGeom prst="rect">
            <a:avLst/>
          </a:prstGeom>
        </p:spPr>
        <p:txBody>
          <a:bodyPr/>
          <a:lstStyle/>
          <a:p>
            <a:r>
              <a:rPr lang="de-DE" sz="1100" dirty="0">
                <a:latin typeface="Meta Offc Pro Normal" charset="0"/>
                <a:ea typeface="Meta Offc Pro Normal" charset="0"/>
                <a:cs typeface="Meta Offc Pro Normal" charset="0"/>
              </a:rPr>
              <a:t>Inhalt Bild quer + Text</a:t>
            </a:r>
          </a:p>
        </p:txBody>
      </p:sp>
    </p:spTree>
    <p:extLst>
      <p:ext uri="{BB962C8B-B14F-4D97-AF65-F5344CB8AC3E}">
        <p14:creationId xmlns:p14="http://schemas.microsoft.com/office/powerpoint/2010/main" val="245668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-Design">
  <a:themeElements>
    <a:clrScheme name="Office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Desig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335</Words>
  <Application>Microsoft Office PowerPoint</Application>
  <PresentationFormat>Bildschirmpräsentation (16:9)</PresentationFormat>
  <Paragraphs>102</Paragraphs>
  <Slides>12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20" baseType="lpstr">
      <vt:lpstr>Abadi</vt:lpstr>
      <vt:lpstr>Arial</vt:lpstr>
      <vt:lpstr>Calibri</vt:lpstr>
      <vt:lpstr>Calibri Light</vt:lpstr>
      <vt:lpstr>Meta Offc Pro</vt:lpstr>
      <vt:lpstr>Meta Offc Pro Normal</vt:lpstr>
      <vt:lpstr>Times New Roman</vt:lpstr>
      <vt:lpstr>Office-Design</vt:lpstr>
      <vt:lpstr>Titelvariante 1</vt:lpstr>
      <vt:lpstr>PowerPoint-Präsentation</vt:lpstr>
      <vt:lpstr>Titelvariante 2</vt:lpstr>
      <vt:lpstr>Inhalt Bild hoch + Text</vt:lpstr>
      <vt:lpstr>Inhalt Bild quer + Text</vt:lpstr>
      <vt:lpstr>Inhalt Bild quer + Text</vt:lpstr>
      <vt:lpstr>Inhalt Bild quer + Text</vt:lpstr>
      <vt:lpstr>Inhalt Bild quer + Text</vt:lpstr>
      <vt:lpstr>Inhalt Bild quer + Text</vt:lpstr>
      <vt:lpstr>Inhalt Bild quer + Text</vt:lpstr>
      <vt:lpstr>Inhalt Bild quer + Text</vt:lpstr>
      <vt:lpstr>Abschlussseite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 Office-Anwender</dc:creator>
  <cp:lastModifiedBy>Haneen Almoussa Aldiab</cp:lastModifiedBy>
  <cp:revision>359</cp:revision>
  <cp:lastPrinted>2020-07-02T07:36:47Z</cp:lastPrinted>
  <dcterms:created xsi:type="dcterms:W3CDTF">2018-11-06T13:55:45Z</dcterms:created>
  <dcterms:modified xsi:type="dcterms:W3CDTF">2025-06-23T11:46:52Z</dcterms:modified>
</cp:coreProperties>
</file>