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3" r:id="rId2"/>
    <p:sldId id="294" r:id="rId3"/>
    <p:sldId id="296" r:id="rId4"/>
    <p:sldId id="297" r:id="rId5"/>
    <p:sldId id="302" r:id="rId6"/>
    <p:sldId id="303" r:id="rId7"/>
    <p:sldId id="304" r:id="rId8"/>
    <p:sldId id="305" r:id="rId9"/>
    <p:sldId id="306" r:id="rId10"/>
    <p:sldId id="307" r:id="rId11"/>
    <p:sldId id="301" r:id="rId12"/>
  </p:sldIdLst>
  <p:sldSz cx="9144000" cy="5143500" type="screen16x9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23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7" orient="horz" pos="3003">
          <p15:clr>
            <a:srgbClr val="A4A3A4"/>
          </p15:clr>
        </p15:guide>
        <p15:guide id="9" pos="226" userDrawn="1">
          <p15:clr>
            <a:srgbClr val="A4A3A4"/>
          </p15:clr>
        </p15:guide>
        <p15:guide id="10" pos="1859" userDrawn="1">
          <p15:clr>
            <a:srgbClr val="A4A3A4"/>
          </p15:clr>
        </p15:guide>
        <p15:guide id="13" orient="horz" pos="605" userDrawn="1">
          <p15:clr>
            <a:srgbClr val="A4A3A4"/>
          </p15:clr>
        </p15:guide>
        <p15:guide id="17" pos="15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Anwender" initials="MO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500"/>
    <a:srgbClr val="FFAD77"/>
    <a:srgbClr val="FF8B4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6"/>
    <p:restoredTop sz="92264" autoAdjust="0"/>
  </p:normalViewPr>
  <p:slideViewPr>
    <p:cSldViewPr snapToGrid="0" snapToObjects="1" showGuides="1">
      <p:cViewPr>
        <p:scale>
          <a:sx n="91" d="100"/>
          <a:sy n="91" d="100"/>
        </p:scale>
        <p:origin x="80" y="196"/>
      </p:cViewPr>
      <p:guideLst>
        <p:guide orient="horz" pos="1123"/>
        <p:guide pos="5534"/>
        <p:guide orient="horz" pos="3003"/>
        <p:guide pos="226"/>
        <p:guide pos="1859"/>
        <p:guide orient="horz" pos="605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60ED90-4C83-0A4D-B598-2BBD868EE90C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8F5CD4-59A4-264D-9BD1-C7DF9E80E8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C32ABD-1A33-E348-AFC6-4DBA35241A52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52F0D9-7367-E246-B7A9-8AA995BD02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1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CE27-A0F8-693F-480F-631D3AE9B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027B9C-2059-0045-B97F-6F2920933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BFCCA68-2450-F2DC-D12D-7791E1826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8D269D-510C-33EF-0E3E-F316174B9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1EAA7-2088-5347-433F-2E8360EBD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D530016-829D-C2B7-9E86-8CC188A83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876665-8ED5-10AD-EDB2-91B5A76B4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0587EA-10A8-10E9-08AF-BF5B6396C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41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05058-3DAA-BC19-54D2-418E77EC6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780A568-FB69-B994-E880-F620BB042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C5C6BC9-DC67-4479-6972-3D6B6D65E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0C52AA-8F19-3B37-090B-45019A072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1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F5192-D890-BE45-F34B-D9C8894A3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18D328-8457-FE30-7C37-04516FFA7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F300E5A-F4D7-0998-4D8E-5368B1727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7CB4F-1BB4-CB09-E59D-213950E1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88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464DE-3AC4-42A1-7400-517F2D8F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913128E-845A-9125-4EED-0FDAAD5DC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EB878E-B43B-3016-9D53-773305B4C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9C92D-4CB4-FF13-C6FE-48ED0D720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84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23CB-86FA-8749-DFA9-1A6C86955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3BF7CC-F7E0-2B4C-1730-E5A72966C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69355BA-61AB-D870-A0ED-93381B50E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DB2388-CD94-8C6D-5993-6729A65A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1 +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2498724" y="-1"/>
            <a:ext cx="6645275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25466-6404-2C47-8098-7D56A6A5F754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358-6934-3F45-992D-5C99E60EB2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F3070-D2E1-AF41-A913-720409E6A224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BBE3-6DEB-3F43-B053-F87FD48906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7558411" y="1782763"/>
            <a:ext cx="1226814" cy="2984500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1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 bwMode="auto">
          <a:xfrm>
            <a:off x="0" y="1419225"/>
            <a:ext cx="9144000" cy="3724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de-DE" altLang="de-DE" sz="2400" dirty="0">
              <a:latin typeface="Times New Roman" panose="02020603050405020304" pitchFamily="18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-2029"/>
            <a:ext cx="6372686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2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4A9D8-EC78-E84B-BFF8-9B210BDF0130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3095-1EFC-FF4F-AEF3-B9F1BCB000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B1B46-7C5F-9A4D-B614-B75C257DD0C4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D8A2C-AE22-9B4A-A4BF-3E53B55AE6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8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AF43D-C55A-0142-8158-BA4388693246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1ADF7-004A-B64D-9BA5-714F508A30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A3BBD-6842-4E44-BE65-D875DD437C52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68361-4373-AA4E-8DD2-B912577AB2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36A233-C555-B148-8839-51F2FF89F521}" type="datetimeFigureOut">
              <a:rPr lang="de-DE"/>
              <a:pPr>
                <a:defRPr/>
              </a:pPr>
              <a:t>17.06.2025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0A7358-FD95-8F48-97FE-E8AA771160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9" y="521744"/>
            <a:ext cx="1247055" cy="453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fasser*in"/>
          <p:cNvSpPr txBox="1">
            <a:spLocks noChangeArrowheads="1"/>
          </p:cNvSpPr>
          <p:nvPr/>
        </p:nvSpPr>
        <p:spPr bwMode="auto">
          <a:xfrm>
            <a:off x="265815" y="4465319"/>
            <a:ext cx="2237674" cy="4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Verfasserin: Haneen Almoussa Aldiab</a:t>
            </a:r>
          </a:p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Datum: 14.06.2025</a:t>
            </a:r>
          </a:p>
          <a:p>
            <a:pPr eaLnBrk="1" hangingPunct="1">
              <a:lnSpc>
                <a:spcPts val="1600"/>
              </a:lnSpc>
              <a:tabLst>
                <a:tab pos="747713" algn="l"/>
              </a:tabLst>
            </a:pPr>
            <a:endParaRPr lang="de-DE" altLang="de-DE" sz="1000" dirty="0">
              <a:solidFill>
                <a:schemeClr val="bg1">
                  <a:lumMod val="6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Überschrift"/>
          <p:cNvSpPr txBox="1">
            <a:spLocks noChangeArrowheads="1"/>
          </p:cNvSpPr>
          <p:nvPr/>
        </p:nvSpPr>
        <p:spPr bwMode="auto">
          <a:xfrm>
            <a:off x="2913771" y="1995487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en-US" altLang="de-DE" sz="2200" b="1" spc="100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Embedded Systems Hardware Design and </a:t>
            </a:r>
            <a:r>
              <a:rPr lang="en-US" altLang="de-DE" sz="2200" b="1" spc="100" dirty="0" err="1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RapidPrototyping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5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9278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Titelvariante 1</a:t>
            </a:r>
          </a:p>
        </p:txBody>
      </p:sp>
    </p:spTree>
    <p:extLst>
      <p:ext uri="{BB962C8B-B14F-4D97-AF65-F5344CB8AC3E}">
        <p14:creationId xmlns:p14="http://schemas.microsoft.com/office/powerpoint/2010/main" val="84723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E55B-D9F1-5871-BDAF-3BC918F6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25573C24-5C09-EB9A-4DAB-3E72A70D6EC9}"/>
              </a:ext>
            </a:extLst>
          </p:cNvPr>
          <p:cNvSpPr/>
          <p:nvPr/>
        </p:nvSpPr>
        <p:spPr bwMode="auto">
          <a:xfrm>
            <a:off x="628650" y="1524856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F67F69C6-B2EA-EB1E-3F5D-773F3178D830}"/>
              </a:ext>
            </a:extLst>
          </p:cNvPr>
          <p:cNvSpPr txBox="1">
            <a:spLocks/>
          </p:cNvSpPr>
          <p:nvPr/>
        </p:nvSpPr>
        <p:spPr bwMode="auto">
          <a:xfrm>
            <a:off x="940532" y="1870681"/>
            <a:ext cx="7448611" cy="21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Primäre Funktionen: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 (Sensorkommunikation)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I²C (Peripherieanbindung)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Digitale I/Os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39521951-6A42-8502-5C7D-3FC1AB839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0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it-IT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I/O-Pins (z. B. IO31, IO48)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E6F29BFE-49CD-C68B-5912-5CF0568F5F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86748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con Kununu" title="Icon Kunu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76" y="4584706"/>
            <a:ext cx="152400" cy="152400"/>
          </a:xfrm>
          <a:prstGeom prst="rect">
            <a:avLst/>
          </a:prstGeom>
        </p:spPr>
      </p:pic>
      <p:sp>
        <p:nvSpPr>
          <p:cNvPr id="15" name="Kununu"/>
          <p:cNvSpPr txBox="1"/>
          <p:nvPr/>
        </p:nvSpPr>
        <p:spPr>
          <a:xfrm>
            <a:off x="6863557" y="4514675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/de/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5" name="Icon LinkedIn" title="Icon Linked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4176911"/>
            <a:ext cx="152400" cy="152400"/>
          </a:xfrm>
          <a:prstGeom prst="rect">
            <a:avLst/>
          </a:prstGeom>
        </p:spPr>
      </p:pic>
      <p:sp>
        <p:nvSpPr>
          <p:cNvPr id="14" name="LinkedIn"/>
          <p:cNvSpPr txBox="1"/>
          <p:nvPr/>
        </p:nvSpPr>
        <p:spPr>
          <a:xfrm>
            <a:off x="6863557" y="4115428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school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7" name="Icon Xing" title="Icon X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08" y="3768880"/>
            <a:ext cx="135331" cy="152400"/>
          </a:xfrm>
          <a:prstGeom prst="rect">
            <a:avLst/>
          </a:prstGeom>
        </p:spPr>
      </p:pic>
      <p:sp>
        <p:nvSpPr>
          <p:cNvPr id="13" name="Xing"/>
          <p:cNvSpPr txBox="1"/>
          <p:nvPr/>
        </p:nvSpPr>
        <p:spPr>
          <a:xfrm>
            <a:off x="6863557" y="3711742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companies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3" name="Icon Instagram" title="Icon Instagra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3361574"/>
            <a:ext cx="152400" cy="152400"/>
          </a:xfrm>
          <a:prstGeom prst="rect">
            <a:avLst/>
          </a:prstGeom>
        </p:spPr>
      </p:pic>
      <p:sp>
        <p:nvSpPr>
          <p:cNvPr id="12" name="Instagram"/>
          <p:cNvSpPr txBox="1"/>
          <p:nvPr/>
        </p:nvSpPr>
        <p:spPr>
          <a:xfrm>
            <a:off x="6863557" y="3305001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8" name="Icon YouTube" title="Icon YouTub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2967936"/>
            <a:ext cx="154838" cy="108509"/>
          </a:xfrm>
          <a:prstGeom prst="rect">
            <a:avLst/>
          </a:prstGeom>
        </p:spPr>
      </p:pic>
      <p:sp>
        <p:nvSpPr>
          <p:cNvPr id="11" name="YouTube"/>
          <p:cNvSpPr txBox="1"/>
          <p:nvPr/>
        </p:nvSpPr>
        <p:spPr>
          <a:xfrm>
            <a:off x="6863557" y="2908096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6" name="Icon Twitter" title="Icon Twitte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57" y="2570186"/>
            <a:ext cx="153619" cy="128016"/>
          </a:xfrm>
          <a:prstGeom prst="rect">
            <a:avLst/>
          </a:prstGeom>
        </p:spPr>
      </p:pic>
      <p:sp>
        <p:nvSpPr>
          <p:cNvPr id="10" name="Twitter"/>
          <p:cNvSpPr txBox="1"/>
          <p:nvPr/>
        </p:nvSpPr>
        <p:spPr>
          <a:xfrm>
            <a:off x="6863557" y="2505128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fh_dortmund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2" name="Icon Facebook" title="Icon Facebook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56" y="2164427"/>
            <a:ext cx="152400" cy="152400"/>
          </a:xfrm>
          <a:prstGeom prst="rect">
            <a:avLst/>
          </a:prstGeom>
        </p:spPr>
      </p:pic>
      <p:sp>
        <p:nvSpPr>
          <p:cNvPr id="9" name="Facebook"/>
          <p:cNvSpPr txBox="1"/>
          <p:nvPr/>
        </p:nvSpPr>
        <p:spPr>
          <a:xfrm>
            <a:off x="6863557" y="2099322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6" name="Link"/>
          <p:cNvSpPr txBox="1">
            <a:spLocks noChangeArrowheads="1"/>
          </p:cNvSpPr>
          <p:nvPr/>
        </p:nvSpPr>
        <p:spPr bwMode="auto">
          <a:xfrm>
            <a:off x="628649" y="3780401"/>
            <a:ext cx="4730755" cy="9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de-DE" altLang="de-DE" sz="2000" spc="100" dirty="0" err="1">
                <a:solidFill>
                  <a:schemeClr val="bg1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www.fh-dortmund.de</a:t>
            </a:r>
            <a:endParaRPr lang="de-DE" altLang="de-DE" sz="2000" spc="100" dirty="0">
              <a:solidFill>
                <a:schemeClr val="bg1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7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Abschlussseite</a:t>
            </a:r>
          </a:p>
        </p:txBody>
      </p:sp>
    </p:spTree>
    <p:extLst>
      <p:ext uri="{BB962C8B-B14F-4D97-AF65-F5344CB8AC3E}">
        <p14:creationId xmlns:p14="http://schemas.microsoft.com/office/powerpoint/2010/main" val="11860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fasser*in"/>
          <p:cNvSpPr txBox="1">
            <a:spLocks noChangeArrowheads="1"/>
          </p:cNvSpPr>
          <p:nvPr/>
        </p:nvSpPr>
        <p:spPr bwMode="auto">
          <a:xfrm>
            <a:off x="265815" y="4472939"/>
            <a:ext cx="2237674" cy="4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Verfasser*in:	Vorname Name</a:t>
            </a:r>
          </a:p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Datum:	02.07.2020</a:t>
            </a:r>
          </a:p>
          <a:p>
            <a:pPr eaLnBrk="1" hangingPunct="1">
              <a:lnSpc>
                <a:spcPts val="1600"/>
              </a:lnSpc>
              <a:tabLst>
                <a:tab pos="747713" algn="l"/>
              </a:tabLst>
            </a:pPr>
            <a:endParaRPr lang="de-DE" altLang="de-DE" sz="1000" dirty="0">
              <a:solidFill>
                <a:schemeClr val="bg1">
                  <a:lumMod val="6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451562"/>
            <a:ext cx="49672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Architekturdiagramm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8" name="Titel 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Titelvariante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A8FE3C-2298-6ABD-4B40-808B7DA1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5" y="1610114"/>
            <a:ext cx="7090629" cy="29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599933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 err="1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Detaliertes</a:t>
            </a: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 Diagramm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3563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hoch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26F4B0-5441-DC9D-044A-2A4B96B4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48" y="1199036"/>
            <a:ext cx="7161529" cy="34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/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/>
          <p:cNvSpPr txBox="1">
            <a:spLocks/>
          </p:cNvSpPr>
          <p:nvPr/>
        </p:nvSpPr>
        <p:spPr bwMode="auto">
          <a:xfrm>
            <a:off x="551432" y="1490234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20637" indent="0" eaLnBrk="1" hangingPunct="1">
              <a:buClr>
                <a:srgbClr val="F55500"/>
              </a:buClr>
            </a:pPr>
            <a:endParaRPr lang="de-DE" alt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637" indent="0" eaLnBrk="1" hangingPunct="1">
              <a:buClr>
                <a:srgbClr val="F55500"/>
              </a:buClr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 typisches Embedded-System für drahtlose Kommunikation, bestehend aus: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Mikrocontroller: ESP32-PICO-V3 (Steuerung &amp; Datenverarbeitung)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Funkmodule:</a:t>
            </a:r>
          </a:p>
          <a:p>
            <a:pPr lvl="1"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SX1281 (</a:t>
            </a:r>
            <a:r>
              <a:rPr lang="de-DE" alt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</a:t>
            </a: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-Transceiver) – SPI-basierte Kommunikation (MOSI, MISO, SCK, RST)</a:t>
            </a:r>
          </a:p>
          <a:p>
            <a:pPr lvl="1"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RFX2401C (RF-Verstärker) – Signalverstärkung für bessere Reichweite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Spannungsversorgung: LDO-Regler (LM1117, 5V → 3,3V)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Status-LEDs: Visuelle Systemstatusanzeige (Grün = OK, Rot = Fehler)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rgbClr val="595959"/>
                </a:solidFill>
                <a:latin typeface="Meta Offc Pro Normal" panose="020B0504030101020102" pitchFamily="34" charset="0"/>
              </a:rPr>
              <a:t>GPIO-Pins: Flexibel für UART, SPI, I²C oder digitale Ein-/Ausgaben</a:t>
            </a: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459939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Systemarchitektur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2242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67D1-B087-83C4-4CE2-97DDE737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BABCE227-BE23-5973-1615-42A5DDBD8493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1B890CEF-52EC-ECAF-BE7B-7033582FA331}"/>
              </a:ext>
            </a:extLst>
          </p:cNvPr>
          <p:cNvSpPr txBox="1">
            <a:spLocks/>
          </p:cNvSpPr>
          <p:nvPr/>
        </p:nvSpPr>
        <p:spPr bwMode="auto">
          <a:xfrm>
            <a:off x="940532" y="1699347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Zentrale Steuereinheit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Funktionen: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Systemsteuerung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Datenverarbeitung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Kommunikationsmanagement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Peripherieanbindung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16A0CAC3-C66C-FF1B-5C22-1341C9853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 Mikrocontroller ESP32-PICO-V3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AC1AE1F4-B807-993B-C352-ED42B7985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54560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FB85-1C8F-0052-E52D-2DA9C5DB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1D0C50BE-DEC6-957F-64B8-AF6BB8C9090F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B5D5978C-4A46-DFE6-9F28-5F0CBA2E5958}"/>
              </a:ext>
            </a:extLst>
          </p:cNvPr>
          <p:cNvSpPr txBox="1">
            <a:spLocks/>
          </p:cNvSpPr>
          <p:nvPr/>
        </p:nvSpPr>
        <p:spPr bwMode="auto">
          <a:xfrm>
            <a:off x="940532" y="1699347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-Funktechnologie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SPI-Schnittstelle: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MOSI (Master Out Slave In)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MISO (Master In Slave Out)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SCK (Serial Clock)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RST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Reset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Antennenport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93D0919E-CFBB-A7E0-E678-A3A2A374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Funkkomponenten SX1281 Transceiver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0EEC5317-0F18-84BD-3C6A-E1665BB7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62455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F867-EF64-1543-397A-0211D82C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FEFE412B-D574-626C-BAAD-9EF1E24AACCC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803B2F65-2131-C272-903C-589FEB8DA6CD}"/>
              </a:ext>
            </a:extLst>
          </p:cNvPr>
          <p:cNvSpPr txBox="1">
            <a:spLocks/>
          </p:cNvSpPr>
          <p:nvPr/>
        </p:nvSpPr>
        <p:spPr bwMode="auto">
          <a:xfrm>
            <a:off x="940532" y="1799586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HF-Leistungsverstärker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Signalverstärkung: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+20dBm Ausgangsleistung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Empfangsverstärkung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18284DF8-33E8-A720-CA11-60197AEE0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RFX2401C Verstärker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0CF7F342-2AED-7B11-B44B-D5E1E1F5EA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18403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855F2-143C-D53F-554C-76D4C666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1E1251D5-D35D-FA34-ED6F-805F49799ABF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8A3FF7A1-8AA6-D310-D2C0-2FC252B453A7}"/>
              </a:ext>
            </a:extLst>
          </p:cNvPr>
          <p:cNvSpPr txBox="1">
            <a:spLocks/>
          </p:cNvSpPr>
          <p:nvPr/>
        </p:nvSpPr>
        <p:spPr bwMode="auto">
          <a:xfrm>
            <a:off x="940532" y="1799586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Eingangsspannung: 5V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Ausgangsspannung: 3.3V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Versorgt: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ESP32 (3.3V Core)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SX1281 (3.3V Betrieb)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RFX2401C (3.3V Logik)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88E588F5-F113-6049-CB55-54B4463A7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84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en-US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LDO (Low Dropout Regler – z. B. LM1117)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FD3F4DF8-F1ED-41C5-17FC-A84ACCDF3B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245668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E2BC-3FD1-A241-4932-A5B328930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E5EACC50-7005-F02E-700D-12890A588477}"/>
              </a:ext>
            </a:extLst>
          </p:cNvPr>
          <p:cNvSpPr/>
          <p:nvPr/>
        </p:nvSpPr>
        <p:spPr bwMode="auto">
          <a:xfrm>
            <a:off x="628650" y="1524856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380B2C78-A90D-B401-AA0A-E7C355BEC9B2}"/>
              </a:ext>
            </a:extLst>
          </p:cNvPr>
          <p:cNvSpPr txBox="1">
            <a:spLocks/>
          </p:cNvSpPr>
          <p:nvPr/>
        </p:nvSpPr>
        <p:spPr bwMode="auto">
          <a:xfrm>
            <a:off x="940532" y="1870681"/>
            <a:ext cx="7448611" cy="21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Farbcodierung: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Grün: Betriebsbereit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Rot: Fehlerzustand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Ansteuerung: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Direkte GPIO-Anbindung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Softwaregesteuert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0426EA0F-B0B4-EB29-BDA4-1D558F947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84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en-US" altLang="de-DE" sz="2200" b="1" spc="100" dirty="0" err="1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Systemdiagnose</a:t>
            </a:r>
            <a:r>
              <a:rPr lang="en-US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 Status-LEDs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52EB5172-C55B-5276-AB05-49A258C738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09657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353</Words>
  <Application>Microsoft Office PowerPoint</Application>
  <PresentationFormat>Bildschirmpräsentation (16:9)</PresentationFormat>
  <Paragraphs>90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Meta Offc Pro</vt:lpstr>
      <vt:lpstr>Meta Offc Pro Normal</vt:lpstr>
      <vt:lpstr>Times New Roman</vt:lpstr>
      <vt:lpstr>Office-Design</vt:lpstr>
      <vt:lpstr>Titelvariante 1</vt:lpstr>
      <vt:lpstr>Titelvariante 2</vt:lpstr>
      <vt:lpstr>Inhalt Bild hoch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Abschlussseite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Haneen Almoussa Aldiab</cp:lastModifiedBy>
  <cp:revision>355</cp:revision>
  <cp:lastPrinted>2020-07-02T07:36:47Z</cp:lastPrinted>
  <dcterms:created xsi:type="dcterms:W3CDTF">2018-11-06T13:55:45Z</dcterms:created>
  <dcterms:modified xsi:type="dcterms:W3CDTF">2025-06-17T14:58:37Z</dcterms:modified>
</cp:coreProperties>
</file>