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6858000" cy="9144000"/>
  <p:embeddedFontLst>
    <p:embeddedFont>
      <p:font typeface="Squada One" charset="1" panose="02000000000000000000"/>
      <p:regular r:id="rId31"/>
    </p:embeddedFont>
    <p:embeddedFont>
      <p:font typeface="Varela Round" charset="1" panose="00000500000000000000"/>
      <p:regular r:id="rId32"/>
    </p:embeddedFont>
    <p:embeddedFont>
      <p:font typeface="Arimo Bold" charset="1" panose="020B0704020202020204"/>
      <p:regular r:id="rId33"/>
    </p:embeddedFont>
    <p:embeddedFont>
      <p:font typeface="Arimo" charset="1" panose="020B0604020202020204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jpe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359556"/>
            <a:ext cx="9792531" cy="4165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9"/>
              </a:lnSpc>
            </a:pPr>
            <a:r>
              <a:rPr lang="en-US" sz="9999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ML-GUARD: ADVANCED LOG ANALYSIS WITH SURICATA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431302" y="1372602"/>
            <a:ext cx="5827998" cy="6782348"/>
            <a:chOff x="0" y="0"/>
            <a:chExt cx="1534946" cy="17862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34946" cy="1786297"/>
            </a:xfrm>
            <a:custGeom>
              <a:avLst/>
              <a:gdLst/>
              <a:ahLst/>
              <a:cxnLst/>
              <a:rect r="r" b="b" t="t" l="l"/>
              <a:pathLst>
                <a:path h="1786297" w="1534946">
                  <a:moveTo>
                    <a:pt x="112914" y="0"/>
                  </a:moveTo>
                  <a:lnTo>
                    <a:pt x="1422032" y="0"/>
                  </a:lnTo>
                  <a:cubicBezTo>
                    <a:pt x="1484393" y="0"/>
                    <a:pt x="1534946" y="50553"/>
                    <a:pt x="1534946" y="112914"/>
                  </a:cubicBezTo>
                  <a:lnTo>
                    <a:pt x="1534946" y="1673383"/>
                  </a:lnTo>
                  <a:cubicBezTo>
                    <a:pt x="1534946" y="1735744"/>
                    <a:pt x="1484393" y="1786297"/>
                    <a:pt x="1422032" y="1786297"/>
                  </a:cubicBezTo>
                  <a:lnTo>
                    <a:pt x="112914" y="1786297"/>
                  </a:lnTo>
                  <a:cubicBezTo>
                    <a:pt x="82967" y="1786297"/>
                    <a:pt x="54247" y="1774401"/>
                    <a:pt x="33072" y="1753226"/>
                  </a:cubicBezTo>
                  <a:cubicBezTo>
                    <a:pt x="11896" y="1732050"/>
                    <a:pt x="0" y="1703330"/>
                    <a:pt x="0" y="1673383"/>
                  </a:cubicBezTo>
                  <a:lnTo>
                    <a:pt x="0" y="112914"/>
                  </a:lnTo>
                  <a:cubicBezTo>
                    <a:pt x="0" y="50553"/>
                    <a:pt x="50553" y="0"/>
                    <a:pt x="112914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534946" cy="1824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65968" y="5849005"/>
            <a:ext cx="4281021" cy="3409295"/>
            <a:chOff x="0" y="0"/>
            <a:chExt cx="1127512" cy="8979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7512" cy="897921"/>
            </a:xfrm>
            <a:custGeom>
              <a:avLst/>
              <a:gdLst/>
              <a:ahLst/>
              <a:cxnLst/>
              <a:rect r="r" b="b" t="t" l="l"/>
              <a:pathLst>
                <a:path h="897921" w="1127512">
                  <a:moveTo>
                    <a:pt x="180843" y="0"/>
                  </a:moveTo>
                  <a:lnTo>
                    <a:pt x="946669" y="0"/>
                  </a:lnTo>
                  <a:cubicBezTo>
                    <a:pt x="1046546" y="0"/>
                    <a:pt x="1127512" y="80966"/>
                    <a:pt x="1127512" y="180843"/>
                  </a:cubicBezTo>
                  <a:lnTo>
                    <a:pt x="1127512" y="717079"/>
                  </a:lnTo>
                  <a:cubicBezTo>
                    <a:pt x="1127512" y="765041"/>
                    <a:pt x="1108459" y="811039"/>
                    <a:pt x="1074544" y="844954"/>
                  </a:cubicBezTo>
                  <a:cubicBezTo>
                    <a:pt x="1040630" y="878868"/>
                    <a:pt x="994631" y="897921"/>
                    <a:pt x="946669" y="897921"/>
                  </a:cubicBezTo>
                  <a:lnTo>
                    <a:pt x="180843" y="897921"/>
                  </a:lnTo>
                  <a:cubicBezTo>
                    <a:pt x="132880" y="897921"/>
                    <a:pt x="86882" y="878868"/>
                    <a:pt x="52968" y="844954"/>
                  </a:cubicBezTo>
                  <a:cubicBezTo>
                    <a:pt x="19053" y="811039"/>
                    <a:pt x="0" y="765041"/>
                    <a:pt x="0" y="717079"/>
                  </a:cubicBezTo>
                  <a:lnTo>
                    <a:pt x="0" y="180843"/>
                  </a:lnTo>
                  <a:cubicBezTo>
                    <a:pt x="0" y="132880"/>
                    <a:pt x="19053" y="86882"/>
                    <a:pt x="52968" y="52968"/>
                  </a:cubicBezTo>
                  <a:cubicBezTo>
                    <a:pt x="86882" y="19053"/>
                    <a:pt x="132880" y="0"/>
                    <a:pt x="180843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127512" cy="9550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9258300"/>
            <a:ext cx="16230600" cy="2254975"/>
            <a:chOff x="0" y="0"/>
            <a:chExt cx="4274726" cy="5939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74726" cy="593903"/>
            </a:xfrm>
            <a:custGeom>
              <a:avLst/>
              <a:gdLst/>
              <a:ahLst/>
              <a:cxnLst/>
              <a:rect r="r" b="b" t="t" l="l"/>
              <a:pathLst>
                <a:path h="593903" w="4274726">
                  <a:moveTo>
                    <a:pt x="23850" y="0"/>
                  </a:moveTo>
                  <a:lnTo>
                    <a:pt x="4250876" y="0"/>
                  </a:lnTo>
                  <a:cubicBezTo>
                    <a:pt x="4257201" y="0"/>
                    <a:pt x="4263268" y="2513"/>
                    <a:pt x="4267741" y="6985"/>
                  </a:cubicBezTo>
                  <a:cubicBezTo>
                    <a:pt x="4272213" y="11458"/>
                    <a:pt x="4274726" y="17524"/>
                    <a:pt x="4274726" y="23850"/>
                  </a:cubicBezTo>
                  <a:lnTo>
                    <a:pt x="4274726" y="570053"/>
                  </a:lnTo>
                  <a:cubicBezTo>
                    <a:pt x="4274726" y="576379"/>
                    <a:pt x="4272213" y="582445"/>
                    <a:pt x="4267741" y="586918"/>
                  </a:cubicBezTo>
                  <a:cubicBezTo>
                    <a:pt x="4263268" y="591390"/>
                    <a:pt x="4257201" y="593903"/>
                    <a:pt x="4250876" y="593903"/>
                  </a:cubicBezTo>
                  <a:lnTo>
                    <a:pt x="23850" y="593903"/>
                  </a:lnTo>
                  <a:cubicBezTo>
                    <a:pt x="17524" y="593903"/>
                    <a:pt x="11458" y="591390"/>
                    <a:pt x="6985" y="586918"/>
                  </a:cubicBezTo>
                  <a:cubicBezTo>
                    <a:pt x="2513" y="582445"/>
                    <a:pt x="0" y="576379"/>
                    <a:pt x="0" y="57005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0C021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274726" cy="632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947959" y="1881893"/>
            <a:ext cx="4794683" cy="5763766"/>
            <a:chOff x="0" y="0"/>
            <a:chExt cx="742822" cy="89295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42822" cy="892958"/>
            </a:xfrm>
            <a:custGeom>
              <a:avLst/>
              <a:gdLst/>
              <a:ahLst/>
              <a:cxnLst/>
              <a:rect r="r" b="b" t="t" l="l"/>
              <a:pathLst>
                <a:path h="892958" w="742822">
                  <a:moveTo>
                    <a:pt x="101725" y="0"/>
                  </a:moveTo>
                  <a:lnTo>
                    <a:pt x="641097" y="0"/>
                  </a:lnTo>
                  <a:cubicBezTo>
                    <a:pt x="668076" y="0"/>
                    <a:pt x="693950" y="10717"/>
                    <a:pt x="713027" y="29795"/>
                  </a:cubicBezTo>
                  <a:cubicBezTo>
                    <a:pt x="732104" y="48872"/>
                    <a:pt x="742822" y="74746"/>
                    <a:pt x="742822" y="101725"/>
                  </a:cubicBezTo>
                  <a:lnTo>
                    <a:pt x="742822" y="791233"/>
                  </a:lnTo>
                  <a:cubicBezTo>
                    <a:pt x="742822" y="818212"/>
                    <a:pt x="732104" y="844086"/>
                    <a:pt x="713027" y="863164"/>
                  </a:cubicBezTo>
                  <a:cubicBezTo>
                    <a:pt x="693950" y="882241"/>
                    <a:pt x="668076" y="892958"/>
                    <a:pt x="641097" y="892958"/>
                  </a:cubicBezTo>
                  <a:lnTo>
                    <a:pt x="101725" y="892958"/>
                  </a:lnTo>
                  <a:cubicBezTo>
                    <a:pt x="74746" y="892958"/>
                    <a:pt x="48872" y="882241"/>
                    <a:pt x="29795" y="863164"/>
                  </a:cubicBezTo>
                  <a:cubicBezTo>
                    <a:pt x="10717" y="844086"/>
                    <a:pt x="0" y="818212"/>
                    <a:pt x="0" y="791233"/>
                  </a:cubicBezTo>
                  <a:lnTo>
                    <a:pt x="0" y="101725"/>
                  </a:lnTo>
                  <a:cubicBezTo>
                    <a:pt x="0" y="74746"/>
                    <a:pt x="10717" y="48872"/>
                    <a:pt x="29795" y="29795"/>
                  </a:cubicBezTo>
                  <a:cubicBezTo>
                    <a:pt x="48872" y="10717"/>
                    <a:pt x="74746" y="0"/>
                    <a:pt x="101725" y="0"/>
                  </a:cubicBezTo>
                  <a:close/>
                </a:path>
              </a:pathLst>
            </a:custGeom>
            <a:blipFill>
              <a:blip r:embed="rId2"/>
              <a:stretch>
                <a:fillRect l="-30711" t="0" r="-47215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8700" y="6147027"/>
            <a:ext cx="5529127" cy="278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Presented by: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Haneen Almassri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Saja Sehweil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Mona Al-Talli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5501544" y="5849005"/>
            <a:ext cx="4281021" cy="3409295"/>
            <a:chOff x="0" y="0"/>
            <a:chExt cx="1127512" cy="89792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27512" cy="897921"/>
            </a:xfrm>
            <a:custGeom>
              <a:avLst/>
              <a:gdLst/>
              <a:ahLst/>
              <a:cxnLst/>
              <a:rect r="r" b="b" t="t" l="l"/>
              <a:pathLst>
                <a:path h="897921" w="1127512">
                  <a:moveTo>
                    <a:pt x="180843" y="0"/>
                  </a:moveTo>
                  <a:lnTo>
                    <a:pt x="946669" y="0"/>
                  </a:lnTo>
                  <a:cubicBezTo>
                    <a:pt x="1046546" y="0"/>
                    <a:pt x="1127512" y="80966"/>
                    <a:pt x="1127512" y="180843"/>
                  </a:cubicBezTo>
                  <a:lnTo>
                    <a:pt x="1127512" y="717079"/>
                  </a:lnTo>
                  <a:cubicBezTo>
                    <a:pt x="1127512" y="765041"/>
                    <a:pt x="1108459" y="811039"/>
                    <a:pt x="1074544" y="844954"/>
                  </a:cubicBezTo>
                  <a:cubicBezTo>
                    <a:pt x="1040630" y="878868"/>
                    <a:pt x="994631" y="897921"/>
                    <a:pt x="946669" y="897921"/>
                  </a:cubicBezTo>
                  <a:lnTo>
                    <a:pt x="180843" y="897921"/>
                  </a:lnTo>
                  <a:cubicBezTo>
                    <a:pt x="132880" y="897921"/>
                    <a:pt x="86882" y="878868"/>
                    <a:pt x="52968" y="844954"/>
                  </a:cubicBezTo>
                  <a:cubicBezTo>
                    <a:pt x="19053" y="811039"/>
                    <a:pt x="0" y="765041"/>
                    <a:pt x="0" y="717079"/>
                  </a:cubicBezTo>
                  <a:lnTo>
                    <a:pt x="0" y="180843"/>
                  </a:lnTo>
                  <a:cubicBezTo>
                    <a:pt x="0" y="132880"/>
                    <a:pt x="19053" y="86882"/>
                    <a:pt x="52968" y="52968"/>
                  </a:cubicBezTo>
                  <a:cubicBezTo>
                    <a:pt x="86882" y="19053"/>
                    <a:pt x="132880" y="0"/>
                    <a:pt x="180843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127512" cy="9550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864277" y="6147027"/>
            <a:ext cx="2972725" cy="278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Supervised by: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Eng. Alaaeddin AlQazzaz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86650" y="999982"/>
            <a:ext cx="13314700" cy="2242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10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Dataset Criteria </a:t>
            </a:r>
          </a:p>
          <a:p>
            <a:pPr algn="ctr">
              <a:lnSpc>
                <a:spcPts val="83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9258300"/>
            <a:ext cx="16230600" cy="2254975"/>
            <a:chOff x="0" y="0"/>
            <a:chExt cx="4274726" cy="5939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593903"/>
            </a:xfrm>
            <a:custGeom>
              <a:avLst/>
              <a:gdLst/>
              <a:ahLst/>
              <a:cxnLst/>
              <a:rect r="r" b="b" t="t" l="l"/>
              <a:pathLst>
                <a:path h="593903" w="4274726">
                  <a:moveTo>
                    <a:pt x="28620" y="0"/>
                  </a:moveTo>
                  <a:lnTo>
                    <a:pt x="4246106" y="0"/>
                  </a:lnTo>
                  <a:cubicBezTo>
                    <a:pt x="4261912" y="0"/>
                    <a:pt x="4274726" y="12813"/>
                    <a:pt x="4274726" y="28620"/>
                  </a:cubicBezTo>
                  <a:lnTo>
                    <a:pt x="4274726" y="565283"/>
                  </a:lnTo>
                  <a:cubicBezTo>
                    <a:pt x="4274726" y="581089"/>
                    <a:pt x="4261912" y="593903"/>
                    <a:pt x="4246106" y="593903"/>
                  </a:cubicBezTo>
                  <a:lnTo>
                    <a:pt x="28620" y="593903"/>
                  </a:lnTo>
                  <a:cubicBezTo>
                    <a:pt x="12813" y="593903"/>
                    <a:pt x="0" y="581089"/>
                    <a:pt x="0" y="565283"/>
                  </a:cubicBezTo>
                  <a:lnTo>
                    <a:pt x="0" y="28620"/>
                  </a:lnTo>
                  <a:cubicBezTo>
                    <a:pt x="0" y="12813"/>
                    <a:pt x="12813" y="0"/>
                    <a:pt x="28620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632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111938" y="812111"/>
            <a:ext cx="1303581" cy="1303581"/>
          </a:xfrm>
          <a:custGeom>
            <a:avLst/>
            <a:gdLst/>
            <a:ahLst/>
            <a:cxnLst/>
            <a:rect r="r" b="b" t="t" l="l"/>
            <a:pathLst>
              <a:path h="1303581" w="1303581">
                <a:moveTo>
                  <a:pt x="0" y="0"/>
                </a:moveTo>
                <a:lnTo>
                  <a:pt x="1303581" y="0"/>
                </a:lnTo>
                <a:lnTo>
                  <a:pt x="1303581" y="1303582"/>
                </a:lnTo>
                <a:lnTo>
                  <a:pt x="0" y="13035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19239" y="3888122"/>
            <a:ext cx="3265705" cy="3280965"/>
          </a:xfrm>
          <a:custGeom>
            <a:avLst/>
            <a:gdLst/>
            <a:ahLst/>
            <a:cxnLst/>
            <a:rect r="r" b="b" t="t" l="l"/>
            <a:pathLst>
              <a:path h="3280965" w="3265705">
                <a:moveTo>
                  <a:pt x="0" y="0"/>
                </a:moveTo>
                <a:lnTo>
                  <a:pt x="3265705" y="0"/>
                </a:lnTo>
                <a:lnTo>
                  <a:pt x="3265705" y="3280965"/>
                </a:lnTo>
                <a:lnTo>
                  <a:pt x="0" y="32809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6580234" y="4889600"/>
            <a:ext cx="1278010" cy="127801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2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289610" y="4114633"/>
            <a:ext cx="3309979" cy="2827943"/>
          </a:xfrm>
          <a:custGeom>
            <a:avLst/>
            <a:gdLst/>
            <a:ahLst/>
            <a:cxnLst/>
            <a:rect r="r" b="b" t="t" l="l"/>
            <a:pathLst>
              <a:path h="2827943" w="3309979">
                <a:moveTo>
                  <a:pt x="0" y="0"/>
                </a:moveTo>
                <a:lnTo>
                  <a:pt x="3309980" y="0"/>
                </a:lnTo>
                <a:lnTo>
                  <a:pt x="3309980" y="2827944"/>
                </a:lnTo>
                <a:lnTo>
                  <a:pt x="0" y="28279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227822" y="4889600"/>
            <a:ext cx="1278010" cy="127801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1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3039819" y="3953315"/>
            <a:ext cx="3215773" cy="3215773"/>
          </a:xfrm>
          <a:custGeom>
            <a:avLst/>
            <a:gdLst/>
            <a:ahLst/>
            <a:cxnLst/>
            <a:rect r="r" b="b" t="t" l="l"/>
            <a:pathLst>
              <a:path h="3215773" w="3215773">
                <a:moveTo>
                  <a:pt x="0" y="0"/>
                </a:moveTo>
                <a:lnTo>
                  <a:pt x="3215772" y="0"/>
                </a:lnTo>
                <a:lnTo>
                  <a:pt x="3215772" y="3215772"/>
                </a:lnTo>
                <a:lnTo>
                  <a:pt x="0" y="32157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2104194" y="4889600"/>
            <a:ext cx="1278010" cy="127801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3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180028" y="7340435"/>
            <a:ext cx="3529144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Large Dataset Size</a:t>
            </a:r>
          </a:p>
          <a:p>
            <a:pPr algn="ctr">
              <a:lnSpc>
                <a:spcPts val="448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7379428" y="7340435"/>
            <a:ext cx="3105516" cy="1963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2"/>
              </a:lnSpc>
            </a:pPr>
            <a:r>
              <a:rPr lang="en-US" sz="2815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Raw, Unprocessed Data</a:t>
            </a:r>
          </a:p>
          <a:p>
            <a:pPr algn="ctr">
              <a:lnSpc>
                <a:spcPts val="3942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2575447" y="7340435"/>
            <a:ext cx="3680144" cy="2037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2925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Separate Datasets for Different Web Attacks</a:t>
            </a:r>
          </a:p>
          <a:p>
            <a:pPr algn="ctr">
              <a:lnSpc>
                <a:spcPts val="4095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43272" y="770695"/>
            <a:ext cx="14977902" cy="2242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10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Dataset Searching </a:t>
            </a:r>
          </a:p>
          <a:p>
            <a:pPr algn="ctr">
              <a:lnSpc>
                <a:spcPts val="83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9258300"/>
            <a:ext cx="16230600" cy="2254975"/>
            <a:chOff x="0" y="0"/>
            <a:chExt cx="4274726" cy="5939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593903"/>
            </a:xfrm>
            <a:custGeom>
              <a:avLst/>
              <a:gdLst/>
              <a:ahLst/>
              <a:cxnLst/>
              <a:rect r="r" b="b" t="t" l="l"/>
              <a:pathLst>
                <a:path h="593903" w="4274726">
                  <a:moveTo>
                    <a:pt x="28620" y="0"/>
                  </a:moveTo>
                  <a:lnTo>
                    <a:pt x="4246106" y="0"/>
                  </a:lnTo>
                  <a:cubicBezTo>
                    <a:pt x="4261912" y="0"/>
                    <a:pt x="4274726" y="12813"/>
                    <a:pt x="4274726" y="28620"/>
                  </a:cubicBezTo>
                  <a:lnTo>
                    <a:pt x="4274726" y="565283"/>
                  </a:lnTo>
                  <a:cubicBezTo>
                    <a:pt x="4274726" y="581089"/>
                    <a:pt x="4261912" y="593903"/>
                    <a:pt x="4246106" y="593903"/>
                  </a:cubicBezTo>
                  <a:lnTo>
                    <a:pt x="28620" y="593903"/>
                  </a:lnTo>
                  <a:cubicBezTo>
                    <a:pt x="12813" y="593903"/>
                    <a:pt x="0" y="581089"/>
                    <a:pt x="0" y="565283"/>
                  </a:cubicBezTo>
                  <a:lnTo>
                    <a:pt x="0" y="28620"/>
                  </a:lnTo>
                  <a:cubicBezTo>
                    <a:pt x="0" y="12813"/>
                    <a:pt x="12813" y="0"/>
                    <a:pt x="28620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632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89695" y="2748703"/>
            <a:ext cx="1278010" cy="127801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101418" y="2748703"/>
            <a:ext cx="1278010" cy="127801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2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936442" y="2748703"/>
            <a:ext cx="1278010" cy="127801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3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890833" y="2340611"/>
            <a:ext cx="2394797" cy="2394797"/>
          </a:xfrm>
          <a:custGeom>
            <a:avLst/>
            <a:gdLst/>
            <a:ahLst/>
            <a:cxnLst/>
            <a:rect r="r" b="b" t="t" l="l"/>
            <a:pathLst>
              <a:path h="2394797" w="2394797">
                <a:moveTo>
                  <a:pt x="0" y="0"/>
                </a:moveTo>
                <a:lnTo>
                  <a:pt x="2394798" y="0"/>
                </a:lnTo>
                <a:lnTo>
                  <a:pt x="2394798" y="2394797"/>
                </a:lnTo>
                <a:lnTo>
                  <a:pt x="0" y="23947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738327" y="2340611"/>
            <a:ext cx="1859482" cy="2235720"/>
          </a:xfrm>
          <a:custGeom>
            <a:avLst/>
            <a:gdLst/>
            <a:ahLst/>
            <a:cxnLst/>
            <a:rect r="r" b="b" t="t" l="l"/>
            <a:pathLst>
              <a:path h="2235720" w="1859482">
                <a:moveTo>
                  <a:pt x="0" y="0"/>
                </a:moveTo>
                <a:lnTo>
                  <a:pt x="1859482" y="0"/>
                </a:lnTo>
                <a:lnTo>
                  <a:pt x="1859482" y="2235719"/>
                </a:lnTo>
                <a:lnTo>
                  <a:pt x="0" y="22357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907066" y="2047004"/>
            <a:ext cx="2473868" cy="2681407"/>
          </a:xfrm>
          <a:custGeom>
            <a:avLst/>
            <a:gdLst/>
            <a:ahLst/>
            <a:cxnLst/>
            <a:rect r="r" b="b" t="t" l="l"/>
            <a:pathLst>
              <a:path h="2681407" w="2473868">
                <a:moveTo>
                  <a:pt x="0" y="0"/>
                </a:moveTo>
                <a:lnTo>
                  <a:pt x="2473868" y="0"/>
                </a:lnTo>
                <a:lnTo>
                  <a:pt x="2473868" y="2681407"/>
                </a:lnTo>
                <a:lnTo>
                  <a:pt x="0" y="26814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326159" y="5276436"/>
            <a:ext cx="3529144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Search in Online Repositories</a:t>
            </a:r>
          </a:p>
          <a:p>
            <a:pPr algn="ctr">
              <a:lnSpc>
                <a:spcPts val="448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7379428" y="4713231"/>
            <a:ext cx="3529144" cy="5033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Manually collection 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Using prepared virtual infrastructure—comprising web servers and</a:t>
            </a: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clients</a:t>
            </a:r>
          </a:p>
          <a:p>
            <a:pPr algn="ctr">
              <a:lnSpc>
                <a:spcPts val="448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3432697" y="4671261"/>
            <a:ext cx="2694313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Find open source tool for generating.</a:t>
            </a:r>
          </a:p>
          <a:p>
            <a:pPr algn="ctr">
              <a:lnSpc>
                <a:spcPts val="3919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1704012" y="6477760"/>
            <a:ext cx="6583988" cy="447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Payloads were not genuine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Strange symbols in logs disrupted training and detection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All generated logs were malicious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</a:p>
          <a:p>
            <a:pPr algn="ctr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43272" y="770695"/>
            <a:ext cx="14977902" cy="2242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10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Dataset Searching </a:t>
            </a:r>
          </a:p>
          <a:p>
            <a:pPr algn="ctr">
              <a:lnSpc>
                <a:spcPts val="83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9258300"/>
            <a:ext cx="16230600" cy="2254975"/>
            <a:chOff x="0" y="0"/>
            <a:chExt cx="4274726" cy="5939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593903"/>
            </a:xfrm>
            <a:custGeom>
              <a:avLst/>
              <a:gdLst/>
              <a:ahLst/>
              <a:cxnLst/>
              <a:rect r="r" b="b" t="t" l="l"/>
              <a:pathLst>
                <a:path h="593903" w="4274726">
                  <a:moveTo>
                    <a:pt x="28620" y="0"/>
                  </a:moveTo>
                  <a:lnTo>
                    <a:pt x="4246106" y="0"/>
                  </a:lnTo>
                  <a:cubicBezTo>
                    <a:pt x="4261912" y="0"/>
                    <a:pt x="4274726" y="12813"/>
                    <a:pt x="4274726" y="28620"/>
                  </a:cubicBezTo>
                  <a:lnTo>
                    <a:pt x="4274726" y="565283"/>
                  </a:lnTo>
                  <a:cubicBezTo>
                    <a:pt x="4274726" y="581089"/>
                    <a:pt x="4261912" y="593903"/>
                    <a:pt x="4246106" y="593903"/>
                  </a:cubicBezTo>
                  <a:lnTo>
                    <a:pt x="28620" y="593903"/>
                  </a:lnTo>
                  <a:cubicBezTo>
                    <a:pt x="12813" y="593903"/>
                    <a:pt x="0" y="581089"/>
                    <a:pt x="0" y="565283"/>
                  </a:cubicBezTo>
                  <a:lnTo>
                    <a:pt x="0" y="28620"/>
                  </a:lnTo>
                  <a:cubicBezTo>
                    <a:pt x="0" y="12813"/>
                    <a:pt x="12813" y="0"/>
                    <a:pt x="28620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632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646796" y="2937316"/>
            <a:ext cx="13612504" cy="1813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•SQLI dataset consists of 30,919 payloads</a:t>
            </a:r>
          </a:p>
          <a:p>
            <a:pPr algn="l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•XSS dataset consists of 13686 payloads</a:t>
            </a:r>
          </a:p>
          <a:p>
            <a:pPr algn="l">
              <a:lnSpc>
                <a:spcPts val="4850"/>
              </a:lnSpc>
              <a:spcBef>
                <a:spcPct val="0"/>
              </a:spcBef>
            </a:pPr>
            <a:r>
              <a:rPr lang="en-US" sz="3464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•DDOS dataset consists of 104345 payloads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87168" y="7079885"/>
            <a:ext cx="5480284" cy="4604480"/>
          </a:xfrm>
          <a:custGeom>
            <a:avLst/>
            <a:gdLst/>
            <a:ahLst/>
            <a:cxnLst/>
            <a:rect r="r" b="b" t="t" l="l"/>
            <a:pathLst>
              <a:path h="4604480" w="5480284">
                <a:moveTo>
                  <a:pt x="0" y="0"/>
                </a:moveTo>
                <a:lnTo>
                  <a:pt x="5480284" y="0"/>
                </a:lnTo>
                <a:lnTo>
                  <a:pt x="5480284" y="4604480"/>
                </a:lnTo>
                <a:lnTo>
                  <a:pt x="0" y="460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2574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53642" y="1724802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3" y="0"/>
                </a:lnTo>
                <a:lnTo>
                  <a:pt x="5778063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087880"/>
            <a:ext cx="8734459" cy="7854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98"/>
              </a:lnSpc>
            </a:pPr>
            <a:r>
              <a:rPr lang="en-US" sz="15498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Data processing</a:t>
            </a:r>
          </a:p>
          <a:p>
            <a:pPr algn="l">
              <a:lnSpc>
                <a:spcPts val="12398"/>
              </a:lnSpc>
            </a:pPr>
          </a:p>
          <a:p>
            <a:pPr algn="ctr">
              <a:lnSpc>
                <a:spcPts val="3600"/>
              </a:lnSpc>
            </a:pPr>
            <a:r>
              <a:rPr lang="en-US" sz="45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•Feature Extraction</a:t>
            </a: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  <a:r>
              <a:rPr lang="en-US" sz="45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•Data labeling</a:t>
            </a:r>
          </a:p>
          <a:p>
            <a:pPr algn="l">
              <a:lnSpc>
                <a:spcPts val="12398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651626"/>
            <a:ext cx="16230600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Features are the independent variables in the data that can be divided into columns in a structured dataset, which is an input to the learning model, and it’s measurable so it can be analyzed.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19940" y="648454"/>
            <a:ext cx="10163827" cy="1191693"/>
            <a:chOff x="0" y="0"/>
            <a:chExt cx="2676893" cy="3138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76893" cy="313862"/>
            </a:xfrm>
            <a:custGeom>
              <a:avLst/>
              <a:gdLst/>
              <a:ahLst/>
              <a:cxnLst/>
              <a:rect r="r" b="b" t="t" l="l"/>
              <a:pathLst>
                <a:path h="313862" w="2676893">
                  <a:moveTo>
                    <a:pt x="76171" y="0"/>
                  </a:moveTo>
                  <a:lnTo>
                    <a:pt x="2600721" y="0"/>
                  </a:lnTo>
                  <a:cubicBezTo>
                    <a:pt x="2642790" y="0"/>
                    <a:pt x="2676893" y="34103"/>
                    <a:pt x="2676893" y="76171"/>
                  </a:cubicBezTo>
                  <a:lnTo>
                    <a:pt x="2676893" y="237690"/>
                  </a:lnTo>
                  <a:cubicBezTo>
                    <a:pt x="2676893" y="257892"/>
                    <a:pt x="2668868" y="277267"/>
                    <a:pt x="2654583" y="291551"/>
                  </a:cubicBezTo>
                  <a:cubicBezTo>
                    <a:pt x="2640298" y="305836"/>
                    <a:pt x="2620923" y="313862"/>
                    <a:pt x="2600721" y="313862"/>
                  </a:cubicBezTo>
                  <a:lnTo>
                    <a:pt x="76171" y="313862"/>
                  </a:lnTo>
                  <a:cubicBezTo>
                    <a:pt x="34103" y="313862"/>
                    <a:pt x="0" y="279758"/>
                    <a:pt x="0" y="237690"/>
                  </a:cubicBezTo>
                  <a:lnTo>
                    <a:pt x="0" y="76171"/>
                  </a:lnTo>
                  <a:cubicBezTo>
                    <a:pt x="0" y="34103"/>
                    <a:pt x="34103" y="0"/>
                    <a:pt x="76171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676893" cy="371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075901" y="801886"/>
            <a:ext cx="8085530" cy="153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439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Feature Extraction</a:t>
            </a:r>
          </a:p>
          <a:p>
            <a:pPr algn="l">
              <a:lnSpc>
                <a:spcPts val="61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47601" y="2590026"/>
            <a:ext cx="15392797" cy="5595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•Data labeling annotates data for supervised machine learning, helping models learn to map inputs to outputs.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•Types of labeling: Manual (individual labels) vs. Programmatic (automated functions for large datasets, reducing effort and time).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•Project approach: Supervised learning with pre-labeled datasets using "1" for attacks and "0" for normal behavior, requiring no additional labeling.</a:t>
            </a:r>
          </a:p>
          <a:p>
            <a:pPr algn="ctr">
              <a:lnSpc>
                <a:spcPts val="4480"/>
              </a:lnSpc>
            </a:pPr>
          </a:p>
          <a:p>
            <a:pPr algn="ctr">
              <a:lnSpc>
                <a:spcPts val="4480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819940" y="648454"/>
            <a:ext cx="10163827" cy="1191693"/>
            <a:chOff x="0" y="0"/>
            <a:chExt cx="2676893" cy="3138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76893" cy="313862"/>
            </a:xfrm>
            <a:custGeom>
              <a:avLst/>
              <a:gdLst/>
              <a:ahLst/>
              <a:cxnLst/>
              <a:rect r="r" b="b" t="t" l="l"/>
              <a:pathLst>
                <a:path h="313862" w="2676893">
                  <a:moveTo>
                    <a:pt x="76171" y="0"/>
                  </a:moveTo>
                  <a:lnTo>
                    <a:pt x="2600721" y="0"/>
                  </a:lnTo>
                  <a:cubicBezTo>
                    <a:pt x="2642790" y="0"/>
                    <a:pt x="2676893" y="34103"/>
                    <a:pt x="2676893" y="76171"/>
                  </a:cubicBezTo>
                  <a:lnTo>
                    <a:pt x="2676893" y="237690"/>
                  </a:lnTo>
                  <a:cubicBezTo>
                    <a:pt x="2676893" y="257892"/>
                    <a:pt x="2668868" y="277267"/>
                    <a:pt x="2654583" y="291551"/>
                  </a:cubicBezTo>
                  <a:cubicBezTo>
                    <a:pt x="2640298" y="305836"/>
                    <a:pt x="2620923" y="313862"/>
                    <a:pt x="2600721" y="313862"/>
                  </a:cubicBezTo>
                  <a:lnTo>
                    <a:pt x="76171" y="313862"/>
                  </a:lnTo>
                  <a:cubicBezTo>
                    <a:pt x="34103" y="313862"/>
                    <a:pt x="0" y="279758"/>
                    <a:pt x="0" y="237690"/>
                  </a:cubicBezTo>
                  <a:lnTo>
                    <a:pt x="0" y="76171"/>
                  </a:lnTo>
                  <a:cubicBezTo>
                    <a:pt x="0" y="34103"/>
                    <a:pt x="34103" y="0"/>
                    <a:pt x="76171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676893" cy="371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075901" y="801886"/>
            <a:ext cx="8085530" cy="153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439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Data labeling</a:t>
            </a:r>
          </a:p>
          <a:p>
            <a:pPr algn="l">
              <a:lnSpc>
                <a:spcPts val="61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87168" y="7079885"/>
            <a:ext cx="5480284" cy="4604480"/>
          </a:xfrm>
          <a:custGeom>
            <a:avLst/>
            <a:gdLst/>
            <a:ahLst/>
            <a:cxnLst/>
            <a:rect r="r" b="b" t="t" l="l"/>
            <a:pathLst>
              <a:path h="4604480" w="5480284">
                <a:moveTo>
                  <a:pt x="0" y="0"/>
                </a:moveTo>
                <a:lnTo>
                  <a:pt x="5480284" y="0"/>
                </a:lnTo>
                <a:lnTo>
                  <a:pt x="5480284" y="4604480"/>
                </a:lnTo>
                <a:lnTo>
                  <a:pt x="0" y="460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2574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53642" y="1724802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3" y="0"/>
                </a:lnTo>
                <a:lnTo>
                  <a:pt x="5778063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087880"/>
            <a:ext cx="8734459" cy="4911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98"/>
              </a:lnSpc>
            </a:pPr>
            <a:r>
              <a:rPr lang="en-US" sz="15498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Training &amp; Testing</a:t>
            </a:r>
          </a:p>
          <a:p>
            <a:pPr algn="l">
              <a:lnSpc>
                <a:spcPts val="12398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733400"/>
            <a:ext cx="18288000" cy="3018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E6BCBC"/>
                </a:solidFill>
                <a:latin typeface="Varela Round"/>
                <a:ea typeface="Varela Round"/>
                <a:cs typeface="Varela Round"/>
                <a:sym typeface="Varela Round"/>
              </a:rPr>
              <a:t>The datasets are split using python Sklearn library into 80% for the training dataset and 20% for the testing dataset. Then, they are used as an input for the training phase. 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</a:p>
          <a:p>
            <a:pPr algn="ctr">
              <a:lnSpc>
                <a:spcPts val="448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918195" y="2885425"/>
            <a:ext cx="16451610" cy="6851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 u="sng">
                <a:solidFill>
                  <a:srgbClr val="E6BCBC"/>
                </a:solidFill>
                <a:latin typeface="Varela Round"/>
                <a:ea typeface="Varela Round"/>
                <a:cs typeface="Varela Round"/>
                <a:sym typeface="Varela Round"/>
              </a:rPr>
              <a:t>The learning classification algorithms on that we use to training dataset: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Convolutional Neural Networks (CNNs)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Decision Tree Classifier 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Deep Learning 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K-Means 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K-Neighbors Classifier 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LightGBM 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Random Forest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Support Vector Machine(SVM) 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 Logistic Regression 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XGBoost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004" y="1974566"/>
            <a:ext cx="12583566" cy="7468535"/>
          </a:xfrm>
          <a:custGeom>
            <a:avLst/>
            <a:gdLst/>
            <a:ahLst/>
            <a:cxnLst/>
            <a:rect r="r" b="b" t="t" l="l"/>
            <a:pathLst>
              <a:path h="7468535" w="12583566">
                <a:moveTo>
                  <a:pt x="0" y="0"/>
                </a:moveTo>
                <a:lnTo>
                  <a:pt x="12583566" y="0"/>
                </a:lnTo>
                <a:lnTo>
                  <a:pt x="12583566" y="7468534"/>
                </a:lnTo>
                <a:lnTo>
                  <a:pt x="0" y="7468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29" r="0" b="-82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19940" y="648454"/>
            <a:ext cx="10163827" cy="1191693"/>
            <a:chOff x="0" y="0"/>
            <a:chExt cx="2676893" cy="3138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76893" cy="313862"/>
            </a:xfrm>
            <a:custGeom>
              <a:avLst/>
              <a:gdLst/>
              <a:ahLst/>
              <a:cxnLst/>
              <a:rect r="r" b="b" t="t" l="l"/>
              <a:pathLst>
                <a:path h="313862" w="2676893">
                  <a:moveTo>
                    <a:pt x="76171" y="0"/>
                  </a:moveTo>
                  <a:lnTo>
                    <a:pt x="2600721" y="0"/>
                  </a:lnTo>
                  <a:cubicBezTo>
                    <a:pt x="2642790" y="0"/>
                    <a:pt x="2676893" y="34103"/>
                    <a:pt x="2676893" y="76171"/>
                  </a:cubicBezTo>
                  <a:lnTo>
                    <a:pt x="2676893" y="237690"/>
                  </a:lnTo>
                  <a:cubicBezTo>
                    <a:pt x="2676893" y="257892"/>
                    <a:pt x="2668868" y="277267"/>
                    <a:pt x="2654583" y="291551"/>
                  </a:cubicBezTo>
                  <a:cubicBezTo>
                    <a:pt x="2640298" y="305836"/>
                    <a:pt x="2620923" y="313862"/>
                    <a:pt x="2600721" y="313862"/>
                  </a:cubicBezTo>
                  <a:lnTo>
                    <a:pt x="76171" y="313862"/>
                  </a:lnTo>
                  <a:cubicBezTo>
                    <a:pt x="34103" y="313862"/>
                    <a:pt x="0" y="279758"/>
                    <a:pt x="0" y="237690"/>
                  </a:cubicBezTo>
                  <a:lnTo>
                    <a:pt x="0" y="76171"/>
                  </a:lnTo>
                  <a:cubicBezTo>
                    <a:pt x="0" y="34103"/>
                    <a:pt x="34103" y="0"/>
                    <a:pt x="76171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676893" cy="371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075901" y="801886"/>
            <a:ext cx="8085530" cy="153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439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Evaluation</a:t>
            </a:r>
          </a:p>
          <a:p>
            <a:pPr algn="l">
              <a:lnSpc>
                <a:spcPts val="61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9940" y="648454"/>
            <a:ext cx="10163827" cy="1191693"/>
            <a:chOff x="0" y="0"/>
            <a:chExt cx="2676893" cy="3138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76893" cy="313862"/>
            </a:xfrm>
            <a:custGeom>
              <a:avLst/>
              <a:gdLst/>
              <a:ahLst/>
              <a:cxnLst/>
              <a:rect r="r" b="b" t="t" l="l"/>
              <a:pathLst>
                <a:path h="313862" w="2676893">
                  <a:moveTo>
                    <a:pt x="76171" y="0"/>
                  </a:moveTo>
                  <a:lnTo>
                    <a:pt x="2600721" y="0"/>
                  </a:lnTo>
                  <a:cubicBezTo>
                    <a:pt x="2642790" y="0"/>
                    <a:pt x="2676893" y="34103"/>
                    <a:pt x="2676893" y="76171"/>
                  </a:cubicBezTo>
                  <a:lnTo>
                    <a:pt x="2676893" y="237690"/>
                  </a:lnTo>
                  <a:cubicBezTo>
                    <a:pt x="2676893" y="257892"/>
                    <a:pt x="2668868" y="277267"/>
                    <a:pt x="2654583" y="291551"/>
                  </a:cubicBezTo>
                  <a:cubicBezTo>
                    <a:pt x="2640298" y="305836"/>
                    <a:pt x="2620923" y="313862"/>
                    <a:pt x="2600721" y="313862"/>
                  </a:cubicBezTo>
                  <a:lnTo>
                    <a:pt x="76171" y="313862"/>
                  </a:lnTo>
                  <a:cubicBezTo>
                    <a:pt x="34103" y="313862"/>
                    <a:pt x="0" y="279758"/>
                    <a:pt x="0" y="237690"/>
                  </a:cubicBezTo>
                  <a:lnTo>
                    <a:pt x="0" y="76171"/>
                  </a:lnTo>
                  <a:cubicBezTo>
                    <a:pt x="0" y="34103"/>
                    <a:pt x="34103" y="0"/>
                    <a:pt x="76171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676893" cy="371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075901" y="2337952"/>
            <a:ext cx="13214254" cy="6817495"/>
          </a:xfrm>
          <a:custGeom>
            <a:avLst/>
            <a:gdLst/>
            <a:ahLst/>
            <a:cxnLst/>
            <a:rect r="r" b="b" t="t" l="l"/>
            <a:pathLst>
              <a:path h="6817495" w="13214254">
                <a:moveTo>
                  <a:pt x="0" y="0"/>
                </a:moveTo>
                <a:lnTo>
                  <a:pt x="13214254" y="0"/>
                </a:lnTo>
                <a:lnTo>
                  <a:pt x="13214254" y="6817495"/>
                </a:lnTo>
                <a:lnTo>
                  <a:pt x="0" y="68174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75901" y="801886"/>
            <a:ext cx="8085530" cy="153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439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Proposed system architecture</a:t>
            </a:r>
          </a:p>
          <a:p>
            <a:pPr algn="l">
              <a:lnSpc>
                <a:spcPts val="61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67990" y="1627750"/>
            <a:ext cx="7491310" cy="7021849"/>
            <a:chOff x="0" y="0"/>
            <a:chExt cx="1973020" cy="18493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73020" cy="1849376"/>
            </a:xfrm>
            <a:custGeom>
              <a:avLst/>
              <a:gdLst/>
              <a:ahLst/>
              <a:cxnLst/>
              <a:rect r="r" b="b" t="t" l="l"/>
              <a:pathLst>
                <a:path h="1849376" w="1973020">
                  <a:moveTo>
                    <a:pt x="69241" y="0"/>
                  </a:moveTo>
                  <a:lnTo>
                    <a:pt x="1903779" y="0"/>
                  </a:lnTo>
                  <a:cubicBezTo>
                    <a:pt x="1942019" y="0"/>
                    <a:pt x="1973020" y="31000"/>
                    <a:pt x="1973020" y="69241"/>
                  </a:cubicBezTo>
                  <a:lnTo>
                    <a:pt x="1973020" y="1780134"/>
                  </a:lnTo>
                  <a:cubicBezTo>
                    <a:pt x="1973020" y="1818375"/>
                    <a:pt x="1942019" y="1849376"/>
                    <a:pt x="1903779" y="1849376"/>
                  </a:cubicBezTo>
                  <a:lnTo>
                    <a:pt x="69241" y="1849376"/>
                  </a:lnTo>
                  <a:cubicBezTo>
                    <a:pt x="31000" y="1849376"/>
                    <a:pt x="0" y="1818375"/>
                    <a:pt x="0" y="1780134"/>
                  </a:cubicBezTo>
                  <a:lnTo>
                    <a:pt x="0" y="69241"/>
                  </a:lnTo>
                  <a:cubicBezTo>
                    <a:pt x="0" y="31000"/>
                    <a:pt x="31000" y="0"/>
                    <a:pt x="69241" y="0"/>
                  </a:cubicBezTo>
                  <a:close/>
                </a:path>
              </a:pathLst>
            </a:custGeom>
            <a:solidFill>
              <a:srgbClr val="9F24C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973020" cy="19065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 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87168" y="7079885"/>
            <a:ext cx="5480284" cy="4604480"/>
          </a:xfrm>
          <a:custGeom>
            <a:avLst/>
            <a:gdLst/>
            <a:ahLst/>
            <a:cxnLst/>
            <a:rect r="r" b="b" t="t" l="l"/>
            <a:pathLst>
              <a:path h="4604480" w="5480284">
                <a:moveTo>
                  <a:pt x="0" y="0"/>
                </a:moveTo>
                <a:lnTo>
                  <a:pt x="5480284" y="0"/>
                </a:lnTo>
                <a:lnTo>
                  <a:pt x="5480284" y="4604480"/>
                </a:lnTo>
                <a:lnTo>
                  <a:pt x="0" y="460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2574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30628" y="2449131"/>
            <a:ext cx="7313372" cy="311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20"/>
              </a:lnSpc>
            </a:pPr>
            <a:r>
              <a:rPr lang="en-US" sz="14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Suricata System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559150" y="5138674"/>
            <a:ext cx="5908989" cy="2667461"/>
            <a:chOff x="0" y="0"/>
            <a:chExt cx="915457" cy="4132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5457" cy="413260"/>
            </a:xfrm>
            <a:custGeom>
              <a:avLst/>
              <a:gdLst/>
              <a:ahLst/>
              <a:cxnLst/>
              <a:rect r="r" b="b" t="t" l="l"/>
              <a:pathLst>
                <a:path h="413260" w="915457">
                  <a:moveTo>
                    <a:pt x="65510" y="0"/>
                  </a:moveTo>
                  <a:lnTo>
                    <a:pt x="849947" y="0"/>
                  </a:lnTo>
                  <a:cubicBezTo>
                    <a:pt x="886127" y="0"/>
                    <a:pt x="915457" y="29330"/>
                    <a:pt x="915457" y="65510"/>
                  </a:cubicBezTo>
                  <a:lnTo>
                    <a:pt x="915457" y="347750"/>
                  </a:lnTo>
                  <a:cubicBezTo>
                    <a:pt x="915457" y="383930"/>
                    <a:pt x="886127" y="413260"/>
                    <a:pt x="849947" y="413260"/>
                  </a:cubicBezTo>
                  <a:lnTo>
                    <a:pt x="65510" y="413260"/>
                  </a:lnTo>
                  <a:cubicBezTo>
                    <a:pt x="29330" y="413260"/>
                    <a:pt x="0" y="383930"/>
                    <a:pt x="0" y="347750"/>
                  </a:cubicBezTo>
                  <a:lnTo>
                    <a:pt x="0" y="65510"/>
                  </a:lnTo>
                  <a:cubicBezTo>
                    <a:pt x="0" y="29330"/>
                    <a:pt x="29330" y="0"/>
                    <a:pt x="6551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2302" r="0" b="-12302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25481" y="2081423"/>
            <a:ext cx="7033819" cy="334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Is a high performance Network IDS, IPS and Network Security Monitoring engine. It is open source and owned by a community-run non-profit foundation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9940" y="648454"/>
            <a:ext cx="10163827" cy="1191693"/>
            <a:chOff x="0" y="0"/>
            <a:chExt cx="2676893" cy="3138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76893" cy="313862"/>
            </a:xfrm>
            <a:custGeom>
              <a:avLst/>
              <a:gdLst/>
              <a:ahLst/>
              <a:cxnLst/>
              <a:rect r="r" b="b" t="t" l="l"/>
              <a:pathLst>
                <a:path h="313862" w="2676893">
                  <a:moveTo>
                    <a:pt x="76171" y="0"/>
                  </a:moveTo>
                  <a:lnTo>
                    <a:pt x="2600721" y="0"/>
                  </a:lnTo>
                  <a:cubicBezTo>
                    <a:pt x="2642790" y="0"/>
                    <a:pt x="2676893" y="34103"/>
                    <a:pt x="2676893" y="76171"/>
                  </a:cubicBezTo>
                  <a:lnTo>
                    <a:pt x="2676893" y="237690"/>
                  </a:lnTo>
                  <a:cubicBezTo>
                    <a:pt x="2676893" y="257892"/>
                    <a:pt x="2668868" y="277267"/>
                    <a:pt x="2654583" y="291551"/>
                  </a:cubicBezTo>
                  <a:cubicBezTo>
                    <a:pt x="2640298" y="305836"/>
                    <a:pt x="2620923" y="313862"/>
                    <a:pt x="2600721" y="313862"/>
                  </a:cubicBezTo>
                  <a:lnTo>
                    <a:pt x="76171" y="313862"/>
                  </a:lnTo>
                  <a:cubicBezTo>
                    <a:pt x="34103" y="313862"/>
                    <a:pt x="0" y="279758"/>
                    <a:pt x="0" y="237690"/>
                  </a:cubicBezTo>
                  <a:lnTo>
                    <a:pt x="0" y="76171"/>
                  </a:lnTo>
                  <a:cubicBezTo>
                    <a:pt x="0" y="34103"/>
                    <a:pt x="34103" y="0"/>
                    <a:pt x="76171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676893" cy="371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81966" y="2630982"/>
            <a:ext cx="17524068" cy="5410556"/>
          </a:xfrm>
          <a:custGeom>
            <a:avLst/>
            <a:gdLst/>
            <a:ahLst/>
            <a:cxnLst/>
            <a:rect r="r" b="b" t="t" l="l"/>
            <a:pathLst>
              <a:path h="5410556" w="17524068">
                <a:moveTo>
                  <a:pt x="0" y="0"/>
                </a:moveTo>
                <a:lnTo>
                  <a:pt x="17524068" y="0"/>
                </a:lnTo>
                <a:lnTo>
                  <a:pt x="17524068" y="5410556"/>
                </a:lnTo>
                <a:lnTo>
                  <a:pt x="0" y="541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75901" y="801886"/>
            <a:ext cx="8085530" cy="153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439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logs on Firebase</a:t>
            </a:r>
          </a:p>
          <a:p>
            <a:pPr algn="l">
              <a:lnSpc>
                <a:spcPts val="61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9940" y="648454"/>
            <a:ext cx="10163827" cy="1191693"/>
            <a:chOff x="0" y="0"/>
            <a:chExt cx="2676893" cy="3138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76893" cy="313862"/>
            </a:xfrm>
            <a:custGeom>
              <a:avLst/>
              <a:gdLst/>
              <a:ahLst/>
              <a:cxnLst/>
              <a:rect r="r" b="b" t="t" l="l"/>
              <a:pathLst>
                <a:path h="313862" w="2676893">
                  <a:moveTo>
                    <a:pt x="76171" y="0"/>
                  </a:moveTo>
                  <a:lnTo>
                    <a:pt x="2600721" y="0"/>
                  </a:lnTo>
                  <a:cubicBezTo>
                    <a:pt x="2642790" y="0"/>
                    <a:pt x="2676893" y="34103"/>
                    <a:pt x="2676893" y="76171"/>
                  </a:cubicBezTo>
                  <a:lnTo>
                    <a:pt x="2676893" y="237690"/>
                  </a:lnTo>
                  <a:cubicBezTo>
                    <a:pt x="2676893" y="257892"/>
                    <a:pt x="2668868" y="277267"/>
                    <a:pt x="2654583" y="291551"/>
                  </a:cubicBezTo>
                  <a:cubicBezTo>
                    <a:pt x="2640298" y="305836"/>
                    <a:pt x="2620923" y="313862"/>
                    <a:pt x="2600721" y="313862"/>
                  </a:cubicBezTo>
                  <a:lnTo>
                    <a:pt x="76171" y="313862"/>
                  </a:lnTo>
                  <a:cubicBezTo>
                    <a:pt x="34103" y="313862"/>
                    <a:pt x="0" y="279758"/>
                    <a:pt x="0" y="237690"/>
                  </a:cubicBezTo>
                  <a:lnTo>
                    <a:pt x="0" y="76171"/>
                  </a:lnTo>
                  <a:cubicBezTo>
                    <a:pt x="0" y="34103"/>
                    <a:pt x="34103" y="0"/>
                    <a:pt x="76171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676893" cy="371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594018" y="2275932"/>
            <a:ext cx="3864397" cy="7156290"/>
          </a:xfrm>
          <a:custGeom>
            <a:avLst/>
            <a:gdLst/>
            <a:ahLst/>
            <a:cxnLst/>
            <a:rect r="r" b="b" t="t" l="l"/>
            <a:pathLst>
              <a:path h="7156290" w="3864397">
                <a:moveTo>
                  <a:pt x="0" y="0"/>
                </a:moveTo>
                <a:lnTo>
                  <a:pt x="3864397" y="0"/>
                </a:lnTo>
                <a:lnTo>
                  <a:pt x="3864397" y="7156290"/>
                </a:lnTo>
                <a:lnTo>
                  <a:pt x="0" y="71562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64469" y="2611822"/>
            <a:ext cx="4438595" cy="6484511"/>
          </a:xfrm>
          <a:custGeom>
            <a:avLst/>
            <a:gdLst/>
            <a:ahLst/>
            <a:cxnLst/>
            <a:rect r="r" b="b" t="t" l="l"/>
            <a:pathLst>
              <a:path h="6484511" w="4438595">
                <a:moveTo>
                  <a:pt x="0" y="0"/>
                </a:moveTo>
                <a:lnTo>
                  <a:pt x="4438596" y="0"/>
                </a:lnTo>
                <a:lnTo>
                  <a:pt x="4438596" y="6484510"/>
                </a:lnTo>
                <a:lnTo>
                  <a:pt x="0" y="64845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75901" y="801886"/>
            <a:ext cx="8085530" cy="153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439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Our Mobile Application</a:t>
            </a:r>
          </a:p>
          <a:p>
            <a:pPr algn="l">
              <a:lnSpc>
                <a:spcPts val="61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9940" y="648454"/>
            <a:ext cx="10995428" cy="1191693"/>
            <a:chOff x="0" y="0"/>
            <a:chExt cx="2895915" cy="3138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5915" cy="313862"/>
            </a:xfrm>
            <a:custGeom>
              <a:avLst/>
              <a:gdLst/>
              <a:ahLst/>
              <a:cxnLst/>
              <a:rect r="r" b="b" t="t" l="l"/>
              <a:pathLst>
                <a:path h="313862" w="2895915">
                  <a:moveTo>
                    <a:pt x="70410" y="0"/>
                  </a:moveTo>
                  <a:lnTo>
                    <a:pt x="2825505" y="0"/>
                  </a:lnTo>
                  <a:cubicBezTo>
                    <a:pt x="2844179" y="0"/>
                    <a:pt x="2862088" y="7418"/>
                    <a:pt x="2875293" y="20623"/>
                  </a:cubicBezTo>
                  <a:cubicBezTo>
                    <a:pt x="2888497" y="33827"/>
                    <a:pt x="2895915" y="51736"/>
                    <a:pt x="2895915" y="70410"/>
                  </a:cubicBezTo>
                  <a:lnTo>
                    <a:pt x="2895915" y="243451"/>
                  </a:lnTo>
                  <a:cubicBezTo>
                    <a:pt x="2895915" y="262125"/>
                    <a:pt x="2888497" y="280034"/>
                    <a:pt x="2875293" y="293239"/>
                  </a:cubicBezTo>
                  <a:cubicBezTo>
                    <a:pt x="2862088" y="306443"/>
                    <a:pt x="2844179" y="313862"/>
                    <a:pt x="2825505" y="313862"/>
                  </a:cubicBezTo>
                  <a:lnTo>
                    <a:pt x="70410" y="313862"/>
                  </a:lnTo>
                  <a:cubicBezTo>
                    <a:pt x="31524" y="313862"/>
                    <a:pt x="0" y="282338"/>
                    <a:pt x="0" y="243451"/>
                  </a:cubicBezTo>
                  <a:lnTo>
                    <a:pt x="0" y="70410"/>
                  </a:lnTo>
                  <a:cubicBezTo>
                    <a:pt x="0" y="51736"/>
                    <a:pt x="7418" y="33827"/>
                    <a:pt x="20623" y="20623"/>
                  </a:cubicBezTo>
                  <a:cubicBezTo>
                    <a:pt x="33827" y="7418"/>
                    <a:pt x="51736" y="0"/>
                    <a:pt x="70410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895915" cy="371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19940" y="2252251"/>
            <a:ext cx="13234515" cy="7626389"/>
          </a:xfrm>
          <a:custGeom>
            <a:avLst/>
            <a:gdLst/>
            <a:ahLst/>
            <a:cxnLst/>
            <a:rect r="r" b="b" t="t" l="l"/>
            <a:pathLst>
              <a:path h="7626389" w="13234515">
                <a:moveTo>
                  <a:pt x="0" y="0"/>
                </a:moveTo>
                <a:lnTo>
                  <a:pt x="13234514" y="0"/>
                </a:lnTo>
                <a:lnTo>
                  <a:pt x="13234514" y="7626389"/>
                </a:lnTo>
                <a:lnTo>
                  <a:pt x="0" y="76263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42975"/>
            <a:ext cx="10364732" cy="153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439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SQLi &amp; XSS attacks on web dashboard</a:t>
            </a:r>
          </a:p>
          <a:p>
            <a:pPr algn="l">
              <a:lnSpc>
                <a:spcPts val="61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9940" y="648454"/>
            <a:ext cx="10995428" cy="1191693"/>
            <a:chOff x="0" y="0"/>
            <a:chExt cx="2895915" cy="3138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5915" cy="313862"/>
            </a:xfrm>
            <a:custGeom>
              <a:avLst/>
              <a:gdLst/>
              <a:ahLst/>
              <a:cxnLst/>
              <a:rect r="r" b="b" t="t" l="l"/>
              <a:pathLst>
                <a:path h="313862" w="2895915">
                  <a:moveTo>
                    <a:pt x="70410" y="0"/>
                  </a:moveTo>
                  <a:lnTo>
                    <a:pt x="2825505" y="0"/>
                  </a:lnTo>
                  <a:cubicBezTo>
                    <a:pt x="2844179" y="0"/>
                    <a:pt x="2862088" y="7418"/>
                    <a:pt x="2875293" y="20623"/>
                  </a:cubicBezTo>
                  <a:cubicBezTo>
                    <a:pt x="2888497" y="33827"/>
                    <a:pt x="2895915" y="51736"/>
                    <a:pt x="2895915" y="70410"/>
                  </a:cubicBezTo>
                  <a:lnTo>
                    <a:pt x="2895915" y="243451"/>
                  </a:lnTo>
                  <a:cubicBezTo>
                    <a:pt x="2895915" y="262125"/>
                    <a:pt x="2888497" y="280034"/>
                    <a:pt x="2875293" y="293239"/>
                  </a:cubicBezTo>
                  <a:cubicBezTo>
                    <a:pt x="2862088" y="306443"/>
                    <a:pt x="2844179" y="313862"/>
                    <a:pt x="2825505" y="313862"/>
                  </a:cubicBezTo>
                  <a:lnTo>
                    <a:pt x="70410" y="313862"/>
                  </a:lnTo>
                  <a:cubicBezTo>
                    <a:pt x="31524" y="313862"/>
                    <a:pt x="0" y="282338"/>
                    <a:pt x="0" y="243451"/>
                  </a:cubicBezTo>
                  <a:lnTo>
                    <a:pt x="0" y="70410"/>
                  </a:lnTo>
                  <a:cubicBezTo>
                    <a:pt x="0" y="51736"/>
                    <a:pt x="7418" y="33827"/>
                    <a:pt x="20623" y="20623"/>
                  </a:cubicBezTo>
                  <a:cubicBezTo>
                    <a:pt x="33827" y="7418"/>
                    <a:pt x="51736" y="0"/>
                    <a:pt x="70410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895915" cy="371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19940" y="2113350"/>
            <a:ext cx="13974690" cy="7493927"/>
          </a:xfrm>
          <a:custGeom>
            <a:avLst/>
            <a:gdLst/>
            <a:ahLst/>
            <a:cxnLst/>
            <a:rect r="r" b="b" t="t" l="l"/>
            <a:pathLst>
              <a:path h="7493927" w="13974690">
                <a:moveTo>
                  <a:pt x="0" y="0"/>
                </a:moveTo>
                <a:lnTo>
                  <a:pt x="13974689" y="0"/>
                </a:lnTo>
                <a:lnTo>
                  <a:pt x="13974689" y="7493927"/>
                </a:lnTo>
                <a:lnTo>
                  <a:pt x="0" y="74939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42975"/>
            <a:ext cx="10364732" cy="153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439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DDOS attacks on web dashboard.</a:t>
            </a:r>
          </a:p>
          <a:p>
            <a:pPr algn="l">
              <a:lnSpc>
                <a:spcPts val="61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9940" y="648454"/>
            <a:ext cx="10995428" cy="1191693"/>
            <a:chOff x="0" y="0"/>
            <a:chExt cx="2895915" cy="3138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5915" cy="313862"/>
            </a:xfrm>
            <a:custGeom>
              <a:avLst/>
              <a:gdLst/>
              <a:ahLst/>
              <a:cxnLst/>
              <a:rect r="r" b="b" t="t" l="l"/>
              <a:pathLst>
                <a:path h="313862" w="2895915">
                  <a:moveTo>
                    <a:pt x="70410" y="0"/>
                  </a:moveTo>
                  <a:lnTo>
                    <a:pt x="2825505" y="0"/>
                  </a:lnTo>
                  <a:cubicBezTo>
                    <a:pt x="2844179" y="0"/>
                    <a:pt x="2862088" y="7418"/>
                    <a:pt x="2875293" y="20623"/>
                  </a:cubicBezTo>
                  <a:cubicBezTo>
                    <a:pt x="2888497" y="33827"/>
                    <a:pt x="2895915" y="51736"/>
                    <a:pt x="2895915" y="70410"/>
                  </a:cubicBezTo>
                  <a:lnTo>
                    <a:pt x="2895915" y="243451"/>
                  </a:lnTo>
                  <a:cubicBezTo>
                    <a:pt x="2895915" y="262125"/>
                    <a:pt x="2888497" y="280034"/>
                    <a:pt x="2875293" y="293239"/>
                  </a:cubicBezTo>
                  <a:cubicBezTo>
                    <a:pt x="2862088" y="306443"/>
                    <a:pt x="2844179" y="313862"/>
                    <a:pt x="2825505" y="313862"/>
                  </a:cubicBezTo>
                  <a:lnTo>
                    <a:pt x="70410" y="313862"/>
                  </a:lnTo>
                  <a:cubicBezTo>
                    <a:pt x="31524" y="313862"/>
                    <a:pt x="0" y="282338"/>
                    <a:pt x="0" y="243451"/>
                  </a:cubicBezTo>
                  <a:lnTo>
                    <a:pt x="0" y="70410"/>
                  </a:lnTo>
                  <a:cubicBezTo>
                    <a:pt x="0" y="51736"/>
                    <a:pt x="7418" y="33827"/>
                    <a:pt x="20623" y="20623"/>
                  </a:cubicBezTo>
                  <a:cubicBezTo>
                    <a:pt x="33827" y="7418"/>
                    <a:pt x="51736" y="0"/>
                    <a:pt x="70410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895915" cy="371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393100" y="2189225"/>
          <a:ext cx="17653196" cy="7474636"/>
        </p:xfrm>
        <a:graphic>
          <a:graphicData uri="http://schemas.openxmlformats.org/drawingml/2006/table">
            <a:tbl>
              <a:tblPr/>
              <a:tblGrid>
                <a:gridCol w="4413299"/>
                <a:gridCol w="4413299"/>
                <a:gridCol w="4413299"/>
                <a:gridCol w="4413299"/>
              </a:tblGrid>
              <a:tr h="104354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120428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Project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120428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ML Algorithms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120428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Dataset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120428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result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189561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 Suricata and Machine Learning Based Hybrid Network Intrusion Detection System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Decision Tree (DT)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CICIDS2017 dataset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The proposed model is capable of detecting any type of computer attack including zero-day intrusions and exploits.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561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E6E6E6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Webhawk - The New Version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E6E6E6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Decision Tree Classifier , Random Forest Classifier , extra Tree Classifier , MLP Classifier , K-Neighbors Classifier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E6E6E6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Apache Malicious Log Generator tool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E6E6E6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detect SQL injection , Cross Site Scripting(XSS) and Directory Traversal Attacks on apache web server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86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E6E6E6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ntrusion Detection System with Machine Learning and Multiple Datasets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E6E6E6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Gradient Boosting Machines (XGBoost) ,. Logistic Regression , Random Forest Classifier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E6E6E6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UNSW-NB15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E6E6E6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Certain models perform better than other models. Specifically, the XGBoost and random forest classifiers perform better than the logistic regression model.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028700" y="758175"/>
            <a:ext cx="10364732" cy="153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439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Literature Survey</a:t>
            </a:r>
          </a:p>
          <a:p>
            <a:pPr algn="l">
              <a:lnSpc>
                <a:spcPts val="6159"/>
              </a:lnSpc>
            </a:p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43993" y="3061717"/>
            <a:ext cx="7039846" cy="4606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49"/>
              </a:lnSpc>
            </a:pPr>
            <a:r>
              <a:rPr lang="en-US" sz="21312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THANK YOU!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83379" y="1752326"/>
            <a:ext cx="5827998" cy="6782348"/>
            <a:chOff x="0" y="0"/>
            <a:chExt cx="1534946" cy="17862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34946" cy="1786297"/>
            </a:xfrm>
            <a:custGeom>
              <a:avLst/>
              <a:gdLst/>
              <a:ahLst/>
              <a:cxnLst/>
              <a:rect r="r" b="b" t="t" l="l"/>
              <a:pathLst>
                <a:path h="1786297" w="1534946">
                  <a:moveTo>
                    <a:pt x="112914" y="0"/>
                  </a:moveTo>
                  <a:lnTo>
                    <a:pt x="1422032" y="0"/>
                  </a:lnTo>
                  <a:cubicBezTo>
                    <a:pt x="1484393" y="0"/>
                    <a:pt x="1534946" y="50553"/>
                    <a:pt x="1534946" y="112914"/>
                  </a:cubicBezTo>
                  <a:lnTo>
                    <a:pt x="1534946" y="1673383"/>
                  </a:lnTo>
                  <a:cubicBezTo>
                    <a:pt x="1534946" y="1735744"/>
                    <a:pt x="1484393" y="1786297"/>
                    <a:pt x="1422032" y="1786297"/>
                  </a:cubicBezTo>
                  <a:lnTo>
                    <a:pt x="112914" y="1786297"/>
                  </a:lnTo>
                  <a:cubicBezTo>
                    <a:pt x="82967" y="1786297"/>
                    <a:pt x="54247" y="1774401"/>
                    <a:pt x="33072" y="1753226"/>
                  </a:cubicBezTo>
                  <a:cubicBezTo>
                    <a:pt x="11896" y="1732050"/>
                    <a:pt x="0" y="1703330"/>
                    <a:pt x="0" y="1673383"/>
                  </a:cubicBezTo>
                  <a:lnTo>
                    <a:pt x="0" y="112914"/>
                  </a:lnTo>
                  <a:cubicBezTo>
                    <a:pt x="0" y="50553"/>
                    <a:pt x="50553" y="0"/>
                    <a:pt x="112914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534946" cy="1824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300037" y="2261617"/>
            <a:ext cx="4794683" cy="5763766"/>
            <a:chOff x="0" y="0"/>
            <a:chExt cx="742822" cy="8929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2822" cy="892958"/>
            </a:xfrm>
            <a:custGeom>
              <a:avLst/>
              <a:gdLst/>
              <a:ahLst/>
              <a:cxnLst/>
              <a:rect r="r" b="b" t="t" l="l"/>
              <a:pathLst>
                <a:path h="892958" w="742822">
                  <a:moveTo>
                    <a:pt x="101725" y="0"/>
                  </a:moveTo>
                  <a:lnTo>
                    <a:pt x="641097" y="0"/>
                  </a:lnTo>
                  <a:cubicBezTo>
                    <a:pt x="668076" y="0"/>
                    <a:pt x="693950" y="10717"/>
                    <a:pt x="713027" y="29795"/>
                  </a:cubicBezTo>
                  <a:cubicBezTo>
                    <a:pt x="732104" y="48872"/>
                    <a:pt x="742822" y="74746"/>
                    <a:pt x="742822" y="101725"/>
                  </a:cubicBezTo>
                  <a:lnTo>
                    <a:pt x="742822" y="791233"/>
                  </a:lnTo>
                  <a:cubicBezTo>
                    <a:pt x="742822" y="818212"/>
                    <a:pt x="732104" y="844086"/>
                    <a:pt x="713027" y="863164"/>
                  </a:cubicBezTo>
                  <a:cubicBezTo>
                    <a:pt x="693950" y="882241"/>
                    <a:pt x="668076" y="892958"/>
                    <a:pt x="641097" y="892958"/>
                  </a:cubicBezTo>
                  <a:lnTo>
                    <a:pt x="101725" y="892958"/>
                  </a:lnTo>
                  <a:cubicBezTo>
                    <a:pt x="74746" y="892958"/>
                    <a:pt x="48872" y="882241"/>
                    <a:pt x="29795" y="863164"/>
                  </a:cubicBezTo>
                  <a:cubicBezTo>
                    <a:pt x="10717" y="844086"/>
                    <a:pt x="0" y="818212"/>
                    <a:pt x="0" y="791233"/>
                  </a:cubicBezTo>
                  <a:lnTo>
                    <a:pt x="0" y="101725"/>
                  </a:lnTo>
                  <a:cubicBezTo>
                    <a:pt x="0" y="74746"/>
                    <a:pt x="10717" y="48872"/>
                    <a:pt x="29795" y="29795"/>
                  </a:cubicBezTo>
                  <a:cubicBezTo>
                    <a:pt x="48872" y="10717"/>
                    <a:pt x="74746" y="0"/>
                    <a:pt x="101725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2389" r="0" b="-12389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true" flipV="false" rot="0">
            <a:off x="15173573" y="1028700"/>
            <a:ext cx="4171454" cy="6234510"/>
          </a:xfrm>
          <a:custGeom>
            <a:avLst/>
            <a:gdLst/>
            <a:ahLst/>
            <a:cxnLst/>
            <a:rect r="r" b="b" t="t" l="l"/>
            <a:pathLst>
              <a:path h="6234510" w="4171454">
                <a:moveTo>
                  <a:pt x="4171454" y="0"/>
                </a:moveTo>
                <a:lnTo>
                  <a:pt x="0" y="0"/>
                </a:lnTo>
                <a:lnTo>
                  <a:pt x="0" y="6234510"/>
                </a:lnTo>
                <a:lnTo>
                  <a:pt x="4171454" y="6234510"/>
                </a:lnTo>
                <a:lnTo>
                  <a:pt x="417145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9940" y="648454"/>
            <a:ext cx="10163827" cy="1191693"/>
            <a:chOff x="0" y="0"/>
            <a:chExt cx="2676893" cy="3138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76893" cy="313862"/>
            </a:xfrm>
            <a:custGeom>
              <a:avLst/>
              <a:gdLst/>
              <a:ahLst/>
              <a:cxnLst/>
              <a:rect r="r" b="b" t="t" l="l"/>
              <a:pathLst>
                <a:path h="313862" w="2676893">
                  <a:moveTo>
                    <a:pt x="76171" y="0"/>
                  </a:moveTo>
                  <a:lnTo>
                    <a:pt x="2600721" y="0"/>
                  </a:lnTo>
                  <a:cubicBezTo>
                    <a:pt x="2642790" y="0"/>
                    <a:pt x="2676893" y="34103"/>
                    <a:pt x="2676893" y="76171"/>
                  </a:cubicBezTo>
                  <a:lnTo>
                    <a:pt x="2676893" y="237690"/>
                  </a:lnTo>
                  <a:cubicBezTo>
                    <a:pt x="2676893" y="257892"/>
                    <a:pt x="2668868" y="277267"/>
                    <a:pt x="2654583" y="291551"/>
                  </a:cubicBezTo>
                  <a:cubicBezTo>
                    <a:pt x="2640298" y="305836"/>
                    <a:pt x="2620923" y="313862"/>
                    <a:pt x="2600721" y="313862"/>
                  </a:cubicBezTo>
                  <a:lnTo>
                    <a:pt x="76171" y="313862"/>
                  </a:lnTo>
                  <a:cubicBezTo>
                    <a:pt x="34103" y="313862"/>
                    <a:pt x="0" y="279758"/>
                    <a:pt x="0" y="237690"/>
                  </a:cubicBezTo>
                  <a:lnTo>
                    <a:pt x="0" y="76171"/>
                  </a:lnTo>
                  <a:cubicBezTo>
                    <a:pt x="0" y="34103"/>
                    <a:pt x="34103" y="0"/>
                    <a:pt x="76171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676893" cy="371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19940" y="2481823"/>
            <a:ext cx="16908201" cy="728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545454"/>
                </a:solidFill>
                <a:latin typeface="Varela Round"/>
                <a:ea typeface="Varela Round"/>
                <a:cs typeface="Varela Round"/>
                <a:sym typeface="Varela Round"/>
              </a:rPr>
              <a:t>While Suricata is a powerful tool for detecting various types of cyber attacks, there are several ways in which its detection methods can fail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1.Evasion Techniques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2.Zero-Day Attacks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3.Encrypted Traffic 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4.Resource Limitations: Suricata's performance is affected by high traffic volumes and complex rules. Heavy traffic may cause packet loss or missed detections, while complex or unoptimized rules can slow processing, reducing detection accuracy.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5.Anomaly Detection Limitations: Defining a baseline for normal behavior is challenging, especially in dynamic environments. Inaccurate baselines may lead to false positives or missed anomalies.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804636"/>
            <a:ext cx="879329" cy="879329"/>
          </a:xfrm>
          <a:custGeom>
            <a:avLst/>
            <a:gdLst/>
            <a:ahLst/>
            <a:cxnLst/>
            <a:rect r="r" b="b" t="t" l="l"/>
            <a:pathLst>
              <a:path h="879329" w="879329">
                <a:moveTo>
                  <a:pt x="0" y="0"/>
                </a:moveTo>
                <a:lnTo>
                  <a:pt x="879329" y="0"/>
                </a:lnTo>
                <a:lnTo>
                  <a:pt x="879329" y="879329"/>
                </a:lnTo>
                <a:lnTo>
                  <a:pt x="0" y="8793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75901" y="801886"/>
            <a:ext cx="5529127" cy="153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439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Suricata</a:t>
            </a:r>
          </a:p>
          <a:p>
            <a:pPr algn="l">
              <a:lnSpc>
                <a:spcPts val="61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9499" y="5337789"/>
            <a:ext cx="17709002" cy="3534531"/>
            <a:chOff x="0" y="0"/>
            <a:chExt cx="2743588" cy="5475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43588" cy="547591"/>
            </a:xfrm>
            <a:custGeom>
              <a:avLst/>
              <a:gdLst/>
              <a:ahLst/>
              <a:cxnLst/>
              <a:rect r="r" b="b" t="t" l="l"/>
              <a:pathLst>
                <a:path h="547591" w="2743588">
                  <a:moveTo>
                    <a:pt x="43717" y="0"/>
                  </a:moveTo>
                  <a:lnTo>
                    <a:pt x="2699870" y="0"/>
                  </a:lnTo>
                  <a:cubicBezTo>
                    <a:pt x="2711465" y="0"/>
                    <a:pt x="2722585" y="4606"/>
                    <a:pt x="2730783" y="12805"/>
                  </a:cubicBezTo>
                  <a:cubicBezTo>
                    <a:pt x="2738982" y="21003"/>
                    <a:pt x="2743588" y="32123"/>
                    <a:pt x="2743588" y="43717"/>
                  </a:cubicBezTo>
                  <a:lnTo>
                    <a:pt x="2743588" y="503874"/>
                  </a:lnTo>
                  <a:cubicBezTo>
                    <a:pt x="2743588" y="528018"/>
                    <a:pt x="2724015" y="547591"/>
                    <a:pt x="2699870" y="547591"/>
                  </a:cubicBezTo>
                  <a:lnTo>
                    <a:pt x="43717" y="547591"/>
                  </a:lnTo>
                  <a:cubicBezTo>
                    <a:pt x="32123" y="547591"/>
                    <a:pt x="21003" y="542985"/>
                    <a:pt x="12805" y="534787"/>
                  </a:cubicBezTo>
                  <a:cubicBezTo>
                    <a:pt x="4606" y="526588"/>
                    <a:pt x="0" y="515468"/>
                    <a:pt x="0" y="503874"/>
                  </a:cubicBezTo>
                  <a:lnTo>
                    <a:pt x="0" y="43717"/>
                  </a:lnTo>
                  <a:cubicBezTo>
                    <a:pt x="0" y="32123"/>
                    <a:pt x="4606" y="21003"/>
                    <a:pt x="12805" y="12805"/>
                  </a:cubicBezTo>
                  <a:cubicBezTo>
                    <a:pt x="21003" y="4606"/>
                    <a:pt x="32123" y="0"/>
                    <a:pt x="4371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558" r="0" b="-558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74073" y="892446"/>
            <a:ext cx="14343877" cy="2242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10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Main objective of the project</a:t>
            </a:r>
          </a:p>
          <a:p>
            <a:pPr algn="ctr">
              <a:lnSpc>
                <a:spcPts val="832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673131" y="2649492"/>
            <a:ext cx="14144818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Automated Threat Detection by developing a models based on Machine Learning technology to detect web attacks through analyzing recorded logs</a:t>
            </a:r>
          </a:p>
          <a:p>
            <a:pPr algn="l">
              <a:lnSpc>
                <a:spcPts val="384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87168" y="7079885"/>
            <a:ext cx="5480284" cy="4604480"/>
          </a:xfrm>
          <a:custGeom>
            <a:avLst/>
            <a:gdLst/>
            <a:ahLst/>
            <a:cxnLst/>
            <a:rect r="r" b="b" t="t" l="l"/>
            <a:pathLst>
              <a:path h="4604480" w="5480284">
                <a:moveTo>
                  <a:pt x="0" y="0"/>
                </a:moveTo>
                <a:lnTo>
                  <a:pt x="5480284" y="0"/>
                </a:lnTo>
                <a:lnTo>
                  <a:pt x="5480284" y="4604480"/>
                </a:lnTo>
                <a:lnTo>
                  <a:pt x="0" y="460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2574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45242" y="2648803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87168" y="2030730"/>
            <a:ext cx="7313372" cy="311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20"/>
              </a:lnSpc>
            </a:pPr>
            <a:r>
              <a:rPr lang="en-US" sz="144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Machine learning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9940" y="648454"/>
            <a:ext cx="10163827" cy="1191693"/>
            <a:chOff x="0" y="0"/>
            <a:chExt cx="2676893" cy="3138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76893" cy="313862"/>
            </a:xfrm>
            <a:custGeom>
              <a:avLst/>
              <a:gdLst/>
              <a:ahLst/>
              <a:cxnLst/>
              <a:rect r="r" b="b" t="t" l="l"/>
              <a:pathLst>
                <a:path h="313862" w="2676893">
                  <a:moveTo>
                    <a:pt x="76171" y="0"/>
                  </a:moveTo>
                  <a:lnTo>
                    <a:pt x="2600721" y="0"/>
                  </a:lnTo>
                  <a:cubicBezTo>
                    <a:pt x="2642790" y="0"/>
                    <a:pt x="2676893" y="34103"/>
                    <a:pt x="2676893" y="76171"/>
                  </a:cubicBezTo>
                  <a:lnTo>
                    <a:pt x="2676893" y="237690"/>
                  </a:lnTo>
                  <a:cubicBezTo>
                    <a:pt x="2676893" y="257892"/>
                    <a:pt x="2668868" y="277267"/>
                    <a:pt x="2654583" y="291551"/>
                  </a:cubicBezTo>
                  <a:cubicBezTo>
                    <a:pt x="2640298" y="305836"/>
                    <a:pt x="2620923" y="313862"/>
                    <a:pt x="2600721" y="313862"/>
                  </a:cubicBezTo>
                  <a:lnTo>
                    <a:pt x="76171" y="313862"/>
                  </a:lnTo>
                  <a:cubicBezTo>
                    <a:pt x="34103" y="313862"/>
                    <a:pt x="0" y="279758"/>
                    <a:pt x="0" y="237690"/>
                  </a:cubicBezTo>
                  <a:lnTo>
                    <a:pt x="0" y="76171"/>
                  </a:lnTo>
                  <a:cubicBezTo>
                    <a:pt x="0" y="34103"/>
                    <a:pt x="34103" y="0"/>
                    <a:pt x="76171" y="0"/>
                  </a:cubicBezTo>
                  <a:close/>
                </a:path>
              </a:pathLst>
            </a:custGeom>
            <a:solidFill>
              <a:srgbClr val="361E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676893" cy="371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446415" y="5361134"/>
            <a:ext cx="9109305" cy="4148464"/>
          </a:xfrm>
          <a:custGeom>
            <a:avLst/>
            <a:gdLst/>
            <a:ahLst/>
            <a:cxnLst/>
            <a:rect r="r" b="b" t="t" l="l"/>
            <a:pathLst>
              <a:path h="4148464" w="9109305">
                <a:moveTo>
                  <a:pt x="0" y="0"/>
                </a:moveTo>
                <a:lnTo>
                  <a:pt x="9109304" y="0"/>
                </a:lnTo>
                <a:lnTo>
                  <a:pt x="9109304" y="4148464"/>
                </a:lnTo>
                <a:lnTo>
                  <a:pt x="0" y="4148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537" r="-3368" b="-1407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61431" y="5361134"/>
            <a:ext cx="8126569" cy="4249438"/>
          </a:xfrm>
          <a:custGeom>
            <a:avLst/>
            <a:gdLst/>
            <a:ahLst/>
            <a:cxnLst/>
            <a:rect r="r" b="b" t="t" l="l"/>
            <a:pathLst>
              <a:path h="4249438" w="8126569">
                <a:moveTo>
                  <a:pt x="0" y="0"/>
                </a:moveTo>
                <a:lnTo>
                  <a:pt x="8126569" y="0"/>
                </a:lnTo>
                <a:lnTo>
                  <a:pt x="8126569" y="4249438"/>
                </a:lnTo>
                <a:lnTo>
                  <a:pt x="0" y="42494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19940" y="2481823"/>
            <a:ext cx="16908201" cy="334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Machine learning (ML) is defined as a discipline of artificial intelligence (AI) that provides machines the ability to automatically learn from data and past experiences to identify patterns and make predictions with minimal human intervention.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075901" y="801886"/>
            <a:ext cx="8085530" cy="153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4399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What is machine learning?</a:t>
            </a:r>
          </a:p>
          <a:p>
            <a:pPr algn="l">
              <a:lnSpc>
                <a:spcPts val="61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55857" y="6231529"/>
            <a:ext cx="626273" cy="646248"/>
          </a:xfrm>
          <a:custGeom>
            <a:avLst/>
            <a:gdLst/>
            <a:ahLst/>
            <a:cxnLst/>
            <a:rect r="r" b="b" t="t" l="l"/>
            <a:pathLst>
              <a:path h="646248" w="626273">
                <a:moveTo>
                  <a:pt x="0" y="0"/>
                </a:moveTo>
                <a:lnTo>
                  <a:pt x="626273" y="0"/>
                </a:lnTo>
                <a:lnTo>
                  <a:pt x="626273" y="646247"/>
                </a:lnTo>
                <a:lnTo>
                  <a:pt x="0" y="646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511862" y="0"/>
            <a:ext cx="7694364" cy="5525952"/>
          </a:xfrm>
          <a:custGeom>
            <a:avLst/>
            <a:gdLst/>
            <a:ahLst/>
            <a:cxnLst/>
            <a:rect r="r" b="b" t="t" l="l"/>
            <a:pathLst>
              <a:path h="5525952" w="7694364">
                <a:moveTo>
                  <a:pt x="7694364" y="0"/>
                </a:moveTo>
                <a:lnTo>
                  <a:pt x="0" y="0"/>
                </a:lnTo>
                <a:lnTo>
                  <a:pt x="0" y="5525952"/>
                </a:lnTo>
                <a:lnTo>
                  <a:pt x="7694364" y="5525952"/>
                </a:lnTo>
                <a:lnTo>
                  <a:pt x="769436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843900" y="2896003"/>
          <a:ext cx="12172196" cy="6343650"/>
        </p:xfrm>
        <a:graphic>
          <a:graphicData uri="http://schemas.openxmlformats.org/drawingml/2006/table">
            <a:tbl>
              <a:tblPr/>
              <a:tblGrid>
                <a:gridCol w="3104714"/>
                <a:gridCol w="4441605"/>
                <a:gridCol w="4625877"/>
              </a:tblGrid>
              <a:tr h="11403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120428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Supervised ML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120428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Unsupervised ML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207941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E6BCBC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Input 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E6BCBC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Input data is labelled</a:t>
                      </a:r>
                      <a:endParaRPr lang="en-US" sz="1100"/>
                    </a:p>
                    <a:p>
                      <a:pPr algn="l">
                        <a:lnSpc>
                          <a:spcPts val="42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E6BCBC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Input data is unlabelled</a:t>
                      </a:r>
                      <a:endParaRPr lang="en-US" sz="1100"/>
                    </a:p>
                    <a:p>
                      <a:pPr algn="l">
                        <a:lnSpc>
                          <a:spcPts val="42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449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E6BCBC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Purpose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E6BCBC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Used for prediction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E6BCBC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Used for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41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E6BCBC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Examples</a:t>
                      </a:r>
                      <a:endParaRPr lang="en-US" sz="1100"/>
                    </a:p>
                    <a:p>
                      <a:pPr algn="l">
                        <a:lnSpc>
                          <a:spcPts val="42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E6BCBC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Classification and regression</a:t>
                      </a:r>
                      <a:endParaRPr lang="en-US" sz="1100"/>
                    </a:p>
                    <a:p>
                      <a:pPr algn="l">
                        <a:lnSpc>
                          <a:spcPts val="42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E6BCBC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Clustering and density estimation </a:t>
                      </a:r>
                      <a:endParaRPr lang="en-US" sz="1100"/>
                    </a:p>
                    <a:p>
                      <a:pPr algn="l">
                        <a:lnSpc>
                          <a:spcPts val="42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028700" y="753374"/>
            <a:ext cx="12172196" cy="2142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43"/>
              </a:lnSpc>
            </a:pPr>
            <a:r>
              <a:rPr lang="en-US" sz="9929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Machine learning types</a:t>
            </a:r>
          </a:p>
          <a:p>
            <a:pPr algn="l">
              <a:lnSpc>
                <a:spcPts val="7943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55857" y="6231529"/>
            <a:ext cx="626273" cy="646248"/>
          </a:xfrm>
          <a:custGeom>
            <a:avLst/>
            <a:gdLst/>
            <a:ahLst/>
            <a:cxnLst/>
            <a:rect r="r" b="b" t="t" l="l"/>
            <a:pathLst>
              <a:path h="646248" w="626273">
                <a:moveTo>
                  <a:pt x="0" y="0"/>
                </a:moveTo>
                <a:lnTo>
                  <a:pt x="626273" y="0"/>
                </a:lnTo>
                <a:lnTo>
                  <a:pt x="626273" y="646247"/>
                </a:lnTo>
                <a:lnTo>
                  <a:pt x="0" y="646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450262" y="0"/>
            <a:ext cx="7694364" cy="5525952"/>
          </a:xfrm>
          <a:custGeom>
            <a:avLst/>
            <a:gdLst/>
            <a:ahLst/>
            <a:cxnLst/>
            <a:rect r="r" b="b" t="t" l="l"/>
            <a:pathLst>
              <a:path h="5525952" w="7694364">
                <a:moveTo>
                  <a:pt x="7694364" y="0"/>
                </a:moveTo>
                <a:lnTo>
                  <a:pt x="0" y="0"/>
                </a:lnTo>
                <a:lnTo>
                  <a:pt x="0" y="5525952"/>
                </a:lnTo>
                <a:lnTo>
                  <a:pt x="7694364" y="5525952"/>
                </a:lnTo>
                <a:lnTo>
                  <a:pt x="769436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76098" y="5883606"/>
            <a:ext cx="12185792" cy="3374694"/>
          </a:xfrm>
          <a:custGeom>
            <a:avLst/>
            <a:gdLst/>
            <a:ahLst/>
            <a:cxnLst/>
            <a:rect r="r" b="b" t="t" l="l"/>
            <a:pathLst>
              <a:path h="3374694" w="12185792">
                <a:moveTo>
                  <a:pt x="0" y="0"/>
                </a:moveTo>
                <a:lnTo>
                  <a:pt x="12185792" y="0"/>
                </a:lnTo>
                <a:lnTo>
                  <a:pt x="12185792" y="3374694"/>
                </a:lnTo>
                <a:lnTo>
                  <a:pt x="0" y="33746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54514" y="667649"/>
            <a:ext cx="13131583" cy="173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8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Defined attacks in our project</a:t>
            </a:r>
          </a:p>
          <a:p>
            <a:pPr algn="l">
              <a:lnSpc>
                <a:spcPts val="64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134942"/>
            <a:ext cx="10489772" cy="339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10"/>
              </a:lnSpc>
              <a:spcBef>
                <a:spcPct val="0"/>
              </a:spcBef>
            </a:pPr>
            <a:r>
              <a:rPr lang="en-US" sz="6435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•SQL Injection.</a:t>
            </a:r>
          </a:p>
          <a:p>
            <a:pPr algn="l">
              <a:lnSpc>
                <a:spcPts val="9010"/>
              </a:lnSpc>
              <a:spcBef>
                <a:spcPct val="0"/>
              </a:spcBef>
            </a:pPr>
            <a:r>
              <a:rPr lang="en-US" sz="6435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•Cross-Site Scripting (XSS).</a:t>
            </a:r>
          </a:p>
          <a:p>
            <a:pPr algn="l">
              <a:lnSpc>
                <a:spcPts val="9010"/>
              </a:lnSpc>
              <a:spcBef>
                <a:spcPct val="0"/>
              </a:spcBef>
            </a:pPr>
            <a:r>
              <a:rPr lang="en-US" sz="6435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•DDOS attack.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4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01577" y="1781125"/>
            <a:ext cx="16484847" cy="8195107"/>
          </a:xfrm>
          <a:custGeom>
            <a:avLst/>
            <a:gdLst/>
            <a:ahLst/>
            <a:cxnLst/>
            <a:rect r="r" b="b" t="t" l="l"/>
            <a:pathLst>
              <a:path h="8195107" w="16484847">
                <a:moveTo>
                  <a:pt x="0" y="0"/>
                </a:moveTo>
                <a:lnTo>
                  <a:pt x="16484846" y="0"/>
                </a:lnTo>
                <a:lnTo>
                  <a:pt x="16484846" y="8195107"/>
                </a:lnTo>
                <a:lnTo>
                  <a:pt x="0" y="81951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80517" y="698449"/>
            <a:ext cx="13131583" cy="173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8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Proposed system overview</a:t>
            </a:r>
          </a:p>
          <a:p>
            <a:pPr algn="l">
              <a:lnSpc>
                <a:spcPts val="64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DAGgyxY_P8A</dc:identifier>
  <dcterms:modified xsi:type="dcterms:W3CDTF">2011-08-01T06:04:30Z</dcterms:modified>
  <cp:revision>1</cp:revision>
  <dc:title>Graduation project</dc:title>
</cp:coreProperties>
</file>