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59" r:id="rId3"/>
    <p:sldId id="263" r:id="rId4"/>
    <p:sldId id="264" r:id="rId5"/>
    <p:sldId id="265" r:id="rId6"/>
    <p:sldId id="260" r:id="rId7"/>
    <p:sldId id="266"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p:scale>
          <a:sx n="66" d="100"/>
          <a:sy n="66" d="100"/>
        </p:scale>
        <p:origin x="93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AFE52DB6-2B2D-4307-9581-199FD327548C}" type="datetimeFigureOut">
              <a:rPr lang="ar-SA" smtClean="0"/>
              <a:t>5/5/1442</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0232850-3090-4CDE-AC3A-4E24CC8DADA5}" type="slidenum">
              <a:rPr lang="ar-SA" smtClean="0"/>
              <a:t>‹#›</a:t>
            </a:fld>
            <a:endParaRPr lang="ar-SA"/>
          </a:p>
        </p:txBody>
      </p:sp>
    </p:spTree>
    <p:extLst>
      <p:ext uri="{BB962C8B-B14F-4D97-AF65-F5344CB8AC3E}">
        <p14:creationId xmlns:p14="http://schemas.microsoft.com/office/powerpoint/2010/main" val="254168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pPr/>
              <a:t>12/19/2020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619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06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396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402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6282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450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666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293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750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96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616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376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128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30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745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777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558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12/19/2020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5690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264" y="793448"/>
            <a:ext cx="8825658" cy="2677648"/>
          </a:xfrm>
        </p:spPr>
        <p:txBody>
          <a:bodyPr/>
          <a:lstStyle/>
          <a:p>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BASE PROJECT </a:t>
            </a:r>
            <a:endParaRPr lang="ar-S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1272521" y="3836854"/>
            <a:ext cx="8825658" cy="861420"/>
          </a:xfrm>
        </p:spPr>
        <p:txBody>
          <a:bodyPr>
            <a:normAutofit/>
          </a:bodyPr>
          <a:lstStyle/>
          <a:p>
            <a:r>
              <a:rPr lang="en-US" sz="30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Database of a school system</a:t>
            </a:r>
            <a:endParaRPr lang="ar-SA" sz="30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15547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40000"/>
                    <a:lumOff val="60000"/>
                  </a:schemeClr>
                </a:solidFill>
                <a:effectLst>
                  <a:outerShdw blurRad="38100" dist="38100" dir="2700000" algn="tl">
                    <a:srgbClr val="000000">
                      <a:alpha val="43137"/>
                    </a:srgbClr>
                  </a:outerShdw>
                </a:effectLst>
              </a:rPr>
              <a:t>Our </a:t>
            </a:r>
            <a:r>
              <a:rPr lang="en-US" sz="5000" b="1" dirty="0" smtClean="0">
                <a:solidFill>
                  <a:schemeClr val="accent1">
                    <a:lumMod val="40000"/>
                    <a:lumOff val="60000"/>
                  </a:schemeClr>
                </a:solidFill>
                <a:effectLst>
                  <a:outerShdw blurRad="38100" dist="38100" dir="2700000" algn="tl">
                    <a:srgbClr val="000000">
                      <a:alpha val="43137"/>
                    </a:srgbClr>
                  </a:outerShdw>
                </a:effectLst>
              </a:rPr>
              <a:t>project</a:t>
            </a:r>
            <a:r>
              <a:rPr lang="en-US" b="1" dirty="0" smtClean="0">
                <a:solidFill>
                  <a:schemeClr val="accent1">
                    <a:lumMod val="40000"/>
                    <a:lumOff val="60000"/>
                  </a:schemeClr>
                </a:solidFill>
                <a:effectLst>
                  <a:outerShdw blurRad="38100" dist="38100" dir="2700000" algn="tl">
                    <a:srgbClr val="000000">
                      <a:alpha val="43137"/>
                    </a:srgbClr>
                  </a:outerShdw>
                </a:effectLst>
              </a:rPr>
              <a:t> </a:t>
            </a:r>
            <a:endParaRPr lang="ar-SA" b="1" dirty="0">
              <a:solidFill>
                <a:schemeClr val="accent1">
                  <a:lumMod val="40000"/>
                  <a:lumOff val="6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6545943" y="609600"/>
            <a:ext cx="4920343" cy="5704114"/>
          </a:xfrm>
        </p:spPr>
        <p:txBody>
          <a:bodyPr>
            <a:normAutofit/>
          </a:bodyPr>
          <a:lstStyle/>
          <a:p>
            <a:r>
              <a:rPr lang="en-US" b="1" dirty="0">
                <a:solidFill>
                  <a:schemeClr val="tx1"/>
                </a:solidFill>
              </a:rPr>
              <a:t>Our project talks about a database for the school. Many data are stored, such as personal information about employees in general, which appeared from the principal to the security guard, and about students, such as their grades, level, days of attendance and absence, in addition to it includes the tools that exist within the school ... etc.</a:t>
            </a:r>
            <a:endParaRPr lang="ar-SA" b="1" dirty="0">
              <a:solidFill>
                <a:schemeClr val="tx1"/>
              </a:solidFill>
            </a:endParaRPr>
          </a:p>
        </p:txBody>
      </p:sp>
    </p:spTree>
    <p:extLst>
      <p:ext uri="{BB962C8B-B14F-4D97-AF65-F5344CB8AC3E}">
        <p14:creationId xmlns:p14="http://schemas.microsoft.com/office/powerpoint/2010/main" val="376500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543" y="232228"/>
            <a:ext cx="6487886" cy="707886"/>
          </a:xfrm>
          <a:prstGeom prst="rect">
            <a:avLst/>
          </a:prstGeom>
          <a:noFill/>
        </p:spPr>
        <p:txBody>
          <a:bodyPr wrap="square" rtlCol="1">
            <a:spAutoFit/>
          </a:bodyPr>
          <a:lstStyle/>
          <a:p>
            <a:r>
              <a:rPr lang="en-US" sz="4000" b="1" dirty="0" smtClean="0">
                <a:ln w="22225">
                  <a:solidFill>
                    <a:schemeClr val="accent2"/>
                  </a:solidFill>
                  <a:prstDash val="solid"/>
                </a:ln>
                <a:solidFill>
                  <a:schemeClr val="accent2">
                    <a:lumMod val="40000"/>
                    <a:lumOff val="60000"/>
                  </a:schemeClr>
                </a:solidFill>
              </a:rPr>
              <a:t>Business rules :-</a:t>
            </a:r>
            <a:endParaRPr lang="ar-SA" sz="4000" dirty="0"/>
          </a:p>
        </p:txBody>
      </p:sp>
      <p:sp>
        <p:nvSpPr>
          <p:cNvPr id="3" name="TextBox 2"/>
          <p:cNvSpPr txBox="1"/>
          <p:nvPr/>
        </p:nvSpPr>
        <p:spPr>
          <a:xfrm>
            <a:off x="420914" y="1401256"/>
            <a:ext cx="10943771" cy="4339650"/>
          </a:xfrm>
          <a:prstGeom prst="rect">
            <a:avLst/>
          </a:prstGeom>
          <a:noFill/>
        </p:spPr>
        <p:txBody>
          <a:bodyPr wrap="square" rtlCol="1">
            <a:spAutoFit/>
          </a:bodyPr>
          <a:lstStyle/>
          <a:p>
            <a:r>
              <a:rPr lang="en-US" sz="2300" b="1" dirty="0"/>
              <a:t>1-each student located in one and only one address </a:t>
            </a:r>
          </a:p>
          <a:p>
            <a:r>
              <a:rPr lang="en-US" sz="2300" b="1" dirty="0"/>
              <a:t>2-Each address has one or more students</a:t>
            </a:r>
          </a:p>
          <a:p>
            <a:r>
              <a:rPr lang="en-US" sz="2300" b="1" dirty="0"/>
              <a:t>3-each student study and </a:t>
            </a:r>
            <a:r>
              <a:rPr lang="en-US" sz="2300" b="1" dirty="0" err="1"/>
              <a:t>recored</a:t>
            </a:r>
            <a:r>
              <a:rPr lang="en-US" sz="2300" b="1" dirty="0"/>
              <a:t> one or more subject </a:t>
            </a:r>
          </a:p>
          <a:p>
            <a:r>
              <a:rPr lang="en-US" sz="2300" b="1" dirty="0"/>
              <a:t>4-each subject studied and recorded by one or more  students </a:t>
            </a:r>
          </a:p>
          <a:p>
            <a:r>
              <a:rPr lang="en-US" sz="2300" b="1" dirty="0"/>
              <a:t>5-each student must be belong to one and only one </a:t>
            </a:r>
            <a:r>
              <a:rPr lang="en-US" sz="2300" b="1" dirty="0" err="1"/>
              <a:t>AcademicDivision</a:t>
            </a:r>
            <a:endParaRPr lang="en-US" sz="2300" b="1" dirty="0"/>
          </a:p>
          <a:p>
            <a:r>
              <a:rPr lang="en-US" sz="2300" b="1" dirty="0"/>
              <a:t>6-each </a:t>
            </a:r>
            <a:r>
              <a:rPr lang="en-US" sz="2300" b="1" dirty="0" err="1"/>
              <a:t>AcademicDivision</a:t>
            </a:r>
            <a:r>
              <a:rPr lang="en-US" sz="2300" b="1" dirty="0"/>
              <a:t> must be contain one or more students</a:t>
            </a:r>
          </a:p>
          <a:p>
            <a:r>
              <a:rPr lang="en-US" sz="2300" b="1" dirty="0"/>
              <a:t>7-each student must be attend one or more times in Attendance</a:t>
            </a:r>
          </a:p>
          <a:p>
            <a:r>
              <a:rPr lang="en-US" sz="2300" b="1" dirty="0"/>
              <a:t>8-each Attendance must be attended by one and only one student </a:t>
            </a:r>
          </a:p>
          <a:p>
            <a:r>
              <a:rPr lang="en-US" sz="2300" b="1" dirty="0"/>
              <a:t>9-each student </a:t>
            </a:r>
            <a:r>
              <a:rPr lang="en-US" sz="2300" b="1" dirty="0" err="1"/>
              <a:t>recored</a:t>
            </a:r>
            <a:r>
              <a:rPr lang="en-US" sz="2300" b="1" dirty="0"/>
              <a:t> his marks one ore more time in </a:t>
            </a:r>
            <a:r>
              <a:rPr lang="en-US" sz="2300" b="1" dirty="0" err="1"/>
              <a:t>scorerecored</a:t>
            </a:r>
            <a:r>
              <a:rPr lang="en-US" sz="2300" b="1" dirty="0"/>
              <a:t> //</a:t>
            </a:r>
          </a:p>
          <a:p>
            <a:r>
              <a:rPr lang="en-US" sz="2300" b="1" dirty="0"/>
              <a:t>10-each </a:t>
            </a:r>
            <a:r>
              <a:rPr lang="en-US" sz="2300" b="1" dirty="0" err="1"/>
              <a:t>scorerecored</a:t>
            </a:r>
            <a:r>
              <a:rPr lang="en-US" sz="2300" b="1" dirty="0"/>
              <a:t> </a:t>
            </a:r>
            <a:r>
              <a:rPr lang="en-US" sz="2300" b="1" dirty="0" err="1"/>
              <a:t>recoreded</a:t>
            </a:r>
            <a:r>
              <a:rPr lang="en-US" sz="2300" b="1" dirty="0"/>
              <a:t> by one ore more student //</a:t>
            </a:r>
          </a:p>
          <a:p>
            <a:r>
              <a:rPr lang="en-US" sz="2300" b="1" dirty="0"/>
              <a:t>11-each student may be contain one and only </a:t>
            </a:r>
            <a:r>
              <a:rPr lang="en-US" sz="2300" b="1" dirty="0" err="1"/>
              <a:t>corona_student</a:t>
            </a:r>
            <a:r>
              <a:rPr lang="en-US" sz="2300" b="1" dirty="0"/>
              <a:t> // 1 -- 1</a:t>
            </a:r>
          </a:p>
          <a:p>
            <a:r>
              <a:rPr lang="en-US" sz="2300" b="1" dirty="0"/>
              <a:t>12- each </a:t>
            </a:r>
            <a:r>
              <a:rPr lang="en-US" sz="2300" b="1" dirty="0" err="1"/>
              <a:t>corona_student</a:t>
            </a:r>
            <a:r>
              <a:rPr lang="en-US" sz="2300" b="1" dirty="0"/>
              <a:t> is a student // 1 -- 1</a:t>
            </a:r>
            <a:endParaRPr lang="ar-SA" sz="2300" b="1" dirty="0"/>
          </a:p>
        </p:txBody>
      </p:sp>
    </p:spTree>
    <p:extLst>
      <p:ext uri="{BB962C8B-B14F-4D97-AF65-F5344CB8AC3E}">
        <p14:creationId xmlns:p14="http://schemas.microsoft.com/office/powerpoint/2010/main" val="418840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543" y="232228"/>
            <a:ext cx="6487886" cy="707886"/>
          </a:xfrm>
          <a:prstGeom prst="rect">
            <a:avLst/>
          </a:prstGeom>
          <a:noFill/>
        </p:spPr>
        <p:txBody>
          <a:bodyPr wrap="square" rtlCol="1">
            <a:spAutoFit/>
          </a:bodyPr>
          <a:lstStyle/>
          <a:p>
            <a:r>
              <a:rPr lang="en-US" sz="4000" b="1" dirty="0" smtClean="0">
                <a:ln w="22225">
                  <a:solidFill>
                    <a:schemeClr val="accent2"/>
                  </a:solidFill>
                  <a:prstDash val="solid"/>
                </a:ln>
                <a:solidFill>
                  <a:schemeClr val="accent2">
                    <a:lumMod val="40000"/>
                    <a:lumOff val="60000"/>
                  </a:schemeClr>
                </a:solidFill>
              </a:rPr>
              <a:t>Business rules :-</a:t>
            </a:r>
            <a:endParaRPr lang="ar-SA" sz="4000" dirty="0"/>
          </a:p>
        </p:txBody>
      </p:sp>
      <p:sp>
        <p:nvSpPr>
          <p:cNvPr id="3" name="TextBox 2"/>
          <p:cNvSpPr txBox="1"/>
          <p:nvPr/>
        </p:nvSpPr>
        <p:spPr>
          <a:xfrm>
            <a:off x="420914" y="1401256"/>
            <a:ext cx="10943771" cy="4339650"/>
          </a:xfrm>
          <a:prstGeom prst="rect">
            <a:avLst/>
          </a:prstGeom>
          <a:noFill/>
        </p:spPr>
        <p:txBody>
          <a:bodyPr wrap="square" rtlCol="1">
            <a:spAutoFit/>
          </a:bodyPr>
          <a:lstStyle/>
          <a:p>
            <a:pPr marL="457200" indent="-457200">
              <a:buFont typeface="+mj-lt"/>
              <a:buAutoNum type="arabicPeriod"/>
            </a:pPr>
            <a:r>
              <a:rPr lang="en-US" sz="2300" b="1" dirty="0" smtClean="0"/>
              <a:t>each </a:t>
            </a:r>
            <a:r>
              <a:rPr lang="en-US" sz="2300" b="1" dirty="0"/>
              <a:t>staff must be located in one and only one address </a:t>
            </a:r>
          </a:p>
          <a:p>
            <a:pPr marL="457200" indent="-457200">
              <a:buFont typeface="+mj-lt"/>
              <a:buAutoNum type="arabicPeriod"/>
            </a:pPr>
            <a:r>
              <a:rPr lang="en-US" sz="2300" b="1" dirty="0" smtClean="0"/>
              <a:t>each </a:t>
            </a:r>
            <a:r>
              <a:rPr lang="en-US" sz="2300" b="1" dirty="0"/>
              <a:t>address may be has one or more staff</a:t>
            </a:r>
          </a:p>
          <a:p>
            <a:pPr marL="457200" indent="-457200">
              <a:buFont typeface="+mj-lt"/>
              <a:buAutoNum type="arabicPeriod"/>
            </a:pPr>
            <a:r>
              <a:rPr lang="en-US" sz="2300" b="1" dirty="0" smtClean="0"/>
              <a:t>each </a:t>
            </a:r>
            <a:r>
              <a:rPr lang="en-US" sz="2300" b="1" dirty="0"/>
              <a:t>staff must be belong to one and only one </a:t>
            </a:r>
            <a:r>
              <a:rPr lang="en-US" sz="2300" b="1" dirty="0" err="1"/>
              <a:t>stafftybe</a:t>
            </a:r>
            <a:endParaRPr lang="en-US" sz="2300" b="1" dirty="0"/>
          </a:p>
          <a:p>
            <a:pPr marL="457200" indent="-457200">
              <a:buFont typeface="+mj-lt"/>
              <a:buAutoNum type="arabicPeriod"/>
            </a:pPr>
            <a:r>
              <a:rPr lang="en-US" sz="2300" b="1" dirty="0" smtClean="0"/>
              <a:t>each </a:t>
            </a:r>
            <a:r>
              <a:rPr lang="en-US" sz="2300" b="1" dirty="0" err="1"/>
              <a:t>stafftybe</a:t>
            </a:r>
            <a:r>
              <a:rPr lang="en-US" sz="2300" b="1" dirty="0"/>
              <a:t> may be contain one or more staff</a:t>
            </a:r>
          </a:p>
          <a:p>
            <a:pPr marL="457200" indent="-457200">
              <a:buFont typeface="+mj-lt"/>
              <a:buAutoNum type="arabicPeriod"/>
            </a:pPr>
            <a:r>
              <a:rPr lang="en-US" sz="2300" b="1" dirty="0" smtClean="0"/>
              <a:t>each </a:t>
            </a:r>
            <a:r>
              <a:rPr lang="en-US" sz="2300" b="1" dirty="0"/>
              <a:t>staff must be contain one or more teacher </a:t>
            </a:r>
          </a:p>
          <a:p>
            <a:pPr marL="457200" indent="-457200">
              <a:buFont typeface="+mj-lt"/>
              <a:buAutoNum type="arabicPeriod"/>
            </a:pPr>
            <a:r>
              <a:rPr lang="en-US" sz="2300" b="1" dirty="0" smtClean="0"/>
              <a:t>each </a:t>
            </a:r>
            <a:r>
              <a:rPr lang="en-US" sz="2300" b="1" dirty="0"/>
              <a:t>teacher must be belong to one and only one staff</a:t>
            </a:r>
          </a:p>
          <a:p>
            <a:pPr marL="457200" indent="-457200">
              <a:buFont typeface="+mj-lt"/>
              <a:buAutoNum type="arabicPeriod"/>
            </a:pPr>
            <a:r>
              <a:rPr lang="en-US" sz="2300" b="1" dirty="0" smtClean="0"/>
              <a:t>each </a:t>
            </a:r>
            <a:r>
              <a:rPr lang="en-US" sz="2300" b="1" dirty="0"/>
              <a:t>staff may be contain one and only </a:t>
            </a:r>
            <a:r>
              <a:rPr lang="en-US" sz="2300" b="1" dirty="0" err="1"/>
              <a:t>corona_staff</a:t>
            </a:r>
            <a:r>
              <a:rPr lang="en-US" sz="2300" b="1" dirty="0"/>
              <a:t>// 1 </a:t>
            </a:r>
            <a:r>
              <a:rPr lang="en-US" sz="2300" b="1" dirty="0" smtClean="0"/>
              <a:t>– 1</a:t>
            </a:r>
          </a:p>
          <a:p>
            <a:pPr marL="457200" indent="-457200">
              <a:buFont typeface="+mj-lt"/>
              <a:buAutoNum type="arabicPeriod"/>
            </a:pPr>
            <a:r>
              <a:rPr lang="en-US" sz="2300" b="1" dirty="0" smtClean="0"/>
              <a:t>each </a:t>
            </a:r>
            <a:r>
              <a:rPr lang="en-US" sz="2300" b="1" dirty="0"/>
              <a:t>teacher may be manage one and only one club</a:t>
            </a:r>
          </a:p>
          <a:p>
            <a:pPr marL="457200" indent="-457200">
              <a:buFont typeface="+mj-lt"/>
              <a:buAutoNum type="arabicPeriod"/>
            </a:pPr>
            <a:r>
              <a:rPr lang="en-US" sz="2300" b="1" dirty="0" smtClean="0"/>
              <a:t>each </a:t>
            </a:r>
            <a:r>
              <a:rPr lang="en-US" sz="2300" b="1" dirty="0"/>
              <a:t>club must be managed by one and only one teacher </a:t>
            </a:r>
          </a:p>
          <a:p>
            <a:pPr marL="457200" indent="-457200">
              <a:buFont typeface="+mj-lt"/>
              <a:buAutoNum type="arabicPeriod"/>
            </a:pPr>
            <a:r>
              <a:rPr lang="en-US" sz="2300" b="1" dirty="0" smtClean="0"/>
              <a:t>each </a:t>
            </a:r>
            <a:r>
              <a:rPr lang="en-US" sz="2300" b="1" dirty="0"/>
              <a:t>teacher must be teach one or more subject </a:t>
            </a:r>
          </a:p>
          <a:p>
            <a:pPr marL="457200" indent="-457200">
              <a:buFont typeface="+mj-lt"/>
              <a:buAutoNum type="arabicPeriod"/>
            </a:pPr>
            <a:r>
              <a:rPr lang="en-US" sz="2300" b="1" dirty="0" smtClean="0"/>
              <a:t>each </a:t>
            </a:r>
            <a:r>
              <a:rPr lang="en-US" sz="2300" b="1" dirty="0"/>
              <a:t>subject must be teaching by one or more teacher</a:t>
            </a:r>
          </a:p>
          <a:p>
            <a:endParaRPr lang="ar-SA" sz="2300" b="1" dirty="0"/>
          </a:p>
        </p:txBody>
      </p:sp>
    </p:spTree>
    <p:extLst>
      <p:ext uri="{BB962C8B-B14F-4D97-AF65-F5344CB8AC3E}">
        <p14:creationId xmlns:p14="http://schemas.microsoft.com/office/powerpoint/2010/main" val="276641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543" y="232228"/>
            <a:ext cx="6487886" cy="707886"/>
          </a:xfrm>
          <a:prstGeom prst="rect">
            <a:avLst/>
          </a:prstGeom>
          <a:noFill/>
        </p:spPr>
        <p:txBody>
          <a:bodyPr wrap="square" rtlCol="1">
            <a:spAutoFit/>
          </a:bodyPr>
          <a:lstStyle/>
          <a:p>
            <a:r>
              <a:rPr lang="en-US" sz="4000" b="1" dirty="0" smtClean="0">
                <a:ln w="22225">
                  <a:solidFill>
                    <a:schemeClr val="accent2"/>
                  </a:solidFill>
                  <a:prstDash val="solid"/>
                </a:ln>
                <a:solidFill>
                  <a:schemeClr val="accent2">
                    <a:lumMod val="40000"/>
                    <a:lumOff val="60000"/>
                  </a:schemeClr>
                </a:solidFill>
              </a:rPr>
              <a:t>Business rules :-</a:t>
            </a:r>
            <a:endParaRPr lang="ar-SA" sz="4000" dirty="0"/>
          </a:p>
        </p:txBody>
      </p:sp>
      <p:sp>
        <p:nvSpPr>
          <p:cNvPr id="3" name="TextBox 2"/>
          <p:cNvSpPr txBox="1"/>
          <p:nvPr/>
        </p:nvSpPr>
        <p:spPr>
          <a:xfrm>
            <a:off x="420914" y="1401256"/>
            <a:ext cx="10943771" cy="2923877"/>
          </a:xfrm>
          <a:prstGeom prst="rect">
            <a:avLst/>
          </a:prstGeom>
          <a:noFill/>
        </p:spPr>
        <p:txBody>
          <a:bodyPr wrap="square" rtlCol="1">
            <a:spAutoFit/>
          </a:bodyPr>
          <a:lstStyle/>
          <a:p>
            <a:pPr marL="457200" indent="-457200">
              <a:buFont typeface="+mj-lt"/>
              <a:buAutoNum type="arabicPeriod"/>
            </a:pPr>
            <a:r>
              <a:rPr lang="en-US" sz="2300" b="1" dirty="0" smtClean="0"/>
              <a:t>each </a:t>
            </a:r>
            <a:r>
              <a:rPr lang="en-US" sz="2300" b="1" dirty="0"/>
              <a:t>school must be located in one and only one address</a:t>
            </a:r>
          </a:p>
          <a:p>
            <a:pPr marL="457200" indent="-457200">
              <a:buFont typeface="+mj-lt"/>
              <a:buAutoNum type="arabicPeriod"/>
            </a:pPr>
            <a:r>
              <a:rPr lang="en-US" sz="2300" b="1" dirty="0" smtClean="0"/>
              <a:t>each </a:t>
            </a:r>
            <a:r>
              <a:rPr lang="en-US" sz="2300" b="1" dirty="0"/>
              <a:t>address must be contain one or more </a:t>
            </a:r>
            <a:r>
              <a:rPr lang="en-US" sz="2300" b="1" dirty="0" smtClean="0"/>
              <a:t>schools</a:t>
            </a:r>
          </a:p>
          <a:p>
            <a:pPr marL="457200" indent="-457200">
              <a:buFont typeface="+mj-lt"/>
              <a:buAutoNum type="arabicPeriod"/>
            </a:pPr>
            <a:r>
              <a:rPr lang="en-US" sz="2300" b="1" dirty="0" smtClean="0"/>
              <a:t>each </a:t>
            </a:r>
            <a:r>
              <a:rPr lang="en-US" sz="2300" b="1" dirty="0"/>
              <a:t>level must be contain one or more </a:t>
            </a:r>
            <a:r>
              <a:rPr lang="en-US" sz="2300" b="1" dirty="0" err="1"/>
              <a:t>AcademicDivision</a:t>
            </a:r>
            <a:endParaRPr lang="en-US" sz="2300" b="1" dirty="0"/>
          </a:p>
          <a:p>
            <a:pPr marL="457200" indent="-457200">
              <a:buFont typeface="+mj-lt"/>
              <a:buAutoNum type="arabicPeriod"/>
            </a:pPr>
            <a:r>
              <a:rPr lang="en-US" sz="2300" b="1" dirty="0" smtClean="0"/>
              <a:t>each </a:t>
            </a:r>
            <a:r>
              <a:rPr lang="en-US" sz="2300" b="1" dirty="0" err="1"/>
              <a:t>AcademicDivision</a:t>
            </a:r>
            <a:r>
              <a:rPr lang="en-US" sz="2300" b="1" dirty="0"/>
              <a:t> must be belong to one only one </a:t>
            </a:r>
            <a:r>
              <a:rPr lang="en-US" sz="2300" b="1" dirty="0" smtClean="0"/>
              <a:t>level</a:t>
            </a:r>
          </a:p>
          <a:p>
            <a:pPr marL="457200" indent="-457200">
              <a:buFont typeface="+mj-lt"/>
              <a:buAutoNum type="arabicPeriod"/>
            </a:pPr>
            <a:r>
              <a:rPr lang="en-US" sz="2300" b="1" dirty="0" smtClean="0"/>
              <a:t>each </a:t>
            </a:r>
            <a:r>
              <a:rPr lang="en-US" sz="2300" b="1" dirty="0"/>
              <a:t>floor must be contain one or more room </a:t>
            </a:r>
          </a:p>
          <a:p>
            <a:pPr marL="457200" indent="-457200">
              <a:buFont typeface="+mj-lt"/>
              <a:buAutoNum type="arabicPeriod"/>
            </a:pPr>
            <a:r>
              <a:rPr lang="en-US" sz="2300" b="1" dirty="0" smtClean="0"/>
              <a:t>each </a:t>
            </a:r>
            <a:r>
              <a:rPr lang="en-US" sz="2300" b="1" dirty="0"/>
              <a:t>room must belong to one and only one floor</a:t>
            </a:r>
          </a:p>
          <a:p>
            <a:pPr marL="457200" indent="-457200">
              <a:buFont typeface="+mj-lt"/>
              <a:buAutoNum type="arabicPeriod"/>
            </a:pPr>
            <a:r>
              <a:rPr lang="en-US" sz="2300" b="1" dirty="0" smtClean="0"/>
              <a:t>each </a:t>
            </a:r>
            <a:r>
              <a:rPr lang="en-US" sz="2300" b="1" dirty="0"/>
              <a:t>room must be contain one or more item</a:t>
            </a:r>
          </a:p>
          <a:p>
            <a:pPr marL="457200" indent="-457200">
              <a:buFont typeface="+mj-lt"/>
              <a:buAutoNum type="arabicPeriod"/>
            </a:pPr>
            <a:r>
              <a:rPr lang="en-US" sz="2300" b="1" dirty="0" smtClean="0"/>
              <a:t>each </a:t>
            </a:r>
            <a:r>
              <a:rPr lang="en-US" sz="2300" b="1" dirty="0"/>
              <a:t>item must be belong to one or more room </a:t>
            </a:r>
            <a:endParaRPr lang="ar-SA" sz="2300" b="1" dirty="0"/>
          </a:p>
        </p:txBody>
      </p:sp>
    </p:spTree>
    <p:extLst>
      <p:ext uri="{BB962C8B-B14F-4D97-AF65-F5344CB8AC3E}">
        <p14:creationId xmlns:p14="http://schemas.microsoft.com/office/powerpoint/2010/main" val="72035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the database</a:t>
            </a:r>
            <a:endParaRPr lang="ar-SA" dirty="0"/>
          </a:p>
        </p:txBody>
      </p:sp>
      <p:sp>
        <p:nvSpPr>
          <p:cNvPr id="3" name="Content Placeholder 2"/>
          <p:cNvSpPr>
            <a:spLocks noGrp="1"/>
          </p:cNvSpPr>
          <p:nvPr>
            <p:ph idx="1"/>
          </p:nvPr>
        </p:nvSpPr>
        <p:spPr>
          <a:xfrm>
            <a:off x="1459755" y="2409536"/>
            <a:ext cx="2738172" cy="3416300"/>
          </a:xfrm>
        </p:spPr>
        <p:txBody>
          <a:bodyPr>
            <a:noAutofit/>
          </a:bodyPr>
          <a:lstStyle/>
          <a:p>
            <a:pPr algn="l" rtl="0">
              <a:buFont typeface="Wingdings" panose="05000000000000000000" pitchFamily="2" charset="2"/>
              <a:buChar char="Ø"/>
            </a:pPr>
            <a:r>
              <a:rPr lang="en-US" sz="2000" b="1" dirty="0" smtClean="0"/>
              <a:t>Staff</a:t>
            </a:r>
          </a:p>
          <a:p>
            <a:pPr algn="l" rtl="0">
              <a:buFont typeface="Wingdings" panose="05000000000000000000" pitchFamily="2" charset="2"/>
              <a:buChar char="Ø"/>
            </a:pPr>
            <a:r>
              <a:rPr lang="en-US" sz="2000" b="1" dirty="0" err="1" smtClean="0"/>
              <a:t>StaffType</a:t>
            </a:r>
            <a:endParaRPr lang="en-US" sz="2000" b="1" dirty="0" smtClean="0"/>
          </a:p>
          <a:p>
            <a:pPr algn="l" rtl="0">
              <a:buFont typeface="Wingdings" panose="05000000000000000000" pitchFamily="2" charset="2"/>
              <a:buChar char="Ø"/>
            </a:pPr>
            <a:r>
              <a:rPr lang="en-US" sz="2000" b="1" dirty="0" smtClean="0"/>
              <a:t>Teacher</a:t>
            </a:r>
          </a:p>
          <a:p>
            <a:pPr algn="l" rtl="0">
              <a:buFont typeface="Wingdings" panose="05000000000000000000" pitchFamily="2" charset="2"/>
              <a:buChar char="Ø"/>
            </a:pPr>
            <a:r>
              <a:rPr lang="en-US" sz="2000" b="1" dirty="0" smtClean="0"/>
              <a:t>Student</a:t>
            </a:r>
          </a:p>
          <a:p>
            <a:pPr algn="l" rtl="0">
              <a:buFont typeface="Wingdings" panose="05000000000000000000" pitchFamily="2" charset="2"/>
              <a:buChar char="Ø"/>
            </a:pPr>
            <a:r>
              <a:rPr lang="en-US" sz="2000" b="1" dirty="0" smtClean="0"/>
              <a:t>School</a:t>
            </a:r>
          </a:p>
          <a:p>
            <a:pPr algn="l" rtl="0">
              <a:buFont typeface="Wingdings" panose="05000000000000000000" pitchFamily="2" charset="2"/>
              <a:buChar char="Ø"/>
            </a:pPr>
            <a:r>
              <a:rPr lang="en-US" sz="2000" b="1" dirty="0" smtClean="0"/>
              <a:t>Subject </a:t>
            </a:r>
          </a:p>
          <a:p>
            <a:pPr algn="l" rtl="0">
              <a:buFont typeface="Wingdings" panose="05000000000000000000" pitchFamily="2" charset="2"/>
              <a:buChar char="Ø"/>
            </a:pPr>
            <a:r>
              <a:rPr lang="en-US" sz="2000" b="1" dirty="0" smtClean="0"/>
              <a:t>Club</a:t>
            </a:r>
          </a:p>
          <a:p>
            <a:pPr algn="l" rtl="0">
              <a:buFont typeface="Wingdings" panose="05000000000000000000" pitchFamily="2" charset="2"/>
              <a:buChar char="Ø"/>
            </a:pPr>
            <a:r>
              <a:rPr lang="en-US" sz="2000" b="1" dirty="0" smtClean="0"/>
              <a:t>Member</a:t>
            </a:r>
          </a:p>
          <a:p>
            <a:pPr algn="l" rtl="0">
              <a:buFont typeface="Wingdings" panose="05000000000000000000" pitchFamily="2" charset="2"/>
              <a:buChar char="Ø"/>
            </a:pPr>
            <a:endParaRPr lang="en-US" sz="2000" b="1" dirty="0" smtClean="0"/>
          </a:p>
        </p:txBody>
      </p:sp>
      <p:sp>
        <p:nvSpPr>
          <p:cNvPr id="4" name="Content Placeholder 2"/>
          <p:cNvSpPr txBox="1">
            <a:spLocks/>
          </p:cNvSpPr>
          <p:nvPr/>
        </p:nvSpPr>
        <p:spPr>
          <a:xfrm>
            <a:off x="5920918" y="2409536"/>
            <a:ext cx="2973700" cy="3416300"/>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buFont typeface="Wingdings" panose="05000000000000000000" pitchFamily="2" charset="2"/>
              <a:buChar char="Ø"/>
            </a:pPr>
            <a:r>
              <a:rPr lang="en-US" sz="2000" b="1" dirty="0"/>
              <a:t>Address</a:t>
            </a:r>
          </a:p>
          <a:p>
            <a:pPr algn="l" rtl="0">
              <a:buFont typeface="Wingdings" panose="05000000000000000000" pitchFamily="2" charset="2"/>
              <a:buChar char="Ø"/>
            </a:pPr>
            <a:r>
              <a:rPr lang="en-US" sz="2000" b="1" dirty="0" err="1"/>
              <a:t>Stu_Level</a:t>
            </a:r>
            <a:endParaRPr lang="en-US" sz="2000" b="1" dirty="0"/>
          </a:p>
          <a:p>
            <a:pPr algn="l" rtl="0">
              <a:buFont typeface="Wingdings" panose="05000000000000000000" pitchFamily="2" charset="2"/>
              <a:buChar char="Ø"/>
            </a:pPr>
            <a:r>
              <a:rPr lang="en-US" sz="2000" b="1" dirty="0" err="1"/>
              <a:t>AcademicDivision</a:t>
            </a:r>
            <a:endParaRPr lang="en-US" sz="2000" b="1" dirty="0"/>
          </a:p>
          <a:p>
            <a:pPr algn="l" rtl="0">
              <a:buFont typeface="Wingdings" panose="05000000000000000000" pitchFamily="2" charset="2"/>
              <a:buChar char="Ø"/>
            </a:pPr>
            <a:r>
              <a:rPr lang="en-US" sz="2000" b="1" dirty="0"/>
              <a:t>Attendance</a:t>
            </a:r>
          </a:p>
          <a:p>
            <a:pPr algn="l" rtl="0">
              <a:buFont typeface="Wingdings" panose="05000000000000000000" pitchFamily="2" charset="2"/>
              <a:buChar char="Ø"/>
            </a:pPr>
            <a:r>
              <a:rPr lang="en-US" sz="2000" b="1" dirty="0" err="1" smtClean="0"/>
              <a:t>ScoreRecord</a:t>
            </a:r>
            <a:endParaRPr lang="en-US" sz="2000" b="1" dirty="0" smtClean="0"/>
          </a:p>
          <a:p>
            <a:pPr algn="l" rtl="0">
              <a:buFont typeface="Wingdings" panose="05000000000000000000" pitchFamily="2" charset="2"/>
              <a:buChar char="Ø"/>
            </a:pPr>
            <a:r>
              <a:rPr lang="en-US" sz="2000" b="1" dirty="0" smtClean="0"/>
              <a:t>Floor</a:t>
            </a:r>
          </a:p>
          <a:p>
            <a:pPr algn="l" rtl="0">
              <a:buFont typeface="Wingdings" panose="05000000000000000000" pitchFamily="2" charset="2"/>
              <a:buChar char="Ø"/>
            </a:pPr>
            <a:r>
              <a:rPr lang="en-US" sz="2000" b="1" dirty="0" smtClean="0"/>
              <a:t>Room </a:t>
            </a:r>
          </a:p>
          <a:p>
            <a:pPr algn="l" rtl="0">
              <a:buFont typeface="Wingdings" panose="05000000000000000000" pitchFamily="2" charset="2"/>
              <a:buChar char="Ø"/>
            </a:pPr>
            <a:r>
              <a:rPr lang="en-US" sz="2000" b="1" dirty="0"/>
              <a:t>item</a:t>
            </a:r>
          </a:p>
        </p:txBody>
      </p:sp>
    </p:spTree>
    <p:extLst>
      <p:ext uri="{BB962C8B-B14F-4D97-AF65-F5344CB8AC3E}">
        <p14:creationId xmlns:p14="http://schemas.microsoft.com/office/powerpoint/2010/main" val="385756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50" y="2758070"/>
            <a:ext cx="6134956" cy="142894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50" y="446389"/>
            <a:ext cx="5344271" cy="21624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50" y="4336223"/>
            <a:ext cx="7697274" cy="2210108"/>
          </a:xfrm>
          <a:prstGeom prst="rect">
            <a:avLst/>
          </a:prstGeom>
        </p:spPr>
      </p:pic>
    </p:spTree>
    <p:extLst>
      <p:ext uri="{BB962C8B-B14F-4D97-AF65-F5344CB8AC3E}">
        <p14:creationId xmlns:p14="http://schemas.microsoft.com/office/powerpoint/2010/main" val="237748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30036"/>
            <a:ext cx="11416146" cy="5181600"/>
          </a:xfrm>
          <a:prstGeom prst="rect">
            <a:avLst/>
          </a:prstGeom>
        </p:spPr>
      </p:pic>
      <p:sp>
        <p:nvSpPr>
          <p:cNvPr id="4" name="Rectangle 3"/>
          <p:cNvSpPr/>
          <p:nvPr/>
        </p:nvSpPr>
        <p:spPr>
          <a:xfrm>
            <a:off x="1182172" y="240085"/>
            <a:ext cx="1431802"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ERD</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24493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GROUP MEMBER **</a:t>
            </a:r>
            <a:r>
              <a:rPr lang="ar-SA"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315" y="1295400"/>
            <a:ext cx="5805714" cy="4898736"/>
          </a:xfrm>
        </p:spPr>
      </p:pic>
      <p:sp>
        <p:nvSpPr>
          <p:cNvPr id="4" name="Text Placeholder 3"/>
          <p:cNvSpPr>
            <a:spLocks noGrp="1"/>
          </p:cNvSpPr>
          <p:nvPr>
            <p:ph type="body" sz="half" idx="2"/>
          </p:nvPr>
        </p:nvSpPr>
        <p:spPr>
          <a:xfrm>
            <a:off x="1154953" y="3129280"/>
            <a:ext cx="3475103" cy="2895599"/>
          </a:xfrm>
        </p:spPr>
        <p:txBody>
          <a:bodyPr/>
          <a:lstStyle/>
          <a:p>
            <a:pPr marL="342900" indent="-342900" algn="l" rtl="0">
              <a:buFont typeface="Wingdings" panose="05000000000000000000" pitchFamily="2" charset="2"/>
              <a:buChar char="q"/>
            </a:pPr>
            <a:r>
              <a:rPr lang="en-US" sz="2400" b="1" dirty="0">
                <a:solidFill>
                  <a:schemeClr val="tx1"/>
                </a:solidFill>
              </a:rPr>
              <a:t>SAJA JAMAL </a:t>
            </a:r>
            <a:r>
              <a:rPr lang="en-US" sz="2400" b="1" dirty="0" smtClean="0">
                <a:solidFill>
                  <a:schemeClr val="tx1"/>
                </a:solidFill>
              </a:rPr>
              <a:t>SEHWEL</a:t>
            </a:r>
          </a:p>
          <a:p>
            <a:pPr marL="342900" indent="-342900" algn="l" rtl="0">
              <a:buFont typeface="Wingdings" panose="05000000000000000000" pitchFamily="2" charset="2"/>
              <a:buChar char="q"/>
            </a:pPr>
            <a:r>
              <a:rPr lang="en-US" sz="2400" b="1" dirty="0">
                <a:solidFill>
                  <a:schemeClr val="tx1"/>
                </a:solidFill>
              </a:rPr>
              <a:t>HANEEN ALMASRY</a:t>
            </a:r>
          </a:p>
          <a:p>
            <a:pPr algn="l" rtl="0"/>
            <a:endParaRPr lang="en-US" dirty="0"/>
          </a:p>
          <a:p>
            <a:pPr algn="l" rtl="0"/>
            <a:endParaRPr lang="ar-SA" dirty="0"/>
          </a:p>
        </p:txBody>
      </p:sp>
    </p:spTree>
    <p:extLst>
      <p:ext uri="{BB962C8B-B14F-4D97-AF65-F5344CB8AC3E}">
        <p14:creationId xmlns:p14="http://schemas.microsoft.com/office/powerpoint/2010/main" val="50541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1604</TotalTime>
  <Words>425</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 Boardroom</vt:lpstr>
      <vt:lpstr>DATA BASE PROJECT </vt:lpstr>
      <vt:lpstr>Our project </vt:lpstr>
      <vt:lpstr>PowerPoint Presentation</vt:lpstr>
      <vt:lpstr>PowerPoint Presentation</vt:lpstr>
      <vt:lpstr>PowerPoint Presentation</vt:lpstr>
      <vt:lpstr>Tables in the database</vt:lpstr>
      <vt:lpstr>PowerPoint Presentation</vt:lpstr>
      <vt:lpstr>PowerPoint Presentation</vt:lpstr>
      <vt:lpstr>GROUP MEMBER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PRESINTIATION</dc:title>
  <dc:creator>HP</dc:creator>
  <cp:lastModifiedBy>HP</cp:lastModifiedBy>
  <cp:revision>11</cp:revision>
  <dcterms:created xsi:type="dcterms:W3CDTF">2020-12-19T08:58:45Z</dcterms:created>
  <dcterms:modified xsi:type="dcterms:W3CDTF">2020-12-20T11:43:08Z</dcterms:modified>
</cp:coreProperties>
</file>