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4"/>
  </p:notesMasterIdLst>
  <p:sldIdLst>
    <p:sldId id="256" r:id="rId5"/>
    <p:sldId id="2146847054" r:id="rId6"/>
    <p:sldId id="262" r:id="rId7"/>
    <p:sldId id="263" r:id="rId8"/>
    <p:sldId id="2146847056" r:id="rId9"/>
    <p:sldId id="2146847057" r:id="rId10"/>
    <p:sldId id="265" r:id="rId11"/>
    <p:sldId id="2146847058" r:id="rId12"/>
    <p:sldId id="2146847059" r:id="rId13"/>
    <p:sldId id="2146847060" r:id="rId14"/>
    <p:sldId id="266" r:id="rId15"/>
    <p:sldId id="2146847061" r:id="rId16"/>
    <p:sldId id="2146847062" r:id="rId17"/>
    <p:sldId id="267" r:id="rId18"/>
    <p:sldId id="2146847063" r:id="rId19"/>
    <p:sldId id="2146847064" r:id="rId20"/>
    <p:sldId id="268" r:id="rId21"/>
    <p:sldId id="2146847055" r:id="rId22"/>
    <p:sldId id="25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52" autoAdjust="0"/>
    <p:restoredTop sz="94660"/>
  </p:normalViewPr>
  <p:slideViewPr>
    <p:cSldViewPr snapToGrid="0">
      <p:cViewPr varScale="1">
        <p:scale>
          <a:sx n="78" d="100"/>
          <a:sy n="78" d="100"/>
        </p:scale>
        <p:origin x="874"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23-06-2024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6/23/2024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6/23/2024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6/23/2024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6/23/2024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6/23/2024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6/23/2024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6/23/2024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6/23/2024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6/23/2024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6/23/2024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6/23/2024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6/23/2024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a:bodyPr>
          <a:lstStyle/>
          <a:p>
            <a:pPr algn="ctr"/>
            <a:r>
              <a:rPr lang="en-US" b="1" dirty="0">
                <a:solidFill>
                  <a:schemeClr val="accent1"/>
                </a:solidFill>
                <a:latin typeface="Arial" panose="020B0604020202020204" pitchFamily="34" charset="0"/>
                <a:cs typeface="Arial" panose="020B0604020202020204" pitchFamily="34" charset="0"/>
              </a:rPr>
              <a:t>SENTIMENT ANALYSIS </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AI/ML INTERNSHIP PROJECT</a:t>
            </a:r>
          </a:p>
        </p:txBody>
      </p:sp>
      <p:sp>
        <p:nvSpPr>
          <p:cNvPr id="4" name="TextBox 3"/>
          <p:cNvSpPr txBox="1"/>
          <p:nvPr/>
        </p:nvSpPr>
        <p:spPr>
          <a:xfrm>
            <a:off x="2421339" y="4192463"/>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pitchFamily="34" charset="0"/>
                <a:cs typeface="Arial" pitchFamily="34" charset="0"/>
              </a:rPr>
              <a:t>NAME: GUNANI HANEESH NARAYANA</a:t>
            </a:r>
          </a:p>
          <a:p>
            <a:r>
              <a:rPr lang="en-US" sz="2000" b="1" dirty="0">
                <a:solidFill>
                  <a:schemeClr val="accent1">
                    <a:lumMod val="75000"/>
                  </a:schemeClr>
                </a:solidFill>
                <a:latin typeface="Arial" pitchFamily="34" charset="0"/>
                <a:cs typeface="Arial" pitchFamily="34" charset="0"/>
              </a:rPr>
              <a:t>COLLEGE: ANDHRA UNIVERSITY COLLEGE OF ENGINEERING</a:t>
            </a:r>
          </a:p>
          <a:p>
            <a:r>
              <a:rPr lang="en-US" sz="2000" b="1" dirty="0">
                <a:solidFill>
                  <a:schemeClr val="accent1">
                    <a:lumMod val="75000"/>
                  </a:schemeClr>
                </a:solidFill>
                <a:latin typeface="Arial" pitchFamily="34" charset="0"/>
                <a:cs typeface="Arial" pitchFamily="34" charset="0"/>
              </a:rPr>
              <a:t>DEPARTMENT:COMPUTER SCIENCE AND ENGINEERING</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CB40B-7BFB-3932-C3D3-7D76BCEFFBFB}"/>
              </a:ext>
            </a:extLst>
          </p:cNvPr>
          <p:cNvSpPr>
            <a:spLocks noGrp="1"/>
          </p:cNvSpPr>
          <p:nvPr>
            <p:ph type="title"/>
          </p:nvPr>
        </p:nvSpPr>
        <p:spPr/>
        <p:txBody>
          <a:bodyPr>
            <a:noAutofit/>
          </a:bodyPr>
          <a:lstStyle/>
          <a:p>
            <a:r>
              <a:rPr lang="en-US" sz="3600" b="1" dirty="0">
                <a:solidFill>
                  <a:schemeClr val="accent1"/>
                </a:solidFill>
                <a:latin typeface="Arial"/>
                <a:ea typeface="+mj-lt"/>
                <a:cs typeface="Arial"/>
              </a:rPr>
              <a:t>requirements</a:t>
            </a:r>
            <a:endParaRPr lang="en-IN" sz="3600" dirty="0"/>
          </a:p>
        </p:txBody>
      </p:sp>
      <p:sp>
        <p:nvSpPr>
          <p:cNvPr id="3" name="Content Placeholder 2">
            <a:extLst>
              <a:ext uri="{FF2B5EF4-FFF2-40B4-BE49-F238E27FC236}">
                <a16:creationId xmlns:a16="http://schemas.microsoft.com/office/drawing/2014/main" id="{AB1D2988-6B3E-8A24-CB3B-4B6E4B03F901}"/>
              </a:ext>
            </a:extLst>
          </p:cNvPr>
          <p:cNvSpPr>
            <a:spLocks noGrp="1"/>
          </p:cNvSpPr>
          <p:nvPr>
            <p:ph idx="1"/>
          </p:nvPr>
        </p:nvSpPr>
        <p:spPr/>
        <p:txBody>
          <a:bodyPr/>
          <a:lstStyle/>
          <a:p>
            <a:r>
              <a:rPr lang="en-US" b="1" dirty="0"/>
              <a:t>Data Requirements:</a:t>
            </a:r>
          </a:p>
          <a:p>
            <a:pPr>
              <a:buFont typeface="Arial" panose="020B0604020202020204" pitchFamily="34" charset="0"/>
              <a:buChar char="•"/>
            </a:pPr>
            <a:r>
              <a:rPr lang="en-US" b="1" dirty="0"/>
              <a:t>Dataset:</a:t>
            </a:r>
            <a:endParaRPr lang="en-US" dirty="0"/>
          </a:p>
          <a:p>
            <a:pPr marL="742950" lvl="1" indent="-285750">
              <a:buFont typeface="Arial" panose="020B0604020202020204" pitchFamily="34" charset="0"/>
              <a:buChar char="•"/>
            </a:pPr>
            <a:r>
              <a:rPr lang="en-US" dirty="0"/>
              <a:t>CSV file containing restaurant reviews and their corresponding sentiment labels</a:t>
            </a:r>
          </a:p>
          <a:p>
            <a:pPr marL="742950" lvl="1" indent="-285750">
              <a:buFont typeface="Arial" panose="020B0604020202020204" pitchFamily="34" charset="0"/>
              <a:buChar char="•"/>
            </a:pPr>
            <a:r>
              <a:rPr lang="en-US" dirty="0"/>
              <a:t>We used a Reviews.csv file which contains two columns </a:t>
            </a:r>
            <a:r>
              <a:rPr lang="en-US" dirty="0" err="1"/>
              <a:t>Reviews,values</a:t>
            </a:r>
            <a:r>
              <a:rPr lang="en-US" dirty="0"/>
              <a:t>(0,1)</a:t>
            </a:r>
          </a:p>
          <a:p>
            <a:r>
              <a:rPr lang="en-US" b="1" dirty="0"/>
              <a:t>Network Requirements:</a:t>
            </a:r>
          </a:p>
          <a:p>
            <a:pPr>
              <a:buFont typeface="Arial" panose="020B0604020202020204" pitchFamily="34" charset="0"/>
              <a:buChar char="•"/>
            </a:pPr>
            <a:r>
              <a:rPr lang="en-US" b="1" dirty="0"/>
              <a:t>Internet Connection:</a:t>
            </a:r>
            <a:endParaRPr lang="en-US" dirty="0"/>
          </a:p>
          <a:p>
            <a:pPr marL="742950" lvl="1" indent="-285750">
              <a:buFont typeface="Arial" panose="020B0604020202020204" pitchFamily="34" charset="0"/>
              <a:buChar char="•"/>
            </a:pPr>
            <a:r>
              <a:rPr lang="en-US" dirty="0"/>
              <a:t>Required for installing libraries, downloading datasets, and accessing online resources</a:t>
            </a:r>
          </a:p>
          <a:p>
            <a:endParaRPr lang="en-IN" dirty="0"/>
          </a:p>
        </p:txBody>
      </p:sp>
    </p:spTree>
    <p:extLst>
      <p:ext uri="{BB962C8B-B14F-4D97-AF65-F5344CB8AC3E}">
        <p14:creationId xmlns:p14="http://schemas.microsoft.com/office/powerpoint/2010/main" val="5415054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r>
              <a:rPr lang="en-US" b="1" dirty="0"/>
              <a:t>Algorithm Selection:</a:t>
            </a:r>
          </a:p>
          <a:p>
            <a:pPr>
              <a:buFont typeface="Arial" panose="020B0604020202020204" pitchFamily="34" charset="0"/>
              <a:buChar char="•"/>
            </a:pPr>
            <a:r>
              <a:rPr lang="en-US" b="1" dirty="0"/>
              <a:t>Naive Bayes Classifier:</a:t>
            </a:r>
            <a:endParaRPr lang="en-US" dirty="0"/>
          </a:p>
          <a:p>
            <a:pPr marL="742950" lvl="1" indent="-285750">
              <a:buFont typeface="Arial" panose="020B0604020202020204" pitchFamily="34" charset="0"/>
              <a:buChar char="•"/>
            </a:pPr>
            <a:r>
              <a:rPr lang="en-US" b="1" dirty="0"/>
              <a:t>Overview:</a:t>
            </a:r>
            <a:r>
              <a:rPr lang="en-US" dirty="0"/>
              <a:t> The Naive Bayes classifier is a probabilistic machine learning algorithm based on Bayes' Theorem. It is particularly suitable for text classification tasks due to its simplicity and effectiveness with large datasets.</a:t>
            </a:r>
          </a:p>
          <a:p>
            <a:pPr marL="742950" lvl="1" indent="-285750">
              <a:buFont typeface="Arial" panose="020B0604020202020204" pitchFamily="34" charset="0"/>
              <a:buChar char="•"/>
            </a:pPr>
            <a:r>
              <a:rPr lang="en-US" b="1" dirty="0"/>
              <a:t>Justification:</a:t>
            </a:r>
            <a:r>
              <a:rPr lang="en-US" dirty="0"/>
              <a:t> Naive Bayes was chosen for its computational efficiency and robust performance with text data, making it ideal for sentiment analysis where the feature space can be very large (i.e., many unique words). It handles the high dimensionality of text data well and provides good results even with relatively small training datasets.</a:t>
            </a:r>
          </a:p>
          <a:p>
            <a:r>
              <a:rPr lang="en-US" b="1" dirty="0"/>
              <a:t>Data Input:</a:t>
            </a:r>
          </a:p>
          <a:p>
            <a:pPr>
              <a:buFont typeface="Arial" panose="020B0604020202020204" pitchFamily="34" charset="0"/>
              <a:buChar char="•"/>
            </a:pPr>
            <a:r>
              <a:rPr lang="en-US" b="1" dirty="0"/>
              <a:t>Features:</a:t>
            </a:r>
            <a:endParaRPr lang="en-US" dirty="0"/>
          </a:p>
          <a:p>
            <a:pPr marL="742950" lvl="1" indent="-285750">
              <a:buFont typeface="Arial" panose="020B0604020202020204" pitchFamily="34" charset="0"/>
              <a:buChar char="•"/>
            </a:pPr>
            <a:r>
              <a:rPr lang="en-US" b="1" dirty="0"/>
              <a:t>Review Text:</a:t>
            </a:r>
            <a:r>
              <a:rPr lang="en-US" dirty="0"/>
              <a:t> The primary feature used for the algorithm is the text of the restaurant reviews. This text is transformed into numerical features using TF-IDF vectorization.</a:t>
            </a:r>
          </a:p>
          <a:p>
            <a:pPr marL="742950" lvl="1" indent="-285750">
              <a:buFont typeface="Arial" panose="020B0604020202020204" pitchFamily="34" charset="0"/>
              <a:buChar char="•"/>
            </a:pPr>
            <a:r>
              <a:rPr lang="en-US" b="1" dirty="0"/>
              <a:t>Sentiment Labels:</a:t>
            </a:r>
            <a:r>
              <a:rPr lang="en-US" dirty="0"/>
              <a:t> The target variable is the sentiment label associated with each review, indicating whether the review is positive or negative.</a:t>
            </a:r>
          </a:p>
        </p:txBody>
      </p:sp>
    </p:spTree>
    <p:extLst>
      <p:ext uri="{BB962C8B-B14F-4D97-AF65-F5344CB8AC3E}">
        <p14:creationId xmlns:p14="http://schemas.microsoft.com/office/powerpoint/2010/main" val="41545087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C3E78-282E-A160-DC6D-5C21789EE426}"/>
              </a:ext>
            </a:extLst>
          </p:cNvPr>
          <p:cNvSpPr>
            <a:spLocks noGrp="1"/>
          </p:cNvSpPr>
          <p:nvPr>
            <p:ph type="title"/>
          </p:nvPr>
        </p:nvSpPr>
        <p:spPr/>
        <p:txBody>
          <a:bodyPr>
            <a:noAutofit/>
          </a:bodyPr>
          <a:lstStyle/>
          <a:p>
            <a:r>
              <a:rPr lang="en-US" sz="4000" b="1" dirty="0">
                <a:solidFill>
                  <a:schemeClr val="accent1"/>
                </a:solidFill>
                <a:latin typeface="Arial"/>
                <a:ea typeface="+mj-lt"/>
                <a:cs typeface="Arial"/>
              </a:rPr>
              <a:t>Algorithm &amp; Deployment</a:t>
            </a:r>
            <a:endParaRPr lang="en-IN" sz="4000" dirty="0"/>
          </a:p>
        </p:txBody>
      </p:sp>
      <p:sp>
        <p:nvSpPr>
          <p:cNvPr id="3" name="Content Placeholder 2">
            <a:extLst>
              <a:ext uri="{FF2B5EF4-FFF2-40B4-BE49-F238E27FC236}">
                <a16:creationId xmlns:a16="http://schemas.microsoft.com/office/drawing/2014/main" id="{ABF73037-E4A4-E4E0-EB28-D90F1A1A9346}"/>
              </a:ext>
            </a:extLst>
          </p:cNvPr>
          <p:cNvSpPr>
            <a:spLocks noGrp="1"/>
          </p:cNvSpPr>
          <p:nvPr>
            <p:ph idx="1"/>
          </p:nvPr>
        </p:nvSpPr>
        <p:spPr/>
        <p:txBody>
          <a:bodyPr/>
          <a:lstStyle/>
          <a:p>
            <a:r>
              <a:rPr lang="en-US" b="1" dirty="0"/>
              <a:t>Training Process:</a:t>
            </a:r>
          </a:p>
          <a:p>
            <a:pPr>
              <a:buFont typeface="Arial" panose="020B0604020202020204" pitchFamily="34" charset="0"/>
              <a:buChar char="•"/>
            </a:pPr>
            <a:r>
              <a:rPr lang="en-US" b="1" dirty="0"/>
              <a:t>Data Preparation:</a:t>
            </a:r>
            <a:endParaRPr lang="en-US" dirty="0"/>
          </a:p>
          <a:p>
            <a:pPr marL="742950" lvl="1" indent="-285750">
              <a:buFont typeface="Arial" panose="020B0604020202020204" pitchFamily="34" charset="0"/>
              <a:buChar char="•"/>
            </a:pPr>
            <a:r>
              <a:rPr lang="en-US" b="1" dirty="0"/>
              <a:t>Text Cleaning:</a:t>
            </a:r>
            <a:r>
              <a:rPr lang="en-US" dirty="0"/>
              <a:t> Reviews are converted to lowercase, punctuation and special characters are removed, contractions are expanded, and </a:t>
            </a:r>
            <a:r>
              <a:rPr lang="en-US" dirty="0" err="1"/>
              <a:t>stopwords</a:t>
            </a:r>
            <a:r>
              <a:rPr lang="en-US" dirty="0"/>
              <a:t> are filtered out.</a:t>
            </a:r>
          </a:p>
          <a:p>
            <a:pPr marL="742950" lvl="1" indent="-285750">
              <a:buFont typeface="Arial" panose="020B0604020202020204" pitchFamily="34" charset="0"/>
              <a:buChar char="•"/>
            </a:pPr>
            <a:r>
              <a:rPr lang="en-US" b="1" dirty="0"/>
              <a:t>Tokenization:</a:t>
            </a:r>
            <a:r>
              <a:rPr lang="en-US" dirty="0"/>
              <a:t> Reviews are tokenized into individual words.</a:t>
            </a:r>
          </a:p>
          <a:p>
            <a:pPr marL="742950" lvl="1" indent="-285750">
              <a:buFont typeface="Arial" panose="020B0604020202020204" pitchFamily="34" charset="0"/>
              <a:buChar char="•"/>
            </a:pPr>
            <a:r>
              <a:rPr lang="en-US" b="1" dirty="0"/>
              <a:t>Stemming and Lemmatization:</a:t>
            </a:r>
            <a:r>
              <a:rPr lang="en-US" dirty="0"/>
              <a:t> Words are reduced to their root forms using stemming and lemmatization to standardize the text data.</a:t>
            </a:r>
          </a:p>
          <a:p>
            <a:pPr marL="742950" lvl="1" indent="-285750">
              <a:buFont typeface="Arial" panose="020B0604020202020204" pitchFamily="34" charset="0"/>
              <a:buChar char="•"/>
            </a:pPr>
            <a:r>
              <a:rPr lang="en-US" b="1" dirty="0"/>
              <a:t>Vectorization:</a:t>
            </a:r>
            <a:r>
              <a:rPr lang="en-US" dirty="0"/>
              <a:t> TF-IDF vectorization is applied to transform the cleaned text data into numerical features.</a:t>
            </a:r>
          </a:p>
          <a:p>
            <a:pPr>
              <a:buFont typeface="Arial" panose="020B0604020202020204" pitchFamily="34" charset="0"/>
              <a:buChar char="•"/>
            </a:pPr>
            <a:r>
              <a:rPr lang="en-US" b="1" dirty="0"/>
              <a:t>Model Training:</a:t>
            </a:r>
            <a:endParaRPr lang="en-US" dirty="0"/>
          </a:p>
          <a:p>
            <a:pPr marL="742950" lvl="1" indent="-285750">
              <a:buFont typeface="Arial" panose="020B0604020202020204" pitchFamily="34" charset="0"/>
              <a:buChar char="•"/>
            </a:pPr>
            <a:r>
              <a:rPr lang="en-US" b="1" dirty="0"/>
              <a:t>Train-Test Split:</a:t>
            </a:r>
            <a:r>
              <a:rPr lang="en-US" dirty="0"/>
              <a:t> The dataset is split into training and testing sets using an 80-20 split ratio.</a:t>
            </a:r>
          </a:p>
          <a:p>
            <a:pPr marL="742950" lvl="1" indent="-285750">
              <a:buFont typeface="Arial" panose="020B0604020202020204" pitchFamily="34" charset="0"/>
              <a:buChar char="•"/>
            </a:pPr>
            <a:r>
              <a:rPr lang="en-US" b="1" dirty="0"/>
              <a:t>Training:</a:t>
            </a:r>
            <a:r>
              <a:rPr lang="en-US" dirty="0"/>
              <a:t> The Naive Bayes classifier is trained on the training data (TF-IDF features and sentiment labels).</a:t>
            </a:r>
          </a:p>
          <a:p>
            <a:pPr marL="742950" lvl="1" indent="-285750">
              <a:buFont typeface="Arial" panose="020B0604020202020204" pitchFamily="34" charset="0"/>
              <a:buChar char="•"/>
            </a:pPr>
            <a:r>
              <a:rPr lang="en-US" b="1" dirty="0"/>
              <a:t>Validation:</a:t>
            </a:r>
            <a:r>
              <a:rPr lang="en-US" dirty="0"/>
              <a:t> Cross-validation is used to tune hyperparameters and ensure the model generalizes well to unseen data.</a:t>
            </a:r>
          </a:p>
        </p:txBody>
      </p:sp>
    </p:spTree>
    <p:extLst>
      <p:ext uri="{BB962C8B-B14F-4D97-AF65-F5344CB8AC3E}">
        <p14:creationId xmlns:p14="http://schemas.microsoft.com/office/powerpoint/2010/main" val="6830438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08AB7-0F14-C383-3851-63C76AD2BFB8}"/>
              </a:ext>
            </a:extLst>
          </p:cNvPr>
          <p:cNvSpPr>
            <a:spLocks noGrp="1"/>
          </p:cNvSpPr>
          <p:nvPr>
            <p:ph type="title"/>
          </p:nvPr>
        </p:nvSpPr>
        <p:spPr/>
        <p:txBody>
          <a:bodyPr>
            <a:noAutofit/>
          </a:bodyPr>
          <a:lstStyle/>
          <a:p>
            <a:r>
              <a:rPr lang="en-US" sz="4000" b="1" dirty="0">
                <a:solidFill>
                  <a:schemeClr val="accent1"/>
                </a:solidFill>
                <a:latin typeface="Arial"/>
                <a:ea typeface="+mj-lt"/>
                <a:cs typeface="Arial"/>
              </a:rPr>
              <a:t>Algorithm &amp; Deployment</a:t>
            </a:r>
            <a:endParaRPr lang="en-IN" sz="4000" dirty="0"/>
          </a:p>
        </p:txBody>
      </p:sp>
      <p:sp>
        <p:nvSpPr>
          <p:cNvPr id="3" name="Content Placeholder 2">
            <a:extLst>
              <a:ext uri="{FF2B5EF4-FFF2-40B4-BE49-F238E27FC236}">
                <a16:creationId xmlns:a16="http://schemas.microsoft.com/office/drawing/2014/main" id="{F2092ACD-D91C-1B67-61DA-D8CA054C5D9B}"/>
              </a:ext>
            </a:extLst>
          </p:cNvPr>
          <p:cNvSpPr>
            <a:spLocks noGrp="1"/>
          </p:cNvSpPr>
          <p:nvPr>
            <p:ph idx="1"/>
          </p:nvPr>
        </p:nvSpPr>
        <p:spPr/>
        <p:txBody>
          <a:bodyPr/>
          <a:lstStyle/>
          <a:p>
            <a:r>
              <a:rPr lang="en-US" b="1" dirty="0"/>
              <a:t>Prediction Process:</a:t>
            </a:r>
          </a:p>
          <a:p>
            <a:pPr>
              <a:buFont typeface="Arial" panose="020B0604020202020204" pitchFamily="34" charset="0"/>
              <a:buChar char="•"/>
            </a:pPr>
            <a:r>
              <a:rPr lang="en-US" b="1" dirty="0"/>
              <a:t>Making Predictions:</a:t>
            </a:r>
            <a:endParaRPr lang="en-US" dirty="0"/>
          </a:p>
          <a:p>
            <a:pPr marL="742950" lvl="1" indent="-285750">
              <a:buFont typeface="Arial" panose="020B0604020202020204" pitchFamily="34" charset="0"/>
              <a:buChar char="•"/>
            </a:pPr>
            <a:r>
              <a:rPr lang="en-US" b="1" dirty="0"/>
              <a:t>New Review Processing:</a:t>
            </a:r>
            <a:r>
              <a:rPr lang="en-US" dirty="0"/>
              <a:t> New reviews are preprocessed using the same steps (cleaning, tokenization, vectorization) as the training data.</a:t>
            </a:r>
          </a:p>
          <a:p>
            <a:pPr marL="742950" lvl="1" indent="-285750">
              <a:buFont typeface="Arial" panose="020B0604020202020204" pitchFamily="34" charset="0"/>
              <a:buChar char="•"/>
            </a:pPr>
            <a:r>
              <a:rPr lang="en-US" b="1" dirty="0"/>
              <a:t>Prediction:</a:t>
            </a:r>
            <a:r>
              <a:rPr lang="en-US" dirty="0"/>
              <a:t> The trained Naive Bayes classifier predicts the sentiment of the new review based on its TF-IDF features.</a:t>
            </a:r>
          </a:p>
          <a:p>
            <a:pPr marL="742950" lvl="1" indent="-285750">
              <a:buFont typeface="Arial" panose="020B0604020202020204" pitchFamily="34" charset="0"/>
              <a:buChar char="•"/>
            </a:pPr>
            <a:r>
              <a:rPr lang="en-US" b="1" dirty="0"/>
              <a:t>Real-time Inputs:</a:t>
            </a:r>
            <a:r>
              <a:rPr lang="en-US" dirty="0"/>
              <a:t> The system can handle real-time input by immediately preprocessing and vectorizing the new review, then using the trained model to make a sentiment prediction.</a:t>
            </a:r>
          </a:p>
          <a:p>
            <a:endParaRPr lang="en-IN" dirty="0"/>
          </a:p>
        </p:txBody>
      </p:sp>
    </p:spTree>
    <p:extLst>
      <p:ext uri="{BB962C8B-B14F-4D97-AF65-F5344CB8AC3E}">
        <p14:creationId xmlns:p14="http://schemas.microsoft.com/office/powerpoint/2010/main" val="9425317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fontScale="92500" lnSpcReduction="10000"/>
          </a:bodyPr>
          <a:lstStyle/>
          <a:p>
            <a:pPr marL="0" indent="0">
              <a:buNone/>
            </a:pPr>
            <a:r>
              <a:rPr lang="en-US" sz="2400" b="1" dirty="0" err="1"/>
              <a:t>new_review</a:t>
            </a:r>
            <a:r>
              <a:rPr lang="en-US" sz="2400" b="1" dirty="0"/>
              <a:t> = input("Enter a review: ")</a:t>
            </a:r>
          </a:p>
          <a:p>
            <a:pPr marL="0" indent="0">
              <a:buNone/>
            </a:pPr>
            <a:r>
              <a:rPr lang="en-US" sz="2400" b="1" dirty="0" err="1"/>
              <a:t>cleaned_review</a:t>
            </a:r>
            <a:r>
              <a:rPr lang="en-US" sz="2400" b="1" dirty="0"/>
              <a:t> = </a:t>
            </a:r>
            <a:r>
              <a:rPr lang="en-US" sz="2400" b="1" dirty="0" err="1"/>
              <a:t>preprocess_review</a:t>
            </a:r>
            <a:r>
              <a:rPr lang="en-US" sz="2400" b="1" dirty="0"/>
              <a:t>(</a:t>
            </a:r>
            <a:r>
              <a:rPr lang="en-US" sz="2400" b="1" dirty="0" err="1"/>
              <a:t>new_review</a:t>
            </a:r>
            <a:r>
              <a:rPr lang="en-US" sz="2400" b="1" dirty="0"/>
              <a:t>)</a:t>
            </a:r>
          </a:p>
          <a:p>
            <a:pPr marL="0" indent="0">
              <a:buNone/>
            </a:pPr>
            <a:r>
              <a:rPr lang="en-US" sz="2400" b="1" dirty="0" err="1"/>
              <a:t>new_review_vectorized</a:t>
            </a:r>
            <a:r>
              <a:rPr lang="en-US" sz="2400" b="1" dirty="0"/>
              <a:t> = </a:t>
            </a:r>
            <a:r>
              <a:rPr lang="en-US" sz="2400" b="1" dirty="0" err="1"/>
              <a:t>vectorizer.transform</a:t>
            </a:r>
            <a:r>
              <a:rPr lang="en-US" sz="2400" b="1" dirty="0"/>
              <a:t>([</a:t>
            </a:r>
            <a:r>
              <a:rPr lang="en-US" sz="2400" b="1" dirty="0" err="1"/>
              <a:t>cleaned_review</a:t>
            </a:r>
            <a:r>
              <a:rPr lang="en-US" sz="2400" b="1" dirty="0"/>
              <a:t>])</a:t>
            </a:r>
          </a:p>
          <a:p>
            <a:pPr marL="0" indent="0">
              <a:buNone/>
            </a:pPr>
            <a:r>
              <a:rPr lang="en-US" sz="2400" b="1" dirty="0"/>
              <a:t>prediction = </a:t>
            </a:r>
            <a:r>
              <a:rPr lang="en-US" sz="2400" b="1" dirty="0" err="1"/>
              <a:t>model.predict</a:t>
            </a:r>
            <a:r>
              <a:rPr lang="en-US" sz="2400" b="1" dirty="0"/>
              <a:t>(</a:t>
            </a:r>
            <a:r>
              <a:rPr lang="en-US" sz="2400" b="1" dirty="0" err="1"/>
              <a:t>new_review_vectorized</a:t>
            </a:r>
            <a:r>
              <a:rPr lang="en-US" sz="2400" b="1" dirty="0"/>
              <a:t>)</a:t>
            </a:r>
          </a:p>
          <a:p>
            <a:pPr marL="0" indent="0">
              <a:buNone/>
            </a:pPr>
            <a:r>
              <a:rPr lang="en-US" sz="2400" b="1" dirty="0"/>
              <a:t>if prediction[0] == 1:</a:t>
            </a:r>
          </a:p>
          <a:p>
            <a:pPr marL="0" indent="0">
              <a:buNone/>
            </a:pPr>
            <a:r>
              <a:rPr lang="en-US" sz="2400" b="1" dirty="0"/>
              <a:t>    print("The review is predicted to be Positive")</a:t>
            </a:r>
          </a:p>
          <a:p>
            <a:pPr marL="0" indent="0">
              <a:buNone/>
            </a:pPr>
            <a:r>
              <a:rPr lang="en-US" sz="2400" b="1" dirty="0"/>
              <a:t>else:</a:t>
            </a:r>
          </a:p>
          <a:p>
            <a:pPr marL="0" indent="0">
              <a:buNone/>
            </a:pPr>
            <a:r>
              <a:rPr lang="en-US" sz="2400" b="1" dirty="0"/>
              <a:t>    print("The review is predicted to be Negative")</a:t>
            </a:r>
          </a:p>
          <a:p>
            <a:pPr marL="0" indent="0">
              <a:buNone/>
            </a:pPr>
            <a:r>
              <a:rPr lang="en-US" sz="2400" dirty="0"/>
              <a:t>This interactive feature demonstrated the practical application of the model, allowing users to input new reviews and receive immediate sentiment predictions.</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20E46-44E0-8E1A-4604-6DA518810B02}"/>
              </a:ext>
            </a:extLst>
          </p:cNvPr>
          <p:cNvSpPr>
            <a:spLocks noGrp="1"/>
          </p:cNvSpPr>
          <p:nvPr>
            <p:ph type="title"/>
          </p:nvPr>
        </p:nvSpPr>
        <p:spPr/>
        <p:txBody>
          <a:bodyPr>
            <a:noAutofit/>
          </a:bodyPr>
          <a:lstStyle/>
          <a:p>
            <a:r>
              <a:rPr lang="en-US" sz="4000" b="1" dirty="0">
                <a:solidFill>
                  <a:schemeClr val="accent1"/>
                </a:solidFill>
                <a:latin typeface="Arial"/>
                <a:ea typeface="+mj-lt"/>
                <a:cs typeface="Arial"/>
              </a:rPr>
              <a:t>Result</a:t>
            </a:r>
            <a:endParaRPr lang="en-IN" sz="4000" dirty="0"/>
          </a:p>
        </p:txBody>
      </p:sp>
      <p:pic>
        <p:nvPicPr>
          <p:cNvPr id="5" name="Content Placeholder 4">
            <a:extLst>
              <a:ext uri="{FF2B5EF4-FFF2-40B4-BE49-F238E27FC236}">
                <a16:creationId xmlns:a16="http://schemas.microsoft.com/office/drawing/2014/main" id="{D7ABDCD0-2B09-C635-74C0-AF2E649A8562}"/>
              </a:ext>
            </a:extLst>
          </p:cNvPr>
          <p:cNvPicPr>
            <a:picLocks noGrp="1" noChangeAspect="1"/>
          </p:cNvPicPr>
          <p:nvPr>
            <p:ph idx="1"/>
          </p:nvPr>
        </p:nvPicPr>
        <p:blipFill>
          <a:blip r:embed="rId2"/>
          <a:stretch>
            <a:fillRect/>
          </a:stretch>
        </p:blipFill>
        <p:spPr>
          <a:xfrm>
            <a:off x="1787525" y="1484672"/>
            <a:ext cx="8616949" cy="4490678"/>
          </a:xfrm>
        </p:spPr>
      </p:pic>
    </p:spTree>
    <p:extLst>
      <p:ext uri="{BB962C8B-B14F-4D97-AF65-F5344CB8AC3E}">
        <p14:creationId xmlns:p14="http://schemas.microsoft.com/office/powerpoint/2010/main" val="3155588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3C027-F466-174B-E429-942A10DF928F}"/>
              </a:ext>
            </a:extLst>
          </p:cNvPr>
          <p:cNvSpPr>
            <a:spLocks noGrp="1"/>
          </p:cNvSpPr>
          <p:nvPr>
            <p:ph type="title"/>
          </p:nvPr>
        </p:nvSpPr>
        <p:spPr/>
        <p:txBody>
          <a:bodyPr>
            <a:noAutofit/>
          </a:bodyPr>
          <a:lstStyle/>
          <a:p>
            <a:r>
              <a:rPr lang="en-US" sz="4000" b="1" dirty="0">
                <a:solidFill>
                  <a:schemeClr val="accent1"/>
                </a:solidFill>
                <a:latin typeface="Arial"/>
                <a:ea typeface="+mj-lt"/>
                <a:cs typeface="Arial"/>
              </a:rPr>
              <a:t>Result</a:t>
            </a:r>
            <a:endParaRPr lang="en-IN" sz="4000" dirty="0"/>
          </a:p>
        </p:txBody>
      </p:sp>
      <p:pic>
        <p:nvPicPr>
          <p:cNvPr id="5" name="Content Placeholder 4">
            <a:extLst>
              <a:ext uri="{FF2B5EF4-FFF2-40B4-BE49-F238E27FC236}">
                <a16:creationId xmlns:a16="http://schemas.microsoft.com/office/drawing/2014/main" id="{9077F8C6-FC06-1C16-0EA7-9BDE7821FCA3}"/>
              </a:ext>
            </a:extLst>
          </p:cNvPr>
          <p:cNvPicPr>
            <a:picLocks noGrp="1" noChangeAspect="1"/>
          </p:cNvPicPr>
          <p:nvPr>
            <p:ph sz="half" idx="1"/>
          </p:nvPr>
        </p:nvPicPr>
        <p:blipFill>
          <a:blip r:embed="rId2"/>
          <a:stretch>
            <a:fillRect/>
          </a:stretch>
        </p:blipFill>
        <p:spPr>
          <a:xfrm>
            <a:off x="581025" y="1539215"/>
            <a:ext cx="5194300" cy="4174858"/>
          </a:xfrm>
        </p:spPr>
      </p:pic>
      <p:pic>
        <p:nvPicPr>
          <p:cNvPr id="8" name="Content Placeholder 7">
            <a:extLst>
              <a:ext uri="{FF2B5EF4-FFF2-40B4-BE49-F238E27FC236}">
                <a16:creationId xmlns:a16="http://schemas.microsoft.com/office/drawing/2014/main" id="{BD9BD4C4-8494-9CC1-0CEE-8AED0DF32732}"/>
              </a:ext>
            </a:extLst>
          </p:cNvPr>
          <p:cNvPicPr>
            <a:picLocks noGrp="1" noChangeAspect="1"/>
          </p:cNvPicPr>
          <p:nvPr>
            <p:ph sz="half" idx="2"/>
          </p:nvPr>
        </p:nvPicPr>
        <p:blipFill>
          <a:blip r:embed="rId3"/>
          <a:stretch>
            <a:fillRect/>
          </a:stretch>
        </p:blipFill>
        <p:spPr>
          <a:xfrm>
            <a:off x="6416675" y="2686542"/>
            <a:ext cx="5194300" cy="1880203"/>
          </a:xfrm>
        </p:spPr>
      </p:pic>
    </p:spTree>
    <p:extLst>
      <p:ext uri="{BB962C8B-B14F-4D97-AF65-F5344CB8AC3E}">
        <p14:creationId xmlns:p14="http://schemas.microsoft.com/office/powerpoint/2010/main" val="2229561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000" dirty="0"/>
              <a:t>The sentiment analysis project successfully developed and deployed a model capable of predicting the sentiment of restaurant reviews with high accuracy. The preprocessing steps ensured that the text data was standardized and meaningful, and the TF-IDF vectorization provided a robust feature set for the Naive Bayes classifier. The model's performance metrics indicated strong predictive capabilities, making it a valuable tool for analyzing customer feedback in the restaurant industry.</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4" name="Rectangle 2">
            <a:extLst>
              <a:ext uri="{FF2B5EF4-FFF2-40B4-BE49-F238E27FC236}">
                <a16:creationId xmlns:a16="http://schemas.microsoft.com/office/drawing/2014/main" id="{909E8AE7-9604-D6FD-BAEE-C61D6523BC90}"/>
              </a:ext>
            </a:extLst>
          </p:cNvPr>
          <p:cNvSpPr>
            <a:spLocks noGrp="1" noChangeArrowheads="1"/>
          </p:cNvSpPr>
          <p:nvPr>
            <p:ph idx="1"/>
          </p:nvPr>
        </p:nvSpPr>
        <p:spPr bwMode="auto">
          <a:xfrm>
            <a:off x="581193" y="2684581"/>
            <a:ext cx="10853724" cy="1908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000" dirty="0"/>
              <a:t>Improve preprocessing techniques to handle more complex text patterns and nuances.</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000" dirty="0"/>
              <a:t>Experiment with different machine learning algorithms and feature extraction methods to enhance model performance.</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000" dirty="0"/>
              <a:t>Implement the model in a real-time system for continuous monitoring and analysis of customer reviews. </a:t>
            </a:r>
          </a:p>
        </p:txBody>
      </p:sp>
    </p:spTree>
    <p:extLst>
      <p:ext uri="{BB962C8B-B14F-4D97-AF65-F5344CB8AC3E}">
        <p14:creationId xmlns:p14="http://schemas.microsoft.com/office/powerpoint/2010/main" val="6148826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r>
              <a:rPr lang="en-US" sz="2000" b="1" dirty="0">
                <a:latin typeface="Arial"/>
                <a:ea typeface="+mn-lt"/>
                <a:cs typeface="Arial"/>
              </a:rPr>
              <a:t>Proposed System/Solution</a:t>
            </a:r>
            <a:endParaRPr lang="en-US" dirty="0">
              <a:latin typeface="Arial"/>
              <a:cs typeface="Arial"/>
            </a:endParaRPr>
          </a:p>
          <a:p>
            <a:r>
              <a:rPr lang="en-US" sz="2000" b="1" dirty="0">
                <a:latin typeface="Arial"/>
                <a:ea typeface="+mn-lt"/>
                <a:cs typeface="Calibri"/>
              </a:rPr>
              <a:t>Requirements</a:t>
            </a:r>
            <a:r>
              <a:rPr lang="en-US" sz="2000" dirty="0">
                <a:latin typeface="Arial"/>
                <a:ea typeface="+mn-lt"/>
                <a:cs typeface="+mn-lt"/>
              </a:rPr>
              <a:t>(Technology Used) </a:t>
            </a:r>
            <a:endParaRPr lang="en-US" dirty="0">
              <a:latin typeface="Arial"/>
              <a:ea typeface="+mn-lt"/>
              <a:cs typeface="+mn-lt"/>
            </a:endParaRPr>
          </a:p>
          <a:p>
            <a:r>
              <a:rPr lang="en-US" sz="2000" b="1" dirty="0">
                <a:latin typeface="Arial"/>
                <a:ea typeface="+mn-lt"/>
                <a:cs typeface="+mn-lt"/>
              </a:rPr>
              <a:t>Algorithm &amp; Deployment  </a:t>
            </a:r>
            <a:endParaRPr lang="en-US" dirty="0">
              <a:latin typeface="Arial"/>
              <a:cs typeface="Calibri"/>
            </a:endParaRPr>
          </a:p>
          <a:p>
            <a:r>
              <a:rPr lang="en-US" sz="2000" b="1" dirty="0">
                <a:latin typeface="Arial"/>
                <a:ea typeface="+mn-lt"/>
                <a:cs typeface="Arial"/>
              </a:rPr>
              <a:t>Result</a:t>
            </a:r>
          </a:p>
          <a:p>
            <a:r>
              <a:rPr lang="en-US" sz="2000" b="1" dirty="0">
                <a:latin typeface="Arial"/>
                <a:ea typeface="+mn-lt"/>
                <a:cs typeface="Arial"/>
              </a:rPr>
              <a:t>Conclusion</a:t>
            </a:r>
            <a:endParaRPr lang="en-US" dirty="0">
              <a:latin typeface="Arial"/>
              <a:cs typeface="Arial"/>
            </a:endParaRPr>
          </a:p>
          <a:p>
            <a:r>
              <a:rPr lang="en-US" sz="2000" b="1" dirty="0">
                <a:latin typeface="Arial"/>
                <a:ea typeface="+mn-lt"/>
                <a:cs typeface="Arial"/>
              </a:rPr>
              <a:t>Future Scope</a:t>
            </a:r>
            <a:endParaRPr lang="en-US" dirty="0">
              <a:latin typeface="Arial"/>
              <a:cs typeface="Arial"/>
            </a:endParaRPr>
          </a:p>
          <a:p>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702156"/>
            <a:ext cx="11029616" cy="1926744"/>
          </a:xfrm>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Problem Statement</a:t>
            </a:r>
            <a:r>
              <a:rPr lang="en-US" sz="3200" dirty="0"/>
              <a:t>: Sentiment Analysis    of Restaurant Reviews</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2774373"/>
            <a:ext cx="11029615" cy="3136582"/>
          </a:xfrm>
        </p:spPr>
        <p:txBody>
          <a:bodyPr/>
          <a:lstStyle/>
          <a:p>
            <a:r>
              <a:rPr lang="en-US" sz="2000" cap="all" dirty="0">
                <a:latin typeface="+mj-lt"/>
                <a:ea typeface="+mj-ea"/>
                <a:cs typeface="+mj-cs"/>
              </a:rPr>
              <a:t>Objective:</a:t>
            </a:r>
            <a:r>
              <a:rPr lang="en-US" dirty="0"/>
              <a:t> Develop a machine learning model to perform sentiment analysis on restaurant reviews, classifying them as positive or negative based on the textual content. This project aims to preprocess text data, extract meaningful features, and train a classifier to achieve accurate sentiment prediction, thereby helping restaurants understand customer feedback and improve their services.</a:t>
            </a:r>
          </a:p>
          <a:p>
            <a:r>
              <a:rPr lang="en-US" sz="2000" cap="all" dirty="0">
                <a:latin typeface="+mj-lt"/>
                <a:ea typeface="+mj-ea"/>
                <a:cs typeface="+mj-cs"/>
              </a:rPr>
              <a:t>Background:</a:t>
            </a:r>
            <a:r>
              <a:rPr lang="en-US" dirty="0"/>
              <a:t> Restaurants receive a significant amount of customer feedback through online reviews. Analyzing this feedback manually is time-consuming and prone to human error. Automating sentiment analysis can provide valuable insights quickly and accurately, allowing restaurant managers to respond promptly to customer needs and improve their services.</a:t>
            </a:r>
          </a:p>
          <a:p>
            <a:pPr marL="0" indent="0">
              <a:buNone/>
            </a:pP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581192" y="2955877"/>
            <a:ext cx="11435138" cy="4515187"/>
          </a:xfrm>
        </p:spPr>
        <p:txBody>
          <a:bodyPr vert="horz" lIns="91440" tIns="45720" rIns="91440" bIns="45720" rtlCol="0" anchor="ctr">
            <a:noAutofit/>
          </a:bodyPr>
          <a:lstStyle/>
          <a:p>
            <a:pPr marL="0" indent="0">
              <a:buNone/>
            </a:pPr>
            <a:r>
              <a:rPr lang="en-US" dirty="0"/>
              <a:t>The proposed system aims to address the challenge of analyzing and classifying restaurant reviews into positive or negative sentiments. This involves leveraging data analytics and machine learning techniques to accurately interpret customer feedback. The solution will consist of the following components:</a:t>
            </a:r>
          </a:p>
          <a:p>
            <a:pPr marR="0" lvl="0" fontAlgn="base">
              <a:tabLst/>
            </a:pPr>
            <a:r>
              <a:rPr lang="en-US" altLang="en-US" b="1" dirty="0"/>
              <a:t>Data Collection:</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b="1" dirty="0"/>
              <a:t>Load Data</a:t>
            </a:r>
            <a:r>
              <a:rPr kumimoji="0" lang="en-US" altLang="en-US" sz="800" b="1" i="0" u="none" strike="noStrike" cap="none" normalizeH="0" baseline="0" dirty="0">
                <a:ln>
                  <a:noFill/>
                </a:ln>
                <a:solidFill>
                  <a:schemeClr val="tx1"/>
                </a:solidFill>
                <a:effectLst/>
                <a:latin typeface="Arial" panose="020B0604020202020204" pitchFamily="34"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lang="en-US" altLang="en-US" sz="1700" dirty="0">
                <a:solidFill>
                  <a:schemeClr val="tx1">
                    <a:lumMod val="75000"/>
                    <a:lumOff val="25000"/>
                  </a:schemeClr>
                </a:solidFill>
              </a:rPr>
              <a:t>Gather historical data on restaurant reviews, including the review text and corresponding sentiment labels.</a:t>
            </a:r>
          </a:p>
          <a:p>
            <a:pPr marL="457200" marR="0" lvl="1" indent="0" algn="l" defTabSz="914400" rtl="0" eaLnBrk="0" fontAlgn="base" latinLnBrk="0" hangingPunct="0">
              <a:lnSpc>
                <a:spcPct val="100000"/>
              </a:lnSpc>
              <a:spcBef>
                <a:spcPct val="0"/>
              </a:spcBef>
              <a:spcAft>
                <a:spcPct val="0"/>
              </a:spcAft>
              <a:buClrTx/>
              <a:buSzTx/>
              <a:buFontTx/>
              <a:buChar char="•"/>
              <a:tabLst/>
            </a:pPr>
            <a:r>
              <a:rPr lang="en-US" altLang="en-US" sz="1700" dirty="0">
                <a:solidFill>
                  <a:schemeClr val="tx1">
                    <a:lumMod val="75000"/>
                    <a:lumOff val="25000"/>
                  </a:schemeClr>
                </a:solidFill>
              </a:rPr>
              <a:t>Use the pandas library to load the data from a CSV file into a </a:t>
            </a:r>
            <a:r>
              <a:rPr lang="en-US" altLang="en-US" sz="1700" dirty="0" err="1">
                <a:solidFill>
                  <a:schemeClr val="tx1">
                    <a:lumMod val="75000"/>
                    <a:lumOff val="25000"/>
                  </a:schemeClr>
                </a:solidFill>
              </a:rPr>
              <a:t>DataFrame</a:t>
            </a:r>
            <a:r>
              <a:rPr lang="en-US" altLang="en-US" sz="1700" dirty="0">
                <a:solidFill>
                  <a:schemeClr val="tx1">
                    <a:lumMod val="75000"/>
                    <a:lumOff val="25000"/>
                  </a:schemeClr>
                </a:solidFill>
              </a:rPr>
              <a:t> for analysis</a:t>
            </a:r>
          </a:p>
          <a:p>
            <a:pPr fontAlgn="base"/>
            <a:r>
              <a:rPr lang="en-US" altLang="en-US" b="1" dirty="0"/>
              <a:t>Data Preprocessing:</a:t>
            </a:r>
          </a:p>
          <a:p>
            <a:pPr fontAlgn="base"/>
            <a:r>
              <a:rPr lang="en-US" altLang="en-US" b="1" dirty="0"/>
              <a:t>  Exploratory Data Analysis (EDA):</a:t>
            </a:r>
          </a:p>
          <a:p>
            <a:pPr lvl="1" eaLnBrk="0" fontAlgn="base" hangingPunct="0">
              <a:spcBef>
                <a:spcPct val="0"/>
              </a:spcBef>
              <a:spcAft>
                <a:spcPct val="0"/>
              </a:spcAft>
              <a:buFontTx/>
              <a:buChar char="•"/>
            </a:pPr>
            <a:r>
              <a:rPr lang="en-US" altLang="en-US" sz="1700" dirty="0">
                <a:solidFill>
                  <a:schemeClr val="tx1">
                    <a:lumMod val="75000"/>
                    <a:lumOff val="25000"/>
                  </a:schemeClr>
                </a:solidFill>
              </a:rPr>
              <a:t>Perform initial data exploration using methods like head(), tail(), info(), and describe() to understand the structure and basic statistics of the dataset</a:t>
            </a:r>
          </a:p>
          <a:p>
            <a:pPr lvl="1" eaLnBrk="0" fontAlgn="base" hangingPunct="0">
              <a:spcBef>
                <a:spcPct val="0"/>
              </a:spcBef>
              <a:spcAft>
                <a:spcPct val="0"/>
              </a:spcAft>
              <a:buFontTx/>
              <a:buChar char="•"/>
            </a:pPr>
            <a:r>
              <a:rPr lang="en-US" altLang="en-US" sz="1700" dirty="0">
                <a:solidFill>
                  <a:schemeClr val="tx1">
                    <a:lumMod val="75000"/>
                    <a:lumOff val="25000"/>
                  </a:schemeClr>
                </a:solidFill>
              </a:rPr>
              <a:t>Check for missing values and duplicates to clean the data.</a:t>
            </a:r>
          </a:p>
          <a:p>
            <a:pPr fontAlgn="base"/>
            <a:r>
              <a:rPr lang="en-US" b="1" dirty="0"/>
              <a:t>Text Cleaning:</a:t>
            </a:r>
          </a:p>
          <a:p>
            <a:pPr>
              <a:buFont typeface="Arial" panose="020B0604020202020204" pitchFamily="34" charset="0"/>
              <a:buChar char="•"/>
            </a:pPr>
            <a:r>
              <a:rPr lang="en-US" sz="1700" dirty="0">
                <a:solidFill>
                  <a:schemeClr val="tx1">
                    <a:lumMod val="75000"/>
                    <a:lumOff val="25000"/>
                  </a:schemeClr>
                </a:solidFill>
              </a:rPr>
              <a:t>Convert all text to lowercase to maintain consistency.</a:t>
            </a:r>
          </a:p>
          <a:p>
            <a:pPr>
              <a:buFont typeface="Arial" panose="020B0604020202020204" pitchFamily="34" charset="0"/>
              <a:buChar char="•"/>
            </a:pPr>
            <a:r>
              <a:rPr lang="en-US" sz="1700" dirty="0">
                <a:solidFill>
                  <a:schemeClr val="tx1">
                    <a:lumMod val="75000"/>
                    <a:lumOff val="25000"/>
                  </a:schemeClr>
                </a:solidFill>
              </a:rPr>
              <a:t>Remove punctuation, numbers, and special characters to clean the text data.</a:t>
            </a:r>
          </a:p>
          <a:p>
            <a:pPr>
              <a:buFont typeface="Arial" panose="020B0604020202020204" pitchFamily="34" charset="0"/>
              <a:buChar char="•"/>
            </a:pPr>
            <a:r>
              <a:rPr lang="en-US" sz="1700" dirty="0">
                <a:solidFill>
                  <a:schemeClr val="tx1">
                    <a:lumMod val="75000"/>
                    <a:lumOff val="25000"/>
                  </a:schemeClr>
                </a:solidFill>
              </a:rPr>
              <a:t>Remove </a:t>
            </a:r>
            <a:r>
              <a:rPr lang="en-US" sz="1700" dirty="0" err="1">
                <a:solidFill>
                  <a:schemeClr val="tx1">
                    <a:lumMod val="75000"/>
                    <a:lumOff val="25000"/>
                  </a:schemeClr>
                </a:solidFill>
              </a:rPr>
              <a:t>stopwords</a:t>
            </a:r>
            <a:r>
              <a:rPr lang="en-US" sz="1700" dirty="0">
                <a:solidFill>
                  <a:schemeClr val="tx1">
                    <a:lumMod val="75000"/>
                    <a:lumOff val="25000"/>
                  </a:schemeClr>
                </a:solidFill>
              </a:rPr>
              <a:t> that do not contribute to the sentiment analysis.</a:t>
            </a:r>
          </a:p>
          <a:p>
            <a:pPr>
              <a:buFont typeface="Arial" panose="020B0604020202020204" pitchFamily="34" charset="0"/>
              <a:buChar char="•"/>
            </a:pPr>
            <a:r>
              <a:rPr lang="en-US" sz="1700" dirty="0">
                <a:solidFill>
                  <a:schemeClr val="tx1">
                    <a:lumMod val="75000"/>
                    <a:lumOff val="25000"/>
                  </a:schemeClr>
                </a:solidFill>
              </a:rPr>
              <a:t>.</a:t>
            </a:r>
          </a:p>
          <a:p>
            <a:pPr lvl="1" eaLnBrk="0" fontAlgn="base" hangingPunct="0">
              <a:spcBef>
                <a:spcPct val="0"/>
              </a:spcBef>
              <a:spcAft>
                <a:spcPct val="0"/>
              </a:spcAft>
              <a:buFontTx/>
              <a:buChar char="•"/>
            </a:pPr>
            <a:endParaRPr lang="en-US" altLang="en-US" sz="1700" dirty="0">
              <a:solidFill>
                <a:schemeClr val="tx1">
                  <a:lumMod val="75000"/>
                  <a:lumOff val="25000"/>
                </a:schemeClr>
              </a:solidFill>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lang="en-US" altLang="en-US" sz="1700" dirty="0">
                <a:solidFill>
                  <a:schemeClr val="tx1">
                    <a:lumMod val="75000"/>
                    <a:lumOff val="25000"/>
                  </a:schemeClr>
                </a:solidFill>
              </a:rPr>
              <a:t>.</a:t>
            </a:r>
          </a:p>
          <a:p>
            <a:pPr marL="457200" marR="0" lvl="1" indent="0" algn="l" defTabSz="914400" rtl="0" eaLnBrk="0" fontAlgn="base" latinLnBrk="0" hangingPunct="0">
              <a:lnSpc>
                <a:spcPct val="100000"/>
              </a:lnSpc>
              <a:spcBef>
                <a:spcPct val="0"/>
              </a:spcBef>
              <a:spcAft>
                <a:spcPct val="0"/>
              </a:spcAft>
              <a:buClrTx/>
              <a:buSzTx/>
              <a:buFontTx/>
              <a:buChar char="•"/>
              <a:tabLst/>
            </a:pPr>
            <a:endParaRPr lang="en-US" altLang="en-US" sz="1700" dirty="0">
              <a:solidFill>
                <a:schemeClr val="tx1">
                  <a:lumMod val="75000"/>
                  <a:lumOff val="25000"/>
                </a:schemeClr>
              </a:solidFill>
            </a:endParaRPr>
          </a:p>
          <a:p>
            <a:pPr marL="457200" marR="0" lvl="1" indent="0" algn="l" defTabSz="914400" rtl="0" eaLnBrk="0" fontAlgn="base" latinLnBrk="0" hangingPunct="0">
              <a:lnSpc>
                <a:spcPct val="100000"/>
              </a:lnSpc>
              <a:spcBef>
                <a:spcPct val="0"/>
              </a:spcBef>
              <a:spcAft>
                <a:spcPct val="0"/>
              </a:spcAft>
              <a:buClrTx/>
              <a:buSzTx/>
              <a:tabLst/>
            </a:pPr>
            <a:endParaRPr lang="en-US" altLang="en-US" sz="1700" dirty="0">
              <a:solidFill>
                <a:schemeClr val="tx1">
                  <a:lumMod val="75000"/>
                  <a:lumOff val="25000"/>
                </a:schemeClr>
              </a:solidFill>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indent="0">
              <a:buNone/>
            </a:pPr>
            <a:endParaRPr lang="en-US" dirty="0"/>
          </a:p>
          <a:p>
            <a:pPr marL="0" indent="0">
              <a:buNone/>
            </a:pPr>
            <a:endParaRPr lang="en-IN" dirty="0"/>
          </a:p>
        </p:txBody>
      </p:sp>
      <p:sp>
        <p:nvSpPr>
          <p:cNvPr id="8" name="Rectangle 5">
            <a:extLst>
              <a:ext uri="{FF2B5EF4-FFF2-40B4-BE49-F238E27FC236}">
                <a16:creationId xmlns:a16="http://schemas.microsoft.com/office/drawing/2014/main" id="{3D60FB1C-210D-471A-35B8-2305B56FC2AE}"/>
              </a:ext>
            </a:extLst>
          </p:cNvPr>
          <p:cNvSpPr>
            <a:spLocks noChangeArrowheads="1"/>
          </p:cNvSpPr>
          <p:nvPr/>
        </p:nvSpPr>
        <p:spPr bwMode="auto">
          <a:xfrm>
            <a:off x="332261" y="3902123"/>
            <a:ext cx="1177314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9C69E-D617-82D4-58C9-75D150F78C9F}"/>
              </a:ext>
            </a:extLst>
          </p:cNvPr>
          <p:cNvSpPr>
            <a:spLocks noGrp="1"/>
          </p:cNvSpPr>
          <p:nvPr>
            <p:ph type="title"/>
          </p:nvPr>
        </p:nvSpPr>
        <p:spPr/>
        <p:txBody>
          <a:bodyPr>
            <a:normAutofit fontScale="90000"/>
          </a:bodyPr>
          <a:lstStyle/>
          <a:p>
            <a:r>
              <a:rPr lang="en-US" sz="4000" b="1" dirty="0">
                <a:solidFill>
                  <a:schemeClr val="accent1"/>
                </a:solidFill>
                <a:latin typeface="Arial" panose="020B0604020202020204" pitchFamily="34" charset="0"/>
                <a:cs typeface="Arial" panose="020B0604020202020204" pitchFamily="34" charset="0"/>
              </a:rPr>
              <a:t>Proposed Solution</a:t>
            </a:r>
            <a:endParaRPr lang="en-IN" sz="4000" b="1" dirty="0">
              <a:solidFill>
                <a:schemeClr val="accent1"/>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B552C249-6BA7-D652-97FB-A9800B2A1839}"/>
              </a:ext>
            </a:extLst>
          </p:cNvPr>
          <p:cNvSpPr>
            <a:spLocks noGrp="1"/>
          </p:cNvSpPr>
          <p:nvPr>
            <p:ph idx="1"/>
          </p:nvPr>
        </p:nvSpPr>
        <p:spPr>
          <a:xfrm>
            <a:off x="581192" y="1302025"/>
            <a:ext cx="11029615" cy="4994865"/>
          </a:xfrm>
        </p:spPr>
        <p:txBody>
          <a:bodyPr>
            <a:normAutofit fontScale="40000" lnSpcReduction="20000"/>
          </a:bodyPr>
          <a:lstStyle/>
          <a:p>
            <a:pPr>
              <a:buFont typeface="Arial" panose="020B0604020202020204" pitchFamily="34" charset="0"/>
              <a:buChar char="•"/>
            </a:pPr>
            <a:r>
              <a:rPr lang="en-US" sz="4300" dirty="0">
                <a:solidFill>
                  <a:schemeClr val="tx1">
                    <a:lumMod val="75000"/>
                    <a:lumOff val="25000"/>
                  </a:schemeClr>
                </a:solidFill>
              </a:rPr>
              <a:t>Perform stemming and lemmatization to standardize words to their root form.</a:t>
            </a:r>
          </a:p>
          <a:p>
            <a:pPr>
              <a:buFont typeface="Arial" panose="020B0604020202020204" pitchFamily="34" charset="0"/>
              <a:buChar char="•"/>
            </a:pPr>
            <a:r>
              <a:rPr lang="en-US" sz="4300" dirty="0">
                <a:solidFill>
                  <a:schemeClr val="tx1">
                    <a:lumMod val="75000"/>
                    <a:lumOff val="25000"/>
                  </a:schemeClr>
                </a:solidFill>
              </a:rPr>
              <a:t>Expand contractions and convert emojis to text descriptions.</a:t>
            </a:r>
          </a:p>
          <a:p>
            <a:pPr>
              <a:buFont typeface="Arial" panose="020B0604020202020204" pitchFamily="34" charset="0"/>
              <a:buChar char="•"/>
            </a:pPr>
            <a:r>
              <a:rPr lang="en-US" sz="4300" dirty="0">
                <a:solidFill>
                  <a:schemeClr val="tx1">
                    <a:lumMod val="75000"/>
                    <a:lumOff val="25000"/>
                  </a:schemeClr>
                </a:solidFill>
              </a:rPr>
              <a:t>Remove HTML tags using </a:t>
            </a:r>
            <a:r>
              <a:rPr lang="en-US" sz="4300" dirty="0" err="1">
                <a:solidFill>
                  <a:schemeClr val="tx1">
                    <a:lumMod val="75000"/>
                    <a:lumOff val="25000"/>
                  </a:schemeClr>
                </a:solidFill>
              </a:rPr>
              <a:t>BeautifulSoup</a:t>
            </a:r>
            <a:endParaRPr lang="en-US" sz="4300" b="1" dirty="0"/>
          </a:p>
          <a:p>
            <a:pPr>
              <a:buFont typeface="Arial" panose="020B0604020202020204" pitchFamily="34" charset="0"/>
              <a:buChar char="•"/>
            </a:pPr>
            <a:r>
              <a:rPr lang="en-US" sz="4300" b="1" dirty="0"/>
              <a:t>Tokenization:</a:t>
            </a:r>
            <a:endParaRPr lang="en-US" sz="4300" dirty="0"/>
          </a:p>
          <a:p>
            <a:pPr marL="742950" lvl="1" indent="-285750">
              <a:buFont typeface="Arial" panose="020B0604020202020204" pitchFamily="34" charset="0"/>
              <a:buChar char="•"/>
            </a:pPr>
            <a:r>
              <a:rPr lang="en-US" sz="4300" dirty="0"/>
              <a:t>Tokenize the text data into individual words for further processing.</a:t>
            </a:r>
          </a:p>
          <a:p>
            <a:r>
              <a:rPr lang="en-US" sz="4300" b="1" dirty="0"/>
              <a:t>Data Visualization:</a:t>
            </a:r>
          </a:p>
          <a:p>
            <a:pPr>
              <a:buFont typeface="Arial" panose="020B0604020202020204" pitchFamily="34" charset="0"/>
              <a:buChar char="•"/>
            </a:pPr>
            <a:r>
              <a:rPr lang="en-US" sz="4300" b="1" dirty="0"/>
              <a:t>Sentiment Distribution:</a:t>
            </a:r>
            <a:endParaRPr lang="en-US" sz="4300" dirty="0"/>
          </a:p>
          <a:p>
            <a:pPr marL="742950" lvl="1" indent="-285750">
              <a:buFont typeface="Arial" panose="020B0604020202020204" pitchFamily="34" charset="0"/>
              <a:buChar char="•"/>
            </a:pPr>
            <a:r>
              <a:rPr lang="en-US" sz="4300" dirty="0"/>
              <a:t>Visualize the distribution of sentiment labels using bar plots to understand the balance of the dataset.</a:t>
            </a:r>
          </a:p>
          <a:p>
            <a:pPr>
              <a:buFont typeface="Arial" panose="020B0604020202020204" pitchFamily="34" charset="0"/>
              <a:buChar char="•"/>
            </a:pPr>
            <a:r>
              <a:rPr lang="en-US" sz="4300" b="1" dirty="0"/>
              <a:t>Word Cloud:</a:t>
            </a:r>
            <a:endParaRPr lang="en-US" sz="4300" dirty="0"/>
          </a:p>
          <a:p>
            <a:pPr marL="742950" lvl="1" indent="-285750">
              <a:buFont typeface="Arial" panose="020B0604020202020204" pitchFamily="34" charset="0"/>
              <a:buChar char="•"/>
            </a:pPr>
            <a:r>
              <a:rPr lang="en-US" sz="4300" dirty="0"/>
              <a:t>Create a word cloud to visualize the most frequent words in the reviews.</a:t>
            </a:r>
          </a:p>
          <a:p>
            <a:pPr>
              <a:buFont typeface="Arial" panose="020B0604020202020204" pitchFamily="34" charset="0"/>
              <a:buChar char="•"/>
            </a:pPr>
            <a:r>
              <a:rPr lang="en-US" sz="4300" b="1" dirty="0"/>
              <a:t>Word Frequency:</a:t>
            </a:r>
            <a:endParaRPr lang="en-US" sz="4300" dirty="0"/>
          </a:p>
          <a:p>
            <a:pPr marL="742950" lvl="1" indent="-285750">
              <a:buFont typeface="Arial" panose="020B0604020202020204" pitchFamily="34" charset="0"/>
              <a:buChar char="•"/>
            </a:pPr>
            <a:r>
              <a:rPr lang="en-US" sz="4300" dirty="0"/>
              <a:t>Plot the frequency of specific target words to gain insights into common themes in the reviews.</a:t>
            </a:r>
          </a:p>
          <a:p>
            <a:endParaRPr lang="en-IN" dirty="0"/>
          </a:p>
        </p:txBody>
      </p:sp>
    </p:spTree>
    <p:extLst>
      <p:ext uri="{BB962C8B-B14F-4D97-AF65-F5344CB8AC3E}">
        <p14:creationId xmlns:p14="http://schemas.microsoft.com/office/powerpoint/2010/main" val="35283447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C9A0C-F99F-ECB9-C035-503EB704A601}"/>
              </a:ext>
            </a:extLst>
          </p:cNvPr>
          <p:cNvSpPr>
            <a:spLocks noGrp="1"/>
          </p:cNvSpPr>
          <p:nvPr>
            <p:ph type="title"/>
          </p:nvPr>
        </p:nvSpPr>
        <p:spPr/>
        <p:txBody>
          <a:bodyPr>
            <a:normAutofit fontScale="90000"/>
          </a:bodyPr>
          <a:lstStyle/>
          <a:p>
            <a:r>
              <a:rPr lang="en-US" sz="3600" b="1" dirty="0">
                <a:solidFill>
                  <a:schemeClr val="accent1"/>
                </a:solidFill>
                <a:latin typeface="Arial" panose="020B0604020202020204" pitchFamily="34" charset="0"/>
                <a:cs typeface="Arial" panose="020B0604020202020204" pitchFamily="34" charset="0"/>
              </a:rPr>
              <a:t>Proposed Solution</a:t>
            </a:r>
            <a:endParaRPr lang="en-IN" sz="3600" b="1" dirty="0">
              <a:solidFill>
                <a:schemeClr val="accent1"/>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F4A8DBD2-3DF1-4B34-630D-18B2E6A5A082}"/>
              </a:ext>
            </a:extLst>
          </p:cNvPr>
          <p:cNvSpPr>
            <a:spLocks noGrp="1"/>
          </p:cNvSpPr>
          <p:nvPr>
            <p:ph idx="1"/>
          </p:nvPr>
        </p:nvSpPr>
        <p:spPr>
          <a:xfrm>
            <a:off x="581192" y="1232452"/>
            <a:ext cx="11029615" cy="5273194"/>
          </a:xfrm>
        </p:spPr>
        <p:txBody>
          <a:bodyPr/>
          <a:lstStyle/>
          <a:p>
            <a:r>
              <a:rPr lang="en-US" b="1" dirty="0"/>
              <a:t>Machine Learning Algorithm:</a:t>
            </a:r>
          </a:p>
          <a:p>
            <a:pPr>
              <a:buFont typeface="Arial" panose="020B0604020202020204" pitchFamily="34" charset="0"/>
              <a:buChar char="•"/>
            </a:pPr>
            <a:r>
              <a:rPr lang="en-US" b="1" dirty="0"/>
              <a:t>Feature Extraction:</a:t>
            </a:r>
            <a:endParaRPr lang="en-US" dirty="0"/>
          </a:p>
          <a:p>
            <a:pPr marL="742950" lvl="1" indent="-285750">
              <a:buFont typeface="Arial" panose="020B0604020202020204" pitchFamily="34" charset="0"/>
              <a:buChar char="•"/>
            </a:pPr>
            <a:r>
              <a:rPr lang="en-US" dirty="0"/>
              <a:t>Use TF-IDF (Term Frequency-Inverse Document Frequency) vectorization to convert text data into numerical features.</a:t>
            </a:r>
          </a:p>
          <a:p>
            <a:pPr>
              <a:buFont typeface="Arial" panose="020B0604020202020204" pitchFamily="34" charset="0"/>
              <a:buChar char="•"/>
            </a:pPr>
            <a:r>
              <a:rPr lang="en-US" b="1" dirty="0"/>
              <a:t>Model Training:</a:t>
            </a:r>
            <a:endParaRPr lang="en-US" dirty="0"/>
          </a:p>
          <a:p>
            <a:pPr marL="742950" lvl="1" indent="-285750">
              <a:buFont typeface="Arial" panose="020B0604020202020204" pitchFamily="34" charset="0"/>
              <a:buChar char="•"/>
            </a:pPr>
            <a:r>
              <a:rPr lang="en-US" dirty="0"/>
              <a:t>Split the dataset into training and testing sets.</a:t>
            </a:r>
          </a:p>
          <a:p>
            <a:pPr marL="742950" lvl="1" indent="-285750">
              <a:buFont typeface="Arial" panose="020B0604020202020204" pitchFamily="34" charset="0"/>
              <a:buChar char="•"/>
            </a:pPr>
            <a:r>
              <a:rPr lang="en-US" dirty="0"/>
              <a:t>Train a Naive Bayes classifier on the training data to predict the sentiment of reviews.</a:t>
            </a:r>
          </a:p>
          <a:p>
            <a:pPr>
              <a:buFont typeface="Arial" panose="020B0604020202020204" pitchFamily="34" charset="0"/>
              <a:buChar char="•"/>
            </a:pPr>
            <a:r>
              <a:rPr lang="en-US" b="1" dirty="0"/>
              <a:t>Model Evaluation:</a:t>
            </a:r>
            <a:endParaRPr lang="en-US" dirty="0"/>
          </a:p>
          <a:p>
            <a:pPr marL="742950" lvl="1" indent="-285750">
              <a:buFont typeface="Arial" panose="020B0604020202020204" pitchFamily="34" charset="0"/>
              <a:buChar char="•"/>
            </a:pPr>
            <a:r>
              <a:rPr lang="en-US" dirty="0"/>
              <a:t>Evaluate the model's performance using accuracy score and classification report.</a:t>
            </a:r>
          </a:p>
          <a:p>
            <a:pPr marL="742950" lvl="1" indent="-285750">
              <a:buFont typeface="Arial" panose="020B0604020202020204" pitchFamily="34" charset="0"/>
              <a:buChar char="•"/>
            </a:pPr>
            <a:r>
              <a:rPr lang="en-US" dirty="0"/>
              <a:t>Fine-tune the model based on evaluation metrics to improve accuracy.</a:t>
            </a:r>
          </a:p>
          <a:p>
            <a:r>
              <a:rPr lang="en-US" b="1" dirty="0"/>
              <a:t>Evaluation:</a:t>
            </a:r>
          </a:p>
          <a:p>
            <a:pPr>
              <a:buFont typeface="Arial" panose="020B0604020202020204" pitchFamily="34" charset="0"/>
              <a:buChar char="•"/>
            </a:pPr>
            <a:r>
              <a:rPr lang="en-US" b="1" dirty="0"/>
              <a:t>Model Assessment:</a:t>
            </a:r>
            <a:endParaRPr lang="en-US" dirty="0"/>
          </a:p>
          <a:p>
            <a:pPr marL="742950" lvl="1" indent="-285750">
              <a:buFont typeface="Arial" panose="020B0604020202020204" pitchFamily="34" charset="0"/>
              <a:buChar char="•"/>
            </a:pPr>
            <a:r>
              <a:rPr lang="en-US" dirty="0"/>
              <a:t>Assess the model's performance using appropriate metrics such as accuracy, precision, recall, and F1 score.</a:t>
            </a:r>
          </a:p>
          <a:p>
            <a:pPr marL="742950" lvl="1" indent="-285750">
              <a:buFont typeface="Arial" panose="020B0604020202020204" pitchFamily="34" charset="0"/>
              <a:buChar char="•"/>
            </a:pPr>
            <a:r>
              <a:rPr lang="en-US" dirty="0"/>
              <a:t>Continuously monitor the model's performance and fine-tune based on feedback.</a:t>
            </a:r>
          </a:p>
          <a:p>
            <a:pPr marL="742950" lvl="1" indent="-285750">
              <a:buFont typeface="Arial" panose="020B0604020202020204" pitchFamily="34" charset="0"/>
              <a:buChar char="•"/>
            </a:pPr>
            <a:endParaRPr lang="en-US" dirty="0"/>
          </a:p>
          <a:p>
            <a:endParaRPr lang="en-IN" dirty="0"/>
          </a:p>
        </p:txBody>
      </p:sp>
    </p:spTree>
    <p:extLst>
      <p:ext uri="{BB962C8B-B14F-4D97-AF65-F5344CB8AC3E}">
        <p14:creationId xmlns:p14="http://schemas.microsoft.com/office/powerpoint/2010/main" val="15307487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Autofit/>
          </a:bodyPr>
          <a:lstStyle/>
          <a:p>
            <a:r>
              <a:rPr lang="en-US" sz="3600" b="1" dirty="0">
                <a:solidFill>
                  <a:schemeClr val="accent1"/>
                </a:solidFill>
                <a:latin typeface="Arial"/>
                <a:ea typeface="+mj-lt"/>
                <a:cs typeface="Arial"/>
              </a:rPr>
              <a:t>requirements</a:t>
            </a: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r>
              <a:rPr lang="en-IN" b="1" dirty="0"/>
              <a:t>Hardware Requirements:</a:t>
            </a:r>
          </a:p>
          <a:p>
            <a:pPr>
              <a:buFont typeface="Arial" panose="020B0604020202020204" pitchFamily="34" charset="0"/>
              <a:buChar char="•"/>
            </a:pPr>
            <a:r>
              <a:rPr lang="en-IN" b="1" dirty="0"/>
              <a:t>Processor:</a:t>
            </a:r>
            <a:endParaRPr lang="en-IN" dirty="0"/>
          </a:p>
          <a:p>
            <a:pPr marL="742950" lvl="1" indent="-285750">
              <a:buFont typeface="Arial" panose="020B0604020202020204" pitchFamily="34" charset="0"/>
              <a:buChar char="•"/>
            </a:pPr>
            <a:r>
              <a:rPr lang="en-IN" dirty="0"/>
              <a:t>Minimum: Intel core i3 or </a:t>
            </a:r>
            <a:r>
              <a:rPr lang="en-IN" dirty="0" err="1"/>
              <a:t>Ryzen</a:t>
            </a:r>
            <a:r>
              <a:rPr lang="en-IN" dirty="0"/>
              <a:t> 3</a:t>
            </a:r>
          </a:p>
          <a:p>
            <a:pPr marL="742950" lvl="1" indent="-285750">
              <a:buFont typeface="Arial" panose="020B0604020202020204" pitchFamily="34" charset="0"/>
              <a:buChar char="•"/>
            </a:pPr>
            <a:r>
              <a:rPr lang="en-IN" dirty="0"/>
              <a:t>Recommended: Intel core i5 or </a:t>
            </a:r>
            <a:r>
              <a:rPr lang="en-IN" dirty="0" err="1"/>
              <a:t>Ryzen</a:t>
            </a:r>
            <a:r>
              <a:rPr lang="en-IN" dirty="0"/>
              <a:t> 5 or higher</a:t>
            </a:r>
          </a:p>
          <a:p>
            <a:pPr>
              <a:buFont typeface="Arial" panose="020B0604020202020204" pitchFamily="34" charset="0"/>
              <a:buChar char="•"/>
            </a:pPr>
            <a:r>
              <a:rPr lang="en-IN" b="1" dirty="0"/>
              <a:t>Memory (RAM):</a:t>
            </a:r>
            <a:endParaRPr lang="en-IN" dirty="0"/>
          </a:p>
          <a:p>
            <a:pPr marL="742950" lvl="1" indent="-285750">
              <a:buFont typeface="Arial" panose="020B0604020202020204" pitchFamily="34" charset="0"/>
              <a:buChar char="•"/>
            </a:pPr>
            <a:r>
              <a:rPr lang="en-IN" dirty="0"/>
              <a:t>Minimum: 4 GB</a:t>
            </a:r>
          </a:p>
          <a:p>
            <a:pPr marL="742950" lvl="1" indent="-285750">
              <a:buFont typeface="Arial" panose="020B0604020202020204" pitchFamily="34" charset="0"/>
              <a:buChar char="•"/>
            </a:pPr>
            <a:r>
              <a:rPr lang="en-IN" dirty="0"/>
              <a:t>Recommended: 8 GB or higher</a:t>
            </a:r>
          </a:p>
          <a:p>
            <a:pPr>
              <a:buFont typeface="Arial" panose="020B0604020202020204" pitchFamily="34" charset="0"/>
              <a:buChar char="•"/>
            </a:pPr>
            <a:r>
              <a:rPr lang="en-IN" b="1" dirty="0"/>
              <a:t>Storage:</a:t>
            </a:r>
            <a:endParaRPr lang="en-IN" dirty="0"/>
          </a:p>
          <a:p>
            <a:pPr marL="742950" lvl="1" indent="-285750">
              <a:buFont typeface="Arial" panose="020B0604020202020204" pitchFamily="34" charset="0"/>
              <a:buChar char="•"/>
            </a:pPr>
            <a:r>
              <a:rPr lang="en-IN" dirty="0"/>
              <a:t>Minimum: 20 GB free disk space</a:t>
            </a:r>
          </a:p>
          <a:p>
            <a:pPr marL="742950" lvl="1" indent="-285750">
              <a:buFont typeface="Arial" panose="020B0604020202020204" pitchFamily="34" charset="0"/>
              <a:buChar char="•"/>
            </a:pPr>
            <a:r>
              <a:rPr lang="en-IN" dirty="0"/>
              <a:t>Recommended: 50 GB or higher for handling large datasets and storing models</a:t>
            </a:r>
          </a:p>
          <a:p>
            <a:pPr marL="0" indent="0">
              <a:buNone/>
            </a:pP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314CE-53AE-3356-25C1-65E8F0DDF196}"/>
              </a:ext>
            </a:extLst>
          </p:cNvPr>
          <p:cNvSpPr>
            <a:spLocks noGrp="1"/>
          </p:cNvSpPr>
          <p:nvPr>
            <p:ph type="title"/>
          </p:nvPr>
        </p:nvSpPr>
        <p:spPr/>
        <p:txBody>
          <a:bodyPr>
            <a:normAutofit fontScale="90000"/>
          </a:bodyPr>
          <a:lstStyle/>
          <a:p>
            <a:r>
              <a:rPr lang="en-US" sz="4000" b="1" dirty="0">
                <a:solidFill>
                  <a:schemeClr val="accent1"/>
                </a:solidFill>
                <a:latin typeface="Arial"/>
                <a:ea typeface="+mj-lt"/>
                <a:cs typeface="Arial"/>
              </a:rPr>
              <a:t>requirements</a:t>
            </a:r>
            <a:endParaRPr lang="en-IN" sz="4000" b="1" dirty="0">
              <a:solidFill>
                <a:schemeClr val="accent1"/>
              </a:solidFill>
              <a:latin typeface="Arial"/>
              <a:ea typeface="+mj-lt"/>
              <a:cs typeface="Arial"/>
            </a:endParaRPr>
          </a:p>
        </p:txBody>
      </p:sp>
      <p:sp>
        <p:nvSpPr>
          <p:cNvPr id="4" name="Rectangle 1">
            <a:extLst>
              <a:ext uri="{FF2B5EF4-FFF2-40B4-BE49-F238E27FC236}">
                <a16:creationId xmlns:a16="http://schemas.microsoft.com/office/drawing/2014/main" id="{6CC686C8-D389-86B6-F868-D41505EEEFDD}"/>
              </a:ext>
            </a:extLst>
          </p:cNvPr>
          <p:cNvSpPr>
            <a:spLocks noGrp="1" noChangeArrowheads="1"/>
          </p:cNvSpPr>
          <p:nvPr>
            <p:ph idx="1"/>
          </p:nvPr>
        </p:nvSpPr>
        <p:spPr bwMode="auto">
          <a:xfrm>
            <a:off x="581192" y="1454613"/>
            <a:ext cx="8916769" cy="39487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fontAlgn="base">
              <a:lnSpc>
                <a:spcPct val="100000"/>
              </a:lnSpc>
              <a:buFontTx/>
              <a:buChar char="•"/>
            </a:pPr>
            <a:r>
              <a:rPr lang="en-US" altLang="en-US" b="1" dirty="0"/>
              <a:t>Software Requirements:</a:t>
            </a:r>
          </a:p>
          <a:p>
            <a:pPr marL="0" indent="0" fontAlgn="base">
              <a:lnSpc>
                <a:spcPct val="100000"/>
              </a:lnSpc>
              <a:buFontTx/>
              <a:buChar char="•"/>
            </a:pPr>
            <a:r>
              <a:rPr lang="en-US" altLang="en-US" b="1" dirty="0"/>
              <a:t>Operating System:</a:t>
            </a:r>
          </a:p>
          <a:p>
            <a:pPr marL="742950" marR="0" lvl="1" indent="-285750" fontAlgn="base">
              <a:lnSpc>
                <a:spcPct val="100000"/>
              </a:lnSpc>
              <a:buFont typeface="Arial" panose="020B0604020202020204" pitchFamily="34" charset="0"/>
              <a:buChar char="•"/>
              <a:tabLst/>
            </a:pPr>
            <a:r>
              <a:rPr lang="en-US" altLang="en-US" dirty="0"/>
              <a:t>Windows 10 or higher, macOS, or Linux</a:t>
            </a:r>
          </a:p>
          <a:p>
            <a:pPr marL="0" marR="0" lvl="0" indent="0" fontAlgn="base">
              <a:lnSpc>
                <a:spcPct val="100000"/>
              </a:lnSpc>
              <a:buFontTx/>
              <a:buChar char="•"/>
              <a:tabLst/>
            </a:pPr>
            <a:r>
              <a:rPr lang="en-US" altLang="en-US" b="1" dirty="0"/>
              <a:t>Programming Language:</a:t>
            </a:r>
          </a:p>
          <a:p>
            <a:pPr marL="742950" lvl="1" indent="-285750" fontAlgn="base">
              <a:buFont typeface="Arial" panose="020B0604020202020204" pitchFamily="34" charset="0"/>
              <a:buChar char="•"/>
            </a:pPr>
            <a:r>
              <a:rPr lang="en-US" altLang="en-US" dirty="0"/>
              <a:t>Python 3.6 or higher</a:t>
            </a:r>
          </a:p>
          <a:p>
            <a:pPr marL="0" marR="0" lvl="0" indent="0" fontAlgn="base">
              <a:lnSpc>
                <a:spcPct val="100000"/>
              </a:lnSpc>
              <a:buFontTx/>
              <a:buChar char="•"/>
              <a:tabLst/>
            </a:pPr>
            <a:r>
              <a:rPr lang="en-US" altLang="en-US" b="1" dirty="0"/>
              <a:t>Development Environment:</a:t>
            </a:r>
          </a:p>
          <a:p>
            <a:pPr marL="742950" marR="0" lvl="1" indent="-285750" fontAlgn="base">
              <a:lnSpc>
                <a:spcPct val="100000"/>
              </a:lnSpc>
              <a:buFont typeface="Arial" panose="020B0604020202020204" pitchFamily="34" charset="0"/>
              <a:buChar char="•"/>
              <a:tabLst/>
            </a:pPr>
            <a:r>
              <a:rPr lang="en-US" altLang="en-US" dirty="0" err="1"/>
              <a:t>Jupyter</a:t>
            </a:r>
            <a:r>
              <a:rPr lang="en-US" altLang="en-US" dirty="0"/>
              <a:t> Notebook or any IDE that supports Python (e.g., PyCharm, Visual Studio Code)</a:t>
            </a:r>
          </a:p>
          <a:p>
            <a:pPr marL="0" marR="0" lvl="0" indent="0" fontAlgn="base">
              <a:lnSpc>
                <a:spcPct val="100000"/>
              </a:lnSpc>
              <a:buFontTx/>
              <a:buChar char="•"/>
              <a:tabLst/>
            </a:pPr>
            <a:r>
              <a:rPr lang="en-US" altLang="en-US" b="1" dirty="0"/>
              <a:t>Additional Tools:</a:t>
            </a:r>
          </a:p>
          <a:p>
            <a:pPr marL="742950" lvl="1" indent="-285750" fontAlgn="base">
              <a:buFont typeface="Arial" panose="020B0604020202020204" pitchFamily="34" charset="0"/>
              <a:buChar char="•"/>
            </a:pPr>
            <a:r>
              <a:rPr lang="en-US" altLang="en-US" dirty="0"/>
              <a:t>Google </a:t>
            </a:r>
            <a:r>
              <a:rPr lang="en-US" altLang="en-US" dirty="0" err="1"/>
              <a:t>Colab</a:t>
            </a:r>
            <a:r>
              <a:rPr lang="en-US" altLang="en-US" dirty="0"/>
              <a:t> (optional, for running code on the cloud and accessing free GPU resources)</a:t>
            </a:r>
          </a:p>
          <a:p>
            <a:pPr marL="742950" lvl="1" indent="-285750" fontAlgn="base">
              <a:buFont typeface="Arial" panose="020B0604020202020204" pitchFamily="34" charset="0"/>
              <a:buChar char="•"/>
            </a:pPr>
            <a:endParaRPr lang="en-US" altLang="en-US"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507502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FCEEA-76A3-903C-87F7-C41F8757C74A}"/>
              </a:ext>
            </a:extLst>
          </p:cNvPr>
          <p:cNvSpPr>
            <a:spLocks noGrp="1"/>
          </p:cNvSpPr>
          <p:nvPr>
            <p:ph type="title"/>
          </p:nvPr>
        </p:nvSpPr>
        <p:spPr/>
        <p:txBody>
          <a:bodyPr>
            <a:noAutofit/>
          </a:bodyPr>
          <a:lstStyle/>
          <a:p>
            <a:r>
              <a:rPr lang="en-US" sz="3600" b="1" dirty="0">
                <a:solidFill>
                  <a:schemeClr val="accent1"/>
                </a:solidFill>
                <a:latin typeface="Arial"/>
                <a:ea typeface="+mj-lt"/>
                <a:cs typeface="Arial"/>
              </a:rPr>
              <a:t>requirements</a:t>
            </a:r>
            <a:endParaRPr lang="en-IN" sz="3600" b="1" dirty="0">
              <a:solidFill>
                <a:schemeClr val="accent1"/>
              </a:solidFill>
              <a:latin typeface="Arial"/>
              <a:ea typeface="+mj-lt"/>
              <a:cs typeface="Arial"/>
            </a:endParaRPr>
          </a:p>
        </p:txBody>
      </p:sp>
      <p:sp>
        <p:nvSpPr>
          <p:cNvPr id="3" name="Content Placeholder 2">
            <a:extLst>
              <a:ext uri="{FF2B5EF4-FFF2-40B4-BE49-F238E27FC236}">
                <a16:creationId xmlns:a16="http://schemas.microsoft.com/office/drawing/2014/main" id="{4413396E-619C-F648-C97C-DFE742C82ED2}"/>
              </a:ext>
            </a:extLst>
          </p:cNvPr>
          <p:cNvSpPr>
            <a:spLocks noGrp="1"/>
          </p:cNvSpPr>
          <p:nvPr>
            <p:ph idx="1"/>
          </p:nvPr>
        </p:nvSpPr>
        <p:spPr/>
        <p:txBody>
          <a:bodyPr/>
          <a:lstStyle/>
          <a:p>
            <a:pPr marL="0" marR="0" indent="0" algn="l" rtl="0" eaLnBrk="0" fontAlgn="base" latinLnBrk="0" hangingPunct="0">
              <a:spcBef>
                <a:spcPts val="0"/>
              </a:spcBef>
              <a:spcAft>
                <a:spcPts val="0"/>
              </a:spcAft>
              <a:buClrTx/>
              <a:buSzPts val="1800"/>
              <a:buFont typeface="Arial" panose="020B0604020202020204" pitchFamily="34" charset="0"/>
              <a:buChar char="•"/>
            </a:pPr>
            <a:r>
              <a:rPr lang="en-US" sz="1800" b="1" i="0" kern="1200" baseline="0" dirty="0">
                <a:ln>
                  <a:noFill/>
                </a:ln>
                <a:solidFill>
                  <a:srgbClr val="000000"/>
                </a:solidFill>
                <a:effectLst/>
                <a:latin typeface="Arial" panose="020B0604020202020204" pitchFamily="34" charset="0"/>
                <a:ea typeface="+mn-ea"/>
                <a:cs typeface="+mn-cs"/>
              </a:rPr>
              <a:t>Python Libraries:</a:t>
            </a:r>
            <a:endParaRPr lang="en-IN" sz="1800" dirty="0">
              <a:effectLst/>
            </a:endParaRPr>
          </a:p>
          <a:p>
            <a:pPr marL="742950" lvl="1" indent="-285750" fontAlgn="base">
              <a:buFont typeface="Arial" panose="020B0604020202020204" pitchFamily="34" charset="0"/>
              <a:buChar char="•"/>
            </a:pPr>
            <a:r>
              <a:rPr lang="en-US" dirty="0"/>
              <a:t>Pandas for data manipulation and analysis</a:t>
            </a:r>
            <a:endParaRPr lang="en-IN" dirty="0"/>
          </a:p>
          <a:p>
            <a:pPr marL="742950" lvl="1" indent="-285750" fontAlgn="base">
              <a:buFont typeface="Arial" panose="020B0604020202020204" pitchFamily="34" charset="0"/>
              <a:buChar char="•"/>
            </a:pPr>
            <a:r>
              <a:rPr lang="en-US" dirty="0" err="1"/>
              <a:t>Numpy</a:t>
            </a:r>
            <a:r>
              <a:rPr lang="en-US" dirty="0"/>
              <a:t> for numerical operations</a:t>
            </a:r>
            <a:endParaRPr lang="en-IN" dirty="0"/>
          </a:p>
          <a:p>
            <a:pPr marL="742950" lvl="1" indent="-285750" fontAlgn="base">
              <a:buFont typeface="Arial" panose="020B0604020202020204" pitchFamily="34" charset="0"/>
              <a:buChar char="•"/>
            </a:pPr>
            <a:r>
              <a:rPr lang="en-US" dirty="0"/>
              <a:t>Matplotlib and seaborn for data visualization</a:t>
            </a:r>
            <a:endParaRPr lang="en-IN" dirty="0"/>
          </a:p>
          <a:p>
            <a:pPr marL="742950" lvl="1" indent="-285750" fontAlgn="base">
              <a:buFont typeface="Arial" panose="020B0604020202020204" pitchFamily="34" charset="0"/>
              <a:buChar char="•"/>
            </a:pPr>
            <a:r>
              <a:rPr lang="en-US" dirty="0" err="1"/>
              <a:t>Wordcloud</a:t>
            </a:r>
            <a:r>
              <a:rPr lang="en-US" dirty="0"/>
              <a:t> for generating word clouds</a:t>
            </a:r>
            <a:endParaRPr lang="en-IN" dirty="0"/>
          </a:p>
          <a:p>
            <a:pPr marL="742950" lvl="1" indent="-285750" fontAlgn="base">
              <a:buFont typeface="Arial" panose="020B0604020202020204" pitchFamily="34" charset="0"/>
              <a:buChar char="•"/>
            </a:pPr>
            <a:r>
              <a:rPr lang="en-US" dirty="0" err="1"/>
              <a:t>Nltk</a:t>
            </a:r>
            <a:r>
              <a:rPr lang="en-US" dirty="0"/>
              <a:t> for natural language processing (tokenization, </a:t>
            </a:r>
            <a:r>
              <a:rPr lang="en-US" dirty="0" err="1"/>
              <a:t>stopword</a:t>
            </a:r>
            <a:r>
              <a:rPr lang="en-US" dirty="0"/>
              <a:t> removal, stemming, lemmatization)</a:t>
            </a:r>
            <a:endParaRPr lang="en-IN" dirty="0"/>
          </a:p>
          <a:p>
            <a:pPr marL="742950" lvl="1" indent="-285750" fontAlgn="base">
              <a:buFont typeface="Arial" panose="020B0604020202020204" pitchFamily="34" charset="0"/>
              <a:buChar char="•"/>
            </a:pPr>
            <a:r>
              <a:rPr lang="en-US" dirty="0" err="1"/>
              <a:t>Sklearn</a:t>
            </a:r>
            <a:r>
              <a:rPr lang="en-US" dirty="0"/>
              <a:t> for machine learning algorithms (TF-IDF vectorization, Naive Bayes classifier, model evaluation)</a:t>
            </a:r>
            <a:endParaRPr lang="en-IN" dirty="0"/>
          </a:p>
          <a:p>
            <a:pPr marL="742950" lvl="1" indent="-285750" fontAlgn="base">
              <a:buFont typeface="Arial" panose="020B0604020202020204" pitchFamily="34" charset="0"/>
              <a:buChar char="•"/>
            </a:pPr>
            <a:r>
              <a:rPr lang="en-US" dirty="0"/>
              <a:t>re for regular expressions (text cleaning)</a:t>
            </a:r>
            <a:endParaRPr lang="en-IN" dirty="0"/>
          </a:p>
          <a:p>
            <a:pPr marL="742950" lvl="1" indent="-285750" fontAlgn="base">
              <a:buFont typeface="Arial" panose="020B0604020202020204" pitchFamily="34" charset="0"/>
              <a:buChar char="•"/>
            </a:pPr>
            <a:r>
              <a:rPr lang="en-US" dirty="0"/>
              <a:t>beautifulsoup4 for removing HTML tags</a:t>
            </a:r>
            <a:endParaRPr lang="en-IN" dirty="0"/>
          </a:p>
          <a:p>
            <a:pPr marL="742950" lvl="1" indent="-285750" fontAlgn="base">
              <a:buFont typeface="Arial" panose="020B0604020202020204" pitchFamily="34" charset="0"/>
              <a:buChar char="•"/>
            </a:pPr>
            <a:r>
              <a:rPr lang="en-US" dirty="0"/>
              <a:t>contractions for expanding contractions</a:t>
            </a:r>
            <a:endParaRPr lang="en-IN" dirty="0"/>
          </a:p>
          <a:p>
            <a:pPr marL="742950" lvl="1" indent="-285750" fontAlgn="base">
              <a:buFont typeface="Arial" panose="020B0604020202020204" pitchFamily="34" charset="0"/>
              <a:buChar char="•"/>
            </a:pPr>
            <a:r>
              <a:rPr lang="en-US" dirty="0"/>
              <a:t>emoji for converting emojis to text descriptions</a:t>
            </a:r>
            <a:endParaRPr lang="en-IN" dirty="0"/>
          </a:p>
          <a:p>
            <a:endParaRPr lang="en-IN" dirty="0"/>
          </a:p>
        </p:txBody>
      </p:sp>
    </p:spTree>
    <p:extLst>
      <p:ext uri="{BB962C8B-B14F-4D97-AF65-F5344CB8AC3E}">
        <p14:creationId xmlns:p14="http://schemas.microsoft.com/office/powerpoint/2010/main" val="248289987"/>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D289AE2-D2AE-49D1-AFAC-3A79F6794255}">
  <ds:schemaRefs>
    <ds:schemaRef ds:uri="http://www.w3.org/XML/1998/namespace"/>
    <ds:schemaRef ds:uri="http://purl.org/dc/dcmitype/"/>
    <ds:schemaRef ds:uri="http://purl.org/dc/elements/1.1/"/>
    <ds:schemaRef ds:uri="http://schemas.microsoft.com/office/2006/documentManagement/types"/>
    <ds:schemaRef ds:uri="http://schemas.microsoft.com/office/infopath/2007/PartnerControls"/>
    <ds:schemaRef ds:uri="http://schemas.openxmlformats.org/package/2006/metadata/core-properties"/>
    <ds:schemaRef ds:uri="c0fa2617-96bd-425d-8578-e93563fe37c5"/>
    <ds:schemaRef ds:uri="9162bd5b-4ed9-4da3-b376-05204580ba3f"/>
    <ds:schemaRef ds:uri="http://schemas.microsoft.com/office/2006/metadata/properties"/>
    <ds:schemaRef ds:uri="http://purl.org/dc/terms/"/>
  </ds:schemaRefs>
</ds:datastoreItem>
</file>

<file path=docProps/app.xml><?xml version="1.0" encoding="utf-8"?>
<Properties xmlns="http://schemas.openxmlformats.org/officeDocument/2006/extended-properties" xmlns:vt="http://schemas.openxmlformats.org/officeDocument/2006/docPropsVTypes">
  <Template>Future forward</Template>
  <TotalTime>97</TotalTime>
  <Words>1428</Words>
  <Application>Microsoft Office PowerPoint</Application>
  <PresentationFormat>Widescreen</PresentationFormat>
  <Paragraphs>153</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Franklin Gothic Book</vt:lpstr>
      <vt:lpstr>Franklin Gothic Demi</vt:lpstr>
      <vt:lpstr>Wingdings 2</vt:lpstr>
      <vt:lpstr>DividendVTI</vt:lpstr>
      <vt:lpstr>SENTIMENT ANALYSIS </vt:lpstr>
      <vt:lpstr>OUTLINE</vt:lpstr>
      <vt:lpstr>Problem Statement: Sentiment Analysis    of Restaurant Reviews</vt:lpstr>
      <vt:lpstr>Proposed Solution</vt:lpstr>
      <vt:lpstr>Proposed Solution</vt:lpstr>
      <vt:lpstr>Proposed Solution</vt:lpstr>
      <vt:lpstr>requirements</vt:lpstr>
      <vt:lpstr>requirements</vt:lpstr>
      <vt:lpstr>requirements</vt:lpstr>
      <vt:lpstr>requirements</vt:lpstr>
      <vt:lpstr>Algorithm &amp; Deployment</vt:lpstr>
      <vt:lpstr>Algorithm &amp; Deployment</vt:lpstr>
      <vt:lpstr>Algorithm &amp; Deployment</vt:lpstr>
      <vt:lpstr>Result</vt:lpstr>
      <vt:lpstr>Result</vt:lpstr>
      <vt:lpstr>Result</vt:lpstr>
      <vt:lpstr>Conclusion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HANEESH NARAYANA</cp:lastModifiedBy>
  <cp:revision>27</cp:revision>
  <dcterms:created xsi:type="dcterms:W3CDTF">2021-05-26T16:50:10Z</dcterms:created>
  <dcterms:modified xsi:type="dcterms:W3CDTF">2024-06-23T13:03:59Z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