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4660"/>
  </p:normalViewPr>
  <p:slideViewPr>
    <p:cSldViewPr snapToGrid="0">
      <p:cViewPr varScale="1">
        <p:scale>
          <a:sx n="105" d="100"/>
          <a:sy n="105"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04F59-E86A-423A-83B7-F6E91412814B}"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767EA-0F4A-423F-AC86-D60AD827FC89}" type="slidenum">
              <a:rPr lang="en-US" smtClean="0"/>
              <a:t>‹#›</a:t>
            </a:fld>
            <a:endParaRPr lang="en-US"/>
          </a:p>
        </p:txBody>
      </p:sp>
    </p:spTree>
    <p:extLst>
      <p:ext uri="{BB962C8B-B14F-4D97-AF65-F5344CB8AC3E}">
        <p14:creationId xmlns:p14="http://schemas.microsoft.com/office/powerpoint/2010/main" val="365186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8767EA-0F4A-423F-AC86-D60AD827FC89}" type="slidenum">
              <a:rPr lang="en-US" smtClean="0"/>
              <a:t>4</a:t>
            </a:fld>
            <a:endParaRPr lang="en-US"/>
          </a:p>
        </p:txBody>
      </p:sp>
    </p:spTree>
    <p:extLst>
      <p:ext uri="{BB962C8B-B14F-4D97-AF65-F5344CB8AC3E}">
        <p14:creationId xmlns:p14="http://schemas.microsoft.com/office/powerpoint/2010/main" val="476040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8767EA-0F4A-423F-AC86-D60AD827FC89}" type="slidenum">
              <a:rPr lang="en-US" smtClean="0"/>
              <a:t>16</a:t>
            </a:fld>
            <a:endParaRPr lang="en-US"/>
          </a:p>
        </p:txBody>
      </p:sp>
    </p:spTree>
    <p:extLst>
      <p:ext uri="{BB962C8B-B14F-4D97-AF65-F5344CB8AC3E}">
        <p14:creationId xmlns:p14="http://schemas.microsoft.com/office/powerpoint/2010/main" val="159334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125764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9EB91-38CE-4B54-9499-7BF44AB22B33}"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186827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234609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3326484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403469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2069182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75960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3266945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283301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342556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EB91-38CE-4B54-9499-7BF44AB22B3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63646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9EB91-38CE-4B54-9499-7BF44AB22B33}"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192403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9EB91-38CE-4B54-9499-7BF44AB22B33}"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124769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EB91-38CE-4B54-9499-7BF44AB22B33}"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59189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9EB91-38CE-4B54-9499-7BF44AB22B33}"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317733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9EB91-38CE-4B54-9499-7BF44AB22B33}"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56635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9EB91-38CE-4B54-9499-7BF44AB22B33}"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76A0A-F4D0-494C-BD2E-5E450DE3DD3B}" type="slidenum">
              <a:rPr lang="en-IN" smtClean="0"/>
              <a:t>‹#›</a:t>
            </a:fld>
            <a:endParaRPr lang="en-IN"/>
          </a:p>
        </p:txBody>
      </p:sp>
    </p:spTree>
    <p:extLst>
      <p:ext uri="{BB962C8B-B14F-4D97-AF65-F5344CB8AC3E}">
        <p14:creationId xmlns:p14="http://schemas.microsoft.com/office/powerpoint/2010/main" val="325495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99EB91-38CE-4B54-9499-7BF44AB22B33}" type="datetimeFigureOut">
              <a:rPr lang="en-IN" smtClean="0"/>
              <a:t>25-04-2024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A76A0A-F4D0-494C-BD2E-5E450DE3DD3B}" type="slidenum">
              <a:rPr lang="en-IN" smtClean="0"/>
              <a:t>‹#›</a:t>
            </a:fld>
            <a:endParaRPr lang="en-IN"/>
          </a:p>
        </p:txBody>
      </p:sp>
    </p:spTree>
    <p:extLst>
      <p:ext uri="{BB962C8B-B14F-4D97-AF65-F5344CB8AC3E}">
        <p14:creationId xmlns:p14="http://schemas.microsoft.com/office/powerpoint/2010/main" val="448150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vizhub.com/Haneesh-Reddy/8a168947f751405dac40c85ab027b305?edit=files"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iata.org/en/programs/cargo/covid1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6D5-8370-1DC9-B392-6425CC2C6AF2}"/>
              </a:ext>
            </a:extLst>
          </p:cNvPr>
          <p:cNvSpPr>
            <a:spLocks noGrp="1"/>
          </p:cNvSpPr>
          <p:nvPr>
            <p:ph type="ctrTitle"/>
          </p:nvPr>
        </p:nvSpPr>
        <p:spPr>
          <a:xfrm>
            <a:off x="4251960" y="1316737"/>
            <a:ext cx="7379079" cy="2596891"/>
          </a:xfrm>
        </p:spPr>
        <p:txBody>
          <a:bodyPr>
            <a:noAutofit/>
          </a:bodyPr>
          <a:lstStyle/>
          <a:p>
            <a:r>
              <a:rPr lang="en-US" sz="3600" b="1" dirty="0">
                <a:latin typeface="Times New Roman" panose="02020603050405020304" pitchFamily="18" charset="0"/>
                <a:cs typeface="Times New Roman" panose="02020603050405020304" pitchFamily="18" charset="0"/>
              </a:rPr>
              <a:t>Examining the Effects of Worldwide Health Crisis on Public Health and Economic Stability</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E81A95-9CE9-A959-0A1E-0A30A1452742}"/>
              </a:ext>
            </a:extLst>
          </p:cNvPr>
          <p:cNvSpPr>
            <a:spLocks noGrp="1"/>
          </p:cNvSpPr>
          <p:nvPr>
            <p:ph type="subTitle" idx="1"/>
          </p:nvPr>
        </p:nvSpPr>
        <p:spPr>
          <a:xfrm>
            <a:off x="4515377" y="4453127"/>
            <a:ext cx="6987645" cy="931673"/>
          </a:xfrm>
        </p:spPr>
        <p:txBody>
          <a:bodyPr/>
          <a:lstStyle/>
          <a:p>
            <a:r>
              <a:rPr lang="en-IN" b="1" dirty="0">
                <a:latin typeface="Times New Roman" panose="02020603050405020304" pitchFamily="18" charset="0"/>
                <a:cs typeface="Times New Roman" panose="02020603050405020304" pitchFamily="18" charset="0"/>
              </a:rPr>
              <a:t>CSCE 5320 SCIENTIFIC DATA VISUALIZATION</a:t>
            </a:r>
          </a:p>
          <a:p>
            <a:r>
              <a:rPr lang="en-IN" b="1" dirty="0">
                <a:latin typeface="Times New Roman" panose="02020603050405020304" pitchFamily="18" charset="0"/>
                <a:cs typeface="Times New Roman" panose="02020603050405020304" pitchFamily="18" charset="0"/>
              </a:rPr>
              <a:t>GROUP-22</a:t>
            </a:r>
          </a:p>
        </p:txBody>
      </p:sp>
      <p:cxnSp>
        <p:nvCxnSpPr>
          <p:cNvPr id="5" name="Straight Connector 4">
            <a:extLst>
              <a:ext uri="{FF2B5EF4-FFF2-40B4-BE49-F238E27FC236}">
                <a16:creationId xmlns:a16="http://schemas.microsoft.com/office/drawing/2014/main" id="{1F096B34-15A8-2573-F7F4-C48A556049CF}"/>
              </a:ext>
            </a:extLst>
          </p:cNvPr>
          <p:cNvCxnSpPr>
            <a:cxnSpLocks/>
          </p:cNvCxnSpPr>
          <p:nvPr/>
        </p:nvCxnSpPr>
        <p:spPr>
          <a:xfrm>
            <a:off x="4151376" y="4306824"/>
            <a:ext cx="74796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9712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43BD-9EA3-56B8-68A0-86AF42287C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Visualization of New covid cases in the world between January 2020 and October 2020</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6B1D9BB-F8E4-2291-835E-99566C257334}"/>
              </a:ext>
            </a:extLst>
          </p:cNvPr>
          <p:cNvPicPr>
            <a:picLocks noGrp="1" noChangeAspect="1"/>
          </p:cNvPicPr>
          <p:nvPr>
            <p:ph idx="1"/>
          </p:nvPr>
        </p:nvPicPr>
        <p:blipFill>
          <a:blip r:embed="rId2"/>
          <a:stretch>
            <a:fillRect/>
          </a:stretch>
        </p:blipFill>
        <p:spPr>
          <a:xfrm>
            <a:off x="3142712" y="2667000"/>
            <a:ext cx="6701913" cy="3124200"/>
          </a:xfrm>
        </p:spPr>
      </p:pic>
    </p:spTree>
    <p:extLst>
      <p:ext uri="{BB962C8B-B14F-4D97-AF65-F5344CB8AC3E}">
        <p14:creationId xmlns:p14="http://schemas.microsoft.com/office/powerpoint/2010/main" val="554335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4A2A-B792-35A4-97C1-87CFEB0450B9}"/>
              </a:ext>
            </a:extLst>
          </p:cNvPr>
          <p:cNvSpPr>
            <a:spLocks noGrp="1"/>
          </p:cNvSpPr>
          <p:nvPr>
            <p:ph type="title"/>
          </p:nvPr>
        </p:nvSpPr>
        <p:spPr>
          <a:xfrm>
            <a:off x="1620788" y="180754"/>
            <a:ext cx="10018713" cy="1752599"/>
          </a:xfrm>
        </p:spPr>
        <p:txBody>
          <a:bodyPr/>
          <a:lstStyle/>
          <a:p>
            <a:r>
              <a:rPr lang="en-GB" dirty="0">
                <a:latin typeface="Times New Roman" panose="02020603050405020304" pitchFamily="18" charset="0"/>
                <a:cs typeface="Times New Roman" panose="02020603050405020304" pitchFamily="18" charset="0"/>
              </a:rPr>
              <a:t>Countries with highest death due to Covid-19 at the start of 2020</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CEC014A-1DEA-4B2E-50FE-FE66A9A09E1E}"/>
              </a:ext>
            </a:extLst>
          </p:cNvPr>
          <p:cNvPicPr>
            <a:picLocks noGrp="1" noChangeAspect="1"/>
          </p:cNvPicPr>
          <p:nvPr>
            <p:ph idx="1"/>
          </p:nvPr>
        </p:nvPicPr>
        <p:blipFill>
          <a:blip r:embed="rId2"/>
          <a:stretch>
            <a:fillRect/>
          </a:stretch>
        </p:blipFill>
        <p:spPr>
          <a:xfrm>
            <a:off x="2628378" y="2039202"/>
            <a:ext cx="6686217" cy="4562981"/>
          </a:xfrm>
        </p:spPr>
      </p:pic>
    </p:spTree>
    <p:extLst>
      <p:ext uri="{BB962C8B-B14F-4D97-AF65-F5344CB8AC3E}">
        <p14:creationId xmlns:p14="http://schemas.microsoft.com/office/powerpoint/2010/main" val="1599480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8391-F9EF-A5EE-95DA-2A1209FCDCCB}"/>
              </a:ext>
            </a:extLst>
          </p:cNvPr>
          <p:cNvSpPr>
            <a:spLocks noGrp="1"/>
          </p:cNvSpPr>
          <p:nvPr>
            <p:ph type="title"/>
          </p:nvPr>
        </p:nvSpPr>
        <p:spPr>
          <a:xfrm>
            <a:off x="1197709" y="290015"/>
            <a:ext cx="9229182" cy="1422779"/>
          </a:xfrm>
        </p:spPr>
        <p:txBody>
          <a:bodyPr/>
          <a:lstStyle/>
          <a:p>
            <a:r>
              <a:rPr lang="en-GB" dirty="0">
                <a:latin typeface="Times New Roman" panose="02020603050405020304" pitchFamily="18" charset="0"/>
                <a:cs typeface="Times New Roman" panose="02020603050405020304" pitchFamily="18" charset="0"/>
              </a:rPr>
              <a:t>Comparison of total cases to deaths of Covid-19</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34A9D3-EFC2-DB90-0CF1-976D1026A7D8}"/>
              </a:ext>
            </a:extLst>
          </p:cNvPr>
          <p:cNvPicPr>
            <a:picLocks noGrp="1" noChangeAspect="1"/>
          </p:cNvPicPr>
          <p:nvPr>
            <p:ph idx="1"/>
          </p:nvPr>
        </p:nvPicPr>
        <p:blipFill>
          <a:blip r:embed="rId2"/>
          <a:stretch>
            <a:fillRect/>
          </a:stretch>
        </p:blipFill>
        <p:spPr>
          <a:xfrm>
            <a:off x="3013621" y="1556322"/>
            <a:ext cx="7201728" cy="5172024"/>
          </a:xfrm>
        </p:spPr>
      </p:pic>
    </p:spTree>
    <p:extLst>
      <p:ext uri="{BB962C8B-B14F-4D97-AF65-F5344CB8AC3E}">
        <p14:creationId xmlns:p14="http://schemas.microsoft.com/office/powerpoint/2010/main" val="23529524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C645-3D4C-1AA3-C728-8E8FFDE2EED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Number of Measures taken by each country to prevent covid 19</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35BA11F-C909-0730-D1CB-91C076D08A59}"/>
              </a:ext>
            </a:extLst>
          </p:cNvPr>
          <p:cNvPicPr>
            <a:picLocks noGrp="1" noChangeAspect="1"/>
          </p:cNvPicPr>
          <p:nvPr>
            <p:ph idx="1"/>
          </p:nvPr>
        </p:nvPicPr>
        <p:blipFill rotWithShape="1">
          <a:blip r:embed="rId2"/>
          <a:srcRect t="3252"/>
          <a:stretch/>
        </p:blipFill>
        <p:spPr>
          <a:xfrm>
            <a:off x="1184062" y="3072384"/>
            <a:ext cx="10680750" cy="2788158"/>
          </a:xfrm>
        </p:spPr>
      </p:pic>
    </p:spTree>
    <p:extLst>
      <p:ext uri="{BB962C8B-B14F-4D97-AF65-F5344CB8AC3E}">
        <p14:creationId xmlns:p14="http://schemas.microsoft.com/office/powerpoint/2010/main" val="105453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C7DB-EFB8-C0E7-A431-42A6C64A9F6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Comparing before and after Financial Effects of Covid-19</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1DD04B-34E9-49E8-24F8-5FE68A0369EA}"/>
              </a:ext>
            </a:extLst>
          </p:cNvPr>
          <p:cNvPicPr>
            <a:picLocks noGrp="1" noChangeAspect="1"/>
          </p:cNvPicPr>
          <p:nvPr>
            <p:ph idx="1"/>
          </p:nvPr>
        </p:nvPicPr>
        <p:blipFill>
          <a:blip r:embed="rId2"/>
          <a:stretch>
            <a:fillRect/>
          </a:stretch>
        </p:blipFill>
        <p:spPr>
          <a:xfrm>
            <a:off x="1484313" y="2714801"/>
            <a:ext cx="10018712" cy="3028598"/>
          </a:xfrm>
        </p:spPr>
      </p:pic>
    </p:spTree>
    <p:extLst>
      <p:ext uri="{BB962C8B-B14F-4D97-AF65-F5344CB8AC3E}">
        <p14:creationId xmlns:p14="http://schemas.microsoft.com/office/powerpoint/2010/main" val="3413072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774A-4D51-B5FE-5DBB-2BDC3DF4633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Human Development Index </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B164133-812E-87AA-A02A-303E8238751C}"/>
              </a:ext>
            </a:extLst>
          </p:cNvPr>
          <p:cNvPicPr>
            <a:picLocks noGrp="1" noChangeAspect="1"/>
          </p:cNvPicPr>
          <p:nvPr>
            <p:ph idx="1"/>
          </p:nvPr>
        </p:nvPicPr>
        <p:blipFill rotWithShape="1">
          <a:blip r:embed="rId2"/>
          <a:srcRect t="3307"/>
          <a:stretch/>
        </p:blipFill>
        <p:spPr>
          <a:xfrm>
            <a:off x="1484313" y="2880360"/>
            <a:ext cx="10018712" cy="2792995"/>
          </a:xfrm>
        </p:spPr>
      </p:pic>
    </p:spTree>
    <p:extLst>
      <p:ext uri="{BB962C8B-B14F-4D97-AF65-F5344CB8AC3E}">
        <p14:creationId xmlns:p14="http://schemas.microsoft.com/office/powerpoint/2010/main" val="640869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58C3-91F7-15CF-8272-B528D5B87E7E}"/>
              </a:ext>
            </a:extLst>
          </p:cNvPr>
          <p:cNvSpPr>
            <a:spLocks noGrp="1"/>
          </p:cNvSpPr>
          <p:nvPr>
            <p:ph type="title"/>
          </p:nvPr>
        </p:nvSpPr>
        <p:spPr>
          <a:xfrm>
            <a:off x="1484311" y="387410"/>
            <a:ext cx="10018713" cy="1752599"/>
          </a:xfrm>
        </p:spPr>
        <p:txBody>
          <a:bodyPr/>
          <a:lstStyle/>
          <a:p>
            <a:r>
              <a:rPr lang="en-GB" dirty="0">
                <a:latin typeface="Times New Roman" panose="02020603050405020304" pitchFamily="18" charset="0"/>
                <a:cs typeface="Times New Roman" panose="02020603050405020304" pitchFamily="18" charset="0"/>
              </a:rPr>
              <a:t>Analysis spread and vaccines of covid 19 using D3.js and CSS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A1B3CC-806D-B8EB-9052-16DB07997AEC}"/>
              </a:ext>
            </a:extLst>
          </p:cNvPr>
          <p:cNvPicPr>
            <a:picLocks noChangeAspect="1"/>
          </p:cNvPicPr>
          <p:nvPr/>
        </p:nvPicPr>
        <p:blipFill>
          <a:blip r:embed="rId3"/>
          <a:stretch>
            <a:fillRect/>
          </a:stretch>
        </p:blipFill>
        <p:spPr>
          <a:xfrm>
            <a:off x="6238790" y="2208245"/>
            <a:ext cx="5264234" cy="3582955"/>
          </a:xfrm>
          <a:prstGeom prst="rect">
            <a:avLst/>
          </a:prstGeom>
        </p:spPr>
      </p:pic>
      <p:pic>
        <p:nvPicPr>
          <p:cNvPr id="9" name="Picture 8">
            <a:extLst>
              <a:ext uri="{FF2B5EF4-FFF2-40B4-BE49-F238E27FC236}">
                <a16:creationId xmlns:a16="http://schemas.microsoft.com/office/drawing/2014/main" id="{BFCA9897-69E8-A904-1354-8CF6E8E8319F}"/>
              </a:ext>
            </a:extLst>
          </p:cNvPr>
          <p:cNvPicPr>
            <a:picLocks noChangeAspect="1"/>
          </p:cNvPicPr>
          <p:nvPr/>
        </p:nvPicPr>
        <p:blipFill>
          <a:blip r:embed="rId4"/>
          <a:stretch>
            <a:fillRect/>
          </a:stretch>
        </p:blipFill>
        <p:spPr>
          <a:xfrm>
            <a:off x="1313156" y="2208245"/>
            <a:ext cx="4754480" cy="3582955"/>
          </a:xfrm>
          <a:prstGeom prst="rect">
            <a:avLst/>
          </a:prstGeom>
        </p:spPr>
      </p:pic>
      <p:sp>
        <p:nvSpPr>
          <p:cNvPr id="3" name="TextBox 2">
            <a:extLst>
              <a:ext uri="{FF2B5EF4-FFF2-40B4-BE49-F238E27FC236}">
                <a16:creationId xmlns:a16="http://schemas.microsoft.com/office/drawing/2014/main" id="{D8B52700-B1FA-BE30-2734-BC253E481BA0}"/>
              </a:ext>
            </a:extLst>
          </p:cNvPr>
          <p:cNvSpPr txBox="1"/>
          <p:nvPr/>
        </p:nvSpPr>
        <p:spPr>
          <a:xfrm>
            <a:off x="2453939" y="5934456"/>
            <a:ext cx="8079456" cy="646331"/>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VizHub</a:t>
            </a:r>
            <a:r>
              <a:rPr lang="en-US" dirty="0">
                <a:latin typeface="Times New Roman" panose="02020603050405020304" pitchFamily="18" charset="0"/>
                <a:cs typeface="Times New Roman" panose="02020603050405020304" pitchFamily="18" charset="0"/>
              </a:rPr>
              <a:t> Link:</a:t>
            </a:r>
          </a:p>
          <a:p>
            <a:r>
              <a:rPr lang="en-US" dirty="0">
                <a:latin typeface="Times New Roman" panose="02020603050405020304" pitchFamily="18" charset="0"/>
                <a:cs typeface="Times New Roman" panose="02020603050405020304" pitchFamily="18" charset="0"/>
                <a:hlinkClick r:id="rId5"/>
              </a:rPr>
              <a:t>https://vizhub.com/Haneesh-Reddy/8a168947f751405dac40c85ab027b305?edit=files</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213208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5AC7-892F-F69F-33CA-F45B8C8D532E}"/>
              </a:ext>
            </a:extLst>
          </p:cNvPr>
          <p:cNvSpPr>
            <a:spLocks noGrp="1"/>
          </p:cNvSpPr>
          <p:nvPr>
            <p:ph type="title"/>
          </p:nvPr>
        </p:nvSpPr>
        <p:spPr>
          <a:xfrm>
            <a:off x="1484311" y="685800"/>
            <a:ext cx="10018713" cy="1316735"/>
          </a:xfrm>
        </p:spPr>
        <p:txBody>
          <a:bodyPr/>
          <a:lstStyle/>
          <a:p>
            <a:r>
              <a:rPr lang="en-GB" dirty="0">
                <a:latin typeface="Times New Roman" panose="02020603050405020304" pitchFamily="18" charset="0"/>
                <a:cs typeface="Times New Roman" panose="02020603050405020304" pitchFamily="18" charset="0"/>
              </a:rPr>
              <a:t>Project Management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6CA91B-B837-B5A1-1195-53CD0D5444CC}"/>
              </a:ext>
            </a:extLst>
          </p:cNvPr>
          <p:cNvSpPr>
            <a:spLocks noGrp="1"/>
          </p:cNvSpPr>
          <p:nvPr>
            <p:ph idx="1"/>
          </p:nvPr>
        </p:nvSpPr>
        <p:spPr>
          <a:xfrm>
            <a:off x="1700784" y="2852928"/>
            <a:ext cx="9802239" cy="3319271"/>
          </a:xfrm>
        </p:spPr>
        <p:txBody>
          <a:bodyPr>
            <a:noAutofit/>
          </a:bodyPr>
          <a:lstStyle/>
          <a:p>
            <a:pPr marL="0" indent="0">
              <a:spcBef>
                <a:spcPts val="0"/>
              </a:spcBef>
              <a:spcAft>
                <a:spcPts val="2000"/>
              </a:spcAft>
              <a:buNone/>
            </a:pPr>
            <a:endParaRPr lang="en-GB" sz="1400" dirty="0">
              <a:latin typeface="Times New Roman" panose="02020603050405020304" pitchFamily="18" charset="0"/>
              <a:cs typeface="Times New Roman" panose="02020603050405020304" pitchFamily="18" charset="0"/>
            </a:endParaRPr>
          </a:p>
          <a:p>
            <a:pPr>
              <a:spcBef>
                <a:spcPts val="0"/>
              </a:spcBef>
              <a:spcAft>
                <a:spcPts val="2000"/>
              </a:spcAft>
            </a:pPr>
            <a:r>
              <a:rPr lang="en-GB" sz="1400" b="1" dirty="0" err="1">
                <a:latin typeface="Times New Roman" panose="02020603050405020304" pitchFamily="18" charset="0"/>
                <a:cs typeface="Times New Roman" panose="02020603050405020304" pitchFamily="18" charset="0"/>
              </a:rPr>
              <a:t>Haneesh</a:t>
            </a:r>
            <a:r>
              <a:rPr lang="en-GB" sz="1400" b="1" dirty="0">
                <a:latin typeface="Times New Roman" panose="02020603050405020304" pitchFamily="18" charset="0"/>
                <a:cs typeface="Times New Roman" panose="02020603050405020304" pitchFamily="18" charset="0"/>
              </a:rPr>
              <a:t>-</a:t>
            </a:r>
            <a:r>
              <a:rPr lang="en-GB" sz="1400" dirty="0">
                <a:latin typeface="Times New Roman" panose="02020603050405020304" pitchFamily="18" charset="0"/>
                <a:cs typeface="Times New Roman" panose="02020603050405020304" pitchFamily="18" charset="0"/>
              </a:rPr>
              <a:t> </a:t>
            </a:r>
            <a:br>
              <a:rPr lang="en-GB" sz="1400" dirty="0">
                <a:latin typeface="Times New Roman" panose="02020603050405020304" pitchFamily="18" charset="0"/>
                <a:cs typeface="Times New Roman" panose="02020603050405020304" pitchFamily="18" charset="0"/>
              </a:rPr>
            </a:br>
            <a:r>
              <a:rPr lang="en-GB" sz="1400" b="1" dirty="0">
                <a:latin typeface="Times New Roman" panose="02020603050405020304" pitchFamily="18" charset="0"/>
                <a:cs typeface="Times New Roman" panose="02020603050405020304" pitchFamily="18" charset="0"/>
              </a:rPr>
              <a:t>Role: </a:t>
            </a:r>
            <a:r>
              <a:rPr lang="en-GB" sz="1400" dirty="0">
                <a:latin typeface="Times New Roman" panose="02020603050405020304" pitchFamily="18" charset="0"/>
                <a:cs typeface="Times New Roman" panose="02020603050405020304" pitchFamily="18" charset="0"/>
              </a:rPr>
              <a:t>Project idea and Initial Data Preparation.</a:t>
            </a:r>
            <a:br>
              <a:rPr lang="en-GB" sz="1400" dirty="0">
                <a:latin typeface="Times New Roman" panose="02020603050405020304" pitchFamily="18" charset="0"/>
                <a:cs typeface="Times New Roman" panose="02020603050405020304" pitchFamily="18" charset="0"/>
              </a:rPr>
            </a:br>
            <a:r>
              <a:rPr lang="en-GB" sz="1400" b="1" dirty="0">
                <a:latin typeface="Times New Roman" panose="02020603050405020304" pitchFamily="18" charset="0"/>
                <a:cs typeface="Times New Roman" panose="02020603050405020304" pitchFamily="18" charset="0"/>
              </a:rPr>
              <a:t>Responsibilities: </a:t>
            </a:r>
            <a:r>
              <a:rPr lang="en-US" sz="1400" dirty="0" err="1">
                <a:latin typeface="Times New Roman" panose="02020603050405020304" pitchFamily="18" charset="0"/>
                <a:cs typeface="Times New Roman" panose="02020603050405020304" pitchFamily="18" charset="0"/>
              </a:rPr>
              <a:t>Haneesh</a:t>
            </a:r>
            <a:r>
              <a:rPr lang="en-US" sz="1400" dirty="0">
                <a:latin typeface="Times New Roman" panose="02020603050405020304" pitchFamily="18" charset="0"/>
                <a:cs typeface="Times New Roman" panose="02020603050405020304" pitchFamily="18" charset="0"/>
              </a:rPr>
              <a:t> is responsible for pre-analytical handling of the data, ensuring that it is properly cleansed, and appropriately formatted for further analysis.</a:t>
            </a:r>
            <a:r>
              <a:rPr lang="en-GB" sz="1400" dirty="0">
                <a:latin typeface="Times New Roman" panose="02020603050405020304" pitchFamily="18" charset="0"/>
                <a:cs typeface="Times New Roman" panose="02020603050405020304" pitchFamily="18" charset="0"/>
              </a:rPr>
              <a:t> </a:t>
            </a:r>
          </a:p>
          <a:p>
            <a:pPr>
              <a:spcBef>
                <a:spcPts val="0"/>
              </a:spcBef>
              <a:spcAft>
                <a:spcPts val="2000"/>
              </a:spcAft>
            </a:pPr>
            <a:r>
              <a:rPr lang="en-GB" sz="1400" b="1" dirty="0">
                <a:latin typeface="Times New Roman" panose="02020603050405020304" pitchFamily="18" charset="0"/>
                <a:cs typeface="Times New Roman" panose="02020603050405020304" pitchFamily="18" charset="0"/>
              </a:rPr>
              <a:t>Dinesh- </a:t>
            </a:r>
            <a:br>
              <a:rPr lang="en-GB" sz="1400" b="1" dirty="0">
                <a:latin typeface="Times New Roman" panose="02020603050405020304" pitchFamily="18" charset="0"/>
                <a:cs typeface="Times New Roman" panose="02020603050405020304" pitchFamily="18" charset="0"/>
              </a:rPr>
            </a:br>
            <a:r>
              <a:rPr lang="en-GB" sz="1400" b="1" dirty="0">
                <a:latin typeface="Times New Roman" panose="02020603050405020304" pitchFamily="18" charset="0"/>
                <a:cs typeface="Times New Roman" panose="02020603050405020304" pitchFamily="18" charset="0"/>
              </a:rPr>
              <a:t>Role: </a:t>
            </a:r>
            <a:r>
              <a:rPr lang="en-GB" sz="1400" dirty="0">
                <a:latin typeface="Times New Roman" panose="02020603050405020304" pitchFamily="18" charset="0"/>
                <a:cs typeface="Times New Roman" panose="02020603050405020304" pitchFamily="18" charset="0"/>
              </a:rPr>
              <a:t>Data Analysis</a:t>
            </a:r>
            <a:br>
              <a:rPr lang="en-GB" sz="1400" dirty="0">
                <a:latin typeface="Times New Roman" panose="02020603050405020304" pitchFamily="18" charset="0"/>
                <a:cs typeface="Times New Roman" panose="02020603050405020304" pitchFamily="18" charset="0"/>
              </a:rPr>
            </a:br>
            <a:r>
              <a:rPr lang="en-GB" sz="1400" b="1" dirty="0">
                <a:latin typeface="Times New Roman" panose="02020603050405020304" pitchFamily="18" charset="0"/>
                <a:cs typeface="Times New Roman" panose="02020603050405020304" pitchFamily="18" charset="0"/>
              </a:rPr>
              <a:t>Responsibilities: </a:t>
            </a:r>
            <a:r>
              <a:rPr lang="en-US" sz="1400" dirty="0">
                <a:latin typeface="Times New Roman" panose="02020603050405020304" pitchFamily="18" charset="0"/>
                <a:cs typeface="Times New Roman" panose="02020603050405020304" pitchFamily="18" charset="0"/>
              </a:rPr>
              <a:t>Dinesh acts in the role of the analyzer. He subjects data to statistical methods of interpretation to derive some meaningful patterns or insights.</a:t>
            </a:r>
            <a:endParaRPr lang="en-GB" sz="1400" dirty="0">
              <a:latin typeface="Times New Roman" panose="02020603050405020304" pitchFamily="18" charset="0"/>
              <a:cs typeface="Times New Roman" panose="02020603050405020304" pitchFamily="18" charset="0"/>
            </a:endParaRPr>
          </a:p>
          <a:p>
            <a:pPr>
              <a:spcBef>
                <a:spcPts val="0"/>
              </a:spcBef>
              <a:spcAft>
                <a:spcPts val="2000"/>
              </a:spcAft>
            </a:pPr>
            <a:r>
              <a:rPr lang="en-GB" sz="1400" b="1" dirty="0">
                <a:latin typeface="Times New Roman" panose="02020603050405020304" pitchFamily="18" charset="0"/>
                <a:cs typeface="Times New Roman" panose="02020603050405020304" pitchFamily="18" charset="0"/>
              </a:rPr>
              <a:t>Tarun-</a:t>
            </a:r>
            <a:br>
              <a:rPr lang="en-GB" sz="1400" b="1" dirty="0">
                <a:latin typeface="Times New Roman" panose="02020603050405020304" pitchFamily="18" charset="0"/>
                <a:cs typeface="Times New Roman" panose="02020603050405020304" pitchFamily="18" charset="0"/>
              </a:rPr>
            </a:br>
            <a:r>
              <a:rPr lang="en-GB" sz="1400" b="1" dirty="0">
                <a:latin typeface="Times New Roman" panose="02020603050405020304" pitchFamily="18" charset="0"/>
                <a:cs typeface="Times New Roman" panose="02020603050405020304" pitchFamily="18" charset="0"/>
              </a:rPr>
              <a:t>Role: </a:t>
            </a:r>
            <a:r>
              <a:rPr lang="en-GB" sz="1400" dirty="0">
                <a:latin typeface="Times New Roman" panose="02020603050405020304" pitchFamily="18" charset="0"/>
                <a:cs typeface="Times New Roman" panose="02020603050405020304" pitchFamily="18" charset="0"/>
              </a:rPr>
              <a:t>Data Visualization</a:t>
            </a:r>
            <a:br>
              <a:rPr lang="en-GB" sz="1400" b="1" dirty="0">
                <a:latin typeface="Times New Roman" panose="02020603050405020304" pitchFamily="18" charset="0"/>
                <a:cs typeface="Times New Roman" panose="02020603050405020304" pitchFamily="18" charset="0"/>
              </a:rPr>
            </a:br>
            <a:r>
              <a:rPr lang="en-GB" sz="1400" b="1" dirty="0">
                <a:latin typeface="Times New Roman" panose="02020603050405020304" pitchFamily="18" charset="0"/>
                <a:cs typeface="Times New Roman" panose="02020603050405020304" pitchFamily="18" charset="0"/>
              </a:rPr>
              <a:t>Responsibilities: </a:t>
            </a:r>
            <a:r>
              <a:rPr lang="en-US" sz="1400" dirty="0">
                <a:latin typeface="Times New Roman" panose="02020603050405020304" pitchFamily="18" charset="0"/>
                <a:cs typeface="Times New Roman" panose="02020603050405020304" pitchFamily="18" charset="0"/>
              </a:rPr>
              <a:t>Tarun would be responsible for data visualization into various forms of charts and graphs for better access and understanding in the specified format.</a:t>
            </a:r>
            <a:endParaRPr lang="en-GB" sz="1400" dirty="0">
              <a:latin typeface="Times New Roman" panose="02020603050405020304" pitchFamily="18" charset="0"/>
              <a:cs typeface="Times New Roman" panose="02020603050405020304" pitchFamily="18" charset="0"/>
            </a:endParaRPr>
          </a:p>
          <a:p>
            <a:pPr>
              <a:spcBef>
                <a:spcPts val="0"/>
              </a:spcBef>
              <a:spcAft>
                <a:spcPts val="2000"/>
              </a:spcAft>
            </a:pPr>
            <a:r>
              <a:rPr lang="en-GB" sz="1400" b="1" dirty="0">
                <a:latin typeface="Times New Roman" panose="02020603050405020304" pitchFamily="18" charset="0"/>
                <a:cs typeface="Times New Roman" panose="02020603050405020304" pitchFamily="18" charset="0"/>
              </a:rPr>
              <a:t>Harshith-</a:t>
            </a:r>
            <a:br>
              <a:rPr lang="en-GB" sz="1400" b="1" dirty="0">
                <a:latin typeface="Times New Roman" panose="02020603050405020304" pitchFamily="18" charset="0"/>
                <a:cs typeface="Times New Roman" panose="02020603050405020304" pitchFamily="18" charset="0"/>
              </a:rPr>
            </a:br>
            <a:r>
              <a:rPr lang="en-GB" sz="1400" b="1" dirty="0">
                <a:latin typeface="Times New Roman" panose="02020603050405020304" pitchFamily="18" charset="0"/>
                <a:cs typeface="Times New Roman" panose="02020603050405020304" pitchFamily="18" charset="0"/>
              </a:rPr>
              <a:t>Role: </a:t>
            </a:r>
            <a:r>
              <a:rPr lang="en-GB" sz="1400" dirty="0">
                <a:latin typeface="Times New Roman" panose="02020603050405020304" pitchFamily="18" charset="0"/>
                <a:cs typeface="Times New Roman" panose="02020603050405020304" pitchFamily="18" charset="0"/>
              </a:rPr>
              <a:t>Data Modelling</a:t>
            </a:r>
            <a:br>
              <a:rPr lang="en-GB" sz="1400" dirty="0">
                <a:latin typeface="Times New Roman" panose="02020603050405020304" pitchFamily="18" charset="0"/>
                <a:cs typeface="Times New Roman" panose="02020603050405020304" pitchFamily="18" charset="0"/>
              </a:rPr>
            </a:br>
            <a:r>
              <a:rPr lang="en-GB" sz="1400" b="1" dirty="0">
                <a:latin typeface="Times New Roman" panose="02020603050405020304" pitchFamily="18" charset="0"/>
                <a:cs typeface="Times New Roman" panose="02020603050405020304" pitchFamily="18" charset="0"/>
              </a:rPr>
              <a:t>Responsibilities: </a:t>
            </a:r>
            <a:r>
              <a:rPr lang="en-US" sz="1400" dirty="0">
                <a:latin typeface="Times New Roman" panose="02020603050405020304" pitchFamily="18" charset="0"/>
                <a:cs typeface="Times New Roman" panose="02020603050405020304" pitchFamily="18" charset="0"/>
              </a:rPr>
              <a:t>Harshith specializes in complex data modeling such as time series and forecasting analyses of COVID-19 case progressions.</a:t>
            </a:r>
            <a:endParaRPr lang="en-GB" sz="1400" dirty="0">
              <a:latin typeface="Times New Roman" panose="02020603050405020304" pitchFamily="18" charset="0"/>
              <a:cs typeface="Times New Roman" panose="02020603050405020304" pitchFamily="18" charset="0"/>
            </a:endParaRPr>
          </a:p>
          <a:p>
            <a:pPr>
              <a:spcBef>
                <a:spcPts val="0"/>
              </a:spcBef>
              <a:spcAft>
                <a:spcPts val="2000"/>
              </a:spcAft>
            </a:pPr>
            <a:endParaRPr lang="en-IN" sz="1400" dirty="0">
              <a:latin typeface="Times New Roman" panose="02020603050405020304" pitchFamily="18" charset="0"/>
              <a:cs typeface="Times New Roman" panose="02020603050405020304" pitchFamily="18" charset="0"/>
            </a:endParaRPr>
          </a:p>
          <a:p>
            <a:pPr>
              <a:spcBef>
                <a:spcPts val="0"/>
              </a:spcBef>
              <a:spcAft>
                <a:spcPts val="2000"/>
              </a:spcAft>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2317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1346-83D1-9928-95CC-CC1853FA6AB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3056D4-8ADE-98E3-74B0-5666A8544D6F}"/>
              </a:ext>
            </a:extLst>
          </p:cNvPr>
          <p:cNvSpPr>
            <a:spLocks noGrp="1"/>
          </p:cNvSpPr>
          <p:nvPr>
            <p:ph idx="1"/>
          </p:nvPr>
        </p:nvSpPr>
        <p:spPr/>
        <p:txBody>
          <a:bodyPr>
            <a:noAutofit/>
          </a:bodyPr>
          <a:lstStyle/>
          <a:p>
            <a:pPr marL="457200" indent="-457200" algn="just">
              <a:spcBef>
                <a:spcPts val="0"/>
              </a:spcBef>
              <a:spcAft>
                <a:spcPts val="2000"/>
              </a:spcAft>
              <a:buFont typeface="+mj-lt"/>
              <a:buAutoNum type="arabicPeriod"/>
            </a:pPr>
            <a:r>
              <a:rPr lang="en-GB" sz="1400" dirty="0">
                <a:latin typeface="Times New Roman" panose="02020603050405020304" pitchFamily="18" charset="0"/>
                <a:cs typeface="Times New Roman" panose="02020603050405020304" pitchFamily="18" charset="0"/>
              </a:rPr>
              <a:t>Allam, Z., &amp; Jones, D. S. (2020). On the Coronavirus (COVID-19) Outbreak and the Smart City </a:t>
            </a:r>
            <a:r>
              <a:rPr lang="en-GB" sz="1400" dirty="0" err="1">
                <a:latin typeface="Times New Roman" panose="02020603050405020304" pitchFamily="18" charset="0"/>
                <a:cs typeface="Times New Roman" panose="02020603050405020304" pitchFamily="18" charset="0"/>
              </a:rPr>
              <a:t>Network:Universal</a:t>
            </a:r>
            <a:r>
              <a:rPr lang="en-GB" sz="1400" dirty="0">
                <a:latin typeface="Times New Roman" panose="02020603050405020304" pitchFamily="18" charset="0"/>
                <a:cs typeface="Times New Roman" panose="02020603050405020304" pitchFamily="18" charset="0"/>
              </a:rPr>
              <a:t> Data Sharing Standards Coupled with Artificial Intelligence (AI) to Benefit Urban Health Monitoring and Management. Healthcare, 8(1), 46. [DOI: 10.3390/healthcare8010046]</a:t>
            </a:r>
          </a:p>
          <a:p>
            <a:pPr marL="457200" indent="-457200" algn="just">
              <a:spcBef>
                <a:spcPts val="0"/>
              </a:spcBef>
              <a:spcAft>
                <a:spcPts val="2000"/>
              </a:spcAft>
              <a:buFont typeface="+mj-lt"/>
              <a:buAutoNum type="arabicPeriod"/>
            </a:pPr>
            <a:r>
              <a:rPr lang="en-GB" sz="1400" dirty="0">
                <a:latin typeface="Times New Roman" panose="02020603050405020304" pitchFamily="18" charset="0"/>
                <a:cs typeface="Times New Roman" panose="02020603050405020304" pitchFamily="18" charset="0"/>
              </a:rPr>
              <a:t>IATA. (2021). COVID-19 and the Air Cargo Industry. International Air Transport Association. Retrieved from </a:t>
            </a:r>
            <a:r>
              <a:rPr lang="en-GB" sz="1400" dirty="0">
                <a:latin typeface="Times New Roman" panose="02020603050405020304" pitchFamily="18" charset="0"/>
                <a:cs typeface="Times New Roman" panose="02020603050405020304" pitchFamily="18" charset="0"/>
                <a:hlinkClick r:id="rId2"/>
              </a:rPr>
              <a:t>https://www.iata.org/en/programs/cargo/covid19/</a:t>
            </a:r>
            <a:endParaRPr lang="en-GB" sz="1400" dirty="0">
              <a:latin typeface="Times New Roman" panose="02020603050405020304" pitchFamily="18" charset="0"/>
              <a:cs typeface="Times New Roman" panose="02020603050405020304" pitchFamily="18" charset="0"/>
            </a:endParaRPr>
          </a:p>
          <a:p>
            <a:pPr marL="457200" indent="-457200" algn="just">
              <a:spcBef>
                <a:spcPts val="0"/>
              </a:spcBef>
              <a:spcAft>
                <a:spcPts val="2000"/>
              </a:spcAft>
              <a:buFont typeface="+mj-lt"/>
              <a:buAutoNum type="arabicPeriod"/>
            </a:pPr>
            <a:r>
              <a:rPr lang="en-GB" sz="1400" dirty="0">
                <a:latin typeface="Times New Roman" panose="02020603050405020304" pitchFamily="18" charset="0"/>
                <a:cs typeface="Times New Roman" panose="02020603050405020304" pitchFamily="18" charset="0"/>
              </a:rPr>
              <a:t>World Bank. (2021). COVID-19 Crisis Through a Migration Lens. World Bank. Retrieved fromhttps://www.worldbank.org/en/topic/labormarkets/brief/migration-and-development-brief-35-covid-19-crisis-through-a-migration-lens</a:t>
            </a:r>
          </a:p>
          <a:p>
            <a:pPr marL="457200" indent="-457200" algn="just">
              <a:spcBef>
                <a:spcPts val="0"/>
              </a:spcBef>
              <a:spcAft>
                <a:spcPts val="2000"/>
              </a:spcAft>
              <a:buFont typeface="+mj-lt"/>
              <a:buAutoNum type="arabicPeriod"/>
            </a:pPr>
            <a:r>
              <a:rPr lang="en-GB" sz="1400" dirty="0">
                <a:latin typeface="Times New Roman" panose="02020603050405020304" pitchFamily="18" charset="0"/>
                <a:cs typeface="Times New Roman" panose="02020603050405020304" pitchFamily="18" charset="0"/>
              </a:rPr>
              <a:t>European Centre for Disease Prevention and Control (ECDC). (2021). COVID-19 situation update worldwide. European Centre for Disease Prevention and Control. Retrieved fromhttps://www.ecdc.europa.eu/en/geographical-distribution-2019-ncov-cases</a:t>
            </a:r>
          </a:p>
          <a:p>
            <a:pPr marL="457200" indent="-457200" algn="just">
              <a:spcBef>
                <a:spcPts val="0"/>
              </a:spcBef>
              <a:spcAft>
                <a:spcPts val="2000"/>
              </a:spcAft>
              <a:buFont typeface="+mj-lt"/>
              <a:buAutoNum type="arabicPeriod"/>
            </a:pPr>
            <a:r>
              <a:rPr lang="en-GB" sz="1400" dirty="0">
                <a:latin typeface="Times New Roman" panose="02020603050405020304" pitchFamily="18" charset="0"/>
                <a:cs typeface="Times New Roman" panose="02020603050405020304" pitchFamily="18" charset="0"/>
              </a:rPr>
              <a:t>ICAO. (2020). Economic impact of COVID-19 on civil aviation. International Civil Aviation </a:t>
            </a:r>
            <a:r>
              <a:rPr lang="en-GB" sz="1400" dirty="0" err="1">
                <a:latin typeface="Times New Roman" panose="02020603050405020304" pitchFamily="18" charset="0"/>
                <a:cs typeface="Times New Roman" panose="02020603050405020304" pitchFamily="18" charset="0"/>
              </a:rPr>
              <a:t>Organization.Retrieved</a:t>
            </a:r>
            <a:r>
              <a:rPr lang="en-GB" sz="1400" dirty="0">
                <a:latin typeface="Times New Roman" panose="02020603050405020304" pitchFamily="18" charset="0"/>
                <a:cs typeface="Times New Roman" panose="02020603050405020304" pitchFamily="18" charset="0"/>
              </a:rPr>
              <a:t> from https://www.icao.int/sustainability/Pages/Economic-impact-of-COVID-19.aspx</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271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76C3-63EC-CB61-ECBC-CCC593DB7158}"/>
              </a:ext>
            </a:extLst>
          </p:cNvPr>
          <p:cNvSpPr>
            <a:spLocks noGrp="1"/>
          </p:cNvSpPr>
          <p:nvPr>
            <p:ph type="title"/>
          </p:nvPr>
        </p:nvSpPr>
        <p:spPr>
          <a:xfrm>
            <a:off x="1539175" y="2432304"/>
            <a:ext cx="10018713" cy="1752599"/>
          </a:xfrm>
        </p:spPr>
        <p:txBody>
          <a:bodyPr>
            <a:normAutofit/>
          </a:bodyPr>
          <a:lstStyle/>
          <a:p>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4637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A200-3DE2-D408-4ABE-0EDCB2D55C7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F0C4FF-41A3-EE39-0304-8347281353BE}"/>
              </a:ext>
            </a:extLst>
          </p:cNvPr>
          <p:cNvSpPr>
            <a:spLocks noGrp="1"/>
          </p:cNvSpPr>
          <p:nvPr>
            <p:ph idx="1"/>
          </p:nvPr>
        </p:nvSpPr>
        <p:spPr>
          <a:xfrm>
            <a:off x="1337482" y="2374710"/>
            <a:ext cx="10165542" cy="3943794"/>
          </a:xfrm>
        </p:spPr>
        <p:txBody>
          <a:bodyPr>
            <a:normAutofit fontScale="70000" lnSpcReduction="20000"/>
          </a:bodyPr>
          <a:lstStyle/>
          <a:p>
            <a:pPr algn="just">
              <a:spcAft>
                <a:spcPts val="20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crisis had a dramatic impact on global poverty and inequality. Global poverty increased for the first time in a generation, and disproportionate income losses among disadvantaged populations led to a dramatic rise in inequality within and across countries.</a:t>
            </a:r>
          </a:p>
          <a:p>
            <a:pPr algn="just">
              <a:spcAft>
                <a:spcPts val="20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outbreak of Covid-19 resulted in a lot of restrictions which resulted in so many impacts on the global economy. Almost all countries were impacted negatively by the rise in the cases of Covid-19.</a:t>
            </a:r>
          </a:p>
          <a:p>
            <a:pPr algn="just">
              <a:spcBef>
                <a:spcPts val="0"/>
              </a:spcBef>
              <a:spcAft>
                <a:spcPts val="20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project's domain includes the connection between public health outcomes, economic stability, and global health problems. </a:t>
            </a:r>
            <a:r>
              <a:rPr lang="en-GB" sz="2900" dirty="0">
                <a:latin typeface="Times New Roman" panose="02020603050405020304" pitchFamily="18" charset="0"/>
                <a:cs typeface="Times New Roman" panose="02020603050405020304" pitchFamily="18" charset="0"/>
              </a:rPr>
              <a:t>The</a:t>
            </a:r>
            <a:r>
              <a:rPr lang="en-GB" dirty="0">
                <a:latin typeface="Times New Roman" panose="02020603050405020304" pitchFamily="18" charset="0"/>
                <a:cs typeface="Times New Roman" panose="02020603050405020304" pitchFamily="18" charset="0"/>
              </a:rPr>
              <a:t> complicated relationships between numerous elements, such as pandemics, economic indicators, and public health regulations, are examined in this multidisciplinary topic. </a:t>
            </a:r>
          </a:p>
          <a:p>
            <a:pPr algn="just">
              <a:spcAft>
                <a:spcPts val="20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Beyond just harming public health, health crises like the COVID-19 pandemic have a big impact on society and the economy. For example, the airline sector has been severely damaged by travel bans, decreased passenger demand, and operational difficulties brought on by measures to stop the spread of infectious diseases.</a:t>
            </a:r>
          </a:p>
          <a:p>
            <a:pPr algn="just">
              <a:spcAft>
                <a:spcPts val="2000"/>
              </a:spcAf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659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C81E-E3BC-B621-7DA5-79A3AFD117C2}"/>
              </a:ext>
            </a:extLst>
          </p:cNvPr>
          <p:cNvSpPr>
            <a:spLocks noGrp="1"/>
          </p:cNvSpPr>
          <p:nvPr>
            <p:ph type="title"/>
          </p:nvPr>
        </p:nvSpPr>
        <p:spPr>
          <a:xfrm>
            <a:off x="-1026877" y="321155"/>
            <a:ext cx="7878053" cy="1371168"/>
          </a:xfrm>
        </p:spPr>
        <p:txBody>
          <a:bodyPr/>
          <a:lstStyle/>
          <a:p>
            <a:r>
              <a:rPr lang="en-GB" dirty="0">
                <a:latin typeface="Times New Roman" panose="02020603050405020304" pitchFamily="18" charset="0"/>
                <a:cs typeface="Times New Roman" panose="02020603050405020304" pitchFamily="18" charset="0"/>
              </a:rPr>
              <a:t>Workflow</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83FA67E-8F2A-B86D-D5B2-99E218EBBFCD}"/>
              </a:ext>
            </a:extLst>
          </p:cNvPr>
          <p:cNvPicPr>
            <a:picLocks noGrp="1" noChangeAspect="1"/>
          </p:cNvPicPr>
          <p:nvPr>
            <p:ph idx="1"/>
          </p:nvPr>
        </p:nvPicPr>
        <p:blipFill>
          <a:blip r:embed="rId2"/>
          <a:stretch>
            <a:fillRect/>
          </a:stretch>
        </p:blipFill>
        <p:spPr>
          <a:xfrm>
            <a:off x="5452282" y="47897"/>
            <a:ext cx="2408830" cy="6762206"/>
          </a:xfrm>
        </p:spPr>
      </p:pic>
    </p:spTree>
    <p:extLst>
      <p:ext uri="{BB962C8B-B14F-4D97-AF65-F5344CB8AC3E}">
        <p14:creationId xmlns:p14="http://schemas.microsoft.com/office/powerpoint/2010/main" val="6420641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6AD5-1790-2B8F-78DE-2CB039A5C35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Abstraction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301485-4977-93F9-B487-FAEAB1FC2ED2}"/>
              </a:ext>
            </a:extLst>
          </p:cNvPr>
          <p:cNvSpPr>
            <a:spLocks noGrp="1"/>
          </p:cNvSpPr>
          <p:nvPr>
            <p:ph idx="1"/>
          </p:nvPr>
        </p:nvSpPr>
        <p:spPr>
          <a:xfrm>
            <a:off x="1484311" y="2666999"/>
            <a:ext cx="9397050" cy="3124201"/>
          </a:xfrm>
        </p:spPr>
        <p:txBody>
          <a:bodyPr>
            <a:normAutofit fontScale="85000" lnSpcReduction="10000"/>
          </a:bodyPr>
          <a:lstStyle/>
          <a:p>
            <a:pPr algn="just">
              <a:spcBef>
                <a:spcPts val="0"/>
              </a:spcBef>
              <a:spcAft>
                <a:spcPts val="2000"/>
              </a:spcAft>
            </a:pPr>
            <a:r>
              <a:rPr lang="en-GB" dirty="0">
                <a:latin typeface="Times New Roman" panose="02020603050405020304" pitchFamily="18" charset="0"/>
                <a:cs typeface="Times New Roman" panose="02020603050405020304" pitchFamily="18" charset="0"/>
              </a:rPr>
              <a:t>We have used 4 datasets in our implementation and data visualization.</a:t>
            </a:r>
          </a:p>
          <a:p>
            <a:pPr marL="457200" indent="-457200" algn="just">
              <a:spcBef>
                <a:spcPts val="0"/>
              </a:spcBef>
              <a:spcAft>
                <a:spcPts val="2000"/>
              </a:spcAft>
              <a:buFont typeface="+mj-lt"/>
              <a:buAutoNum type="arabicPeriod"/>
            </a:pPr>
            <a:r>
              <a:rPr lang="en-IN" sz="1400" dirty="0">
                <a:latin typeface="Times New Roman" panose="02020603050405020304" pitchFamily="18" charset="0"/>
                <a:cs typeface="Times New Roman" panose="02020603050405020304" pitchFamily="18" charset="0"/>
              </a:rPr>
              <a:t>owid-covid-data.csv(166327 records)</a:t>
            </a:r>
            <a:endParaRPr lang="en-GB" sz="1400" dirty="0">
              <a:latin typeface="Times New Roman" panose="02020603050405020304" pitchFamily="18" charset="0"/>
              <a:cs typeface="Times New Roman" panose="02020603050405020304" pitchFamily="18" charset="0"/>
            </a:endParaRPr>
          </a:p>
          <a:p>
            <a:pPr marL="457200" indent="-457200" algn="just">
              <a:spcBef>
                <a:spcPts val="0"/>
              </a:spcBef>
              <a:spcAft>
                <a:spcPts val="2000"/>
              </a:spcAft>
              <a:buFont typeface="+mj-lt"/>
              <a:buAutoNum type="arabicPeriod"/>
            </a:pPr>
            <a:r>
              <a:rPr lang="en-IN" sz="1400" dirty="0">
                <a:latin typeface="Times New Roman" panose="02020603050405020304" pitchFamily="18" charset="0"/>
                <a:cs typeface="Times New Roman" panose="02020603050405020304" pitchFamily="18" charset="0"/>
              </a:rPr>
              <a:t>countries-table.csv(235 records)</a:t>
            </a:r>
            <a:endParaRPr lang="en-GB" sz="1400" dirty="0">
              <a:latin typeface="Times New Roman" panose="02020603050405020304" pitchFamily="18" charset="0"/>
              <a:cs typeface="Times New Roman" panose="02020603050405020304" pitchFamily="18" charset="0"/>
            </a:endParaRPr>
          </a:p>
          <a:p>
            <a:pPr marL="457200" indent="-457200" algn="just">
              <a:spcBef>
                <a:spcPts val="0"/>
              </a:spcBef>
              <a:spcAft>
                <a:spcPts val="2000"/>
              </a:spcAft>
              <a:buFont typeface="+mj-lt"/>
              <a:buAutoNum type="arabicPeriod"/>
            </a:pPr>
            <a:r>
              <a:rPr lang="en-IN" sz="1400" dirty="0">
                <a:latin typeface="Times New Roman" panose="02020603050405020304" pitchFamily="18" charset="0"/>
                <a:cs typeface="Times New Roman" panose="02020603050405020304" pitchFamily="18" charset="0"/>
              </a:rPr>
              <a:t>raw_data.csv(50419 records)</a:t>
            </a:r>
          </a:p>
          <a:p>
            <a:pPr marL="457200" indent="-457200" algn="just">
              <a:spcBef>
                <a:spcPts val="0"/>
              </a:spcBef>
              <a:spcAft>
                <a:spcPts val="2000"/>
              </a:spcAft>
              <a:buFont typeface="+mj-lt"/>
              <a:buAutoNum type="arabicPeriod"/>
            </a:pPr>
            <a:r>
              <a:rPr lang="en-IN" sz="1400" dirty="0">
                <a:latin typeface="Times New Roman" panose="02020603050405020304" pitchFamily="18" charset="0"/>
                <a:cs typeface="Times New Roman" panose="02020603050405020304" pitchFamily="18" charset="0"/>
              </a:rPr>
              <a:t>transformed_data.csv(50419 records)</a:t>
            </a:r>
          </a:p>
          <a:p>
            <a:pPr algn="just">
              <a:spcBef>
                <a:spcPts val="0"/>
              </a:spcBef>
              <a:spcAft>
                <a:spcPts val="2000"/>
              </a:spcAft>
            </a:pPr>
            <a:r>
              <a:rPr lang="en-IN" dirty="0">
                <a:latin typeface="Times New Roman" panose="02020603050405020304" pitchFamily="18" charset="0"/>
                <a:cs typeface="Times New Roman" panose="02020603050405020304" pitchFamily="18" charset="0"/>
              </a:rPr>
              <a:t>We have downloaded all this datasets from Kaggle (data collection)</a:t>
            </a:r>
          </a:p>
          <a:p>
            <a:pPr algn="just">
              <a:spcBef>
                <a:spcPts val="0"/>
              </a:spcBef>
              <a:spcAft>
                <a:spcPts val="2000"/>
              </a:spcAft>
            </a:pPr>
            <a:r>
              <a:rPr lang="en-IN" dirty="0">
                <a:latin typeface="Times New Roman" panose="02020603050405020304" pitchFamily="18" charset="0"/>
                <a:cs typeface="Times New Roman" panose="02020603050405020304" pitchFamily="18" charset="0"/>
              </a:rPr>
              <a:t>The datasets we have downloaded required no further cleaning and </a:t>
            </a:r>
            <a:r>
              <a:rPr lang="en-IN" dirty="0" err="1">
                <a:latin typeface="Times New Roman" panose="02020603050405020304" pitchFamily="18" charset="0"/>
                <a:cs typeface="Times New Roman" panose="02020603050405020304" pitchFamily="18" charset="0"/>
              </a:rPr>
              <a:t>tranformation</a:t>
            </a:r>
            <a:endParaRPr lang="en-IN"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68F265A-F3C6-9181-1C9C-AADEC8310E9C}"/>
              </a:ext>
            </a:extLst>
          </p:cNvPr>
          <p:cNvPicPr>
            <a:picLocks noChangeAspect="1"/>
          </p:cNvPicPr>
          <p:nvPr/>
        </p:nvPicPr>
        <p:blipFill rotWithShape="1">
          <a:blip r:embed="rId3"/>
          <a:srcRect l="28329" r="33994"/>
          <a:stretch/>
        </p:blipFill>
        <p:spPr>
          <a:xfrm>
            <a:off x="11049234" y="47897"/>
            <a:ext cx="907577" cy="6762206"/>
          </a:xfrm>
          <a:prstGeom prst="rect">
            <a:avLst/>
          </a:prstGeom>
        </p:spPr>
      </p:pic>
    </p:spTree>
    <p:extLst>
      <p:ext uri="{BB962C8B-B14F-4D97-AF65-F5344CB8AC3E}">
        <p14:creationId xmlns:p14="http://schemas.microsoft.com/office/powerpoint/2010/main" val="2136924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8A1-12D1-57F8-A611-5D4CE8F43B7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Task Abstraction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2CCCFA-B6A2-F46E-8DDA-A05A5F9F02EC}"/>
              </a:ext>
            </a:extLst>
          </p:cNvPr>
          <p:cNvSpPr>
            <a:spLocks noGrp="1"/>
          </p:cNvSpPr>
          <p:nvPr>
            <p:ph idx="1"/>
          </p:nvPr>
        </p:nvSpPr>
        <p:spPr/>
        <p:txBody>
          <a:bodyPr>
            <a:normAutofit/>
          </a:bodyPr>
          <a:lstStyle/>
          <a:p>
            <a:pPr algn="just">
              <a:spcBef>
                <a:spcPts val="0"/>
              </a:spcBef>
              <a:spcAft>
                <a:spcPts val="2000"/>
              </a:spcAft>
            </a:pPr>
            <a:r>
              <a:rPr lang="en-GB" sz="2000" dirty="0">
                <a:latin typeface="Times New Roman" panose="02020603050405020304" pitchFamily="18" charset="0"/>
                <a:cs typeface="Times New Roman" panose="02020603050405020304" pitchFamily="18" charset="0"/>
              </a:rPr>
              <a:t>Our main task is to visualize the financial effects of Covid in all the countries.</a:t>
            </a:r>
          </a:p>
          <a:p>
            <a:pPr algn="just">
              <a:spcBef>
                <a:spcPts val="0"/>
              </a:spcBef>
              <a:spcAft>
                <a:spcPts val="2000"/>
              </a:spcAft>
            </a:pPr>
            <a:r>
              <a:rPr lang="en-GB" sz="2000" dirty="0">
                <a:latin typeface="Times New Roman" panose="02020603050405020304" pitchFamily="18" charset="0"/>
                <a:cs typeface="Times New Roman" panose="02020603050405020304" pitchFamily="18" charset="0"/>
              </a:rPr>
              <a:t>After visualizing the major countries with financial effects, we have checked common qualities in such countries such (density of population)</a:t>
            </a:r>
          </a:p>
          <a:p>
            <a:pPr algn="just">
              <a:spcBef>
                <a:spcPts val="0"/>
              </a:spcBef>
              <a:spcAft>
                <a:spcPts val="2000"/>
              </a:spcAft>
            </a:pPr>
            <a:r>
              <a:rPr lang="en-GB" sz="2000" dirty="0">
                <a:latin typeface="Times New Roman" panose="02020603050405020304" pitchFamily="18" charset="0"/>
                <a:cs typeface="Times New Roman" panose="02020603050405020304" pitchFamily="18" charset="0"/>
              </a:rPr>
              <a:t>We have also visualized countries with highest population in the world.</a:t>
            </a:r>
          </a:p>
          <a:p>
            <a:pPr algn="just">
              <a:spcBef>
                <a:spcPts val="0"/>
              </a:spcBef>
              <a:spcAft>
                <a:spcPts val="2000"/>
              </a:spcAft>
            </a:pPr>
            <a:r>
              <a:rPr lang="en-GB" sz="2000" dirty="0">
                <a:latin typeface="Times New Roman" panose="02020603050405020304" pitchFamily="18" charset="0"/>
                <a:cs typeface="Times New Roman" panose="02020603050405020304" pitchFamily="18" charset="0"/>
              </a:rPr>
              <a:t>We have also visualized countries with highest no of cases and death due to Covid 19 in the world.</a:t>
            </a:r>
          </a:p>
        </p:txBody>
      </p:sp>
    </p:spTree>
    <p:extLst>
      <p:ext uri="{BB962C8B-B14F-4D97-AF65-F5344CB8AC3E}">
        <p14:creationId xmlns:p14="http://schemas.microsoft.com/office/powerpoint/2010/main" val="3977113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989E-4173-66C1-B106-3059DA49333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Task Abstraction </a:t>
            </a:r>
            <a:r>
              <a:rPr lang="en-GB" dirty="0" err="1">
                <a:latin typeface="Times New Roman" panose="02020603050405020304" pitchFamily="18" charset="0"/>
                <a:cs typeface="Times New Roman" panose="02020603050405020304" pitchFamily="18" charset="0"/>
              </a:rPr>
              <a:t>WorkFlow</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491570C-D88E-E143-A9CD-ACDD692545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720" y="2667000"/>
            <a:ext cx="7969897" cy="3124200"/>
          </a:xfrm>
        </p:spPr>
      </p:pic>
    </p:spTree>
    <p:extLst>
      <p:ext uri="{BB962C8B-B14F-4D97-AF65-F5344CB8AC3E}">
        <p14:creationId xmlns:p14="http://schemas.microsoft.com/office/powerpoint/2010/main" val="2820303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5E72-4704-3335-6B8D-3140AA0A2D4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Implementation using Tools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3EA21D-D0C5-C052-C6E8-F410329C5879}"/>
              </a:ext>
            </a:extLst>
          </p:cNvPr>
          <p:cNvSpPr>
            <a:spLocks noGrp="1"/>
          </p:cNvSpPr>
          <p:nvPr>
            <p:ph idx="1"/>
          </p:nvPr>
        </p:nvSpPr>
        <p:spPr/>
        <p:txBody>
          <a:bodyPr>
            <a:normAutofit/>
          </a:bodyPr>
          <a:lstStyle/>
          <a:p>
            <a:pPr algn="just">
              <a:spcBef>
                <a:spcPts val="0"/>
              </a:spcBef>
              <a:spcAft>
                <a:spcPts val="2000"/>
              </a:spcAft>
            </a:pPr>
            <a:r>
              <a:rPr lang="en-GB" sz="2000" dirty="0">
                <a:latin typeface="Times New Roman" panose="02020603050405020304" pitchFamily="18" charset="0"/>
                <a:cs typeface="Times New Roman" panose="02020603050405020304" pitchFamily="18" charset="0"/>
              </a:rPr>
              <a:t>The main tool used for this project is Google </a:t>
            </a:r>
            <a:r>
              <a:rPr lang="en-GB" sz="2000" dirty="0" err="1">
                <a:latin typeface="Times New Roman" panose="02020603050405020304" pitchFamily="18" charset="0"/>
                <a:cs typeface="Times New Roman" panose="02020603050405020304" pitchFamily="18" charset="0"/>
              </a:rPr>
              <a:t>Colab</a:t>
            </a:r>
            <a:r>
              <a:rPr lang="en-GB" sz="2000" dirty="0">
                <a:latin typeface="Times New Roman" panose="02020603050405020304" pitchFamily="18" charset="0"/>
                <a:cs typeface="Times New Roman" panose="02020603050405020304" pitchFamily="18" charset="0"/>
              </a:rPr>
              <a:t> this is where we have done all our coding in python and visualizations.</a:t>
            </a:r>
          </a:p>
          <a:p>
            <a:pPr algn="just">
              <a:spcBef>
                <a:spcPts val="0"/>
              </a:spcBef>
              <a:spcAft>
                <a:spcPts val="2000"/>
              </a:spcAft>
            </a:pPr>
            <a:r>
              <a:rPr lang="en-GB" sz="2000" dirty="0">
                <a:latin typeface="Times New Roman" panose="02020603050405020304" pitchFamily="18" charset="0"/>
                <a:cs typeface="Times New Roman" panose="02020603050405020304" pitchFamily="18" charset="0"/>
              </a:rPr>
              <a:t>For many graph visualisations we have used Matplotlib and Seaborn library.</a:t>
            </a:r>
          </a:p>
          <a:p>
            <a:pPr algn="just">
              <a:spcBef>
                <a:spcPts val="0"/>
              </a:spcBef>
              <a:spcAft>
                <a:spcPts val="2000"/>
              </a:spcAft>
            </a:pPr>
            <a:r>
              <a:rPr lang="en-GB" sz="2000" dirty="0">
                <a:latin typeface="Times New Roman" panose="02020603050405020304" pitchFamily="18" charset="0"/>
                <a:cs typeface="Times New Roman" panose="02020603050405020304" pitchFamily="18" charset="0"/>
              </a:rPr>
              <a:t>And for the bar graph representation we have used plotly.js</a:t>
            </a:r>
          </a:p>
          <a:p>
            <a:pPr algn="just">
              <a:spcBef>
                <a:spcPts val="0"/>
              </a:spcBef>
              <a:spcAft>
                <a:spcPts val="2000"/>
              </a:spcAft>
            </a:pPr>
            <a:r>
              <a:rPr lang="en-GB" sz="2000" dirty="0">
                <a:latin typeface="Times New Roman" panose="02020603050405020304" pitchFamily="18" charset="0"/>
                <a:cs typeface="Times New Roman" panose="02020603050405020304" pitchFamily="18" charset="0"/>
              </a:rPr>
              <a:t>For the graph which represent spread of covid and effects we have used D3.js visualization tool with interactive interface.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684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E165-4C5F-422B-0505-2B6E496C6D6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Plotting top 10 most populated countries (according to 2020) </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3443A74-CFFD-D245-A5BE-5A6CC28F41DB}"/>
              </a:ext>
            </a:extLst>
          </p:cNvPr>
          <p:cNvPicPr>
            <a:picLocks noGrp="1" noChangeAspect="1"/>
          </p:cNvPicPr>
          <p:nvPr>
            <p:ph idx="1"/>
          </p:nvPr>
        </p:nvPicPr>
        <p:blipFill>
          <a:blip r:embed="rId2"/>
          <a:stretch>
            <a:fillRect/>
          </a:stretch>
        </p:blipFill>
        <p:spPr>
          <a:xfrm>
            <a:off x="2146480" y="2456687"/>
            <a:ext cx="6199125" cy="3512102"/>
          </a:xfrm>
        </p:spPr>
      </p:pic>
    </p:spTree>
    <p:extLst>
      <p:ext uri="{BB962C8B-B14F-4D97-AF65-F5344CB8AC3E}">
        <p14:creationId xmlns:p14="http://schemas.microsoft.com/office/powerpoint/2010/main" val="2595686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4DD0-5535-700E-3534-3B0C751AE60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Visualization of New covid cases in the world between January 2020 and October 2020</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E4657EA-3D73-796A-75E2-A6982139878C}"/>
              </a:ext>
            </a:extLst>
          </p:cNvPr>
          <p:cNvPicPr>
            <a:picLocks noGrp="1" noChangeAspect="1"/>
          </p:cNvPicPr>
          <p:nvPr>
            <p:ph idx="1"/>
          </p:nvPr>
        </p:nvPicPr>
        <p:blipFill rotWithShape="1">
          <a:blip r:embed="rId2"/>
          <a:srcRect t="3024"/>
          <a:stretch/>
        </p:blipFill>
        <p:spPr>
          <a:xfrm>
            <a:off x="3235301" y="2761488"/>
            <a:ext cx="6516735" cy="3029712"/>
          </a:xfrm>
        </p:spPr>
      </p:pic>
    </p:spTree>
    <p:extLst>
      <p:ext uri="{BB962C8B-B14F-4D97-AF65-F5344CB8AC3E}">
        <p14:creationId xmlns:p14="http://schemas.microsoft.com/office/powerpoint/2010/main" val="424360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Examining the Effects of COVID 19 on Public</Template>
  <TotalTime>164</TotalTime>
  <Words>869</Words>
  <Application>Microsoft Office PowerPoint</Application>
  <PresentationFormat>Widescreen</PresentationFormat>
  <Paragraphs>54</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Corbel</vt:lpstr>
      <vt:lpstr>Times New Roman</vt:lpstr>
      <vt:lpstr>Parallax</vt:lpstr>
      <vt:lpstr>Examining the Effects of Worldwide Health Crisis on Public Health and Economic Stability</vt:lpstr>
      <vt:lpstr>Introduction</vt:lpstr>
      <vt:lpstr>Workflow</vt:lpstr>
      <vt:lpstr>Data Abstraction</vt:lpstr>
      <vt:lpstr>Task Abstraction</vt:lpstr>
      <vt:lpstr>Task Abstraction WorkFlow</vt:lpstr>
      <vt:lpstr>Implementation using Tools</vt:lpstr>
      <vt:lpstr>Plotting top 10 most populated countries (according to 2020) </vt:lpstr>
      <vt:lpstr>Visualization of New covid cases in the world between January 2020 and October 2020</vt:lpstr>
      <vt:lpstr>Visualization of New covid cases in the world between January 2020 and October 2020</vt:lpstr>
      <vt:lpstr>Countries with highest death due to Covid-19 at the start of 2020</vt:lpstr>
      <vt:lpstr>Comparison of total cases to deaths of Covid-19</vt:lpstr>
      <vt:lpstr>Number of Measures taken by each country to prevent covid 19</vt:lpstr>
      <vt:lpstr>Comparing before and after Financial Effects of Covid-19</vt:lpstr>
      <vt:lpstr>Human Development Index </vt:lpstr>
      <vt:lpstr>Analysis spread and vaccines of covid 19 using D3.js and CSS</vt:lpstr>
      <vt:lpstr>Project Management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Effects of Worldwide Health Crisis on Public Health, Economic Stability, and Aviation Safety</dc:title>
  <dc:creator>Tarun Elisetty</dc:creator>
  <cp:lastModifiedBy>Tarun Elisetty</cp:lastModifiedBy>
  <cp:revision>15</cp:revision>
  <dcterms:created xsi:type="dcterms:W3CDTF">2024-04-25T19:04:05Z</dcterms:created>
  <dcterms:modified xsi:type="dcterms:W3CDTF">2024-04-26T03:42:55Z</dcterms:modified>
</cp:coreProperties>
</file>