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Bell M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ifSnrgLRs1tD0qjs3DZQp1w52l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llM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ellMT-italic.fntdata"/><Relationship Id="rId30" Type="http://schemas.openxmlformats.org/officeDocument/2006/relationships/font" Target="fonts/BellMT-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BellM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sz="1800" u="sng"/>
              <a:t>Introduction to asp,net core web development</a:t>
            </a:r>
            <a:endParaRPr b="1" sz="1800" u="sng"/>
          </a:p>
          <a:p>
            <a:pPr indent="0" lvl="0" marL="0" rtl="0" algn="l">
              <a:lnSpc>
                <a:spcPct val="100000"/>
              </a:lnSpc>
              <a:spcBef>
                <a:spcPts val="0"/>
              </a:spcBef>
              <a:spcAft>
                <a:spcPts val="0"/>
              </a:spcAft>
              <a:buSzPts val="1100"/>
              <a:buNone/>
            </a:pPr>
            <a:r>
              <a:t/>
            </a:r>
            <a:endParaRPr b="1" sz="1800" u="sng"/>
          </a:p>
          <a:p>
            <a:pPr indent="0" lvl="0" marL="0" rtl="0" algn="l">
              <a:lnSpc>
                <a:spcPct val="100000"/>
              </a:lnSpc>
              <a:spcBef>
                <a:spcPts val="0"/>
              </a:spcBef>
              <a:spcAft>
                <a:spcPts val="0"/>
              </a:spcAft>
              <a:buSzPts val="1100"/>
              <a:buNone/>
            </a:pPr>
            <a:r>
              <a:rPr lang="en-US" sz="1800"/>
              <a:t>"Hey everyone, are you excited to dive into the world of modern web development?"</a:t>
            </a:r>
            <a:br>
              <a:rPr lang="en-US" sz="1800"/>
            </a:br>
            <a:r>
              <a:rPr lang="en-US" sz="1800"/>
              <a:t>Today, we'll explore what ASP.NET Core web development is, why it's awesome, and how you can get started building amazing web applications with it.</a:t>
            </a:r>
            <a:endParaRPr sz="1800"/>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u="sng"/>
              <a:t>ASP.NET Core Blazor.</a:t>
            </a:r>
            <a:endParaRPr b="1" u="sng"/>
          </a:p>
          <a:p>
            <a:pPr indent="0" lvl="0" marL="0" rtl="0" algn="l">
              <a:lnSpc>
                <a:spcPct val="100000"/>
              </a:lnSpc>
              <a:spcBef>
                <a:spcPts val="0"/>
              </a:spcBef>
              <a:spcAft>
                <a:spcPts val="0"/>
              </a:spcAft>
              <a:buSzPts val="1100"/>
              <a:buNone/>
            </a:pPr>
            <a:r>
              <a:t/>
            </a:r>
            <a:endParaRPr b="1" u="sng"/>
          </a:p>
          <a:p>
            <a:pPr indent="0" lvl="0" marL="0" rtl="0" algn="l">
              <a:lnSpc>
                <a:spcPct val="100000"/>
              </a:lnSpc>
              <a:spcBef>
                <a:spcPts val="0"/>
              </a:spcBef>
              <a:spcAft>
                <a:spcPts val="0"/>
              </a:spcAft>
              <a:buSzPts val="1100"/>
              <a:buNone/>
            </a:pPr>
            <a:r>
              <a:rPr lang="en-US" sz="1100"/>
              <a:t> As depicted, Blazor is a robust framework tailored for building interactive client-side web UI with .NET, eliminating the need for Javascript. This innovation allows developers to create rich user interfaces utilizing C#, enhancing consistency and efficiency.</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Moving forward, we highlight the capability of sharing server-side and client-side app logic written in .NET. This feature fosters a seamless integration between client and server operations, enhancing real-time responsiveness and user experience.</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In terms of rendering, Blazor Server is engineered to render the UI as HTML and CSS for wide browser support, including mobile browsers. This ensures that applications are accessible across a diverse range of devices without compromising functionality or aesthetic appeal.</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Integration is also a pivotal aspect; Blazor Server can be integrated with modern hosting platforms such as Docker. This compatibility amplifies deployment flexibility and scalability options for your applications.</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Lastly, we underscore the ability to build hybrid desktop and mobile apps with .NET and Blazor. This adaptability ensures that developers can create versatile applications that are not only efficient but also tailored to meet diverse user needs across various platforms.</a:t>
            </a:r>
            <a:endParaRPr/>
          </a:p>
        </p:txBody>
      </p:sp>
      <p:sp>
        <p:nvSpPr>
          <p:cNvPr id="251" name="Google Shape;2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100"/>
              <a:t>In today’s web development landscape, Single Page Applications (SPA) represent a paradigm shift towards more interactive and responsive user experiences. This slide introduces SPAs as web applications that load a single HTML page and dynamically update content based on user interactions, without the traditional page refresh. </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a:solidFill>
                  <a:schemeClr val="dk1"/>
                </a:solidFill>
              </a:rPr>
              <a:t>Single Page Application (SPA) is a type of web application that loads a single HTML page and dynamically updates the content as the user interacts with the page.</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100"/>
              <a:buNone/>
            </a:pPr>
            <a:r>
              <a:rPr lang="en-US">
                <a:solidFill>
                  <a:schemeClr val="dk1"/>
                </a:solidFill>
              </a:rPr>
              <a:t>ASP.NET Core SPA is a framework for building SPA applications using ASP.NET Core. It includes several tools and libraries for building modern web applications, including client-side libraries, server-side APIs, and middleware components.</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100"/>
              <a:buNone/>
            </a:pPr>
            <a:r>
              <a:rPr lang="en-US">
                <a:solidFill>
                  <a:schemeClr val="dk1"/>
                </a:solidFill>
              </a:rPr>
              <a:t>ASP.NET Core SPA applications typically use a client-side JavaScript framework such as Angular, React, or Vue.js to handle the user interface and application logic.</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100"/>
              <a:buNone/>
            </a:pPr>
            <a:r>
              <a:rPr lang="en-US">
                <a:solidFill>
                  <a:schemeClr val="dk1"/>
                </a:solidFill>
              </a:rPr>
              <a:t>The server-side component of the ASP.NET Core SPA application provides APIs and services for interacting with data, managing authentication and authorization, and performing other server-side tasks.</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a:solidFill>
                <a:schemeClr val="dk1"/>
              </a:solidFill>
              <a:latin typeface="Arial"/>
              <a:ea typeface="Arial"/>
              <a:cs typeface="Arial"/>
              <a:sym typeface="Arial"/>
            </a:endParaRPr>
          </a:p>
        </p:txBody>
      </p:sp>
      <p:sp>
        <p:nvSpPr>
          <p:cNvPr id="282" name="Google Shape;28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100"/>
              <a:t>ASP.NET Core is a versatile and high-performance framework designed to build modern, cloud-based, internet-connected applications. One of its strengths lies in the variety of services it provides, which are essential for developing robust web applications and services. This slide highlights three key services offered by ASP.NET Core:</a:t>
            </a:r>
            <a:endParaRPr/>
          </a:p>
          <a:p>
            <a:pPr indent="0" lvl="0" marL="0" rtl="0" algn="l">
              <a:lnSpc>
                <a:spcPct val="100000"/>
              </a:lnSpc>
              <a:spcBef>
                <a:spcPts val="0"/>
              </a:spcBef>
              <a:spcAft>
                <a:spcPts val="0"/>
              </a:spcAft>
              <a:buSzPts val="1100"/>
              <a:buNone/>
            </a:pPr>
            <a:r>
              <a:rPr lang="en-US">
                <a:solidFill>
                  <a:schemeClr val="dk1"/>
                </a:solidFill>
                <a:latin typeface="Comic Sans MS"/>
                <a:ea typeface="Comic Sans MS"/>
                <a:cs typeface="Comic Sans MS"/>
                <a:sym typeface="Comic Sans MS"/>
              </a:rPr>
              <a:t>HTTP APIs</a:t>
            </a:r>
            <a:endParaRPr>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SzPts val="1100"/>
              <a:buNone/>
            </a:pPr>
            <a:r>
              <a:rPr lang="en-US">
                <a:solidFill>
                  <a:schemeClr val="dk1"/>
                </a:solidFill>
                <a:latin typeface="Comic Sans MS"/>
                <a:ea typeface="Comic Sans MS"/>
                <a:cs typeface="Comic Sans MS"/>
                <a:sym typeface="Comic Sans MS"/>
              </a:rPr>
              <a:t>SignalR</a:t>
            </a:r>
            <a:endParaRPr>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SzPts val="1100"/>
              <a:buNone/>
            </a:pPr>
            <a:r>
              <a:rPr lang="en-US">
                <a:solidFill>
                  <a:schemeClr val="dk1"/>
                </a:solidFill>
                <a:latin typeface="Comic Sans MS"/>
                <a:ea typeface="Comic Sans MS"/>
                <a:cs typeface="Comic Sans MS"/>
                <a:sym typeface="Comic Sans MS"/>
              </a:rPr>
              <a:t>gRPC</a:t>
            </a:r>
            <a:endParaRPr>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SzPts val="1100"/>
              <a:buNone/>
            </a:pPr>
            <a:r>
              <a:t/>
            </a:r>
            <a:endParaRPr>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SzPts val="1100"/>
              <a:buNone/>
            </a:pPr>
            <a:r>
              <a:rPr lang="en-US" sz="1100"/>
              <a:t>These services are integral to ASP.NET Core’s ability to deliver high-quality web applications and services. They ensure that developers have the tools necessary to build applications that are not only functional but also conform to modern standards of performance and user engagement.</a:t>
            </a:r>
            <a:endParaRPr/>
          </a:p>
          <a:p>
            <a:pPr indent="0" lvl="0" marL="0" rtl="0" algn="l">
              <a:lnSpc>
                <a:spcPct val="100000"/>
              </a:lnSpc>
              <a:spcBef>
                <a:spcPts val="0"/>
              </a:spcBef>
              <a:spcAft>
                <a:spcPts val="0"/>
              </a:spcAft>
              <a:buSzPts val="1100"/>
              <a:buNone/>
            </a:pPr>
            <a:r>
              <a:t/>
            </a:r>
            <a:endParaRPr sz="1100"/>
          </a:p>
        </p:txBody>
      </p:sp>
      <p:sp>
        <p:nvSpPr>
          <p:cNvPr id="297" name="Google Shape;2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012D86"/>
                </a:solidFill>
                <a:latin typeface="Bell MT"/>
                <a:ea typeface="Bell MT"/>
                <a:cs typeface="Bell MT"/>
                <a:sym typeface="Bell MT"/>
              </a:rPr>
              <a:t>HTTP APIs</a:t>
            </a:r>
            <a:endParaRPr b="1">
              <a:solidFill>
                <a:srgbClr val="012D86"/>
              </a:solidFill>
              <a:latin typeface="Bell MT"/>
              <a:ea typeface="Bell MT"/>
              <a:cs typeface="Bell MT"/>
              <a:sym typeface="Bell MT"/>
            </a:endParaRPr>
          </a:p>
          <a:p>
            <a:pPr indent="0" lvl="0" marL="0" rtl="0" algn="l">
              <a:lnSpc>
                <a:spcPct val="100000"/>
              </a:lnSpc>
              <a:spcBef>
                <a:spcPts val="0"/>
              </a:spcBef>
              <a:spcAft>
                <a:spcPts val="0"/>
              </a:spcAft>
              <a:buSzPts val="1100"/>
              <a:buNone/>
            </a:pPr>
            <a:r>
              <a:rPr lang="en-US">
                <a:solidFill>
                  <a:schemeClr val="dk1"/>
                </a:solidFill>
                <a:latin typeface="Comic Sans MS"/>
                <a:ea typeface="Comic Sans MS"/>
                <a:cs typeface="Comic Sans MS"/>
                <a:sym typeface="Comic Sans MS"/>
              </a:rPr>
              <a:t>HTTP APIs are a common way of building RESTful services using HTTP as the underlying protocol. </a:t>
            </a:r>
            <a:endParaRPr>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SzPts val="1100"/>
              <a:buNone/>
            </a:pPr>
            <a:r>
              <a:rPr lang="en-US">
                <a:solidFill>
                  <a:schemeClr val="dk1"/>
                </a:solidFill>
                <a:latin typeface="Comic Sans MS"/>
                <a:ea typeface="Comic Sans MS"/>
                <a:cs typeface="Comic Sans MS"/>
                <a:sym typeface="Comic Sans MS"/>
              </a:rPr>
              <a:t>ASP.NET Core provides built-in support for building HTTP APIs using the MVC framework, which includes controllers, actions, and routes for handling incoming requests and returning responses.</a:t>
            </a:r>
            <a:endParaRPr>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SzPts val="1100"/>
              <a:buNone/>
            </a:pPr>
            <a:r>
              <a:t/>
            </a:r>
            <a:endParaRPr>
              <a:solidFill>
                <a:schemeClr val="dk1"/>
              </a:solidFill>
              <a:latin typeface="Comic Sans MS"/>
              <a:ea typeface="Comic Sans MS"/>
              <a:cs typeface="Comic Sans MS"/>
              <a:sym typeface="Comic Sans MS"/>
            </a:endParaRPr>
          </a:p>
        </p:txBody>
      </p:sp>
      <p:sp>
        <p:nvSpPr>
          <p:cNvPr id="323" name="Google Shape;3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012D86"/>
                </a:solidFill>
                <a:latin typeface="Bell MT"/>
                <a:ea typeface="Bell MT"/>
                <a:cs typeface="Bell MT"/>
                <a:sym typeface="Bell MT"/>
              </a:rPr>
              <a:t>SignalR</a:t>
            </a:r>
            <a:endParaRPr b="1">
              <a:solidFill>
                <a:srgbClr val="012D86"/>
              </a:solidFill>
              <a:latin typeface="Bell MT"/>
              <a:ea typeface="Bell MT"/>
              <a:cs typeface="Bell MT"/>
              <a:sym typeface="Bell MT"/>
            </a:endParaRPr>
          </a:p>
          <a:p>
            <a:pPr indent="0" lvl="0" marL="0" rtl="0" algn="l">
              <a:lnSpc>
                <a:spcPct val="100000"/>
              </a:lnSpc>
              <a:spcBef>
                <a:spcPts val="0"/>
              </a:spcBef>
              <a:spcAft>
                <a:spcPts val="0"/>
              </a:spcAft>
              <a:buSzPts val="1100"/>
              <a:buNone/>
            </a:pPr>
            <a:r>
              <a:t/>
            </a:r>
            <a:endParaRPr b="1">
              <a:solidFill>
                <a:srgbClr val="012D86"/>
              </a:solidFill>
              <a:latin typeface="Bell MT"/>
              <a:ea typeface="Bell MT"/>
              <a:cs typeface="Bell MT"/>
              <a:sym typeface="Bell MT"/>
            </a:endParaRPr>
          </a:p>
          <a:p>
            <a:pPr indent="0" lvl="0" marL="0" rtl="0" algn="l">
              <a:lnSpc>
                <a:spcPct val="100000"/>
              </a:lnSpc>
              <a:spcBef>
                <a:spcPts val="0"/>
              </a:spcBef>
              <a:spcAft>
                <a:spcPts val="0"/>
              </a:spcAft>
              <a:buSzPts val="1100"/>
              <a:buNone/>
            </a:pPr>
            <a:r>
              <a:rPr lang="en-US">
                <a:solidFill>
                  <a:schemeClr val="dk1"/>
                </a:solidFill>
                <a:latin typeface="Calibri"/>
                <a:ea typeface="Calibri"/>
                <a:cs typeface="Calibri"/>
                <a:sym typeface="Calibri"/>
              </a:rPr>
              <a:t>SignalR is a real-time communication library that enables bidirectional communication between clients and servers using WebSockets,.Server-Sent Events, or other transport protocols.</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rPr lang="en-US">
                <a:solidFill>
                  <a:schemeClr val="dk1"/>
                </a:solidFill>
                <a:latin typeface="Calibri"/>
                <a:ea typeface="Calibri"/>
                <a:cs typeface="Calibri"/>
                <a:sym typeface="Calibri"/>
              </a:rPr>
              <a:t>ASP.NET Core includes built-in support for building SignalR applications, which can be used for building real-time applications such as chat applications, collaborative editing tools, and online gaming applications.</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solidFill>
                <a:schemeClr val="dk1"/>
              </a:solidFill>
              <a:latin typeface="Calibri"/>
              <a:ea typeface="Calibri"/>
              <a:cs typeface="Calibri"/>
              <a:sym typeface="Calibri"/>
            </a:endParaRPr>
          </a:p>
        </p:txBody>
      </p:sp>
      <p:sp>
        <p:nvSpPr>
          <p:cNvPr id="338" name="Google Shape;33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012D86"/>
                </a:solidFill>
                <a:latin typeface="Bell MT"/>
                <a:ea typeface="Bell MT"/>
                <a:cs typeface="Bell MT"/>
                <a:sym typeface="Bell MT"/>
              </a:rPr>
              <a:t>gRPC</a:t>
            </a:r>
            <a:endParaRPr b="1">
              <a:solidFill>
                <a:srgbClr val="012D86"/>
              </a:solidFill>
              <a:latin typeface="Bell MT"/>
              <a:ea typeface="Bell MT"/>
              <a:cs typeface="Bell MT"/>
              <a:sym typeface="Bell MT"/>
            </a:endParaRPr>
          </a:p>
          <a:p>
            <a:pPr indent="0" lvl="0" marL="0" rtl="0" algn="l">
              <a:lnSpc>
                <a:spcPct val="100000"/>
              </a:lnSpc>
              <a:spcBef>
                <a:spcPts val="0"/>
              </a:spcBef>
              <a:spcAft>
                <a:spcPts val="0"/>
              </a:spcAft>
              <a:buSzPts val="1100"/>
              <a:buNone/>
            </a:pPr>
            <a:r>
              <a:rPr lang="en-US">
                <a:solidFill>
                  <a:schemeClr val="dk1"/>
                </a:solidFill>
                <a:latin typeface="Bell MT"/>
                <a:ea typeface="Bell MT"/>
                <a:cs typeface="Bell MT"/>
                <a:sym typeface="Bell MT"/>
              </a:rPr>
              <a:t>gRPC is a high-performance remote procedure call (RPC) framework developed by Google. </a:t>
            </a:r>
            <a:endParaRPr>
              <a:solidFill>
                <a:schemeClr val="dk1"/>
              </a:solidFill>
              <a:latin typeface="Bell MT"/>
              <a:ea typeface="Bell MT"/>
              <a:cs typeface="Bell MT"/>
              <a:sym typeface="Bell MT"/>
            </a:endParaRPr>
          </a:p>
          <a:p>
            <a:pPr indent="0" lvl="0" marL="0" rtl="0" algn="l">
              <a:lnSpc>
                <a:spcPct val="100000"/>
              </a:lnSpc>
              <a:spcBef>
                <a:spcPts val="0"/>
              </a:spcBef>
              <a:spcAft>
                <a:spcPts val="0"/>
              </a:spcAft>
              <a:buSzPts val="1100"/>
              <a:buNone/>
            </a:pPr>
            <a:r>
              <a:rPr lang="en-US">
                <a:solidFill>
                  <a:schemeClr val="dk1"/>
                </a:solidFill>
                <a:latin typeface="Bell MT"/>
                <a:ea typeface="Bell MT"/>
                <a:cs typeface="Bell MT"/>
                <a:sym typeface="Bell MT"/>
              </a:rPr>
              <a:t>ASP.NET Core includes built-in support for building gRPC services, which can be used for building high-performance distributed systems using a variety of programming languages and platforms.</a:t>
            </a:r>
            <a:endParaRPr>
              <a:solidFill>
                <a:schemeClr val="dk1"/>
              </a:solidFill>
              <a:latin typeface="Bell MT"/>
              <a:ea typeface="Bell MT"/>
              <a:cs typeface="Bell MT"/>
              <a:sym typeface="Bell MT"/>
            </a:endParaRPr>
          </a:p>
          <a:p>
            <a:pPr indent="0" lvl="0" marL="0" rtl="0" algn="l">
              <a:lnSpc>
                <a:spcPct val="100000"/>
              </a:lnSpc>
              <a:spcBef>
                <a:spcPts val="0"/>
              </a:spcBef>
              <a:spcAft>
                <a:spcPts val="0"/>
              </a:spcAft>
              <a:buSzPts val="1100"/>
              <a:buNone/>
            </a:pPr>
            <a:r>
              <a:t/>
            </a:r>
            <a:endParaRPr>
              <a:solidFill>
                <a:schemeClr val="dk1"/>
              </a:solidFill>
              <a:latin typeface="Bell MT"/>
              <a:ea typeface="Bell MT"/>
              <a:cs typeface="Bell MT"/>
              <a:sym typeface="Bell MT"/>
            </a:endParaRPr>
          </a:p>
        </p:txBody>
      </p:sp>
      <p:sp>
        <p:nvSpPr>
          <p:cNvPr id="353" name="Google Shape;35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012D86"/>
                </a:solidFill>
                <a:latin typeface="Bell MT"/>
                <a:ea typeface="Bell MT"/>
                <a:cs typeface="Bell MT"/>
                <a:sym typeface="Bell MT"/>
              </a:rPr>
              <a:t>Basic Structure</a:t>
            </a:r>
            <a:endParaRPr b="1">
              <a:solidFill>
                <a:srgbClr val="012D86"/>
              </a:solidFill>
              <a:latin typeface="Bell MT"/>
              <a:ea typeface="Bell MT"/>
              <a:cs typeface="Bell MT"/>
              <a:sym typeface="Bell MT"/>
            </a:endParaRPr>
          </a:p>
          <a:p>
            <a:pPr indent="0" lvl="0" marL="0" rtl="0" algn="l">
              <a:lnSpc>
                <a:spcPct val="100000"/>
              </a:lnSpc>
              <a:spcBef>
                <a:spcPts val="0"/>
              </a:spcBef>
              <a:spcAft>
                <a:spcPts val="0"/>
              </a:spcAft>
              <a:buSzPts val="1100"/>
              <a:buNone/>
            </a:pPr>
            <a:r>
              <a:rPr lang="en-US"/>
              <a:t>The slide presents a clear view of the fundamental architecture of an ASP.NET Core web application, showcasing the essential components that make up the project’s skeleton in Visual Studio’s Solution Explorer. The structure is meticulously organized to facilitate the development and maintenance of the application, with each element serving a specific purpose: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Dependencies: A crucial folder that contains all the NuGet packages, libraries, and other dependencies that the application relies on. It ensures that all necessary components are available for the application to function correctly.</a:t>
            </a:r>
            <a:endParaRPr/>
          </a:p>
          <a:p>
            <a:pPr indent="0" lvl="0" marL="0" rtl="0" algn="l">
              <a:lnSpc>
                <a:spcPct val="100000"/>
              </a:lnSpc>
              <a:spcBef>
                <a:spcPts val="0"/>
              </a:spcBef>
              <a:spcAft>
                <a:spcPts val="0"/>
              </a:spcAft>
              <a:buSzPts val="1100"/>
              <a:buNone/>
            </a:pPr>
            <a:r>
              <a:rPr lang="en-US"/>
              <a:t>Properties: This folder houses the application’s settings and configurations, such as the launchSettings.json file, which configures the environment for development and testing.</a:t>
            </a:r>
            <a:endParaRPr/>
          </a:p>
          <a:p>
            <a:pPr indent="0" lvl="0" marL="0" rtl="0" algn="l">
              <a:lnSpc>
                <a:spcPct val="100000"/>
              </a:lnSpc>
              <a:spcBef>
                <a:spcPts val="0"/>
              </a:spcBef>
              <a:spcAft>
                <a:spcPts val="0"/>
              </a:spcAft>
              <a:buSzPts val="1100"/>
              <a:buNone/>
            </a:pPr>
            <a:r>
              <a:rPr lang="en-US"/>
              <a:t>wwwroot: The wwwroot directory is the root of the web server and contains static files like CSS, JavaScript, and images. It’s accessible to the public and plays a vital role in defining the look and feel of the application.</a:t>
            </a:r>
            <a:endParaRPr/>
          </a:p>
          <a:p>
            <a:pPr indent="0" lvl="0" marL="0" rtl="0" algn="l">
              <a:lnSpc>
                <a:spcPct val="100000"/>
              </a:lnSpc>
              <a:spcBef>
                <a:spcPts val="0"/>
              </a:spcBef>
              <a:spcAft>
                <a:spcPts val="0"/>
              </a:spcAft>
              <a:buSzPts val="1100"/>
              <a:buNone/>
            </a:pPr>
            <a:r>
              <a:rPr lang="en-US"/>
              <a:t>Pages: In the context of Razor Pages applications, this folder holds the Razor pages, which are a combination of HTML markup with C# code, enabling server-side page generation before sending the HTML to the client.</a:t>
            </a:r>
            <a:endParaRPr/>
          </a:p>
          <a:p>
            <a:pPr indent="0" lvl="0" marL="0" rtl="0" algn="l">
              <a:lnSpc>
                <a:spcPct val="100000"/>
              </a:lnSpc>
              <a:spcBef>
                <a:spcPts val="0"/>
              </a:spcBef>
              <a:spcAft>
                <a:spcPts val="0"/>
              </a:spcAft>
              <a:buSzPts val="1100"/>
              <a:buNone/>
            </a:pPr>
            <a:r>
              <a:rPr lang="en-US"/>
              <a:t>appsettings.json: A JSON file that stores configuration data, such as connection strings and application settings. It’s a central place to manage the settings that the application can read at runtime.</a:t>
            </a:r>
            <a:endParaRPr/>
          </a:p>
          <a:p>
            <a:pPr indent="0" lvl="0" marL="0" rtl="0" algn="l">
              <a:lnSpc>
                <a:spcPct val="100000"/>
              </a:lnSpc>
              <a:spcBef>
                <a:spcPts val="0"/>
              </a:spcBef>
              <a:spcAft>
                <a:spcPts val="0"/>
              </a:spcAft>
              <a:buSzPts val="1100"/>
              <a:buNone/>
            </a:pPr>
            <a:r>
              <a:rPr lang="en-US"/>
              <a:t>Program.cs: The entry point of the application, containing the Main method. It sets up the web host and starts listening for incoming HTTP requests.</a:t>
            </a:r>
            <a:endParaRPr/>
          </a:p>
          <a:p>
            <a:pPr indent="0" lvl="0" marL="0" rtl="0" algn="l">
              <a:lnSpc>
                <a:spcPct val="100000"/>
              </a:lnSpc>
              <a:spcBef>
                <a:spcPts val="0"/>
              </a:spcBef>
              <a:spcAft>
                <a:spcPts val="0"/>
              </a:spcAft>
              <a:buSzPts val="1100"/>
              <a:buNone/>
            </a:pPr>
            <a:r>
              <a:rPr lang="en-US"/>
              <a:t>Understanding this structure is vital for developers as it provides the framework within which they can build and expand their web applications. Each file and folder has its designated role, contributing to the overall functionality and performance of the application.</a:t>
            </a:r>
            <a:endParaRPr/>
          </a:p>
        </p:txBody>
      </p:sp>
      <p:sp>
        <p:nvSpPr>
          <p:cNvPr id="366" name="Google Shape;3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100"/>
              <a:t>A .csproj file is a C# project file that contains a list of files and references to system assemblies in a project. Visual Studio automatically generates and saves these files when a project is created. </a:t>
            </a:r>
            <a:endParaRPr/>
          </a:p>
        </p:txBody>
      </p:sp>
      <p:sp>
        <p:nvSpPr>
          <p:cNvPr id="373" name="Google Shape;3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012D86"/>
                </a:solidFill>
                <a:latin typeface="Bell MT"/>
                <a:ea typeface="Bell MT"/>
                <a:cs typeface="Bell MT"/>
                <a:sym typeface="Bell MT"/>
              </a:rPr>
              <a:t>Dependencies</a:t>
            </a:r>
            <a:endParaRPr b="1">
              <a:solidFill>
                <a:srgbClr val="012D86"/>
              </a:solidFill>
              <a:latin typeface="Bell MT"/>
              <a:ea typeface="Bell MT"/>
              <a:cs typeface="Bell MT"/>
              <a:sym typeface="Bell MT"/>
            </a:endParaRPr>
          </a:p>
          <a:p>
            <a:pPr indent="0" lvl="0" marL="0" rtl="0" algn="l">
              <a:lnSpc>
                <a:spcPct val="100000"/>
              </a:lnSpc>
              <a:spcBef>
                <a:spcPts val="0"/>
              </a:spcBef>
              <a:spcAft>
                <a:spcPts val="0"/>
              </a:spcAft>
              <a:buSzPts val="1100"/>
              <a:buNone/>
            </a:pPr>
            <a:r>
              <a:rPr lang="en-US"/>
              <a:t>dependencies is A crucial folder that contains all the NuGet packages, libraries, and other dependencies that the application relies on. It ensures that all necessary components are available for the application to function correctly.</a:t>
            </a:r>
            <a:endParaRPr/>
          </a:p>
          <a:p>
            <a:pPr indent="0" lvl="0" marL="0" rtl="0" algn="l">
              <a:lnSpc>
                <a:spcPct val="100000"/>
              </a:lnSpc>
              <a:spcBef>
                <a:spcPts val="0"/>
              </a:spcBef>
              <a:spcAft>
                <a:spcPts val="0"/>
              </a:spcAft>
              <a:buSzPts val="1100"/>
              <a:buNone/>
            </a:pPr>
            <a:r>
              <a:rPr lang="en-US" sz="1100"/>
              <a:t> Here the Frameworks node contains reference two most important dotnet core runtime and asp.net core runtime libraries. Project contains all the installed server-side NuGet packages</a:t>
            </a:r>
            <a:endParaRPr/>
          </a:p>
        </p:txBody>
      </p:sp>
      <p:sp>
        <p:nvSpPr>
          <p:cNvPr id="380" name="Google Shape;3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012D86"/>
                </a:solidFill>
                <a:latin typeface="Bell MT"/>
                <a:ea typeface="Bell MT"/>
                <a:cs typeface="Bell MT"/>
                <a:sym typeface="Bell MT"/>
              </a:rPr>
              <a:t>Properties</a:t>
            </a:r>
            <a:endParaRPr b="1">
              <a:solidFill>
                <a:srgbClr val="012D86"/>
              </a:solidFill>
              <a:latin typeface="Bell MT"/>
              <a:ea typeface="Bell MT"/>
              <a:cs typeface="Bell MT"/>
              <a:sym typeface="Bell MT"/>
            </a:endParaRPr>
          </a:p>
          <a:p>
            <a:pPr indent="0" lvl="0" marL="0" rtl="0" algn="l">
              <a:lnSpc>
                <a:spcPct val="100000"/>
              </a:lnSpc>
              <a:spcBef>
                <a:spcPts val="0"/>
              </a:spcBef>
              <a:spcAft>
                <a:spcPts val="0"/>
              </a:spcAft>
              <a:buSzPts val="1100"/>
              <a:buNone/>
            </a:pPr>
            <a:r>
              <a:rPr lang="en-US">
                <a:solidFill>
                  <a:schemeClr val="dk1"/>
                </a:solidFill>
                <a:latin typeface="Comic Sans MS"/>
                <a:ea typeface="Comic Sans MS"/>
                <a:cs typeface="Comic Sans MS"/>
                <a:sym typeface="Comic Sans MS"/>
              </a:rPr>
              <a:t>Properties folder contains a </a:t>
            </a:r>
            <a:r>
              <a:rPr b="1" lang="en-US">
                <a:solidFill>
                  <a:schemeClr val="dk1"/>
                </a:solidFill>
                <a:latin typeface="Comic Sans MS"/>
                <a:ea typeface="Comic Sans MS"/>
                <a:cs typeface="Comic Sans MS"/>
                <a:sym typeface="Comic Sans MS"/>
              </a:rPr>
              <a:t>launchSettings.json</a:t>
            </a:r>
            <a:r>
              <a:rPr lang="en-US">
                <a:solidFill>
                  <a:schemeClr val="dk1"/>
                </a:solidFill>
                <a:latin typeface="Comic Sans MS"/>
                <a:ea typeface="Comic Sans MS"/>
                <a:cs typeface="Comic Sans MS"/>
                <a:sym typeface="Comic Sans MS"/>
              </a:rPr>
              <a:t> file, which containing all the information required to lunch the application. Configuration details about what action to perform when the application is executed and contains details like IIS settings, application URLs, authentication, SSL port details, etc.</a:t>
            </a:r>
            <a:endParaRPr>
              <a:solidFill>
                <a:schemeClr val="dk1"/>
              </a:solidFill>
            </a:endParaRPr>
          </a:p>
        </p:txBody>
      </p:sp>
      <p:sp>
        <p:nvSpPr>
          <p:cNvPr id="388" name="Google Shape;38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in this session we are going to discuss about </a:t>
            </a:r>
            <a:endParaRPr/>
          </a:p>
          <a:p>
            <a:pPr indent="0" lvl="0" marL="0" rtl="0" algn="l">
              <a:lnSpc>
                <a:spcPct val="100000"/>
              </a:lnSpc>
              <a:spcBef>
                <a:spcPts val="0"/>
              </a:spcBef>
              <a:spcAft>
                <a:spcPts val="0"/>
              </a:spcAft>
              <a:buSzPts val="1100"/>
              <a:buNone/>
            </a:pPr>
            <a:r>
              <a:rPr lang="en-US"/>
              <a:t>what is Asp.net Core .</a:t>
            </a:r>
            <a:endParaRPr/>
          </a:p>
          <a:p>
            <a:pPr indent="0" lvl="0" marL="0" rtl="0" algn="l">
              <a:lnSpc>
                <a:spcPct val="100000"/>
              </a:lnSpc>
              <a:spcBef>
                <a:spcPts val="0"/>
              </a:spcBef>
              <a:spcAft>
                <a:spcPts val="0"/>
              </a:spcAft>
              <a:buSzPts val="1100"/>
              <a:buNone/>
            </a:pPr>
            <a:r>
              <a:rPr lang="en-US"/>
              <a:t>And what is its history ,</a:t>
            </a:r>
            <a:endParaRPr/>
          </a:p>
          <a:p>
            <a:pPr indent="0" lvl="0" marL="0" rtl="0" algn="l">
              <a:lnSpc>
                <a:spcPct val="100000"/>
              </a:lnSpc>
              <a:spcBef>
                <a:spcPts val="0"/>
              </a:spcBef>
              <a:spcAft>
                <a:spcPts val="0"/>
              </a:spcAft>
              <a:buSzPts val="1100"/>
              <a:buNone/>
            </a:pPr>
            <a:r>
              <a:rPr lang="en-US"/>
              <a:t>what is asp.net core architecture</a:t>
            </a:r>
            <a:endParaRPr/>
          </a:p>
          <a:p>
            <a:pPr indent="0" lvl="0" marL="0" rtl="0" algn="l">
              <a:lnSpc>
                <a:spcPct val="100000"/>
              </a:lnSpc>
              <a:spcBef>
                <a:spcPts val="0"/>
              </a:spcBef>
              <a:spcAft>
                <a:spcPts val="0"/>
              </a:spcAft>
              <a:buSzPts val="1100"/>
              <a:buNone/>
            </a:pPr>
            <a:r>
              <a:rPr lang="en-US"/>
              <a:t>And</a:t>
            </a:r>
            <a:endParaRPr/>
          </a:p>
          <a:p>
            <a:pPr indent="0" lvl="0" marL="0" rtl="0" algn="l">
              <a:lnSpc>
                <a:spcPct val="100000"/>
              </a:lnSpc>
              <a:spcBef>
                <a:spcPts val="0"/>
              </a:spcBef>
              <a:spcAft>
                <a:spcPts val="0"/>
              </a:spcAft>
              <a:buSzPts val="1100"/>
              <a:buNone/>
            </a:pPr>
            <a:r>
              <a:rPr lang="en-US"/>
              <a:t>what is basic asp.net core web development project structure</a:t>
            </a:r>
            <a:endParaRPr/>
          </a:p>
          <a:p>
            <a:pPr indent="0" lvl="0" marL="0" rtl="0" algn="l">
              <a:lnSpc>
                <a:spcPct val="100000"/>
              </a:lnSpc>
              <a:spcBef>
                <a:spcPts val="0"/>
              </a:spcBef>
              <a:spcAft>
                <a:spcPts val="0"/>
              </a:spcAft>
              <a:buSzPts val="1100"/>
              <a:buNone/>
            </a:pPr>
            <a:r>
              <a:rPr lang="en-US"/>
              <a:t> </a:t>
            </a:r>
            <a:endParaRPr/>
          </a:p>
          <a:p>
            <a:pPr indent="0" lvl="0" marL="0" rtl="0" algn="l">
              <a:lnSpc>
                <a:spcPct val="100000"/>
              </a:lnSpc>
              <a:spcBef>
                <a:spcPts val="0"/>
              </a:spcBef>
              <a:spcAft>
                <a:spcPts val="0"/>
              </a:spcAft>
              <a:buSzPts val="1100"/>
              <a:buNone/>
            </a:pPr>
            <a:r>
              <a:rPr lang="en-US"/>
              <a:t>so lets start...</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chemeClr val="dk1"/>
                </a:solidFill>
                <a:latin typeface="Bell MT"/>
                <a:ea typeface="Bell MT"/>
                <a:cs typeface="Bell MT"/>
                <a:sym typeface="Bell MT"/>
              </a:rPr>
              <a:t>Connected Services</a:t>
            </a:r>
            <a:endParaRPr b="1">
              <a:solidFill>
                <a:schemeClr val="dk1"/>
              </a:solidFill>
              <a:latin typeface="Bell MT"/>
              <a:ea typeface="Bell MT"/>
              <a:cs typeface="Bell MT"/>
              <a:sym typeface="Bell MT"/>
            </a:endParaRPr>
          </a:p>
          <a:p>
            <a:pPr indent="0" lvl="0" marL="0" rtl="0" algn="l">
              <a:lnSpc>
                <a:spcPct val="100000"/>
              </a:lnSpc>
              <a:spcBef>
                <a:spcPts val="0"/>
              </a:spcBef>
              <a:spcAft>
                <a:spcPts val="0"/>
              </a:spcAft>
              <a:buSzPts val="1100"/>
              <a:buNone/>
            </a:pPr>
            <a:r>
              <a:rPr lang="en-US">
                <a:solidFill>
                  <a:schemeClr val="dk1"/>
                </a:solidFill>
                <a:latin typeface="Comic Sans MS"/>
                <a:ea typeface="Comic Sans MS"/>
                <a:cs typeface="Comic Sans MS"/>
                <a:sym typeface="Comic Sans MS"/>
              </a:rPr>
              <a:t>It contains the details about all the service references added to the project. A new service can be added here, </a:t>
            </a:r>
            <a:endParaRPr>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SzPts val="1100"/>
              <a:buNone/>
            </a:pPr>
            <a:r>
              <a:rPr lang="en-US">
                <a:solidFill>
                  <a:schemeClr val="dk1"/>
                </a:solidFill>
                <a:latin typeface="Comic Sans MS"/>
                <a:ea typeface="Comic Sans MS"/>
                <a:cs typeface="Comic Sans MS"/>
                <a:sym typeface="Comic Sans MS"/>
              </a:rPr>
              <a:t>for example, </a:t>
            </a:r>
            <a:endParaRPr>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SzPts val="1100"/>
              <a:buNone/>
            </a:pPr>
            <a:r>
              <a:rPr lang="en-US">
                <a:solidFill>
                  <a:schemeClr val="dk1"/>
                </a:solidFill>
                <a:latin typeface="Comic Sans MS"/>
                <a:ea typeface="Comic Sans MS"/>
                <a:cs typeface="Comic Sans MS"/>
                <a:sym typeface="Comic Sans MS"/>
              </a:rPr>
              <a:t>if you want to add access to Cloud Storage of Azure Storage you can add the service here.</a:t>
            </a:r>
            <a:endParaRPr>
              <a:solidFill>
                <a:schemeClr val="dk1"/>
              </a:solidFill>
              <a:latin typeface="Comic Sans MS"/>
              <a:ea typeface="Comic Sans MS"/>
              <a:cs typeface="Comic Sans MS"/>
              <a:sym typeface="Comic Sans MS"/>
            </a:endParaRPr>
          </a:p>
          <a:p>
            <a:pPr indent="0" lvl="0" marL="0" rtl="0" algn="l">
              <a:lnSpc>
                <a:spcPct val="100000"/>
              </a:lnSpc>
              <a:spcBef>
                <a:spcPts val="0"/>
              </a:spcBef>
              <a:spcAft>
                <a:spcPts val="0"/>
              </a:spcAft>
              <a:buSzPts val="1100"/>
              <a:buNone/>
            </a:pPr>
            <a:r>
              <a:t/>
            </a:r>
            <a:endParaRPr>
              <a:solidFill>
                <a:schemeClr val="lt1"/>
              </a:solidFill>
              <a:latin typeface="Comic Sans MS"/>
              <a:ea typeface="Comic Sans MS"/>
              <a:cs typeface="Comic Sans MS"/>
              <a:sym typeface="Comic Sans MS"/>
            </a:endParaRPr>
          </a:p>
        </p:txBody>
      </p:sp>
      <p:sp>
        <p:nvSpPr>
          <p:cNvPr id="396" name="Google Shape;3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SzPts val="1100"/>
              <a:buNone/>
            </a:pPr>
            <a:r>
              <a:rPr b="1" lang="en-US">
                <a:solidFill>
                  <a:schemeClr val="dk1"/>
                </a:solidFill>
                <a:latin typeface="Bell MT"/>
                <a:ea typeface="Bell MT"/>
                <a:cs typeface="Bell MT"/>
                <a:sym typeface="Bell MT"/>
              </a:rPr>
              <a:t>appsettings.json</a:t>
            </a:r>
            <a:endParaRPr b="1">
              <a:solidFill>
                <a:schemeClr val="dk1"/>
              </a:solidFill>
              <a:latin typeface="Bell MT"/>
              <a:ea typeface="Bell MT"/>
              <a:cs typeface="Bell MT"/>
              <a:sym typeface="Bell MT"/>
            </a:endParaRPr>
          </a:p>
          <a:p>
            <a:pPr indent="0" lvl="0" marL="0" marR="0" rtl="0" algn="l">
              <a:lnSpc>
                <a:spcPct val="90000"/>
              </a:lnSpc>
              <a:spcBef>
                <a:spcPts val="0"/>
              </a:spcBef>
              <a:spcAft>
                <a:spcPts val="0"/>
              </a:spcAft>
              <a:buSzPts val="1100"/>
              <a:buNone/>
            </a:pPr>
            <a:r>
              <a:t/>
            </a:r>
            <a:endParaRPr b="1">
              <a:solidFill>
                <a:schemeClr val="dk1"/>
              </a:solidFill>
              <a:latin typeface="Bell MT"/>
              <a:ea typeface="Bell MT"/>
              <a:cs typeface="Bell MT"/>
              <a:sym typeface="Bell MT"/>
            </a:endParaRPr>
          </a:p>
          <a:p>
            <a:pPr indent="0" lvl="0" marL="0" marR="0" rtl="0" algn="l">
              <a:lnSpc>
                <a:spcPct val="90000"/>
              </a:lnSpc>
              <a:spcBef>
                <a:spcPts val="0"/>
              </a:spcBef>
              <a:spcAft>
                <a:spcPts val="0"/>
              </a:spcAft>
              <a:buSzPts val="1100"/>
              <a:buNone/>
            </a:pPr>
            <a:r>
              <a:rPr lang="en-US">
                <a:solidFill>
                  <a:schemeClr val="dk1"/>
                </a:solidFill>
                <a:latin typeface="Comic Sans MS"/>
                <a:ea typeface="Comic Sans MS"/>
                <a:cs typeface="Comic Sans MS"/>
                <a:sym typeface="Comic Sans MS"/>
              </a:rPr>
              <a:t>In .NET Core, the appsettings.json file is a configuration file that stores settings for an application. It's a JSON file that contains key-value pairs to configure the behavior of an application. Settings can include database connection strings, logging settings, service endpoints, and other application-specific settings.</a:t>
            </a:r>
            <a:endParaRPr>
              <a:solidFill>
                <a:schemeClr val="dk1"/>
              </a:solidFill>
              <a:latin typeface="Comic Sans MS"/>
              <a:ea typeface="Comic Sans MS"/>
              <a:cs typeface="Comic Sans MS"/>
              <a:sym typeface="Comic Sans MS"/>
            </a:endParaRPr>
          </a:p>
          <a:p>
            <a:pPr indent="0" lvl="0" marL="0" marR="0" rtl="0" algn="l">
              <a:lnSpc>
                <a:spcPct val="90000"/>
              </a:lnSpc>
              <a:spcBef>
                <a:spcPts val="0"/>
              </a:spcBef>
              <a:spcAft>
                <a:spcPts val="0"/>
              </a:spcAft>
              <a:buSzPts val="1100"/>
              <a:buNone/>
            </a:pPr>
            <a:r>
              <a:t/>
            </a:r>
            <a:endParaRPr>
              <a:solidFill>
                <a:schemeClr val="lt1"/>
              </a:solidFill>
              <a:latin typeface="Comic Sans MS"/>
              <a:ea typeface="Comic Sans MS"/>
              <a:cs typeface="Comic Sans MS"/>
              <a:sym typeface="Comic Sans MS"/>
            </a:endParaRPr>
          </a:p>
        </p:txBody>
      </p:sp>
      <p:sp>
        <p:nvSpPr>
          <p:cNvPr id="404" name="Google Shape;40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chemeClr val="dk1"/>
                </a:solidFill>
                <a:latin typeface="Bell MT"/>
                <a:ea typeface="Bell MT"/>
                <a:cs typeface="Bell MT"/>
                <a:sym typeface="Bell MT"/>
              </a:rPr>
              <a:t>wwwroot folder</a:t>
            </a:r>
            <a:endParaRPr b="1">
              <a:solidFill>
                <a:schemeClr val="dk1"/>
              </a:solidFill>
              <a:latin typeface="Bell MT"/>
              <a:ea typeface="Bell MT"/>
              <a:cs typeface="Bell MT"/>
              <a:sym typeface="Bell MT"/>
            </a:endParaRPr>
          </a:p>
          <a:p>
            <a:pPr indent="0" lvl="0" marL="0" marR="0" rtl="0" algn="just">
              <a:lnSpc>
                <a:spcPct val="120000"/>
              </a:lnSpc>
              <a:spcBef>
                <a:spcPts val="0"/>
              </a:spcBef>
              <a:spcAft>
                <a:spcPts val="0"/>
              </a:spcAft>
              <a:buSzPts val="1100"/>
              <a:buNone/>
            </a:pPr>
            <a:r>
              <a:t/>
            </a:r>
            <a:endParaRPr>
              <a:solidFill>
                <a:schemeClr val="dk1"/>
              </a:solidFill>
              <a:latin typeface="Comic Sans MS"/>
              <a:ea typeface="Comic Sans MS"/>
              <a:cs typeface="Comic Sans MS"/>
              <a:sym typeface="Comic Sans MS"/>
            </a:endParaRPr>
          </a:p>
          <a:p>
            <a:pPr indent="0" lvl="0" marL="0" marR="0" rtl="0" algn="just">
              <a:lnSpc>
                <a:spcPct val="120000"/>
              </a:lnSpc>
              <a:spcBef>
                <a:spcPts val="600"/>
              </a:spcBef>
              <a:spcAft>
                <a:spcPts val="0"/>
              </a:spcAft>
              <a:buSzPts val="1100"/>
              <a:buNone/>
            </a:pPr>
            <a:r>
              <a:rPr lang="en-US">
                <a:solidFill>
                  <a:schemeClr val="dk1"/>
                </a:solidFill>
                <a:latin typeface="Comic Sans MS"/>
                <a:ea typeface="Comic Sans MS"/>
                <a:cs typeface="Comic Sans MS"/>
                <a:sym typeface="Comic Sans MS"/>
              </a:rPr>
              <a:t>This is the webroot folder and all the static files required by the project are stored and served from here. The webroot folder contains a sub-folder to categorize the static file types, like all the Cascading Stylesheet files, are stored in the </a:t>
            </a:r>
            <a:r>
              <a:rPr b="1" lang="en-US">
                <a:solidFill>
                  <a:schemeClr val="dk1"/>
                </a:solidFill>
                <a:latin typeface="Comic Sans MS"/>
                <a:ea typeface="Comic Sans MS"/>
                <a:cs typeface="Comic Sans MS"/>
                <a:sym typeface="Comic Sans MS"/>
              </a:rPr>
              <a:t>CSS folder</a:t>
            </a:r>
            <a:r>
              <a:rPr lang="en-US">
                <a:solidFill>
                  <a:schemeClr val="dk1"/>
                </a:solidFill>
                <a:latin typeface="Comic Sans MS"/>
                <a:ea typeface="Comic Sans MS"/>
                <a:cs typeface="Comic Sans MS"/>
                <a:sym typeface="Comic Sans MS"/>
              </a:rPr>
              <a:t>, all the javascript files are stored in the</a:t>
            </a:r>
            <a:r>
              <a:rPr b="1" lang="en-US">
                <a:solidFill>
                  <a:schemeClr val="dk1"/>
                </a:solidFill>
                <a:latin typeface="Comic Sans MS"/>
                <a:ea typeface="Comic Sans MS"/>
                <a:cs typeface="Comic Sans MS"/>
                <a:sym typeface="Comic Sans MS"/>
              </a:rPr>
              <a:t> js folder</a:t>
            </a:r>
            <a:r>
              <a:rPr lang="en-US">
                <a:solidFill>
                  <a:schemeClr val="dk1"/>
                </a:solidFill>
                <a:latin typeface="Comic Sans MS"/>
                <a:ea typeface="Comic Sans MS"/>
                <a:cs typeface="Comic Sans MS"/>
                <a:sym typeface="Comic Sans MS"/>
              </a:rPr>
              <a:t> and the external libraries like bootstrap, jquery are kept in the </a:t>
            </a:r>
            <a:r>
              <a:rPr b="1" lang="en-US">
                <a:solidFill>
                  <a:schemeClr val="dk1"/>
                </a:solidFill>
                <a:latin typeface="Comic Sans MS"/>
                <a:ea typeface="Comic Sans MS"/>
                <a:cs typeface="Comic Sans MS"/>
                <a:sym typeface="Comic Sans MS"/>
              </a:rPr>
              <a:t>library folder</a:t>
            </a:r>
            <a:r>
              <a:rPr lang="en-US">
                <a:solidFill>
                  <a:schemeClr val="dk1"/>
                </a:solidFill>
                <a:latin typeface="Comic Sans MS"/>
                <a:ea typeface="Comic Sans MS"/>
                <a:cs typeface="Comic Sans MS"/>
                <a:sym typeface="Comic Sans MS"/>
              </a:rPr>
              <a:t>.</a:t>
            </a:r>
            <a:endParaRPr>
              <a:solidFill>
                <a:schemeClr val="dk1"/>
              </a:solidFill>
              <a:latin typeface="Comic Sans MS"/>
              <a:ea typeface="Comic Sans MS"/>
              <a:cs typeface="Comic Sans MS"/>
              <a:sym typeface="Comic Sans MS"/>
            </a:endParaRPr>
          </a:p>
          <a:p>
            <a:pPr indent="0" lvl="0" marL="0" marR="0" rtl="0" algn="just">
              <a:lnSpc>
                <a:spcPct val="120000"/>
              </a:lnSpc>
              <a:spcBef>
                <a:spcPts val="600"/>
              </a:spcBef>
              <a:spcAft>
                <a:spcPts val="0"/>
              </a:spcAft>
              <a:buSzPts val="1100"/>
              <a:buNone/>
            </a:pPr>
            <a:r>
              <a:rPr lang="en-US">
                <a:solidFill>
                  <a:schemeClr val="dk1"/>
                </a:solidFill>
                <a:latin typeface="Comic Sans MS"/>
                <a:ea typeface="Comic Sans MS"/>
                <a:cs typeface="Comic Sans MS"/>
                <a:sym typeface="Comic Sans MS"/>
              </a:rPr>
              <a:t>Generally, there should be separate folders for the different types of static files such as JavaScript, CSS, Images, library scripts, etc.</a:t>
            </a:r>
            <a:endParaRPr>
              <a:solidFill>
                <a:schemeClr val="dk1"/>
              </a:solidFill>
              <a:latin typeface="Comic Sans MS"/>
              <a:ea typeface="Comic Sans MS"/>
              <a:cs typeface="Comic Sans MS"/>
              <a:sym typeface="Comic Sans MS"/>
            </a:endParaRPr>
          </a:p>
          <a:p>
            <a:pPr indent="101600" lvl="0" marL="0" marR="0" rtl="0" algn="l">
              <a:lnSpc>
                <a:spcPct val="120000"/>
              </a:lnSpc>
              <a:spcBef>
                <a:spcPts val="600"/>
              </a:spcBef>
              <a:spcAft>
                <a:spcPts val="0"/>
              </a:spcAft>
              <a:buClr>
                <a:schemeClr val="dk1"/>
              </a:buClr>
              <a:buSzPts val="1600"/>
              <a:buFont typeface="Arial"/>
              <a:buNone/>
            </a:pPr>
            <a:r>
              <a:t/>
            </a:r>
            <a:endParaRPr>
              <a:solidFill>
                <a:schemeClr val="lt1"/>
              </a:solidFill>
              <a:latin typeface="Comic Sans MS"/>
              <a:ea typeface="Comic Sans MS"/>
              <a:cs typeface="Comic Sans MS"/>
              <a:sym typeface="Comic Sans MS"/>
            </a:endParaRPr>
          </a:p>
          <a:p>
            <a:pPr indent="0" lvl="0" marL="0" rtl="0" algn="l">
              <a:lnSpc>
                <a:spcPct val="100000"/>
              </a:lnSpc>
              <a:spcBef>
                <a:spcPts val="0"/>
              </a:spcBef>
              <a:spcAft>
                <a:spcPts val="0"/>
              </a:spcAft>
              <a:buSzPts val="1100"/>
              <a:buNone/>
            </a:pPr>
            <a:r>
              <a:t/>
            </a:r>
            <a:endParaRPr>
              <a:solidFill>
                <a:schemeClr val="lt1"/>
              </a:solidFill>
              <a:latin typeface="Comic Sans MS"/>
              <a:ea typeface="Comic Sans MS"/>
              <a:cs typeface="Comic Sans MS"/>
              <a:sym typeface="Comic Sans MS"/>
            </a:endParaRPr>
          </a:p>
        </p:txBody>
      </p:sp>
      <p:sp>
        <p:nvSpPr>
          <p:cNvPr id="412" name="Google Shape;41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012D86"/>
                </a:solidFill>
                <a:latin typeface="Bell MT"/>
                <a:ea typeface="Bell MT"/>
                <a:cs typeface="Bell MT"/>
                <a:sym typeface="Bell MT"/>
              </a:rPr>
              <a:t>program.cs</a:t>
            </a:r>
            <a:endParaRPr b="1">
              <a:solidFill>
                <a:srgbClr val="012D86"/>
              </a:solidFill>
              <a:latin typeface="Bell MT"/>
              <a:ea typeface="Bell MT"/>
              <a:cs typeface="Bell MT"/>
              <a:sym typeface="Bell MT"/>
            </a:endParaRPr>
          </a:p>
          <a:p>
            <a:pPr indent="0" lvl="0" marL="0" rtl="0" algn="l">
              <a:lnSpc>
                <a:spcPct val="100000"/>
              </a:lnSpc>
              <a:spcBef>
                <a:spcPts val="0"/>
              </a:spcBef>
              <a:spcAft>
                <a:spcPts val="0"/>
              </a:spcAft>
              <a:buSzPts val="1100"/>
              <a:buNone/>
            </a:pPr>
            <a:r>
              <a:t/>
            </a:r>
            <a:endParaRPr b="1">
              <a:solidFill>
                <a:srgbClr val="012D86"/>
              </a:solidFill>
              <a:latin typeface="Bell MT"/>
              <a:ea typeface="Bell MT"/>
              <a:cs typeface="Bell MT"/>
              <a:sym typeface="Bell MT"/>
            </a:endParaRPr>
          </a:p>
          <a:p>
            <a:pPr indent="0" lvl="0" marL="0" rtl="0" algn="l">
              <a:lnSpc>
                <a:spcPct val="100000"/>
              </a:lnSpc>
              <a:spcBef>
                <a:spcPts val="0"/>
              </a:spcBef>
              <a:spcAft>
                <a:spcPts val="0"/>
              </a:spcAft>
              <a:buSzPts val="1100"/>
              <a:buNone/>
            </a:pPr>
            <a:r>
              <a:rPr lang="en-US" sz="1100"/>
              <a:t>In an ASP.NET Core project, the Program.cs file is the entry point and orchestrator of the application. The Program.cs file is a C# file that contains a Main method, which is the starting point of the application. The Program.cs file also contains logic to start the server, listen for requests, and configure the application. </a:t>
            </a:r>
            <a:endParaRPr/>
          </a:p>
        </p:txBody>
      </p:sp>
      <p:sp>
        <p:nvSpPr>
          <p:cNvPr id="420" name="Google Shape;42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428" name="Google Shape;42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t>What is asp.net core</a:t>
            </a:r>
            <a:endParaRPr u="sng"/>
          </a:p>
          <a:p>
            <a:pPr indent="0" lvl="0" marL="0" rtl="0" algn="l">
              <a:lnSpc>
                <a:spcPct val="100000"/>
              </a:lnSpc>
              <a:spcBef>
                <a:spcPts val="0"/>
              </a:spcBef>
              <a:spcAft>
                <a:spcPts val="0"/>
              </a:spcAft>
              <a:buSzPts val="1100"/>
              <a:buNone/>
            </a:pPr>
            <a:r>
              <a:rPr lang="en-US" sz="1100"/>
              <a:t> "Imagine building web applications and APIs that run smoothly on any platform, Windows, Mac, or Linux. That's the power of ASP.NET Core!"</a:t>
            </a:r>
            <a:endParaRPr/>
          </a:p>
          <a:p>
            <a:pPr indent="0" lvl="0" marL="0" rtl="0" algn="l">
              <a:lnSpc>
                <a:spcPct val="100000"/>
              </a:lnSpc>
              <a:spcBef>
                <a:spcPts val="0"/>
              </a:spcBef>
              <a:spcAft>
                <a:spcPts val="0"/>
              </a:spcAft>
              <a:buSzPts val="1100"/>
              <a:buNone/>
            </a:pPr>
            <a:r>
              <a:rPr lang="en-US" sz="1100"/>
              <a:t>ASP.NET Core stands as a versatile, open-source web framework crafted by Microsoft, making waves since its initial release in 2016.</a:t>
            </a:r>
            <a:endParaRPr/>
          </a:p>
          <a:p>
            <a:pPr indent="0" lvl="0" marL="0" rtl="0" algn="l">
              <a:lnSpc>
                <a:spcPct val="100000"/>
              </a:lnSpc>
              <a:spcBef>
                <a:spcPts val="0"/>
              </a:spcBef>
              <a:spcAft>
                <a:spcPts val="0"/>
              </a:spcAft>
              <a:buSzPts val="1100"/>
              <a:buNone/>
            </a:pPr>
            <a:r>
              <a:rPr lang="en-US" sz="1100"/>
              <a:t>This framework redefines web application development with its cross-platform capabilities and high-performance, modular design.</a:t>
            </a:r>
            <a:endParaRPr/>
          </a:p>
          <a:p>
            <a:pPr indent="0" lvl="0" marL="0" rtl="0" algn="l">
              <a:lnSpc>
                <a:spcPct val="100000"/>
              </a:lnSpc>
              <a:spcBef>
                <a:spcPts val="0"/>
              </a:spcBef>
              <a:spcAft>
                <a:spcPts val="0"/>
              </a:spcAft>
              <a:buSzPts val="1100"/>
              <a:buNone/>
            </a:pPr>
            <a:r>
              <a:rPr lang="en-US" sz="1100"/>
              <a:t>At its core, ASP.NET Core is engineered to be lightweight yet scalable, accommodating modern application demands. Its compatibility with various programming languages like C#, F#, and Visual Basic ensures flexibility for developers. Notably, ASP.NET Core comes equipped with features tailored for cloud-based deployments and the ever-evolving microservices architecture, making it a favored choice for building robust, efficient web applications.</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100"/>
              <a:t>ASP.NET Core is a comprehensive web framework that offers a rich set of features tailored for building modern web applications.</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 With functionalities such as model binding, routing, middleware, and dependency injection, developers can create applications with streamlined data handling, efficient navigation, and enhanced flexibility. </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This framework seamlessly integrates with popular front-end frameworks like React, Angular, and Vue.js, enabling the development of dynamic Single Page Applications (SPAs) with ease. </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Security is a top priority, as ASP.NET Core provides built-in support for authentication and authorization, empowering developers to implement robust security measures effortlessly.</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 Constantly evolving, ASP.NET Core receives regular updates and introduces new features to stay abreast of industry trends, ensuring developers have access to cutting-edge tools.</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 Its widespread adoption in the industry, favored by large companies and organizations, speaks to its reliability, scalability, and extensive feature set. ASP.NET Core stands as an industry standard, helping businesses efficiently build scalable, secure web applications that meet the demands of modern web development.</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here</a:t>
            </a:r>
            <a:r>
              <a:rPr lang="en-US" sz="1100"/>
              <a:t> we are taking a journey through the evolution of the ASP.NET Core frameworks. We begin in June 2016 with version 1, marked by its initial release. It was a significant milestone that laid the foundation for future developments.</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Moving forward to July of the same year, version 1.1.0 was introduced with enhanced features and improvements addressing the feedback from the initial release.</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In March 2018, we witnessed another leap with version 2.0 and then quickly to 2.1 in May, each bringing more refined features and performance enhancements.</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The timeline continues with versions up to 3.1 released in December of 2019 which included significant updates and added functionalities making ASP.NET Core more robust and efficient.</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We then transitioned into .NET 5 era in November 2020 marking a departure from the core branding but continuing the legacy of innovation and improvement.</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The journey doesn’t end there; .NET 6 arrived in November 2021 introducing new set of capabilities enhancing developer experience and application performance.</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a:t>.NET 8 is the current latest version till 2024</a:t>
            </a:r>
            <a:r>
              <a:rPr lang="en-US" sz="1100"/>
              <a:t> </a:t>
            </a:r>
            <a:r>
              <a:rPr lang="en-US"/>
              <a:t>And it is realesed </a:t>
            </a:r>
            <a:r>
              <a:rPr lang="en-US" sz="1100"/>
              <a:t>in November </a:t>
            </a:r>
            <a:r>
              <a:rPr lang="en-US"/>
              <a:t>2023</a:t>
            </a:r>
            <a:r>
              <a:rPr lang="en-US" sz="1100"/>
              <a:t>, further advancements.</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Now Lets explore</a:t>
            </a:r>
            <a:r>
              <a:rPr lang="en-US" sz="1100"/>
              <a:t> the intricate architecture of ASP.NET Core frameworks. As you can see, it is meticulously structured to enhance performance and flexibility.</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Starting with the Web UI section, we have MVC for model-view-controller architecture ensuring separation of internal representations of information from user interfaces. Razor Pages simplifies the building of UI, and SPA (Single Page Applications) ensures a more reactive user experience.</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Moving to Services, Blazor allows us to build interactive web UIs using C# instead of JavaScript. HTTP APIs facilitate data communication and interaction while SignalR ensures real-time web functionality.</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In Middleware, we have various components like Routing for URL mapping, Security for authentication &amp; authorization, Localization for language preference settings among others ensuring that requests are processed effectively.</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The Servers section highlights Kestrel and IIS offering cross-platform flexibility and robust performance respectively; HTTP.sys is tailored for Windows-based environments.</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Worker Services in Hosting ensure background service execution while Extensions like Logging provide insights into application behavior; Configuration facilitates option settings management; Dependency Injection supports runtime code configuration enhancing modularity and testability.</a:t>
            </a:r>
            <a:endParaRPr/>
          </a:p>
        </p:txBody>
      </p:sp>
      <p:sp>
        <p:nvSpPr>
          <p:cNvPr id="217" name="Google Shape;2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012D86"/>
                </a:solidFill>
                <a:latin typeface="Bell MT"/>
                <a:ea typeface="Bell MT"/>
                <a:cs typeface="Bell MT"/>
                <a:sym typeface="Bell MT"/>
              </a:rPr>
              <a:t>Web UI Components</a:t>
            </a:r>
            <a:endParaRPr b="1">
              <a:solidFill>
                <a:srgbClr val="012D86"/>
              </a:solidFill>
              <a:latin typeface="Bell MT"/>
              <a:ea typeface="Bell MT"/>
              <a:cs typeface="Bell MT"/>
              <a:sym typeface="Bell MT"/>
            </a:endParaRPr>
          </a:p>
          <a:p>
            <a:pPr indent="0" lvl="0" marL="0" rtl="0" algn="l">
              <a:lnSpc>
                <a:spcPct val="100000"/>
              </a:lnSpc>
              <a:spcBef>
                <a:spcPts val="0"/>
              </a:spcBef>
              <a:spcAft>
                <a:spcPts val="0"/>
              </a:spcAft>
              <a:buSzPts val="1100"/>
              <a:buNone/>
            </a:pPr>
            <a:r>
              <a:rPr lang="en-US" sz="1100"/>
              <a:t>Web UI Components in .NET Core provide a powerful toolkit for creating interactive and responsive user interfaces. </a:t>
            </a:r>
            <a:endParaRPr/>
          </a:p>
          <a:p>
            <a:pPr indent="0" lvl="0" marL="0" rtl="0" algn="l">
              <a:lnSpc>
                <a:spcPct val="100000"/>
              </a:lnSpc>
              <a:spcBef>
                <a:spcPts val="0"/>
              </a:spcBef>
              <a:spcAft>
                <a:spcPts val="0"/>
              </a:spcAft>
              <a:buSzPts val="1100"/>
              <a:buNone/>
            </a:pPr>
            <a:r>
              <a:rPr lang="en-US" sz="1100"/>
              <a:t>With </a:t>
            </a:r>
            <a:r>
              <a:rPr lang="en-US"/>
              <a:t>frameworks </a:t>
            </a:r>
            <a:r>
              <a:rPr lang="en-US" sz="1100"/>
              <a:t>like ASP.NET Core</a:t>
            </a:r>
            <a:r>
              <a:rPr lang="en-US"/>
              <a:t> MVC,</a:t>
            </a:r>
            <a:r>
              <a:rPr lang="en-US" sz="1100"/>
              <a:t> Razor Pages and Blazor, developers can build modern web applications with ease. </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a:t>lets look into that deeply</a:t>
            </a:r>
            <a:endParaRPr/>
          </a:p>
        </p:txBody>
      </p:sp>
      <p:sp>
        <p:nvSpPr>
          <p:cNvPr id="224" name="Google Shape;2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012D86"/>
                </a:solidFill>
                <a:latin typeface="Bell MT"/>
                <a:ea typeface="Bell MT"/>
                <a:cs typeface="Bell MT"/>
                <a:sym typeface="Bell MT"/>
              </a:rPr>
              <a:t>ASP .NET Core Razor Pages</a:t>
            </a:r>
            <a:endParaRPr b="1">
              <a:solidFill>
                <a:srgbClr val="012D86"/>
              </a:solidFill>
              <a:latin typeface="Bell MT"/>
              <a:ea typeface="Bell MT"/>
              <a:cs typeface="Bell MT"/>
              <a:sym typeface="Bell MT"/>
            </a:endParaRPr>
          </a:p>
          <a:p>
            <a:pPr indent="0" lvl="0" marL="0" rtl="0" algn="l">
              <a:lnSpc>
                <a:spcPct val="100000"/>
              </a:lnSpc>
              <a:spcBef>
                <a:spcPts val="0"/>
              </a:spcBef>
              <a:spcAft>
                <a:spcPts val="0"/>
              </a:spcAft>
              <a:buSzPts val="1100"/>
              <a:buNone/>
            </a:pPr>
            <a:r>
              <a:rPr lang="en-US"/>
              <a:t>lets deep dive</a:t>
            </a:r>
            <a:r>
              <a:rPr lang="en-US" sz="1100"/>
              <a:t> into the world of ASP.NET Core Razor Pages.</a:t>
            </a:r>
            <a:r>
              <a:rPr lang="en-US"/>
              <a:t>..</a:t>
            </a:r>
            <a:endParaRPr/>
          </a:p>
          <a:p>
            <a:pPr indent="0" lvl="0" marL="0" rtl="0" algn="l">
              <a:lnSpc>
                <a:spcPct val="100000"/>
              </a:lnSpc>
              <a:spcBef>
                <a:spcPts val="0"/>
              </a:spcBef>
              <a:spcAft>
                <a:spcPts val="0"/>
              </a:spcAft>
              <a:buSzPts val="1100"/>
              <a:buNone/>
            </a:pPr>
            <a:r>
              <a:rPr lang="en-US" sz="1100"/>
              <a:t> As you can see, Razor Pages is a page-based model that simplifies the architecture of web development in ASP.NET Core. It ensures that UI and business logic concerns are kept separate yet within the same page for enhanced readability and maintenance.</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Razor Pages is highly recommended for those venturing into ASP.NET Core development as it provides an easier starting point than ASP.NET Core MVC. It’s intuitive, straightforward, and efficient in creating new page-based or form-based apps.</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The illustration to your right visually represents a developer engaging with Razor Pages on a laptop, symbolizing its user-friendly interface and streamlined coding process. Each line of code is meticulously crafted to ensure optimal performance and responsiveness for every web application developed under this model.</a:t>
            </a:r>
            <a:endParaRPr/>
          </a:p>
        </p:txBody>
      </p:sp>
      <p:sp>
        <p:nvSpPr>
          <p:cNvPr id="235" name="Google Shape;2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u="sng"/>
              <a:t> ASP.NET Core MVC.</a:t>
            </a:r>
            <a:endParaRPr b="1" u="sng"/>
          </a:p>
          <a:p>
            <a:pPr indent="0" lvl="0" marL="0" rtl="0" algn="l">
              <a:lnSpc>
                <a:spcPct val="100000"/>
              </a:lnSpc>
              <a:spcBef>
                <a:spcPts val="0"/>
              </a:spcBef>
              <a:spcAft>
                <a:spcPts val="0"/>
              </a:spcAft>
              <a:buSzPts val="1100"/>
              <a:buNone/>
            </a:pPr>
            <a:r>
              <a:t/>
            </a:r>
            <a:endParaRPr b="1" u="sng"/>
          </a:p>
          <a:p>
            <a:pPr indent="0" lvl="0" marL="0" rtl="0" algn="l">
              <a:lnSpc>
                <a:spcPct val="100000"/>
              </a:lnSpc>
              <a:spcBef>
                <a:spcPts val="0"/>
              </a:spcBef>
              <a:spcAft>
                <a:spcPts val="0"/>
              </a:spcAft>
              <a:buSzPts val="1100"/>
              <a:buNone/>
            </a:pPr>
            <a:r>
              <a:rPr lang="en-US" sz="1100"/>
              <a:t> As you can see, ASP.NET MVC is instrumental in rendering UI on the server and employs a Model-View-Controller architectural pattern. This pattern is pivotal as it organizes an application into three interconnected components: Models, Views, and Controllers.</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Each component plays a distinct role; Models represent the data layer, Views display the user interface and user experience layers, while Controllers handle the business logic. In essence, user requests are directed to a Controller which then collaborates with the Model to execute these requests and generate results.</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The Controller is not just about processing requests; it’s also tasked with selecting an appropriate View to render responses effectively. It ensures that Views have access to any model data they require for optimal presentation.</a:t>
            </a:r>
            <a:endParaRPr/>
          </a:p>
          <a:p>
            <a:pPr indent="0" lvl="0" marL="0" rtl="0" algn="l">
              <a:lnSpc>
                <a:spcPct val="100000"/>
              </a:lnSpc>
              <a:spcBef>
                <a:spcPts val="0"/>
              </a:spcBef>
              <a:spcAft>
                <a:spcPts val="0"/>
              </a:spcAft>
              <a:buSzPts val="1100"/>
              <a:buNone/>
            </a:pPr>
            <a:r>
              <a:t/>
            </a:r>
            <a:endParaRPr sz="1100"/>
          </a:p>
          <a:p>
            <a:pPr indent="0" lvl="0" marL="0" rtl="0" algn="l">
              <a:lnSpc>
                <a:spcPct val="100000"/>
              </a:lnSpc>
              <a:spcBef>
                <a:spcPts val="0"/>
              </a:spcBef>
              <a:spcAft>
                <a:spcPts val="0"/>
              </a:spcAft>
              <a:buSzPts val="1100"/>
              <a:buNone/>
            </a:pPr>
            <a:r>
              <a:rPr lang="en-US" sz="1100"/>
              <a:t>We should also highlight that ASP.NET Core MVC extends support for Razor Pages – a feature that simplifies web UI development while maintaining the benefits of ASP.NET Core architecture. With this synergy of components and features, developers can create efficient, scalable, and maintainable web applications.</a:t>
            </a:r>
            <a:endParaRPr/>
          </a:p>
        </p:txBody>
      </p:sp>
      <p:sp>
        <p:nvSpPr>
          <p:cNvPr id="243" name="Google Shape;2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p:nvPr>
            <p:ph idx="2" type="pic"/>
          </p:nvPr>
        </p:nvSpPr>
        <p:spPr>
          <a:xfrm>
            <a:off x="5183188" y="987425"/>
            <a:ext cx="6172200" cy="4873625"/>
          </a:xfrm>
          <a:prstGeom prst="rect">
            <a:avLst/>
          </a:prstGeom>
          <a:noFill/>
          <a:ln>
            <a:noFill/>
          </a:ln>
        </p:spPr>
      </p:sp>
      <p:sp>
        <p:nvSpPr>
          <p:cNvPr id="64" name="Google Shape;64;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928370" y="1497965"/>
            <a:ext cx="519303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02060"/>
                </a:solidFill>
                <a:latin typeface="Bell MT"/>
                <a:ea typeface="Bell MT"/>
                <a:cs typeface="Bell MT"/>
                <a:sym typeface="Bell MT"/>
              </a:rPr>
              <a:t>ASP .NET CORE </a:t>
            </a:r>
            <a:endParaRPr b="1" i="0" sz="4800" u="none" cap="none" strike="noStrike">
              <a:solidFill>
                <a:srgbClr val="002060"/>
              </a:solidFill>
              <a:latin typeface="Bell MT"/>
              <a:ea typeface="Bell MT"/>
              <a:cs typeface="Bell MT"/>
              <a:sym typeface="Bell MT"/>
            </a:endParaRPr>
          </a:p>
        </p:txBody>
      </p:sp>
      <p:sp>
        <p:nvSpPr>
          <p:cNvPr id="85" name="Google Shape;85;p1"/>
          <p:cNvSpPr txBox="1"/>
          <p:nvPr/>
        </p:nvSpPr>
        <p:spPr>
          <a:xfrm>
            <a:off x="2944495" y="2492375"/>
            <a:ext cx="519303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Bell MT"/>
                <a:ea typeface="Bell MT"/>
                <a:cs typeface="Bell MT"/>
                <a:sym typeface="Bell MT"/>
              </a:rPr>
              <a:t>WEB DEVELOPMENT</a:t>
            </a:r>
            <a:endParaRPr b="0" i="0" sz="2000" u="none" cap="none" strike="noStrike">
              <a:solidFill>
                <a:srgbClr val="002060"/>
              </a:solidFill>
              <a:latin typeface="Bell MT"/>
              <a:ea typeface="Bell MT"/>
              <a:cs typeface="Bell MT"/>
              <a:sym typeface="Bell MT"/>
            </a:endParaRPr>
          </a:p>
        </p:txBody>
      </p:sp>
      <p:pic>
        <p:nvPicPr>
          <p:cNvPr descr="3190343" id="86" name="Google Shape;86;p1"/>
          <p:cNvPicPr preferRelativeResize="0"/>
          <p:nvPr/>
        </p:nvPicPr>
        <p:blipFill rotWithShape="1">
          <a:blip r:embed="rId3">
            <a:alphaModFix/>
          </a:blip>
          <a:srcRect b="0" l="0" r="0" t="0"/>
          <a:stretch/>
        </p:blipFill>
        <p:spPr>
          <a:xfrm>
            <a:off x="6217285" y="949325"/>
            <a:ext cx="5052060" cy="5248275"/>
          </a:xfrm>
          <a:prstGeom prst="rect">
            <a:avLst/>
          </a:prstGeom>
          <a:noFill/>
          <a:ln>
            <a:noFill/>
          </a:ln>
        </p:spPr>
      </p:pic>
      <p:pic>
        <p:nvPicPr>
          <p:cNvPr descr="Aitrich-Logo-Transparent-BG-2048x671" id="87" name="Google Shape;87;p1"/>
          <p:cNvPicPr preferRelativeResize="0"/>
          <p:nvPr/>
        </p:nvPicPr>
        <p:blipFill rotWithShape="1">
          <a:blip r:embed="rId4">
            <a:alphaModFix/>
          </a:blip>
          <a:srcRect b="0" l="0" r="0" t="0"/>
          <a:stretch/>
        </p:blipFill>
        <p:spPr>
          <a:xfrm>
            <a:off x="365125" y="6446520"/>
            <a:ext cx="1166495" cy="24765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descr="Aitrich-Logo-Transparent-BG-2048x671" id="253" name="Google Shape;253;p10"/>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254" name="Google Shape;254;p10"/>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Blazor Server</a:t>
            </a:r>
            <a:endParaRPr b="1" i="0" sz="4000" u="none" cap="none" strike="noStrike">
              <a:solidFill>
                <a:srgbClr val="012D86"/>
              </a:solidFill>
              <a:latin typeface="Bell MT"/>
              <a:ea typeface="Bell MT"/>
              <a:cs typeface="Bell MT"/>
              <a:sym typeface="Bell MT"/>
            </a:endParaRPr>
          </a:p>
        </p:txBody>
      </p:sp>
      <p:grpSp>
        <p:nvGrpSpPr>
          <p:cNvPr id="255" name="Google Shape;255;p10"/>
          <p:cNvGrpSpPr/>
          <p:nvPr/>
        </p:nvGrpSpPr>
        <p:grpSpPr>
          <a:xfrm>
            <a:off x="365291" y="1918885"/>
            <a:ext cx="10927829" cy="1842552"/>
            <a:chOff x="0" y="913266"/>
            <a:chExt cx="10927829" cy="1842552"/>
          </a:xfrm>
        </p:grpSpPr>
        <p:sp>
          <p:nvSpPr>
            <p:cNvPr id="256" name="Google Shape;256;p10"/>
            <p:cNvSpPr/>
            <p:nvPr/>
          </p:nvSpPr>
          <p:spPr>
            <a:xfrm>
              <a:off x="0" y="933588"/>
              <a:ext cx="1513084" cy="1642194"/>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0"/>
            <p:cNvSpPr txBox="1"/>
            <p:nvPr/>
          </p:nvSpPr>
          <p:spPr>
            <a:xfrm>
              <a:off x="0" y="933588"/>
              <a:ext cx="1513084" cy="164219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0"/>
            <p:cNvSpPr/>
            <p:nvPr/>
          </p:nvSpPr>
          <p:spPr>
            <a:xfrm>
              <a:off x="168120" y="1093302"/>
              <a:ext cx="1513084" cy="1642194"/>
            </a:xfrm>
            <a:prstGeom prst="roundRect">
              <a:avLst>
                <a:gd fmla="val 10000" name="adj"/>
              </a:avLst>
            </a:prstGeom>
            <a:solidFill>
              <a:schemeClr val="lt1">
                <a:alpha val="89411"/>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0"/>
            <p:cNvSpPr txBox="1"/>
            <p:nvPr/>
          </p:nvSpPr>
          <p:spPr>
            <a:xfrm>
              <a:off x="168120" y="1093302"/>
              <a:ext cx="1513084" cy="1642194"/>
            </a:xfrm>
            <a:prstGeom prst="rect">
              <a:avLst/>
            </a:prstGeom>
            <a:noFill/>
            <a:ln>
              <a:noFill/>
            </a:ln>
          </p:spPr>
          <p:txBody>
            <a:bodyPr anchorCtr="0" anchor="ctr" bIns="68575" lIns="68575" spcFirstLastPara="1" rIns="68575" wrap="square" tIns="68575">
              <a:noAutofit/>
            </a:bodyPr>
            <a:lstStyle/>
            <a:p>
              <a:pPr indent="0" lvl="0" marL="0" marR="0" rtl="0" algn="ctr">
                <a:lnSpc>
                  <a:spcPct val="8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Blazor is a framework for building interactive client-side web UI with .net</a:t>
              </a:r>
              <a:endParaRPr b="0" i="0" sz="1800" u="none" cap="none" strike="noStrike">
                <a:solidFill>
                  <a:schemeClr val="dk1"/>
                </a:solidFill>
                <a:latin typeface="Arial"/>
                <a:ea typeface="Arial"/>
                <a:cs typeface="Arial"/>
                <a:sym typeface="Arial"/>
              </a:endParaRPr>
            </a:p>
          </p:txBody>
        </p:sp>
        <p:sp>
          <p:nvSpPr>
            <p:cNvPr id="260" name="Google Shape;260;p10"/>
            <p:cNvSpPr/>
            <p:nvPr/>
          </p:nvSpPr>
          <p:spPr>
            <a:xfrm>
              <a:off x="1849325" y="913266"/>
              <a:ext cx="1513084" cy="1662506"/>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0"/>
            <p:cNvSpPr txBox="1"/>
            <p:nvPr/>
          </p:nvSpPr>
          <p:spPr>
            <a:xfrm>
              <a:off x="1849325" y="913266"/>
              <a:ext cx="1513084" cy="166250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0"/>
            <p:cNvSpPr/>
            <p:nvPr/>
          </p:nvSpPr>
          <p:spPr>
            <a:xfrm>
              <a:off x="2017445" y="1072981"/>
              <a:ext cx="1513084" cy="1662506"/>
            </a:xfrm>
            <a:prstGeom prst="roundRect">
              <a:avLst>
                <a:gd fmla="val 10000" name="adj"/>
              </a:avLst>
            </a:prstGeom>
            <a:solidFill>
              <a:schemeClr val="lt1">
                <a:alpha val="89411"/>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0"/>
            <p:cNvSpPr txBox="1"/>
            <p:nvPr/>
          </p:nvSpPr>
          <p:spPr>
            <a:xfrm>
              <a:off x="2017445" y="1072981"/>
              <a:ext cx="1513084" cy="1662506"/>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Create rich interactive UIs using C# instead of Javacript.</a:t>
              </a:r>
              <a:endParaRPr b="0" i="0" sz="1800" u="none" cap="none" strike="noStrike">
                <a:solidFill>
                  <a:schemeClr val="dk1"/>
                </a:solidFill>
                <a:latin typeface="Arial"/>
                <a:ea typeface="Arial"/>
                <a:cs typeface="Arial"/>
                <a:sym typeface="Arial"/>
              </a:endParaRPr>
            </a:p>
          </p:txBody>
        </p:sp>
        <p:sp>
          <p:nvSpPr>
            <p:cNvPr id="264" name="Google Shape;264;p10"/>
            <p:cNvSpPr/>
            <p:nvPr/>
          </p:nvSpPr>
          <p:spPr>
            <a:xfrm>
              <a:off x="3688482" y="933588"/>
              <a:ext cx="1513084" cy="1662516"/>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0"/>
            <p:cNvSpPr txBox="1"/>
            <p:nvPr/>
          </p:nvSpPr>
          <p:spPr>
            <a:xfrm>
              <a:off x="3688482" y="933588"/>
              <a:ext cx="1513084" cy="166251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0"/>
            <p:cNvSpPr/>
            <p:nvPr/>
          </p:nvSpPr>
          <p:spPr>
            <a:xfrm>
              <a:off x="3856602" y="1093302"/>
              <a:ext cx="1513084" cy="1662516"/>
            </a:xfrm>
            <a:prstGeom prst="roundRect">
              <a:avLst>
                <a:gd fmla="val 10000" name="adj"/>
              </a:avLst>
            </a:prstGeom>
            <a:solidFill>
              <a:schemeClr val="lt1">
                <a:alpha val="89411"/>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0"/>
            <p:cNvSpPr txBox="1"/>
            <p:nvPr/>
          </p:nvSpPr>
          <p:spPr>
            <a:xfrm>
              <a:off x="3856602" y="1093302"/>
              <a:ext cx="1513084" cy="1662516"/>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Share server-side and client-side app logic written in .NET.</a:t>
              </a:r>
              <a:endParaRPr b="0" i="0" sz="1800" u="none" cap="none" strike="noStrike">
                <a:solidFill>
                  <a:schemeClr val="dk1"/>
                </a:solidFill>
                <a:latin typeface="Arial"/>
                <a:ea typeface="Arial"/>
                <a:cs typeface="Arial"/>
                <a:sym typeface="Arial"/>
              </a:endParaRPr>
            </a:p>
          </p:txBody>
        </p:sp>
        <p:sp>
          <p:nvSpPr>
            <p:cNvPr id="268" name="Google Shape;268;p10"/>
            <p:cNvSpPr/>
            <p:nvPr/>
          </p:nvSpPr>
          <p:spPr>
            <a:xfrm>
              <a:off x="5547975" y="933588"/>
              <a:ext cx="1513084" cy="1599016"/>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0"/>
            <p:cNvSpPr txBox="1"/>
            <p:nvPr/>
          </p:nvSpPr>
          <p:spPr>
            <a:xfrm>
              <a:off x="5547975" y="933588"/>
              <a:ext cx="1513084" cy="159901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0"/>
            <p:cNvSpPr/>
            <p:nvPr/>
          </p:nvSpPr>
          <p:spPr>
            <a:xfrm>
              <a:off x="5716095" y="1093302"/>
              <a:ext cx="1513084" cy="1599016"/>
            </a:xfrm>
            <a:prstGeom prst="roundRect">
              <a:avLst>
                <a:gd fmla="val 10000" name="adj"/>
              </a:avLst>
            </a:prstGeom>
            <a:solidFill>
              <a:schemeClr val="lt1">
                <a:alpha val="89411"/>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0"/>
            <p:cNvSpPr txBox="1"/>
            <p:nvPr/>
          </p:nvSpPr>
          <p:spPr>
            <a:xfrm>
              <a:off x="5716095" y="1093302"/>
              <a:ext cx="1513084" cy="1599016"/>
            </a:xfrm>
            <a:prstGeom prst="rect">
              <a:avLst/>
            </a:prstGeom>
            <a:noFill/>
            <a:ln>
              <a:noFill/>
            </a:ln>
          </p:spPr>
          <p:txBody>
            <a:bodyPr anchorCtr="0" anchor="ctr" bIns="64750" lIns="64750" spcFirstLastPara="1" rIns="64750" wrap="square" tIns="64750">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Arial"/>
                  <a:ea typeface="Arial"/>
                  <a:cs typeface="Arial"/>
                  <a:sym typeface="Arial"/>
                </a:rPr>
                <a:t>Render the UI as HTML and CSS for wide browser support, including mobile browsers.</a:t>
              </a:r>
              <a:endParaRPr b="0" i="0" sz="1700" u="none" cap="none" strike="noStrike">
                <a:solidFill>
                  <a:schemeClr val="dk1"/>
                </a:solidFill>
                <a:latin typeface="Arial"/>
                <a:ea typeface="Arial"/>
                <a:cs typeface="Arial"/>
                <a:sym typeface="Arial"/>
              </a:endParaRPr>
            </a:p>
          </p:txBody>
        </p:sp>
        <p:sp>
          <p:nvSpPr>
            <p:cNvPr id="272" name="Google Shape;272;p10"/>
            <p:cNvSpPr/>
            <p:nvPr/>
          </p:nvSpPr>
          <p:spPr>
            <a:xfrm>
              <a:off x="7397300" y="933588"/>
              <a:ext cx="1513084" cy="1619327"/>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0"/>
            <p:cNvSpPr txBox="1"/>
            <p:nvPr/>
          </p:nvSpPr>
          <p:spPr>
            <a:xfrm>
              <a:off x="7397300" y="933588"/>
              <a:ext cx="1513084" cy="161932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0"/>
            <p:cNvSpPr/>
            <p:nvPr/>
          </p:nvSpPr>
          <p:spPr>
            <a:xfrm>
              <a:off x="7565420" y="1093302"/>
              <a:ext cx="1513084" cy="1619327"/>
            </a:xfrm>
            <a:prstGeom prst="roundRect">
              <a:avLst>
                <a:gd fmla="val 10000" name="adj"/>
              </a:avLst>
            </a:prstGeom>
            <a:solidFill>
              <a:schemeClr val="lt1">
                <a:alpha val="89411"/>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0"/>
            <p:cNvSpPr txBox="1"/>
            <p:nvPr/>
          </p:nvSpPr>
          <p:spPr>
            <a:xfrm>
              <a:off x="7565420" y="1093302"/>
              <a:ext cx="1513084" cy="1619327"/>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Integrate with modern hosting platforms, such as Docker.</a:t>
              </a:r>
              <a:endParaRPr b="0" i="0" sz="1800" u="none" cap="none" strike="noStrike">
                <a:solidFill>
                  <a:schemeClr val="dk1"/>
                </a:solidFill>
                <a:latin typeface="Arial"/>
                <a:ea typeface="Arial"/>
                <a:cs typeface="Arial"/>
                <a:sym typeface="Arial"/>
              </a:endParaRPr>
            </a:p>
          </p:txBody>
        </p:sp>
        <p:sp>
          <p:nvSpPr>
            <p:cNvPr id="276" name="Google Shape;276;p10"/>
            <p:cNvSpPr/>
            <p:nvPr/>
          </p:nvSpPr>
          <p:spPr>
            <a:xfrm>
              <a:off x="9246625" y="933588"/>
              <a:ext cx="1513084" cy="1619327"/>
            </a:xfrm>
            <a:prstGeom prst="roundRect">
              <a:avLst>
                <a:gd fmla="val 10000" name="adj"/>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0"/>
            <p:cNvSpPr txBox="1"/>
            <p:nvPr/>
          </p:nvSpPr>
          <p:spPr>
            <a:xfrm>
              <a:off x="9246625" y="933588"/>
              <a:ext cx="1513084" cy="161932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0"/>
            <p:cNvSpPr/>
            <p:nvPr/>
          </p:nvSpPr>
          <p:spPr>
            <a:xfrm>
              <a:off x="9414745" y="1093302"/>
              <a:ext cx="1513084" cy="1619327"/>
            </a:xfrm>
            <a:prstGeom prst="roundRect">
              <a:avLst>
                <a:gd fmla="val 10000" name="adj"/>
              </a:avLst>
            </a:prstGeom>
            <a:solidFill>
              <a:schemeClr val="lt1">
                <a:alpha val="89411"/>
              </a:schemeClr>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0"/>
            <p:cNvSpPr txBox="1"/>
            <p:nvPr/>
          </p:nvSpPr>
          <p:spPr>
            <a:xfrm>
              <a:off x="9414745" y="1093302"/>
              <a:ext cx="1513084" cy="1619327"/>
            </a:xfrm>
            <a:prstGeom prst="rect">
              <a:avLst/>
            </a:prstGeom>
            <a:noFill/>
            <a:ln>
              <a:noFill/>
            </a:ln>
          </p:spPr>
          <p:txBody>
            <a:bodyPr anchorCtr="0" anchor="ctr" bIns="64750" lIns="64750" spcFirstLastPara="1" rIns="64750" wrap="square" tIns="64750">
              <a:noAutofit/>
            </a:bodyPr>
            <a:lstStyle/>
            <a:p>
              <a:pPr indent="0" lvl="0" marL="0" marR="0" rtl="0" algn="ctr">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Arial"/>
                  <a:ea typeface="Arial"/>
                  <a:cs typeface="Arial"/>
                  <a:sym typeface="Arial"/>
                </a:rPr>
                <a:t>Build hybrid desktop </a:t>
              </a:r>
              <a:r>
                <a:rPr b="0" i="0" lang="en-US" sz="1800" u="none" cap="none" strike="noStrike">
                  <a:solidFill>
                    <a:schemeClr val="dk1"/>
                  </a:solidFill>
                  <a:latin typeface="Arial"/>
                  <a:ea typeface="Arial"/>
                  <a:cs typeface="Arial"/>
                  <a:sym typeface="Arial"/>
                </a:rPr>
                <a:t>and </a:t>
              </a:r>
              <a:r>
                <a:rPr b="0" i="0" lang="en-US" sz="1700" u="none" cap="none" strike="noStrike">
                  <a:solidFill>
                    <a:schemeClr val="dk1"/>
                  </a:solidFill>
                  <a:latin typeface="Arial"/>
                  <a:ea typeface="Arial"/>
                  <a:cs typeface="Arial"/>
                  <a:sym typeface="Arial"/>
                </a:rPr>
                <a:t>mobile apps with .NET and Blazor.</a:t>
              </a:r>
              <a:endParaRPr b="0" i="0" sz="1700" u="none" cap="none" strike="noStrike">
                <a:solidFill>
                  <a:schemeClr val="dk1"/>
                </a:solidFill>
                <a:latin typeface="Arial"/>
                <a:ea typeface="Arial"/>
                <a:cs typeface="Arial"/>
                <a:sym typeface="Arial"/>
              </a:endParaRPr>
            </a:p>
          </p:txBody>
        </p:sp>
      </p:gr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Aitrich-Logo-Transparent-BG-2048x671" id="284" name="Google Shape;284;p11"/>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285" name="Google Shape;285;p11"/>
          <p:cNvSpPr txBox="1"/>
          <p:nvPr/>
        </p:nvSpPr>
        <p:spPr>
          <a:xfrm>
            <a:off x="880745" y="245110"/>
            <a:ext cx="7632700" cy="128333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4000"/>
              <a:buFont typeface="Arial"/>
              <a:buNone/>
            </a:pPr>
            <a:r>
              <a:t/>
            </a:r>
            <a:endParaRPr b="1" i="0" sz="4000" u="none" cap="none" strike="noStrike">
              <a:solidFill>
                <a:srgbClr val="002060"/>
              </a:solidFill>
              <a:latin typeface="Bell MT"/>
              <a:ea typeface="Bell MT"/>
              <a:cs typeface="Bell MT"/>
              <a:sym typeface="Bell MT"/>
            </a:endParaRPr>
          </a:p>
          <a:p>
            <a:pPr indent="0" lvl="0" marL="0" marR="0" rtl="0" algn="l">
              <a:lnSpc>
                <a:spcPct val="90000"/>
              </a:lnSpc>
              <a:spcBef>
                <a:spcPts val="600"/>
              </a:spcBef>
              <a:spcAft>
                <a:spcPts val="0"/>
              </a:spcAft>
              <a:buClr>
                <a:srgbClr val="000000"/>
              </a:buClr>
              <a:buSzPts val="4000"/>
              <a:buFont typeface="Arial"/>
              <a:buNone/>
            </a:pPr>
            <a:r>
              <a:rPr b="1" i="0" lang="en-US" sz="4000" u="none" cap="none" strike="noStrike">
                <a:solidFill>
                  <a:srgbClr val="002060"/>
                </a:solidFill>
                <a:latin typeface="Bell MT"/>
                <a:ea typeface="Bell MT"/>
                <a:cs typeface="Bell MT"/>
                <a:sym typeface="Bell MT"/>
              </a:rPr>
              <a:t>Single Page Applications (SPA)</a:t>
            </a:r>
            <a:endParaRPr b="1" i="0" sz="4000" u="none" cap="none" strike="noStrike">
              <a:solidFill>
                <a:srgbClr val="002060"/>
              </a:solidFill>
              <a:latin typeface="Bell MT"/>
              <a:ea typeface="Bell MT"/>
              <a:cs typeface="Bell MT"/>
              <a:sym typeface="Bell MT"/>
            </a:endParaRPr>
          </a:p>
          <a:p>
            <a:pPr indent="0" lvl="0" marL="0" marR="0" rtl="0" algn="l">
              <a:lnSpc>
                <a:spcPct val="90000"/>
              </a:lnSpc>
              <a:spcBef>
                <a:spcPts val="600"/>
              </a:spcBef>
              <a:spcAft>
                <a:spcPts val="0"/>
              </a:spcAft>
              <a:buClr>
                <a:srgbClr val="000000"/>
              </a:buClr>
              <a:buSzPts val="4000"/>
              <a:buFont typeface="Arial"/>
              <a:buNone/>
            </a:pPr>
            <a:r>
              <a:t/>
            </a:r>
            <a:endParaRPr b="1" i="0" sz="4000" u="none" cap="none" strike="noStrike">
              <a:solidFill>
                <a:srgbClr val="002060"/>
              </a:solidFill>
              <a:latin typeface="Bell MT"/>
              <a:ea typeface="Bell MT"/>
              <a:cs typeface="Bell MT"/>
              <a:sym typeface="Bell MT"/>
            </a:endParaRPr>
          </a:p>
        </p:txBody>
      </p:sp>
      <p:grpSp>
        <p:nvGrpSpPr>
          <p:cNvPr id="286" name="Google Shape;286;p11"/>
          <p:cNvGrpSpPr/>
          <p:nvPr/>
        </p:nvGrpSpPr>
        <p:grpSpPr>
          <a:xfrm>
            <a:off x="1024255" y="1484630"/>
            <a:ext cx="9885680" cy="5185410"/>
            <a:chOff x="1323278" y="792"/>
            <a:chExt cx="8269283" cy="3749963"/>
          </a:xfrm>
        </p:grpSpPr>
        <p:sp>
          <p:nvSpPr>
            <p:cNvPr id="287" name="Google Shape;287;p11"/>
            <p:cNvSpPr/>
            <p:nvPr/>
          </p:nvSpPr>
          <p:spPr>
            <a:xfrm>
              <a:off x="1323278" y="12441"/>
              <a:ext cx="2590530" cy="1755711"/>
            </a:xfrm>
            <a:prstGeom prst="rect">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1"/>
            <p:cNvSpPr txBox="1"/>
            <p:nvPr/>
          </p:nvSpPr>
          <p:spPr>
            <a:xfrm>
              <a:off x="1323278" y="12441"/>
              <a:ext cx="2590530" cy="1755711"/>
            </a:xfrm>
            <a:prstGeom prst="rect">
              <a:avLst/>
            </a:prstGeom>
            <a:noFill/>
            <a:ln>
              <a:noFill/>
            </a:ln>
          </p:spPr>
          <p:txBody>
            <a:bodyPr anchorCtr="0" anchor="ctr" bIns="57150" lIns="57150" spcFirstLastPara="1" rIns="57150" wrap="square" tIns="5715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Single Page Application (SPA) is a type of web application that loads a single HTML page and dynamically updates the content as the user interacts with the page.</a:t>
              </a:r>
              <a:endParaRPr b="0" i="0" sz="1500" u="none" cap="none" strike="noStrike">
                <a:solidFill>
                  <a:schemeClr val="dk1"/>
                </a:solidFill>
                <a:latin typeface="Arial"/>
                <a:ea typeface="Arial"/>
                <a:cs typeface="Arial"/>
                <a:sym typeface="Arial"/>
              </a:endParaRPr>
            </a:p>
          </p:txBody>
        </p:sp>
        <p:sp>
          <p:nvSpPr>
            <p:cNvPr id="289" name="Google Shape;289;p11"/>
            <p:cNvSpPr/>
            <p:nvPr/>
          </p:nvSpPr>
          <p:spPr>
            <a:xfrm>
              <a:off x="4172861" y="792"/>
              <a:ext cx="2590530" cy="1779010"/>
            </a:xfrm>
            <a:prstGeom prst="rect">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1"/>
            <p:cNvSpPr txBox="1"/>
            <p:nvPr/>
          </p:nvSpPr>
          <p:spPr>
            <a:xfrm>
              <a:off x="4172861" y="792"/>
              <a:ext cx="2590530" cy="1779010"/>
            </a:xfrm>
            <a:prstGeom prst="rect">
              <a:avLst/>
            </a:prstGeom>
            <a:noFill/>
            <a:ln>
              <a:noFill/>
            </a:ln>
          </p:spPr>
          <p:txBody>
            <a:bodyPr anchorCtr="0" anchor="ctr" bIns="57150" lIns="57150" spcFirstLastPara="1" rIns="57150" wrap="square" tIns="5715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ASP.NET Core SPA is a framework for building SPA applications using ASP.NET Core. It includes several tools and libraries for building modern web applications, including client-side libraries, server-side APIs, and middleware components.</a:t>
              </a:r>
              <a:endParaRPr b="0" i="0" sz="1500" u="none" cap="none" strike="noStrike">
                <a:solidFill>
                  <a:schemeClr val="dk1"/>
                </a:solidFill>
                <a:latin typeface="Arial"/>
                <a:ea typeface="Arial"/>
                <a:cs typeface="Arial"/>
                <a:sym typeface="Arial"/>
              </a:endParaRPr>
            </a:p>
          </p:txBody>
        </p:sp>
        <p:sp>
          <p:nvSpPr>
            <p:cNvPr id="291" name="Google Shape;291;p11"/>
            <p:cNvSpPr/>
            <p:nvPr/>
          </p:nvSpPr>
          <p:spPr>
            <a:xfrm>
              <a:off x="7002031" y="43240"/>
              <a:ext cx="2590530" cy="1713853"/>
            </a:xfrm>
            <a:prstGeom prst="rect">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1"/>
            <p:cNvSpPr txBox="1"/>
            <p:nvPr/>
          </p:nvSpPr>
          <p:spPr>
            <a:xfrm>
              <a:off x="7002031" y="43240"/>
              <a:ext cx="2590530" cy="1713853"/>
            </a:xfrm>
            <a:prstGeom prst="rect">
              <a:avLst/>
            </a:prstGeom>
            <a:noFill/>
            <a:ln>
              <a:noFill/>
            </a:ln>
          </p:spPr>
          <p:txBody>
            <a:bodyPr anchorCtr="0" anchor="ctr" bIns="57150" lIns="57150" spcFirstLastPara="1" rIns="57150" wrap="square" tIns="5715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ASP.NET Core SPA applications typically use a client-side JavaScript framework such as Angular, React, or Vue.js to handle the user interface and application logic.</a:t>
              </a:r>
              <a:endParaRPr b="0" i="0" sz="1500" u="none" cap="none" strike="noStrike">
                <a:solidFill>
                  <a:schemeClr val="dk1"/>
                </a:solidFill>
                <a:latin typeface="Arial"/>
                <a:ea typeface="Arial"/>
                <a:cs typeface="Arial"/>
                <a:sym typeface="Arial"/>
              </a:endParaRPr>
            </a:p>
          </p:txBody>
        </p:sp>
        <p:sp>
          <p:nvSpPr>
            <p:cNvPr id="293" name="Google Shape;293;p11"/>
            <p:cNvSpPr/>
            <p:nvPr/>
          </p:nvSpPr>
          <p:spPr>
            <a:xfrm>
              <a:off x="4169926" y="2037057"/>
              <a:ext cx="2590530" cy="1713698"/>
            </a:xfrm>
            <a:prstGeom prst="rect">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1"/>
            <p:cNvSpPr txBox="1"/>
            <p:nvPr/>
          </p:nvSpPr>
          <p:spPr>
            <a:xfrm>
              <a:off x="4169926" y="2037057"/>
              <a:ext cx="2590530" cy="1713698"/>
            </a:xfrm>
            <a:prstGeom prst="rect">
              <a:avLst/>
            </a:prstGeom>
            <a:noFill/>
            <a:ln>
              <a:noFill/>
            </a:ln>
          </p:spPr>
          <p:txBody>
            <a:bodyPr anchorCtr="0" anchor="ctr" bIns="57150" lIns="57150" spcFirstLastPara="1" rIns="57150" wrap="square" tIns="57150">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The server-side component of the ASP.NET Core SPA application provides APIs and services for interacting with data, managing authentication and authorization, and performing other server-side tasks.</a:t>
              </a:r>
              <a:endParaRPr b="0" i="0" sz="1500" u="none" cap="none" strike="noStrike">
                <a:solidFill>
                  <a:schemeClr val="dk1"/>
                </a:solidFill>
                <a:latin typeface="Arial"/>
                <a:ea typeface="Arial"/>
                <a:cs typeface="Arial"/>
                <a:sym typeface="Arial"/>
              </a:endParaRPr>
            </a:p>
          </p:txBody>
        </p:sp>
      </p:gr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Aitrich-Logo-Transparent-BG-2048x671" id="299" name="Google Shape;299;p12"/>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300" name="Google Shape;300;p12"/>
          <p:cNvSpPr txBox="1"/>
          <p:nvPr/>
        </p:nvSpPr>
        <p:spPr>
          <a:xfrm>
            <a:off x="653415" y="37973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Services</a:t>
            </a:r>
            <a:endParaRPr b="1" i="0" sz="4000" u="none" cap="none" strike="noStrike">
              <a:solidFill>
                <a:srgbClr val="012D86"/>
              </a:solidFill>
              <a:latin typeface="Bell MT"/>
              <a:ea typeface="Bell MT"/>
              <a:cs typeface="Bell MT"/>
              <a:sym typeface="Bell MT"/>
            </a:endParaRPr>
          </a:p>
        </p:txBody>
      </p:sp>
      <p:grpSp>
        <p:nvGrpSpPr>
          <p:cNvPr id="301" name="Google Shape;301;p12"/>
          <p:cNvGrpSpPr/>
          <p:nvPr/>
        </p:nvGrpSpPr>
        <p:grpSpPr>
          <a:xfrm>
            <a:off x="1072515" y="2187540"/>
            <a:ext cx="5523230" cy="2482920"/>
            <a:chOff x="0" y="62195"/>
            <a:chExt cx="5523230" cy="2482920"/>
          </a:xfrm>
        </p:grpSpPr>
        <p:sp>
          <p:nvSpPr>
            <p:cNvPr id="302" name="Google Shape;302;p12"/>
            <p:cNvSpPr/>
            <p:nvPr/>
          </p:nvSpPr>
          <p:spPr>
            <a:xfrm>
              <a:off x="0" y="342635"/>
              <a:ext cx="5523230" cy="478800"/>
            </a:xfrm>
            <a:prstGeom prst="rect">
              <a:avLst/>
            </a:prstGeom>
            <a:solidFill>
              <a:schemeClr val="lt1">
                <a:alpha val="89411"/>
              </a:schemeClr>
            </a:solidFill>
            <a:ln cap="flat" cmpd="sng" w="952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2"/>
            <p:cNvSpPr txBox="1"/>
            <p:nvPr/>
          </p:nvSpPr>
          <p:spPr>
            <a:xfrm>
              <a:off x="0" y="342635"/>
              <a:ext cx="5523230" cy="478800"/>
            </a:xfrm>
            <a:prstGeom prst="rect">
              <a:avLst/>
            </a:prstGeom>
            <a:noFill/>
            <a:ln>
              <a:noFill/>
            </a:ln>
          </p:spPr>
          <p:txBody>
            <a:bodyPr anchorCtr="0" anchor="t" bIns="135125" lIns="428650" spcFirstLastPara="1" rIns="428650" wrap="square" tIns="3957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sp>
          <p:nvSpPr>
            <p:cNvPr id="304" name="Google Shape;304;p12"/>
            <p:cNvSpPr/>
            <p:nvPr/>
          </p:nvSpPr>
          <p:spPr>
            <a:xfrm>
              <a:off x="276162" y="62195"/>
              <a:ext cx="3866261" cy="560880"/>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2"/>
            <p:cNvSpPr txBox="1"/>
            <p:nvPr/>
          </p:nvSpPr>
          <p:spPr>
            <a:xfrm>
              <a:off x="276162" y="62195"/>
              <a:ext cx="3866261" cy="560880"/>
            </a:xfrm>
            <a:prstGeom prst="rect">
              <a:avLst/>
            </a:prstGeom>
            <a:noFill/>
            <a:ln>
              <a:noFill/>
            </a:ln>
          </p:spPr>
          <p:txBody>
            <a:bodyPr anchorCtr="0" anchor="ctr" bIns="0" lIns="146125" spcFirstLastPara="1" rIns="146125"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HTTP APIs</a:t>
              </a:r>
              <a:endParaRPr b="0" i="0" sz="1800" u="none" cap="none" strike="noStrike">
                <a:solidFill>
                  <a:schemeClr val="dk1"/>
                </a:solidFill>
                <a:latin typeface="Comic Sans MS"/>
                <a:ea typeface="Comic Sans MS"/>
                <a:cs typeface="Comic Sans MS"/>
                <a:sym typeface="Comic Sans MS"/>
              </a:endParaRPr>
            </a:p>
          </p:txBody>
        </p:sp>
        <p:sp>
          <p:nvSpPr>
            <p:cNvPr id="306" name="Google Shape;306;p12"/>
            <p:cNvSpPr/>
            <p:nvPr/>
          </p:nvSpPr>
          <p:spPr>
            <a:xfrm>
              <a:off x="0" y="1204475"/>
              <a:ext cx="5523230" cy="478800"/>
            </a:xfrm>
            <a:prstGeom prst="rect">
              <a:avLst/>
            </a:prstGeom>
            <a:solidFill>
              <a:schemeClr val="lt1">
                <a:alpha val="89411"/>
              </a:schemeClr>
            </a:solidFill>
            <a:ln cap="flat" cmpd="sng" w="952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2"/>
            <p:cNvSpPr txBox="1"/>
            <p:nvPr/>
          </p:nvSpPr>
          <p:spPr>
            <a:xfrm>
              <a:off x="0" y="1204475"/>
              <a:ext cx="5523230" cy="478800"/>
            </a:xfrm>
            <a:prstGeom prst="rect">
              <a:avLst/>
            </a:prstGeom>
            <a:noFill/>
            <a:ln>
              <a:noFill/>
            </a:ln>
          </p:spPr>
          <p:txBody>
            <a:bodyPr anchorCtr="0" anchor="t" bIns="135125" lIns="428650" spcFirstLastPara="1" rIns="428650" wrap="square" tIns="3957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sp>
          <p:nvSpPr>
            <p:cNvPr id="308" name="Google Shape;308;p12"/>
            <p:cNvSpPr/>
            <p:nvPr/>
          </p:nvSpPr>
          <p:spPr>
            <a:xfrm>
              <a:off x="276162" y="924035"/>
              <a:ext cx="3866261" cy="560880"/>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2"/>
            <p:cNvSpPr txBox="1"/>
            <p:nvPr/>
          </p:nvSpPr>
          <p:spPr>
            <a:xfrm>
              <a:off x="276162" y="924035"/>
              <a:ext cx="3866261" cy="560880"/>
            </a:xfrm>
            <a:prstGeom prst="rect">
              <a:avLst/>
            </a:prstGeom>
            <a:noFill/>
            <a:ln>
              <a:noFill/>
            </a:ln>
          </p:spPr>
          <p:txBody>
            <a:bodyPr anchorCtr="0" anchor="ctr" bIns="0" lIns="146125" spcFirstLastPara="1" rIns="146125"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SignalR</a:t>
              </a:r>
              <a:endParaRPr b="0" i="0" sz="1800" u="none" cap="none" strike="noStrike">
                <a:solidFill>
                  <a:schemeClr val="dk1"/>
                </a:solidFill>
                <a:latin typeface="Comic Sans MS"/>
                <a:ea typeface="Comic Sans MS"/>
                <a:cs typeface="Comic Sans MS"/>
                <a:sym typeface="Comic Sans MS"/>
              </a:endParaRPr>
            </a:p>
          </p:txBody>
        </p:sp>
        <p:sp>
          <p:nvSpPr>
            <p:cNvPr id="310" name="Google Shape;310;p12"/>
            <p:cNvSpPr/>
            <p:nvPr/>
          </p:nvSpPr>
          <p:spPr>
            <a:xfrm>
              <a:off x="0" y="2066315"/>
              <a:ext cx="5523230" cy="478800"/>
            </a:xfrm>
            <a:prstGeom prst="rect">
              <a:avLst/>
            </a:prstGeom>
            <a:solidFill>
              <a:schemeClr val="lt1">
                <a:alpha val="89411"/>
              </a:schemeClr>
            </a:solidFill>
            <a:ln cap="flat" cmpd="sng" w="952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2"/>
            <p:cNvSpPr txBox="1"/>
            <p:nvPr/>
          </p:nvSpPr>
          <p:spPr>
            <a:xfrm>
              <a:off x="0" y="2066315"/>
              <a:ext cx="5523230" cy="478800"/>
            </a:xfrm>
            <a:prstGeom prst="rect">
              <a:avLst/>
            </a:prstGeom>
            <a:noFill/>
            <a:ln>
              <a:noFill/>
            </a:ln>
          </p:spPr>
          <p:txBody>
            <a:bodyPr anchorCtr="0" anchor="t" bIns="135125" lIns="428650" spcFirstLastPara="1" rIns="428650" wrap="square" tIns="3957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Calibri"/>
                <a:ea typeface="Calibri"/>
                <a:cs typeface="Calibri"/>
                <a:sym typeface="Calibri"/>
              </a:endParaRPr>
            </a:p>
          </p:txBody>
        </p:sp>
        <p:sp>
          <p:nvSpPr>
            <p:cNvPr id="312" name="Google Shape;312;p12"/>
            <p:cNvSpPr/>
            <p:nvPr/>
          </p:nvSpPr>
          <p:spPr>
            <a:xfrm>
              <a:off x="276162" y="1785875"/>
              <a:ext cx="3866261" cy="560880"/>
            </a:xfrm>
            <a:prstGeom prst="roundRect">
              <a:avLst>
                <a:gd fmla="val 16667" name="adj"/>
              </a:avLst>
            </a:prstGeom>
            <a:gradFill>
              <a:gsLst>
                <a:gs pos="0">
                  <a:srgbClr val="70A5DA"/>
                </a:gs>
                <a:gs pos="50000">
                  <a:srgbClr val="539BDB"/>
                </a:gs>
                <a:gs pos="100000">
                  <a:srgbClr val="4288C8"/>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2"/>
            <p:cNvSpPr txBox="1"/>
            <p:nvPr/>
          </p:nvSpPr>
          <p:spPr>
            <a:xfrm>
              <a:off x="276162" y="1785875"/>
              <a:ext cx="3866261" cy="560880"/>
            </a:xfrm>
            <a:prstGeom prst="rect">
              <a:avLst/>
            </a:prstGeom>
            <a:noFill/>
            <a:ln>
              <a:noFill/>
            </a:ln>
          </p:spPr>
          <p:txBody>
            <a:bodyPr anchorCtr="0" anchor="ctr" bIns="0" lIns="146125" spcFirstLastPara="1" rIns="146125" wrap="square" tIns="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gRPC</a:t>
              </a:r>
              <a:endParaRPr b="0" i="0" sz="1800" u="none" cap="none" strike="noStrike">
                <a:solidFill>
                  <a:schemeClr val="dk1"/>
                </a:solidFill>
                <a:latin typeface="Comic Sans MS"/>
                <a:ea typeface="Comic Sans MS"/>
                <a:cs typeface="Comic Sans MS"/>
                <a:sym typeface="Comic Sans MS"/>
              </a:endParaRPr>
            </a:p>
          </p:txBody>
        </p:sp>
        <p:sp>
          <p:nvSpPr>
            <p:cNvPr id="314" name="Google Shape;314;p12"/>
            <p:cNvSpPr/>
            <p:nvPr/>
          </p:nvSpPr>
          <p:spPr>
            <a:xfrm>
              <a:off x="0" y="62195"/>
              <a:ext cx="276162" cy="5608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2"/>
            <p:cNvSpPr txBox="1"/>
            <p:nvPr/>
          </p:nvSpPr>
          <p:spPr>
            <a:xfrm>
              <a:off x="0" y="62195"/>
              <a:ext cx="276162" cy="5608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2"/>
            <p:cNvSpPr/>
            <p:nvPr/>
          </p:nvSpPr>
          <p:spPr>
            <a:xfrm>
              <a:off x="0" y="924035"/>
              <a:ext cx="276162" cy="5608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2"/>
            <p:cNvSpPr txBox="1"/>
            <p:nvPr/>
          </p:nvSpPr>
          <p:spPr>
            <a:xfrm>
              <a:off x="0" y="924035"/>
              <a:ext cx="276162" cy="5608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2"/>
            <p:cNvSpPr/>
            <p:nvPr/>
          </p:nvSpPr>
          <p:spPr>
            <a:xfrm>
              <a:off x="0" y="1785875"/>
              <a:ext cx="276162" cy="5608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2"/>
            <p:cNvSpPr txBox="1"/>
            <p:nvPr/>
          </p:nvSpPr>
          <p:spPr>
            <a:xfrm>
              <a:off x="0" y="1785875"/>
              <a:ext cx="276162" cy="56088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5138237" id="320" name="Google Shape;320;p12"/>
          <p:cNvPicPr preferRelativeResize="0"/>
          <p:nvPr/>
        </p:nvPicPr>
        <p:blipFill rotWithShape="1">
          <a:blip r:embed="rId4">
            <a:alphaModFix/>
          </a:blip>
          <a:srcRect b="0" l="0" r="0" t="0"/>
          <a:stretch/>
        </p:blipFill>
        <p:spPr>
          <a:xfrm>
            <a:off x="7457440" y="2021840"/>
            <a:ext cx="4277995" cy="396748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descr="Aitrich-Logo-Transparent-BG-2048x671" id="325" name="Google Shape;325;p13"/>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326" name="Google Shape;326;p13"/>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HTTP APIs</a:t>
            </a:r>
            <a:endParaRPr b="1" i="0" sz="4000" u="none" cap="none" strike="noStrike">
              <a:solidFill>
                <a:srgbClr val="012D86"/>
              </a:solidFill>
              <a:latin typeface="Bell MT"/>
              <a:ea typeface="Bell MT"/>
              <a:cs typeface="Bell MT"/>
              <a:sym typeface="Bell MT"/>
            </a:endParaRPr>
          </a:p>
        </p:txBody>
      </p:sp>
      <p:grpSp>
        <p:nvGrpSpPr>
          <p:cNvPr id="327" name="Google Shape;327;p13"/>
          <p:cNvGrpSpPr/>
          <p:nvPr/>
        </p:nvGrpSpPr>
        <p:grpSpPr>
          <a:xfrm>
            <a:off x="530391" y="2207464"/>
            <a:ext cx="10927829" cy="3081495"/>
            <a:chOff x="0" y="303955"/>
            <a:chExt cx="10927829" cy="3081495"/>
          </a:xfrm>
        </p:grpSpPr>
        <p:sp>
          <p:nvSpPr>
            <p:cNvPr id="328" name="Google Shape;328;p13"/>
            <p:cNvSpPr/>
            <p:nvPr/>
          </p:nvSpPr>
          <p:spPr>
            <a:xfrm>
              <a:off x="0" y="303955"/>
              <a:ext cx="4126090" cy="2251286"/>
            </a:xfrm>
            <a:prstGeom prst="roundRect">
              <a:avLst>
                <a:gd fmla="val 10000" name="adj"/>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3"/>
            <p:cNvSpPr txBox="1"/>
            <p:nvPr/>
          </p:nvSpPr>
          <p:spPr>
            <a:xfrm>
              <a:off x="0" y="303955"/>
              <a:ext cx="4126090" cy="225128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3"/>
            <p:cNvSpPr/>
            <p:nvPr/>
          </p:nvSpPr>
          <p:spPr>
            <a:xfrm>
              <a:off x="707939" y="976497"/>
              <a:ext cx="4126090" cy="2251286"/>
            </a:xfrm>
            <a:prstGeom prst="roundRect">
              <a:avLst>
                <a:gd fmla="val 10000" name="adj"/>
              </a:avLst>
            </a:prstGeom>
            <a:solidFill>
              <a:srgbClr val="D0DEEF">
                <a:alpha val="89411"/>
              </a:srgbClr>
            </a:solidFill>
            <a:ln cap="flat" cmpd="sng" w="952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3"/>
            <p:cNvSpPr txBox="1"/>
            <p:nvPr/>
          </p:nvSpPr>
          <p:spPr>
            <a:xfrm>
              <a:off x="707939" y="976497"/>
              <a:ext cx="4126090" cy="2251286"/>
            </a:xfrm>
            <a:prstGeom prst="rect">
              <a:avLst/>
            </a:prstGeom>
            <a:noFill/>
            <a:ln>
              <a:noFill/>
            </a:ln>
          </p:spPr>
          <p:txBody>
            <a:bodyPr anchorCtr="0" anchor="ctr" bIns="60950" lIns="60950" spcFirstLastPara="1" rIns="60950" wrap="square" tIns="6095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HTTP APIs are a common way of building RESTful services using HTTP as the underlying protocol. </a:t>
              </a:r>
              <a:endParaRPr b="0" i="0" sz="1600" u="none" cap="none" strike="noStrike">
                <a:solidFill>
                  <a:schemeClr val="dk1"/>
                </a:solidFill>
                <a:latin typeface="Comic Sans MS"/>
                <a:ea typeface="Comic Sans MS"/>
                <a:cs typeface="Comic Sans MS"/>
                <a:sym typeface="Comic Sans MS"/>
              </a:endParaRPr>
            </a:p>
          </p:txBody>
        </p:sp>
        <p:sp>
          <p:nvSpPr>
            <p:cNvPr id="332" name="Google Shape;332;p13"/>
            <p:cNvSpPr/>
            <p:nvPr/>
          </p:nvSpPr>
          <p:spPr>
            <a:xfrm>
              <a:off x="5541968" y="303955"/>
              <a:ext cx="4677921" cy="2408953"/>
            </a:xfrm>
            <a:prstGeom prst="roundRect">
              <a:avLst>
                <a:gd fmla="val 10000" name="adj"/>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3"/>
            <p:cNvSpPr txBox="1"/>
            <p:nvPr/>
          </p:nvSpPr>
          <p:spPr>
            <a:xfrm>
              <a:off x="5541968" y="303955"/>
              <a:ext cx="4677921" cy="240895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3"/>
            <p:cNvSpPr/>
            <p:nvPr/>
          </p:nvSpPr>
          <p:spPr>
            <a:xfrm>
              <a:off x="6249908" y="976497"/>
              <a:ext cx="4677921" cy="2408953"/>
            </a:xfrm>
            <a:prstGeom prst="roundRect">
              <a:avLst>
                <a:gd fmla="val 10000" name="adj"/>
              </a:avLst>
            </a:prstGeom>
            <a:solidFill>
              <a:srgbClr val="D0DEEF">
                <a:alpha val="89411"/>
              </a:srgbClr>
            </a:solidFill>
            <a:ln cap="flat" cmpd="sng" w="952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3"/>
            <p:cNvSpPr txBox="1"/>
            <p:nvPr/>
          </p:nvSpPr>
          <p:spPr>
            <a:xfrm>
              <a:off x="6249908" y="976497"/>
              <a:ext cx="4677921" cy="2408953"/>
            </a:xfrm>
            <a:prstGeom prst="rect">
              <a:avLst/>
            </a:prstGeom>
            <a:noFill/>
            <a:ln>
              <a:noFill/>
            </a:ln>
          </p:spPr>
          <p:txBody>
            <a:bodyPr anchorCtr="0" anchor="ctr" bIns="60950" lIns="60950" spcFirstLastPara="1" rIns="60950" wrap="square" tIns="6095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ASP.NET Core provides built-in support for building HTTP APIs using the MVC framework, which includes controllers, actions, and routes for handling incoming requests and returning responses.</a:t>
              </a:r>
              <a:endParaRPr b="0" i="0" sz="1600" u="none" cap="none" strike="noStrike">
                <a:solidFill>
                  <a:schemeClr val="dk1"/>
                </a:solidFill>
                <a:latin typeface="Comic Sans MS"/>
                <a:ea typeface="Comic Sans MS"/>
                <a:cs typeface="Comic Sans MS"/>
                <a:sym typeface="Comic Sans MS"/>
              </a:endParaRPr>
            </a:p>
          </p:txBody>
        </p:sp>
      </p:gr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Aitrich-Logo-Transparent-BG-2048x671" id="340" name="Google Shape;340;p14"/>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341" name="Google Shape;341;p14"/>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SignalR</a:t>
            </a:r>
            <a:endParaRPr b="1" i="0" sz="4000" u="none" cap="none" strike="noStrike">
              <a:solidFill>
                <a:srgbClr val="012D86"/>
              </a:solidFill>
              <a:latin typeface="Bell MT"/>
              <a:ea typeface="Bell MT"/>
              <a:cs typeface="Bell MT"/>
              <a:sym typeface="Bell MT"/>
            </a:endParaRPr>
          </a:p>
        </p:txBody>
      </p:sp>
      <p:grpSp>
        <p:nvGrpSpPr>
          <p:cNvPr id="342" name="Google Shape;342;p14"/>
          <p:cNvGrpSpPr/>
          <p:nvPr/>
        </p:nvGrpSpPr>
        <p:grpSpPr>
          <a:xfrm>
            <a:off x="1286145" y="2166997"/>
            <a:ext cx="9396001" cy="2915569"/>
            <a:chOff x="765914" y="638618"/>
            <a:chExt cx="9396001" cy="2915569"/>
          </a:xfrm>
        </p:grpSpPr>
        <p:sp>
          <p:nvSpPr>
            <p:cNvPr id="343" name="Google Shape;343;p14"/>
            <p:cNvSpPr/>
            <p:nvPr/>
          </p:nvSpPr>
          <p:spPr>
            <a:xfrm>
              <a:off x="1953914" y="638618"/>
              <a:ext cx="1944000" cy="194400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
            <p:cNvSpPr txBox="1"/>
            <p:nvPr/>
          </p:nvSpPr>
          <p:spPr>
            <a:xfrm>
              <a:off x="1953914" y="638618"/>
              <a:ext cx="1944000" cy="194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
            <p:cNvSpPr/>
            <p:nvPr/>
          </p:nvSpPr>
          <p:spPr>
            <a:xfrm>
              <a:off x="765914" y="2834187"/>
              <a:ext cx="432000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4"/>
            <p:cNvSpPr txBox="1"/>
            <p:nvPr/>
          </p:nvSpPr>
          <p:spPr>
            <a:xfrm>
              <a:off x="765914" y="2834187"/>
              <a:ext cx="432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SignalR is a real-time communication library that enables bidirectional communication between clients and servers using WebSockets,.Server-Sent Events, or other transport protocols.</a:t>
              </a:r>
              <a:endParaRPr b="0" i="0" sz="1100" u="none" cap="none" strike="noStrike">
                <a:solidFill>
                  <a:schemeClr val="dk1"/>
                </a:solidFill>
                <a:latin typeface="Calibri"/>
                <a:ea typeface="Calibri"/>
                <a:cs typeface="Calibri"/>
                <a:sym typeface="Calibri"/>
              </a:endParaRPr>
            </a:p>
          </p:txBody>
        </p:sp>
        <p:sp>
          <p:nvSpPr>
            <p:cNvPr id="347" name="Google Shape;347;p14"/>
            <p:cNvSpPr/>
            <p:nvPr/>
          </p:nvSpPr>
          <p:spPr>
            <a:xfrm>
              <a:off x="7029915" y="638618"/>
              <a:ext cx="1944000" cy="194400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
            <p:cNvSpPr txBox="1"/>
            <p:nvPr/>
          </p:nvSpPr>
          <p:spPr>
            <a:xfrm>
              <a:off x="7029915" y="638618"/>
              <a:ext cx="1944000" cy="1944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4"/>
            <p:cNvSpPr/>
            <p:nvPr/>
          </p:nvSpPr>
          <p:spPr>
            <a:xfrm>
              <a:off x="5841915" y="2834187"/>
              <a:ext cx="4320000" cy="72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4"/>
            <p:cNvSpPr txBox="1"/>
            <p:nvPr/>
          </p:nvSpPr>
          <p:spPr>
            <a:xfrm>
              <a:off x="5841915" y="2834187"/>
              <a:ext cx="4320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alibri"/>
                  <a:ea typeface="Calibri"/>
                  <a:cs typeface="Calibri"/>
                  <a:sym typeface="Calibri"/>
                </a:rPr>
                <a:t>ASP.NET Core includes built-in support for building SignalR applications, which can be used for building real-time applications such as chat applications, collaborative editing tools, and online gaming applications.</a:t>
              </a:r>
              <a:endParaRPr b="0" i="0" sz="1100" u="none" cap="none" strike="noStrike">
                <a:solidFill>
                  <a:schemeClr val="dk1"/>
                </a:solidFill>
                <a:latin typeface="Calibri"/>
                <a:ea typeface="Calibri"/>
                <a:cs typeface="Calibri"/>
                <a:sym typeface="Calibri"/>
              </a:endParaRPr>
            </a:p>
          </p:txBody>
        </p:sp>
      </p:gr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descr="Aitrich-Logo-Transparent-BG-2048x671" id="355" name="Google Shape;355;p15"/>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356" name="Google Shape;356;p15"/>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gRPC</a:t>
            </a:r>
            <a:endParaRPr b="1" i="0" sz="4000" u="none" cap="none" strike="noStrike">
              <a:solidFill>
                <a:srgbClr val="012D86"/>
              </a:solidFill>
              <a:latin typeface="Bell MT"/>
              <a:ea typeface="Bell MT"/>
              <a:cs typeface="Bell MT"/>
              <a:sym typeface="Bell MT"/>
            </a:endParaRPr>
          </a:p>
        </p:txBody>
      </p:sp>
      <p:grpSp>
        <p:nvGrpSpPr>
          <p:cNvPr id="357" name="Google Shape;357;p15"/>
          <p:cNvGrpSpPr/>
          <p:nvPr/>
        </p:nvGrpSpPr>
        <p:grpSpPr>
          <a:xfrm>
            <a:off x="858733" y="1854181"/>
            <a:ext cx="10475615" cy="4193981"/>
            <a:chOff x="226107" y="-588"/>
            <a:chExt cx="10475615" cy="4193981"/>
          </a:xfrm>
        </p:grpSpPr>
        <p:sp>
          <p:nvSpPr>
            <p:cNvPr id="358" name="Google Shape;358;p15"/>
            <p:cNvSpPr/>
            <p:nvPr/>
          </p:nvSpPr>
          <p:spPr>
            <a:xfrm>
              <a:off x="226107" y="2080"/>
              <a:ext cx="4191313" cy="4191313"/>
            </a:xfrm>
            <a:prstGeom prst="ellipse">
              <a:avLst/>
            </a:prstGeom>
            <a:gradFill>
              <a:gsLst>
                <a:gs pos="0">
                  <a:srgbClr val="A0AFD9"/>
                </a:gs>
                <a:gs pos="50000">
                  <a:srgbClr val="93A3CF"/>
                </a:gs>
                <a:gs pos="100000">
                  <a:srgbClr val="7F95CC"/>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5"/>
            <p:cNvSpPr txBox="1"/>
            <p:nvPr/>
          </p:nvSpPr>
          <p:spPr>
            <a:xfrm>
              <a:off x="226107" y="2080"/>
              <a:ext cx="4191313" cy="4191313"/>
            </a:xfrm>
            <a:prstGeom prst="rect">
              <a:avLst/>
            </a:prstGeom>
            <a:noFill/>
            <a:ln>
              <a:noFill/>
            </a:ln>
          </p:spPr>
          <p:txBody>
            <a:bodyPr anchorCtr="0" anchor="ctr" bIns="26650" lIns="26650" spcFirstLastPara="1" rIns="26650" wrap="square" tIns="26650">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Bell MT"/>
                  <a:ea typeface="Bell MT"/>
                  <a:cs typeface="Bell MT"/>
                  <a:sym typeface="Bell MT"/>
                </a:rPr>
                <a:t>gRPC is a high-performance remote procedure call (RPC) framework developed by Google. </a:t>
              </a:r>
              <a:endParaRPr b="0" i="0" sz="2100" u="none" cap="none" strike="noStrike">
                <a:solidFill>
                  <a:schemeClr val="dk1"/>
                </a:solidFill>
                <a:latin typeface="Bell MT"/>
                <a:ea typeface="Bell MT"/>
                <a:cs typeface="Bell MT"/>
                <a:sym typeface="Bell MT"/>
              </a:endParaRPr>
            </a:p>
          </p:txBody>
        </p:sp>
        <p:sp>
          <p:nvSpPr>
            <p:cNvPr id="360" name="Google Shape;360;p15"/>
            <p:cNvSpPr/>
            <p:nvPr/>
          </p:nvSpPr>
          <p:spPr>
            <a:xfrm rot="5398540">
              <a:off x="4730435" y="1522549"/>
              <a:ext cx="1466960" cy="1147706"/>
            </a:xfrm>
            <a:prstGeom prst="triangle">
              <a:avLst>
                <a:gd fmla="val 50000" name="adj"/>
              </a:avLst>
            </a:prstGeom>
            <a:gradFill>
              <a:gsLst>
                <a:gs pos="0">
                  <a:srgbClr val="A4B3DA"/>
                </a:gs>
                <a:gs pos="50000">
                  <a:srgbClr val="96A7D3"/>
                </a:gs>
                <a:gs pos="100000">
                  <a:srgbClr val="8298D1"/>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5"/>
            <p:cNvSpPr txBox="1"/>
            <p:nvPr/>
          </p:nvSpPr>
          <p:spPr>
            <a:xfrm rot="10797080">
              <a:off x="4730435" y="1522549"/>
              <a:ext cx="1466960" cy="114770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5"/>
            <p:cNvSpPr/>
            <p:nvPr/>
          </p:nvSpPr>
          <p:spPr>
            <a:xfrm>
              <a:off x="6510409" y="-588"/>
              <a:ext cx="4191313" cy="4191313"/>
            </a:xfrm>
            <a:prstGeom prst="ellipse">
              <a:avLst/>
            </a:prstGeom>
            <a:gradFill>
              <a:gsLst>
                <a:gs pos="0">
                  <a:srgbClr val="D0D7ED"/>
                </a:gs>
                <a:gs pos="50000">
                  <a:srgbClr val="C4CCE7"/>
                </a:gs>
                <a:gs pos="100000">
                  <a:srgbClr val="BAC5E5"/>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5"/>
            <p:cNvSpPr txBox="1"/>
            <p:nvPr/>
          </p:nvSpPr>
          <p:spPr>
            <a:xfrm>
              <a:off x="6510409" y="-588"/>
              <a:ext cx="4191313" cy="4191313"/>
            </a:xfrm>
            <a:prstGeom prst="rect">
              <a:avLst/>
            </a:prstGeom>
            <a:noFill/>
            <a:ln>
              <a:noFill/>
            </a:ln>
          </p:spPr>
          <p:txBody>
            <a:bodyPr anchorCtr="0" anchor="ctr" bIns="26650" lIns="26650" spcFirstLastPara="1" rIns="26650" wrap="square" tIns="26650">
              <a:no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Bell MT"/>
                  <a:ea typeface="Bell MT"/>
                  <a:cs typeface="Bell MT"/>
                  <a:sym typeface="Bell MT"/>
                </a:rPr>
                <a:t>ASP.NET Core includes built-in support for building gRPC services, which can be used for building high-performance distributed systems using a variety of programming languages and platforms.</a:t>
              </a:r>
              <a:endParaRPr b="0" i="0" sz="2100" u="none" cap="none" strike="noStrike">
                <a:solidFill>
                  <a:schemeClr val="dk1"/>
                </a:solidFill>
                <a:latin typeface="Bell MT"/>
                <a:ea typeface="Bell MT"/>
                <a:cs typeface="Bell MT"/>
                <a:sym typeface="Bell MT"/>
              </a:endParaRPr>
            </a:p>
          </p:txBody>
        </p:sp>
      </p:gr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descr="Aitrich-Logo-Transparent-BG-2048x671" id="368" name="Google Shape;368;p16"/>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369" name="Google Shape;369;p16"/>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Basic Structure</a:t>
            </a:r>
            <a:endParaRPr b="1" i="0" sz="4000" u="none" cap="none" strike="noStrike">
              <a:solidFill>
                <a:srgbClr val="012D86"/>
              </a:solidFill>
              <a:latin typeface="Bell MT"/>
              <a:ea typeface="Bell MT"/>
              <a:cs typeface="Bell MT"/>
              <a:sym typeface="Bell MT"/>
            </a:endParaRPr>
          </a:p>
        </p:txBody>
      </p:sp>
      <p:pic>
        <p:nvPicPr>
          <p:cNvPr id="370" name="Google Shape;370;p16"/>
          <p:cNvPicPr preferRelativeResize="0"/>
          <p:nvPr/>
        </p:nvPicPr>
        <p:blipFill rotWithShape="1">
          <a:blip r:embed="rId4">
            <a:alphaModFix/>
          </a:blip>
          <a:srcRect b="0" l="0" r="0" t="0"/>
          <a:stretch/>
        </p:blipFill>
        <p:spPr>
          <a:xfrm>
            <a:off x="3563620" y="1466215"/>
            <a:ext cx="4722495" cy="4980305"/>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descr="Aitrich-Logo-Transparent-BG-2048x671" id="375" name="Google Shape;375;p17"/>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376" name="Google Shape;376;p17"/>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.csproj file</a:t>
            </a:r>
            <a:endParaRPr b="1" i="0" sz="4000" u="none" cap="none" strike="noStrike">
              <a:solidFill>
                <a:srgbClr val="012D86"/>
              </a:solidFill>
              <a:latin typeface="Bell MT"/>
              <a:ea typeface="Bell MT"/>
              <a:cs typeface="Bell MT"/>
              <a:sym typeface="Bell MT"/>
            </a:endParaRPr>
          </a:p>
        </p:txBody>
      </p:sp>
      <p:pic>
        <p:nvPicPr>
          <p:cNvPr descr="Text&#10;&#10;Description automatically generated" id="377" name="Google Shape;377;p17"/>
          <p:cNvPicPr preferRelativeResize="0"/>
          <p:nvPr/>
        </p:nvPicPr>
        <p:blipFill rotWithShape="1">
          <a:blip r:embed="rId4">
            <a:alphaModFix/>
          </a:blip>
          <a:srcRect b="0" l="0" r="0" t="0"/>
          <a:stretch/>
        </p:blipFill>
        <p:spPr>
          <a:xfrm>
            <a:off x="1639400" y="1677368"/>
            <a:ext cx="8687139" cy="445216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8"/>
          <p:cNvSpPr/>
          <p:nvPr/>
        </p:nvSpPr>
        <p:spPr>
          <a:xfrm>
            <a:off x="1181735" y="1797050"/>
            <a:ext cx="6207125" cy="311848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Clr>
                <a:srgbClr val="000000"/>
              </a:buClr>
              <a:buSzPts val="1600"/>
              <a:buFont typeface="Arial"/>
              <a:buNone/>
            </a:pPr>
            <a:r>
              <a:rPr b="0" i="0" lang="en-US" sz="1600" u="none" cap="none" strike="noStrike">
                <a:solidFill>
                  <a:schemeClr val="lt1"/>
                </a:solidFill>
                <a:latin typeface="Comic Sans MS"/>
                <a:ea typeface="Comic Sans MS"/>
                <a:cs typeface="Comic Sans MS"/>
                <a:sym typeface="Comic Sans MS"/>
              </a:rPr>
              <a:t>The </a:t>
            </a:r>
            <a:r>
              <a:rPr b="1" i="0" lang="en-US" sz="1600" u="none" cap="none" strike="noStrike">
                <a:solidFill>
                  <a:schemeClr val="lt1"/>
                </a:solidFill>
                <a:latin typeface="Comic Sans MS"/>
                <a:ea typeface="Comic Sans MS"/>
                <a:cs typeface="Comic Sans MS"/>
                <a:sym typeface="Comic Sans MS"/>
              </a:rPr>
              <a:t>Dependencies </a:t>
            </a:r>
            <a:r>
              <a:rPr b="0" i="0" lang="en-US" sz="1600" u="none" cap="none" strike="noStrike">
                <a:solidFill>
                  <a:schemeClr val="lt1"/>
                </a:solidFill>
                <a:latin typeface="Comic Sans MS"/>
                <a:ea typeface="Comic Sans MS"/>
                <a:cs typeface="Comic Sans MS"/>
                <a:sym typeface="Comic Sans MS"/>
              </a:rPr>
              <a:t>node contains all the references of the NuGet packages used in the project. Here the </a:t>
            </a:r>
            <a:r>
              <a:rPr b="1" i="0" lang="en-US" sz="1600" u="none" cap="none" strike="noStrike">
                <a:solidFill>
                  <a:schemeClr val="lt1"/>
                </a:solidFill>
                <a:latin typeface="Comic Sans MS"/>
                <a:ea typeface="Comic Sans MS"/>
                <a:cs typeface="Comic Sans MS"/>
                <a:sym typeface="Comic Sans MS"/>
              </a:rPr>
              <a:t>Frameworks </a:t>
            </a:r>
            <a:r>
              <a:rPr b="0" i="0" lang="en-US" sz="1600" u="none" cap="none" strike="noStrike">
                <a:solidFill>
                  <a:schemeClr val="lt1"/>
                </a:solidFill>
                <a:latin typeface="Comic Sans MS"/>
                <a:ea typeface="Comic Sans MS"/>
                <a:cs typeface="Comic Sans MS"/>
                <a:sym typeface="Comic Sans MS"/>
              </a:rPr>
              <a:t>node contains reference two most important dotnet core runtime and asp.net core runtime libraries. Project contains all the installed server-side NuGet packages</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383" name="Google Shape;383;p18"/>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384" name="Google Shape;384;p18"/>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Dependencies</a:t>
            </a:r>
            <a:endParaRPr b="1" i="0" sz="4000" u="none" cap="none" strike="noStrike">
              <a:solidFill>
                <a:srgbClr val="012D86"/>
              </a:solidFill>
              <a:latin typeface="Bell MT"/>
              <a:ea typeface="Bell MT"/>
              <a:cs typeface="Bell MT"/>
              <a:sym typeface="Bell MT"/>
            </a:endParaRPr>
          </a:p>
        </p:txBody>
      </p:sp>
      <p:pic>
        <p:nvPicPr>
          <p:cNvPr descr="Text&#10;&#10;Description automatically generated" id="385" name="Google Shape;385;p18"/>
          <p:cNvPicPr preferRelativeResize="0"/>
          <p:nvPr/>
        </p:nvPicPr>
        <p:blipFill rotWithShape="1">
          <a:blip r:embed="rId4">
            <a:alphaModFix/>
          </a:blip>
          <a:srcRect b="-3" l="15209" r="9972" t="0"/>
          <a:stretch/>
        </p:blipFill>
        <p:spPr>
          <a:xfrm>
            <a:off x="7602855" y="889000"/>
            <a:ext cx="4392930" cy="555752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9"/>
          <p:cNvSpPr/>
          <p:nvPr/>
        </p:nvSpPr>
        <p:spPr>
          <a:xfrm>
            <a:off x="954405" y="1724660"/>
            <a:ext cx="6207125" cy="311848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rgbClr val="000000"/>
              </a:buClr>
              <a:buSzPts val="1600"/>
              <a:buFont typeface="Arial"/>
              <a:buNone/>
            </a:pPr>
            <a:r>
              <a:rPr b="0" i="0" lang="en-US" sz="1600" u="none" cap="none" strike="noStrike">
                <a:solidFill>
                  <a:schemeClr val="lt1"/>
                </a:solidFill>
                <a:latin typeface="Comic Sans MS"/>
                <a:ea typeface="Comic Sans MS"/>
                <a:cs typeface="Comic Sans MS"/>
                <a:sym typeface="Comic Sans MS"/>
              </a:rPr>
              <a:t>Properties folder contains a </a:t>
            </a:r>
            <a:r>
              <a:rPr b="1" i="0" lang="en-US" sz="1600" u="none" cap="none" strike="noStrike">
                <a:solidFill>
                  <a:schemeClr val="lt1"/>
                </a:solidFill>
                <a:latin typeface="Comic Sans MS"/>
                <a:ea typeface="Comic Sans MS"/>
                <a:cs typeface="Comic Sans MS"/>
                <a:sym typeface="Comic Sans MS"/>
              </a:rPr>
              <a:t>launchSettings.json</a:t>
            </a:r>
            <a:r>
              <a:rPr b="0" i="0" lang="en-US" sz="1600" u="none" cap="none" strike="noStrike">
                <a:solidFill>
                  <a:schemeClr val="lt1"/>
                </a:solidFill>
                <a:latin typeface="Comic Sans MS"/>
                <a:ea typeface="Comic Sans MS"/>
                <a:cs typeface="Comic Sans MS"/>
                <a:sym typeface="Comic Sans MS"/>
              </a:rPr>
              <a:t> file, which containing all the information required to </a:t>
            </a:r>
            <a:r>
              <a:rPr lang="en-US" sz="1600">
                <a:solidFill>
                  <a:schemeClr val="lt1"/>
                </a:solidFill>
                <a:latin typeface="Comic Sans MS"/>
                <a:ea typeface="Comic Sans MS"/>
                <a:cs typeface="Comic Sans MS"/>
                <a:sym typeface="Comic Sans MS"/>
              </a:rPr>
              <a:t>launch</a:t>
            </a:r>
            <a:r>
              <a:rPr b="0" i="0" lang="en-US" sz="1600" u="none" cap="none" strike="noStrike">
                <a:solidFill>
                  <a:schemeClr val="lt1"/>
                </a:solidFill>
                <a:latin typeface="Comic Sans MS"/>
                <a:ea typeface="Comic Sans MS"/>
                <a:cs typeface="Comic Sans MS"/>
                <a:sym typeface="Comic Sans MS"/>
              </a:rPr>
              <a:t> the application. Configuration details about what action to perform when the application is executed and contains details like IIS settings, application URLs, authentication, SSL port details, etc.</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391" name="Google Shape;391;p19"/>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392" name="Google Shape;392;p19"/>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Properties</a:t>
            </a:r>
            <a:endParaRPr b="1" i="0" sz="4000" u="none" cap="none" strike="noStrike">
              <a:solidFill>
                <a:srgbClr val="012D86"/>
              </a:solidFill>
              <a:latin typeface="Bell MT"/>
              <a:ea typeface="Bell MT"/>
              <a:cs typeface="Bell MT"/>
              <a:sym typeface="Bell MT"/>
            </a:endParaRPr>
          </a:p>
        </p:txBody>
      </p:sp>
      <p:pic>
        <p:nvPicPr>
          <p:cNvPr descr="Graphical user interface, text&#10;&#10;Description automatically generated" id="393" name="Google Shape;393;p19"/>
          <p:cNvPicPr preferRelativeResize="0"/>
          <p:nvPr/>
        </p:nvPicPr>
        <p:blipFill rotWithShape="1">
          <a:blip r:embed="rId4">
            <a:alphaModFix/>
          </a:blip>
          <a:srcRect b="2" l="4682" r="24004" t="0"/>
          <a:stretch/>
        </p:blipFill>
        <p:spPr>
          <a:xfrm>
            <a:off x="8129905" y="619760"/>
            <a:ext cx="3587115" cy="599059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p:nvPr/>
        </p:nvSpPr>
        <p:spPr>
          <a:xfrm>
            <a:off x="943610" y="1818005"/>
            <a:ext cx="6207125" cy="268478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Clr>
                <a:srgbClr val="000000"/>
              </a:buClr>
              <a:buSzPts val="1600"/>
              <a:buFont typeface="Arial"/>
              <a:buNone/>
            </a:pPr>
            <a:r>
              <a:t/>
            </a:r>
            <a:endParaRPr b="0" i="0" sz="1600" u="none" cap="none" strike="noStrike">
              <a:solidFill>
                <a:schemeClr val="lt1"/>
              </a:solidFill>
              <a:latin typeface="Comic Sans MS"/>
              <a:ea typeface="Comic Sans MS"/>
              <a:cs typeface="Comic Sans MS"/>
              <a:sym typeface="Comic Sans MS"/>
            </a:endParaRPr>
          </a:p>
          <a:p>
            <a:pPr indent="0" lvl="0" marL="0" marR="0" rtl="0" algn="l">
              <a:lnSpc>
                <a:spcPct val="140000"/>
              </a:lnSpc>
              <a:spcBef>
                <a:spcPts val="560"/>
              </a:spcBef>
              <a:spcAft>
                <a:spcPts val="0"/>
              </a:spcAft>
              <a:buClr>
                <a:srgbClr val="000000"/>
              </a:buClr>
              <a:buSzPts val="1600"/>
              <a:buFont typeface="Arial"/>
              <a:buNone/>
            </a:pPr>
            <a:r>
              <a:rPr b="0" i="0" lang="en-US" sz="1600" u="none" cap="none" strike="noStrike">
                <a:solidFill>
                  <a:schemeClr val="lt1"/>
                </a:solidFill>
                <a:latin typeface="Comic Sans MS"/>
                <a:ea typeface="Comic Sans MS"/>
                <a:cs typeface="Comic Sans MS"/>
                <a:sym typeface="Comic Sans MS"/>
              </a:rPr>
              <a:t>What is ASP.Net Core</a:t>
            </a:r>
            <a:endParaRPr b="0" i="0" sz="1600" u="none" cap="none" strike="noStrike">
              <a:solidFill>
                <a:schemeClr val="lt1"/>
              </a:solidFill>
              <a:latin typeface="Comic Sans MS"/>
              <a:ea typeface="Comic Sans MS"/>
              <a:cs typeface="Comic Sans MS"/>
              <a:sym typeface="Comic Sans MS"/>
            </a:endParaRPr>
          </a:p>
          <a:p>
            <a:pPr indent="0" lvl="0" marL="0" marR="0" rtl="0" algn="l">
              <a:lnSpc>
                <a:spcPct val="140000"/>
              </a:lnSpc>
              <a:spcBef>
                <a:spcPts val="560"/>
              </a:spcBef>
              <a:spcAft>
                <a:spcPts val="0"/>
              </a:spcAft>
              <a:buClr>
                <a:srgbClr val="000000"/>
              </a:buClr>
              <a:buSzPts val="1600"/>
              <a:buFont typeface="Arial"/>
              <a:buNone/>
            </a:pPr>
            <a:r>
              <a:rPr b="0" i="0" lang="en-US" sz="1600" u="none" cap="none" strike="noStrike">
                <a:solidFill>
                  <a:schemeClr val="lt1"/>
                </a:solidFill>
                <a:latin typeface="Comic Sans MS"/>
                <a:ea typeface="Comic Sans MS"/>
                <a:cs typeface="Comic Sans MS"/>
                <a:sym typeface="Comic Sans MS"/>
              </a:rPr>
              <a:t>History and Evolution of ASP.Net core</a:t>
            </a:r>
            <a:endParaRPr b="0" i="0" sz="1600" u="none" cap="none" strike="noStrike">
              <a:solidFill>
                <a:schemeClr val="lt1"/>
              </a:solidFill>
              <a:latin typeface="Comic Sans MS"/>
              <a:ea typeface="Comic Sans MS"/>
              <a:cs typeface="Comic Sans MS"/>
              <a:sym typeface="Comic Sans MS"/>
            </a:endParaRPr>
          </a:p>
          <a:p>
            <a:pPr indent="0" lvl="0" marL="0" marR="0" rtl="0" algn="l">
              <a:lnSpc>
                <a:spcPct val="140000"/>
              </a:lnSpc>
              <a:spcBef>
                <a:spcPts val="560"/>
              </a:spcBef>
              <a:spcAft>
                <a:spcPts val="0"/>
              </a:spcAft>
              <a:buClr>
                <a:srgbClr val="000000"/>
              </a:buClr>
              <a:buSzPts val="1600"/>
              <a:buFont typeface="Arial"/>
              <a:buNone/>
            </a:pPr>
            <a:r>
              <a:rPr b="0" i="0" lang="en-US" sz="1600" u="none" cap="none" strike="noStrike">
                <a:solidFill>
                  <a:schemeClr val="lt1"/>
                </a:solidFill>
                <a:latin typeface="Comic Sans MS"/>
                <a:ea typeface="Comic Sans MS"/>
                <a:cs typeface="Comic Sans MS"/>
                <a:sym typeface="Comic Sans MS"/>
              </a:rPr>
              <a:t>Asp.Net core web development Architecture</a:t>
            </a:r>
            <a:endParaRPr b="0" i="0" sz="1600" u="none" cap="none" strike="noStrike">
              <a:solidFill>
                <a:schemeClr val="lt1"/>
              </a:solidFill>
              <a:latin typeface="Comic Sans MS"/>
              <a:ea typeface="Comic Sans MS"/>
              <a:cs typeface="Comic Sans MS"/>
              <a:sym typeface="Comic Sans MS"/>
            </a:endParaRPr>
          </a:p>
          <a:p>
            <a:pPr indent="0" lvl="0" marL="0" marR="0" rtl="0" algn="l">
              <a:lnSpc>
                <a:spcPct val="140000"/>
              </a:lnSpc>
              <a:spcBef>
                <a:spcPts val="560"/>
              </a:spcBef>
              <a:spcAft>
                <a:spcPts val="0"/>
              </a:spcAft>
              <a:buClr>
                <a:srgbClr val="000000"/>
              </a:buClr>
              <a:buSzPts val="1600"/>
              <a:buFont typeface="Arial"/>
              <a:buNone/>
            </a:pPr>
            <a:r>
              <a:rPr b="0" i="0" lang="en-US" sz="1600" u="none" cap="none" strike="noStrike">
                <a:solidFill>
                  <a:schemeClr val="lt1"/>
                </a:solidFill>
                <a:latin typeface="Comic Sans MS"/>
                <a:ea typeface="Comic Sans MS"/>
                <a:cs typeface="Comic Sans MS"/>
                <a:sym typeface="Comic Sans MS"/>
              </a:rPr>
              <a:t>Basic Asp.net core Web development project structure</a:t>
            </a:r>
            <a:endParaRPr b="0" i="0" sz="1600" u="none" cap="none" strike="noStrike">
              <a:solidFill>
                <a:schemeClr val="lt1"/>
              </a:solidFill>
              <a:latin typeface="Comic Sans MS"/>
              <a:ea typeface="Comic Sans MS"/>
              <a:cs typeface="Comic Sans MS"/>
              <a:sym typeface="Comic Sans MS"/>
            </a:endParaRPr>
          </a:p>
          <a:p>
            <a:pPr indent="0" lvl="0" marL="0" marR="0" rtl="0" algn="l">
              <a:lnSpc>
                <a:spcPct val="140000"/>
              </a:lnSpc>
              <a:spcBef>
                <a:spcPts val="560"/>
              </a:spcBef>
              <a:spcAft>
                <a:spcPts val="0"/>
              </a:spcAft>
              <a:buClr>
                <a:srgbClr val="000000"/>
              </a:buClr>
              <a:buSzPts val="1600"/>
              <a:buFont typeface="Arial"/>
              <a:buNone/>
            </a:pPr>
            <a:r>
              <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93" name="Google Shape;93;p2"/>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94" name="Google Shape;94;p2"/>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Overview</a:t>
            </a:r>
            <a:endParaRPr b="1" i="0" sz="4000" u="none" cap="none" strike="noStrike">
              <a:solidFill>
                <a:srgbClr val="012D86"/>
              </a:solidFill>
              <a:latin typeface="Bell MT"/>
              <a:ea typeface="Bell MT"/>
              <a:cs typeface="Bell MT"/>
              <a:sym typeface="Bell MT"/>
            </a:endParaRPr>
          </a:p>
        </p:txBody>
      </p:sp>
      <p:pic>
        <p:nvPicPr>
          <p:cNvPr descr="3545776" id="95" name="Google Shape;95;p2"/>
          <p:cNvPicPr preferRelativeResize="0"/>
          <p:nvPr/>
        </p:nvPicPr>
        <p:blipFill rotWithShape="1">
          <a:blip r:embed="rId4">
            <a:alphaModFix/>
          </a:blip>
          <a:srcRect b="0" l="0" r="0" t="0"/>
          <a:stretch/>
        </p:blipFill>
        <p:spPr>
          <a:xfrm>
            <a:off x="8189595" y="1393190"/>
            <a:ext cx="3276600" cy="467106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0"/>
          <p:cNvSpPr/>
          <p:nvPr/>
        </p:nvSpPr>
        <p:spPr>
          <a:xfrm>
            <a:off x="1036955" y="1694180"/>
            <a:ext cx="6207125" cy="215836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rgbClr val="000000"/>
              </a:buClr>
              <a:buSzPts val="1600"/>
              <a:buFont typeface="Arial"/>
              <a:buNone/>
            </a:pPr>
            <a:r>
              <a:rPr b="0" i="0" lang="en-US" sz="1600" u="none" cap="none" strike="noStrike">
                <a:solidFill>
                  <a:schemeClr val="lt1"/>
                </a:solidFill>
                <a:latin typeface="Comic Sans MS"/>
                <a:ea typeface="Comic Sans MS"/>
                <a:cs typeface="Comic Sans MS"/>
                <a:sym typeface="Comic Sans MS"/>
              </a:rPr>
              <a:t>It contains the details about all the service references added to the project. A new service can be added here, for example, if you want to add access to Cloud Storage of Azure Storage you can add the service here.</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399" name="Google Shape;399;p20"/>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400" name="Google Shape;400;p20"/>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Connected Services</a:t>
            </a:r>
            <a:endParaRPr b="1" i="0" sz="4000" u="none" cap="none" strike="noStrike">
              <a:solidFill>
                <a:srgbClr val="012D86"/>
              </a:solidFill>
              <a:latin typeface="Bell MT"/>
              <a:ea typeface="Bell MT"/>
              <a:cs typeface="Bell MT"/>
              <a:sym typeface="Bell MT"/>
            </a:endParaRPr>
          </a:p>
        </p:txBody>
      </p:sp>
      <p:pic>
        <p:nvPicPr>
          <p:cNvPr descr="Graphical user interface, text, application, chat or text message&#10;&#10;Description automatically generated" id="401" name="Google Shape;401;p20"/>
          <p:cNvPicPr preferRelativeResize="0"/>
          <p:nvPr/>
        </p:nvPicPr>
        <p:blipFill rotWithShape="1">
          <a:blip r:embed="rId4">
            <a:alphaModFix/>
          </a:blip>
          <a:srcRect b="1" l="11592" r="12115" t="0"/>
          <a:stretch/>
        </p:blipFill>
        <p:spPr>
          <a:xfrm>
            <a:off x="8154670" y="979170"/>
            <a:ext cx="3525520" cy="5417185"/>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1"/>
          <p:cNvSpPr/>
          <p:nvPr/>
        </p:nvSpPr>
        <p:spPr>
          <a:xfrm>
            <a:off x="748030" y="1662430"/>
            <a:ext cx="6207125" cy="220027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Clr>
                <a:srgbClr val="000000"/>
              </a:buClr>
              <a:buSzPts val="1600"/>
              <a:buFont typeface="Arial"/>
              <a:buNone/>
            </a:pPr>
            <a:r>
              <a:rPr b="0" i="0" lang="en-US" sz="1600" u="none" cap="none" strike="noStrike">
                <a:solidFill>
                  <a:schemeClr val="lt1"/>
                </a:solidFill>
                <a:latin typeface="Comic Sans MS"/>
                <a:ea typeface="Comic Sans MS"/>
                <a:cs typeface="Comic Sans MS"/>
                <a:sym typeface="Comic Sans MS"/>
              </a:rPr>
              <a:t>This file contains the application settings, for example, configuration details like logging details, database connection details.</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407" name="Google Shape;407;p21"/>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408" name="Google Shape;408;p21"/>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appsettings.json</a:t>
            </a:r>
            <a:endParaRPr b="1" i="0" sz="4000" u="none" cap="none" strike="noStrike">
              <a:solidFill>
                <a:srgbClr val="012D86"/>
              </a:solidFill>
              <a:latin typeface="Bell MT"/>
              <a:ea typeface="Bell MT"/>
              <a:cs typeface="Bell MT"/>
              <a:sym typeface="Bell MT"/>
            </a:endParaRPr>
          </a:p>
        </p:txBody>
      </p:sp>
      <p:pic>
        <p:nvPicPr>
          <p:cNvPr descr="Graphical user interface, text, application&#10;&#10;Description automatically generated" id="409" name="Google Shape;409;p21"/>
          <p:cNvPicPr preferRelativeResize="0"/>
          <p:nvPr/>
        </p:nvPicPr>
        <p:blipFill rotWithShape="1">
          <a:blip r:embed="rId4">
            <a:alphaModFix/>
          </a:blip>
          <a:srcRect b="0" l="0" r="0" t="0"/>
          <a:stretch/>
        </p:blipFill>
        <p:spPr>
          <a:xfrm>
            <a:off x="7240270" y="1662430"/>
            <a:ext cx="4712970" cy="4079875"/>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2"/>
          <p:cNvSpPr/>
          <p:nvPr/>
        </p:nvSpPr>
        <p:spPr>
          <a:xfrm>
            <a:off x="880745" y="1621790"/>
            <a:ext cx="6588125" cy="381952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rgbClr val="000000"/>
              </a:buClr>
              <a:buSzPts val="1600"/>
              <a:buFont typeface="Arial"/>
              <a:buNone/>
            </a:pPr>
            <a:r>
              <a:t/>
            </a:r>
            <a:endParaRPr b="0" i="0" sz="1600" u="none" cap="none" strike="noStrike">
              <a:solidFill>
                <a:schemeClr val="lt1"/>
              </a:solidFill>
              <a:latin typeface="Comic Sans MS"/>
              <a:ea typeface="Comic Sans MS"/>
              <a:cs typeface="Comic Sans MS"/>
              <a:sym typeface="Comic Sans MS"/>
            </a:endParaRPr>
          </a:p>
          <a:p>
            <a:pPr indent="0" lvl="0" marL="0" marR="0" rtl="0" algn="just">
              <a:lnSpc>
                <a:spcPct val="120000"/>
              </a:lnSpc>
              <a:spcBef>
                <a:spcPts val="600"/>
              </a:spcBef>
              <a:spcAft>
                <a:spcPts val="0"/>
              </a:spcAft>
              <a:buClr>
                <a:srgbClr val="000000"/>
              </a:buClr>
              <a:buSzPts val="1600"/>
              <a:buFont typeface="Arial"/>
              <a:buNone/>
            </a:pPr>
            <a:r>
              <a:rPr b="0" i="0" lang="en-US" sz="1600" u="none" cap="none" strike="noStrike">
                <a:solidFill>
                  <a:schemeClr val="lt1"/>
                </a:solidFill>
                <a:latin typeface="Comic Sans MS"/>
                <a:ea typeface="Comic Sans MS"/>
                <a:cs typeface="Comic Sans MS"/>
                <a:sym typeface="Comic Sans MS"/>
              </a:rPr>
              <a:t>This is the webroot folder and all the static files required by the project are stored and served from here. The webroot folder contains a sub-folder to categorize the static file types, like all the Cascading Stylesheet files, are stored in the </a:t>
            </a:r>
            <a:r>
              <a:rPr b="1" i="0" lang="en-US" sz="1600" u="none" cap="none" strike="noStrike">
                <a:solidFill>
                  <a:schemeClr val="lt1"/>
                </a:solidFill>
                <a:latin typeface="Comic Sans MS"/>
                <a:ea typeface="Comic Sans MS"/>
                <a:cs typeface="Comic Sans MS"/>
                <a:sym typeface="Comic Sans MS"/>
              </a:rPr>
              <a:t>CSS folder</a:t>
            </a:r>
            <a:r>
              <a:rPr b="0" i="0" lang="en-US" sz="1600" u="none" cap="none" strike="noStrike">
                <a:solidFill>
                  <a:schemeClr val="lt1"/>
                </a:solidFill>
                <a:latin typeface="Comic Sans MS"/>
                <a:ea typeface="Comic Sans MS"/>
                <a:cs typeface="Comic Sans MS"/>
                <a:sym typeface="Comic Sans MS"/>
              </a:rPr>
              <a:t>, all the javascript files are stored in the</a:t>
            </a:r>
            <a:r>
              <a:rPr b="1" i="0" lang="en-US" sz="1600" u="none" cap="none" strike="noStrike">
                <a:solidFill>
                  <a:schemeClr val="lt1"/>
                </a:solidFill>
                <a:latin typeface="Comic Sans MS"/>
                <a:ea typeface="Comic Sans MS"/>
                <a:cs typeface="Comic Sans MS"/>
                <a:sym typeface="Comic Sans MS"/>
              </a:rPr>
              <a:t> js folder</a:t>
            </a:r>
            <a:r>
              <a:rPr b="0" i="0" lang="en-US" sz="1600" u="none" cap="none" strike="noStrike">
                <a:solidFill>
                  <a:schemeClr val="lt1"/>
                </a:solidFill>
                <a:latin typeface="Comic Sans MS"/>
                <a:ea typeface="Comic Sans MS"/>
                <a:cs typeface="Comic Sans MS"/>
                <a:sym typeface="Comic Sans MS"/>
              </a:rPr>
              <a:t> and the external libraries like bootstrap, jquery are kept in the </a:t>
            </a:r>
            <a:r>
              <a:rPr b="1" i="0" lang="en-US" sz="1600" u="none" cap="none" strike="noStrike">
                <a:solidFill>
                  <a:schemeClr val="lt1"/>
                </a:solidFill>
                <a:latin typeface="Comic Sans MS"/>
                <a:ea typeface="Comic Sans MS"/>
                <a:cs typeface="Comic Sans MS"/>
                <a:sym typeface="Comic Sans MS"/>
              </a:rPr>
              <a:t>library folder</a:t>
            </a:r>
            <a:r>
              <a:rPr b="0" i="0" lang="en-US" sz="1600" u="none" cap="none" strike="noStrike">
                <a:solidFill>
                  <a:schemeClr val="lt1"/>
                </a:solidFill>
                <a:latin typeface="Comic Sans MS"/>
                <a:ea typeface="Comic Sans MS"/>
                <a:cs typeface="Comic Sans MS"/>
                <a:sym typeface="Comic Sans MS"/>
              </a:rPr>
              <a:t>.</a:t>
            </a:r>
            <a:endParaRPr b="0" i="0" sz="1600" u="none" cap="none" strike="noStrike">
              <a:solidFill>
                <a:schemeClr val="lt1"/>
              </a:solidFill>
              <a:latin typeface="Comic Sans MS"/>
              <a:ea typeface="Comic Sans MS"/>
              <a:cs typeface="Comic Sans MS"/>
              <a:sym typeface="Comic Sans MS"/>
            </a:endParaRPr>
          </a:p>
          <a:p>
            <a:pPr indent="0" lvl="0" marL="0" marR="0" rtl="0" algn="just">
              <a:lnSpc>
                <a:spcPct val="120000"/>
              </a:lnSpc>
              <a:spcBef>
                <a:spcPts val="600"/>
              </a:spcBef>
              <a:spcAft>
                <a:spcPts val="0"/>
              </a:spcAft>
              <a:buClr>
                <a:srgbClr val="000000"/>
              </a:buClr>
              <a:buSzPts val="1600"/>
              <a:buFont typeface="Arial"/>
              <a:buNone/>
            </a:pPr>
            <a:r>
              <a:rPr b="0" i="0" lang="en-US" sz="1600" u="none" cap="none" strike="noStrike">
                <a:solidFill>
                  <a:schemeClr val="lt1"/>
                </a:solidFill>
                <a:latin typeface="Comic Sans MS"/>
                <a:ea typeface="Comic Sans MS"/>
                <a:cs typeface="Comic Sans MS"/>
                <a:sym typeface="Comic Sans MS"/>
              </a:rPr>
              <a:t>Generally, there should be separate folders for the different types of static files such as JavaScript, CSS, Images, library scripts, etc.</a:t>
            </a:r>
            <a:endParaRPr b="0" i="0" sz="1600" u="none" cap="none" strike="noStrike">
              <a:solidFill>
                <a:schemeClr val="lt1"/>
              </a:solidFill>
              <a:latin typeface="Comic Sans MS"/>
              <a:ea typeface="Comic Sans MS"/>
              <a:cs typeface="Comic Sans MS"/>
              <a:sym typeface="Comic Sans MS"/>
            </a:endParaRPr>
          </a:p>
          <a:p>
            <a:pPr indent="101600" lvl="0" marL="0" marR="0" rtl="0" algn="l">
              <a:lnSpc>
                <a:spcPct val="120000"/>
              </a:lnSpc>
              <a:spcBef>
                <a:spcPts val="600"/>
              </a:spcBef>
              <a:spcAft>
                <a:spcPts val="0"/>
              </a:spcAft>
              <a:buClr>
                <a:schemeClr val="dk1"/>
              </a:buClr>
              <a:buSzPts val="1600"/>
              <a:buFont typeface="Arial"/>
              <a:buNone/>
            </a:pPr>
            <a:r>
              <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415" name="Google Shape;415;p22"/>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416" name="Google Shape;416;p22"/>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wwwroot</a:t>
            </a:r>
            <a:endParaRPr b="1" i="0" sz="4000" u="none" cap="none" strike="noStrike">
              <a:solidFill>
                <a:srgbClr val="012D86"/>
              </a:solidFill>
              <a:latin typeface="Bell MT"/>
              <a:ea typeface="Bell MT"/>
              <a:cs typeface="Bell MT"/>
              <a:sym typeface="Bell MT"/>
            </a:endParaRPr>
          </a:p>
        </p:txBody>
      </p:sp>
      <p:pic>
        <p:nvPicPr>
          <p:cNvPr id="417" name="Google Shape;417;p22"/>
          <p:cNvPicPr preferRelativeResize="0"/>
          <p:nvPr/>
        </p:nvPicPr>
        <p:blipFill rotWithShape="1">
          <a:blip r:embed="rId4">
            <a:alphaModFix/>
          </a:blip>
          <a:srcRect b="0" l="0" r="0" t="0"/>
          <a:stretch/>
        </p:blipFill>
        <p:spPr>
          <a:xfrm>
            <a:off x="8162554" y="473654"/>
            <a:ext cx="3509671" cy="5922571"/>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3"/>
          <p:cNvSpPr/>
          <p:nvPr/>
        </p:nvSpPr>
        <p:spPr>
          <a:xfrm>
            <a:off x="427355" y="1879600"/>
            <a:ext cx="6207125" cy="165290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30000"/>
              </a:lnSpc>
              <a:spcBef>
                <a:spcPts val="0"/>
              </a:spcBef>
              <a:spcAft>
                <a:spcPts val="0"/>
              </a:spcAft>
              <a:buClr>
                <a:srgbClr val="000000"/>
              </a:buClr>
              <a:buSzPts val="1600"/>
              <a:buFont typeface="Arial"/>
              <a:buNone/>
            </a:pPr>
            <a:r>
              <a:rPr b="0" i="0" lang="en-US" sz="1600" u="none" cap="none" strike="noStrike">
                <a:solidFill>
                  <a:schemeClr val="lt1"/>
                </a:solidFill>
                <a:latin typeface="Comic Sans MS"/>
                <a:ea typeface="Comic Sans MS"/>
                <a:cs typeface="Comic Sans MS"/>
                <a:sym typeface="Comic Sans MS"/>
              </a:rPr>
              <a:t>This class is the entry point of the web application. It builts the host and executes the run method.</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423" name="Google Shape;423;p23"/>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424" name="Google Shape;424;p23"/>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program.cs</a:t>
            </a:r>
            <a:endParaRPr b="1" i="0" sz="4000" u="none" cap="none" strike="noStrike">
              <a:solidFill>
                <a:srgbClr val="012D86"/>
              </a:solidFill>
              <a:latin typeface="Bell MT"/>
              <a:ea typeface="Bell MT"/>
              <a:cs typeface="Bell MT"/>
              <a:sym typeface="Bell MT"/>
            </a:endParaRPr>
          </a:p>
        </p:txBody>
      </p:sp>
      <p:pic>
        <p:nvPicPr>
          <p:cNvPr id="425" name="Google Shape;425;p23"/>
          <p:cNvPicPr preferRelativeResize="0"/>
          <p:nvPr/>
        </p:nvPicPr>
        <p:blipFill rotWithShape="1">
          <a:blip r:embed="rId4">
            <a:alphaModFix/>
          </a:blip>
          <a:srcRect b="0" l="0" r="0" t="0"/>
          <a:stretch/>
        </p:blipFill>
        <p:spPr>
          <a:xfrm>
            <a:off x="6733540" y="1411605"/>
            <a:ext cx="5349240" cy="463169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descr="Aitrich-Logo-Transparent-BG-2048x671" id="430" name="Google Shape;430;p24"/>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431" name="Google Shape;431;p24"/>
          <p:cNvSpPr txBox="1"/>
          <p:nvPr/>
        </p:nvSpPr>
        <p:spPr>
          <a:xfrm>
            <a:off x="1861820" y="236093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8000"/>
              <a:buFont typeface="Arial"/>
              <a:buNone/>
            </a:pPr>
            <a:r>
              <a:rPr b="1" i="0" lang="en-US" sz="8000" u="none" cap="none" strike="noStrike">
                <a:solidFill>
                  <a:srgbClr val="012D86"/>
                </a:solidFill>
                <a:latin typeface="Bell MT"/>
                <a:ea typeface="Bell MT"/>
                <a:cs typeface="Bell MT"/>
                <a:sym typeface="Bell MT"/>
              </a:rPr>
              <a:t>Thank you</a:t>
            </a:r>
            <a:endParaRPr b="1" i="0" sz="8000" u="none" cap="none" strike="noStrike">
              <a:solidFill>
                <a:srgbClr val="012D86"/>
              </a:solidFill>
              <a:latin typeface="Bell MT"/>
              <a:ea typeface="Bell MT"/>
              <a:cs typeface="Bell MT"/>
              <a:sym typeface="Bell MT"/>
            </a:endParaRPr>
          </a:p>
        </p:txBody>
      </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5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Aitrich-Logo-Transparent-BG-2048x671" id="100" name="Google Shape;100;p3"/>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01" name="Google Shape;101;p3"/>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02060"/>
                </a:solidFill>
                <a:latin typeface="Bell MT"/>
                <a:ea typeface="Bell MT"/>
                <a:cs typeface="Bell MT"/>
                <a:sym typeface="Bell MT"/>
              </a:rPr>
              <a:t>What is Asp.Net core</a:t>
            </a:r>
            <a:endParaRPr b="1" i="0" sz="4000" u="none" cap="none" strike="noStrike">
              <a:solidFill>
                <a:srgbClr val="002060"/>
              </a:solidFill>
              <a:latin typeface="Bell MT"/>
              <a:ea typeface="Bell MT"/>
              <a:cs typeface="Bell MT"/>
              <a:sym typeface="Bell MT"/>
            </a:endParaRPr>
          </a:p>
          <a:p>
            <a:pPr indent="0" lvl="0" marL="0" marR="0" rtl="0" algn="l">
              <a:lnSpc>
                <a:spcPct val="90000"/>
              </a:lnSpc>
              <a:spcBef>
                <a:spcPts val="600"/>
              </a:spcBef>
              <a:spcAft>
                <a:spcPts val="0"/>
              </a:spcAft>
              <a:buClr>
                <a:srgbClr val="000000"/>
              </a:buClr>
              <a:buSzPts val="4000"/>
              <a:buFont typeface="Arial"/>
              <a:buNone/>
            </a:pPr>
            <a:r>
              <a:t/>
            </a:r>
            <a:endParaRPr b="1" i="0" sz="4000" u="none" cap="none" strike="noStrike">
              <a:solidFill>
                <a:srgbClr val="002060"/>
              </a:solidFill>
              <a:latin typeface="Bell MT"/>
              <a:ea typeface="Bell MT"/>
              <a:cs typeface="Bell MT"/>
              <a:sym typeface="Bell MT"/>
            </a:endParaRPr>
          </a:p>
        </p:txBody>
      </p:sp>
      <p:sp>
        <p:nvSpPr>
          <p:cNvPr id="102" name="Google Shape;102;p3"/>
          <p:cNvSpPr/>
          <p:nvPr/>
        </p:nvSpPr>
        <p:spPr>
          <a:xfrm>
            <a:off x="675005" y="1240155"/>
            <a:ext cx="7571105" cy="474091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84150" lvl="0" marL="285750" marR="0" rtl="0" algn="l">
              <a:lnSpc>
                <a:spcPct val="140000"/>
              </a:lnSpc>
              <a:spcBef>
                <a:spcPts val="0"/>
              </a:spcBef>
              <a:spcAft>
                <a:spcPts val="0"/>
              </a:spcAft>
              <a:buClr>
                <a:schemeClr val="dk1"/>
              </a:buClr>
              <a:buSzPts val="1600"/>
              <a:buFont typeface="Noto Sans Symbols"/>
              <a:buNone/>
            </a:pPr>
            <a:r>
              <a:t/>
            </a:r>
            <a:endParaRPr b="0" i="0" sz="1600" u="none" cap="none" strike="noStrike">
              <a:solidFill>
                <a:schemeClr val="lt1"/>
              </a:solidFill>
              <a:latin typeface="Comic Sans MS"/>
              <a:ea typeface="Comic Sans MS"/>
              <a:cs typeface="Comic Sans MS"/>
              <a:sym typeface="Comic Sans MS"/>
            </a:endParaRPr>
          </a:p>
          <a:p>
            <a:pPr indent="-184150" lvl="0" marL="285750" marR="0" rtl="0" algn="l">
              <a:lnSpc>
                <a:spcPct val="140000"/>
              </a:lnSpc>
              <a:spcBef>
                <a:spcPts val="560"/>
              </a:spcBef>
              <a:spcAft>
                <a:spcPts val="0"/>
              </a:spcAft>
              <a:buClr>
                <a:schemeClr val="dk1"/>
              </a:buClr>
              <a:buSzPts val="1600"/>
              <a:buFont typeface="Noto Sans Symbols"/>
              <a:buNone/>
            </a:pPr>
            <a:r>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4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ASP.NET Core is a cross-platform, open-source web framework for building modern web applications.</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4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It was developed by Microsoft and first released in 2016.</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4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ASP.NET Core offers a high-performance, modular architecture that is designed to be lightweight and scalable.</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4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It supports multiple programming languages, including C#, F#, and Visual Basic.</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4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ASP.NET Core includes built-in for cloud-based deployments and microservices architecture.</a:t>
            </a:r>
            <a:endParaRPr b="0" i="0" sz="1600" u="none" cap="none" strike="noStrike">
              <a:solidFill>
                <a:schemeClr val="lt1"/>
              </a:solidFill>
              <a:latin typeface="Comic Sans MS"/>
              <a:ea typeface="Comic Sans MS"/>
              <a:cs typeface="Comic Sans MS"/>
              <a:sym typeface="Comic Sans MS"/>
            </a:endParaRPr>
          </a:p>
          <a:p>
            <a:pPr indent="-184150" lvl="0" marL="285750" marR="0" rtl="0" algn="l">
              <a:lnSpc>
                <a:spcPct val="140000"/>
              </a:lnSpc>
              <a:spcBef>
                <a:spcPts val="560"/>
              </a:spcBef>
              <a:spcAft>
                <a:spcPts val="0"/>
              </a:spcAft>
              <a:buClr>
                <a:schemeClr val="dk1"/>
              </a:buClr>
              <a:buSzPts val="1600"/>
              <a:buFont typeface="Noto Sans Symbols"/>
              <a:buNone/>
            </a:pPr>
            <a:r>
              <a:t/>
            </a:r>
            <a:endParaRPr b="0" i="0" sz="1600" u="none" cap="none" strike="noStrike">
              <a:solidFill>
                <a:schemeClr val="lt1"/>
              </a:solidFill>
              <a:latin typeface="Comic Sans MS"/>
              <a:ea typeface="Comic Sans MS"/>
              <a:cs typeface="Comic Sans MS"/>
              <a:sym typeface="Comic Sans MS"/>
            </a:endParaRPr>
          </a:p>
          <a:p>
            <a:pPr indent="-184150" lvl="0" marL="285750" marR="0" rtl="0" algn="l">
              <a:lnSpc>
                <a:spcPct val="140000"/>
              </a:lnSpc>
              <a:spcBef>
                <a:spcPts val="560"/>
              </a:spcBef>
              <a:spcAft>
                <a:spcPts val="0"/>
              </a:spcAft>
              <a:buClr>
                <a:schemeClr val="dk1"/>
              </a:buClr>
              <a:buSzPts val="1600"/>
              <a:buFont typeface="Noto Sans Symbols"/>
              <a:buNone/>
            </a:pPr>
            <a:r>
              <a:t/>
            </a:r>
            <a:endParaRPr b="0" i="0" sz="1600" u="none" cap="none" strike="noStrike">
              <a:solidFill>
                <a:schemeClr val="lt1"/>
              </a:solidFill>
              <a:latin typeface="Comic Sans MS"/>
              <a:ea typeface="Comic Sans MS"/>
              <a:cs typeface="Comic Sans MS"/>
              <a:sym typeface="Comic Sans MS"/>
            </a:endParaRPr>
          </a:p>
        </p:txBody>
      </p:sp>
      <p:pic>
        <p:nvPicPr>
          <p:cNvPr descr="3808949" id="103" name="Google Shape;103;p3"/>
          <p:cNvPicPr preferRelativeResize="0"/>
          <p:nvPr/>
        </p:nvPicPr>
        <p:blipFill rotWithShape="1">
          <a:blip r:embed="rId4">
            <a:alphaModFix/>
          </a:blip>
          <a:srcRect b="0" l="0" r="0" t="0"/>
          <a:stretch/>
        </p:blipFill>
        <p:spPr>
          <a:xfrm>
            <a:off x="8369935" y="2357755"/>
            <a:ext cx="3651250" cy="345440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p:nvPr/>
        </p:nvSpPr>
        <p:spPr>
          <a:xfrm>
            <a:off x="798830" y="1240155"/>
            <a:ext cx="7571105" cy="474091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96850" lvl="0" marL="285750" marR="0" rtl="0" algn="just">
              <a:lnSpc>
                <a:spcPct val="130000"/>
              </a:lnSpc>
              <a:spcBef>
                <a:spcPts val="0"/>
              </a:spcBef>
              <a:spcAft>
                <a:spcPts val="0"/>
              </a:spcAft>
              <a:buClr>
                <a:schemeClr val="dk1"/>
              </a:buClr>
              <a:buSzPts val="1400"/>
              <a:buFont typeface="Noto Sans Symbols"/>
              <a:buNone/>
            </a:pPr>
            <a:r>
              <a:t/>
            </a:r>
            <a:endParaRPr b="0" i="0" sz="1400" u="none" cap="none" strike="noStrike">
              <a:solidFill>
                <a:schemeClr val="lt1"/>
              </a:solidFill>
              <a:latin typeface="Comic Sans MS"/>
              <a:ea typeface="Comic Sans MS"/>
              <a:cs typeface="Comic Sans MS"/>
              <a:sym typeface="Comic Sans MS"/>
            </a:endParaRPr>
          </a:p>
          <a:p>
            <a:pPr indent="-196850" lvl="0" marL="285750" marR="0" rtl="0" algn="just">
              <a:lnSpc>
                <a:spcPct val="130000"/>
              </a:lnSpc>
              <a:spcBef>
                <a:spcPts val="490"/>
              </a:spcBef>
              <a:spcAft>
                <a:spcPts val="0"/>
              </a:spcAft>
              <a:buClr>
                <a:schemeClr val="dk1"/>
              </a:buClr>
              <a:buSzPts val="1400"/>
              <a:buFont typeface="Noto Sans Symbols"/>
              <a:buNone/>
            </a:pPr>
            <a:r>
              <a:t/>
            </a:r>
            <a:endParaRPr b="0" i="0" sz="1400" u="none" cap="none" strike="noStrike">
              <a:solidFill>
                <a:schemeClr val="lt1"/>
              </a:solidFill>
              <a:latin typeface="Comic Sans MS"/>
              <a:ea typeface="Comic Sans MS"/>
              <a:cs typeface="Comic Sans MS"/>
              <a:sym typeface="Comic Sans MS"/>
            </a:endParaRPr>
          </a:p>
          <a:p>
            <a:pPr indent="-285750" lvl="0" marL="285750" marR="0" rtl="0" algn="just">
              <a:lnSpc>
                <a:spcPct val="130000"/>
              </a:lnSpc>
              <a:spcBef>
                <a:spcPts val="490"/>
              </a:spcBef>
              <a:spcAft>
                <a:spcPts val="0"/>
              </a:spcAft>
              <a:buClr>
                <a:schemeClr val="lt1"/>
              </a:buClr>
              <a:buSzPts val="1500"/>
              <a:buFont typeface="Noto Sans Symbols"/>
              <a:buChar char="⮚"/>
            </a:pPr>
            <a:r>
              <a:rPr b="0" i="0" lang="en-US" sz="1500" u="none" cap="none" strike="noStrike">
                <a:solidFill>
                  <a:schemeClr val="lt1"/>
                </a:solidFill>
                <a:latin typeface="Comic Sans MS"/>
                <a:ea typeface="Comic Sans MS"/>
                <a:cs typeface="Comic Sans MS"/>
                <a:sym typeface="Comic Sans MS"/>
              </a:rPr>
              <a:t>It offers a range of features for building web applications, including model binding, routing, middleware, and dependency injection.</a:t>
            </a:r>
            <a:endParaRPr b="0" i="0" sz="1500" u="none" cap="none" strike="noStrike">
              <a:solidFill>
                <a:schemeClr val="lt1"/>
              </a:solidFill>
              <a:latin typeface="Comic Sans MS"/>
              <a:ea typeface="Comic Sans MS"/>
              <a:cs typeface="Comic Sans MS"/>
              <a:sym typeface="Comic Sans MS"/>
            </a:endParaRPr>
          </a:p>
          <a:p>
            <a:pPr indent="-285750" lvl="0" marL="285750" marR="0" rtl="0" algn="just">
              <a:lnSpc>
                <a:spcPct val="130000"/>
              </a:lnSpc>
              <a:spcBef>
                <a:spcPts val="525"/>
              </a:spcBef>
              <a:spcAft>
                <a:spcPts val="0"/>
              </a:spcAft>
              <a:buClr>
                <a:schemeClr val="lt1"/>
              </a:buClr>
              <a:buSzPts val="1500"/>
              <a:buFont typeface="Noto Sans Symbols"/>
              <a:buChar char="⮚"/>
            </a:pPr>
            <a:r>
              <a:rPr b="0" i="0" lang="en-US" sz="1500" u="none" cap="none" strike="noStrike">
                <a:solidFill>
                  <a:schemeClr val="lt1"/>
                </a:solidFill>
                <a:latin typeface="Comic Sans MS"/>
                <a:ea typeface="Comic Sans MS"/>
                <a:cs typeface="Comic Sans MS"/>
                <a:sym typeface="Comic Sans MS"/>
              </a:rPr>
              <a:t>ASP.NET Core integrates with a range of front-end frameworks and libraries, including React, Angular, and Vue.js.</a:t>
            </a:r>
            <a:endParaRPr b="0" i="0" sz="1500" u="none" cap="none" strike="noStrike">
              <a:solidFill>
                <a:schemeClr val="lt1"/>
              </a:solidFill>
              <a:latin typeface="Comic Sans MS"/>
              <a:ea typeface="Comic Sans MS"/>
              <a:cs typeface="Comic Sans MS"/>
              <a:sym typeface="Comic Sans MS"/>
            </a:endParaRPr>
          </a:p>
          <a:p>
            <a:pPr indent="-285750" lvl="0" marL="285750" marR="0" rtl="0" algn="just">
              <a:lnSpc>
                <a:spcPct val="130000"/>
              </a:lnSpc>
              <a:spcBef>
                <a:spcPts val="525"/>
              </a:spcBef>
              <a:spcAft>
                <a:spcPts val="0"/>
              </a:spcAft>
              <a:buClr>
                <a:schemeClr val="lt1"/>
              </a:buClr>
              <a:buSzPts val="1500"/>
              <a:buFont typeface="Noto Sans Symbols"/>
              <a:buChar char="⮚"/>
            </a:pPr>
            <a:r>
              <a:rPr b="0" i="0" lang="en-US" sz="1500" u="none" cap="none" strike="noStrike">
                <a:solidFill>
                  <a:schemeClr val="lt1"/>
                </a:solidFill>
                <a:latin typeface="Comic Sans MS"/>
                <a:ea typeface="Comic Sans MS"/>
                <a:cs typeface="Comic Sans MS"/>
                <a:sym typeface="Comic Sans MS"/>
              </a:rPr>
              <a:t>It offers built-in support for security, including authentication and authorization.</a:t>
            </a:r>
            <a:endParaRPr b="0" i="0" sz="1500" u="none" cap="none" strike="noStrike">
              <a:solidFill>
                <a:schemeClr val="lt1"/>
              </a:solidFill>
              <a:latin typeface="Comic Sans MS"/>
              <a:ea typeface="Comic Sans MS"/>
              <a:cs typeface="Comic Sans MS"/>
              <a:sym typeface="Comic Sans MS"/>
            </a:endParaRPr>
          </a:p>
          <a:p>
            <a:pPr indent="-285750" lvl="0" marL="285750" marR="0" rtl="0" algn="just">
              <a:lnSpc>
                <a:spcPct val="130000"/>
              </a:lnSpc>
              <a:spcBef>
                <a:spcPts val="525"/>
              </a:spcBef>
              <a:spcAft>
                <a:spcPts val="0"/>
              </a:spcAft>
              <a:buClr>
                <a:schemeClr val="lt1"/>
              </a:buClr>
              <a:buSzPts val="1500"/>
              <a:buFont typeface="Noto Sans Symbols"/>
              <a:buChar char="⮚"/>
            </a:pPr>
            <a:r>
              <a:rPr b="0" i="0" lang="en-US" sz="1500" u="none" cap="none" strike="noStrike">
                <a:solidFill>
                  <a:schemeClr val="lt1"/>
                </a:solidFill>
                <a:latin typeface="Comic Sans MS"/>
                <a:ea typeface="Comic Sans MS"/>
                <a:cs typeface="Comic Sans MS"/>
                <a:sym typeface="Comic Sans MS"/>
              </a:rPr>
              <a:t>ASP.NET Core is constantly evolving, with regular updates and new features being added.</a:t>
            </a:r>
            <a:endParaRPr b="0" i="0" sz="1500" u="none" cap="none" strike="noStrike">
              <a:solidFill>
                <a:schemeClr val="lt1"/>
              </a:solidFill>
              <a:latin typeface="Comic Sans MS"/>
              <a:ea typeface="Comic Sans MS"/>
              <a:cs typeface="Comic Sans MS"/>
              <a:sym typeface="Comic Sans MS"/>
            </a:endParaRPr>
          </a:p>
          <a:p>
            <a:pPr indent="-285750" lvl="0" marL="285750" marR="0" rtl="0" algn="just">
              <a:lnSpc>
                <a:spcPct val="130000"/>
              </a:lnSpc>
              <a:spcBef>
                <a:spcPts val="525"/>
              </a:spcBef>
              <a:spcAft>
                <a:spcPts val="0"/>
              </a:spcAft>
              <a:buClr>
                <a:schemeClr val="lt1"/>
              </a:buClr>
              <a:buSzPts val="1500"/>
              <a:buFont typeface="Noto Sans Symbols"/>
              <a:buChar char="⮚"/>
            </a:pPr>
            <a:r>
              <a:rPr b="0" i="0" lang="en-US" sz="1500" u="none" cap="none" strike="noStrike">
                <a:solidFill>
                  <a:schemeClr val="lt1"/>
                </a:solidFill>
                <a:latin typeface="Comic Sans MS"/>
                <a:ea typeface="Comic Sans MS"/>
                <a:cs typeface="Comic Sans MS"/>
                <a:sym typeface="Comic Sans MS"/>
              </a:rPr>
              <a:t>It is widely used in industry, with many large companies and organizations adopting it for their web development projects.</a:t>
            </a:r>
            <a:endParaRPr b="0" i="0" sz="1500" u="none" cap="none" strike="noStrike">
              <a:solidFill>
                <a:schemeClr val="lt1"/>
              </a:solidFill>
              <a:latin typeface="Comic Sans MS"/>
              <a:ea typeface="Comic Sans MS"/>
              <a:cs typeface="Comic Sans MS"/>
              <a:sym typeface="Comic Sans MS"/>
            </a:endParaRPr>
          </a:p>
          <a:p>
            <a:pPr indent="-196850" lvl="0" marL="285750" marR="0" rtl="0" algn="just">
              <a:lnSpc>
                <a:spcPct val="130000"/>
              </a:lnSpc>
              <a:spcBef>
                <a:spcPts val="525"/>
              </a:spcBef>
              <a:spcAft>
                <a:spcPts val="0"/>
              </a:spcAft>
              <a:buClr>
                <a:schemeClr val="dk1"/>
              </a:buClr>
              <a:buSzPts val="1400"/>
              <a:buFont typeface="Noto Sans Symbols"/>
              <a:buNone/>
            </a:pPr>
            <a:r>
              <a:t/>
            </a:r>
            <a:endParaRPr b="0" i="0" sz="1400" u="none" cap="none" strike="noStrike">
              <a:solidFill>
                <a:schemeClr val="lt1"/>
              </a:solidFill>
              <a:latin typeface="Comic Sans MS"/>
              <a:ea typeface="Comic Sans MS"/>
              <a:cs typeface="Comic Sans MS"/>
              <a:sym typeface="Comic Sans MS"/>
            </a:endParaRPr>
          </a:p>
          <a:p>
            <a:pPr indent="-196850" lvl="0" marL="285750" marR="0" rtl="0" algn="just">
              <a:lnSpc>
                <a:spcPct val="130000"/>
              </a:lnSpc>
              <a:spcBef>
                <a:spcPts val="490"/>
              </a:spcBef>
              <a:spcAft>
                <a:spcPts val="0"/>
              </a:spcAft>
              <a:buClr>
                <a:schemeClr val="dk1"/>
              </a:buClr>
              <a:buSzPts val="1400"/>
              <a:buFont typeface="Noto Sans Symbols"/>
              <a:buNone/>
            </a:pPr>
            <a:r>
              <a:t/>
            </a:r>
            <a:endParaRPr b="0" i="0" sz="1400" u="none" cap="none" strike="noStrike">
              <a:solidFill>
                <a:schemeClr val="lt1"/>
              </a:solidFill>
              <a:latin typeface="Comic Sans MS"/>
              <a:ea typeface="Comic Sans MS"/>
              <a:cs typeface="Comic Sans MS"/>
              <a:sym typeface="Comic Sans MS"/>
            </a:endParaRPr>
          </a:p>
        </p:txBody>
      </p:sp>
      <p:pic>
        <p:nvPicPr>
          <p:cNvPr descr="Aitrich-Logo-Transparent-BG-2048x671" id="109" name="Google Shape;109;p4"/>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10" name="Google Shape;110;p4"/>
          <p:cNvSpPr txBox="1"/>
          <p:nvPr/>
        </p:nvSpPr>
        <p:spPr>
          <a:xfrm>
            <a:off x="798830" y="224155"/>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02060"/>
                </a:solidFill>
                <a:latin typeface="Bell MT"/>
                <a:ea typeface="Bell MT"/>
                <a:cs typeface="Bell MT"/>
                <a:sym typeface="Bell MT"/>
              </a:rPr>
              <a:t>What is Asp.Net core</a:t>
            </a:r>
            <a:endParaRPr b="1" i="0" sz="4000" u="none" cap="none" strike="noStrike">
              <a:solidFill>
                <a:srgbClr val="002060"/>
              </a:solidFill>
              <a:latin typeface="Bell MT"/>
              <a:ea typeface="Bell MT"/>
              <a:cs typeface="Bell MT"/>
              <a:sym typeface="Bell MT"/>
            </a:endParaRPr>
          </a:p>
          <a:p>
            <a:pPr indent="0" lvl="0" marL="0" marR="0" rtl="0" algn="l">
              <a:lnSpc>
                <a:spcPct val="90000"/>
              </a:lnSpc>
              <a:spcBef>
                <a:spcPts val="600"/>
              </a:spcBef>
              <a:spcAft>
                <a:spcPts val="0"/>
              </a:spcAft>
              <a:buClr>
                <a:srgbClr val="000000"/>
              </a:buClr>
              <a:buSzPts val="4000"/>
              <a:buFont typeface="Arial"/>
              <a:buNone/>
            </a:pPr>
            <a:r>
              <a:t/>
            </a:r>
            <a:endParaRPr b="1" i="0" sz="4000" u="none" cap="none" strike="noStrike">
              <a:solidFill>
                <a:srgbClr val="002060"/>
              </a:solidFill>
              <a:latin typeface="Bell MT"/>
              <a:ea typeface="Bell MT"/>
              <a:cs typeface="Bell MT"/>
              <a:sym typeface="Bell MT"/>
            </a:endParaRPr>
          </a:p>
        </p:txBody>
      </p:sp>
      <p:pic>
        <p:nvPicPr>
          <p:cNvPr descr="2924739" id="111" name="Google Shape;111;p4"/>
          <p:cNvPicPr preferRelativeResize="0"/>
          <p:nvPr/>
        </p:nvPicPr>
        <p:blipFill rotWithShape="1">
          <a:blip r:embed="rId4">
            <a:alphaModFix/>
          </a:blip>
          <a:srcRect b="0" l="0" r="0" t="0"/>
          <a:stretch/>
        </p:blipFill>
        <p:spPr>
          <a:xfrm>
            <a:off x="8515350" y="1708785"/>
            <a:ext cx="3676015" cy="380365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Aitrich-Logo-Transparent-BG-2048x671" id="116" name="Google Shape;116;p5"/>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17" name="Google Shape;117;p5"/>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02060"/>
                </a:solidFill>
                <a:latin typeface="Bell MT"/>
                <a:ea typeface="Bell MT"/>
                <a:cs typeface="Bell MT"/>
                <a:sym typeface="Bell MT"/>
              </a:rPr>
              <a:t>History</a:t>
            </a:r>
            <a:endParaRPr b="1" i="0" sz="4000" u="none" cap="none" strike="noStrike">
              <a:solidFill>
                <a:srgbClr val="002060"/>
              </a:solidFill>
              <a:latin typeface="Bell MT"/>
              <a:ea typeface="Bell MT"/>
              <a:cs typeface="Bell MT"/>
              <a:sym typeface="Bell MT"/>
            </a:endParaRPr>
          </a:p>
          <a:p>
            <a:pPr indent="0" lvl="0" marL="0" marR="0" rtl="0" algn="l">
              <a:lnSpc>
                <a:spcPct val="90000"/>
              </a:lnSpc>
              <a:spcBef>
                <a:spcPts val="600"/>
              </a:spcBef>
              <a:spcAft>
                <a:spcPts val="0"/>
              </a:spcAft>
              <a:buClr>
                <a:srgbClr val="000000"/>
              </a:buClr>
              <a:buSzPts val="4000"/>
              <a:buFont typeface="Arial"/>
              <a:buNone/>
            </a:pPr>
            <a:r>
              <a:t/>
            </a:r>
            <a:endParaRPr b="1" i="0" sz="4000" u="none" cap="none" strike="noStrike">
              <a:solidFill>
                <a:srgbClr val="002060"/>
              </a:solidFill>
              <a:latin typeface="Bell MT"/>
              <a:ea typeface="Bell MT"/>
              <a:cs typeface="Bell MT"/>
              <a:sym typeface="Bell MT"/>
            </a:endParaRPr>
          </a:p>
        </p:txBody>
      </p:sp>
      <p:grpSp>
        <p:nvGrpSpPr>
          <p:cNvPr id="118" name="Google Shape;118;p5"/>
          <p:cNvGrpSpPr/>
          <p:nvPr/>
        </p:nvGrpSpPr>
        <p:grpSpPr>
          <a:xfrm>
            <a:off x="297180" y="2714225"/>
            <a:ext cx="11229975" cy="1419389"/>
            <a:chOff x="0" y="1778870"/>
            <a:chExt cx="11229975" cy="1419389"/>
          </a:xfrm>
        </p:grpSpPr>
        <p:sp>
          <p:nvSpPr>
            <p:cNvPr id="119" name="Google Shape;119;p5"/>
            <p:cNvSpPr/>
            <p:nvPr/>
          </p:nvSpPr>
          <p:spPr>
            <a:xfrm>
              <a:off x="0" y="1789031"/>
              <a:ext cx="761354" cy="688904"/>
            </a:xfrm>
            <a:prstGeom prst="roundRect">
              <a:avLst>
                <a:gd fmla="val 10000" name="adj"/>
              </a:avLst>
            </a:prstGeom>
            <a:solidFill>
              <a:srgbClr val="2E538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txBox="1"/>
            <p:nvPr/>
          </p:nvSpPr>
          <p:spPr>
            <a:xfrm>
              <a:off x="0" y="1789031"/>
              <a:ext cx="761354" cy="688904"/>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1</a:t>
              </a:r>
              <a:endParaRPr b="0" i="0" sz="2700" u="none" cap="none" strike="noStrike">
                <a:solidFill>
                  <a:schemeClr val="dk1"/>
                </a:solidFill>
                <a:latin typeface="Calibri"/>
                <a:ea typeface="Calibri"/>
                <a:cs typeface="Calibri"/>
                <a:sym typeface="Calibri"/>
              </a:endParaRPr>
            </a:p>
          </p:txBody>
        </p:sp>
        <p:sp>
          <p:nvSpPr>
            <p:cNvPr id="121" name="Google Shape;121;p5"/>
            <p:cNvSpPr/>
            <p:nvPr/>
          </p:nvSpPr>
          <p:spPr>
            <a:xfrm>
              <a:off x="76135" y="2477934"/>
              <a:ext cx="76135" cy="367083"/>
            </a:xfrm>
            <a:custGeom>
              <a:rect b="b" l="l" r="r" t="t"/>
              <a:pathLst>
                <a:path extrusionOk="0" h="578" w="120">
                  <a:moveTo>
                    <a:pt x="0" y="0"/>
                  </a:moveTo>
                  <a:lnTo>
                    <a:pt x="0" y="578"/>
                  </a:lnTo>
                  <a:lnTo>
                    <a:pt x="120" y="578"/>
                  </a:lnTo>
                </a:path>
              </a:pathLst>
            </a:custGeom>
            <a:noFill/>
            <a:ln cap="flat" cmpd="sng" w="12700">
              <a:solidFill>
                <a:srgbClr val="6B89CB"/>
              </a:solidFill>
              <a:prstDash val="solid"/>
              <a:miter lim="800000"/>
              <a:headEnd len="sm" w="sm" type="none"/>
              <a:tailEnd len="sm" w="sm" type="none"/>
            </a:ln>
          </p:spPr>
        </p:sp>
        <p:sp>
          <p:nvSpPr>
            <p:cNvPr id="122" name="Google Shape;122;p5"/>
            <p:cNvSpPr txBox="1"/>
            <p:nvPr/>
          </p:nvSpPr>
          <p:spPr>
            <a:xfrm>
              <a:off x="76135" y="2477934"/>
              <a:ext cx="76135" cy="36708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152271" y="2573104"/>
              <a:ext cx="609083" cy="543828"/>
            </a:xfrm>
            <a:prstGeom prst="roundRect">
              <a:avLst>
                <a:gd fmla="val 10000" name="adj"/>
              </a:avLst>
            </a:prstGeom>
            <a:solidFill>
              <a:schemeClr val="lt1">
                <a:alpha val="89411"/>
              </a:schemeClr>
            </a:solidFill>
            <a:ln cap="flat" cmpd="sng" w="12700">
              <a:solidFill>
                <a:srgbClr val="2E538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
            <p:cNvSpPr txBox="1"/>
            <p:nvPr/>
          </p:nvSpPr>
          <p:spPr>
            <a:xfrm>
              <a:off x="152271" y="2573104"/>
              <a:ext cx="609083" cy="543828"/>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2016-06-27</a:t>
              </a:r>
              <a:endParaRPr b="0" i="0" sz="1300" u="none" cap="none" strike="noStrike">
                <a:solidFill>
                  <a:schemeClr val="dk1"/>
                </a:solidFill>
                <a:latin typeface="Calibri"/>
                <a:ea typeface="Calibri"/>
                <a:cs typeface="Calibri"/>
                <a:sym typeface="Calibri"/>
              </a:endParaRPr>
            </a:p>
          </p:txBody>
        </p:sp>
        <p:sp>
          <p:nvSpPr>
            <p:cNvPr id="125" name="Google Shape;125;p5"/>
            <p:cNvSpPr/>
            <p:nvPr/>
          </p:nvSpPr>
          <p:spPr>
            <a:xfrm>
              <a:off x="941529" y="1799823"/>
              <a:ext cx="761354" cy="669836"/>
            </a:xfrm>
            <a:prstGeom prst="roundRect">
              <a:avLst>
                <a:gd fmla="val 10000" name="adj"/>
              </a:avLst>
            </a:prstGeom>
            <a:solidFill>
              <a:srgbClr val="3A60A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
            <p:cNvSpPr txBox="1"/>
            <p:nvPr/>
          </p:nvSpPr>
          <p:spPr>
            <a:xfrm>
              <a:off x="941529" y="1799823"/>
              <a:ext cx="761354" cy="669836"/>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1.11</a:t>
              </a:r>
              <a:endParaRPr b="0" i="0" sz="2700" u="none" cap="none" strike="noStrike">
                <a:solidFill>
                  <a:schemeClr val="dk1"/>
                </a:solidFill>
                <a:latin typeface="Calibri"/>
                <a:ea typeface="Calibri"/>
                <a:cs typeface="Calibri"/>
                <a:sym typeface="Calibri"/>
              </a:endParaRPr>
            </a:p>
          </p:txBody>
        </p:sp>
        <p:sp>
          <p:nvSpPr>
            <p:cNvPr id="127" name="Google Shape;127;p5"/>
            <p:cNvSpPr/>
            <p:nvPr/>
          </p:nvSpPr>
          <p:spPr>
            <a:xfrm>
              <a:off x="1017664" y="2469659"/>
              <a:ext cx="86300" cy="376716"/>
            </a:xfrm>
            <a:custGeom>
              <a:rect b="b" l="l" r="r" t="t"/>
              <a:pathLst>
                <a:path extrusionOk="0" h="593" w="136">
                  <a:moveTo>
                    <a:pt x="0" y="0"/>
                  </a:moveTo>
                  <a:lnTo>
                    <a:pt x="0" y="593"/>
                  </a:lnTo>
                  <a:lnTo>
                    <a:pt x="136" y="593"/>
                  </a:lnTo>
                </a:path>
              </a:pathLst>
            </a:custGeom>
            <a:noFill/>
            <a:ln cap="flat" cmpd="sng" w="12700">
              <a:solidFill>
                <a:srgbClr val="6B89CB"/>
              </a:solidFill>
              <a:prstDash val="solid"/>
              <a:miter lim="800000"/>
              <a:headEnd len="sm" w="sm" type="none"/>
              <a:tailEnd len="sm" w="sm" type="none"/>
            </a:ln>
          </p:spPr>
        </p:sp>
        <p:sp>
          <p:nvSpPr>
            <p:cNvPr id="128" name="Google Shape;128;p5"/>
            <p:cNvSpPr txBox="1"/>
            <p:nvPr/>
          </p:nvSpPr>
          <p:spPr>
            <a:xfrm>
              <a:off x="1017664" y="2469659"/>
              <a:ext cx="86300" cy="37671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1103964" y="2554036"/>
              <a:ext cx="609083" cy="584678"/>
            </a:xfrm>
            <a:prstGeom prst="roundRect">
              <a:avLst>
                <a:gd fmla="val 10000" name="adj"/>
              </a:avLst>
            </a:prstGeom>
            <a:solidFill>
              <a:schemeClr val="lt1">
                <a:alpha val="89411"/>
              </a:schemeClr>
            </a:solidFill>
            <a:ln cap="flat" cmpd="sng" w="12700">
              <a:solidFill>
                <a:srgbClr val="3A60A8"/>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txBox="1"/>
            <p:nvPr/>
          </p:nvSpPr>
          <p:spPr>
            <a:xfrm>
              <a:off x="1103964" y="2554036"/>
              <a:ext cx="609083" cy="584678"/>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2016-06-27</a:t>
              </a:r>
              <a:endParaRPr b="0" i="0" sz="1300" u="none" cap="none" strike="noStrike">
                <a:solidFill>
                  <a:schemeClr val="dk1"/>
                </a:solidFill>
                <a:latin typeface="Calibri"/>
                <a:ea typeface="Calibri"/>
                <a:cs typeface="Calibri"/>
                <a:sym typeface="Calibri"/>
              </a:endParaRPr>
            </a:p>
          </p:txBody>
        </p:sp>
        <p:sp>
          <p:nvSpPr>
            <p:cNvPr id="131" name="Google Shape;131;p5"/>
            <p:cNvSpPr/>
            <p:nvPr/>
          </p:nvSpPr>
          <p:spPr>
            <a:xfrm>
              <a:off x="1903386" y="1789031"/>
              <a:ext cx="761354" cy="669310"/>
            </a:xfrm>
            <a:prstGeom prst="roundRect">
              <a:avLst>
                <a:gd fmla="val 10000" name="adj"/>
              </a:avLst>
            </a:prstGeom>
            <a:solidFill>
              <a:srgbClr val="4A70B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txBox="1"/>
            <p:nvPr/>
          </p:nvSpPr>
          <p:spPr>
            <a:xfrm>
              <a:off x="1903386" y="1789031"/>
              <a:ext cx="761354" cy="669310"/>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2.0</a:t>
              </a:r>
              <a:endParaRPr b="0" i="0" sz="2700" u="none" cap="none" strike="noStrike">
                <a:solidFill>
                  <a:schemeClr val="dk1"/>
                </a:solidFill>
                <a:latin typeface="Calibri"/>
                <a:ea typeface="Calibri"/>
                <a:cs typeface="Calibri"/>
                <a:sym typeface="Calibri"/>
              </a:endParaRPr>
            </a:p>
          </p:txBody>
        </p:sp>
        <p:sp>
          <p:nvSpPr>
            <p:cNvPr id="133" name="Google Shape;133;p5"/>
            <p:cNvSpPr/>
            <p:nvPr/>
          </p:nvSpPr>
          <p:spPr>
            <a:xfrm>
              <a:off x="1979521" y="2458341"/>
              <a:ext cx="76135" cy="376983"/>
            </a:xfrm>
            <a:custGeom>
              <a:rect b="b" l="l" r="r" t="t"/>
              <a:pathLst>
                <a:path extrusionOk="0" h="594" w="120">
                  <a:moveTo>
                    <a:pt x="0" y="0"/>
                  </a:moveTo>
                  <a:lnTo>
                    <a:pt x="0" y="594"/>
                  </a:lnTo>
                  <a:lnTo>
                    <a:pt x="120" y="594"/>
                  </a:lnTo>
                </a:path>
              </a:pathLst>
            </a:custGeom>
            <a:noFill/>
            <a:ln cap="flat" cmpd="sng" w="12700">
              <a:solidFill>
                <a:srgbClr val="6B89CB"/>
              </a:solidFill>
              <a:prstDash val="solid"/>
              <a:miter lim="800000"/>
              <a:headEnd len="sm" w="sm" type="none"/>
              <a:tailEnd len="sm" w="sm" type="none"/>
            </a:ln>
          </p:spPr>
        </p:sp>
        <p:sp>
          <p:nvSpPr>
            <p:cNvPr id="134" name="Google Shape;134;p5"/>
            <p:cNvSpPr txBox="1"/>
            <p:nvPr/>
          </p:nvSpPr>
          <p:spPr>
            <a:xfrm>
              <a:off x="1979521" y="2458341"/>
              <a:ext cx="76135" cy="37698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a:off x="2055656" y="2553510"/>
              <a:ext cx="609083" cy="563627"/>
            </a:xfrm>
            <a:prstGeom prst="roundRect">
              <a:avLst>
                <a:gd fmla="val 10000" name="adj"/>
              </a:avLst>
            </a:prstGeom>
            <a:solidFill>
              <a:schemeClr val="lt1">
                <a:alpha val="89411"/>
              </a:schemeClr>
            </a:solidFill>
            <a:ln cap="flat" cmpd="sng" w="12700">
              <a:solidFill>
                <a:srgbClr val="4A70BC"/>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
            <p:cNvSpPr txBox="1"/>
            <p:nvPr/>
          </p:nvSpPr>
          <p:spPr>
            <a:xfrm>
              <a:off x="2055656" y="2553510"/>
              <a:ext cx="609083" cy="563627"/>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2016-06-27</a:t>
              </a:r>
              <a:endParaRPr b="0" i="0" sz="1300" u="none" cap="none" strike="noStrike">
                <a:solidFill>
                  <a:schemeClr val="dk1"/>
                </a:solidFill>
                <a:latin typeface="Calibri"/>
                <a:ea typeface="Calibri"/>
                <a:cs typeface="Calibri"/>
                <a:sym typeface="Calibri"/>
              </a:endParaRPr>
            </a:p>
          </p:txBody>
        </p:sp>
        <p:sp>
          <p:nvSpPr>
            <p:cNvPr id="137" name="Google Shape;137;p5"/>
            <p:cNvSpPr/>
            <p:nvPr/>
          </p:nvSpPr>
          <p:spPr>
            <a:xfrm>
              <a:off x="2855078" y="1789031"/>
              <a:ext cx="761354" cy="686932"/>
            </a:xfrm>
            <a:prstGeom prst="roundRect">
              <a:avLst>
                <a:gd fmla="val 10000" name="adj"/>
              </a:avLst>
            </a:prstGeom>
            <a:solidFill>
              <a:srgbClr val="6683C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p:cNvSpPr txBox="1"/>
            <p:nvPr/>
          </p:nvSpPr>
          <p:spPr>
            <a:xfrm>
              <a:off x="2855078" y="1789031"/>
              <a:ext cx="761354" cy="686932"/>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2.1</a:t>
              </a:r>
              <a:endParaRPr b="0" i="0" sz="2700" u="none" cap="none" strike="noStrike">
                <a:solidFill>
                  <a:schemeClr val="dk1"/>
                </a:solidFill>
                <a:latin typeface="Calibri"/>
                <a:ea typeface="Calibri"/>
                <a:cs typeface="Calibri"/>
                <a:sym typeface="Calibri"/>
              </a:endParaRPr>
            </a:p>
          </p:txBody>
        </p:sp>
        <p:sp>
          <p:nvSpPr>
            <p:cNvPr id="139" name="Google Shape;139;p5"/>
            <p:cNvSpPr/>
            <p:nvPr/>
          </p:nvSpPr>
          <p:spPr>
            <a:xfrm>
              <a:off x="2931214" y="2475963"/>
              <a:ext cx="76135" cy="376983"/>
            </a:xfrm>
            <a:custGeom>
              <a:rect b="b" l="l" r="r" t="t"/>
              <a:pathLst>
                <a:path extrusionOk="0" h="594" w="120">
                  <a:moveTo>
                    <a:pt x="0" y="0"/>
                  </a:moveTo>
                  <a:lnTo>
                    <a:pt x="0" y="594"/>
                  </a:lnTo>
                  <a:lnTo>
                    <a:pt x="120" y="594"/>
                  </a:lnTo>
                </a:path>
              </a:pathLst>
            </a:custGeom>
            <a:noFill/>
            <a:ln cap="flat" cmpd="sng" w="12700">
              <a:solidFill>
                <a:srgbClr val="6B89CB"/>
              </a:solidFill>
              <a:prstDash val="solid"/>
              <a:miter lim="800000"/>
              <a:headEnd len="sm" w="sm" type="none"/>
              <a:tailEnd len="sm" w="sm" type="none"/>
            </a:ln>
          </p:spPr>
        </p:sp>
        <p:sp>
          <p:nvSpPr>
            <p:cNvPr id="140" name="Google Shape;140;p5"/>
            <p:cNvSpPr txBox="1"/>
            <p:nvPr/>
          </p:nvSpPr>
          <p:spPr>
            <a:xfrm>
              <a:off x="2931214" y="2475963"/>
              <a:ext cx="76135" cy="37698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a:off x="3007349" y="2571132"/>
              <a:ext cx="609083" cy="563627"/>
            </a:xfrm>
            <a:prstGeom prst="roundRect">
              <a:avLst>
                <a:gd fmla="val 10000" name="adj"/>
              </a:avLst>
            </a:prstGeom>
            <a:solidFill>
              <a:schemeClr val="lt1">
                <a:alpha val="89411"/>
              </a:schemeClr>
            </a:solidFill>
            <a:ln cap="flat" cmpd="sng" w="12700">
              <a:solidFill>
                <a:srgbClr val="6683C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
            <p:cNvSpPr txBox="1"/>
            <p:nvPr/>
          </p:nvSpPr>
          <p:spPr>
            <a:xfrm>
              <a:off x="3007349" y="2571132"/>
              <a:ext cx="609083" cy="563627"/>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2018-05-30</a:t>
              </a:r>
              <a:endParaRPr b="0" i="0" sz="1300" u="none" cap="none" strike="noStrike">
                <a:solidFill>
                  <a:schemeClr val="dk1"/>
                </a:solidFill>
                <a:latin typeface="Calibri"/>
                <a:ea typeface="Calibri"/>
                <a:cs typeface="Calibri"/>
                <a:sym typeface="Calibri"/>
              </a:endParaRPr>
            </a:p>
          </p:txBody>
        </p:sp>
        <p:sp>
          <p:nvSpPr>
            <p:cNvPr id="143" name="Google Shape;143;p5"/>
            <p:cNvSpPr/>
            <p:nvPr/>
          </p:nvSpPr>
          <p:spPr>
            <a:xfrm>
              <a:off x="3806771" y="1789031"/>
              <a:ext cx="761354" cy="730188"/>
            </a:xfrm>
            <a:prstGeom prst="roundRect">
              <a:avLst>
                <a:gd fmla="val 10000" name="adj"/>
              </a:avLst>
            </a:prstGeom>
            <a:solidFill>
              <a:srgbClr val="8297C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
            <p:cNvSpPr txBox="1"/>
            <p:nvPr/>
          </p:nvSpPr>
          <p:spPr>
            <a:xfrm>
              <a:off x="3806771" y="1789031"/>
              <a:ext cx="761354" cy="730188"/>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2.2</a:t>
              </a:r>
              <a:endParaRPr b="0" i="0" sz="2700" u="none" cap="none" strike="noStrike">
                <a:solidFill>
                  <a:schemeClr val="dk1"/>
                </a:solidFill>
                <a:latin typeface="Calibri"/>
                <a:ea typeface="Calibri"/>
                <a:cs typeface="Calibri"/>
                <a:sym typeface="Calibri"/>
              </a:endParaRPr>
            </a:p>
          </p:txBody>
        </p:sp>
        <p:sp>
          <p:nvSpPr>
            <p:cNvPr id="145" name="Google Shape;145;p5"/>
            <p:cNvSpPr/>
            <p:nvPr/>
          </p:nvSpPr>
          <p:spPr>
            <a:xfrm>
              <a:off x="3882907" y="2519219"/>
              <a:ext cx="76135" cy="387105"/>
            </a:xfrm>
            <a:custGeom>
              <a:rect b="b" l="l" r="r" t="t"/>
              <a:pathLst>
                <a:path extrusionOk="0" h="610" w="120">
                  <a:moveTo>
                    <a:pt x="0" y="0"/>
                  </a:moveTo>
                  <a:lnTo>
                    <a:pt x="0" y="610"/>
                  </a:lnTo>
                  <a:lnTo>
                    <a:pt x="120" y="610"/>
                  </a:lnTo>
                </a:path>
              </a:pathLst>
            </a:custGeom>
            <a:noFill/>
            <a:ln cap="flat" cmpd="sng" w="12700">
              <a:solidFill>
                <a:srgbClr val="6B89CB"/>
              </a:solidFill>
              <a:prstDash val="solid"/>
              <a:miter lim="800000"/>
              <a:headEnd len="sm" w="sm" type="none"/>
              <a:tailEnd len="sm" w="sm" type="none"/>
            </a:ln>
          </p:spPr>
        </p:sp>
        <p:sp>
          <p:nvSpPr>
            <p:cNvPr id="146" name="Google Shape;146;p5"/>
            <p:cNvSpPr txBox="1"/>
            <p:nvPr/>
          </p:nvSpPr>
          <p:spPr>
            <a:xfrm>
              <a:off x="3882907" y="2519219"/>
              <a:ext cx="76135" cy="38710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3959042" y="2614388"/>
              <a:ext cx="609083" cy="583871"/>
            </a:xfrm>
            <a:prstGeom prst="roundRect">
              <a:avLst>
                <a:gd fmla="val 10000" name="adj"/>
              </a:avLst>
            </a:prstGeom>
            <a:solidFill>
              <a:schemeClr val="lt1">
                <a:alpha val="89411"/>
              </a:schemeClr>
            </a:solidFill>
            <a:ln cap="flat" cmpd="sng" w="12700">
              <a:solidFill>
                <a:srgbClr val="8297CD"/>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
            <p:cNvSpPr txBox="1"/>
            <p:nvPr/>
          </p:nvSpPr>
          <p:spPr>
            <a:xfrm>
              <a:off x="3959042" y="2614388"/>
              <a:ext cx="609083" cy="583871"/>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2018-12-04</a:t>
              </a:r>
              <a:endParaRPr b="0" i="0" sz="1300" u="none" cap="none" strike="noStrike">
                <a:solidFill>
                  <a:schemeClr val="dk1"/>
                </a:solidFill>
                <a:latin typeface="Calibri"/>
                <a:ea typeface="Calibri"/>
                <a:cs typeface="Calibri"/>
                <a:sym typeface="Calibri"/>
              </a:endParaRPr>
            </a:p>
          </p:txBody>
        </p:sp>
        <p:sp>
          <p:nvSpPr>
            <p:cNvPr id="149" name="Google Shape;149;p5"/>
            <p:cNvSpPr/>
            <p:nvPr/>
          </p:nvSpPr>
          <p:spPr>
            <a:xfrm>
              <a:off x="4758464" y="1789031"/>
              <a:ext cx="761354" cy="731570"/>
            </a:xfrm>
            <a:prstGeom prst="roundRect">
              <a:avLst>
                <a:gd fmla="val 10000" name="adj"/>
              </a:avLst>
            </a:prstGeom>
            <a:solidFill>
              <a:srgbClr val="9EADD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
            <p:cNvSpPr txBox="1"/>
            <p:nvPr/>
          </p:nvSpPr>
          <p:spPr>
            <a:xfrm>
              <a:off x="4758464" y="1789031"/>
              <a:ext cx="761354" cy="731570"/>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3.0</a:t>
              </a:r>
              <a:endParaRPr b="0" i="0" sz="2700" u="none" cap="none" strike="noStrike">
                <a:solidFill>
                  <a:schemeClr val="dk1"/>
                </a:solidFill>
                <a:latin typeface="Calibri"/>
                <a:ea typeface="Calibri"/>
                <a:cs typeface="Calibri"/>
                <a:sym typeface="Calibri"/>
              </a:endParaRPr>
            </a:p>
          </p:txBody>
        </p:sp>
        <p:sp>
          <p:nvSpPr>
            <p:cNvPr id="151" name="Google Shape;151;p5"/>
            <p:cNvSpPr/>
            <p:nvPr/>
          </p:nvSpPr>
          <p:spPr>
            <a:xfrm>
              <a:off x="4834599" y="2520601"/>
              <a:ext cx="76135" cy="347138"/>
            </a:xfrm>
            <a:custGeom>
              <a:rect b="b" l="l" r="r" t="t"/>
              <a:pathLst>
                <a:path extrusionOk="0" h="547" w="120">
                  <a:moveTo>
                    <a:pt x="0" y="0"/>
                  </a:moveTo>
                  <a:lnTo>
                    <a:pt x="0" y="547"/>
                  </a:lnTo>
                  <a:lnTo>
                    <a:pt x="120" y="547"/>
                  </a:lnTo>
                </a:path>
              </a:pathLst>
            </a:custGeom>
            <a:noFill/>
            <a:ln cap="flat" cmpd="sng" w="12700">
              <a:solidFill>
                <a:srgbClr val="6B89CB"/>
              </a:solidFill>
              <a:prstDash val="solid"/>
              <a:miter lim="800000"/>
              <a:headEnd len="sm" w="sm" type="none"/>
              <a:tailEnd len="sm" w="sm" type="none"/>
            </a:ln>
          </p:spPr>
        </p:sp>
        <p:sp>
          <p:nvSpPr>
            <p:cNvPr id="152" name="Google Shape;152;p5"/>
            <p:cNvSpPr txBox="1"/>
            <p:nvPr/>
          </p:nvSpPr>
          <p:spPr>
            <a:xfrm>
              <a:off x="4834599" y="2520601"/>
              <a:ext cx="76135" cy="34713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
            <p:cNvSpPr/>
            <p:nvPr/>
          </p:nvSpPr>
          <p:spPr>
            <a:xfrm>
              <a:off x="4910735" y="2615770"/>
              <a:ext cx="609083" cy="503937"/>
            </a:xfrm>
            <a:prstGeom prst="roundRect">
              <a:avLst>
                <a:gd fmla="val 10000" name="adj"/>
              </a:avLst>
            </a:prstGeom>
            <a:solidFill>
              <a:schemeClr val="lt1">
                <a:alpha val="89411"/>
              </a:schemeClr>
            </a:solidFill>
            <a:ln cap="flat" cmpd="sng" w="12700">
              <a:solidFill>
                <a:srgbClr val="9EADD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
            <p:cNvSpPr txBox="1"/>
            <p:nvPr/>
          </p:nvSpPr>
          <p:spPr>
            <a:xfrm>
              <a:off x="4910735" y="2615770"/>
              <a:ext cx="609083" cy="503937"/>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2016-06-27</a:t>
              </a:r>
              <a:endParaRPr b="0" i="0" sz="1300" u="none" cap="none" strike="noStrike">
                <a:solidFill>
                  <a:schemeClr val="dk1"/>
                </a:solidFill>
                <a:latin typeface="Calibri"/>
                <a:ea typeface="Calibri"/>
                <a:cs typeface="Calibri"/>
                <a:sym typeface="Calibri"/>
              </a:endParaRPr>
            </a:p>
          </p:txBody>
        </p:sp>
        <p:sp>
          <p:nvSpPr>
            <p:cNvPr id="155" name="Google Shape;155;p5"/>
            <p:cNvSpPr/>
            <p:nvPr/>
          </p:nvSpPr>
          <p:spPr>
            <a:xfrm>
              <a:off x="5720313" y="1778870"/>
              <a:ext cx="761354" cy="688371"/>
            </a:xfrm>
            <a:prstGeom prst="roundRect">
              <a:avLst>
                <a:gd fmla="val 10000" name="adj"/>
              </a:avLst>
            </a:prstGeom>
            <a:solidFill>
              <a:srgbClr val="B8C2E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txBox="1"/>
            <p:nvPr/>
          </p:nvSpPr>
          <p:spPr>
            <a:xfrm>
              <a:off x="5720313" y="1778870"/>
              <a:ext cx="761354" cy="688371"/>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3.1</a:t>
              </a:r>
              <a:endParaRPr b="0" i="0" sz="2700" u="none" cap="none" strike="noStrike">
                <a:solidFill>
                  <a:schemeClr val="dk1"/>
                </a:solidFill>
                <a:latin typeface="Calibri"/>
                <a:ea typeface="Calibri"/>
                <a:cs typeface="Calibri"/>
                <a:sym typeface="Calibri"/>
              </a:endParaRPr>
            </a:p>
          </p:txBody>
        </p:sp>
        <p:sp>
          <p:nvSpPr>
            <p:cNvPr id="157" name="Google Shape;157;p5"/>
            <p:cNvSpPr/>
            <p:nvPr/>
          </p:nvSpPr>
          <p:spPr>
            <a:xfrm>
              <a:off x="5796449" y="2467241"/>
              <a:ext cx="65979" cy="356995"/>
            </a:xfrm>
            <a:custGeom>
              <a:rect b="b" l="l" r="r" t="t"/>
              <a:pathLst>
                <a:path extrusionOk="0" h="562" w="104">
                  <a:moveTo>
                    <a:pt x="0" y="0"/>
                  </a:moveTo>
                  <a:lnTo>
                    <a:pt x="0" y="562"/>
                  </a:lnTo>
                  <a:lnTo>
                    <a:pt x="104" y="562"/>
                  </a:lnTo>
                </a:path>
              </a:pathLst>
            </a:custGeom>
            <a:noFill/>
            <a:ln cap="flat" cmpd="sng" w="12700">
              <a:solidFill>
                <a:srgbClr val="6B89CB"/>
              </a:solidFill>
              <a:prstDash val="solid"/>
              <a:miter lim="800000"/>
              <a:headEnd len="sm" w="sm" type="none"/>
              <a:tailEnd len="sm" w="sm" type="none"/>
            </a:ln>
          </p:spPr>
        </p:sp>
        <p:sp>
          <p:nvSpPr>
            <p:cNvPr id="158" name="Google Shape;158;p5"/>
            <p:cNvSpPr txBox="1"/>
            <p:nvPr/>
          </p:nvSpPr>
          <p:spPr>
            <a:xfrm>
              <a:off x="5796449" y="2467241"/>
              <a:ext cx="65979" cy="35699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5862428" y="2572571"/>
              <a:ext cx="609083" cy="503331"/>
            </a:xfrm>
            <a:prstGeom prst="roundRect">
              <a:avLst>
                <a:gd fmla="val 10000" name="adj"/>
              </a:avLst>
            </a:prstGeom>
            <a:solidFill>
              <a:schemeClr val="lt1">
                <a:alpha val="89411"/>
              </a:schemeClr>
            </a:solidFill>
            <a:ln cap="flat" cmpd="sng" w="12700">
              <a:solidFill>
                <a:srgbClr val="B8C2E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
            <p:cNvSpPr txBox="1"/>
            <p:nvPr/>
          </p:nvSpPr>
          <p:spPr>
            <a:xfrm>
              <a:off x="5862428" y="2572571"/>
              <a:ext cx="609083" cy="503331"/>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2018-12-04</a:t>
              </a:r>
              <a:endParaRPr b="0" i="0" sz="1300" u="none" cap="none" strike="noStrike">
                <a:solidFill>
                  <a:schemeClr val="dk1"/>
                </a:solidFill>
                <a:latin typeface="Calibri"/>
                <a:ea typeface="Calibri"/>
                <a:cs typeface="Calibri"/>
                <a:sym typeface="Calibri"/>
              </a:endParaRPr>
            </a:p>
          </p:txBody>
        </p:sp>
        <p:sp>
          <p:nvSpPr>
            <p:cNvPr id="161" name="Google Shape;161;p5"/>
            <p:cNvSpPr/>
            <p:nvPr/>
          </p:nvSpPr>
          <p:spPr>
            <a:xfrm>
              <a:off x="6661850" y="1789031"/>
              <a:ext cx="761354" cy="709240"/>
            </a:xfrm>
            <a:prstGeom prst="roundRect">
              <a:avLst>
                <a:gd fmla="val 10000" name="adj"/>
              </a:avLst>
            </a:prstGeom>
            <a:solidFill>
              <a:srgbClr val="9CA9D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txBox="1"/>
            <p:nvPr/>
          </p:nvSpPr>
          <p:spPr>
            <a:xfrm>
              <a:off x="6661850" y="1789031"/>
              <a:ext cx="761354" cy="709240"/>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3.0</a:t>
              </a:r>
              <a:endParaRPr b="0" i="0" sz="2700" u="none" cap="none" strike="noStrike">
                <a:solidFill>
                  <a:schemeClr val="dk1"/>
                </a:solidFill>
                <a:latin typeface="Calibri"/>
                <a:ea typeface="Calibri"/>
                <a:cs typeface="Calibri"/>
                <a:sym typeface="Calibri"/>
              </a:endParaRPr>
            </a:p>
          </p:txBody>
        </p:sp>
        <p:sp>
          <p:nvSpPr>
            <p:cNvPr id="163" name="Google Shape;163;p5"/>
            <p:cNvSpPr/>
            <p:nvPr/>
          </p:nvSpPr>
          <p:spPr>
            <a:xfrm>
              <a:off x="6737985" y="2498270"/>
              <a:ext cx="76135" cy="346835"/>
            </a:xfrm>
            <a:custGeom>
              <a:rect b="b" l="l" r="r" t="t"/>
              <a:pathLst>
                <a:path extrusionOk="0" h="546" w="120">
                  <a:moveTo>
                    <a:pt x="0" y="0"/>
                  </a:moveTo>
                  <a:lnTo>
                    <a:pt x="0" y="546"/>
                  </a:lnTo>
                  <a:lnTo>
                    <a:pt x="120" y="546"/>
                  </a:lnTo>
                </a:path>
              </a:pathLst>
            </a:custGeom>
            <a:noFill/>
            <a:ln cap="flat" cmpd="sng" w="12700">
              <a:solidFill>
                <a:srgbClr val="6B89CB"/>
              </a:solidFill>
              <a:prstDash val="solid"/>
              <a:miter lim="800000"/>
              <a:headEnd len="sm" w="sm" type="none"/>
              <a:tailEnd len="sm" w="sm" type="none"/>
            </a:ln>
          </p:spPr>
        </p:sp>
        <p:sp>
          <p:nvSpPr>
            <p:cNvPr id="164" name="Google Shape;164;p5"/>
            <p:cNvSpPr txBox="1"/>
            <p:nvPr/>
          </p:nvSpPr>
          <p:spPr>
            <a:xfrm>
              <a:off x="6737985" y="2498270"/>
              <a:ext cx="76135" cy="346835"/>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a:off x="6814120" y="2593440"/>
              <a:ext cx="609083" cy="503331"/>
            </a:xfrm>
            <a:prstGeom prst="roundRect">
              <a:avLst>
                <a:gd fmla="val 10000" name="adj"/>
              </a:avLst>
            </a:prstGeom>
            <a:solidFill>
              <a:schemeClr val="lt1">
                <a:alpha val="89411"/>
              </a:schemeClr>
            </a:solidFill>
            <a:ln cap="flat" cmpd="sng" w="12700">
              <a:solidFill>
                <a:srgbClr val="9CA9D6"/>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txBox="1"/>
            <p:nvPr/>
          </p:nvSpPr>
          <p:spPr>
            <a:xfrm>
              <a:off x="6814120" y="2593440"/>
              <a:ext cx="609083" cy="503331"/>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2016-06-27</a:t>
              </a:r>
              <a:endParaRPr b="0" i="0" sz="1300" u="none" cap="none" strike="noStrike">
                <a:solidFill>
                  <a:schemeClr val="dk1"/>
                </a:solidFill>
                <a:latin typeface="Calibri"/>
                <a:ea typeface="Calibri"/>
                <a:cs typeface="Calibri"/>
                <a:sym typeface="Calibri"/>
              </a:endParaRPr>
            </a:p>
          </p:txBody>
        </p:sp>
        <p:sp>
          <p:nvSpPr>
            <p:cNvPr id="167" name="Google Shape;167;p5"/>
            <p:cNvSpPr/>
            <p:nvPr/>
          </p:nvSpPr>
          <p:spPr>
            <a:xfrm>
              <a:off x="7613542" y="1789031"/>
              <a:ext cx="761354" cy="750596"/>
            </a:xfrm>
            <a:prstGeom prst="roundRect">
              <a:avLst>
                <a:gd fmla="val 10000" name="adj"/>
              </a:avLst>
            </a:prstGeom>
            <a:solidFill>
              <a:srgbClr val="8094C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
            <p:cNvSpPr txBox="1"/>
            <p:nvPr/>
          </p:nvSpPr>
          <p:spPr>
            <a:xfrm>
              <a:off x="7613542" y="1789031"/>
              <a:ext cx="761354" cy="750596"/>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3.1</a:t>
              </a:r>
              <a:endParaRPr b="0" i="0" sz="2700" u="none" cap="none" strike="noStrike">
                <a:solidFill>
                  <a:schemeClr val="dk1"/>
                </a:solidFill>
                <a:latin typeface="Calibri"/>
                <a:ea typeface="Calibri"/>
                <a:cs typeface="Calibri"/>
                <a:sym typeface="Calibri"/>
              </a:endParaRPr>
            </a:p>
          </p:txBody>
        </p:sp>
        <p:sp>
          <p:nvSpPr>
            <p:cNvPr id="169" name="Google Shape;169;p5"/>
            <p:cNvSpPr/>
            <p:nvPr/>
          </p:nvSpPr>
          <p:spPr>
            <a:xfrm>
              <a:off x="7689678" y="2539627"/>
              <a:ext cx="76135" cy="336029"/>
            </a:xfrm>
            <a:custGeom>
              <a:rect b="b" l="l" r="r" t="t"/>
              <a:pathLst>
                <a:path extrusionOk="0" h="529" w="120">
                  <a:moveTo>
                    <a:pt x="0" y="0"/>
                  </a:moveTo>
                  <a:lnTo>
                    <a:pt x="0" y="529"/>
                  </a:lnTo>
                  <a:lnTo>
                    <a:pt x="120" y="529"/>
                  </a:lnTo>
                </a:path>
              </a:pathLst>
            </a:custGeom>
            <a:noFill/>
            <a:ln cap="flat" cmpd="sng" w="12700">
              <a:solidFill>
                <a:srgbClr val="6B89CB"/>
              </a:solidFill>
              <a:prstDash val="solid"/>
              <a:miter lim="800000"/>
              <a:headEnd len="sm" w="sm" type="none"/>
              <a:tailEnd len="sm" w="sm" type="none"/>
            </a:ln>
          </p:spPr>
        </p:sp>
        <p:sp>
          <p:nvSpPr>
            <p:cNvPr id="170" name="Google Shape;170;p5"/>
            <p:cNvSpPr txBox="1"/>
            <p:nvPr/>
          </p:nvSpPr>
          <p:spPr>
            <a:xfrm>
              <a:off x="7689678" y="2539627"/>
              <a:ext cx="76135" cy="33602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a:off x="7765813" y="2634796"/>
              <a:ext cx="609083" cy="481720"/>
            </a:xfrm>
            <a:prstGeom prst="roundRect">
              <a:avLst>
                <a:gd fmla="val 10000" name="adj"/>
              </a:avLst>
            </a:prstGeom>
            <a:solidFill>
              <a:schemeClr val="lt1">
                <a:alpha val="89411"/>
              </a:schemeClr>
            </a:solidFill>
            <a:ln cap="flat" cmpd="sng" w="12700">
              <a:solidFill>
                <a:srgbClr val="8094CD"/>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txBox="1"/>
            <p:nvPr/>
          </p:nvSpPr>
          <p:spPr>
            <a:xfrm>
              <a:off x="7765813" y="2634796"/>
              <a:ext cx="609083" cy="481720"/>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2020-11-10</a:t>
              </a:r>
              <a:endParaRPr b="0" i="0" sz="1300" u="none" cap="none" strike="noStrike">
                <a:solidFill>
                  <a:schemeClr val="dk1"/>
                </a:solidFill>
                <a:latin typeface="Calibri"/>
                <a:ea typeface="Calibri"/>
                <a:cs typeface="Calibri"/>
                <a:sym typeface="Calibri"/>
              </a:endParaRPr>
            </a:p>
          </p:txBody>
        </p:sp>
        <p:sp>
          <p:nvSpPr>
            <p:cNvPr id="173" name="Google Shape;173;p5"/>
            <p:cNvSpPr/>
            <p:nvPr/>
          </p:nvSpPr>
          <p:spPr>
            <a:xfrm>
              <a:off x="8565235" y="1789031"/>
              <a:ext cx="761354" cy="711196"/>
            </a:xfrm>
            <a:prstGeom prst="roundRect">
              <a:avLst>
                <a:gd fmla="val 10000" name="adj"/>
              </a:avLst>
            </a:prstGeom>
            <a:solidFill>
              <a:srgbClr val="637EC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txBox="1"/>
            <p:nvPr/>
          </p:nvSpPr>
          <p:spPr>
            <a:xfrm>
              <a:off x="8565235" y="1789031"/>
              <a:ext cx="761354" cy="711196"/>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5</a:t>
              </a:r>
              <a:endParaRPr b="0" i="0" sz="2700" u="none" cap="none" strike="noStrike">
                <a:solidFill>
                  <a:schemeClr val="dk1"/>
                </a:solidFill>
                <a:latin typeface="Calibri"/>
                <a:ea typeface="Calibri"/>
                <a:cs typeface="Calibri"/>
                <a:sym typeface="Calibri"/>
              </a:endParaRPr>
            </a:p>
          </p:txBody>
        </p:sp>
        <p:sp>
          <p:nvSpPr>
            <p:cNvPr id="175" name="Google Shape;175;p5"/>
            <p:cNvSpPr/>
            <p:nvPr/>
          </p:nvSpPr>
          <p:spPr>
            <a:xfrm>
              <a:off x="8641371" y="2500227"/>
              <a:ext cx="76135" cy="356708"/>
            </a:xfrm>
            <a:custGeom>
              <a:rect b="b" l="l" r="r" t="t"/>
              <a:pathLst>
                <a:path extrusionOk="0" h="562" w="120">
                  <a:moveTo>
                    <a:pt x="0" y="0"/>
                  </a:moveTo>
                  <a:lnTo>
                    <a:pt x="0" y="562"/>
                  </a:lnTo>
                  <a:lnTo>
                    <a:pt x="120" y="562"/>
                  </a:lnTo>
                </a:path>
              </a:pathLst>
            </a:custGeom>
            <a:noFill/>
            <a:ln cap="flat" cmpd="sng" w="12700">
              <a:solidFill>
                <a:srgbClr val="6B89CB"/>
              </a:solidFill>
              <a:prstDash val="solid"/>
              <a:miter lim="800000"/>
              <a:headEnd len="sm" w="sm" type="none"/>
              <a:tailEnd len="sm" w="sm" type="none"/>
            </a:ln>
          </p:spPr>
        </p:sp>
        <p:sp>
          <p:nvSpPr>
            <p:cNvPr id="176" name="Google Shape;176;p5"/>
            <p:cNvSpPr txBox="1"/>
            <p:nvPr/>
          </p:nvSpPr>
          <p:spPr>
            <a:xfrm>
              <a:off x="8641371" y="2500227"/>
              <a:ext cx="76135" cy="35670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8717506" y="2595396"/>
              <a:ext cx="609083" cy="523077"/>
            </a:xfrm>
            <a:prstGeom prst="roundRect">
              <a:avLst>
                <a:gd fmla="val 10000" name="adj"/>
              </a:avLst>
            </a:prstGeom>
            <a:solidFill>
              <a:schemeClr val="lt1">
                <a:alpha val="89411"/>
              </a:schemeClr>
            </a:solidFill>
            <a:ln cap="flat" cmpd="sng" w="12700">
              <a:solidFill>
                <a:srgbClr val="637EC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txBox="1"/>
            <p:nvPr/>
          </p:nvSpPr>
          <p:spPr>
            <a:xfrm>
              <a:off x="8717506" y="2595396"/>
              <a:ext cx="609083" cy="523077"/>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2020-11-10</a:t>
              </a:r>
              <a:endParaRPr b="0" i="0" sz="1300" u="none" cap="none" strike="noStrike">
                <a:solidFill>
                  <a:schemeClr val="dk1"/>
                </a:solidFill>
                <a:latin typeface="Calibri"/>
                <a:ea typeface="Calibri"/>
                <a:cs typeface="Calibri"/>
                <a:sym typeface="Calibri"/>
              </a:endParaRPr>
            </a:p>
          </p:txBody>
        </p:sp>
        <p:sp>
          <p:nvSpPr>
            <p:cNvPr id="179" name="Google Shape;179;p5"/>
            <p:cNvSpPr/>
            <p:nvPr/>
          </p:nvSpPr>
          <p:spPr>
            <a:xfrm>
              <a:off x="9516928" y="1789031"/>
              <a:ext cx="761354" cy="709240"/>
            </a:xfrm>
            <a:prstGeom prst="roundRect">
              <a:avLst>
                <a:gd fmla="val 10000" name="adj"/>
              </a:avLst>
            </a:prstGeom>
            <a:solidFill>
              <a:srgbClr val="466B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txBox="1"/>
            <p:nvPr/>
          </p:nvSpPr>
          <p:spPr>
            <a:xfrm>
              <a:off x="9516928" y="1789031"/>
              <a:ext cx="761354" cy="709240"/>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6</a:t>
              </a:r>
              <a:endParaRPr b="0" i="0" sz="2700" u="none" cap="none" strike="noStrike">
                <a:solidFill>
                  <a:schemeClr val="dk1"/>
                </a:solidFill>
                <a:latin typeface="Calibri"/>
                <a:ea typeface="Calibri"/>
                <a:cs typeface="Calibri"/>
                <a:sym typeface="Calibri"/>
              </a:endParaRPr>
            </a:p>
          </p:txBody>
        </p:sp>
        <p:sp>
          <p:nvSpPr>
            <p:cNvPr id="181" name="Google Shape;181;p5"/>
            <p:cNvSpPr/>
            <p:nvPr/>
          </p:nvSpPr>
          <p:spPr>
            <a:xfrm>
              <a:off x="9593063" y="2498270"/>
              <a:ext cx="76135" cy="336667"/>
            </a:xfrm>
            <a:custGeom>
              <a:rect b="b" l="l" r="r" t="t"/>
              <a:pathLst>
                <a:path extrusionOk="0" h="530" w="120">
                  <a:moveTo>
                    <a:pt x="0" y="0"/>
                  </a:moveTo>
                  <a:lnTo>
                    <a:pt x="0" y="530"/>
                  </a:lnTo>
                  <a:lnTo>
                    <a:pt x="120" y="530"/>
                  </a:lnTo>
                </a:path>
              </a:pathLst>
            </a:custGeom>
            <a:noFill/>
            <a:ln cap="flat" cmpd="sng" w="12700">
              <a:solidFill>
                <a:srgbClr val="6B89CB"/>
              </a:solidFill>
              <a:prstDash val="solid"/>
              <a:miter lim="800000"/>
              <a:headEnd len="sm" w="sm" type="none"/>
              <a:tailEnd len="sm" w="sm" type="none"/>
            </a:ln>
          </p:spPr>
        </p:sp>
        <p:sp>
          <p:nvSpPr>
            <p:cNvPr id="182" name="Google Shape;182;p5"/>
            <p:cNvSpPr txBox="1"/>
            <p:nvPr/>
          </p:nvSpPr>
          <p:spPr>
            <a:xfrm>
              <a:off x="9593063" y="2498270"/>
              <a:ext cx="76135" cy="336667"/>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9669199" y="2593440"/>
              <a:ext cx="609083" cy="482996"/>
            </a:xfrm>
            <a:prstGeom prst="roundRect">
              <a:avLst>
                <a:gd fmla="val 10000" name="adj"/>
              </a:avLst>
            </a:prstGeom>
            <a:solidFill>
              <a:schemeClr val="lt1">
                <a:alpha val="89411"/>
              </a:schemeClr>
            </a:solidFill>
            <a:ln cap="flat" cmpd="sng" w="12700">
              <a:solidFill>
                <a:srgbClr val="466BBD"/>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txBox="1"/>
            <p:nvPr/>
          </p:nvSpPr>
          <p:spPr>
            <a:xfrm>
              <a:off x="9669199" y="2593440"/>
              <a:ext cx="609083" cy="482996"/>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2021-11-08</a:t>
              </a:r>
              <a:endParaRPr b="0" i="0" sz="1300" u="none" cap="none" strike="noStrike">
                <a:solidFill>
                  <a:schemeClr val="dk1"/>
                </a:solidFill>
                <a:latin typeface="Calibri"/>
                <a:ea typeface="Calibri"/>
                <a:cs typeface="Calibri"/>
                <a:sym typeface="Calibri"/>
              </a:endParaRPr>
            </a:p>
          </p:txBody>
        </p:sp>
        <p:sp>
          <p:nvSpPr>
            <p:cNvPr id="185" name="Google Shape;185;p5"/>
            <p:cNvSpPr/>
            <p:nvPr/>
          </p:nvSpPr>
          <p:spPr>
            <a:xfrm>
              <a:off x="10468621" y="1789031"/>
              <a:ext cx="761354" cy="669836"/>
            </a:xfrm>
            <a:prstGeom prst="roundRect">
              <a:avLst>
                <a:gd fmla="val 10000" name="adj"/>
              </a:avLst>
            </a:prstGeom>
            <a:solidFill>
              <a:srgbClr val="385DA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txBox="1"/>
            <p:nvPr/>
          </p:nvSpPr>
          <p:spPr>
            <a:xfrm>
              <a:off x="10468621" y="1789031"/>
              <a:ext cx="761354" cy="669836"/>
            </a:xfrm>
            <a:prstGeom prst="rect">
              <a:avLst/>
            </a:prstGeom>
            <a:noFill/>
            <a:ln>
              <a:noFill/>
            </a:ln>
          </p:spPr>
          <p:txBody>
            <a:bodyPr anchorCtr="0" anchor="ctr" bIns="34275" lIns="51425" spcFirstLastPara="1" rIns="5142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0" i="0" lang="en-US" sz="2700" u="none" cap="none" strike="noStrike">
                  <a:solidFill>
                    <a:schemeClr val="dk1"/>
                  </a:solidFill>
                  <a:latin typeface="Calibri"/>
                  <a:ea typeface="Calibri"/>
                  <a:cs typeface="Calibri"/>
                  <a:sym typeface="Calibri"/>
                </a:rPr>
                <a:t>7</a:t>
              </a:r>
              <a:endParaRPr b="0" i="0" sz="2700" u="none" cap="none" strike="noStrike">
                <a:solidFill>
                  <a:schemeClr val="dk1"/>
                </a:solidFill>
                <a:latin typeface="Calibri"/>
                <a:ea typeface="Calibri"/>
                <a:cs typeface="Calibri"/>
                <a:sym typeface="Calibri"/>
              </a:endParaRPr>
            </a:p>
          </p:txBody>
        </p:sp>
        <p:sp>
          <p:nvSpPr>
            <p:cNvPr id="187" name="Google Shape;187;p5"/>
            <p:cNvSpPr/>
            <p:nvPr/>
          </p:nvSpPr>
          <p:spPr>
            <a:xfrm>
              <a:off x="10544756" y="2458866"/>
              <a:ext cx="76135" cy="336029"/>
            </a:xfrm>
            <a:custGeom>
              <a:rect b="b" l="l" r="r" t="t"/>
              <a:pathLst>
                <a:path extrusionOk="0" h="529" w="120">
                  <a:moveTo>
                    <a:pt x="0" y="0"/>
                  </a:moveTo>
                  <a:lnTo>
                    <a:pt x="0" y="529"/>
                  </a:lnTo>
                  <a:lnTo>
                    <a:pt x="120" y="529"/>
                  </a:lnTo>
                </a:path>
              </a:pathLst>
            </a:custGeom>
            <a:noFill/>
            <a:ln cap="flat" cmpd="sng" w="12700">
              <a:solidFill>
                <a:srgbClr val="6B89CB"/>
              </a:solidFill>
              <a:prstDash val="solid"/>
              <a:miter lim="800000"/>
              <a:headEnd len="sm" w="sm" type="none"/>
              <a:tailEnd len="sm" w="sm" type="none"/>
            </a:ln>
          </p:spPr>
        </p:sp>
        <p:sp>
          <p:nvSpPr>
            <p:cNvPr id="188" name="Google Shape;188;p5"/>
            <p:cNvSpPr txBox="1"/>
            <p:nvPr/>
          </p:nvSpPr>
          <p:spPr>
            <a:xfrm>
              <a:off x="10544756" y="2458866"/>
              <a:ext cx="76135" cy="33602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a:off x="10620892" y="2554036"/>
              <a:ext cx="609083" cy="481720"/>
            </a:xfrm>
            <a:prstGeom prst="roundRect">
              <a:avLst>
                <a:gd fmla="val 10000" name="adj"/>
              </a:avLst>
            </a:prstGeom>
            <a:solidFill>
              <a:schemeClr val="lt1">
                <a:alpha val="89411"/>
              </a:schemeClr>
            </a:solidFill>
            <a:ln cap="flat" cmpd="sng" w="12700">
              <a:solidFill>
                <a:srgbClr val="385DA7"/>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
            <p:cNvSpPr txBox="1"/>
            <p:nvPr/>
          </p:nvSpPr>
          <p:spPr>
            <a:xfrm>
              <a:off x="10620892" y="2554036"/>
              <a:ext cx="609083" cy="481720"/>
            </a:xfrm>
            <a:prstGeom prst="rect">
              <a:avLst/>
            </a:prstGeom>
            <a:noFill/>
            <a:ln>
              <a:noFill/>
            </a:ln>
          </p:spPr>
          <p:txBody>
            <a:bodyPr anchorCtr="0" anchor="ctr" bIns="16500" lIns="24750" spcFirstLastPara="1" rIns="24750" wrap="square" tIns="165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2022-11-08</a:t>
              </a:r>
              <a:endParaRPr b="0" i="0" sz="1300" u="none" cap="none" strike="noStrike">
                <a:solidFill>
                  <a:schemeClr val="dk1"/>
                </a:solidFill>
                <a:latin typeface="Calibri"/>
                <a:ea typeface="Calibri"/>
                <a:cs typeface="Calibri"/>
                <a:sym typeface="Calibri"/>
              </a:endParaRPr>
            </a:p>
          </p:txBody>
        </p:sp>
        <p:sp>
          <p:nvSpPr>
            <p:cNvPr id="191" name="Google Shape;191;p5"/>
            <p:cNvSpPr/>
            <p:nvPr/>
          </p:nvSpPr>
          <p:spPr>
            <a:xfrm>
              <a:off x="0" y="1789031"/>
              <a:ext cx="152271" cy="688904"/>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txBox="1"/>
            <p:nvPr/>
          </p:nvSpPr>
          <p:spPr>
            <a:xfrm>
              <a:off x="0" y="1789031"/>
              <a:ext cx="152271" cy="688904"/>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
            <p:cNvSpPr/>
            <p:nvPr/>
          </p:nvSpPr>
          <p:spPr>
            <a:xfrm>
              <a:off x="941529" y="1799823"/>
              <a:ext cx="152271" cy="669836"/>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txBox="1"/>
            <p:nvPr/>
          </p:nvSpPr>
          <p:spPr>
            <a:xfrm>
              <a:off x="941529" y="1799823"/>
              <a:ext cx="152271" cy="6698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
            <p:cNvSpPr/>
            <p:nvPr/>
          </p:nvSpPr>
          <p:spPr>
            <a:xfrm>
              <a:off x="1903386" y="1789031"/>
              <a:ext cx="152271" cy="669310"/>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txBox="1"/>
            <p:nvPr/>
          </p:nvSpPr>
          <p:spPr>
            <a:xfrm>
              <a:off x="1903386" y="1789031"/>
              <a:ext cx="152271" cy="66931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p:nvPr/>
          </p:nvSpPr>
          <p:spPr>
            <a:xfrm>
              <a:off x="2855078" y="1789031"/>
              <a:ext cx="152271" cy="686932"/>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
            <p:cNvSpPr txBox="1"/>
            <p:nvPr/>
          </p:nvSpPr>
          <p:spPr>
            <a:xfrm>
              <a:off x="2855078" y="1789031"/>
              <a:ext cx="152271" cy="68693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
            <p:cNvSpPr/>
            <p:nvPr/>
          </p:nvSpPr>
          <p:spPr>
            <a:xfrm>
              <a:off x="3806771" y="1789031"/>
              <a:ext cx="152271" cy="730188"/>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
            <p:cNvSpPr txBox="1"/>
            <p:nvPr/>
          </p:nvSpPr>
          <p:spPr>
            <a:xfrm>
              <a:off x="3806771" y="1789031"/>
              <a:ext cx="152271" cy="730188"/>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
            <p:cNvSpPr/>
            <p:nvPr/>
          </p:nvSpPr>
          <p:spPr>
            <a:xfrm>
              <a:off x="4758464" y="1789031"/>
              <a:ext cx="152271" cy="731570"/>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
            <p:cNvSpPr txBox="1"/>
            <p:nvPr/>
          </p:nvSpPr>
          <p:spPr>
            <a:xfrm>
              <a:off x="4758464" y="1789031"/>
              <a:ext cx="152271" cy="73157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
            <p:cNvSpPr/>
            <p:nvPr/>
          </p:nvSpPr>
          <p:spPr>
            <a:xfrm>
              <a:off x="5720313" y="1778870"/>
              <a:ext cx="152271" cy="688371"/>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
            <p:cNvSpPr txBox="1"/>
            <p:nvPr/>
          </p:nvSpPr>
          <p:spPr>
            <a:xfrm>
              <a:off x="5720313" y="1778870"/>
              <a:ext cx="152271" cy="688371"/>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
            <p:cNvSpPr/>
            <p:nvPr/>
          </p:nvSpPr>
          <p:spPr>
            <a:xfrm>
              <a:off x="6661850" y="1789031"/>
              <a:ext cx="152271" cy="709240"/>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
            <p:cNvSpPr txBox="1"/>
            <p:nvPr/>
          </p:nvSpPr>
          <p:spPr>
            <a:xfrm>
              <a:off x="6661850" y="1789031"/>
              <a:ext cx="152271" cy="709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
            <p:cNvSpPr/>
            <p:nvPr/>
          </p:nvSpPr>
          <p:spPr>
            <a:xfrm>
              <a:off x="7613542" y="1789031"/>
              <a:ext cx="152271" cy="750596"/>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
            <p:cNvSpPr txBox="1"/>
            <p:nvPr/>
          </p:nvSpPr>
          <p:spPr>
            <a:xfrm>
              <a:off x="7613542" y="1789031"/>
              <a:ext cx="152271" cy="7505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
            <p:cNvSpPr/>
            <p:nvPr/>
          </p:nvSpPr>
          <p:spPr>
            <a:xfrm>
              <a:off x="8565235" y="1789031"/>
              <a:ext cx="152271" cy="711196"/>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
            <p:cNvSpPr txBox="1"/>
            <p:nvPr/>
          </p:nvSpPr>
          <p:spPr>
            <a:xfrm>
              <a:off x="8565235" y="1789031"/>
              <a:ext cx="152271" cy="71119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
            <p:cNvSpPr/>
            <p:nvPr/>
          </p:nvSpPr>
          <p:spPr>
            <a:xfrm>
              <a:off x="9516928" y="1789031"/>
              <a:ext cx="152271" cy="709240"/>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
            <p:cNvSpPr txBox="1"/>
            <p:nvPr/>
          </p:nvSpPr>
          <p:spPr>
            <a:xfrm>
              <a:off x="9516928" y="1789031"/>
              <a:ext cx="152271" cy="709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
            <p:cNvSpPr/>
            <p:nvPr/>
          </p:nvSpPr>
          <p:spPr>
            <a:xfrm>
              <a:off x="10468621" y="1789031"/>
              <a:ext cx="152271" cy="669836"/>
            </a:xfrm>
            <a:prstGeom prst="roundRect">
              <a:avLst>
                <a:gd fmla="val 10000" name="adj"/>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
            <p:cNvSpPr txBox="1"/>
            <p:nvPr/>
          </p:nvSpPr>
          <p:spPr>
            <a:xfrm>
              <a:off x="10468621" y="1789031"/>
              <a:ext cx="152271" cy="66983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Aitrich-Logo-Transparent-BG-2048x671" id="219" name="Google Shape;219;p6"/>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220" name="Google Shape;220;p6"/>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Architecture</a:t>
            </a:r>
            <a:endParaRPr b="1" i="0" sz="4000" u="none" cap="none" strike="noStrike">
              <a:solidFill>
                <a:srgbClr val="012D86"/>
              </a:solidFill>
              <a:latin typeface="Bell MT"/>
              <a:ea typeface="Bell MT"/>
              <a:cs typeface="Bell MT"/>
              <a:sym typeface="Bell MT"/>
            </a:endParaRPr>
          </a:p>
        </p:txBody>
      </p:sp>
      <p:pic>
        <p:nvPicPr>
          <p:cNvPr id="221" name="Google Shape;221;p6"/>
          <p:cNvPicPr preferRelativeResize="0"/>
          <p:nvPr/>
        </p:nvPicPr>
        <p:blipFill rotWithShape="1">
          <a:blip r:embed="rId4">
            <a:alphaModFix/>
          </a:blip>
          <a:srcRect b="0" l="0" r="0" t="0"/>
          <a:stretch/>
        </p:blipFill>
        <p:spPr>
          <a:xfrm>
            <a:off x="1408881" y="1528143"/>
            <a:ext cx="9372966" cy="445216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7"/>
          <p:cNvSpPr/>
          <p:nvPr/>
        </p:nvSpPr>
        <p:spPr>
          <a:xfrm>
            <a:off x="1449705" y="1807210"/>
            <a:ext cx="4556760" cy="68262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Arial"/>
              <a:buNone/>
            </a:pPr>
            <a:r>
              <a:rPr b="0" i="0" lang="en-US" sz="1800" u="none" cap="none" strike="noStrike">
                <a:solidFill>
                  <a:schemeClr val="lt1"/>
                </a:solidFill>
                <a:latin typeface="Comic Sans MS"/>
                <a:ea typeface="Comic Sans MS"/>
                <a:cs typeface="Comic Sans MS"/>
                <a:sym typeface="Comic Sans MS"/>
              </a:rPr>
              <a:t>MVC</a:t>
            </a:r>
            <a:endParaRPr b="0" i="0" sz="1800" u="none" cap="none" strike="noStrike">
              <a:solidFill>
                <a:schemeClr val="lt1"/>
              </a:solidFill>
              <a:latin typeface="Comic Sans MS"/>
              <a:ea typeface="Comic Sans MS"/>
              <a:cs typeface="Comic Sans MS"/>
              <a:sym typeface="Comic Sans MS"/>
            </a:endParaRPr>
          </a:p>
        </p:txBody>
      </p:sp>
      <p:pic>
        <p:nvPicPr>
          <p:cNvPr descr="Aitrich-Logo-Transparent-BG-2048x671" id="227" name="Google Shape;227;p7"/>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228" name="Google Shape;228;p7"/>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Web UI Components</a:t>
            </a:r>
            <a:endParaRPr b="1" i="0" sz="4000" u="none" cap="none" strike="noStrike">
              <a:solidFill>
                <a:srgbClr val="012D86"/>
              </a:solidFill>
              <a:latin typeface="Bell MT"/>
              <a:ea typeface="Bell MT"/>
              <a:cs typeface="Bell MT"/>
              <a:sym typeface="Bell MT"/>
            </a:endParaRPr>
          </a:p>
        </p:txBody>
      </p:sp>
      <p:sp>
        <p:nvSpPr>
          <p:cNvPr id="229" name="Google Shape;229;p7"/>
          <p:cNvSpPr/>
          <p:nvPr/>
        </p:nvSpPr>
        <p:spPr>
          <a:xfrm>
            <a:off x="1525905" y="2687955"/>
            <a:ext cx="4556700" cy="68250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Arial"/>
              <a:buNone/>
            </a:pPr>
            <a:r>
              <a:rPr b="0" i="0" lang="en-US" sz="1800" u="none" cap="none" strike="noStrike">
                <a:solidFill>
                  <a:schemeClr val="lt1"/>
                </a:solidFill>
                <a:latin typeface="Comic Sans MS"/>
                <a:ea typeface="Comic Sans MS"/>
                <a:cs typeface="Comic Sans MS"/>
                <a:sym typeface="Comic Sans MS"/>
              </a:rPr>
              <a:t>Razor Pages</a:t>
            </a:r>
            <a:endParaRPr b="0" i="0" sz="1800" u="none" cap="none" strike="noStrike">
              <a:solidFill>
                <a:schemeClr val="lt1"/>
              </a:solidFill>
              <a:latin typeface="Comic Sans MS"/>
              <a:ea typeface="Comic Sans MS"/>
              <a:cs typeface="Comic Sans MS"/>
              <a:sym typeface="Comic Sans MS"/>
            </a:endParaRPr>
          </a:p>
        </p:txBody>
      </p:sp>
      <p:sp>
        <p:nvSpPr>
          <p:cNvPr id="230" name="Google Shape;230;p7"/>
          <p:cNvSpPr/>
          <p:nvPr/>
        </p:nvSpPr>
        <p:spPr>
          <a:xfrm>
            <a:off x="1449705" y="3568700"/>
            <a:ext cx="4556760" cy="68262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Arial"/>
              <a:buNone/>
            </a:pPr>
            <a:r>
              <a:rPr b="0" i="0" lang="en-US" sz="1800" u="none" cap="none" strike="noStrike">
                <a:solidFill>
                  <a:schemeClr val="lt1"/>
                </a:solidFill>
                <a:latin typeface="Comic Sans MS"/>
                <a:ea typeface="Comic Sans MS"/>
                <a:cs typeface="Comic Sans MS"/>
                <a:sym typeface="Comic Sans MS"/>
              </a:rPr>
              <a:t>Single Page Apps (SPA)</a:t>
            </a:r>
            <a:endParaRPr b="0" i="0" sz="1800" u="none" cap="none" strike="noStrike">
              <a:solidFill>
                <a:schemeClr val="lt1"/>
              </a:solidFill>
              <a:latin typeface="Comic Sans MS"/>
              <a:ea typeface="Comic Sans MS"/>
              <a:cs typeface="Comic Sans MS"/>
              <a:sym typeface="Comic Sans MS"/>
            </a:endParaRPr>
          </a:p>
        </p:txBody>
      </p:sp>
      <p:sp>
        <p:nvSpPr>
          <p:cNvPr id="231" name="Google Shape;231;p7"/>
          <p:cNvSpPr/>
          <p:nvPr/>
        </p:nvSpPr>
        <p:spPr>
          <a:xfrm>
            <a:off x="1449705" y="4449445"/>
            <a:ext cx="4556760" cy="68262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Arial"/>
              <a:buNone/>
            </a:pPr>
            <a:r>
              <a:rPr b="0" i="0" lang="en-US" sz="1800" u="none" cap="none" strike="noStrike">
                <a:solidFill>
                  <a:schemeClr val="lt1"/>
                </a:solidFill>
                <a:latin typeface="Comic Sans MS"/>
                <a:ea typeface="Comic Sans MS"/>
                <a:cs typeface="Comic Sans MS"/>
                <a:sym typeface="Comic Sans MS"/>
              </a:rPr>
              <a:t>Blazor</a:t>
            </a:r>
            <a:endParaRPr b="0" i="0" sz="1800" u="none" cap="none" strike="noStrike">
              <a:solidFill>
                <a:schemeClr val="lt1"/>
              </a:solidFill>
              <a:latin typeface="Comic Sans MS"/>
              <a:ea typeface="Comic Sans MS"/>
              <a:cs typeface="Comic Sans MS"/>
              <a:sym typeface="Comic Sans MS"/>
            </a:endParaRPr>
          </a:p>
        </p:txBody>
      </p:sp>
      <p:pic>
        <p:nvPicPr>
          <p:cNvPr descr="19362653" id="232" name="Google Shape;232;p7"/>
          <p:cNvPicPr preferRelativeResize="0"/>
          <p:nvPr/>
        </p:nvPicPr>
        <p:blipFill rotWithShape="1">
          <a:blip r:embed="rId4">
            <a:alphaModFix/>
          </a:blip>
          <a:srcRect b="0" l="0" r="0" t="0"/>
          <a:stretch/>
        </p:blipFill>
        <p:spPr>
          <a:xfrm>
            <a:off x="6454140" y="1290320"/>
            <a:ext cx="5085080" cy="461899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8"/>
          <p:cNvSpPr/>
          <p:nvPr/>
        </p:nvSpPr>
        <p:spPr>
          <a:xfrm>
            <a:off x="1026795" y="1786255"/>
            <a:ext cx="6629400" cy="360362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20000"/>
              </a:lnSpc>
              <a:spcBef>
                <a:spcPts val="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Razor Pages is a page-based model.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2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UI and business logic concerns are kept separate, but within the page.</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2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 Razor Pages is the recommended way to create new page-based or form-based apps for developers new to ASP.NET Core.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2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Razor Pages provides an easier starting point than ASP.NET Core MVC.</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238" name="Google Shape;238;p8"/>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239" name="Google Shape;239;p8"/>
          <p:cNvSpPr txBox="1"/>
          <p:nvPr/>
        </p:nvSpPr>
        <p:spPr>
          <a:xfrm>
            <a:off x="880745" y="245110"/>
            <a:ext cx="665226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Arial"/>
              <a:buNone/>
            </a:pPr>
            <a:r>
              <a:rPr b="1" i="0" lang="en-US" sz="4000" u="none" cap="none" strike="noStrike">
                <a:solidFill>
                  <a:srgbClr val="012D86"/>
                </a:solidFill>
                <a:latin typeface="Bell MT"/>
                <a:ea typeface="Bell MT"/>
                <a:cs typeface="Bell MT"/>
                <a:sym typeface="Bell MT"/>
              </a:rPr>
              <a:t>ASP .NET Core Razor Pages</a:t>
            </a:r>
            <a:endParaRPr b="1" i="0" sz="4000" u="none" cap="none" strike="noStrike">
              <a:solidFill>
                <a:srgbClr val="012D86"/>
              </a:solidFill>
              <a:latin typeface="Bell MT"/>
              <a:ea typeface="Bell MT"/>
              <a:cs typeface="Bell MT"/>
              <a:sym typeface="Bell MT"/>
            </a:endParaRPr>
          </a:p>
        </p:txBody>
      </p:sp>
      <p:pic>
        <p:nvPicPr>
          <p:cNvPr descr="6502423" id="240" name="Google Shape;240;p8"/>
          <p:cNvPicPr preferRelativeResize="0"/>
          <p:nvPr/>
        </p:nvPicPr>
        <p:blipFill rotWithShape="1">
          <a:blip r:embed="rId4">
            <a:alphaModFix/>
          </a:blip>
          <a:srcRect b="0" l="0" r="0" t="0"/>
          <a:stretch/>
        </p:blipFill>
        <p:spPr>
          <a:xfrm>
            <a:off x="8069580" y="1236345"/>
            <a:ext cx="3401695" cy="470281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9"/>
          <p:cNvSpPr/>
          <p:nvPr/>
        </p:nvSpPr>
        <p:spPr>
          <a:xfrm>
            <a:off x="777240" y="1487170"/>
            <a:ext cx="7188200" cy="463994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84150" lvl="0" marL="285750" marR="0" rtl="0" algn="l">
              <a:lnSpc>
                <a:spcPct val="130000"/>
              </a:lnSpc>
              <a:spcBef>
                <a:spcPts val="0"/>
              </a:spcBef>
              <a:spcAft>
                <a:spcPts val="0"/>
              </a:spcAft>
              <a:buClr>
                <a:schemeClr val="dk1"/>
              </a:buClr>
              <a:buSzPts val="1600"/>
              <a:buFont typeface="Noto Sans Symbols"/>
              <a:buNone/>
            </a:pPr>
            <a:r>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3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ASP.NET MVC renders UI on the server and uses a Model-View-Controller (MVC) architectural pattern.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3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The MVC pattern separates an app into three main groups of components: Models, Views, and Controllers.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3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User requests are routed to a controller. The controller is responsible for working with the model to perform user actions or retrieve results of queries.</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30000"/>
              </a:lnSpc>
              <a:spcBef>
                <a:spcPts val="560"/>
              </a:spcBef>
              <a:spcAft>
                <a:spcPts val="0"/>
              </a:spcAft>
              <a:buClr>
                <a:schemeClr val="lt1"/>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The controller chooses the view to display to the user, and provides it with any model data it requires. Support for Razor Pages is built on ASP.NET Core MVC.</a:t>
            </a:r>
            <a:endParaRPr b="0" i="0" sz="1600" u="none" cap="none" strike="noStrike">
              <a:solidFill>
                <a:schemeClr val="lt1"/>
              </a:solidFill>
              <a:latin typeface="Comic Sans MS"/>
              <a:ea typeface="Comic Sans MS"/>
              <a:cs typeface="Comic Sans MS"/>
              <a:sym typeface="Comic Sans MS"/>
            </a:endParaRPr>
          </a:p>
          <a:p>
            <a:pPr indent="-184150" lvl="0" marL="285750" marR="0" rtl="0" algn="l">
              <a:lnSpc>
                <a:spcPct val="130000"/>
              </a:lnSpc>
              <a:spcBef>
                <a:spcPts val="560"/>
              </a:spcBef>
              <a:spcAft>
                <a:spcPts val="0"/>
              </a:spcAft>
              <a:buClr>
                <a:schemeClr val="dk1"/>
              </a:buClr>
              <a:buSzPts val="1600"/>
              <a:buFont typeface="Noto Sans Symbols"/>
              <a:buNone/>
            </a:pPr>
            <a:r>
              <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246" name="Google Shape;246;p9"/>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247" name="Google Shape;247;p9"/>
          <p:cNvSpPr txBox="1"/>
          <p:nvPr/>
        </p:nvSpPr>
        <p:spPr>
          <a:xfrm>
            <a:off x="777240" y="234315"/>
            <a:ext cx="6261100" cy="1087755"/>
          </a:xfrm>
          <a:prstGeom prst="rect">
            <a:avLst/>
          </a:prstGeom>
          <a:noFill/>
          <a:ln>
            <a:noFill/>
          </a:ln>
        </p:spPr>
        <p:txBody>
          <a:bodyPr anchorCtr="0" anchor="ctr" bIns="45700" lIns="91425" spcFirstLastPara="1" rIns="91425" wrap="square" tIns="45700">
            <a:normAutofit fontScale="90000" lnSpcReduction="20000"/>
          </a:bodyPr>
          <a:lstStyle/>
          <a:p>
            <a:pPr indent="0" lvl="0" marL="0" marR="0" rtl="0" algn="l">
              <a:lnSpc>
                <a:spcPct val="90000"/>
              </a:lnSpc>
              <a:spcBef>
                <a:spcPts val="0"/>
              </a:spcBef>
              <a:spcAft>
                <a:spcPts val="0"/>
              </a:spcAft>
              <a:buClr>
                <a:srgbClr val="000000"/>
              </a:buClr>
              <a:buSzPct val="100000"/>
              <a:buFont typeface="Arial"/>
              <a:buNone/>
            </a:pPr>
            <a:r>
              <a:t/>
            </a:r>
            <a:endParaRPr b="1" i="0" sz="4000" u="none" cap="none" strike="noStrike">
              <a:solidFill>
                <a:srgbClr val="012D86"/>
              </a:solidFill>
              <a:latin typeface="Bell MT"/>
              <a:ea typeface="Bell MT"/>
              <a:cs typeface="Bell MT"/>
              <a:sym typeface="Bell MT"/>
            </a:endParaRPr>
          </a:p>
          <a:p>
            <a:pPr indent="0" lvl="0" marL="0" marR="0" rtl="0" algn="l">
              <a:lnSpc>
                <a:spcPct val="90000"/>
              </a:lnSpc>
              <a:spcBef>
                <a:spcPts val="600"/>
              </a:spcBef>
              <a:spcAft>
                <a:spcPts val="0"/>
              </a:spcAft>
              <a:buClr>
                <a:srgbClr val="000000"/>
              </a:buClr>
              <a:buSzPct val="100000"/>
              <a:buFont typeface="Arial"/>
              <a:buNone/>
            </a:pPr>
            <a:r>
              <a:rPr b="1" i="0" lang="en-US" sz="4000" u="none" cap="none" strike="noStrike">
                <a:solidFill>
                  <a:srgbClr val="012D86"/>
                </a:solidFill>
                <a:latin typeface="Bell MT"/>
                <a:ea typeface="Bell MT"/>
                <a:cs typeface="Bell MT"/>
                <a:sym typeface="Bell MT"/>
              </a:rPr>
              <a:t>ASP .NET Core MVC</a:t>
            </a:r>
            <a:endParaRPr b="1" i="0" sz="4000" u="none" cap="none" strike="noStrike">
              <a:solidFill>
                <a:srgbClr val="012D86"/>
              </a:solidFill>
              <a:latin typeface="Bell MT"/>
              <a:ea typeface="Bell MT"/>
              <a:cs typeface="Bell MT"/>
              <a:sym typeface="Bell MT"/>
            </a:endParaRPr>
          </a:p>
        </p:txBody>
      </p:sp>
      <p:pic>
        <p:nvPicPr>
          <p:cNvPr descr="People_in_programming_01ung_03" id="248" name="Google Shape;248;p9"/>
          <p:cNvPicPr preferRelativeResize="0"/>
          <p:nvPr/>
        </p:nvPicPr>
        <p:blipFill rotWithShape="1">
          <a:blip r:embed="rId4">
            <a:alphaModFix/>
          </a:blip>
          <a:srcRect b="0" l="0" r="0" t="0"/>
          <a:stretch/>
        </p:blipFill>
        <p:spPr>
          <a:xfrm>
            <a:off x="8722360" y="1322705"/>
            <a:ext cx="2602865" cy="460756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2024-02-24T12:41:00Z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4271C62D720B4FB0A3F774F12F33EDE1</vt:lpwstr>
  </property>
  <property fmtid="{D5CDD505-2E9C-101B-9397-08002B2CF9AE}" pid="3" name="KSOProductBuildVer">
    <vt:lpwstr>1033-12.2.0.13431</vt:lpwstr>
  </property>
</Properties>
</file>