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83" r:id="rId3"/>
    <p:sldId id="285" r:id="rId4"/>
    <p:sldId id="286" r:id="rId5"/>
    <p:sldId id="257" r:id="rId6"/>
    <p:sldId id="288" r:id="rId7"/>
    <p:sldId id="290" r:id="rId8"/>
    <p:sldId id="291" r:id="rId9"/>
    <p:sldId id="292" r:id="rId10"/>
    <p:sldId id="282" r:id="rId11"/>
    <p:sldId id="287" r:id="rId12"/>
    <p:sldId id="29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98" autoAdjust="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7/23/2024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3287545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28243615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7/23/2024</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328791" y="1456789"/>
            <a:ext cx="9144000" cy="3043291"/>
          </a:xfrm>
        </p:spPr>
        <p:txBody>
          <a:bodyPr/>
          <a:lstStyle/>
          <a:p>
            <a:r>
              <a:rPr lang="en-US" sz="8800" b="1" dirty="0"/>
              <a:t>           MVC</a:t>
            </a:r>
            <a:br>
              <a:rPr lang="en-US" dirty="0"/>
            </a:br>
            <a:r>
              <a:rPr lang="en-US" b="1" dirty="0"/>
              <a:t>          (model-view-controller)</a:t>
            </a:r>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A239DF4-A4B4-6F4F-DA44-B6AD8106E9D9}"/>
              </a:ext>
            </a:extLst>
          </p:cNvPr>
          <p:cNvSpPr>
            <a:spLocks noGrp="1"/>
          </p:cNvSpPr>
          <p:nvPr>
            <p:ph type="title"/>
          </p:nvPr>
        </p:nvSpPr>
        <p:spPr/>
        <p:txBody>
          <a:bodyPr/>
          <a:lstStyle/>
          <a:p>
            <a:r>
              <a:rPr lang="en-IN" dirty="0"/>
              <a:t>Advantages of MVC:</a:t>
            </a:r>
          </a:p>
        </p:txBody>
      </p:sp>
      <p:sp>
        <p:nvSpPr>
          <p:cNvPr id="13" name="TextBox 12">
            <a:extLst>
              <a:ext uri="{FF2B5EF4-FFF2-40B4-BE49-F238E27FC236}">
                <a16:creationId xmlns:a16="http://schemas.microsoft.com/office/drawing/2014/main" id="{25211360-1BD4-F733-3927-FF8AB9C8D8C8}"/>
              </a:ext>
            </a:extLst>
          </p:cNvPr>
          <p:cNvSpPr txBox="1"/>
          <p:nvPr/>
        </p:nvSpPr>
        <p:spPr>
          <a:xfrm>
            <a:off x="698643" y="2383604"/>
            <a:ext cx="10808413" cy="4181583"/>
          </a:xfrm>
          <a:prstGeom prst="rect">
            <a:avLst/>
          </a:prstGeom>
        </p:spPr>
        <p:txBody>
          <a:bodyPr vert="horz" wrap="square" lIns="91440" tIns="45720" rIns="91440" bIns="45720" rtlCol="0">
            <a:noAutofit/>
          </a:bodyPr>
          <a:lstStyle/>
          <a:p>
            <a:pPr marL="342900" indent="-342900" algn="l">
              <a:lnSpc>
                <a:spcPct val="1500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Codes are easy to maintain and they can be extended easily.</a:t>
            </a:r>
          </a:p>
          <a:p>
            <a:pPr marL="342900" indent="-342900" algn="l">
              <a:lnSpc>
                <a:spcPct val="1500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The MVC model component can be tested separately.</a:t>
            </a:r>
          </a:p>
          <a:p>
            <a:pPr marL="342900" indent="-342900" algn="l">
              <a:lnSpc>
                <a:spcPct val="1500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The components of MVC can be developed simultaneously.</a:t>
            </a:r>
          </a:p>
          <a:p>
            <a:pPr marL="342900" indent="-342900" algn="l">
              <a:lnSpc>
                <a:spcPct val="1500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It reduces complexity by dividing an application into three units. Model, view, and controller.</a:t>
            </a:r>
          </a:p>
          <a:p>
            <a:pPr marL="342900" indent="-342900" algn="l">
              <a:lnSpc>
                <a:spcPct val="1500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This architecture helps to test components independently as all classes and objects are independent of each other</a:t>
            </a:r>
          </a:p>
          <a:p>
            <a:pPr marL="342900" indent="-342900" algn="l">
              <a:lnSpc>
                <a:spcPct val="1500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Search Engine Optimization (SEO) Friendly.</a:t>
            </a:r>
            <a:endParaRPr lang="en-IN" sz="20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A239DF4-A4B4-6F4F-DA44-B6AD8106E9D9}"/>
              </a:ext>
            </a:extLst>
          </p:cNvPr>
          <p:cNvSpPr>
            <a:spLocks noGrp="1"/>
          </p:cNvSpPr>
          <p:nvPr>
            <p:ph type="title"/>
          </p:nvPr>
        </p:nvSpPr>
        <p:spPr/>
        <p:txBody>
          <a:bodyPr/>
          <a:lstStyle/>
          <a:p>
            <a:r>
              <a:rPr lang="en-IN" dirty="0"/>
              <a:t>Disadvantages of MVC:</a:t>
            </a:r>
          </a:p>
        </p:txBody>
      </p:sp>
      <p:sp>
        <p:nvSpPr>
          <p:cNvPr id="13" name="TextBox 12">
            <a:extLst>
              <a:ext uri="{FF2B5EF4-FFF2-40B4-BE49-F238E27FC236}">
                <a16:creationId xmlns:a16="http://schemas.microsoft.com/office/drawing/2014/main" id="{25211360-1BD4-F733-3927-FF8AB9C8D8C8}"/>
              </a:ext>
            </a:extLst>
          </p:cNvPr>
          <p:cNvSpPr txBox="1"/>
          <p:nvPr/>
        </p:nvSpPr>
        <p:spPr>
          <a:xfrm>
            <a:off x="698643" y="2383604"/>
            <a:ext cx="10808413" cy="4181583"/>
          </a:xfrm>
          <a:prstGeom prst="rect">
            <a:avLst/>
          </a:prstGeom>
        </p:spPr>
        <p:txBody>
          <a:bodyPr vert="horz" wrap="square" lIns="91440" tIns="45720" rIns="91440" bIns="45720" rtlCol="0">
            <a:noAutofit/>
          </a:bodyPr>
          <a:lstStyle/>
          <a:p>
            <a:pPr marL="342900" indent="-342900" algn="l">
              <a:lnSpc>
                <a:spcPct val="1500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It is difficult to read, change, test, and reuse this model</a:t>
            </a:r>
          </a:p>
          <a:p>
            <a:pPr marL="342900" indent="-342900" algn="l">
              <a:lnSpc>
                <a:spcPct val="1500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It is not suitable for building small applications.</a:t>
            </a:r>
          </a:p>
          <a:p>
            <a:pPr marL="342900" indent="-342900" algn="l">
              <a:lnSpc>
                <a:spcPct val="1500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The inefficiency of data access in view.</a:t>
            </a:r>
          </a:p>
          <a:p>
            <a:pPr marL="342900" indent="-342900" algn="l">
              <a:lnSpc>
                <a:spcPct val="1500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The framework navigation can be complex as it introduces new layers of abstraction which requires users to adapt to the decomposition criteria of MVC.</a:t>
            </a:r>
          </a:p>
          <a:p>
            <a:pPr marL="342900" indent="-342900" algn="l">
              <a:lnSpc>
                <a:spcPct val="1500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Increased complexity and Inefficiency of data</a:t>
            </a:r>
            <a:endParaRPr lang="en-IN" sz="20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2990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5A1A-C63E-575A-2EFD-B2F3B7B3F594}"/>
              </a:ext>
            </a:extLst>
          </p:cNvPr>
          <p:cNvSpPr>
            <a:spLocks noGrp="1"/>
          </p:cNvSpPr>
          <p:nvPr>
            <p:ph type="ctrTitle"/>
          </p:nvPr>
        </p:nvSpPr>
        <p:spPr/>
        <p:txBody>
          <a:bodyPr/>
          <a:lstStyle/>
          <a:p>
            <a:r>
              <a:rPr lang="en-IN" dirty="0"/>
              <a:t>               THANK YOU…..</a:t>
            </a:r>
          </a:p>
        </p:txBody>
      </p:sp>
    </p:spTree>
    <p:extLst>
      <p:ext uri="{BB962C8B-B14F-4D97-AF65-F5344CB8AC3E}">
        <p14:creationId xmlns:p14="http://schemas.microsoft.com/office/powerpoint/2010/main" val="286775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F72E69-07AA-33E3-3426-5B3B58E0173F}"/>
              </a:ext>
            </a:extLst>
          </p:cNvPr>
          <p:cNvSpPr txBox="1"/>
          <p:nvPr/>
        </p:nvSpPr>
        <p:spPr>
          <a:xfrm>
            <a:off x="934948" y="647272"/>
            <a:ext cx="10613205" cy="5589141"/>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6" name="Title 1">
            <a:extLst>
              <a:ext uri="{FF2B5EF4-FFF2-40B4-BE49-F238E27FC236}">
                <a16:creationId xmlns:a16="http://schemas.microsoft.com/office/drawing/2014/main" id="{1F47271A-9264-9E30-9BEA-9DDFD885950B}"/>
              </a:ext>
            </a:extLst>
          </p:cNvPr>
          <p:cNvSpPr txBox="1">
            <a:spLocks/>
          </p:cNvSpPr>
          <p:nvPr/>
        </p:nvSpPr>
        <p:spPr>
          <a:xfrm>
            <a:off x="604434" y="440187"/>
            <a:ext cx="10983132" cy="747763"/>
          </a:xfrm>
          <a:prstGeom prst="rect">
            <a:avLst/>
          </a:prstGeom>
        </p:spPr>
        <p:txBody>
          <a:bodyPr vert="horz" lIns="91440" tIns="0" rIns="91440" bIns="0" rtlCol="0" anchor="t" anchorCtr="0">
            <a:noAutofit/>
          </a:bodyPr>
          <a:lstStyle>
            <a:lvl1pPr algn="l" defTabSz="914400" rtl="0" eaLnBrk="1" latinLnBrk="0" hangingPunct="1">
              <a:lnSpc>
                <a:spcPct val="100000"/>
              </a:lnSpc>
              <a:spcBef>
                <a:spcPct val="0"/>
              </a:spcBef>
              <a:buNone/>
              <a:defRPr lang="en-US" sz="4800" kern="1200" dirty="0">
                <a:solidFill>
                  <a:schemeClr val="bg1"/>
                </a:solidFill>
                <a:latin typeface="+mj-lt"/>
                <a:ea typeface="+mj-ea"/>
                <a:cs typeface="+mj-cs"/>
              </a:defRPr>
            </a:lvl1pPr>
          </a:lstStyle>
          <a:p>
            <a:r>
              <a:rPr lang="en-IN"/>
              <a:t>What is MVC ?</a:t>
            </a:r>
          </a:p>
        </p:txBody>
      </p:sp>
      <p:sp>
        <p:nvSpPr>
          <p:cNvPr id="7" name="TextBox 6">
            <a:extLst>
              <a:ext uri="{FF2B5EF4-FFF2-40B4-BE49-F238E27FC236}">
                <a16:creationId xmlns:a16="http://schemas.microsoft.com/office/drawing/2014/main" id="{E8252ED8-9239-4A73-E253-71161AFE513A}"/>
              </a:ext>
            </a:extLst>
          </p:cNvPr>
          <p:cNvSpPr txBox="1"/>
          <p:nvPr/>
        </p:nvSpPr>
        <p:spPr>
          <a:xfrm>
            <a:off x="934948" y="1726058"/>
            <a:ext cx="10322104" cy="3606230"/>
          </a:xfrm>
          <a:prstGeom prst="rect">
            <a:avLst/>
          </a:prstGeom>
        </p:spPr>
        <p:txBody>
          <a:bodyPr vert="horz" wrap="square" lIns="91440" tIns="45720" rIns="91440" bIns="45720" rtlCol="0">
            <a:noAutofit/>
          </a:bodyPr>
          <a:lstStyle/>
          <a:p>
            <a:pPr marL="0" indent="0" algn="l">
              <a:lnSpc>
                <a:spcPct val="150000"/>
              </a:lnSpc>
              <a:spcAft>
                <a:spcPts val="600"/>
              </a:spcAft>
              <a:buNone/>
            </a:pPr>
            <a:r>
              <a:rPr lang="en-US" sz="2000" dirty="0">
                <a:solidFill>
                  <a:schemeClr val="bg1"/>
                </a:solidFill>
                <a:latin typeface="Segoe UI" panose="020B0502040204020203" pitchFamily="34" charset="0"/>
                <a:cs typeface="Segoe UI" panose="020B0502040204020203" pitchFamily="34" charset="0"/>
              </a:rPr>
              <a:t>Model-View-Controller (MVC) is a software architectural pattern that separates an application into three main components: the model, the view, and the controller. </a:t>
            </a:r>
          </a:p>
          <a:p>
            <a:pPr marL="0" indent="0" algn="l">
              <a:lnSpc>
                <a:spcPct val="150000"/>
              </a:lnSpc>
              <a:spcAft>
                <a:spcPts val="600"/>
              </a:spcAft>
              <a:buNone/>
            </a:pPr>
            <a:endParaRPr lang="en-US" sz="2000" dirty="0">
              <a:solidFill>
                <a:schemeClr val="bg1"/>
              </a:solidFill>
              <a:latin typeface="Segoe UI" panose="020B0502040204020203" pitchFamily="34" charset="0"/>
              <a:cs typeface="Segoe UI" panose="020B0502040204020203" pitchFamily="34" charset="0"/>
            </a:endParaRPr>
          </a:p>
          <a:p>
            <a:pPr marL="0" indent="0" algn="l">
              <a:lnSpc>
                <a:spcPct val="150000"/>
              </a:lnSpc>
              <a:spcAft>
                <a:spcPts val="600"/>
              </a:spcAft>
              <a:buNone/>
            </a:pPr>
            <a:r>
              <a:rPr lang="en-US" sz="2000" dirty="0">
                <a:solidFill>
                  <a:schemeClr val="bg1"/>
                </a:solidFill>
                <a:latin typeface="Segoe UI" panose="020B0502040204020203" pitchFamily="34" charset="0"/>
                <a:cs typeface="Segoe UI" panose="020B0502040204020203" pitchFamily="34" charset="0"/>
              </a:rPr>
              <a:t>This pattern helps to organize code in a way that segregates the application's data, user interface, and control logic into different sections, making it easier to manage and maintain.</a:t>
            </a:r>
          </a:p>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37098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FC94C63B-A668-B20A-9D60-6C5D96E2478D}"/>
              </a:ext>
            </a:extLst>
          </p:cNvPr>
          <p:cNvSpPr txBox="1"/>
          <p:nvPr/>
        </p:nvSpPr>
        <p:spPr>
          <a:xfrm>
            <a:off x="760288" y="1479479"/>
            <a:ext cx="7397393" cy="3390472"/>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47EEE670-C52B-C6B5-2CD7-843901C8FFAB}"/>
              </a:ext>
            </a:extLst>
          </p:cNvPr>
          <p:cNvSpPr txBox="1"/>
          <p:nvPr/>
        </p:nvSpPr>
        <p:spPr>
          <a:xfrm>
            <a:off x="760288" y="1592494"/>
            <a:ext cx="10671424" cy="1253448"/>
          </a:xfrm>
          <a:prstGeom prst="rect">
            <a:avLst/>
          </a:prstGeom>
        </p:spPr>
        <p:txBody>
          <a:bodyPr vert="horz" wrap="square" lIns="91440" tIns="45720" rIns="91440" bIns="45720" rtlCol="0">
            <a:noAutofit/>
          </a:bodyPr>
          <a:lstStyle/>
          <a:p>
            <a:pPr marL="285750" indent="-285750" algn="l">
              <a:lnSpc>
                <a:spcPts val="1800"/>
              </a:lnSpc>
              <a:spcAft>
                <a:spcPts val="600"/>
              </a:spcAft>
              <a:buFont typeface="Arial" panose="020B0604020202020204" pitchFamily="34" charset="0"/>
              <a:buChar char="•"/>
            </a:pP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65CFD383-DF91-99A7-319C-71C71EACA2CA}"/>
              </a:ext>
            </a:extLst>
          </p:cNvPr>
          <p:cNvSpPr txBox="1"/>
          <p:nvPr/>
        </p:nvSpPr>
        <p:spPr>
          <a:xfrm>
            <a:off x="760288" y="1479479"/>
            <a:ext cx="10671424" cy="4767209"/>
          </a:xfrm>
          <a:prstGeom prst="rect">
            <a:avLst/>
          </a:prstGeom>
        </p:spPr>
        <p:txBody>
          <a:bodyPr vert="horz" wrap="square" lIns="91440" tIns="45720" rIns="91440" bIns="45720" rtlCol="0">
            <a:noAutofit/>
          </a:bodyPr>
          <a:lstStyle/>
          <a:p>
            <a:pPr algn="l">
              <a:lnSpc>
                <a:spcPct val="150000"/>
              </a:lnSpc>
              <a:spcAft>
                <a:spcPts val="600"/>
              </a:spcAft>
            </a:pPr>
            <a:r>
              <a:rPr lang="en-US" sz="2800" b="1" dirty="0">
                <a:solidFill>
                  <a:prstClr val="black">
                    <a:lumMod val="75000"/>
                    <a:lumOff val="25000"/>
                  </a:prstClr>
                </a:solidFill>
                <a:latin typeface="Segoe UI" panose="020B0502040204020203" pitchFamily="34" charset="0"/>
                <a:cs typeface="Segoe UI" panose="020B0502040204020203" pitchFamily="34" charset="0"/>
              </a:rPr>
              <a:t>Components of MVC :</a:t>
            </a:r>
          </a:p>
          <a:p>
            <a:pPr algn="l">
              <a:lnSpc>
                <a:spcPct val="150000"/>
              </a:lnSpc>
              <a:spcAft>
                <a:spcPts val="600"/>
              </a:spcAft>
            </a:pPr>
            <a:r>
              <a:rPr lang="en-US" b="1" dirty="0">
                <a:solidFill>
                  <a:prstClr val="black">
                    <a:lumMod val="75000"/>
                    <a:lumOff val="25000"/>
                  </a:prstClr>
                </a:solidFill>
                <a:latin typeface="Segoe UI" panose="020B0502040204020203" pitchFamily="34" charset="0"/>
                <a:cs typeface="Segoe UI" panose="020B0502040204020203" pitchFamily="34" charset="0"/>
              </a:rPr>
              <a:t>   The MVC framework includes the following 3 components:</a:t>
            </a:r>
          </a:p>
          <a:p>
            <a:pPr marL="285750" indent="-285750" algn="l">
              <a:lnSpc>
                <a:spcPct val="150000"/>
              </a:lnSpc>
              <a:spcAft>
                <a:spcPts val="600"/>
              </a:spcAft>
              <a:buFont typeface="Arial" panose="020B0604020202020204" pitchFamily="34" charset="0"/>
              <a:buChar char="•"/>
            </a:pPr>
            <a:endParaRPr lang="en-US" b="1" dirty="0">
              <a:solidFill>
                <a:prstClr val="black">
                  <a:lumMod val="75000"/>
                  <a:lumOff val="25000"/>
                </a:prstClr>
              </a:solidFill>
              <a:latin typeface="Segoe UI" panose="020B0502040204020203" pitchFamily="34" charset="0"/>
              <a:cs typeface="Segoe UI" panose="020B0502040204020203" pitchFamily="34" charset="0"/>
            </a:endParaRPr>
          </a:p>
          <a:p>
            <a:pPr marL="285750" indent="-285750" algn="l">
              <a:lnSpc>
                <a:spcPct val="150000"/>
              </a:lnSpc>
              <a:spcAft>
                <a:spcPts val="600"/>
              </a:spcAft>
              <a:buFont typeface="Arial" panose="020B0604020202020204" pitchFamily="34" charset="0"/>
              <a:buChar char="•"/>
            </a:pPr>
            <a:r>
              <a:rPr lang="en-US" dirty="0">
                <a:solidFill>
                  <a:prstClr val="black">
                    <a:lumMod val="75000"/>
                    <a:lumOff val="25000"/>
                  </a:prstClr>
                </a:solidFill>
                <a:latin typeface="Segoe UI" panose="020B0502040204020203" pitchFamily="34" charset="0"/>
                <a:cs typeface="Segoe UI" panose="020B0502040204020203" pitchFamily="34" charset="0"/>
              </a:rPr>
              <a:t>Controller</a:t>
            </a:r>
          </a:p>
          <a:p>
            <a:pPr marL="285750" indent="-285750" algn="l">
              <a:lnSpc>
                <a:spcPct val="150000"/>
              </a:lnSpc>
              <a:spcAft>
                <a:spcPts val="600"/>
              </a:spcAft>
              <a:buFont typeface="Arial" panose="020B0604020202020204" pitchFamily="34" charset="0"/>
              <a:buChar char="•"/>
            </a:pPr>
            <a:r>
              <a:rPr lang="en-US" dirty="0">
                <a:solidFill>
                  <a:prstClr val="black">
                    <a:lumMod val="75000"/>
                    <a:lumOff val="25000"/>
                  </a:prstClr>
                </a:solidFill>
                <a:latin typeface="Segoe UI" panose="020B0502040204020203" pitchFamily="34" charset="0"/>
                <a:cs typeface="Segoe UI" panose="020B0502040204020203" pitchFamily="34" charset="0"/>
              </a:rPr>
              <a:t>Model</a:t>
            </a:r>
          </a:p>
          <a:p>
            <a:pPr marL="285750" indent="-285750" algn="l">
              <a:lnSpc>
                <a:spcPct val="150000"/>
              </a:lnSpc>
              <a:spcAft>
                <a:spcPts val="600"/>
              </a:spcAft>
              <a:buFont typeface="Arial" panose="020B0604020202020204" pitchFamily="34" charset="0"/>
              <a:buChar char="•"/>
            </a:pPr>
            <a:r>
              <a:rPr lang="en-US" dirty="0">
                <a:solidFill>
                  <a:prstClr val="black">
                    <a:lumMod val="75000"/>
                    <a:lumOff val="25000"/>
                  </a:prstClr>
                </a:solidFill>
                <a:latin typeface="Segoe UI" panose="020B0502040204020203" pitchFamily="34" charset="0"/>
                <a:cs typeface="Segoe UI" panose="020B0502040204020203" pitchFamily="34" charset="0"/>
              </a:rPr>
              <a:t>View</a:t>
            </a:r>
          </a:p>
          <a:p>
            <a:pPr marL="285750" indent="-285750" algn="l">
              <a:lnSpc>
                <a:spcPct val="150000"/>
              </a:lnSpc>
              <a:spcAft>
                <a:spcPts val="600"/>
              </a:spcAft>
              <a:buFont typeface="Arial" panose="020B0604020202020204" pitchFamily="34" charset="0"/>
              <a:buChar char="•"/>
            </a:pP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34D06F99-5459-F7EB-9BB2-D227B0DA7992}"/>
              </a:ext>
            </a:extLst>
          </p:cNvPr>
          <p:cNvPicPr>
            <a:picLocks noChangeAspect="1"/>
          </p:cNvPicPr>
          <p:nvPr/>
        </p:nvPicPr>
        <p:blipFill>
          <a:blip r:embed="rId2"/>
          <a:stretch>
            <a:fillRect/>
          </a:stretch>
        </p:blipFill>
        <p:spPr>
          <a:xfrm>
            <a:off x="4458983" y="2928135"/>
            <a:ext cx="4777483" cy="3195263"/>
          </a:xfrm>
          <a:prstGeom prst="rect">
            <a:avLst/>
          </a:prstGeom>
        </p:spPr>
      </p:pic>
    </p:spTree>
    <p:extLst>
      <p:ext uri="{BB962C8B-B14F-4D97-AF65-F5344CB8AC3E}">
        <p14:creationId xmlns:p14="http://schemas.microsoft.com/office/powerpoint/2010/main" val="3083517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FC94C63B-A668-B20A-9D60-6C5D96E2478D}"/>
              </a:ext>
            </a:extLst>
          </p:cNvPr>
          <p:cNvSpPr txBox="1"/>
          <p:nvPr/>
        </p:nvSpPr>
        <p:spPr>
          <a:xfrm>
            <a:off x="760288" y="1479479"/>
            <a:ext cx="7397393" cy="3390472"/>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47EEE670-C52B-C6B5-2CD7-843901C8FFAB}"/>
              </a:ext>
            </a:extLst>
          </p:cNvPr>
          <p:cNvSpPr txBox="1"/>
          <p:nvPr/>
        </p:nvSpPr>
        <p:spPr>
          <a:xfrm>
            <a:off x="760288" y="1592494"/>
            <a:ext cx="10671424" cy="1253448"/>
          </a:xfrm>
          <a:prstGeom prst="rect">
            <a:avLst/>
          </a:prstGeom>
        </p:spPr>
        <p:txBody>
          <a:bodyPr vert="horz" wrap="square" lIns="91440" tIns="45720" rIns="91440" bIns="45720" rtlCol="0">
            <a:noAutofit/>
          </a:bodyPr>
          <a:lstStyle/>
          <a:p>
            <a:pPr marL="285750" indent="-285750" algn="l">
              <a:lnSpc>
                <a:spcPts val="1800"/>
              </a:lnSpc>
              <a:spcAft>
                <a:spcPts val="600"/>
              </a:spcAft>
              <a:buFont typeface="Arial" panose="020B0604020202020204" pitchFamily="34" charset="0"/>
              <a:buChar char="•"/>
            </a:pP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65CFD383-DF91-99A7-319C-71C71EACA2CA}"/>
              </a:ext>
            </a:extLst>
          </p:cNvPr>
          <p:cNvSpPr txBox="1"/>
          <p:nvPr/>
        </p:nvSpPr>
        <p:spPr>
          <a:xfrm>
            <a:off x="760288" y="1479479"/>
            <a:ext cx="10671424" cy="4767209"/>
          </a:xfrm>
          <a:prstGeom prst="rect">
            <a:avLst/>
          </a:prstGeom>
        </p:spPr>
        <p:txBody>
          <a:bodyPr vert="horz" wrap="square" lIns="91440" tIns="45720" rIns="91440" bIns="45720" rtlCol="0">
            <a:noAutofit/>
          </a:bodyPr>
          <a:lstStyle/>
          <a:p>
            <a:pPr marL="285750" indent="-285750" algn="l">
              <a:lnSpc>
                <a:spcPct val="150000"/>
              </a:lnSpc>
              <a:spcAft>
                <a:spcPts val="600"/>
              </a:spcAft>
              <a:buFont typeface="Arial" panose="020B0604020202020204" pitchFamily="34" charset="0"/>
              <a:buChar char="•"/>
            </a:pP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06F6FA70-D537-BE74-2380-43C36094778C}"/>
              </a:ext>
            </a:extLst>
          </p:cNvPr>
          <p:cNvSpPr txBox="1"/>
          <p:nvPr/>
        </p:nvSpPr>
        <p:spPr>
          <a:xfrm>
            <a:off x="760288" y="1479479"/>
            <a:ext cx="10952251" cy="4613096"/>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b="1" dirty="0">
                <a:solidFill>
                  <a:prstClr val="black">
                    <a:lumMod val="75000"/>
                    <a:lumOff val="25000"/>
                  </a:prstClr>
                </a:solidFill>
                <a:latin typeface="Segoe UI" panose="020B0502040204020203" pitchFamily="34" charset="0"/>
                <a:cs typeface="Segoe UI" panose="020B0502040204020203" pitchFamily="34" charset="0"/>
              </a:rPr>
              <a:t>Controller:</a:t>
            </a:r>
          </a:p>
          <a:p>
            <a:pPr marL="0" indent="0" algn="l">
              <a:lnSpc>
                <a:spcPct val="1500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The controller is the component that enables the interconnection between the views and the model so it acts as an intermediary. </a:t>
            </a:r>
          </a:p>
          <a:p>
            <a:pPr marL="0" indent="0" algn="l">
              <a:lnSpc>
                <a:spcPct val="1500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marL="0" indent="0" algn="l">
              <a:lnSpc>
                <a:spcPct val="150000"/>
              </a:lnSpc>
              <a:spcAft>
                <a:spcPts val="600"/>
              </a:spcAft>
              <a:buNone/>
            </a:pPr>
            <a:r>
              <a:rPr lang="en-US" b="1" dirty="0">
                <a:solidFill>
                  <a:prstClr val="black">
                    <a:lumMod val="75000"/>
                    <a:lumOff val="25000"/>
                  </a:prstClr>
                </a:solidFill>
                <a:latin typeface="Segoe UI" panose="020B0502040204020203" pitchFamily="34" charset="0"/>
                <a:cs typeface="Segoe UI" panose="020B0502040204020203" pitchFamily="34" charset="0"/>
              </a:rPr>
              <a:t>View:</a:t>
            </a:r>
          </a:p>
          <a:p>
            <a:pPr marL="0" indent="0" algn="l">
              <a:lnSpc>
                <a:spcPct val="1500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The View component is used for all the UI logic of the application. It generates a user interface for the user.</a:t>
            </a:r>
          </a:p>
          <a:p>
            <a:pPr marL="0" indent="0" algn="l">
              <a:lnSpc>
                <a:spcPct val="1500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marL="0" indent="0" algn="l">
              <a:lnSpc>
                <a:spcPct val="150000"/>
              </a:lnSpc>
              <a:spcAft>
                <a:spcPts val="600"/>
              </a:spcAft>
              <a:buNone/>
            </a:pPr>
            <a:r>
              <a:rPr lang="en-US" b="1" dirty="0">
                <a:solidFill>
                  <a:prstClr val="black">
                    <a:lumMod val="75000"/>
                    <a:lumOff val="25000"/>
                  </a:prstClr>
                </a:solidFill>
                <a:latin typeface="Segoe UI" panose="020B0502040204020203" pitchFamily="34" charset="0"/>
                <a:cs typeface="Segoe UI" panose="020B0502040204020203" pitchFamily="34" charset="0"/>
              </a:rPr>
              <a:t>Model:</a:t>
            </a:r>
          </a:p>
          <a:p>
            <a:pPr marL="0" indent="0" algn="l">
              <a:lnSpc>
                <a:spcPct val="1500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The Model component corresponds to all the data-related logic that the user works with. This can represent either the data that is being transferred between the View and Controller components or any other business logic-related data. </a:t>
            </a: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20417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440187"/>
            <a:ext cx="10983132" cy="747763"/>
          </a:xfrm>
        </p:spPr>
        <p:txBody>
          <a:bodyPr/>
          <a:lstStyle/>
          <a:p>
            <a:r>
              <a:rPr lang="en-US" dirty="0"/>
              <a:t>Features of MVC </a:t>
            </a:r>
          </a:p>
        </p:txBody>
      </p:sp>
      <p:sp>
        <p:nvSpPr>
          <p:cNvPr id="33" name="TextBox 32">
            <a:extLst>
              <a:ext uri="{FF2B5EF4-FFF2-40B4-BE49-F238E27FC236}">
                <a16:creationId xmlns:a16="http://schemas.microsoft.com/office/drawing/2014/main" id="{FC94C63B-A668-B20A-9D60-6C5D96E2478D}"/>
              </a:ext>
            </a:extLst>
          </p:cNvPr>
          <p:cNvSpPr txBox="1"/>
          <p:nvPr/>
        </p:nvSpPr>
        <p:spPr>
          <a:xfrm>
            <a:off x="760288" y="1479479"/>
            <a:ext cx="7397393" cy="3390472"/>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47EEE670-C52B-C6B5-2CD7-843901C8FFAB}"/>
              </a:ext>
            </a:extLst>
          </p:cNvPr>
          <p:cNvSpPr txBox="1"/>
          <p:nvPr/>
        </p:nvSpPr>
        <p:spPr>
          <a:xfrm>
            <a:off x="760288" y="1592494"/>
            <a:ext cx="10671424" cy="1253448"/>
          </a:xfrm>
          <a:prstGeom prst="rect">
            <a:avLst/>
          </a:prstGeom>
        </p:spPr>
        <p:txBody>
          <a:bodyPr vert="horz" wrap="square" lIns="91440" tIns="45720" rIns="91440" bIns="45720" rtlCol="0">
            <a:noAutofit/>
          </a:bodyPr>
          <a:lstStyle/>
          <a:p>
            <a:pPr marL="285750" indent="-285750" algn="l">
              <a:lnSpc>
                <a:spcPts val="1800"/>
              </a:lnSpc>
              <a:spcAft>
                <a:spcPts val="600"/>
              </a:spcAft>
              <a:buFont typeface="Arial" panose="020B0604020202020204" pitchFamily="34" charset="0"/>
              <a:buChar char="•"/>
            </a:pP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65CFD383-DF91-99A7-319C-71C71EACA2CA}"/>
              </a:ext>
            </a:extLst>
          </p:cNvPr>
          <p:cNvSpPr txBox="1"/>
          <p:nvPr/>
        </p:nvSpPr>
        <p:spPr>
          <a:xfrm>
            <a:off x="760288" y="1479479"/>
            <a:ext cx="10671424" cy="4767209"/>
          </a:xfrm>
          <a:prstGeom prst="rect">
            <a:avLst/>
          </a:prstGeom>
        </p:spPr>
        <p:txBody>
          <a:bodyPr vert="horz" wrap="square" lIns="91440" tIns="45720" rIns="91440" bIns="45720" rtlCol="0">
            <a:noAutofit/>
          </a:bodyPr>
          <a:lstStyle/>
          <a:p>
            <a:pPr marL="285750" indent="-285750" algn="l">
              <a:lnSpc>
                <a:spcPct val="150000"/>
              </a:lnSpc>
              <a:spcAft>
                <a:spcPts val="600"/>
              </a:spcAft>
              <a:buFont typeface="Arial" panose="020B0604020202020204" pitchFamily="34" charset="0"/>
              <a:buChar char="•"/>
            </a:pPr>
            <a:r>
              <a:rPr lang="en-US" dirty="0">
                <a:solidFill>
                  <a:prstClr val="black">
                    <a:lumMod val="75000"/>
                    <a:lumOff val="25000"/>
                  </a:prstClr>
                </a:solidFill>
                <a:latin typeface="Segoe UI" panose="020B0502040204020203" pitchFamily="34" charset="0"/>
                <a:cs typeface="Segoe UI" panose="020B0502040204020203" pitchFamily="34" charset="0"/>
              </a:rPr>
              <a:t>It provides a clear separation of business logic, UI logic, and input logic.</a:t>
            </a:r>
          </a:p>
          <a:p>
            <a:pPr marL="285750" indent="-285750" algn="l">
              <a:lnSpc>
                <a:spcPct val="150000"/>
              </a:lnSpc>
              <a:spcAft>
                <a:spcPts val="600"/>
              </a:spcAft>
              <a:buFont typeface="Arial" panose="020B0604020202020204" pitchFamily="34" charset="0"/>
              <a:buChar char="•"/>
            </a:pPr>
            <a:r>
              <a:rPr lang="en-US" dirty="0">
                <a:solidFill>
                  <a:prstClr val="black">
                    <a:lumMod val="75000"/>
                    <a:lumOff val="25000"/>
                  </a:prstClr>
                </a:solidFill>
                <a:latin typeface="Segoe UI" panose="020B0502040204020203" pitchFamily="34" charset="0"/>
                <a:cs typeface="Segoe UI" panose="020B0502040204020203" pitchFamily="34" charset="0"/>
              </a:rPr>
              <a:t>It supports Test Driven Development (TDD).</a:t>
            </a:r>
          </a:p>
          <a:p>
            <a:pPr marL="285750" indent="-285750" algn="l">
              <a:lnSpc>
                <a:spcPct val="150000"/>
              </a:lnSpc>
              <a:spcAft>
                <a:spcPts val="600"/>
              </a:spcAft>
              <a:buFont typeface="Arial" panose="020B0604020202020204" pitchFamily="34" charset="0"/>
              <a:buChar char="•"/>
            </a:pPr>
            <a:r>
              <a:rPr lang="en-US" dirty="0">
                <a:solidFill>
                  <a:prstClr val="black">
                    <a:lumMod val="75000"/>
                    <a:lumOff val="25000"/>
                  </a:prstClr>
                </a:solidFill>
                <a:latin typeface="Segoe UI" panose="020B0502040204020203" pitchFamily="34" charset="0"/>
                <a:cs typeface="Segoe UI" panose="020B0502040204020203" pitchFamily="34" charset="0"/>
              </a:rPr>
              <a:t>URL Control </a:t>
            </a:r>
          </a:p>
          <a:p>
            <a:pPr marL="285750" indent="-285750" algn="l">
              <a:lnSpc>
                <a:spcPct val="150000"/>
              </a:lnSpc>
              <a:spcAft>
                <a:spcPts val="600"/>
              </a:spcAft>
              <a:buFont typeface="Arial" panose="020B0604020202020204" pitchFamily="34" charset="0"/>
              <a:buChar char="•"/>
            </a:pPr>
            <a:r>
              <a:rPr lang="en-US" dirty="0">
                <a:solidFill>
                  <a:prstClr val="black">
                    <a:lumMod val="75000"/>
                    <a:lumOff val="25000"/>
                  </a:prstClr>
                </a:solidFill>
                <a:latin typeface="Segoe UI" panose="020B0502040204020203" pitchFamily="34" charset="0"/>
                <a:cs typeface="Segoe UI" panose="020B0502040204020203" pitchFamily="34" charset="0"/>
              </a:rPr>
              <a:t>Scalability</a:t>
            </a:r>
          </a:p>
          <a:p>
            <a:pPr marL="285750" indent="-285750" algn="l">
              <a:lnSpc>
                <a:spcPct val="150000"/>
              </a:lnSpc>
              <a:spcAft>
                <a:spcPts val="600"/>
              </a:spcAft>
              <a:buFont typeface="Arial" panose="020B0604020202020204" pitchFamily="34" charset="0"/>
              <a:buChar char="•"/>
            </a:pPr>
            <a:r>
              <a:rPr lang="en-US" dirty="0">
                <a:solidFill>
                  <a:prstClr val="black">
                    <a:lumMod val="75000"/>
                    <a:lumOff val="25000"/>
                  </a:prstClr>
                </a:solidFill>
                <a:latin typeface="Segoe UI" panose="020B0502040204020203" pitchFamily="34" charset="0"/>
                <a:cs typeface="Segoe UI" panose="020B0502040204020203" pitchFamily="34" charset="0"/>
              </a:rPr>
              <a:t>Reusability</a:t>
            </a:r>
          </a:p>
          <a:p>
            <a:pPr marL="285750" indent="-285750" algn="l">
              <a:lnSpc>
                <a:spcPct val="150000"/>
              </a:lnSpc>
              <a:spcAft>
                <a:spcPts val="600"/>
              </a:spcAft>
              <a:buFont typeface="Arial" panose="020B0604020202020204" pitchFamily="34" charset="0"/>
              <a:buChar char="•"/>
            </a:pPr>
            <a:r>
              <a:rPr lang="en-US" dirty="0">
                <a:solidFill>
                  <a:prstClr val="black">
                    <a:lumMod val="75000"/>
                    <a:lumOff val="25000"/>
                  </a:prstClr>
                </a:solidFill>
                <a:latin typeface="Segoe UI" panose="020B0502040204020203" pitchFamily="34" charset="0"/>
                <a:cs typeface="Segoe UI" panose="020B0502040204020203" pitchFamily="34" charset="0"/>
              </a:rPr>
              <a:t>It is also used for designing mobile apps.</a:t>
            </a: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55108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F72E69-07AA-33E3-3426-5B3B58E0173F}"/>
              </a:ext>
            </a:extLst>
          </p:cNvPr>
          <p:cNvSpPr txBox="1"/>
          <p:nvPr/>
        </p:nvSpPr>
        <p:spPr>
          <a:xfrm>
            <a:off x="934948" y="647272"/>
            <a:ext cx="10613205" cy="5589141"/>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6" name="Title 1">
            <a:extLst>
              <a:ext uri="{FF2B5EF4-FFF2-40B4-BE49-F238E27FC236}">
                <a16:creationId xmlns:a16="http://schemas.microsoft.com/office/drawing/2014/main" id="{1F47271A-9264-9E30-9BEA-9DDFD885950B}"/>
              </a:ext>
            </a:extLst>
          </p:cNvPr>
          <p:cNvSpPr txBox="1">
            <a:spLocks/>
          </p:cNvSpPr>
          <p:nvPr/>
        </p:nvSpPr>
        <p:spPr>
          <a:xfrm>
            <a:off x="604434" y="440187"/>
            <a:ext cx="10983132" cy="747763"/>
          </a:xfrm>
          <a:prstGeom prst="rect">
            <a:avLst/>
          </a:prstGeom>
        </p:spPr>
        <p:txBody>
          <a:bodyPr vert="horz" lIns="91440" tIns="0" rIns="91440" bIns="0" rtlCol="0" anchor="t" anchorCtr="0">
            <a:noAutofit/>
          </a:bodyPr>
          <a:lstStyle>
            <a:lvl1pPr algn="l" defTabSz="914400" rtl="0" eaLnBrk="1" latinLnBrk="0" hangingPunct="1">
              <a:lnSpc>
                <a:spcPct val="100000"/>
              </a:lnSpc>
              <a:spcBef>
                <a:spcPct val="0"/>
              </a:spcBef>
              <a:buNone/>
              <a:defRPr lang="en-US" sz="4800" kern="1200" dirty="0">
                <a:solidFill>
                  <a:schemeClr val="bg1"/>
                </a:solidFill>
                <a:latin typeface="+mj-lt"/>
                <a:ea typeface="+mj-ea"/>
                <a:cs typeface="+mj-cs"/>
              </a:defRPr>
            </a:lvl1pPr>
          </a:lstStyle>
          <a:p>
            <a:r>
              <a:rPr lang="en-IN" dirty="0"/>
              <a:t> MVC LIFE CYCLE</a:t>
            </a:r>
          </a:p>
        </p:txBody>
      </p:sp>
      <p:sp>
        <p:nvSpPr>
          <p:cNvPr id="7" name="TextBox 6">
            <a:extLst>
              <a:ext uri="{FF2B5EF4-FFF2-40B4-BE49-F238E27FC236}">
                <a16:creationId xmlns:a16="http://schemas.microsoft.com/office/drawing/2014/main" id="{E8252ED8-9239-4A73-E253-71161AFE513A}"/>
              </a:ext>
            </a:extLst>
          </p:cNvPr>
          <p:cNvSpPr txBox="1"/>
          <p:nvPr/>
        </p:nvSpPr>
        <p:spPr>
          <a:xfrm>
            <a:off x="604434" y="1479478"/>
            <a:ext cx="10652618" cy="4530903"/>
          </a:xfrm>
          <a:prstGeom prst="rect">
            <a:avLst/>
          </a:prstGeom>
        </p:spPr>
        <p:txBody>
          <a:bodyPr vert="horz" wrap="square" lIns="91440" tIns="45720" rIns="91440" bIns="45720" rtlCol="0">
            <a:noAutofit/>
          </a:bodyPr>
          <a:lstStyle/>
          <a:p>
            <a:pPr marL="0" indent="0" algn="l">
              <a:lnSpc>
                <a:spcPct val="150000"/>
              </a:lnSpc>
              <a:spcAft>
                <a:spcPts val="600"/>
              </a:spcAft>
              <a:buNone/>
            </a:pPr>
            <a:r>
              <a:rPr lang="en-US" sz="2000" dirty="0">
                <a:solidFill>
                  <a:schemeClr val="bg1"/>
                </a:solidFill>
                <a:latin typeface="Segoe UI" panose="020B0502040204020203" pitchFamily="34" charset="0"/>
                <a:cs typeface="Segoe UI" panose="020B0502040204020203" pitchFamily="34" charset="0"/>
              </a:rPr>
              <a:t>The MVC (Model-View-Controller) framework in ASP.NET follows a well-defined life cycle that describes how an HTTP request is processed and a response is generated. </a:t>
            </a:r>
          </a:p>
          <a:p>
            <a:pPr marL="0" indent="0" algn="l">
              <a:lnSpc>
                <a:spcPct val="150000"/>
              </a:lnSpc>
              <a:spcAft>
                <a:spcPts val="600"/>
              </a:spcAft>
              <a:buNone/>
            </a:pPr>
            <a:endParaRPr lang="en-US" sz="2000" dirty="0">
              <a:solidFill>
                <a:schemeClr val="bg1"/>
              </a:solidFill>
              <a:latin typeface="Segoe UI" panose="020B0502040204020203" pitchFamily="34" charset="0"/>
              <a:cs typeface="Segoe UI" panose="020B0502040204020203" pitchFamily="34" charset="0"/>
            </a:endParaRPr>
          </a:p>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9549D67A-6788-DE66-1158-8F3CD92E405C}"/>
              </a:ext>
            </a:extLst>
          </p:cNvPr>
          <p:cNvSpPr>
            <a:spLocks noChangeArrowheads="1"/>
          </p:cNvSpPr>
          <p:nvPr/>
        </p:nvSpPr>
        <p:spPr bwMode="auto">
          <a:xfrm>
            <a:off x="684580" y="2789014"/>
            <a:ext cx="11113940" cy="29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buFontTx/>
              <a:buChar char="•"/>
            </a:pPr>
            <a:r>
              <a:rPr kumimoji="0" lang="en-US" altLang="en-US" i="0" u="none" strike="noStrike" cap="none" normalizeH="0" baseline="0" dirty="0">
                <a:ln>
                  <a:noFill/>
                </a:ln>
                <a:solidFill>
                  <a:schemeClr val="bg2"/>
                </a:solidFill>
                <a:effectLst/>
                <a:latin typeface="Arial" panose="020B0604020202020204" pitchFamily="34" charset="0"/>
              </a:rPr>
              <a:t>Routing: Determines which controller and action should handle the request based on the URL</a:t>
            </a:r>
            <a:r>
              <a:rPr kumimoji="0" lang="en-US" altLang="en-US" sz="1800" b="0" i="0" u="none" strike="noStrike" cap="none" normalizeH="0" baseline="0" dirty="0">
                <a:ln>
                  <a:noFill/>
                </a:ln>
                <a:solidFill>
                  <a:schemeClr val="bg2"/>
                </a:solidFill>
                <a:effectLst/>
                <a:latin typeface="Arial" panose="020B0604020202020204" pitchFamily="34" charset="0"/>
              </a:rPr>
              <a:t>.</a:t>
            </a:r>
            <a:endParaRPr kumimoji="0" lang="en-US" altLang="en-US"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Arial" panose="020B0604020202020204" pitchFamily="34" charset="0"/>
              </a:rPr>
              <a:t>Controller Initialization: Creates the controller instance and resolves dependencies if configured.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Arial" panose="020B0604020202020204" pitchFamily="34" charset="0"/>
              </a:rPr>
              <a:t>Action Execution: Invokes the action method, processes request parameters, and interacts with the model.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Arial" panose="020B0604020202020204" pitchFamily="34" charset="0"/>
              </a:rPr>
              <a:t>Result Execution: Executes the action result to generate an HTTP response.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Arial" panose="020B0604020202020204" pitchFamily="34" charset="0"/>
              </a:rPr>
              <a:t>View Engine: If returning a </a:t>
            </a:r>
            <a:r>
              <a:rPr kumimoji="0" lang="en-US" altLang="en-US" i="0" u="none" strike="noStrike" cap="none" normalizeH="0" baseline="0" dirty="0" err="1">
                <a:ln>
                  <a:noFill/>
                </a:ln>
                <a:solidFill>
                  <a:schemeClr val="bg2"/>
                </a:solidFill>
                <a:effectLst/>
                <a:latin typeface="Arial" panose="020B0604020202020204" pitchFamily="34" charset="0"/>
              </a:rPr>
              <a:t>ViewResult</a:t>
            </a:r>
            <a:r>
              <a:rPr kumimoji="0" lang="en-US" altLang="en-US" i="0" u="none" strike="noStrike" cap="none" normalizeH="0" baseline="0" dirty="0">
                <a:ln>
                  <a:noFill/>
                </a:ln>
                <a:solidFill>
                  <a:schemeClr val="bg2"/>
                </a:solidFill>
                <a:effectLst/>
                <a:latin typeface="Arial" panose="020B0604020202020204" pitchFamily="34" charset="0"/>
              </a:rPr>
              <a:t>, processes the view file to generate HTML.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Arial" panose="020B0604020202020204" pitchFamily="34" charset="0"/>
              </a:rPr>
              <a:t>Layout and Rendering: Combines view with layout (_</a:t>
            </a:r>
            <a:r>
              <a:rPr kumimoji="0" lang="en-US" altLang="en-US" i="0" u="none" strike="noStrike" cap="none" normalizeH="0" baseline="0" dirty="0" err="1">
                <a:ln>
                  <a:noFill/>
                </a:ln>
                <a:solidFill>
                  <a:schemeClr val="bg2"/>
                </a:solidFill>
                <a:effectLst/>
                <a:latin typeface="Arial" panose="020B0604020202020204" pitchFamily="34" charset="0"/>
              </a:rPr>
              <a:t>Layout.cshtml</a:t>
            </a:r>
            <a:r>
              <a:rPr kumimoji="0" lang="en-US" altLang="en-US" i="0" u="none" strike="noStrike" cap="none" normalizeH="0" baseline="0" dirty="0">
                <a:ln>
                  <a:noFill/>
                </a:ln>
                <a:solidFill>
                  <a:schemeClr val="bg2"/>
                </a:solidFill>
                <a:effectLst/>
                <a:latin typeface="Arial" panose="020B0604020202020204" pitchFamily="34" charset="0"/>
              </a:rPr>
              <a:t>) and sends HTML response to client.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i="0" u="none" strike="noStrike" cap="none" normalizeH="0" baseline="0" dirty="0">
                <a:ln>
                  <a:noFill/>
                </a:ln>
                <a:solidFill>
                  <a:schemeClr val="bg2"/>
                </a:solidFill>
                <a:effectLst/>
                <a:latin typeface="Arial" panose="020B0604020202020204" pitchFamily="34" charset="0"/>
              </a:rPr>
              <a:t>Response: Client receives and renders the HTML content. </a:t>
            </a:r>
          </a:p>
        </p:txBody>
      </p:sp>
    </p:spTree>
    <p:extLst>
      <p:ext uri="{BB962C8B-B14F-4D97-AF65-F5344CB8AC3E}">
        <p14:creationId xmlns:p14="http://schemas.microsoft.com/office/powerpoint/2010/main" val="3502118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440187"/>
            <a:ext cx="10983132" cy="747763"/>
          </a:xfrm>
        </p:spPr>
        <p:txBody>
          <a:bodyPr/>
          <a:lstStyle/>
          <a:p>
            <a:r>
              <a:rPr lang="en-US" b="1" dirty="0" err="1"/>
              <a:t>IActionResult</a:t>
            </a:r>
            <a:r>
              <a:rPr lang="en-US" b="1" dirty="0"/>
              <a:t> in MVC</a:t>
            </a:r>
          </a:p>
        </p:txBody>
      </p:sp>
      <p:sp>
        <p:nvSpPr>
          <p:cNvPr id="33" name="TextBox 32">
            <a:extLst>
              <a:ext uri="{FF2B5EF4-FFF2-40B4-BE49-F238E27FC236}">
                <a16:creationId xmlns:a16="http://schemas.microsoft.com/office/drawing/2014/main" id="{FC94C63B-A668-B20A-9D60-6C5D96E2478D}"/>
              </a:ext>
            </a:extLst>
          </p:cNvPr>
          <p:cNvSpPr txBox="1"/>
          <p:nvPr/>
        </p:nvSpPr>
        <p:spPr>
          <a:xfrm>
            <a:off x="760288" y="1479479"/>
            <a:ext cx="7397393" cy="3390472"/>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47EEE670-C52B-C6B5-2CD7-843901C8FFAB}"/>
              </a:ext>
            </a:extLst>
          </p:cNvPr>
          <p:cNvSpPr txBox="1"/>
          <p:nvPr/>
        </p:nvSpPr>
        <p:spPr>
          <a:xfrm>
            <a:off x="760288" y="1592494"/>
            <a:ext cx="10671424" cy="1253448"/>
          </a:xfrm>
          <a:prstGeom prst="rect">
            <a:avLst/>
          </a:prstGeom>
        </p:spPr>
        <p:txBody>
          <a:bodyPr vert="horz" wrap="square" lIns="91440" tIns="45720" rIns="91440" bIns="45720" rtlCol="0">
            <a:noAutofit/>
          </a:bodyPr>
          <a:lstStyle/>
          <a:p>
            <a:pPr marL="285750" indent="-285750" algn="l">
              <a:lnSpc>
                <a:spcPts val="1800"/>
              </a:lnSpc>
              <a:spcAft>
                <a:spcPts val="600"/>
              </a:spcAft>
              <a:buFont typeface="Arial" panose="020B0604020202020204" pitchFamily="34" charset="0"/>
              <a:buChar char="•"/>
            </a:pP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65CFD383-DF91-99A7-319C-71C71EACA2CA}"/>
              </a:ext>
            </a:extLst>
          </p:cNvPr>
          <p:cNvSpPr txBox="1"/>
          <p:nvPr/>
        </p:nvSpPr>
        <p:spPr>
          <a:xfrm>
            <a:off x="760288" y="1284270"/>
            <a:ext cx="10671424" cy="5133543"/>
          </a:xfrm>
          <a:prstGeom prst="rect">
            <a:avLst/>
          </a:prstGeom>
        </p:spPr>
        <p:txBody>
          <a:bodyPr vert="horz" wrap="square" lIns="91440" tIns="45720" rIns="91440" bIns="45720" rtlCol="0">
            <a:noAutofit/>
          </a:bodyPr>
          <a:lstStyle/>
          <a:p>
            <a:pPr algn="l">
              <a:lnSpc>
                <a:spcPct val="150000"/>
              </a:lnSpc>
              <a:spcAft>
                <a:spcPts val="600"/>
              </a:spcAft>
            </a:pPr>
            <a:r>
              <a:rPr lang="en-US" dirty="0" err="1">
                <a:solidFill>
                  <a:prstClr val="black">
                    <a:lumMod val="75000"/>
                    <a:lumOff val="25000"/>
                  </a:prstClr>
                </a:solidFill>
                <a:latin typeface="Segoe UI" panose="020B0502040204020203" pitchFamily="34" charset="0"/>
                <a:cs typeface="Segoe UI" panose="020B0502040204020203" pitchFamily="34" charset="0"/>
              </a:rPr>
              <a:t>IActionResult</a:t>
            </a:r>
            <a:r>
              <a:rPr lang="en-US" dirty="0">
                <a:solidFill>
                  <a:prstClr val="black">
                    <a:lumMod val="75000"/>
                    <a:lumOff val="25000"/>
                  </a:prstClr>
                </a:solidFill>
                <a:latin typeface="Segoe UI" panose="020B0502040204020203" pitchFamily="34" charset="0"/>
                <a:cs typeface="Segoe UI" panose="020B0502040204020203" pitchFamily="34" charset="0"/>
              </a:rPr>
              <a:t> is an abstract class in ASP.NET MVC that represents the result of an action method. It serves as the base class for different types of action results that an action method can return. The primary purpose of </a:t>
            </a:r>
            <a:r>
              <a:rPr lang="en-US" dirty="0" err="1">
                <a:solidFill>
                  <a:prstClr val="black">
                    <a:lumMod val="75000"/>
                    <a:lumOff val="25000"/>
                  </a:prstClr>
                </a:solidFill>
                <a:latin typeface="Segoe UI" panose="020B0502040204020203" pitchFamily="34" charset="0"/>
                <a:cs typeface="Segoe UI" panose="020B0502040204020203" pitchFamily="34" charset="0"/>
              </a:rPr>
              <a:t>IActionResult</a:t>
            </a:r>
            <a:r>
              <a:rPr lang="en-US" dirty="0">
                <a:solidFill>
                  <a:prstClr val="black">
                    <a:lumMod val="75000"/>
                    <a:lumOff val="25000"/>
                  </a:prstClr>
                </a:solidFill>
                <a:latin typeface="Segoe UI" panose="020B0502040204020203" pitchFamily="34" charset="0"/>
                <a:cs typeface="Segoe UI" panose="020B0502040204020203" pitchFamily="34" charset="0"/>
              </a:rPr>
              <a:t> is to encapsulate what will be rendered to the browser or client after an action method executes.</a:t>
            </a:r>
          </a:p>
          <a:p>
            <a:pPr algn="l">
              <a:lnSpc>
                <a:spcPct val="150000"/>
              </a:lnSpc>
              <a:spcAft>
                <a:spcPts val="600"/>
              </a:spcAft>
            </a:pPr>
            <a:r>
              <a:rPr lang="en-US" b="1" dirty="0">
                <a:solidFill>
                  <a:prstClr val="black">
                    <a:lumMod val="75000"/>
                    <a:lumOff val="25000"/>
                  </a:prstClr>
                </a:solidFill>
                <a:latin typeface="Segoe UI" panose="020B0502040204020203" pitchFamily="34" charset="0"/>
                <a:cs typeface="Segoe UI" panose="020B0502040204020203" pitchFamily="34" charset="0"/>
              </a:rPr>
              <a:t>Types of </a:t>
            </a:r>
            <a:r>
              <a:rPr lang="en-US" b="1" dirty="0" err="1">
                <a:solidFill>
                  <a:prstClr val="black">
                    <a:lumMod val="75000"/>
                    <a:lumOff val="25000"/>
                  </a:prstClr>
                </a:solidFill>
                <a:latin typeface="Segoe UI" panose="020B0502040204020203" pitchFamily="34" charset="0"/>
                <a:cs typeface="Segoe UI" panose="020B0502040204020203" pitchFamily="34" charset="0"/>
              </a:rPr>
              <a:t>IActionResult</a:t>
            </a:r>
            <a:endParaRPr lang="en-US" b="1" dirty="0">
              <a:solidFill>
                <a:prstClr val="black">
                  <a:lumMod val="75000"/>
                  <a:lumOff val="25000"/>
                </a:prstClr>
              </a:solidFill>
              <a:latin typeface="Segoe UI" panose="020B0502040204020203" pitchFamily="34" charset="0"/>
              <a:cs typeface="Segoe UI" panose="020B0502040204020203" pitchFamily="34" charset="0"/>
            </a:endParaRPr>
          </a:p>
          <a:p>
            <a:pPr marL="285750" indent="-285750" algn="l">
              <a:lnSpc>
                <a:spcPct val="150000"/>
              </a:lnSpc>
              <a:spcAft>
                <a:spcPts val="600"/>
              </a:spcAft>
              <a:buFont typeface="Arial" panose="020B0604020202020204" pitchFamily="34" charset="0"/>
              <a:buChar char="•"/>
            </a:pPr>
            <a:r>
              <a:rPr lang="en-IN" dirty="0" err="1">
                <a:solidFill>
                  <a:prstClr val="black">
                    <a:lumMod val="75000"/>
                    <a:lumOff val="25000"/>
                  </a:prstClr>
                </a:solidFill>
                <a:latin typeface="Segoe UI" panose="020B0502040204020203" pitchFamily="34" charset="0"/>
                <a:cs typeface="Segoe UI" panose="020B0502040204020203" pitchFamily="34" charset="0"/>
              </a:rPr>
              <a:t>ViewResult</a:t>
            </a:r>
            <a:endParaRPr lang="en-IN" dirty="0">
              <a:solidFill>
                <a:prstClr val="black">
                  <a:lumMod val="75000"/>
                  <a:lumOff val="25000"/>
                </a:prstClr>
              </a:solidFill>
              <a:latin typeface="Segoe UI" panose="020B0502040204020203" pitchFamily="34" charset="0"/>
              <a:cs typeface="Segoe UI" panose="020B0502040204020203" pitchFamily="34" charset="0"/>
            </a:endParaRPr>
          </a:p>
          <a:p>
            <a:pPr marL="285750" indent="-285750" algn="l">
              <a:lnSpc>
                <a:spcPct val="150000"/>
              </a:lnSpc>
              <a:spcAft>
                <a:spcPts val="600"/>
              </a:spcAft>
              <a:buFont typeface="Arial" panose="020B0604020202020204" pitchFamily="34" charset="0"/>
              <a:buChar char="•"/>
            </a:pPr>
            <a:r>
              <a:rPr lang="en-IN" dirty="0" err="1">
                <a:solidFill>
                  <a:prstClr val="black">
                    <a:lumMod val="75000"/>
                    <a:lumOff val="25000"/>
                  </a:prstClr>
                </a:solidFill>
                <a:latin typeface="Segoe UI" panose="020B0502040204020203" pitchFamily="34" charset="0"/>
                <a:cs typeface="Segoe UI" panose="020B0502040204020203" pitchFamily="34" charset="0"/>
              </a:rPr>
              <a:t>PartialViewResult</a:t>
            </a:r>
            <a:endParaRPr lang="en-IN" dirty="0">
              <a:solidFill>
                <a:prstClr val="black">
                  <a:lumMod val="75000"/>
                  <a:lumOff val="25000"/>
                </a:prstClr>
              </a:solidFill>
              <a:latin typeface="Segoe UI" panose="020B0502040204020203" pitchFamily="34" charset="0"/>
              <a:cs typeface="Segoe UI" panose="020B0502040204020203" pitchFamily="34" charset="0"/>
            </a:endParaRPr>
          </a:p>
          <a:p>
            <a:pPr marL="285750" indent="-285750" algn="l">
              <a:lnSpc>
                <a:spcPct val="150000"/>
              </a:lnSpc>
              <a:spcAft>
                <a:spcPts val="600"/>
              </a:spcAft>
              <a:buFont typeface="Arial" panose="020B0604020202020204" pitchFamily="34" charset="0"/>
              <a:buChar char="•"/>
            </a:pPr>
            <a:r>
              <a:rPr lang="en-IN" dirty="0" err="1">
                <a:solidFill>
                  <a:prstClr val="black">
                    <a:lumMod val="75000"/>
                    <a:lumOff val="25000"/>
                  </a:prstClr>
                </a:solidFill>
                <a:latin typeface="Segoe UI" panose="020B0502040204020203" pitchFamily="34" charset="0"/>
                <a:cs typeface="Segoe UI" panose="020B0502040204020203" pitchFamily="34" charset="0"/>
              </a:rPr>
              <a:t>RedirectResult</a:t>
            </a:r>
            <a:endParaRPr lang="en-IN" dirty="0">
              <a:solidFill>
                <a:prstClr val="black">
                  <a:lumMod val="75000"/>
                  <a:lumOff val="25000"/>
                </a:prstClr>
              </a:solidFill>
              <a:latin typeface="Segoe UI" panose="020B0502040204020203" pitchFamily="34" charset="0"/>
              <a:cs typeface="Segoe UI" panose="020B0502040204020203" pitchFamily="34" charset="0"/>
            </a:endParaRPr>
          </a:p>
          <a:p>
            <a:pPr marL="285750" indent="-285750" algn="l">
              <a:lnSpc>
                <a:spcPct val="150000"/>
              </a:lnSpc>
              <a:spcAft>
                <a:spcPts val="600"/>
              </a:spcAft>
              <a:buFont typeface="Arial" panose="020B0604020202020204" pitchFamily="34" charset="0"/>
              <a:buChar char="•"/>
            </a:pPr>
            <a:r>
              <a:rPr lang="en-IN" dirty="0" err="1">
                <a:solidFill>
                  <a:prstClr val="black">
                    <a:lumMod val="75000"/>
                    <a:lumOff val="25000"/>
                  </a:prstClr>
                </a:solidFill>
                <a:latin typeface="Segoe UI" panose="020B0502040204020203" pitchFamily="34" charset="0"/>
                <a:cs typeface="Segoe UI" panose="020B0502040204020203" pitchFamily="34" charset="0"/>
              </a:rPr>
              <a:t>JsonResult</a:t>
            </a:r>
            <a:endParaRPr lang="en-IN" dirty="0">
              <a:solidFill>
                <a:prstClr val="black">
                  <a:lumMod val="75000"/>
                  <a:lumOff val="25000"/>
                </a:prstClr>
              </a:solidFill>
              <a:latin typeface="Segoe UI" panose="020B0502040204020203" pitchFamily="34" charset="0"/>
              <a:cs typeface="Segoe UI" panose="020B0502040204020203" pitchFamily="34" charset="0"/>
            </a:endParaRPr>
          </a:p>
          <a:p>
            <a:pPr marL="285750" indent="-285750" algn="l">
              <a:lnSpc>
                <a:spcPct val="150000"/>
              </a:lnSpc>
              <a:spcAft>
                <a:spcPts val="600"/>
              </a:spcAft>
              <a:buFont typeface="Arial" panose="020B0604020202020204" pitchFamily="34" charset="0"/>
              <a:buChar char="•"/>
            </a:pPr>
            <a:r>
              <a:rPr lang="en-IN" dirty="0" err="1">
                <a:solidFill>
                  <a:prstClr val="black">
                    <a:lumMod val="75000"/>
                    <a:lumOff val="25000"/>
                  </a:prstClr>
                </a:solidFill>
                <a:latin typeface="Segoe UI" panose="020B0502040204020203" pitchFamily="34" charset="0"/>
                <a:cs typeface="Segoe UI" panose="020B0502040204020203" pitchFamily="34" charset="0"/>
              </a:rPr>
              <a:t>FileResult</a:t>
            </a:r>
            <a:endParaRPr lang="en-IN" dirty="0">
              <a:solidFill>
                <a:prstClr val="black">
                  <a:lumMod val="75000"/>
                  <a:lumOff val="25000"/>
                </a:prstClr>
              </a:solidFill>
              <a:latin typeface="Segoe UI" panose="020B0502040204020203" pitchFamily="34" charset="0"/>
              <a:cs typeface="Segoe UI" panose="020B0502040204020203" pitchFamily="34" charset="0"/>
            </a:endParaRPr>
          </a:p>
          <a:p>
            <a:pPr marL="285750" indent="-285750" algn="l">
              <a:lnSpc>
                <a:spcPct val="150000"/>
              </a:lnSpc>
              <a:spcAft>
                <a:spcPts val="600"/>
              </a:spcAft>
              <a:buFont typeface="Arial" panose="020B0604020202020204" pitchFamily="34" charset="0"/>
              <a:buChar char="•"/>
            </a:pPr>
            <a:r>
              <a:rPr lang="en-IN" dirty="0" err="1">
                <a:solidFill>
                  <a:prstClr val="black">
                    <a:lumMod val="75000"/>
                    <a:lumOff val="25000"/>
                  </a:prstClr>
                </a:solidFill>
                <a:latin typeface="Segoe UI" panose="020B0502040204020203" pitchFamily="34" charset="0"/>
                <a:cs typeface="Segoe UI" panose="020B0502040204020203" pitchFamily="34" charset="0"/>
              </a:rPr>
              <a:t>ContentResult</a:t>
            </a:r>
            <a:endParaRPr lang="en-IN" dirty="0">
              <a:solidFill>
                <a:prstClr val="black">
                  <a:lumMod val="75000"/>
                  <a:lumOff val="25000"/>
                </a:prstClr>
              </a:solidFill>
              <a:latin typeface="Segoe UI" panose="020B0502040204020203" pitchFamily="34" charset="0"/>
              <a:cs typeface="Segoe UI" panose="020B0502040204020203" pitchFamily="34" charset="0"/>
            </a:endParaRPr>
          </a:p>
          <a:p>
            <a:pPr algn="l">
              <a:lnSpc>
                <a:spcPct val="150000"/>
              </a:lnSpc>
              <a:spcAft>
                <a:spcPts val="600"/>
              </a:spcAft>
            </a:pPr>
            <a:r>
              <a:rPr lang="en-IN" dirty="0">
                <a:solidFill>
                  <a:prstClr val="black">
                    <a:lumMod val="75000"/>
                    <a:lumOff val="25000"/>
                  </a:prstClr>
                </a:solidFill>
                <a:latin typeface="Segoe UI" panose="020B0502040204020203" pitchFamily="34" charset="0"/>
                <a:cs typeface="Segoe UI" panose="020B0502040204020203" pitchFamily="34" charset="0"/>
              </a:rPr>
              <a:t> </a:t>
            </a:r>
          </a:p>
          <a:p>
            <a:pPr marL="285750" indent="-285750" algn="l">
              <a:lnSpc>
                <a:spcPct val="150000"/>
              </a:lnSpc>
              <a:spcAft>
                <a:spcPts val="600"/>
              </a:spcAft>
              <a:buFont typeface="Arial" panose="020B0604020202020204" pitchFamily="34" charset="0"/>
              <a:buChar char="•"/>
            </a:pP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94163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16A919-069B-7D3E-DB72-17D27A47D52C}"/>
              </a:ext>
            </a:extLst>
          </p:cNvPr>
          <p:cNvPicPr>
            <a:picLocks noChangeAspect="1"/>
          </p:cNvPicPr>
          <p:nvPr/>
        </p:nvPicPr>
        <p:blipFill>
          <a:blip r:embed="rId2"/>
          <a:stretch>
            <a:fillRect/>
          </a:stretch>
        </p:blipFill>
        <p:spPr>
          <a:xfrm>
            <a:off x="423071" y="213864"/>
            <a:ext cx="11345858" cy="6430272"/>
          </a:xfrm>
          <a:prstGeom prst="rect">
            <a:avLst/>
          </a:prstGeom>
        </p:spPr>
      </p:pic>
    </p:spTree>
    <p:extLst>
      <p:ext uri="{BB962C8B-B14F-4D97-AF65-F5344CB8AC3E}">
        <p14:creationId xmlns:p14="http://schemas.microsoft.com/office/powerpoint/2010/main" val="1574425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0359E0-C8D3-8D28-F3A3-35D33FE88771}"/>
              </a:ext>
            </a:extLst>
          </p:cNvPr>
          <p:cNvPicPr>
            <a:picLocks noChangeAspect="1"/>
          </p:cNvPicPr>
          <p:nvPr/>
        </p:nvPicPr>
        <p:blipFill>
          <a:blip r:embed="rId2"/>
          <a:stretch>
            <a:fillRect/>
          </a:stretch>
        </p:blipFill>
        <p:spPr>
          <a:xfrm>
            <a:off x="289702" y="375811"/>
            <a:ext cx="11612596" cy="6106377"/>
          </a:xfrm>
          <a:prstGeom prst="rect">
            <a:avLst/>
          </a:prstGeom>
        </p:spPr>
      </p:pic>
    </p:spTree>
    <p:extLst>
      <p:ext uri="{BB962C8B-B14F-4D97-AF65-F5344CB8AC3E}">
        <p14:creationId xmlns:p14="http://schemas.microsoft.com/office/powerpoint/2010/main" val="3236458924"/>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{27AC0ED6-E8BC-48C7-81A3-F40B86EDF55F}tf16411177_win32</Template>
  <TotalTime>444</TotalTime>
  <Words>580</Words>
  <Application>Microsoft Office PowerPoint</Application>
  <PresentationFormat>Widescreen</PresentationFormat>
  <Paragraphs>61</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Segoe UI</vt:lpstr>
      <vt:lpstr>Segoe UI Light</vt:lpstr>
      <vt:lpstr>Get Started with 3D</vt:lpstr>
      <vt:lpstr>           MVC           (model-view-controller)</vt:lpstr>
      <vt:lpstr>PowerPoint Presentation</vt:lpstr>
      <vt:lpstr>PowerPoint Presentation</vt:lpstr>
      <vt:lpstr>PowerPoint Presentation</vt:lpstr>
      <vt:lpstr>Features of MVC </vt:lpstr>
      <vt:lpstr>PowerPoint Presentation</vt:lpstr>
      <vt:lpstr>IActionResult in MVC</vt:lpstr>
      <vt:lpstr>PowerPoint Presentation</vt:lpstr>
      <vt:lpstr>PowerPoint Presentation</vt:lpstr>
      <vt:lpstr>Advantages of MVC:</vt:lpstr>
      <vt:lpstr>Disadvantages of MVC:</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Haneesha RH</dc:creator>
  <cp:lastModifiedBy>Haneesha RH</cp:lastModifiedBy>
  <cp:revision>4</cp:revision>
  <dcterms:created xsi:type="dcterms:W3CDTF">2024-07-07T06:28:44Z</dcterms:created>
  <dcterms:modified xsi:type="dcterms:W3CDTF">2024-07-23T08:34:26Z</dcterms:modified>
</cp:coreProperties>
</file>