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3" roundtripDataSignature="AMtx7mhAh+8l3cIzhmvHMKyPjlhxonXi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Hello Everyone,Welcome to Aitrich Accademy….Today we are discussing about the topic MVC</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 name="Shape 21"/>
        <p:cNvGrpSpPr/>
        <p:nvPr/>
      </p:nvGrpSpPr>
      <p:grpSpPr>
        <a:xfrm>
          <a:off x="0" y="0"/>
          <a:ext cx="0" cy="0"/>
          <a:chOff x="0" y="0"/>
          <a:chExt cx="0" cy="0"/>
        </a:xfrm>
      </p:grpSpPr>
      <p:sp>
        <p:nvSpPr>
          <p:cNvPr id="22" name="Google Shape;22;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2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8"/>
          <p:cNvSpPr/>
          <p:nvPr>
            <p:ph idx="2" type="pic"/>
          </p:nvPr>
        </p:nvSpPr>
        <p:spPr>
          <a:xfrm>
            <a:off x="5183188" y="987425"/>
            <a:ext cx="6172200" cy="4873625"/>
          </a:xfrm>
          <a:prstGeom prst="rect">
            <a:avLst/>
          </a:prstGeom>
          <a:noFill/>
          <a:ln>
            <a:noFill/>
          </a:ln>
        </p:spPr>
      </p:sp>
      <p:sp>
        <p:nvSpPr>
          <p:cNvPr id="68" name="Google Shape;68;p2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1.png"/><Relationship Id="rId5"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4.jp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jp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jp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1.png"/><Relationship Id="rId5"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8.pn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2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21.jpg"/><Relationship Id="rId7"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2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png"/><Relationship Id="rId5"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21030" y="1122680"/>
            <a:ext cx="6309995" cy="164084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solidFill>
                  <a:schemeClr val="dk1"/>
                </a:solidFill>
              </a:rPr>
              <a:t>MVC</a:t>
            </a:r>
            <a:r>
              <a:rPr lang="en-US" sz="3110">
                <a:solidFill>
                  <a:schemeClr val="dk1"/>
                </a:solidFill>
              </a:rPr>
              <a:t>(Model-View- Controller)</a:t>
            </a:r>
            <a:endParaRPr sz="3110">
              <a:solidFill>
                <a:schemeClr val="dk1"/>
              </a:solidFill>
            </a:endParaRPr>
          </a:p>
        </p:txBody>
      </p:sp>
      <p:pic>
        <p:nvPicPr>
          <p:cNvPr id="89" name="Google Shape;89;p1"/>
          <p:cNvPicPr preferRelativeResize="0"/>
          <p:nvPr/>
        </p:nvPicPr>
        <p:blipFill rotWithShape="1">
          <a:blip r:embed="rId3">
            <a:alphaModFix/>
          </a:blip>
          <a:srcRect b="0" l="0" r="0" t="0"/>
          <a:stretch/>
        </p:blipFill>
        <p:spPr>
          <a:xfrm>
            <a:off x="7052310" y="1286510"/>
            <a:ext cx="4876800" cy="487680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500"/>
                                        <p:tgtEl>
                                          <p:spTgt spid="88"/>
                                        </p:tgtEl>
                                      </p:cBhvr>
                                    </p:animEffect>
                                  </p:childTnLst>
                                </p:cTn>
                              </p:par>
                              <p:par>
                                <p:cTn fill="hold" nodeType="with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500"/>
                                        <p:tgtEl>
                                          <p:spTgt spid="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2"/>
              </a:buClr>
              <a:buSzPts val="4400"/>
              <a:buFont typeface="Calibri"/>
              <a:buNone/>
            </a:pPr>
            <a:r>
              <a:rPr lang="en-US">
                <a:solidFill>
                  <a:schemeClr val="dk2"/>
                </a:solidFill>
              </a:rPr>
              <a:t>How to register a Service with ASP.NET Core Dependency Injection Container?</a:t>
            </a:r>
            <a:endParaRPr>
              <a:solidFill>
                <a:schemeClr val="dk2"/>
              </a:solidFill>
            </a:endParaRPr>
          </a:p>
        </p:txBody>
      </p:sp>
      <p:sp>
        <p:nvSpPr>
          <p:cNvPr id="179" name="Google Shape;179;p10"/>
          <p:cNvSpPr txBox="1"/>
          <p:nvPr>
            <p:ph idx="1" type="body"/>
          </p:nvPr>
        </p:nvSpPr>
        <p:spPr>
          <a:xfrm>
            <a:off x="838200" y="1825625"/>
            <a:ext cx="9928860" cy="4351655"/>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2250"/>
              <a:buChar char="•"/>
            </a:pPr>
            <a:r>
              <a:rPr lang="en-US" sz="2250"/>
              <a:t>We need to register a service with ASP.NET Core Dependency Injection Container within the ConfigureServices() method of the Startup class.</a:t>
            </a:r>
            <a:endParaRPr sz="2250"/>
          </a:p>
          <a:p>
            <a:pPr indent="-101600" lvl="0" marL="228600" rtl="0" algn="l">
              <a:lnSpc>
                <a:spcPct val="110000"/>
              </a:lnSpc>
              <a:spcBef>
                <a:spcPts val="1000"/>
              </a:spcBef>
              <a:spcAft>
                <a:spcPts val="0"/>
              </a:spcAft>
              <a:buClr>
                <a:schemeClr val="dk1"/>
              </a:buClr>
              <a:buSzPts val="2000"/>
              <a:buNone/>
            </a:pPr>
            <a:r>
              <a:t/>
            </a:r>
            <a:endParaRPr sz="2000"/>
          </a:p>
          <a:p>
            <a:pPr indent="0" lvl="1" marL="457200" rtl="0" algn="l">
              <a:lnSpc>
                <a:spcPct val="90000"/>
              </a:lnSpc>
              <a:spcBef>
                <a:spcPts val="500"/>
              </a:spcBef>
              <a:spcAft>
                <a:spcPts val="0"/>
              </a:spcAft>
              <a:buClr>
                <a:schemeClr val="dk1"/>
              </a:buClr>
              <a:buSzPts val="2000"/>
              <a:buNone/>
            </a:pPr>
            <a:r>
              <a:t/>
            </a:r>
            <a:endParaRPr sz="2000"/>
          </a:p>
          <a:p>
            <a:pPr indent="0" lvl="1" marL="457200" rtl="0" algn="l">
              <a:lnSpc>
                <a:spcPct val="90000"/>
              </a:lnSpc>
              <a:spcBef>
                <a:spcPts val="500"/>
              </a:spcBef>
              <a:spcAft>
                <a:spcPts val="0"/>
              </a:spcAft>
              <a:buClr>
                <a:schemeClr val="dk1"/>
              </a:buClr>
              <a:buSzPts val="4000"/>
              <a:buNone/>
            </a:pPr>
            <a:r>
              <a:t/>
            </a:r>
            <a:endParaRPr sz="4000"/>
          </a:p>
          <a:p>
            <a:pPr indent="0" lvl="1" marL="457200" rtl="0" algn="l">
              <a:lnSpc>
                <a:spcPct val="90000"/>
              </a:lnSpc>
              <a:spcBef>
                <a:spcPts val="500"/>
              </a:spcBef>
              <a:spcAft>
                <a:spcPts val="0"/>
              </a:spcAft>
              <a:buClr>
                <a:schemeClr val="dk1"/>
              </a:buClr>
              <a:buSzPts val="4000"/>
              <a:buNone/>
            </a:pPr>
            <a:r>
              <a:t/>
            </a:r>
            <a:endParaRPr sz="4000"/>
          </a:p>
          <a:p>
            <a:pPr indent="0" lvl="1" marL="457200" rtl="0" algn="l">
              <a:lnSpc>
                <a:spcPct val="90000"/>
              </a:lnSpc>
              <a:spcBef>
                <a:spcPts val="500"/>
              </a:spcBef>
              <a:spcAft>
                <a:spcPts val="0"/>
              </a:spcAft>
              <a:buClr>
                <a:schemeClr val="dk1"/>
              </a:buClr>
              <a:buSzPts val="4000"/>
              <a:buNone/>
            </a:pPr>
            <a:r>
              <a:t/>
            </a:r>
            <a:endParaRPr sz="4000"/>
          </a:p>
          <a:p>
            <a:pPr indent="0" lvl="1" marL="457200" rtl="0" algn="l">
              <a:lnSpc>
                <a:spcPct val="90000"/>
              </a:lnSpc>
              <a:spcBef>
                <a:spcPts val="500"/>
              </a:spcBef>
              <a:spcAft>
                <a:spcPts val="0"/>
              </a:spcAft>
              <a:buClr>
                <a:schemeClr val="dk1"/>
              </a:buClr>
              <a:buSzPts val="4000"/>
              <a:buNone/>
            </a:pPr>
            <a:r>
              <a:t/>
            </a:r>
            <a:endParaRPr sz="4000"/>
          </a:p>
          <a:p>
            <a:pPr indent="0" lvl="1" marL="457200" rtl="0" algn="l">
              <a:lnSpc>
                <a:spcPct val="90000"/>
              </a:lnSpc>
              <a:spcBef>
                <a:spcPts val="500"/>
              </a:spcBef>
              <a:spcAft>
                <a:spcPts val="0"/>
              </a:spcAft>
              <a:buClr>
                <a:schemeClr val="dk1"/>
              </a:buClr>
              <a:buSzPts val="4000"/>
              <a:buNone/>
            </a:pPr>
            <a:r>
              <a:t/>
            </a:r>
            <a:endParaRPr sz="4000"/>
          </a:p>
          <a:p>
            <a:pPr indent="0" lvl="1" marL="457200" rtl="0" algn="l">
              <a:lnSpc>
                <a:spcPct val="90000"/>
              </a:lnSpc>
              <a:spcBef>
                <a:spcPts val="500"/>
              </a:spcBef>
              <a:spcAft>
                <a:spcPts val="0"/>
              </a:spcAft>
              <a:buClr>
                <a:schemeClr val="dk1"/>
              </a:buClr>
              <a:buSzPts val="4000"/>
              <a:buNone/>
            </a:pPr>
            <a:r>
              <a:t/>
            </a:r>
            <a:endParaRPr sz="4000"/>
          </a:p>
          <a:p>
            <a:pPr indent="0" lvl="1" marL="457200" rtl="0" algn="l">
              <a:lnSpc>
                <a:spcPct val="90000"/>
              </a:lnSpc>
              <a:spcBef>
                <a:spcPts val="500"/>
              </a:spcBef>
              <a:spcAft>
                <a:spcPts val="0"/>
              </a:spcAft>
              <a:buClr>
                <a:schemeClr val="dk1"/>
              </a:buClr>
              <a:buSzPts val="4000"/>
              <a:buNone/>
            </a:pPr>
            <a:r>
              <a:t/>
            </a:r>
            <a:endParaRPr sz="4000"/>
          </a:p>
          <a:p>
            <a:pPr indent="0" lvl="1" marL="457200" rtl="0" algn="l">
              <a:lnSpc>
                <a:spcPct val="90000"/>
              </a:lnSpc>
              <a:spcBef>
                <a:spcPts val="500"/>
              </a:spcBef>
              <a:spcAft>
                <a:spcPts val="0"/>
              </a:spcAft>
              <a:buClr>
                <a:schemeClr val="dk1"/>
              </a:buClr>
              <a:buSzPts val="4000"/>
              <a:buNone/>
            </a:pPr>
            <a:r>
              <a:t/>
            </a:r>
            <a:endParaRPr sz="4000"/>
          </a:p>
          <a:p>
            <a:pPr indent="0" lvl="1" marL="457200" rtl="0" algn="l">
              <a:lnSpc>
                <a:spcPct val="90000"/>
              </a:lnSpc>
              <a:spcBef>
                <a:spcPts val="500"/>
              </a:spcBef>
              <a:spcAft>
                <a:spcPts val="0"/>
              </a:spcAft>
              <a:buClr>
                <a:schemeClr val="dk1"/>
              </a:buClr>
              <a:buSzPts val="4000"/>
              <a:buNone/>
            </a:pPr>
            <a:r>
              <a:t/>
            </a:r>
            <a:endParaRPr sz="4000"/>
          </a:p>
          <a:p>
            <a:pPr indent="0" lvl="1" marL="457200" rtl="0" algn="l">
              <a:lnSpc>
                <a:spcPct val="90000"/>
              </a:lnSpc>
              <a:spcBef>
                <a:spcPts val="500"/>
              </a:spcBef>
              <a:spcAft>
                <a:spcPts val="0"/>
              </a:spcAft>
              <a:buClr>
                <a:schemeClr val="dk1"/>
              </a:buClr>
              <a:buSzPts val="4000"/>
              <a:buNone/>
            </a:pPr>
            <a:r>
              <a:t/>
            </a:r>
            <a:endParaRPr sz="4000"/>
          </a:p>
          <a:p>
            <a:pPr indent="0" lvl="1" marL="457200" rtl="0" algn="l">
              <a:lnSpc>
                <a:spcPct val="90000"/>
              </a:lnSpc>
              <a:spcBef>
                <a:spcPts val="500"/>
              </a:spcBef>
              <a:spcAft>
                <a:spcPts val="0"/>
              </a:spcAft>
              <a:buClr>
                <a:schemeClr val="dk1"/>
              </a:buClr>
              <a:buSzPts val="4000"/>
              <a:buNone/>
            </a:pPr>
            <a:r>
              <a:t/>
            </a:r>
            <a:endParaRPr sz="4000"/>
          </a:p>
        </p:txBody>
      </p:sp>
      <p:sp>
        <p:nvSpPr>
          <p:cNvPr id="180" name="Google Shape;180;p10"/>
          <p:cNvSpPr/>
          <p:nvPr/>
        </p:nvSpPr>
        <p:spPr>
          <a:xfrm>
            <a:off x="1127760" y="2736215"/>
            <a:ext cx="10086975" cy="989965"/>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1" name="Google Shape;181;p10"/>
          <p:cNvSpPr txBox="1"/>
          <p:nvPr/>
        </p:nvSpPr>
        <p:spPr>
          <a:xfrm>
            <a:off x="1053847" y="2986895"/>
            <a:ext cx="9886200" cy="708000"/>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Clr>
                <a:schemeClr val="dk1"/>
              </a:buClr>
              <a:buSzPts val="2000"/>
              <a:buFont typeface="Calibri"/>
              <a:buNone/>
            </a:pPr>
            <a:r>
              <a:rPr b="1" i="0" lang="en-US" sz="2000" u="none" cap="none" strike="noStrike">
                <a:solidFill>
                  <a:schemeClr val="dk1"/>
                </a:solidFill>
                <a:latin typeface="Calibri"/>
                <a:ea typeface="Calibri"/>
                <a:cs typeface="Calibri"/>
                <a:sym typeface="Calibri"/>
              </a:rPr>
              <a:t>Singleton:</a:t>
            </a:r>
            <a:r>
              <a:rPr b="0" i="0" lang="en-US" sz="2000" u="none" cap="none" strike="noStrike">
                <a:solidFill>
                  <a:schemeClr val="dk1"/>
                </a:solidFill>
                <a:latin typeface="Calibri"/>
                <a:ea typeface="Calibri"/>
                <a:cs typeface="Calibri"/>
                <a:sym typeface="Calibri"/>
              </a:rPr>
              <a:t> </a:t>
            </a:r>
            <a:r>
              <a:rPr b="0" i="0" lang="en-US" sz="2000" u="none" cap="none" strike="noStrike">
                <a:solidFill>
                  <a:schemeClr val="lt1"/>
                </a:solidFill>
                <a:latin typeface="Calibri"/>
                <a:ea typeface="Calibri"/>
                <a:cs typeface="Calibri"/>
                <a:sym typeface="Calibri"/>
              </a:rPr>
              <a:t>In this case, the IoC container will create and share a single instance of a service object throughout the application’s lifetime.</a:t>
            </a:r>
            <a:endParaRPr b="0" i="0" sz="2000" u="none" cap="none" strike="noStrike">
              <a:solidFill>
                <a:schemeClr val="lt1"/>
              </a:solidFill>
              <a:latin typeface="Calibri"/>
              <a:ea typeface="Calibri"/>
              <a:cs typeface="Calibri"/>
              <a:sym typeface="Calibri"/>
            </a:endParaRPr>
          </a:p>
        </p:txBody>
      </p:sp>
      <p:sp>
        <p:nvSpPr>
          <p:cNvPr id="182" name="Google Shape;182;p10"/>
          <p:cNvSpPr/>
          <p:nvPr/>
        </p:nvSpPr>
        <p:spPr>
          <a:xfrm>
            <a:off x="1136650" y="3923030"/>
            <a:ext cx="10086975" cy="852805"/>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 name="Google Shape;183;p10"/>
          <p:cNvSpPr txBox="1"/>
          <p:nvPr/>
        </p:nvSpPr>
        <p:spPr>
          <a:xfrm>
            <a:off x="1505585" y="3911600"/>
            <a:ext cx="9190355" cy="1014730"/>
          </a:xfrm>
          <a:prstGeom prst="rect">
            <a:avLst/>
          </a:prstGeom>
          <a:noFill/>
          <a:ln>
            <a:noFill/>
          </a:ln>
        </p:spPr>
        <p:txBody>
          <a:bodyPr anchorCtr="0" anchor="t" bIns="45700" lIns="91425" spcFirstLastPara="1" rIns="91425" wrap="square" tIns="45700">
            <a:spAutoFit/>
          </a:bodyPr>
          <a:lstStyle/>
          <a:p>
            <a:pPr indent="0" lvl="1" marL="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Transient:</a:t>
            </a:r>
            <a:r>
              <a:rPr b="1" i="0" lang="en-US" sz="2000" u="none" cap="none" strike="noStrike">
                <a:solidFill>
                  <a:schemeClr val="lt1"/>
                </a:solidFill>
                <a:latin typeface="Calibri"/>
                <a:ea typeface="Calibri"/>
                <a:cs typeface="Calibri"/>
                <a:sym typeface="Calibri"/>
              </a:rPr>
              <a:t> </a:t>
            </a:r>
            <a:r>
              <a:rPr b="0" i="0" lang="en-US" sz="2000" u="none" cap="none" strike="noStrike">
                <a:solidFill>
                  <a:schemeClr val="lt1"/>
                </a:solidFill>
                <a:latin typeface="Calibri"/>
                <a:ea typeface="Calibri"/>
                <a:cs typeface="Calibri"/>
                <a:sym typeface="Calibri"/>
              </a:rPr>
              <a:t>In this case, the IoC container will create a new instance of the specified service type every time you ask for it.</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184" name="Google Shape;184;p10"/>
          <p:cNvSpPr/>
          <p:nvPr/>
        </p:nvSpPr>
        <p:spPr>
          <a:xfrm>
            <a:off x="1136650" y="4991100"/>
            <a:ext cx="10086975" cy="989965"/>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5" name="Google Shape;185;p10"/>
          <p:cNvSpPr txBox="1"/>
          <p:nvPr/>
        </p:nvSpPr>
        <p:spPr>
          <a:xfrm>
            <a:off x="980440" y="5111750"/>
            <a:ext cx="10033000" cy="706755"/>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Scoped: </a:t>
            </a:r>
            <a:r>
              <a:rPr b="0" i="0" lang="en-US" sz="2000" u="none" cap="none" strike="noStrike">
                <a:solidFill>
                  <a:schemeClr val="lt1"/>
                </a:solidFill>
                <a:latin typeface="Calibri"/>
                <a:ea typeface="Calibri"/>
                <a:cs typeface="Calibri"/>
                <a:sym typeface="Calibri"/>
              </a:rPr>
              <a:t>In this case, the IoC container will create an instance of the specified service type once per request and will be shared in a single request.</a:t>
            </a:r>
            <a:endParaRPr b="0" i="0" sz="2000" u="none" cap="none" strike="noStrike">
              <a:solidFill>
                <a:schemeClr val="lt1"/>
              </a:solidFill>
              <a:latin typeface="Calibri"/>
              <a:ea typeface="Calibri"/>
              <a:cs typeface="Calibri"/>
              <a:sym typeface="Calibri"/>
            </a:endParaRPr>
          </a:p>
        </p:txBody>
      </p:sp>
      <p:pic>
        <p:nvPicPr>
          <p:cNvPr descr="Aitrich-Logo-Transparent-BG-1536x504" id="186" name="Google Shape;186;p10"/>
          <p:cNvPicPr preferRelativeResize="0"/>
          <p:nvPr/>
        </p:nvPicPr>
        <p:blipFill rotWithShape="1">
          <a:blip r:embed="rId3">
            <a:alphaModFix/>
          </a:blip>
          <a:srcRect b="0" l="0" r="0" t="0"/>
          <a:stretch/>
        </p:blipFill>
        <p:spPr>
          <a:xfrm>
            <a:off x="332740" y="6298565"/>
            <a:ext cx="1101090" cy="361315"/>
          </a:xfrm>
          <a:prstGeom prst="rect">
            <a:avLst/>
          </a:prstGeom>
          <a:noFill/>
          <a:ln>
            <a:noFill/>
          </a:ln>
        </p:spPr>
      </p:pic>
      <p:pic>
        <p:nvPicPr>
          <p:cNvPr descr="Aitrich-Logo-Transparent-BG-1536x504" id="187" name="Google Shape;187;p10"/>
          <p:cNvPicPr preferRelativeResize="0"/>
          <p:nvPr/>
        </p:nvPicPr>
        <p:blipFill rotWithShape="1">
          <a:blip r:embed="rId3">
            <a:alphaModFix/>
          </a:blip>
          <a:srcRect b="0" l="0" r="0" t="0"/>
          <a:stretch/>
        </p:blipFill>
        <p:spPr>
          <a:xfrm>
            <a:off x="341630" y="6292215"/>
            <a:ext cx="1101090" cy="361315"/>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80"/>
                                        </p:tgtEl>
                                        <p:attrNameLst>
                                          <p:attrName>style.visibility</p:attrName>
                                        </p:attrNameLst>
                                      </p:cBhvr>
                                      <p:to>
                                        <p:strVal val="visible"/>
                                      </p:to>
                                    </p:set>
                                    <p:anim calcmode="lin" valueType="num">
                                      <p:cBhvr additive="base">
                                        <p:cTn dur="500"/>
                                        <p:tgtEl>
                                          <p:spTgt spid="18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3"/>
                                        </p:tgtEl>
                                        <p:attrNameLst>
                                          <p:attrName>style.visibility</p:attrName>
                                        </p:attrNameLst>
                                      </p:cBhvr>
                                      <p:to>
                                        <p:strVal val="visible"/>
                                      </p:to>
                                    </p:set>
                                    <p:anim calcmode="lin" valueType="num">
                                      <p:cBhvr additive="base">
                                        <p:cTn dur="500"/>
                                        <p:tgtEl>
                                          <p:spTgt spid="18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2"/>
                                        </p:tgtEl>
                                        <p:attrNameLst>
                                          <p:attrName>style.visibility</p:attrName>
                                        </p:attrNameLst>
                                      </p:cBhvr>
                                      <p:to>
                                        <p:strVal val="visible"/>
                                      </p:to>
                                    </p:set>
                                    <p:anim calcmode="lin" valueType="num">
                                      <p:cBhvr additive="base">
                                        <p:cTn dur="500"/>
                                        <p:tgtEl>
                                          <p:spTgt spid="18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5"/>
                                        </p:tgtEl>
                                        <p:attrNameLst>
                                          <p:attrName>style.visibility</p:attrName>
                                        </p:attrNameLst>
                                      </p:cBhvr>
                                      <p:to>
                                        <p:strVal val="visible"/>
                                      </p:to>
                                    </p:set>
                                    <p:anim calcmode="lin" valueType="num">
                                      <p:cBhvr additive="base">
                                        <p:cTn dur="500"/>
                                        <p:tgtEl>
                                          <p:spTgt spid="18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4"/>
                                        </p:tgtEl>
                                        <p:attrNameLst>
                                          <p:attrName>style.visibility</p:attrName>
                                        </p:attrNameLst>
                                      </p:cBhvr>
                                      <p:to>
                                        <p:strVal val="visible"/>
                                      </p:to>
                                    </p:set>
                                    <p:anim calcmode="lin" valueType="num">
                                      <p:cBhvr additive="base">
                                        <p:cTn dur="500"/>
                                        <p:tgtEl>
                                          <p:spTgt spid="18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Controller</a:t>
            </a:r>
            <a:endParaRPr/>
          </a:p>
        </p:txBody>
      </p:sp>
      <p:sp>
        <p:nvSpPr>
          <p:cNvPr id="193" name="Google Shape;193;p11"/>
          <p:cNvSpPr/>
          <p:nvPr/>
        </p:nvSpPr>
        <p:spPr>
          <a:xfrm>
            <a:off x="556260" y="1920240"/>
            <a:ext cx="3155950" cy="1655445"/>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4" name="Google Shape;194;p11"/>
          <p:cNvSpPr/>
          <p:nvPr/>
        </p:nvSpPr>
        <p:spPr>
          <a:xfrm>
            <a:off x="556260" y="4196715"/>
            <a:ext cx="3155950" cy="1655445"/>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5" name="Google Shape;195;p11"/>
          <p:cNvSpPr txBox="1"/>
          <p:nvPr/>
        </p:nvSpPr>
        <p:spPr>
          <a:xfrm>
            <a:off x="730250" y="2028190"/>
            <a:ext cx="2889250" cy="13220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A Controller is a .cs (for C# language) file which has some methods called Action Methods.</a:t>
            </a:r>
            <a:endParaRPr sz="2000">
              <a:solidFill>
                <a:schemeClr val="lt1"/>
              </a:solidFill>
              <a:latin typeface="Calibri"/>
              <a:ea typeface="Calibri"/>
              <a:cs typeface="Calibri"/>
              <a:sym typeface="Calibri"/>
            </a:endParaRPr>
          </a:p>
        </p:txBody>
      </p:sp>
      <p:sp>
        <p:nvSpPr>
          <p:cNvPr id="196" name="Google Shape;196;p11"/>
          <p:cNvSpPr txBox="1"/>
          <p:nvPr/>
        </p:nvSpPr>
        <p:spPr>
          <a:xfrm>
            <a:off x="730250" y="4196715"/>
            <a:ext cx="2750185" cy="16300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2000">
                <a:solidFill>
                  <a:schemeClr val="lt1"/>
                </a:solidFill>
                <a:latin typeface="Calibri"/>
                <a:ea typeface="Calibri"/>
                <a:cs typeface="Calibri"/>
                <a:sym typeface="Calibri"/>
              </a:rPr>
              <a:t>When a request comes on the controller, it is the action method of the controller which will handle those requests.</a:t>
            </a:r>
            <a:endParaRPr sz="2000">
              <a:solidFill>
                <a:schemeClr val="lt1"/>
              </a:solidFill>
              <a:latin typeface="Calibri"/>
              <a:ea typeface="Calibri"/>
              <a:cs typeface="Calibri"/>
              <a:sym typeface="Calibri"/>
            </a:endParaRPr>
          </a:p>
        </p:txBody>
      </p:sp>
      <p:pic>
        <p:nvPicPr>
          <p:cNvPr descr="Aitrich-Logo-Transparent-BG-1536x504" id="197" name="Google Shape;197;p11"/>
          <p:cNvPicPr preferRelativeResize="0"/>
          <p:nvPr/>
        </p:nvPicPr>
        <p:blipFill rotWithShape="1">
          <a:blip r:embed="rId3">
            <a:alphaModFix/>
          </a:blip>
          <a:srcRect b="0" l="0" r="0" t="0"/>
          <a:stretch/>
        </p:blipFill>
        <p:spPr>
          <a:xfrm>
            <a:off x="316865" y="6327140"/>
            <a:ext cx="1101090" cy="361315"/>
          </a:xfrm>
          <a:prstGeom prst="rect">
            <a:avLst/>
          </a:prstGeom>
          <a:noFill/>
          <a:ln>
            <a:noFill/>
          </a:ln>
        </p:spPr>
      </p:pic>
      <p:pic>
        <p:nvPicPr>
          <p:cNvPr descr="Picture1 (1)" id="198" name="Google Shape;198;p11"/>
          <p:cNvPicPr preferRelativeResize="0"/>
          <p:nvPr>
            <p:ph idx="1" type="body"/>
          </p:nvPr>
        </p:nvPicPr>
        <p:blipFill rotWithShape="1">
          <a:blip r:embed="rId4">
            <a:alphaModFix/>
          </a:blip>
          <a:srcRect b="0" l="0" r="0" t="0"/>
          <a:stretch/>
        </p:blipFill>
        <p:spPr>
          <a:xfrm>
            <a:off x="4103370" y="1397000"/>
            <a:ext cx="7439660" cy="4929505"/>
          </a:xfrm>
          <a:prstGeom prst="rect">
            <a:avLst/>
          </a:prstGeom>
          <a:noFill/>
          <a:ln>
            <a:noFill/>
          </a:ln>
        </p:spPr>
      </p:pic>
      <p:pic>
        <p:nvPicPr>
          <p:cNvPr descr="Controller" id="199" name="Google Shape;199;p11"/>
          <p:cNvPicPr preferRelativeResize="0"/>
          <p:nvPr>
            <p:ph idx="2" type="body"/>
          </p:nvPr>
        </p:nvPicPr>
        <p:blipFill rotWithShape="1">
          <a:blip r:embed="rId5">
            <a:alphaModFix/>
          </a:blip>
          <a:srcRect b="0" l="0" r="0" t="0"/>
          <a:stretch/>
        </p:blipFill>
        <p:spPr>
          <a:xfrm>
            <a:off x="4103370" y="1691005"/>
            <a:ext cx="7440930" cy="454152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5"/>
                                        </p:tgtEl>
                                        <p:attrNameLst>
                                          <p:attrName>style.visibility</p:attrName>
                                        </p:attrNameLst>
                                      </p:cBhvr>
                                      <p:to>
                                        <p:strVal val="visible"/>
                                      </p:to>
                                    </p:set>
                                    <p:anim calcmode="lin" valueType="num">
                                      <p:cBhvr additive="base">
                                        <p:cTn dur="500"/>
                                        <p:tgtEl>
                                          <p:spTgt spid="19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3"/>
                                        </p:tgtEl>
                                        <p:attrNameLst>
                                          <p:attrName>style.visibility</p:attrName>
                                        </p:attrNameLst>
                                      </p:cBhvr>
                                      <p:to>
                                        <p:strVal val="visible"/>
                                      </p:to>
                                    </p:set>
                                    <p:anim calcmode="lin" valueType="num">
                                      <p:cBhvr additive="base">
                                        <p:cTn dur="500"/>
                                        <p:tgtEl>
                                          <p:spTgt spid="19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6"/>
                                        </p:tgtEl>
                                        <p:attrNameLst>
                                          <p:attrName>style.visibility</p:attrName>
                                        </p:attrNameLst>
                                      </p:cBhvr>
                                      <p:to>
                                        <p:strVal val="visible"/>
                                      </p:to>
                                    </p:set>
                                    <p:anim calcmode="lin" valueType="num">
                                      <p:cBhvr additive="base">
                                        <p:cTn dur="500"/>
                                        <p:tgtEl>
                                          <p:spTgt spid="19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4"/>
                                        </p:tgtEl>
                                        <p:attrNameLst>
                                          <p:attrName>style.visibility</p:attrName>
                                        </p:attrNameLst>
                                      </p:cBhvr>
                                      <p:to>
                                        <p:strVal val="visible"/>
                                      </p:to>
                                    </p:set>
                                    <p:anim calcmode="lin" valueType="num">
                                      <p:cBhvr additive="base">
                                        <p:cTn dur="500"/>
                                        <p:tgtEl>
                                          <p:spTgt spid="19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descr="Controller1" id="204" name="Google Shape;204;p12"/>
          <p:cNvPicPr preferRelativeResize="0"/>
          <p:nvPr>
            <p:ph idx="1" type="body"/>
          </p:nvPr>
        </p:nvPicPr>
        <p:blipFill rotWithShape="1">
          <a:blip r:embed="rId3">
            <a:alphaModFix/>
          </a:blip>
          <a:srcRect b="0" l="0" r="0" t="0"/>
          <a:stretch/>
        </p:blipFill>
        <p:spPr>
          <a:xfrm>
            <a:off x="6172200" y="2703195"/>
            <a:ext cx="5181600" cy="2162810"/>
          </a:xfrm>
          <a:prstGeom prst="rect">
            <a:avLst/>
          </a:prstGeom>
          <a:noFill/>
          <a:ln>
            <a:noFill/>
          </a:ln>
        </p:spPr>
      </p:pic>
      <p:sp>
        <p:nvSpPr>
          <p:cNvPr id="205" name="Google Shape;205;p12"/>
          <p:cNvSpPr txBox="1"/>
          <p:nvPr/>
        </p:nvSpPr>
        <p:spPr>
          <a:xfrm>
            <a:off x="835025" y="1486535"/>
            <a:ext cx="4300855" cy="40925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When the client (browser) sends a request to the server, then that request first goes through the request processing pipeline. Once the request passes the request processing pipeline, it will hit the controller. Inside the controller, there are lots of methods (called action methods) actually handle that incoming HTTP Request. The action method inside the controller executes the business logic and prepared the response which is sent back to the client who initially made the request.</a:t>
            </a:r>
            <a:endParaRPr sz="2000">
              <a:solidFill>
                <a:schemeClr val="lt1"/>
              </a:solidFill>
              <a:latin typeface="Calibri"/>
              <a:ea typeface="Calibri"/>
              <a:cs typeface="Calibri"/>
              <a:sym typeface="Calibri"/>
            </a:endParaRPr>
          </a:p>
        </p:txBody>
      </p:sp>
      <p:sp>
        <p:nvSpPr>
          <p:cNvPr id="206" name="Google Shape;206;p12"/>
          <p:cNvSpPr/>
          <p:nvPr/>
        </p:nvSpPr>
        <p:spPr>
          <a:xfrm>
            <a:off x="580390" y="512445"/>
            <a:ext cx="5196840" cy="542163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7" name="Google Shape;207;p12"/>
          <p:cNvSpPr txBox="1"/>
          <p:nvPr/>
        </p:nvSpPr>
        <p:spPr>
          <a:xfrm>
            <a:off x="1039495" y="736600"/>
            <a:ext cx="4408805" cy="51695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lt1"/>
                </a:solidFill>
                <a:latin typeface="Calibri"/>
                <a:ea typeface="Calibri"/>
                <a:cs typeface="Calibri"/>
                <a:sym typeface="Calibri"/>
              </a:rPr>
              <a:t>When the client (browser) sends a request to the server, then that request first goes through the request processing pipeline. Once the request passes the request processing pipeline, it will hit the controller. Inside the controller, there are lots of methods (called action methods) actually handle that incoming HTTP Request. The action method inside the controller executes the business logic and prepared the response which is sent back to the client who initially made the request.</a:t>
            </a:r>
            <a:endParaRPr sz="2200">
              <a:solidFill>
                <a:schemeClr val="lt1"/>
              </a:solidFill>
              <a:latin typeface="Calibri"/>
              <a:ea typeface="Calibri"/>
              <a:cs typeface="Calibri"/>
              <a:sym typeface="Calibri"/>
            </a:endParaRPr>
          </a:p>
        </p:txBody>
      </p:sp>
      <p:pic>
        <p:nvPicPr>
          <p:cNvPr descr="Aitrich-Logo-Transparent-BG-1536x504" id="208" name="Google Shape;208;p12"/>
          <p:cNvPicPr preferRelativeResize="0"/>
          <p:nvPr/>
        </p:nvPicPr>
        <p:blipFill rotWithShape="1">
          <a:blip r:embed="rId4">
            <a:alphaModFix/>
          </a:blip>
          <a:srcRect b="0" l="0" r="0" t="0"/>
          <a:stretch/>
        </p:blipFill>
        <p:spPr>
          <a:xfrm>
            <a:off x="332740" y="6298565"/>
            <a:ext cx="1101090" cy="361315"/>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7"/>
                                        </p:tgtEl>
                                        <p:attrNameLst>
                                          <p:attrName>style.visibility</p:attrName>
                                        </p:attrNameLst>
                                      </p:cBhvr>
                                      <p:to>
                                        <p:strVal val="visible"/>
                                      </p:to>
                                    </p:set>
                                    <p:anim calcmode="lin" valueType="num">
                                      <p:cBhvr additive="base">
                                        <p:cTn dur="500"/>
                                        <p:tgtEl>
                                          <p:spTgt spid="20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06"/>
                                        </p:tgtEl>
                                        <p:attrNameLst>
                                          <p:attrName>style.visibility</p:attrName>
                                        </p:attrNameLst>
                                      </p:cBhvr>
                                      <p:to>
                                        <p:strVal val="visible"/>
                                      </p:to>
                                    </p:set>
                                    <p:anim calcmode="lin" valueType="num">
                                      <p:cBhvr additive="base">
                                        <p:cTn dur="500"/>
                                        <p:tgtEl>
                                          <p:spTgt spid="2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What are Action Methods?</a:t>
            </a:r>
            <a:endParaRPr/>
          </a:p>
        </p:txBody>
      </p:sp>
      <p:pic>
        <p:nvPicPr>
          <p:cNvPr descr="13330330_Feb-Business_9 (1)" id="214" name="Google Shape;214;p13"/>
          <p:cNvPicPr preferRelativeResize="0"/>
          <p:nvPr>
            <p:ph idx="1" type="body"/>
          </p:nvPr>
        </p:nvPicPr>
        <p:blipFill rotWithShape="1">
          <a:blip r:embed="rId3">
            <a:alphaModFix/>
          </a:blip>
          <a:srcRect b="0" l="0" r="0" t="0"/>
          <a:stretch/>
        </p:blipFill>
        <p:spPr>
          <a:xfrm>
            <a:off x="7626985" y="1946910"/>
            <a:ext cx="4351655" cy="4351655"/>
          </a:xfrm>
          <a:prstGeom prst="rect">
            <a:avLst/>
          </a:prstGeom>
          <a:noFill/>
          <a:ln>
            <a:noFill/>
          </a:ln>
        </p:spPr>
      </p:pic>
      <p:sp>
        <p:nvSpPr>
          <p:cNvPr id="215" name="Google Shape;215;p13"/>
          <p:cNvSpPr/>
          <p:nvPr/>
        </p:nvSpPr>
        <p:spPr>
          <a:xfrm>
            <a:off x="726440" y="1858010"/>
            <a:ext cx="6668135" cy="94361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6" name="Google Shape;216;p13"/>
          <p:cNvSpPr txBox="1"/>
          <p:nvPr/>
        </p:nvSpPr>
        <p:spPr>
          <a:xfrm>
            <a:off x="958215" y="1982470"/>
            <a:ext cx="6018530" cy="7067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All the public methods of a controller class are known as Action Methods.</a:t>
            </a: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17" name="Google Shape;217;p13"/>
          <p:cNvSpPr/>
          <p:nvPr/>
        </p:nvSpPr>
        <p:spPr>
          <a:xfrm>
            <a:off x="726440" y="3049270"/>
            <a:ext cx="6668135" cy="94361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8" name="Google Shape;218;p13"/>
          <p:cNvSpPr txBox="1"/>
          <p:nvPr/>
        </p:nvSpPr>
        <p:spPr>
          <a:xfrm>
            <a:off x="958215" y="3321685"/>
            <a:ext cx="6266815"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An action method can return several types.</a:t>
            </a: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19" name="Google Shape;219;p13"/>
          <p:cNvSpPr/>
          <p:nvPr/>
        </p:nvSpPr>
        <p:spPr>
          <a:xfrm>
            <a:off x="757555" y="4352925"/>
            <a:ext cx="6637655" cy="1640205"/>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0" name="Google Shape;220;p13"/>
          <p:cNvSpPr txBox="1"/>
          <p:nvPr/>
        </p:nvSpPr>
        <p:spPr>
          <a:xfrm>
            <a:off x="958215" y="4497070"/>
            <a:ext cx="6267450" cy="13220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When we get an HTTP Request on a Controller, it is actually the controller action method getting that call. </a:t>
            </a:r>
            <a:endParaRPr sz="2000">
              <a:solidFill>
                <a:schemeClr val="lt1"/>
              </a:solidFill>
              <a:latin typeface="Calibri"/>
              <a:ea typeface="Calibri"/>
              <a:cs typeface="Calibri"/>
              <a:sym typeface="Calibri"/>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The default structure is: http:domain.com/ControllerName/ActionMethodName</a:t>
            </a:r>
            <a:endParaRPr sz="2000">
              <a:solidFill>
                <a:schemeClr val="lt1"/>
              </a:solidFill>
              <a:latin typeface="Calibri"/>
              <a:ea typeface="Calibri"/>
              <a:cs typeface="Calibri"/>
              <a:sym typeface="Calibri"/>
            </a:endParaRPr>
          </a:p>
        </p:txBody>
      </p:sp>
      <p:pic>
        <p:nvPicPr>
          <p:cNvPr descr="Aitrich-Logo-Transparent-BG-1536x504" id="221" name="Google Shape;221;p13"/>
          <p:cNvPicPr preferRelativeResize="0"/>
          <p:nvPr/>
        </p:nvPicPr>
        <p:blipFill rotWithShape="1">
          <a:blip r:embed="rId4">
            <a:alphaModFix/>
          </a:blip>
          <a:srcRect b="0" l="0" r="0" t="0"/>
          <a:stretch/>
        </p:blipFill>
        <p:spPr>
          <a:xfrm>
            <a:off x="332740" y="6298565"/>
            <a:ext cx="1101090" cy="361315"/>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5"/>
                                        </p:tgtEl>
                                        <p:attrNameLst>
                                          <p:attrName>style.visibility</p:attrName>
                                        </p:attrNameLst>
                                      </p:cBhvr>
                                      <p:to>
                                        <p:strVal val="visible"/>
                                      </p:to>
                                    </p:set>
                                    <p:anim calcmode="lin" valueType="num">
                                      <p:cBhvr additive="base">
                                        <p:cTn dur="500"/>
                                        <p:tgtEl>
                                          <p:spTgt spid="21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16"/>
                                        </p:tgtEl>
                                        <p:attrNameLst>
                                          <p:attrName>style.visibility</p:attrName>
                                        </p:attrNameLst>
                                      </p:cBhvr>
                                      <p:to>
                                        <p:strVal val="visible"/>
                                      </p:to>
                                    </p:set>
                                    <p:anim calcmode="lin" valueType="num">
                                      <p:cBhvr additive="base">
                                        <p:cTn dur="500"/>
                                        <p:tgtEl>
                                          <p:spTgt spid="21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8"/>
                                        </p:tgtEl>
                                        <p:attrNameLst>
                                          <p:attrName>style.visibility</p:attrName>
                                        </p:attrNameLst>
                                      </p:cBhvr>
                                      <p:to>
                                        <p:strVal val="visible"/>
                                      </p:to>
                                    </p:set>
                                    <p:anim calcmode="lin" valueType="num">
                                      <p:cBhvr additive="base">
                                        <p:cTn dur="500"/>
                                        <p:tgtEl>
                                          <p:spTgt spid="21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17"/>
                                        </p:tgtEl>
                                        <p:attrNameLst>
                                          <p:attrName>style.visibility</p:attrName>
                                        </p:attrNameLst>
                                      </p:cBhvr>
                                      <p:to>
                                        <p:strVal val="visible"/>
                                      </p:to>
                                    </p:set>
                                    <p:anim calcmode="lin" valueType="num">
                                      <p:cBhvr additive="base">
                                        <p:cTn dur="500"/>
                                        <p:tgtEl>
                                          <p:spTgt spid="21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0"/>
                                        </p:tgtEl>
                                        <p:attrNameLst>
                                          <p:attrName>style.visibility</p:attrName>
                                        </p:attrNameLst>
                                      </p:cBhvr>
                                      <p:to>
                                        <p:strVal val="visible"/>
                                      </p:to>
                                    </p:set>
                                    <p:anim calcmode="lin" valueType="num">
                                      <p:cBhvr additive="base">
                                        <p:cTn dur="500"/>
                                        <p:tgtEl>
                                          <p:spTgt spid="22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19"/>
                                        </p:tgtEl>
                                        <p:attrNameLst>
                                          <p:attrName>style.visibility</p:attrName>
                                        </p:attrNameLst>
                                      </p:cBhvr>
                                      <p:to>
                                        <p:strVal val="visible"/>
                                      </p:to>
                                    </p:set>
                                    <p:anim calcmode="lin" valueType="num">
                                      <p:cBhvr additive="base">
                                        <p:cTn dur="500"/>
                                        <p:tgtEl>
                                          <p:spTgt spid="21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400"/>
              <a:buFont typeface="Calibri"/>
              <a:buNone/>
            </a:pPr>
            <a:r>
              <a:rPr lang="en-US">
                <a:solidFill>
                  <a:schemeClr val="dk2"/>
                </a:solidFill>
              </a:rPr>
              <a:t>Views in ASP.NET Core MVC</a:t>
            </a:r>
            <a:endParaRPr>
              <a:solidFill>
                <a:schemeClr val="dk2"/>
              </a:solidFill>
            </a:endParaRPr>
          </a:p>
        </p:txBody>
      </p:sp>
      <p:pic>
        <p:nvPicPr>
          <p:cNvPr descr="13338131_5214651" id="227" name="Google Shape;227;p14"/>
          <p:cNvPicPr preferRelativeResize="0"/>
          <p:nvPr>
            <p:ph idx="1" type="body"/>
          </p:nvPr>
        </p:nvPicPr>
        <p:blipFill rotWithShape="1">
          <a:blip r:embed="rId3">
            <a:alphaModFix/>
          </a:blip>
          <a:srcRect b="0" l="0" r="0" t="0"/>
          <a:stretch/>
        </p:blipFill>
        <p:spPr>
          <a:xfrm>
            <a:off x="6822440" y="1507490"/>
            <a:ext cx="4351655" cy="4351655"/>
          </a:xfrm>
          <a:prstGeom prst="rect">
            <a:avLst/>
          </a:prstGeom>
          <a:noFill/>
          <a:ln>
            <a:noFill/>
          </a:ln>
        </p:spPr>
      </p:pic>
      <p:sp>
        <p:nvSpPr>
          <p:cNvPr id="228" name="Google Shape;228;p14"/>
          <p:cNvSpPr/>
          <p:nvPr/>
        </p:nvSpPr>
        <p:spPr>
          <a:xfrm>
            <a:off x="1097280" y="2747010"/>
            <a:ext cx="5323840" cy="1631315"/>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9" name="Google Shape;229;p14"/>
          <p:cNvSpPr txBox="1"/>
          <p:nvPr/>
        </p:nvSpPr>
        <p:spPr>
          <a:xfrm>
            <a:off x="1268095" y="2747645"/>
            <a:ext cx="4982210" cy="16300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In the Model-View-Controller (MVC) pattern, the View is the component that contains logic to represent the model data (the model data provided to it by a controller) as a user interface with which the end-user can interact.</a:t>
            </a:r>
            <a:endParaRPr sz="2000">
              <a:solidFill>
                <a:schemeClr val="lt1"/>
              </a:solidFill>
              <a:latin typeface="Calibri"/>
              <a:ea typeface="Calibri"/>
              <a:cs typeface="Calibri"/>
              <a:sym typeface="Calibri"/>
            </a:endParaRPr>
          </a:p>
        </p:txBody>
      </p:sp>
      <p:sp>
        <p:nvSpPr>
          <p:cNvPr id="230" name="Google Shape;230;p14"/>
          <p:cNvSpPr/>
          <p:nvPr/>
        </p:nvSpPr>
        <p:spPr>
          <a:xfrm>
            <a:off x="1097280" y="4522470"/>
            <a:ext cx="5323800" cy="16314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1" name="Google Shape;231;p14"/>
          <p:cNvSpPr txBox="1"/>
          <p:nvPr/>
        </p:nvSpPr>
        <p:spPr>
          <a:xfrm>
            <a:off x="1515110" y="4844415"/>
            <a:ext cx="4564380" cy="10147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The Views in MVC are HTML templates with embedded Razor mark-up which generate content that sends to the client.</a:t>
            </a:r>
            <a:endParaRPr sz="2000">
              <a:solidFill>
                <a:schemeClr val="lt1"/>
              </a:solidFill>
              <a:latin typeface="Calibri"/>
              <a:ea typeface="Calibri"/>
              <a:cs typeface="Calibri"/>
              <a:sym typeface="Calibri"/>
            </a:endParaRPr>
          </a:p>
        </p:txBody>
      </p:sp>
      <p:pic>
        <p:nvPicPr>
          <p:cNvPr descr="Aitrich-Logo-Transparent-BG-1536x504" id="232" name="Google Shape;232;p14"/>
          <p:cNvPicPr preferRelativeResize="0"/>
          <p:nvPr/>
        </p:nvPicPr>
        <p:blipFill rotWithShape="1">
          <a:blip r:embed="rId4">
            <a:alphaModFix/>
          </a:blip>
          <a:srcRect b="0" l="0" r="0" t="0"/>
          <a:stretch/>
        </p:blipFill>
        <p:spPr>
          <a:xfrm>
            <a:off x="332740" y="6298565"/>
            <a:ext cx="1101090" cy="361315"/>
          </a:xfrm>
          <a:prstGeom prst="rect">
            <a:avLst/>
          </a:prstGeom>
          <a:noFill/>
          <a:ln>
            <a:noFill/>
          </a:ln>
        </p:spPr>
      </p:pic>
      <p:sp>
        <p:nvSpPr>
          <p:cNvPr id="233" name="Google Shape;233;p14"/>
          <p:cNvSpPr/>
          <p:nvPr/>
        </p:nvSpPr>
        <p:spPr>
          <a:xfrm>
            <a:off x="1096645" y="1750060"/>
            <a:ext cx="5324475" cy="912495"/>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4" name="Google Shape;234;p14"/>
          <p:cNvSpPr txBox="1"/>
          <p:nvPr/>
        </p:nvSpPr>
        <p:spPr>
          <a:xfrm>
            <a:off x="1267460" y="1896110"/>
            <a:ext cx="4982210" cy="7067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View is a file with “.cshtml” (for C# language) extension.</a:t>
            </a:r>
            <a:endParaRPr sz="2000">
              <a:solidFill>
                <a:schemeClr val="lt1"/>
              </a:solidFill>
              <a:latin typeface="Calibri"/>
              <a:ea typeface="Calibri"/>
              <a:cs typeface="Calibri"/>
              <a:sym typeface="Calibri"/>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4"/>
                                        </p:tgtEl>
                                        <p:attrNameLst>
                                          <p:attrName>style.visibility</p:attrName>
                                        </p:attrNameLst>
                                      </p:cBhvr>
                                      <p:to>
                                        <p:strVal val="visible"/>
                                      </p:to>
                                    </p:set>
                                    <p:anim calcmode="lin" valueType="num">
                                      <p:cBhvr additive="base">
                                        <p:cTn dur="500"/>
                                        <p:tgtEl>
                                          <p:spTgt spid="23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33"/>
                                        </p:tgtEl>
                                        <p:attrNameLst>
                                          <p:attrName>style.visibility</p:attrName>
                                        </p:attrNameLst>
                                      </p:cBhvr>
                                      <p:to>
                                        <p:strVal val="visible"/>
                                      </p:to>
                                    </p:set>
                                    <p:anim calcmode="lin" valueType="num">
                                      <p:cBhvr additive="base">
                                        <p:cTn dur="500"/>
                                        <p:tgtEl>
                                          <p:spTgt spid="23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9"/>
                                        </p:tgtEl>
                                        <p:attrNameLst>
                                          <p:attrName>style.visibility</p:attrName>
                                        </p:attrNameLst>
                                      </p:cBhvr>
                                      <p:to>
                                        <p:strVal val="visible"/>
                                      </p:to>
                                    </p:set>
                                    <p:anim calcmode="lin" valueType="num">
                                      <p:cBhvr additive="base">
                                        <p:cTn dur="500"/>
                                        <p:tgtEl>
                                          <p:spTgt spid="22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28"/>
                                        </p:tgtEl>
                                        <p:attrNameLst>
                                          <p:attrName>style.visibility</p:attrName>
                                        </p:attrNameLst>
                                      </p:cBhvr>
                                      <p:to>
                                        <p:strVal val="visible"/>
                                      </p:to>
                                    </p:set>
                                    <p:anim calcmode="lin" valueType="num">
                                      <p:cBhvr additive="base">
                                        <p:cTn dur="500"/>
                                        <p:tgtEl>
                                          <p:spTgt spid="22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1"/>
                                        </p:tgtEl>
                                        <p:attrNameLst>
                                          <p:attrName>style.visibility</p:attrName>
                                        </p:attrNameLst>
                                      </p:cBhvr>
                                      <p:to>
                                        <p:strVal val="visible"/>
                                      </p:to>
                                    </p:set>
                                    <p:anim calcmode="lin" valueType="num">
                                      <p:cBhvr additive="base">
                                        <p:cTn dur="500"/>
                                        <p:tgtEl>
                                          <p:spTgt spid="23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30"/>
                                        </p:tgtEl>
                                        <p:attrNameLst>
                                          <p:attrName>style.visibility</p:attrName>
                                        </p:attrNameLst>
                                      </p:cBhvr>
                                      <p:to>
                                        <p:strVal val="visible"/>
                                      </p:to>
                                    </p:set>
                                    <p:anim calcmode="lin" valueType="num">
                                      <p:cBhvr additive="base">
                                        <p:cTn dur="500"/>
                                        <p:tgtEl>
                                          <p:spTgt spid="23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5"/>
          <p:cNvSpPr txBox="1"/>
          <p:nvPr/>
        </p:nvSpPr>
        <p:spPr>
          <a:xfrm>
            <a:off x="1376045" y="1192530"/>
            <a:ext cx="4564380" cy="10147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The Views in MVC are HTML templates with embedded Razor mark-up which generate content that sends to the client.</a:t>
            </a:r>
            <a:endParaRPr sz="2000">
              <a:solidFill>
                <a:schemeClr val="lt1"/>
              </a:solidFill>
              <a:latin typeface="Calibri"/>
              <a:ea typeface="Calibri"/>
              <a:cs typeface="Calibri"/>
              <a:sym typeface="Calibri"/>
            </a:endParaRPr>
          </a:p>
        </p:txBody>
      </p:sp>
      <p:sp>
        <p:nvSpPr>
          <p:cNvPr id="240" name="Google Shape;240;p15"/>
          <p:cNvSpPr txBox="1"/>
          <p:nvPr/>
        </p:nvSpPr>
        <p:spPr>
          <a:xfrm>
            <a:off x="1376045" y="3952875"/>
            <a:ext cx="4564380" cy="7067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Views are returned from the controller Action Method</a:t>
            </a:r>
            <a:endParaRPr sz="2000">
              <a:solidFill>
                <a:schemeClr val="lt1"/>
              </a:solidFill>
              <a:latin typeface="Calibri"/>
              <a:ea typeface="Calibri"/>
              <a:cs typeface="Calibri"/>
              <a:sym typeface="Calibri"/>
            </a:endParaRPr>
          </a:p>
        </p:txBody>
      </p:sp>
      <p:sp>
        <p:nvSpPr>
          <p:cNvPr id="241" name="Google Shape;241;p15"/>
          <p:cNvSpPr/>
          <p:nvPr/>
        </p:nvSpPr>
        <p:spPr>
          <a:xfrm>
            <a:off x="996315" y="1495735"/>
            <a:ext cx="5323800" cy="8922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2" name="Google Shape;242;p15"/>
          <p:cNvSpPr txBox="1"/>
          <p:nvPr/>
        </p:nvSpPr>
        <p:spPr>
          <a:xfrm>
            <a:off x="1433820" y="1681180"/>
            <a:ext cx="45645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Views are returned from the controller Action Method</a:t>
            </a:r>
            <a:endParaRPr sz="2000">
              <a:solidFill>
                <a:schemeClr val="lt1"/>
              </a:solidFill>
              <a:latin typeface="Calibri"/>
              <a:ea typeface="Calibri"/>
              <a:cs typeface="Calibri"/>
              <a:sym typeface="Calibri"/>
            </a:endParaRPr>
          </a:p>
        </p:txBody>
      </p:sp>
      <p:pic>
        <p:nvPicPr>
          <p:cNvPr descr="13338131_5214651 (1)" id="243" name="Google Shape;243;p15"/>
          <p:cNvPicPr preferRelativeResize="0"/>
          <p:nvPr>
            <p:ph idx="1" type="body"/>
          </p:nvPr>
        </p:nvPicPr>
        <p:blipFill rotWithShape="1">
          <a:blip r:embed="rId3">
            <a:alphaModFix/>
          </a:blip>
          <a:srcRect b="0" l="0" r="0" t="0"/>
          <a:stretch/>
        </p:blipFill>
        <p:spPr>
          <a:xfrm>
            <a:off x="7094855" y="870585"/>
            <a:ext cx="4351655" cy="4351655"/>
          </a:xfrm>
          <a:prstGeom prst="rect">
            <a:avLst/>
          </a:prstGeom>
          <a:noFill/>
          <a:ln>
            <a:noFill/>
          </a:ln>
        </p:spPr>
      </p:pic>
      <p:pic>
        <p:nvPicPr>
          <p:cNvPr descr="Aitrich-Logo-Transparent-BG-1536x504" id="244" name="Google Shape;244;p15"/>
          <p:cNvPicPr preferRelativeResize="0"/>
          <p:nvPr/>
        </p:nvPicPr>
        <p:blipFill rotWithShape="1">
          <a:blip r:embed="rId4">
            <a:alphaModFix/>
          </a:blip>
          <a:srcRect b="0" l="0" r="0" t="0"/>
          <a:stretch/>
        </p:blipFill>
        <p:spPr>
          <a:xfrm>
            <a:off x="332740" y="6298565"/>
            <a:ext cx="1101090" cy="361315"/>
          </a:xfrm>
          <a:prstGeom prst="rect">
            <a:avLst/>
          </a:prstGeom>
          <a:noFill/>
          <a:ln>
            <a:noFill/>
          </a:ln>
        </p:spPr>
      </p:pic>
      <p:sp>
        <p:nvSpPr>
          <p:cNvPr id="245" name="Google Shape;245;p15"/>
          <p:cNvSpPr/>
          <p:nvPr/>
        </p:nvSpPr>
        <p:spPr>
          <a:xfrm>
            <a:off x="1054153" y="2973240"/>
            <a:ext cx="5323800" cy="15258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6" name="Google Shape;246;p15"/>
          <p:cNvSpPr txBox="1"/>
          <p:nvPr/>
        </p:nvSpPr>
        <p:spPr>
          <a:xfrm>
            <a:off x="1433882" y="3217715"/>
            <a:ext cx="45645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View file name is the same as the action method name of a controller with the “.cshtml” extension.</a:t>
            </a:r>
            <a:endParaRPr sz="2000">
              <a:solidFill>
                <a:schemeClr val="lt1"/>
              </a:solidFill>
              <a:latin typeface="Calibri"/>
              <a:ea typeface="Calibri"/>
              <a:cs typeface="Calibri"/>
              <a:sym typeface="Calibri"/>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9"/>
                                        </p:tgtEl>
                                        <p:attrNameLst>
                                          <p:attrName>style.visibility</p:attrName>
                                        </p:attrNameLst>
                                      </p:cBhvr>
                                      <p:to>
                                        <p:strVal val="visible"/>
                                      </p:to>
                                    </p:set>
                                    <p:anim calcmode="lin" valueType="num">
                                      <p:cBhvr additive="base">
                                        <p:cTn dur="500"/>
                                        <p:tgtEl>
                                          <p:spTgt spid="23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2"/>
                                        </p:tgtEl>
                                        <p:attrNameLst>
                                          <p:attrName>style.visibility</p:attrName>
                                        </p:attrNameLst>
                                      </p:cBhvr>
                                      <p:to>
                                        <p:strVal val="visible"/>
                                      </p:to>
                                    </p:set>
                                    <p:anim calcmode="lin" valueType="num">
                                      <p:cBhvr additive="base">
                                        <p:cTn dur="500"/>
                                        <p:tgtEl>
                                          <p:spTgt spid="24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41"/>
                                        </p:tgtEl>
                                        <p:attrNameLst>
                                          <p:attrName>style.visibility</p:attrName>
                                        </p:attrNameLst>
                                      </p:cBhvr>
                                      <p:to>
                                        <p:strVal val="visible"/>
                                      </p:to>
                                    </p:set>
                                    <p:anim calcmode="lin" valueType="num">
                                      <p:cBhvr additive="base">
                                        <p:cTn dur="500"/>
                                        <p:tgtEl>
                                          <p:spTgt spid="24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5"/>
                                        </p:tgtEl>
                                        <p:attrNameLst>
                                          <p:attrName>style.visibility</p:attrName>
                                        </p:attrNameLst>
                                      </p:cBhvr>
                                      <p:to>
                                        <p:strVal val="visible"/>
                                      </p:to>
                                    </p:set>
                                    <p:anim calcmode="lin" valueType="num">
                                      <p:cBhvr additive="base">
                                        <p:cTn dur="500"/>
                                        <p:tgtEl>
                                          <p:spTgt spid="24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46"/>
                                        </p:tgtEl>
                                        <p:attrNameLst>
                                          <p:attrName>style.visibility</p:attrName>
                                        </p:attrNameLst>
                                      </p:cBhvr>
                                      <p:to>
                                        <p:strVal val="visible"/>
                                      </p:to>
                                    </p:set>
                                    <p:anim calcmode="lin" valueType="num">
                                      <p:cBhvr additive="base">
                                        <p:cTn dur="500"/>
                                        <p:tgtEl>
                                          <p:spTgt spid="24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descr="Aitrich-Logo-Transparent-BG-1536x504" id="251" name="Google Shape;251;p16"/>
          <p:cNvPicPr preferRelativeResize="0"/>
          <p:nvPr/>
        </p:nvPicPr>
        <p:blipFill rotWithShape="1">
          <a:blip r:embed="rId3">
            <a:alphaModFix/>
          </a:blip>
          <a:srcRect b="0" l="0" r="0" t="0"/>
          <a:stretch/>
        </p:blipFill>
        <p:spPr>
          <a:xfrm>
            <a:off x="286385" y="6325235"/>
            <a:ext cx="1101090" cy="361315"/>
          </a:xfrm>
          <a:prstGeom prst="rect">
            <a:avLst/>
          </a:prstGeom>
          <a:noFill/>
          <a:ln>
            <a:noFill/>
          </a:ln>
        </p:spPr>
      </p:pic>
      <p:pic>
        <p:nvPicPr>
          <p:cNvPr descr="Picture1" id="252" name="Google Shape;252;p16"/>
          <p:cNvPicPr preferRelativeResize="0"/>
          <p:nvPr>
            <p:ph idx="1" type="body"/>
          </p:nvPr>
        </p:nvPicPr>
        <p:blipFill rotWithShape="1">
          <a:blip r:embed="rId4">
            <a:alphaModFix/>
          </a:blip>
          <a:srcRect b="0" l="0" r="0" t="0"/>
          <a:stretch/>
        </p:blipFill>
        <p:spPr>
          <a:xfrm>
            <a:off x="2397125" y="318135"/>
            <a:ext cx="6929755" cy="6090920"/>
          </a:xfrm>
          <a:prstGeom prst="rect">
            <a:avLst/>
          </a:prstGeom>
          <a:noFill/>
          <a:ln>
            <a:noFill/>
          </a:ln>
        </p:spPr>
      </p:pic>
      <p:pic>
        <p:nvPicPr>
          <p:cNvPr descr="Capture0" id="253" name="Google Shape;253;p16"/>
          <p:cNvPicPr preferRelativeResize="0"/>
          <p:nvPr>
            <p:ph idx="2" type="body"/>
          </p:nvPr>
        </p:nvPicPr>
        <p:blipFill rotWithShape="1">
          <a:blip r:embed="rId5">
            <a:alphaModFix/>
          </a:blip>
          <a:srcRect b="0" l="0" r="0" t="0"/>
          <a:stretch/>
        </p:blipFill>
        <p:spPr>
          <a:xfrm>
            <a:off x="2397125" y="561975"/>
            <a:ext cx="6929120" cy="573405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2"/>
              </a:buClr>
              <a:buSzPct val="100000"/>
              <a:buFont typeface="Calibri"/>
              <a:buNone/>
            </a:pPr>
            <a:r>
              <a:rPr lang="en-US">
                <a:solidFill>
                  <a:schemeClr val="dk2"/>
                </a:solidFill>
              </a:rPr>
              <a:t>How does MVC Design Pattern work in ASP.NET Core?</a:t>
            </a:r>
            <a:endParaRPr>
              <a:solidFill>
                <a:schemeClr val="dk2"/>
              </a:solidFill>
            </a:endParaRPr>
          </a:p>
        </p:txBody>
      </p:sp>
      <p:pic>
        <p:nvPicPr>
          <p:cNvPr descr="Capture8" id="259" name="Google Shape;259;p17"/>
          <p:cNvPicPr preferRelativeResize="0"/>
          <p:nvPr>
            <p:ph idx="1" type="body"/>
          </p:nvPr>
        </p:nvPicPr>
        <p:blipFill rotWithShape="1">
          <a:blip r:embed="rId3">
            <a:alphaModFix/>
          </a:blip>
          <a:srcRect b="0" l="0" r="0" t="0"/>
          <a:stretch/>
        </p:blipFill>
        <p:spPr>
          <a:xfrm>
            <a:off x="6764020" y="2883535"/>
            <a:ext cx="5181600" cy="1739265"/>
          </a:xfrm>
          <a:prstGeom prst="rect">
            <a:avLst/>
          </a:prstGeom>
          <a:noFill/>
          <a:ln>
            <a:noFill/>
          </a:ln>
        </p:spPr>
      </p:pic>
      <p:sp>
        <p:nvSpPr>
          <p:cNvPr id="260" name="Google Shape;260;p17"/>
          <p:cNvSpPr txBox="1"/>
          <p:nvPr/>
        </p:nvSpPr>
        <p:spPr>
          <a:xfrm>
            <a:off x="652145" y="1885315"/>
            <a:ext cx="5489575" cy="483108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10000"/>
              </a:lnSpc>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Controler Handles the incoming request.</a:t>
            </a:r>
            <a:endParaRPr sz="2000">
              <a:solidFill>
                <a:schemeClr val="dk1"/>
              </a:solidFill>
              <a:latin typeface="Calibri"/>
              <a:ea typeface="Calibri"/>
              <a:cs typeface="Calibri"/>
              <a:sym typeface="Calibri"/>
            </a:endParaRPr>
          </a:p>
          <a:p>
            <a:pPr indent="-457200" lvl="0" marL="457200" marR="0" rtl="0" algn="l">
              <a:lnSpc>
                <a:spcPct val="110000"/>
              </a:lnSpc>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Controller component creates the model that is required by a view .</a:t>
            </a:r>
            <a:endParaRPr sz="2000">
              <a:solidFill>
                <a:schemeClr val="dk1"/>
              </a:solidFill>
              <a:latin typeface="Calibri"/>
              <a:ea typeface="Calibri"/>
              <a:cs typeface="Calibri"/>
              <a:sym typeface="Calibri"/>
            </a:endParaRPr>
          </a:p>
          <a:p>
            <a:pPr indent="-457200" lvl="0" marL="457200" marR="0" rtl="0" algn="l">
              <a:lnSpc>
                <a:spcPct val="110000"/>
              </a:lnSpc>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Once the model created by the controller, then the controller selects a view to render the domain data or model data.</a:t>
            </a:r>
            <a:endParaRPr sz="2000">
              <a:solidFill>
                <a:schemeClr val="dk1"/>
              </a:solidFill>
              <a:latin typeface="Calibri"/>
              <a:ea typeface="Calibri"/>
              <a:cs typeface="Calibri"/>
              <a:sym typeface="Calibri"/>
            </a:endParaRPr>
          </a:p>
          <a:p>
            <a:pPr indent="-457200" lvl="0" marL="457200" marR="0" rtl="0" algn="l">
              <a:lnSpc>
                <a:spcPct val="110000"/>
              </a:lnSpc>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While selecting a view, it is also the responsibility of the controller to pass the model data.</a:t>
            </a:r>
            <a:endParaRPr sz="2000">
              <a:solidFill>
                <a:schemeClr val="dk1"/>
              </a:solidFill>
              <a:latin typeface="Calibri"/>
              <a:ea typeface="Calibri"/>
              <a:cs typeface="Calibri"/>
              <a:sym typeface="Calibri"/>
            </a:endParaRPr>
          </a:p>
          <a:p>
            <a:pPr indent="-457200" lvl="0" marL="457200" marR="0" rtl="0" algn="l">
              <a:lnSpc>
                <a:spcPct val="110000"/>
              </a:lnSpc>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View generates the necessary HTML render the model data.</a:t>
            </a:r>
            <a:endParaRPr sz="2000">
              <a:solidFill>
                <a:schemeClr val="dk1"/>
              </a:solidFill>
              <a:latin typeface="Calibri"/>
              <a:ea typeface="Calibri"/>
              <a:cs typeface="Calibri"/>
              <a:sym typeface="Calibri"/>
            </a:endParaRPr>
          </a:p>
          <a:p>
            <a:pPr indent="-457200" lvl="0" marL="457200" marR="0" rtl="0" algn="l">
              <a:lnSpc>
                <a:spcPct val="110000"/>
              </a:lnSpc>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Once the HTML is generated the view is send to the client through the network</a:t>
            </a:r>
            <a:endParaRPr sz="2000">
              <a:solidFill>
                <a:schemeClr val="dk1"/>
              </a:solidFill>
              <a:latin typeface="Calibri"/>
              <a:ea typeface="Calibri"/>
              <a:cs typeface="Calibri"/>
              <a:sym typeface="Calibri"/>
            </a:endParaRPr>
          </a:p>
          <a:p>
            <a:pPr indent="-457200" lvl="0" marL="457200" marR="0" rtl="0" algn="l">
              <a:lnSpc>
                <a:spcPct val="110000"/>
              </a:lnSpc>
              <a:spcBef>
                <a:spcPts val="0"/>
              </a:spcBef>
              <a:spcAft>
                <a:spcPts val="0"/>
              </a:spcAft>
              <a:buNone/>
            </a:pPr>
            <a:r>
              <a:t/>
            </a:r>
            <a:endParaRPr sz="2000">
              <a:solidFill>
                <a:schemeClr val="dk1"/>
              </a:solidFill>
              <a:latin typeface="Calibri"/>
              <a:ea typeface="Calibri"/>
              <a:cs typeface="Calibri"/>
              <a:sym typeface="Calibri"/>
            </a:endParaRPr>
          </a:p>
        </p:txBody>
      </p:sp>
      <p:pic>
        <p:nvPicPr>
          <p:cNvPr descr="Aitrich-Logo-Transparent-BG-1536x504" id="261" name="Google Shape;261;p17"/>
          <p:cNvPicPr preferRelativeResize="0"/>
          <p:nvPr/>
        </p:nvPicPr>
        <p:blipFill rotWithShape="1">
          <a:blip r:embed="rId4">
            <a:alphaModFix/>
          </a:blip>
          <a:srcRect b="0" l="0" r="0" t="0"/>
          <a:stretch/>
        </p:blipFill>
        <p:spPr>
          <a:xfrm>
            <a:off x="286385" y="6325235"/>
            <a:ext cx="1101090" cy="361315"/>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0"/>
                                        </p:tgtEl>
                                        <p:attrNameLst>
                                          <p:attrName>style.visibility</p:attrName>
                                        </p:attrNameLst>
                                      </p:cBhvr>
                                      <p:to>
                                        <p:strVal val="visible"/>
                                      </p:to>
                                    </p:set>
                                    <p:anim calcmode="lin" valueType="num">
                                      <p:cBhvr additive="base">
                                        <p:cTn dur="500"/>
                                        <p:tgtEl>
                                          <p:spTgt spid="26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descr="33103204_socialmedia_tech_36" id="266" name="Google Shape;266;p18"/>
          <p:cNvPicPr preferRelativeResize="0"/>
          <p:nvPr>
            <p:ph idx="1" type="body"/>
          </p:nvPr>
        </p:nvPicPr>
        <p:blipFill rotWithShape="1">
          <a:blip r:embed="rId3">
            <a:alphaModFix/>
          </a:blip>
          <a:srcRect b="0" l="0" r="0" t="0"/>
          <a:stretch/>
        </p:blipFill>
        <p:spPr>
          <a:xfrm>
            <a:off x="-635" y="635"/>
            <a:ext cx="12192000" cy="685800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525145" y="365125"/>
            <a:ext cx="10866120" cy="13258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400"/>
              <a:buFont typeface="Calibri"/>
              <a:buNone/>
            </a:pPr>
            <a:r>
              <a:rPr lang="en-US">
                <a:solidFill>
                  <a:schemeClr val="dk2"/>
                </a:solidFill>
              </a:rPr>
              <a:t>What is MVC?</a:t>
            </a:r>
            <a:endParaRPr>
              <a:solidFill>
                <a:schemeClr val="dk2"/>
              </a:solidFill>
            </a:endParaRPr>
          </a:p>
        </p:txBody>
      </p:sp>
      <p:sp>
        <p:nvSpPr>
          <p:cNvPr id="95" name="Google Shape;95;p2"/>
          <p:cNvSpPr txBox="1"/>
          <p:nvPr/>
        </p:nvSpPr>
        <p:spPr>
          <a:xfrm>
            <a:off x="562610" y="1823720"/>
            <a:ext cx="8034000" cy="42462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50"/>
              <a:buFont typeface="Noto Sans Symbols"/>
              <a:buChar char="⮚"/>
            </a:pPr>
            <a:r>
              <a:rPr b="0" i="0" lang="en-US" sz="2250" u="none" cap="none" strike="noStrike">
                <a:solidFill>
                  <a:schemeClr val="dk1"/>
                </a:solidFill>
                <a:latin typeface="Calibri"/>
                <a:ea typeface="Calibri"/>
                <a:cs typeface="Calibri"/>
                <a:sym typeface="Calibri"/>
              </a:rPr>
              <a:t>The MVC (Model-View-Controller) design pattern was introduced in the 1970s which divides an application into 3 major components. They are Model, View, and Controller.​</a:t>
            </a:r>
            <a:endParaRPr b="0" i="0" sz="225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2250"/>
              <a:buFont typeface="Noto Sans Symbols"/>
              <a:buChar char="⮚"/>
            </a:pPr>
            <a:r>
              <a:rPr b="0" i="0" lang="en-US" sz="2250" u="none" cap="none" strike="noStrike">
                <a:solidFill>
                  <a:schemeClr val="dk1"/>
                </a:solidFill>
                <a:latin typeface="Calibri"/>
                <a:ea typeface="Calibri"/>
                <a:cs typeface="Calibri"/>
                <a:sym typeface="Calibri"/>
              </a:rPr>
              <a:t>MVC stands for Model View and Controller.</a:t>
            </a:r>
            <a:endParaRPr b="0" i="0" sz="225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2250"/>
              <a:buFont typeface="Noto Sans Symbols"/>
              <a:buChar char="⮚"/>
            </a:pPr>
            <a:r>
              <a:rPr b="0" i="0" lang="en-US" sz="2250" u="none" cap="none" strike="noStrike">
                <a:solidFill>
                  <a:schemeClr val="dk1"/>
                </a:solidFill>
                <a:latin typeface="Calibri"/>
                <a:ea typeface="Calibri"/>
                <a:cs typeface="Calibri"/>
                <a:sym typeface="Calibri"/>
              </a:rPr>
              <a:t>It is an architectural design pattern that means this design pattern is used at the architecture level of an application. </a:t>
            </a:r>
            <a:endParaRPr b="0" i="0" sz="225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2250"/>
              <a:buFont typeface="Noto Sans Symbols"/>
              <a:buChar char="⮚"/>
            </a:pPr>
            <a:r>
              <a:rPr b="0" i="0" lang="en-US" sz="2250" u="none" cap="none" strike="noStrike">
                <a:solidFill>
                  <a:schemeClr val="dk1"/>
                </a:solidFill>
                <a:latin typeface="Calibri"/>
                <a:ea typeface="Calibri"/>
                <a:cs typeface="Calibri"/>
                <a:sym typeface="Calibri"/>
              </a:rPr>
              <a:t>MVC is not a Framework, it is a design pattern. </a:t>
            </a:r>
            <a:endParaRPr b="0" i="0" sz="2250" u="none" cap="none" strike="noStrike">
              <a:solidFill>
                <a:schemeClr val="dk1"/>
              </a:solidFill>
              <a:latin typeface="Calibri"/>
              <a:ea typeface="Calibri"/>
              <a:cs typeface="Calibri"/>
              <a:sym typeface="Calibri"/>
            </a:endParaRPr>
          </a:p>
          <a:p>
            <a:pPr indent="-142875" lvl="0" marL="285750" marR="0" rtl="0" algn="l">
              <a:lnSpc>
                <a:spcPct val="150000"/>
              </a:lnSpc>
              <a:spcBef>
                <a:spcPts val="0"/>
              </a:spcBef>
              <a:spcAft>
                <a:spcPts val="0"/>
              </a:spcAft>
              <a:buClr>
                <a:schemeClr val="dk1"/>
              </a:buClr>
              <a:buSzPts val="2250"/>
              <a:buFont typeface="Noto Sans Symbols"/>
              <a:buNone/>
            </a:pPr>
            <a:r>
              <a:t/>
            </a:r>
            <a:endParaRPr b="0" i="0" sz="2250" u="none" cap="none" strike="noStrike">
              <a:solidFill>
                <a:schemeClr val="dk1"/>
              </a:solidFill>
              <a:latin typeface="Calibri"/>
              <a:ea typeface="Calibri"/>
              <a:cs typeface="Calibri"/>
              <a:sym typeface="Calibri"/>
            </a:endParaRPr>
          </a:p>
        </p:txBody>
      </p:sp>
      <p:pic>
        <p:nvPicPr>
          <p:cNvPr descr="Aitrich-Logo-Transparent-BG-1536x504" id="96" name="Google Shape;96;p2"/>
          <p:cNvPicPr preferRelativeResize="0"/>
          <p:nvPr>
            <p:ph idx="2" type="body"/>
          </p:nvPr>
        </p:nvPicPr>
        <p:blipFill rotWithShape="1">
          <a:blip r:embed="rId3">
            <a:alphaModFix/>
          </a:blip>
          <a:srcRect b="0" l="0" r="0" t="0"/>
          <a:stretch/>
        </p:blipFill>
        <p:spPr>
          <a:xfrm>
            <a:off x="286385" y="6311265"/>
            <a:ext cx="1101090" cy="361315"/>
          </a:xfrm>
          <a:prstGeom prst="rect">
            <a:avLst/>
          </a:prstGeom>
          <a:noFill/>
          <a:ln>
            <a:noFill/>
          </a:ln>
        </p:spPr>
      </p:pic>
      <p:pic>
        <p:nvPicPr>
          <p:cNvPr descr="29765897_7559396" id="97" name="Google Shape;97;p2"/>
          <p:cNvPicPr preferRelativeResize="0"/>
          <p:nvPr>
            <p:ph idx="1" type="body"/>
          </p:nvPr>
        </p:nvPicPr>
        <p:blipFill rotWithShape="1">
          <a:blip r:embed="rId4">
            <a:alphaModFix/>
          </a:blip>
          <a:srcRect b="0" l="0" r="0" t="0"/>
          <a:stretch/>
        </p:blipFill>
        <p:spPr>
          <a:xfrm>
            <a:off x="8385175" y="2580640"/>
            <a:ext cx="3806825" cy="3184525"/>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5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400"/>
              <a:buFont typeface="Calibri"/>
              <a:buNone/>
            </a:pPr>
            <a:r>
              <a:rPr lang="en-US">
                <a:solidFill>
                  <a:schemeClr val="dk2"/>
                </a:solidFill>
              </a:rPr>
              <a:t>What is ASP.NET Core MVC?</a:t>
            </a:r>
            <a:endParaRPr>
              <a:solidFill>
                <a:schemeClr val="dk2"/>
              </a:solidFill>
            </a:endParaRPr>
          </a:p>
        </p:txBody>
      </p:sp>
      <p:sp>
        <p:nvSpPr>
          <p:cNvPr id="103" name="Google Shape;103;p3"/>
          <p:cNvSpPr txBox="1"/>
          <p:nvPr>
            <p:ph idx="1" type="body"/>
          </p:nvPr>
        </p:nvSpPr>
        <p:spPr>
          <a:xfrm>
            <a:off x="838200" y="1825625"/>
            <a:ext cx="6666865" cy="4351655"/>
          </a:xfrm>
          <a:prstGeom prst="rect">
            <a:avLst/>
          </a:prstGeom>
          <a:noFill/>
          <a:ln>
            <a:noFill/>
          </a:ln>
        </p:spPr>
        <p:txBody>
          <a:bodyPr anchorCtr="0" anchor="t" bIns="45700" lIns="91425" spcFirstLastPara="1" rIns="91425" wrap="square" tIns="45700">
            <a:normAutofit fontScale="90000"/>
          </a:bodyPr>
          <a:lstStyle/>
          <a:p>
            <a:pPr indent="-228600" lvl="0" marL="228600" rtl="0" algn="l">
              <a:lnSpc>
                <a:spcPct val="130000"/>
              </a:lnSpc>
              <a:spcBef>
                <a:spcPts val="0"/>
              </a:spcBef>
              <a:spcAft>
                <a:spcPts val="0"/>
              </a:spcAft>
              <a:buClr>
                <a:schemeClr val="dk1"/>
              </a:buClr>
              <a:buSzPct val="100000"/>
              <a:buFont typeface="Noto Sans Symbols"/>
              <a:buChar char="⮚"/>
            </a:pPr>
            <a:r>
              <a:rPr lang="en-US" sz="2400"/>
              <a:t>The ASP.NET Core MVC is a lightweight, open-source, highly testable presentation framework that is used for building web apps and Web APIs using the Model-View-Controller (MVC) design pattern.</a:t>
            </a:r>
            <a:endParaRPr sz="2400"/>
          </a:p>
          <a:p>
            <a:pPr indent="-228600" lvl="0" marL="228600" rtl="0" algn="l">
              <a:lnSpc>
                <a:spcPct val="130000"/>
              </a:lnSpc>
              <a:spcBef>
                <a:spcPts val="1000"/>
              </a:spcBef>
              <a:spcAft>
                <a:spcPts val="0"/>
              </a:spcAft>
              <a:buClr>
                <a:schemeClr val="dk1"/>
              </a:buClr>
              <a:buSzPct val="100000"/>
              <a:buFont typeface="Noto Sans Symbols"/>
              <a:buChar char="⮚"/>
            </a:pPr>
            <a:r>
              <a:rPr lang="en-US" sz="2400"/>
              <a:t>MVC is a design pattern and ASP.NET Core MVC is the framework that is based on MVC Design Pattern.</a:t>
            </a:r>
            <a:endParaRPr sz="2400"/>
          </a:p>
          <a:p>
            <a:pPr indent="-228600" lvl="0" marL="228600" rtl="0" algn="l">
              <a:lnSpc>
                <a:spcPct val="130000"/>
              </a:lnSpc>
              <a:spcBef>
                <a:spcPts val="1000"/>
              </a:spcBef>
              <a:spcAft>
                <a:spcPts val="0"/>
              </a:spcAft>
              <a:buClr>
                <a:schemeClr val="dk1"/>
              </a:buClr>
              <a:buSzPct val="100000"/>
              <a:buFont typeface="Noto Sans Symbols"/>
              <a:buChar char="⮚"/>
            </a:pPr>
            <a:r>
              <a:rPr lang="en-US" sz="2400"/>
              <a:t>It also supports for Test-Driven Development and also uses the latest web standards.</a:t>
            </a:r>
            <a:endParaRPr sz="2400"/>
          </a:p>
        </p:txBody>
      </p:sp>
      <p:pic>
        <p:nvPicPr>
          <p:cNvPr descr="Aitrich-Logo-Transparent-BG-1536x504" id="104" name="Google Shape;104;p3"/>
          <p:cNvPicPr preferRelativeResize="0"/>
          <p:nvPr/>
        </p:nvPicPr>
        <p:blipFill rotWithShape="1">
          <a:blip r:embed="rId3">
            <a:alphaModFix/>
          </a:blip>
          <a:srcRect b="0" l="0" r="0" t="0"/>
          <a:stretch/>
        </p:blipFill>
        <p:spPr>
          <a:xfrm>
            <a:off x="286385" y="6311265"/>
            <a:ext cx="1101090" cy="361315"/>
          </a:xfrm>
          <a:prstGeom prst="rect">
            <a:avLst/>
          </a:prstGeom>
          <a:noFill/>
          <a:ln>
            <a:noFill/>
          </a:ln>
        </p:spPr>
      </p:pic>
      <p:pic>
        <p:nvPicPr>
          <p:cNvPr descr="10798281_19362653 (3)" id="105" name="Google Shape;105;p3"/>
          <p:cNvPicPr preferRelativeResize="0"/>
          <p:nvPr>
            <p:ph idx="2" type="body"/>
          </p:nvPr>
        </p:nvPicPr>
        <p:blipFill rotWithShape="1">
          <a:blip r:embed="rId4">
            <a:alphaModFix/>
          </a:blip>
          <a:srcRect b="0" l="0" r="0" t="0"/>
          <a:stretch/>
        </p:blipFill>
        <p:spPr>
          <a:xfrm>
            <a:off x="7224395" y="2273935"/>
            <a:ext cx="4129405" cy="3453765"/>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anim calcmode="lin" valueType="num">
                                      <p:cBhvr additive="base">
                                        <p:cTn dur="500"/>
                                        <p:tgtEl>
                                          <p:spTgt spid="10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3">
                                            <p:txEl>
                                              <p:pRg end="1" st="1"/>
                                            </p:txEl>
                                          </p:spTgt>
                                        </p:tgtEl>
                                        <p:attrNameLst>
                                          <p:attrName>style.visibility</p:attrName>
                                        </p:attrNameLst>
                                      </p:cBhvr>
                                      <p:to>
                                        <p:strVal val="visible"/>
                                      </p:to>
                                    </p:set>
                                    <p:anim calcmode="lin" valueType="num">
                                      <p:cBhvr additive="base">
                                        <p:cTn dur="500"/>
                                        <p:tgtEl>
                                          <p:spTgt spid="10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3">
                                            <p:txEl>
                                              <p:pRg end="2" st="2"/>
                                            </p:txEl>
                                          </p:spTgt>
                                        </p:tgtEl>
                                        <p:attrNameLst>
                                          <p:attrName>style.visibility</p:attrName>
                                        </p:attrNameLst>
                                      </p:cBhvr>
                                      <p:to>
                                        <p:strVal val="visible"/>
                                      </p:to>
                                    </p:set>
                                    <p:anim calcmode="lin" valueType="num">
                                      <p:cBhvr additive="base">
                                        <p:cTn dur="500"/>
                                        <p:tgtEl>
                                          <p:spTgt spid="10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ph type="title"/>
          </p:nvPr>
        </p:nvSpPr>
        <p:spPr>
          <a:xfrm>
            <a:off x="838200" y="210820"/>
            <a:ext cx="10515600" cy="148018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How to Set up MVC in ASP.NET Core</a:t>
            </a:r>
            <a:endParaRPr/>
          </a:p>
        </p:txBody>
      </p:sp>
      <p:pic>
        <p:nvPicPr>
          <p:cNvPr descr="mVCStructure" id="111" name="Google Shape;111;p4"/>
          <p:cNvPicPr preferRelativeResize="0"/>
          <p:nvPr>
            <p:ph idx="2" type="body"/>
          </p:nvPr>
        </p:nvPicPr>
        <p:blipFill rotWithShape="1">
          <a:blip r:embed="rId3">
            <a:alphaModFix/>
          </a:blip>
          <a:srcRect b="0" l="0" r="0" t="0"/>
          <a:stretch/>
        </p:blipFill>
        <p:spPr>
          <a:xfrm>
            <a:off x="4269105" y="2749550"/>
            <a:ext cx="3333750" cy="3721735"/>
          </a:xfrm>
          <a:prstGeom prst="rect">
            <a:avLst/>
          </a:prstGeom>
          <a:noFill/>
          <a:ln>
            <a:noFill/>
          </a:ln>
        </p:spPr>
      </p:pic>
      <p:pic>
        <p:nvPicPr>
          <p:cNvPr descr="Aitrich-Logo-Transparent-BG-1536x504" id="112" name="Google Shape;112;p4"/>
          <p:cNvPicPr preferRelativeResize="0"/>
          <p:nvPr/>
        </p:nvPicPr>
        <p:blipFill rotWithShape="1">
          <a:blip r:embed="rId4">
            <a:alphaModFix/>
          </a:blip>
          <a:srcRect b="0" l="0" r="0" t="0"/>
          <a:stretch/>
        </p:blipFill>
        <p:spPr>
          <a:xfrm>
            <a:off x="286385" y="6311265"/>
            <a:ext cx="1101090" cy="361315"/>
          </a:xfrm>
          <a:prstGeom prst="rect">
            <a:avLst/>
          </a:prstGeom>
          <a:noFill/>
          <a:ln>
            <a:noFill/>
          </a:ln>
        </p:spPr>
      </p:pic>
      <p:grpSp>
        <p:nvGrpSpPr>
          <p:cNvPr id="113" name="Google Shape;113;p4"/>
          <p:cNvGrpSpPr/>
          <p:nvPr/>
        </p:nvGrpSpPr>
        <p:grpSpPr>
          <a:xfrm>
            <a:off x="1165860" y="1486535"/>
            <a:ext cx="10401936" cy="1464310"/>
            <a:chOff x="0" y="0"/>
            <a:chExt cx="10401936" cy="1464310"/>
          </a:xfrm>
        </p:grpSpPr>
        <p:sp>
          <p:nvSpPr>
            <p:cNvPr id="114" name="Google Shape;114;p4"/>
            <p:cNvSpPr/>
            <p:nvPr/>
          </p:nvSpPr>
          <p:spPr>
            <a:xfrm>
              <a:off x="780145" y="0"/>
              <a:ext cx="8841645" cy="1464310"/>
            </a:xfrm>
            <a:prstGeom prst="rightArrow">
              <a:avLst>
                <a:gd fmla="val 50000" name="adj1"/>
                <a:gd fmla="val 50000" name="adj2"/>
              </a:avLst>
            </a:prstGeom>
            <a:solidFill>
              <a:srgbClr val="D0DE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txBox="1"/>
            <p:nvPr/>
          </p:nvSpPr>
          <p:spPr>
            <a:xfrm>
              <a:off x="780145" y="0"/>
              <a:ext cx="8841645" cy="146431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a:off x="0" y="439293"/>
              <a:ext cx="3120581" cy="585724"/>
            </a:xfrm>
            <a:prstGeom prst="roundRect">
              <a:avLst>
                <a:gd fmla="val 16667"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txBox="1"/>
            <p:nvPr/>
          </p:nvSpPr>
          <p:spPr>
            <a:xfrm>
              <a:off x="0" y="439293"/>
              <a:ext cx="3120581" cy="585724"/>
            </a:xfrm>
            <a:prstGeom prst="rect">
              <a:avLst/>
            </a:prstGeom>
            <a:no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None/>
              </a:pPr>
              <a:r>
                <a:rPr b="0" i="0" lang="en-US" sz="2000" u="none" cap="none" strike="noStrike">
                  <a:solidFill>
                    <a:schemeClr val="dk1"/>
                  </a:solidFill>
                  <a:latin typeface="Calibri"/>
                  <a:ea typeface="Calibri"/>
                  <a:cs typeface="Calibri"/>
                  <a:sym typeface="Calibri"/>
                </a:rPr>
                <a:t>Create New Project</a:t>
              </a:r>
              <a:endParaRPr b="0" i="0" sz="2000" u="none" cap="none" strike="noStrike">
                <a:solidFill>
                  <a:schemeClr val="dk1"/>
                </a:solidFill>
                <a:latin typeface="Calibri"/>
                <a:ea typeface="Calibri"/>
                <a:cs typeface="Calibri"/>
                <a:sym typeface="Calibri"/>
              </a:endParaRPr>
            </a:p>
          </p:txBody>
        </p:sp>
        <p:sp>
          <p:nvSpPr>
            <p:cNvPr id="118" name="Google Shape;118;p4"/>
            <p:cNvSpPr/>
            <p:nvPr/>
          </p:nvSpPr>
          <p:spPr>
            <a:xfrm>
              <a:off x="3640677" y="439293"/>
              <a:ext cx="3120581" cy="585724"/>
            </a:xfrm>
            <a:prstGeom prst="roundRect">
              <a:avLst>
                <a:gd fmla="val 16667"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
            <p:cNvSpPr txBox="1"/>
            <p:nvPr/>
          </p:nvSpPr>
          <p:spPr>
            <a:xfrm>
              <a:off x="3640677" y="439293"/>
              <a:ext cx="3120581" cy="585724"/>
            </a:xfrm>
            <a:prstGeom prst="rect">
              <a:avLst/>
            </a:prstGeom>
            <a:no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None/>
              </a:pPr>
              <a:r>
                <a:rPr b="0" i="0" lang="en-US" sz="2000" u="none" cap="none" strike="noStrike">
                  <a:solidFill>
                    <a:schemeClr val="dk1"/>
                  </a:solidFill>
                  <a:latin typeface="Calibri"/>
                  <a:ea typeface="Calibri"/>
                  <a:cs typeface="Calibri"/>
                  <a:sym typeface="Calibri"/>
                </a:rPr>
                <a:t>Configure your new project</a:t>
              </a:r>
              <a:endParaRPr b="0" i="0" sz="2000" u="none" cap="none" strike="noStrike">
                <a:solidFill>
                  <a:schemeClr val="dk1"/>
                </a:solidFill>
                <a:latin typeface="Calibri"/>
                <a:ea typeface="Calibri"/>
                <a:cs typeface="Calibri"/>
                <a:sym typeface="Calibri"/>
              </a:endParaRPr>
            </a:p>
          </p:txBody>
        </p:sp>
        <p:sp>
          <p:nvSpPr>
            <p:cNvPr id="120" name="Google Shape;120;p4"/>
            <p:cNvSpPr/>
            <p:nvPr/>
          </p:nvSpPr>
          <p:spPr>
            <a:xfrm>
              <a:off x="7281355" y="439293"/>
              <a:ext cx="3120581" cy="585724"/>
            </a:xfrm>
            <a:prstGeom prst="roundRect">
              <a:avLst>
                <a:gd fmla="val 16667"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txBox="1"/>
            <p:nvPr/>
          </p:nvSpPr>
          <p:spPr>
            <a:xfrm>
              <a:off x="7281355" y="439293"/>
              <a:ext cx="3120581" cy="585724"/>
            </a:xfrm>
            <a:prstGeom prst="rect">
              <a:avLst/>
            </a:prstGeom>
            <a:no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None/>
              </a:pPr>
              <a:r>
                <a:rPr b="0" i="0" lang="en-US" sz="2000" u="none" cap="none" strike="noStrike">
                  <a:solidFill>
                    <a:schemeClr val="dk1"/>
                  </a:solidFill>
                  <a:latin typeface="Calibri"/>
                  <a:ea typeface="Calibri"/>
                  <a:cs typeface="Calibri"/>
                  <a:sym typeface="Calibri"/>
                </a:rPr>
                <a:t>Addition information</a:t>
              </a:r>
              <a:endParaRPr b="0" i="0" sz="2000" u="none" cap="none" strike="noStrike">
                <a:solidFill>
                  <a:schemeClr val="dk1"/>
                </a:solidFill>
                <a:latin typeface="Calibri"/>
                <a:ea typeface="Calibri"/>
                <a:cs typeface="Calibri"/>
                <a:sym typeface="Calibri"/>
              </a:endParaRPr>
            </a:p>
          </p:txBody>
        </p:sp>
      </p:gr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1"/>
                                        </p:tgtEl>
                                        <p:attrNameLst>
                                          <p:attrName>style.visibility</p:attrName>
                                        </p:attrNameLst>
                                      </p:cBhvr>
                                      <p:to>
                                        <p:strVal val="visible"/>
                                      </p:to>
                                    </p:set>
                                    <p:anim calcmode="lin" valueType="num">
                                      <p:cBhvr additive="base">
                                        <p:cTn dur="500"/>
                                        <p:tgtEl>
                                          <p:spTgt spid="11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descr="Capture1" id="126" name="Google Shape;126;p5"/>
          <p:cNvPicPr preferRelativeResize="0"/>
          <p:nvPr>
            <p:ph idx="1" type="body"/>
          </p:nvPr>
        </p:nvPicPr>
        <p:blipFill rotWithShape="1">
          <a:blip r:embed="rId3">
            <a:alphaModFix/>
          </a:blip>
          <a:srcRect b="0" l="0" r="0" t="0"/>
          <a:stretch/>
        </p:blipFill>
        <p:spPr>
          <a:xfrm>
            <a:off x="894080" y="697230"/>
            <a:ext cx="1811655" cy="1360170"/>
          </a:xfrm>
          <a:prstGeom prst="rect">
            <a:avLst/>
          </a:prstGeom>
          <a:noFill/>
          <a:ln>
            <a:noFill/>
          </a:ln>
        </p:spPr>
      </p:pic>
      <p:sp>
        <p:nvSpPr>
          <p:cNvPr id="127" name="Google Shape;127;p5"/>
          <p:cNvSpPr/>
          <p:nvPr/>
        </p:nvSpPr>
        <p:spPr>
          <a:xfrm>
            <a:off x="3562985" y="340995"/>
            <a:ext cx="3738245" cy="1718945"/>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8" name="Google Shape;128;p5"/>
          <p:cNvSpPr txBox="1"/>
          <p:nvPr/>
        </p:nvSpPr>
        <p:spPr>
          <a:xfrm>
            <a:off x="3595370" y="581025"/>
            <a:ext cx="3705860" cy="16300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lt1"/>
                </a:solidFill>
                <a:latin typeface="Calibri"/>
                <a:ea typeface="Calibri"/>
                <a:cs typeface="Calibri"/>
                <a:sym typeface="Calibri"/>
              </a:rPr>
              <a:t>Model:</a:t>
            </a:r>
            <a:r>
              <a:rPr b="1" i="0" lang="en-US" sz="2000" u="none" cap="none" strike="noStrike">
                <a:solidFill>
                  <a:schemeClr val="lt1"/>
                </a:solidFill>
                <a:latin typeface="Calibri"/>
                <a:ea typeface="Calibri"/>
                <a:cs typeface="Calibri"/>
                <a:sym typeface="Calibri"/>
              </a:rPr>
              <a:t>	A set of classes that describes the data you are working with as well as the business logic.​</a:t>
            </a:r>
            <a:endParaRPr b="1" sz="2000">
              <a:solidFill>
                <a:schemeClr val="lt1"/>
              </a:solidFill>
              <a:latin typeface="Calibri"/>
              <a:ea typeface="Calibri"/>
              <a:cs typeface="Calibri"/>
              <a:sym typeface="Calibri"/>
            </a:endParaRPr>
          </a:p>
          <a:p>
            <a:pPr indent="0" lvl="0" marL="0" marR="0" rtl="0" algn="l">
              <a:spcBef>
                <a:spcPts val="0"/>
              </a:spcBef>
              <a:spcAft>
                <a:spcPts val="0"/>
              </a:spcAft>
              <a:buNone/>
            </a:pPr>
            <a:r>
              <a:t/>
            </a:r>
            <a:endParaRPr b="1" sz="2000">
              <a:solidFill>
                <a:schemeClr val="lt1"/>
              </a:solidFill>
              <a:latin typeface="Calibri"/>
              <a:ea typeface="Calibri"/>
              <a:cs typeface="Calibri"/>
              <a:sym typeface="Calibri"/>
            </a:endParaRPr>
          </a:p>
        </p:txBody>
      </p:sp>
      <p:pic>
        <p:nvPicPr>
          <p:cNvPr descr="Capture2" id="129" name="Google Shape;129;p5"/>
          <p:cNvPicPr preferRelativeResize="0"/>
          <p:nvPr>
            <p:ph idx="2" type="body"/>
          </p:nvPr>
        </p:nvPicPr>
        <p:blipFill rotWithShape="1">
          <a:blip r:embed="rId4">
            <a:alphaModFix/>
          </a:blip>
          <a:srcRect b="0" l="0" r="0" t="0"/>
          <a:stretch/>
        </p:blipFill>
        <p:spPr>
          <a:xfrm>
            <a:off x="2631440" y="2773045"/>
            <a:ext cx="2190750" cy="1522095"/>
          </a:xfrm>
          <a:prstGeom prst="rect">
            <a:avLst/>
          </a:prstGeom>
          <a:noFill/>
          <a:ln>
            <a:noFill/>
          </a:ln>
        </p:spPr>
      </p:pic>
      <p:sp>
        <p:nvSpPr>
          <p:cNvPr id="130" name="Google Shape;130;p5"/>
          <p:cNvSpPr/>
          <p:nvPr/>
        </p:nvSpPr>
        <p:spPr>
          <a:xfrm>
            <a:off x="5456555" y="2773045"/>
            <a:ext cx="3738245" cy="1718945"/>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 name="Google Shape;131;p5"/>
          <p:cNvSpPr txBox="1"/>
          <p:nvPr/>
        </p:nvSpPr>
        <p:spPr>
          <a:xfrm>
            <a:off x="5488940" y="3075940"/>
            <a:ext cx="3705860" cy="13220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Calibri"/>
                <a:ea typeface="Calibri"/>
                <a:cs typeface="Calibri"/>
                <a:sym typeface="Calibri"/>
              </a:rPr>
              <a:t>Controller:A set of classes that handles communication from the user, overall application flow, and application-specific logic.​</a:t>
            </a:r>
            <a:endParaRPr b="1" sz="2000">
              <a:solidFill>
                <a:schemeClr val="lt1"/>
              </a:solidFill>
              <a:latin typeface="Calibri"/>
              <a:ea typeface="Calibri"/>
              <a:cs typeface="Calibri"/>
              <a:sym typeface="Calibri"/>
            </a:endParaRPr>
          </a:p>
        </p:txBody>
      </p:sp>
      <p:pic>
        <p:nvPicPr>
          <p:cNvPr descr="Capture3" id="132" name="Google Shape;132;p5"/>
          <p:cNvPicPr preferRelativeResize="0"/>
          <p:nvPr/>
        </p:nvPicPr>
        <p:blipFill rotWithShape="1">
          <a:blip r:embed="rId5">
            <a:alphaModFix/>
          </a:blip>
          <a:srcRect b="0" l="0" r="0" t="0"/>
          <a:stretch/>
        </p:blipFill>
        <p:spPr>
          <a:xfrm>
            <a:off x="819785" y="5072380"/>
            <a:ext cx="1959610" cy="1145540"/>
          </a:xfrm>
          <a:prstGeom prst="rect">
            <a:avLst/>
          </a:prstGeom>
          <a:noFill/>
          <a:ln>
            <a:noFill/>
          </a:ln>
        </p:spPr>
      </p:pic>
      <p:sp>
        <p:nvSpPr>
          <p:cNvPr id="133" name="Google Shape;133;p5"/>
          <p:cNvSpPr/>
          <p:nvPr/>
        </p:nvSpPr>
        <p:spPr>
          <a:xfrm>
            <a:off x="3422650" y="4767580"/>
            <a:ext cx="3738245" cy="1718945"/>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 name="Google Shape;134;p5"/>
          <p:cNvSpPr txBox="1"/>
          <p:nvPr/>
        </p:nvSpPr>
        <p:spPr>
          <a:xfrm>
            <a:off x="3455035" y="5070475"/>
            <a:ext cx="3705860" cy="13220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Calibri"/>
                <a:ea typeface="Calibri"/>
                <a:cs typeface="Calibri"/>
                <a:sym typeface="Calibri"/>
              </a:rPr>
              <a:t>View: Defines how the application’s UI will be displayed. It is a pure HTML, which decides how the UI is going to look like.​</a:t>
            </a:r>
            <a:endParaRPr b="1" sz="2000">
              <a:solidFill>
                <a:schemeClr val="lt1"/>
              </a:solidFill>
              <a:latin typeface="Calibri"/>
              <a:ea typeface="Calibri"/>
              <a:cs typeface="Calibri"/>
              <a:sym typeface="Calibri"/>
            </a:endParaRPr>
          </a:p>
        </p:txBody>
      </p:sp>
      <p:pic>
        <p:nvPicPr>
          <p:cNvPr descr="3530026_64605" id="135" name="Google Shape;135;p5"/>
          <p:cNvPicPr preferRelativeResize="0"/>
          <p:nvPr/>
        </p:nvPicPr>
        <p:blipFill rotWithShape="1">
          <a:blip r:embed="rId6">
            <a:alphaModFix/>
          </a:blip>
          <a:srcRect b="0" l="0" r="0" t="0"/>
          <a:stretch/>
        </p:blipFill>
        <p:spPr>
          <a:xfrm>
            <a:off x="8519795" y="4665980"/>
            <a:ext cx="2710180" cy="1891030"/>
          </a:xfrm>
          <a:prstGeom prst="rect">
            <a:avLst/>
          </a:prstGeom>
          <a:noFill/>
          <a:ln>
            <a:noFill/>
          </a:ln>
        </p:spPr>
      </p:pic>
      <p:pic>
        <p:nvPicPr>
          <p:cNvPr descr="3530026_64605" id="136" name="Google Shape;136;p5"/>
          <p:cNvPicPr preferRelativeResize="0"/>
          <p:nvPr/>
        </p:nvPicPr>
        <p:blipFill rotWithShape="1">
          <a:blip r:embed="rId6">
            <a:alphaModFix/>
          </a:blip>
          <a:srcRect b="0" l="0" r="0" t="0"/>
          <a:stretch/>
        </p:blipFill>
        <p:spPr>
          <a:xfrm>
            <a:off x="8378190" y="565785"/>
            <a:ext cx="2710180" cy="1891030"/>
          </a:xfrm>
          <a:prstGeom prst="rect">
            <a:avLst/>
          </a:prstGeom>
          <a:noFill/>
          <a:ln>
            <a:noFill/>
          </a:ln>
        </p:spPr>
      </p:pic>
      <p:pic>
        <p:nvPicPr>
          <p:cNvPr descr="Capture1" id="137" name="Google Shape;137;p5"/>
          <p:cNvPicPr preferRelativeResize="0"/>
          <p:nvPr/>
        </p:nvPicPr>
        <p:blipFill rotWithShape="1">
          <a:blip r:embed="rId3">
            <a:alphaModFix/>
          </a:blip>
          <a:srcRect b="0" l="0" r="0" t="0"/>
          <a:stretch/>
        </p:blipFill>
        <p:spPr>
          <a:xfrm>
            <a:off x="894080" y="697230"/>
            <a:ext cx="1811655" cy="1360170"/>
          </a:xfrm>
          <a:prstGeom prst="rect">
            <a:avLst/>
          </a:prstGeom>
          <a:noFill/>
          <a:ln>
            <a:noFill/>
          </a:ln>
        </p:spPr>
      </p:pic>
      <p:pic>
        <p:nvPicPr>
          <p:cNvPr descr="Aitrich-Logo-Transparent-BG-1536x504" id="138" name="Google Shape;138;p5"/>
          <p:cNvPicPr preferRelativeResize="0"/>
          <p:nvPr/>
        </p:nvPicPr>
        <p:blipFill rotWithShape="1">
          <a:blip r:embed="rId7">
            <a:alphaModFix/>
          </a:blip>
          <a:srcRect b="0" l="0" r="0" t="0"/>
          <a:stretch/>
        </p:blipFill>
        <p:spPr>
          <a:xfrm>
            <a:off x="286385" y="6311265"/>
            <a:ext cx="1101090" cy="361315"/>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6"/>
                                        </p:tgtEl>
                                        <p:attrNameLst>
                                          <p:attrName>style.visibility</p:attrName>
                                        </p:attrNameLst>
                                      </p:cBhvr>
                                      <p:to>
                                        <p:strVal val="visible"/>
                                      </p:to>
                                    </p:set>
                                    <p:anim calcmode="lin" valueType="num">
                                      <p:cBhvr additive="base">
                                        <p:cTn dur="500"/>
                                        <p:tgtEl>
                                          <p:spTgt spid="12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28"/>
                                        </p:tgtEl>
                                        <p:attrNameLst>
                                          <p:attrName>style.visibility</p:attrName>
                                        </p:attrNameLst>
                                      </p:cBhvr>
                                      <p:to>
                                        <p:strVal val="visible"/>
                                      </p:to>
                                    </p:set>
                                    <p:anim calcmode="lin" valueType="num">
                                      <p:cBhvr additive="base">
                                        <p:cTn dur="500"/>
                                        <p:tgtEl>
                                          <p:spTgt spid="12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500"/>
                                        <p:tgtEl>
                                          <p:spTgt spid="12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30"/>
                                        </p:tgtEl>
                                        <p:attrNameLst>
                                          <p:attrName>style.visibility</p:attrName>
                                        </p:attrNameLst>
                                      </p:cBhvr>
                                      <p:to>
                                        <p:strVal val="visible"/>
                                      </p:to>
                                    </p:set>
                                    <p:anim calcmode="lin" valueType="num">
                                      <p:cBhvr additive="base">
                                        <p:cTn dur="500"/>
                                        <p:tgtEl>
                                          <p:spTgt spid="13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31"/>
                                        </p:tgtEl>
                                        <p:attrNameLst>
                                          <p:attrName>style.visibility</p:attrName>
                                        </p:attrNameLst>
                                      </p:cBhvr>
                                      <p:to>
                                        <p:strVal val="visible"/>
                                      </p:to>
                                    </p:set>
                                    <p:anim calcmode="lin" valueType="num">
                                      <p:cBhvr additive="base">
                                        <p:cTn dur="500"/>
                                        <p:tgtEl>
                                          <p:spTgt spid="13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3"/>
                                        </p:tgtEl>
                                        <p:attrNameLst>
                                          <p:attrName>style.visibility</p:attrName>
                                        </p:attrNameLst>
                                      </p:cBhvr>
                                      <p:to>
                                        <p:strVal val="visible"/>
                                      </p:to>
                                    </p:set>
                                    <p:anim calcmode="lin" valueType="num">
                                      <p:cBhvr additive="base">
                                        <p:cTn dur="500"/>
                                        <p:tgtEl>
                                          <p:spTgt spid="13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34"/>
                                        </p:tgtEl>
                                        <p:attrNameLst>
                                          <p:attrName>style.visibility</p:attrName>
                                        </p:attrNameLst>
                                      </p:cBhvr>
                                      <p:to>
                                        <p:strVal val="visible"/>
                                      </p:to>
                                    </p:set>
                                    <p:anim calcmode="lin" valueType="num">
                                      <p:cBhvr additive="base">
                                        <p:cTn dur="500"/>
                                        <p:tgtEl>
                                          <p:spTgt spid="13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32"/>
                                        </p:tgtEl>
                                        <p:attrNameLst>
                                          <p:attrName>style.visibility</p:attrName>
                                        </p:attrNameLst>
                                      </p:cBhvr>
                                      <p:to>
                                        <p:strVal val="visible"/>
                                      </p:to>
                                    </p:set>
                                    <p:anim calcmode="lin" valueType="num">
                                      <p:cBhvr additive="base">
                                        <p:cTn dur="500"/>
                                        <p:tgtEl>
                                          <p:spTgt spid="13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400"/>
              <a:buFont typeface="Calibri"/>
              <a:buNone/>
            </a:pPr>
            <a:r>
              <a:rPr lang="en-US">
                <a:solidFill>
                  <a:schemeClr val="dk2"/>
                </a:solidFill>
              </a:rPr>
              <a:t>Model</a:t>
            </a:r>
            <a:endParaRPr>
              <a:solidFill>
                <a:schemeClr val="dk2"/>
              </a:solidFill>
            </a:endParaRPr>
          </a:p>
        </p:txBody>
      </p:sp>
      <p:sp>
        <p:nvSpPr>
          <p:cNvPr id="144" name="Google Shape;144;p6"/>
          <p:cNvSpPr txBox="1"/>
          <p:nvPr>
            <p:ph idx="1" type="body"/>
          </p:nvPr>
        </p:nvSpPr>
        <p:spPr>
          <a:xfrm>
            <a:off x="435610" y="1825625"/>
            <a:ext cx="8195310" cy="4244975"/>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0"/>
              </a:spcBef>
              <a:spcAft>
                <a:spcPts val="0"/>
              </a:spcAft>
              <a:buClr>
                <a:schemeClr val="dk1"/>
              </a:buClr>
              <a:buSzPts val="2200"/>
              <a:buFont typeface="Noto Sans Symbols"/>
              <a:buChar char="⮚"/>
            </a:pPr>
            <a:r>
              <a:rPr lang="en-US" sz="2200"/>
              <a:t>A model is a class with .cs (for C#) as an extension having both properties and methods.  </a:t>
            </a:r>
            <a:endParaRPr sz="2200"/>
          </a:p>
          <a:p>
            <a:pPr indent="-228600" lvl="0" marL="228600" rtl="0" algn="l">
              <a:lnSpc>
                <a:spcPct val="150000"/>
              </a:lnSpc>
              <a:spcBef>
                <a:spcPts val="1000"/>
              </a:spcBef>
              <a:spcAft>
                <a:spcPts val="0"/>
              </a:spcAft>
              <a:buClr>
                <a:schemeClr val="dk1"/>
              </a:buClr>
              <a:buSzPts val="2200"/>
              <a:buFont typeface="Noto Sans Symbols"/>
              <a:buChar char="⮚"/>
            </a:pPr>
            <a:r>
              <a:rPr lang="en-US" sz="2200"/>
              <a:t> Models are used to set or get the data.</a:t>
            </a:r>
            <a:endParaRPr sz="2200"/>
          </a:p>
          <a:p>
            <a:pPr indent="-228600" lvl="0" marL="228600" rtl="0" algn="l">
              <a:lnSpc>
                <a:spcPct val="150000"/>
              </a:lnSpc>
              <a:spcBef>
                <a:spcPts val="1000"/>
              </a:spcBef>
              <a:spcAft>
                <a:spcPts val="0"/>
              </a:spcAft>
              <a:buClr>
                <a:schemeClr val="dk1"/>
              </a:buClr>
              <a:buSzPts val="2200"/>
              <a:buFont typeface="Noto Sans Symbols"/>
              <a:buChar char="⮚"/>
            </a:pPr>
            <a:r>
              <a:rPr lang="en-US" sz="2200"/>
              <a:t>If your application does not have data, then there is no need for a model. </a:t>
            </a:r>
            <a:endParaRPr sz="2200"/>
          </a:p>
          <a:p>
            <a:pPr indent="-228600" lvl="0" marL="228600" rtl="0" algn="l">
              <a:lnSpc>
                <a:spcPct val="150000"/>
              </a:lnSpc>
              <a:spcBef>
                <a:spcPts val="1000"/>
              </a:spcBef>
              <a:spcAft>
                <a:spcPts val="0"/>
              </a:spcAft>
              <a:buClr>
                <a:schemeClr val="dk1"/>
              </a:buClr>
              <a:buSzPts val="2200"/>
              <a:buFont typeface="Noto Sans Symbols"/>
              <a:buChar char="⮚"/>
            </a:pPr>
            <a:r>
              <a:rPr lang="en-US" sz="2200"/>
              <a:t>models in ASP.NET Core MVC Application are used to manage the data i.e. the state of the application in memory. </a:t>
            </a:r>
            <a:endParaRPr sz="2200"/>
          </a:p>
          <a:p>
            <a:pPr indent="0" lvl="0" marL="0" rtl="0" algn="l">
              <a:lnSpc>
                <a:spcPct val="150000"/>
              </a:lnSpc>
              <a:spcBef>
                <a:spcPts val="1000"/>
              </a:spcBef>
              <a:spcAft>
                <a:spcPts val="0"/>
              </a:spcAft>
              <a:buClr>
                <a:schemeClr val="dk1"/>
              </a:buClr>
              <a:buSzPts val="2200"/>
              <a:buFont typeface="Noto Sans Symbols"/>
              <a:buNone/>
            </a:pPr>
            <a:r>
              <a:t/>
            </a:r>
            <a:endParaRPr sz="2200"/>
          </a:p>
        </p:txBody>
      </p:sp>
      <p:pic>
        <p:nvPicPr>
          <p:cNvPr descr="Aitrich-Logo-Transparent-BG-1536x504" id="145" name="Google Shape;145;p6"/>
          <p:cNvPicPr preferRelativeResize="0"/>
          <p:nvPr>
            <p:ph idx="2" type="body"/>
          </p:nvPr>
        </p:nvPicPr>
        <p:blipFill rotWithShape="1">
          <a:blip r:embed="rId3">
            <a:alphaModFix/>
          </a:blip>
          <a:srcRect b="0" l="0" r="0" t="0"/>
          <a:stretch/>
        </p:blipFill>
        <p:spPr>
          <a:xfrm>
            <a:off x="286385" y="6311265"/>
            <a:ext cx="1101090" cy="361315"/>
          </a:xfrm>
          <a:prstGeom prst="rect">
            <a:avLst/>
          </a:prstGeom>
          <a:noFill/>
          <a:ln>
            <a:noFill/>
          </a:ln>
        </p:spPr>
      </p:pic>
      <p:pic>
        <p:nvPicPr>
          <p:cNvPr descr="8850059_4022440" id="146" name="Google Shape;146;p6"/>
          <p:cNvPicPr preferRelativeResize="0"/>
          <p:nvPr/>
        </p:nvPicPr>
        <p:blipFill rotWithShape="1">
          <a:blip r:embed="rId4">
            <a:alphaModFix/>
          </a:blip>
          <a:srcRect b="0" l="0" r="0" t="0"/>
          <a:stretch/>
        </p:blipFill>
        <p:spPr>
          <a:xfrm>
            <a:off x="8309610" y="1825625"/>
            <a:ext cx="3882390" cy="439928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4">
                                            <p:txEl>
                                              <p:pRg end="0" st="0"/>
                                            </p:txEl>
                                          </p:spTgt>
                                        </p:tgtEl>
                                        <p:attrNameLst>
                                          <p:attrName>style.visibility</p:attrName>
                                        </p:attrNameLst>
                                      </p:cBhvr>
                                      <p:to>
                                        <p:strVal val="visible"/>
                                      </p:to>
                                    </p:set>
                                    <p:anim calcmode="lin" valueType="num">
                                      <p:cBhvr additive="base">
                                        <p:cTn dur="500"/>
                                        <p:tgtEl>
                                          <p:spTgt spid="14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4">
                                            <p:txEl>
                                              <p:pRg end="1" st="1"/>
                                            </p:txEl>
                                          </p:spTgt>
                                        </p:tgtEl>
                                        <p:attrNameLst>
                                          <p:attrName>style.visibility</p:attrName>
                                        </p:attrNameLst>
                                      </p:cBhvr>
                                      <p:to>
                                        <p:strVal val="visible"/>
                                      </p:to>
                                    </p:set>
                                    <p:anim calcmode="lin" valueType="num">
                                      <p:cBhvr additive="base">
                                        <p:cTn dur="500"/>
                                        <p:tgtEl>
                                          <p:spTgt spid="14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4">
                                            <p:txEl>
                                              <p:pRg end="2" st="2"/>
                                            </p:txEl>
                                          </p:spTgt>
                                        </p:tgtEl>
                                        <p:attrNameLst>
                                          <p:attrName>style.visibility</p:attrName>
                                        </p:attrNameLst>
                                      </p:cBhvr>
                                      <p:to>
                                        <p:strVal val="visible"/>
                                      </p:to>
                                    </p:set>
                                    <p:anim calcmode="lin" valueType="num">
                                      <p:cBhvr additive="base">
                                        <p:cTn dur="500"/>
                                        <p:tgtEl>
                                          <p:spTgt spid="14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4">
                                            <p:txEl>
                                              <p:pRg end="3" st="3"/>
                                            </p:txEl>
                                          </p:spTgt>
                                        </p:tgtEl>
                                        <p:attrNameLst>
                                          <p:attrName>style.visibility</p:attrName>
                                        </p:attrNameLst>
                                      </p:cBhvr>
                                      <p:to>
                                        <p:strVal val="visible"/>
                                      </p:to>
                                    </p:set>
                                    <p:anim calcmode="lin" valueType="num">
                                      <p:cBhvr additive="base">
                                        <p:cTn dur="500"/>
                                        <p:tgtEl>
                                          <p:spTgt spid="14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4">
                                            <p:txEl>
                                              <p:pRg end="4" st="4"/>
                                            </p:txEl>
                                          </p:spTgt>
                                        </p:tgtEl>
                                        <p:attrNameLst>
                                          <p:attrName>style.visibility</p:attrName>
                                        </p:attrNameLst>
                                      </p:cBhvr>
                                      <p:to>
                                        <p:strVal val="visible"/>
                                      </p:to>
                                    </p:set>
                                    <p:anim calcmode="lin" valueType="num">
                                      <p:cBhvr additive="base">
                                        <p:cTn dur="500"/>
                                        <p:tgtEl>
                                          <p:spTgt spid="14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descr="model" id="151" name="Google Shape;151;p7"/>
          <p:cNvPicPr preferRelativeResize="0"/>
          <p:nvPr>
            <p:ph idx="1" type="body"/>
          </p:nvPr>
        </p:nvPicPr>
        <p:blipFill rotWithShape="1">
          <a:blip r:embed="rId3">
            <a:alphaModFix/>
          </a:blip>
          <a:srcRect b="0" l="0" r="0" t="0"/>
          <a:stretch/>
        </p:blipFill>
        <p:spPr>
          <a:xfrm>
            <a:off x="1656080" y="634365"/>
            <a:ext cx="7901305" cy="5375275"/>
          </a:xfrm>
          <a:prstGeom prst="rect">
            <a:avLst/>
          </a:prstGeom>
          <a:noFill/>
          <a:ln>
            <a:noFill/>
          </a:ln>
        </p:spPr>
      </p:pic>
      <p:pic>
        <p:nvPicPr>
          <p:cNvPr descr="Picture1 (1)" id="152" name="Google Shape;152;p7"/>
          <p:cNvPicPr preferRelativeResize="0"/>
          <p:nvPr>
            <p:ph idx="2" type="body"/>
          </p:nvPr>
        </p:nvPicPr>
        <p:blipFill rotWithShape="1">
          <a:blip r:embed="rId4">
            <a:alphaModFix/>
          </a:blip>
          <a:srcRect b="0" l="0" r="0" t="0"/>
          <a:stretch/>
        </p:blipFill>
        <p:spPr>
          <a:xfrm>
            <a:off x="1656080" y="252095"/>
            <a:ext cx="8013065" cy="5757545"/>
          </a:xfrm>
          <a:prstGeom prst="rect">
            <a:avLst/>
          </a:prstGeom>
          <a:noFill/>
          <a:ln>
            <a:noFill/>
          </a:ln>
        </p:spPr>
      </p:pic>
      <p:pic>
        <p:nvPicPr>
          <p:cNvPr descr="Aitrich-Logo-Transparent-BG-1536x504" id="153" name="Google Shape;153;p7"/>
          <p:cNvPicPr preferRelativeResize="0"/>
          <p:nvPr/>
        </p:nvPicPr>
        <p:blipFill rotWithShape="1">
          <a:blip r:embed="rId5">
            <a:alphaModFix/>
          </a:blip>
          <a:srcRect b="0" l="0" r="0" t="0"/>
          <a:stretch/>
        </p:blipFill>
        <p:spPr>
          <a:xfrm>
            <a:off x="316865" y="6327140"/>
            <a:ext cx="1101090" cy="361315"/>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400"/>
              <a:buFont typeface="Calibri"/>
              <a:buNone/>
            </a:pPr>
            <a:r>
              <a:rPr lang="en-US">
                <a:solidFill>
                  <a:schemeClr val="dk2"/>
                </a:solidFill>
              </a:rPr>
              <a:t>ASP.NET Core Dependency Injection</a:t>
            </a:r>
            <a:endParaRPr>
              <a:solidFill>
                <a:schemeClr val="dk2"/>
              </a:solidFill>
            </a:endParaRPr>
          </a:p>
        </p:txBody>
      </p:sp>
      <p:sp>
        <p:nvSpPr>
          <p:cNvPr id="159" name="Google Shape;159;p8"/>
          <p:cNvSpPr/>
          <p:nvPr/>
        </p:nvSpPr>
        <p:spPr>
          <a:xfrm>
            <a:off x="834390" y="1691005"/>
            <a:ext cx="3930015" cy="13462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0" name="Google Shape;160;p8"/>
          <p:cNvSpPr txBox="1"/>
          <p:nvPr/>
        </p:nvSpPr>
        <p:spPr>
          <a:xfrm>
            <a:off x="1007745" y="1808480"/>
            <a:ext cx="3450590" cy="10147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process of injecting the object of a class into a class that depends on it. </a:t>
            </a:r>
            <a:endParaRPr sz="2000">
              <a:solidFill>
                <a:schemeClr val="lt1"/>
              </a:solidFill>
              <a:latin typeface="Calibri"/>
              <a:ea typeface="Calibri"/>
              <a:cs typeface="Calibri"/>
              <a:sym typeface="Calibri"/>
            </a:endParaRPr>
          </a:p>
        </p:txBody>
      </p:sp>
      <p:pic>
        <p:nvPicPr>
          <p:cNvPr descr="Dependency injection" id="161" name="Google Shape;161;p8"/>
          <p:cNvPicPr preferRelativeResize="0"/>
          <p:nvPr>
            <p:ph idx="1" type="body"/>
          </p:nvPr>
        </p:nvPicPr>
        <p:blipFill rotWithShape="1">
          <a:blip r:embed="rId3">
            <a:alphaModFix/>
          </a:blip>
          <a:srcRect b="0" l="0" r="0" t="0"/>
          <a:stretch/>
        </p:blipFill>
        <p:spPr>
          <a:xfrm>
            <a:off x="5596890" y="2276475"/>
            <a:ext cx="4667250" cy="2552700"/>
          </a:xfrm>
          <a:prstGeom prst="rect">
            <a:avLst/>
          </a:prstGeom>
          <a:noFill/>
          <a:ln>
            <a:noFill/>
          </a:ln>
        </p:spPr>
      </p:pic>
      <p:sp>
        <p:nvSpPr>
          <p:cNvPr id="162" name="Google Shape;162;p8"/>
          <p:cNvSpPr/>
          <p:nvPr/>
        </p:nvSpPr>
        <p:spPr>
          <a:xfrm>
            <a:off x="834390" y="3249295"/>
            <a:ext cx="3929380" cy="2665095"/>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3" name="Google Shape;163;p8"/>
          <p:cNvSpPr txBox="1"/>
          <p:nvPr/>
        </p:nvSpPr>
        <p:spPr>
          <a:xfrm>
            <a:off x="1007745" y="3573145"/>
            <a:ext cx="3756600" cy="2247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The Dependency Injection is the most commonly used design pattern nowadays to the dependencies between the objects that allow us to develop loosely coupled software components.</a:t>
            </a:r>
            <a:endParaRPr sz="2000">
              <a:solidFill>
                <a:schemeClr val="lt1"/>
              </a:solidFill>
              <a:latin typeface="Calibri"/>
              <a:ea typeface="Calibri"/>
              <a:cs typeface="Calibri"/>
              <a:sym typeface="Calibri"/>
            </a:endParaRPr>
          </a:p>
        </p:txBody>
      </p:sp>
      <p:pic>
        <p:nvPicPr>
          <p:cNvPr descr="Aitrich-Logo-Transparent-BG-1536x504" id="164" name="Google Shape;164;p8"/>
          <p:cNvPicPr preferRelativeResize="0"/>
          <p:nvPr/>
        </p:nvPicPr>
        <p:blipFill rotWithShape="1">
          <a:blip r:embed="rId4">
            <a:alphaModFix/>
          </a:blip>
          <a:srcRect b="0" l="0" r="0" t="0"/>
          <a:stretch/>
        </p:blipFill>
        <p:spPr>
          <a:xfrm>
            <a:off x="286385" y="6311265"/>
            <a:ext cx="1101090" cy="361315"/>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0"/>
                                        </p:tgtEl>
                                        <p:attrNameLst>
                                          <p:attrName>style.visibility</p:attrName>
                                        </p:attrNameLst>
                                      </p:cBhvr>
                                      <p:to>
                                        <p:strVal val="visible"/>
                                      </p:to>
                                    </p:set>
                                    <p:anim calcmode="lin" valueType="num">
                                      <p:cBhvr additive="base">
                                        <p:cTn dur="500"/>
                                        <p:tgtEl>
                                          <p:spTgt spid="16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59"/>
                                        </p:tgtEl>
                                        <p:attrNameLst>
                                          <p:attrName>style.visibility</p:attrName>
                                        </p:attrNameLst>
                                      </p:cBhvr>
                                      <p:to>
                                        <p:strVal val="visible"/>
                                      </p:to>
                                    </p:set>
                                    <p:anim calcmode="lin" valueType="num">
                                      <p:cBhvr additive="base">
                                        <p:cTn dur="500"/>
                                        <p:tgtEl>
                                          <p:spTgt spid="15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2"/>
                                        </p:tgtEl>
                                        <p:attrNameLst>
                                          <p:attrName>style.visibility</p:attrName>
                                        </p:attrNameLst>
                                      </p:cBhvr>
                                      <p:to>
                                        <p:strVal val="visible"/>
                                      </p:to>
                                    </p:set>
                                    <p:anim calcmode="lin" valueType="num">
                                      <p:cBhvr additive="base">
                                        <p:cTn dur="500"/>
                                        <p:tgtEl>
                                          <p:spTgt spid="16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63"/>
                                        </p:tgtEl>
                                        <p:attrNameLst>
                                          <p:attrName>style.visibility</p:attrName>
                                        </p:attrNameLst>
                                      </p:cBhvr>
                                      <p:to>
                                        <p:strVal val="visible"/>
                                      </p:to>
                                    </p:set>
                                    <p:anim calcmode="lin" valueType="num">
                                      <p:cBhvr additive="base">
                                        <p:cTn dur="500"/>
                                        <p:tgtEl>
                                          <p:spTgt spid="16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9"/>
          <p:cNvSpPr txBox="1"/>
          <p:nvPr>
            <p:ph idx="1" type="body"/>
          </p:nvPr>
        </p:nvSpPr>
        <p:spPr>
          <a:xfrm>
            <a:off x="838200" y="558165"/>
            <a:ext cx="10395585" cy="5619115"/>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20000"/>
              </a:lnSpc>
              <a:spcBef>
                <a:spcPts val="0"/>
              </a:spcBef>
              <a:spcAft>
                <a:spcPts val="0"/>
              </a:spcAft>
              <a:buClr>
                <a:schemeClr val="dk1"/>
              </a:buClr>
              <a:buSzPts val="2220"/>
              <a:buNone/>
            </a:pPr>
            <a:r>
              <a:rPr lang="en-US" sz="2220"/>
              <a:t>The built-in container is represented by IServiceProvider implementation that supports constructor injection by default. The types (classes) managed by built-in IoC containers are called services.</a:t>
            </a:r>
            <a:endParaRPr sz="2220"/>
          </a:p>
          <a:p>
            <a:pPr indent="0" lvl="0" marL="0" rtl="0" algn="l">
              <a:lnSpc>
                <a:spcPct val="90000"/>
              </a:lnSpc>
              <a:spcBef>
                <a:spcPts val="1000"/>
              </a:spcBef>
              <a:spcAft>
                <a:spcPts val="0"/>
              </a:spcAft>
              <a:buClr>
                <a:schemeClr val="dk1"/>
              </a:buClr>
              <a:buSzPts val="2800"/>
              <a:buNone/>
            </a:pPr>
            <a:r>
              <a:rPr b="1" lang="en-US"/>
              <a:t>Types of Services in ASP.NET Core:</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250"/>
              <a:buNone/>
            </a:pPr>
            <a:r>
              <a:t/>
            </a:r>
            <a:endParaRPr sz="2250"/>
          </a:p>
          <a:p>
            <a:pPr indent="0" lvl="0" marL="0" rtl="0" algn="l">
              <a:lnSpc>
                <a:spcPct val="130000"/>
              </a:lnSpc>
              <a:spcBef>
                <a:spcPts val="1000"/>
              </a:spcBef>
              <a:spcAft>
                <a:spcPts val="0"/>
              </a:spcAft>
              <a:buClr>
                <a:schemeClr val="dk1"/>
              </a:buClr>
              <a:buSzPts val="2250"/>
              <a:buNone/>
            </a:pPr>
            <a:r>
              <a:rPr lang="en-US" sz="2250"/>
              <a:t>In order to let the IoC container automatically inject our application services, we first need to register them with the IoC container</a:t>
            </a:r>
            <a:endParaRPr sz="2250"/>
          </a:p>
        </p:txBody>
      </p:sp>
      <p:sp>
        <p:nvSpPr>
          <p:cNvPr id="170" name="Google Shape;170;p9"/>
          <p:cNvSpPr/>
          <p:nvPr/>
        </p:nvSpPr>
        <p:spPr>
          <a:xfrm>
            <a:off x="920750" y="2925445"/>
            <a:ext cx="4578985" cy="1793875"/>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1" name="Google Shape;171;p9"/>
          <p:cNvSpPr/>
          <p:nvPr/>
        </p:nvSpPr>
        <p:spPr>
          <a:xfrm>
            <a:off x="6839585" y="2959735"/>
            <a:ext cx="4316730" cy="179324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2" name="Google Shape;172;p9"/>
          <p:cNvSpPr txBox="1"/>
          <p:nvPr/>
        </p:nvSpPr>
        <p:spPr>
          <a:xfrm>
            <a:off x="920750" y="3064510"/>
            <a:ext cx="4578985" cy="16300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Framework Services:</a:t>
            </a:r>
            <a:r>
              <a:rPr lang="en-US" sz="2000">
                <a:solidFill>
                  <a:schemeClr val="lt1"/>
                </a:solidFill>
                <a:latin typeface="Calibri"/>
                <a:ea typeface="Calibri"/>
                <a:cs typeface="Calibri"/>
                <a:sym typeface="Calibri"/>
              </a:rPr>
              <a:t>Services that are a part of the ASP.NET Core framework such as IApplicationBuilder, IHostingEnvironment, ILoggerFactory, etc.</a:t>
            </a:r>
            <a:endParaRPr sz="20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lt1"/>
              </a:solidFill>
              <a:latin typeface="Calibri"/>
              <a:ea typeface="Calibri"/>
              <a:cs typeface="Calibri"/>
              <a:sym typeface="Calibri"/>
            </a:endParaRPr>
          </a:p>
        </p:txBody>
      </p:sp>
      <p:sp>
        <p:nvSpPr>
          <p:cNvPr id="173" name="Google Shape;173;p9"/>
          <p:cNvSpPr txBox="1"/>
          <p:nvPr/>
        </p:nvSpPr>
        <p:spPr>
          <a:xfrm>
            <a:off x="6840220" y="3161030"/>
            <a:ext cx="4215130" cy="13220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Application Services:</a:t>
            </a:r>
            <a:r>
              <a:rPr lang="en-US" sz="2000">
                <a:solidFill>
                  <a:schemeClr val="dk1"/>
                </a:solidFill>
                <a:latin typeface="Calibri"/>
                <a:ea typeface="Calibri"/>
                <a:cs typeface="Calibri"/>
                <a:sym typeface="Calibri"/>
              </a:rPr>
              <a:t> </a:t>
            </a:r>
            <a:r>
              <a:rPr lang="en-US" sz="2000">
                <a:solidFill>
                  <a:schemeClr val="lt1"/>
                </a:solidFill>
                <a:latin typeface="Calibri"/>
                <a:ea typeface="Calibri"/>
                <a:cs typeface="Calibri"/>
                <a:sym typeface="Calibri"/>
              </a:rPr>
              <a:t>The services (custom types or classes) which you as a programmer create for your application.</a:t>
            </a:r>
            <a:endParaRPr sz="2000">
              <a:solidFill>
                <a:schemeClr val="lt1"/>
              </a:solidFill>
              <a:latin typeface="Calibri"/>
              <a:ea typeface="Calibri"/>
              <a:cs typeface="Calibri"/>
              <a:sym typeface="Calibri"/>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2"/>
                                        </p:tgtEl>
                                        <p:attrNameLst>
                                          <p:attrName>style.visibility</p:attrName>
                                        </p:attrNameLst>
                                      </p:cBhvr>
                                      <p:to>
                                        <p:strVal val="visible"/>
                                      </p:to>
                                    </p:set>
                                    <p:anim calcmode="lin" valueType="num">
                                      <p:cBhvr additive="base">
                                        <p:cTn dur="500"/>
                                        <p:tgtEl>
                                          <p:spTgt spid="17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0"/>
                                        </p:tgtEl>
                                        <p:attrNameLst>
                                          <p:attrName>style.visibility</p:attrName>
                                        </p:attrNameLst>
                                      </p:cBhvr>
                                      <p:to>
                                        <p:strVal val="visible"/>
                                      </p:to>
                                    </p:set>
                                    <p:anim calcmode="lin" valueType="num">
                                      <p:cBhvr additive="base">
                                        <p:cTn dur="500"/>
                                        <p:tgtEl>
                                          <p:spTgt spid="17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3"/>
                                        </p:tgtEl>
                                        <p:attrNameLst>
                                          <p:attrName>style.visibility</p:attrName>
                                        </p:attrNameLst>
                                      </p:cBhvr>
                                      <p:to>
                                        <p:strVal val="visible"/>
                                      </p:to>
                                    </p:set>
                                    <p:anim calcmode="lin" valueType="num">
                                      <p:cBhvr additive="base">
                                        <p:cTn dur="500"/>
                                        <p:tgtEl>
                                          <p:spTgt spid="17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1"/>
                                        </p:tgtEl>
                                        <p:attrNameLst>
                                          <p:attrName>style.visibility</p:attrName>
                                        </p:attrNameLst>
                                      </p:cBhvr>
                                      <p:to>
                                        <p:strVal val="visible"/>
                                      </p:to>
                                    </p:set>
                                    <p:anim calcmode="lin" valueType="num">
                                      <p:cBhvr additive="base">
                                        <p:cTn dur="500"/>
                                        <p:tgtEl>
                                          <p:spTgt spid="17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2023-06-10T11:11:00Z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E609BE4ECE0043A5B81DBB654FBD74A3</vt:lpwstr>
  </property>
  <property fmtid="{D5CDD505-2E9C-101B-9397-08002B2CF9AE}" pid="3" name="KSOProductBuildVer">
    <vt:lpwstr>1033-11.2.0.11537</vt:lpwstr>
  </property>
</Properties>
</file>