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Bell M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KA1sifOp8drxmNURu4yISqm5K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ellM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BellMT-italic.fntdata"/><Relationship Id="rId14" Type="http://schemas.openxmlformats.org/officeDocument/2006/relationships/slide" Target="slides/slide10.xml"/><Relationship Id="rId36" Type="http://schemas.openxmlformats.org/officeDocument/2006/relationships/font" Target="fonts/BellMT-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BellM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5183188" y="987425"/>
            <a:ext cx="6172200" cy="4873625"/>
          </a:xfrm>
          <a:prstGeom prst="rect">
            <a:avLst/>
          </a:prstGeom>
          <a:noFill/>
          <a:ln>
            <a:noFill/>
          </a:ln>
        </p:spPr>
      </p:sp>
      <p:sp>
        <p:nvSpPr>
          <p:cNvPr id="68" name="Google Shape;6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84505" y="906145"/>
            <a:ext cx="4973955" cy="260413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chemeClr val="dk1"/>
                </a:solidFill>
              </a:rPr>
              <a:t> </a:t>
            </a:r>
            <a:r>
              <a:rPr b="1" lang="en-US">
                <a:solidFill>
                  <a:schemeClr val="dk1"/>
                </a:solidFill>
                <a:latin typeface="Bell MT"/>
                <a:ea typeface="Bell MT"/>
                <a:cs typeface="Bell MT"/>
                <a:sym typeface="Bell MT"/>
              </a:rPr>
              <a:t> ORM</a:t>
            </a:r>
            <a:endParaRPr b="1">
              <a:solidFill>
                <a:schemeClr val="dk1"/>
              </a:solidFill>
              <a:latin typeface="Bell MT"/>
              <a:ea typeface="Bell MT"/>
              <a:cs typeface="Bell MT"/>
              <a:sym typeface="Bell MT"/>
            </a:endParaRPr>
          </a:p>
        </p:txBody>
      </p:sp>
      <p:sp>
        <p:nvSpPr>
          <p:cNvPr id="89" name="Google Shape;89;p1"/>
          <p:cNvSpPr txBox="1"/>
          <p:nvPr>
            <p:ph idx="1" type="subTitle"/>
          </p:nvPr>
        </p:nvSpPr>
        <p:spPr>
          <a:xfrm>
            <a:off x="1524000" y="3602355"/>
            <a:ext cx="4050030" cy="165544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(Object Relational Mapping)</a:t>
            </a:r>
            <a:endParaRPr/>
          </a:p>
        </p:txBody>
      </p:sp>
      <p:pic>
        <p:nvPicPr>
          <p:cNvPr descr="21743438_6488730" id="90" name="Google Shape;90;p1"/>
          <p:cNvPicPr preferRelativeResize="0"/>
          <p:nvPr/>
        </p:nvPicPr>
        <p:blipFill rotWithShape="1">
          <a:blip r:embed="rId3">
            <a:alphaModFix/>
          </a:blip>
          <a:srcRect b="0" l="0" r="0" t="0"/>
          <a:stretch/>
        </p:blipFill>
        <p:spPr>
          <a:xfrm>
            <a:off x="5970905" y="906145"/>
            <a:ext cx="5819775" cy="557466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r>
              <a:rPr lang="en-US">
                <a:solidFill>
                  <a:schemeClr val="dk2"/>
                </a:solidFill>
                <a:latin typeface="Bell MT"/>
                <a:ea typeface="Bell MT"/>
                <a:cs typeface="Bell MT"/>
                <a:sym typeface="Bell MT"/>
              </a:rPr>
              <a:t>EF Core Development Approaches</a:t>
            </a:r>
            <a:br>
              <a:rPr lang="en-US">
                <a:solidFill>
                  <a:schemeClr val="dk2"/>
                </a:solidFill>
                <a:latin typeface="Bell MT"/>
                <a:ea typeface="Bell MT"/>
                <a:cs typeface="Bell MT"/>
                <a:sym typeface="Bell MT"/>
              </a:rPr>
            </a:br>
            <a:endParaRPr>
              <a:solidFill>
                <a:schemeClr val="dk2"/>
              </a:solidFill>
              <a:latin typeface="Bell MT"/>
              <a:ea typeface="Bell MT"/>
              <a:cs typeface="Bell MT"/>
              <a:sym typeface="Bell MT"/>
            </a:endParaRPr>
          </a:p>
        </p:txBody>
      </p:sp>
      <p:sp>
        <p:nvSpPr>
          <p:cNvPr id="172" name="Google Shape;172;p10"/>
          <p:cNvSpPr txBox="1"/>
          <p:nvPr/>
        </p:nvSpPr>
        <p:spPr>
          <a:xfrm>
            <a:off x="975995" y="1504315"/>
            <a:ext cx="839343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EF Core supports two development approaches </a:t>
            </a:r>
            <a:endParaRPr sz="2000">
              <a:solidFill>
                <a:schemeClr val="dk1"/>
              </a:solidFill>
              <a:latin typeface="Comic Sans MS"/>
              <a:ea typeface="Comic Sans MS"/>
              <a:cs typeface="Comic Sans MS"/>
              <a:sym typeface="Comic Sans MS"/>
            </a:endParaRPr>
          </a:p>
        </p:txBody>
      </p:sp>
      <p:sp>
        <p:nvSpPr>
          <p:cNvPr id="173" name="Google Shape;173;p10"/>
          <p:cNvSpPr/>
          <p:nvPr/>
        </p:nvSpPr>
        <p:spPr>
          <a:xfrm>
            <a:off x="1099185" y="2652395"/>
            <a:ext cx="5027295" cy="311912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0"/>
          <p:cNvSpPr txBox="1"/>
          <p:nvPr/>
        </p:nvSpPr>
        <p:spPr>
          <a:xfrm>
            <a:off x="1487170" y="2839085"/>
            <a:ext cx="4298315" cy="25533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1)Code-First:In the code-first approach, EF Core API creates the database and tables using migration based on the conventions and configuration provided in your domain classes. This approach is useful in Domain Driven Design (DDD)</a:t>
            </a:r>
            <a:r>
              <a:rPr lang="en-US" sz="2000">
                <a:solidFill>
                  <a:schemeClr val="dk1"/>
                </a:solidFill>
                <a:latin typeface="Comic Sans MS"/>
                <a:ea typeface="Comic Sans MS"/>
                <a:cs typeface="Comic Sans MS"/>
                <a:sym typeface="Comic Sans MS"/>
              </a:rPr>
              <a:t>.</a:t>
            </a:r>
            <a:endParaRPr sz="2000">
              <a:solidFill>
                <a:schemeClr val="dk1"/>
              </a:solidFill>
              <a:latin typeface="Comic Sans MS"/>
              <a:ea typeface="Comic Sans MS"/>
              <a:cs typeface="Comic Sans MS"/>
              <a:sym typeface="Comic Sans MS"/>
            </a:endParaRPr>
          </a:p>
        </p:txBody>
      </p:sp>
      <p:pic>
        <p:nvPicPr>
          <p:cNvPr descr="ef-core-dev-approaces (2)" id="175" name="Google Shape;175;p10"/>
          <p:cNvPicPr preferRelativeResize="0"/>
          <p:nvPr>
            <p:ph idx="1" type="body"/>
          </p:nvPr>
        </p:nvPicPr>
        <p:blipFill rotWithShape="1">
          <a:blip r:embed="rId3">
            <a:alphaModFix/>
          </a:blip>
          <a:srcRect b="0" l="0" r="0" t="0"/>
          <a:stretch/>
        </p:blipFill>
        <p:spPr>
          <a:xfrm>
            <a:off x="6333490" y="3180080"/>
            <a:ext cx="4667250" cy="1859280"/>
          </a:xfrm>
          <a:prstGeom prst="rect">
            <a:avLst/>
          </a:prstGeom>
          <a:noFill/>
          <a:ln>
            <a:noFill/>
          </a:ln>
        </p:spPr>
      </p:pic>
      <p:pic>
        <p:nvPicPr>
          <p:cNvPr descr="Aitrich-Logo-Transparent-BG-1536x504" id="176" name="Google Shape;176;p10"/>
          <p:cNvPicPr preferRelativeResize="0"/>
          <p:nvPr/>
        </p:nvPicPr>
        <p:blipFill rotWithShape="1">
          <a:blip r:embed="rId4">
            <a:alphaModFix/>
          </a:blip>
          <a:srcRect b="0" l="0" r="0" t="0"/>
          <a:stretch/>
        </p:blipFill>
        <p:spPr>
          <a:xfrm>
            <a:off x="838200" y="631190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2" name="Google Shape;182;p11"/>
          <p:cNvSpPr/>
          <p:nvPr/>
        </p:nvSpPr>
        <p:spPr>
          <a:xfrm>
            <a:off x="1085850" y="1555115"/>
            <a:ext cx="4686300" cy="324231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1"/>
          <p:cNvSpPr txBox="1"/>
          <p:nvPr/>
        </p:nvSpPr>
        <p:spPr>
          <a:xfrm>
            <a:off x="1553845" y="1824990"/>
            <a:ext cx="4044950" cy="2861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Database-First:In the database-first approach, EF Core API creates the domain and context classes based on your existing database using EF Core commands. This has limited support in EF Core as it does not support visual designer or wizard.</a:t>
            </a:r>
            <a:endParaRPr sz="2000">
              <a:solidFill>
                <a:schemeClr val="lt1"/>
              </a:solidFill>
              <a:latin typeface="Comic Sans MS"/>
              <a:ea typeface="Comic Sans MS"/>
              <a:cs typeface="Comic Sans MS"/>
              <a:sym typeface="Comic Sans MS"/>
            </a:endParaRPr>
          </a:p>
        </p:txBody>
      </p:sp>
      <p:pic>
        <p:nvPicPr>
          <p:cNvPr descr="ef-core-dev-approaces (4)" id="184" name="Google Shape;184;p11"/>
          <p:cNvPicPr preferRelativeResize="0"/>
          <p:nvPr>
            <p:ph idx="2" type="body"/>
          </p:nvPr>
        </p:nvPicPr>
        <p:blipFill rotWithShape="1">
          <a:blip r:embed="rId3">
            <a:alphaModFix/>
          </a:blip>
          <a:srcRect b="0" l="0" r="0" t="0"/>
          <a:stretch/>
        </p:blipFill>
        <p:spPr>
          <a:xfrm>
            <a:off x="6019165" y="2333625"/>
            <a:ext cx="5091430" cy="1917065"/>
          </a:xfrm>
          <a:prstGeom prst="rect">
            <a:avLst/>
          </a:prstGeom>
          <a:noFill/>
          <a:ln>
            <a:noFill/>
          </a:ln>
        </p:spPr>
      </p:pic>
      <p:pic>
        <p:nvPicPr>
          <p:cNvPr descr="Aitrich-Logo-Transparent-BG-1536x504" id="185" name="Google Shape;185;p11"/>
          <p:cNvPicPr preferRelativeResize="0"/>
          <p:nvPr/>
        </p:nvPicPr>
        <p:blipFill rotWithShape="1">
          <a:blip r:embed="rId4">
            <a:alphaModFix/>
          </a:blip>
          <a:srcRect b="0" l="0" r="0" t="0"/>
          <a:stretch/>
        </p:blipFill>
        <p:spPr>
          <a:xfrm>
            <a:off x="838200" y="631190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Install Entity Framework Core</a:t>
            </a:r>
            <a:endParaRPr>
              <a:solidFill>
                <a:schemeClr val="dk2"/>
              </a:solidFill>
              <a:latin typeface="Bell MT"/>
              <a:ea typeface="Bell MT"/>
              <a:cs typeface="Bell MT"/>
              <a:sym typeface="Bell MT"/>
            </a:endParaRPr>
          </a:p>
        </p:txBody>
      </p:sp>
      <p:sp>
        <p:nvSpPr>
          <p:cNvPr id="191" name="Google Shape;191;p12"/>
          <p:cNvSpPr txBox="1"/>
          <p:nvPr>
            <p:ph idx="1" type="body"/>
          </p:nvPr>
        </p:nvSpPr>
        <p:spPr>
          <a:xfrm>
            <a:off x="838200" y="1825625"/>
            <a:ext cx="9568815" cy="3774440"/>
          </a:xfrm>
          <a:prstGeom prst="rect">
            <a:avLst/>
          </a:prstGeom>
          <a:noFill/>
          <a:ln>
            <a:noFill/>
          </a:ln>
        </p:spPr>
        <p:txBody>
          <a:bodyPr anchorCtr="0" anchor="t" bIns="45700" lIns="91425" spcFirstLastPara="1" rIns="91425" wrap="square" tIns="45700">
            <a:normAutofit/>
          </a:bodyPr>
          <a:lstStyle/>
          <a:p>
            <a:pPr indent="-228600" lvl="0" marL="228600" rtl="0" algn="l">
              <a:lnSpc>
                <a:spcPct val="140000"/>
              </a:lnSpc>
              <a:spcBef>
                <a:spcPts val="0"/>
              </a:spcBef>
              <a:spcAft>
                <a:spcPts val="0"/>
              </a:spcAft>
              <a:buClr>
                <a:schemeClr val="dk1"/>
              </a:buClr>
              <a:buSzPts val="2000"/>
              <a:buChar char="•"/>
            </a:pPr>
            <a:r>
              <a:rPr lang="en-US" sz="2000">
                <a:latin typeface="Comic Sans MS"/>
                <a:ea typeface="Comic Sans MS"/>
                <a:cs typeface="Comic Sans MS"/>
                <a:sym typeface="Comic Sans MS"/>
              </a:rPr>
              <a:t>EF Core is not a part of .NET Core and standard .NET framework. It is available as a NuGet package. You need to install NuGet packages for the following two things to use EF Core in your application:</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	1.EF Core DB provider</a:t>
            </a:r>
            <a:endParaRPr sz="2000">
              <a:latin typeface="Comic Sans MS"/>
              <a:ea typeface="Comic Sans MS"/>
              <a:cs typeface="Comic Sans MS"/>
              <a:sym typeface="Comic Sans MS"/>
            </a:endParaRPr>
          </a:p>
          <a:p>
            <a:pPr indent="0" lvl="0" marL="0" rtl="0" algn="l">
              <a:lnSpc>
                <a:spcPct val="110000"/>
              </a:lnSpc>
              <a:spcBef>
                <a:spcPts val="1000"/>
              </a:spcBef>
              <a:spcAft>
                <a:spcPts val="0"/>
              </a:spcAft>
              <a:buClr>
                <a:schemeClr val="dk1"/>
              </a:buClr>
              <a:buSzPts val="2000"/>
              <a:buNone/>
            </a:pPr>
            <a:r>
              <a:rPr lang="en-US" sz="2000">
                <a:latin typeface="Comic Sans MS"/>
                <a:ea typeface="Comic Sans MS"/>
                <a:cs typeface="Comic Sans MS"/>
                <a:sym typeface="Comic Sans MS"/>
              </a:rPr>
              <a:t>	2.EF Core tools</a:t>
            </a:r>
            <a:endParaRPr sz="2000">
              <a:latin typeface="Comic Sans MS"/>
              <a:ea typeface="Comic Sans MS"/>
              <a:cs typeface="Comic Sans MS"/>
              <a:sym typeface="Comic Sans MS"/>
            </a:endParaRPr>
          </a:p>
        </p:txBody>
      </p:sp>
      <p:pic>
        <p:nvPicPr>
          <p:cNvPr descr="Aitrich-Logo-Transparent-BG-1536x504" id="192" name="Google Shape;192;p12"/>
          <p:cNvPicPr preferRelativeResize="0"/>
          <p:nvPr/>
        </p:nvPicPr>
        <p:blipFill rotWithShape="1">
          <a:blip r:embed="rId3">
            <a:alphaModFix/>
          </a:blip>
          <a:srcRect b="0" l="0" r="0" t="0"/>
          <a:stretch/>
        </p:blipFill>
        <p:spPr>
          <a:xfrm>
            <a:off x="838200" y="6311900"/>
            <a:ext cx="1369060" cy="277495"/>
          </a:xfrm>
          <a:prstGeom prst="rect">
            <a:avLst/>
          </a:prstGeom>
          <a:noFill/>
          <a:ln>
            <a:noFill/>
          </a:ln>
        </p:spPr>
      </p:pic>
      <p:pic>
        <p:nvPicPr>
          <p:cNvPr descr="11671412_13038" id="193" name="Google Shape;193;p12"/>
          <p:cNvPicPr preferRelativeResize="0"/>
          <p:nvPr>
            <p:ph idx="2" type="body"/>
          </p:nvPr>
        </p:nvPicPr>
        <p:blipFill rotWithShape="1">
          <a:blip r:embed="rId4">
            <a:alphaModFix/>
          </a:blip>
          <a:srcRect b="0" l="0" r="0" t="0"/>
          <a:stretch/>
        </p:blipFill>
        <p:spPr>
          <a:xfrm>
            <a:off x="6431280" y="3444875"/>
            <a:ext cx="4605020" cy="23431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nvSpPr>
        <p:spPr>
          <a:xfrm>
            <a:off x="874395" y="758825"/>
            <a:ext cx="1044257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EF Core DB provider and Tool is installed by NuGet Package  manager:</a:t>
            </a:r>
            <a:endParaRPr sz="2000">
              <a:solidFill>
                <a:schemeClr val="dk1"/>
              </a:solidFill>
              <a:latin typeface="Comic Sans MS"/>
              <a:ea typeface="Comic Sans MS"/>
              <a:cs typeface="Comic Sans MS"/>
              <a:sym typeface="Comic Sans MS"/>
            </a:endParaRPr>
          </a:p>
        </p:txBody>
      </p:sp>
      <p:pic>
        <p:nvPicPr>
          <p:cNvPr descr="Tools" id="199" name="Google Shape;199;p13"/>
          <p:cNvPicPr preferRelativeResize="0"/>
          <p:nvPr>
            <p:ph idx="2" type="body"/>
          </p:nvPr>
        </p:nvPicPr>
        <p:blipFill rotWithShape="1">
          <a:blip r:embed="rId3">
            <a:alphaModFix/>
          </a:blip>
          <a:srcRect b="0" l="0" r="0" t="0"/>
          <a:stretch/>
        </p:blipFill>
        <p:spPr>
          <a:xfrm>
            <a:off x="6042660" y="1825625"/>
            <a:ext cx="4625975" cy="3760470"/>
          </a:xfrm>
          <a:prstGeom prst="rect">
            <a:avLst/>
          </a:prstGeom>
          <a:noFill/>
          <a:ln>
            <a:noFill/>
          </a:ln>
        </p:spPr>
      </p:pic>
      <p:pic>
        <p:nvPicPr>
          <p:cNvPr descr="Capturesql" id="200" name="Google Shape;200;p13"/>
          <p:cNvPicPr preferRelativeResize="0"/>
          <p:nvPr>
            <p:ph idx="1" type="body"/>
          </p:nvPr>
        </p:nvPicPr>
        <p:blipFill rotWithShape="1">
          <a:blip r:embed="rId4">
            <a:alphaModFix/>
          </a:blip>
          <a:srcRect b="0" l="0" r="0" t="0"/>
          <a:stretch/>
        </p:blipFill>
        <p:spPr>
          <a:xfrm>
            <a:off x="990600" y="1825625"/>
            <a:ext cx="4720590" cy="3760470"/>
          </a:xfrm>
          <a:prstGeom prst="rect">
            <a:avLst/>
          </a:prstGeom>
          <a:noFill/>
          <a:ln>
            <a:noFill/>
          </a:ln>
        </p:spPr>
      </p:pic>
      <p:pic>
        <p:nvPicPr>
          <p:cNvPr descr="Aitrich-Logo-Transparent-BG-1536x504" id="201" name="Google Shape;201;p13"/>
          <p:cNvPicPr preferRelativeResize="0"/>
          <p:nvPr/>
        </p:nvPicPr>
        <p:blipFill rotWithShape="1">
          <a:blip r:embed="rId5">
            <a:alphaModFix/>
          </a:blip>
          <a:srcRect b="0" l="0" r="0" t="0"/>
          <a:stretch/>
        </p:blipFill>
        <p:spPr>
          <a:xfrm>
            <a:off x="781050" y="6254115"/>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r>
              <a:rPr lang="en-US" sz="4890">
                <a:solidFill>
                  <a:schemeClr val="dk2"/>
                </a:solidFill>
                <a:latin typeface="Bell MT"/>
                <a:ea typeface="Bell MT"/>
                <a:cs typeface="Bell MT"/>
                <a:sym typeface="Bell MT"/>
              </a:rPr>
              <a:t>Creating a Model for an Existing Database in Entity Framework Core</a:t>
            </a:r>
            <a:endParaRPr sz="4890">
              <a:solidFill>
                <a:schemeClr val="dk2"/>
              </a:solidFill>
              <a:latin typeface="Bell MT"/>
              <a:ea typeface="Bell MT"/>
              <a:cs typeface="Bell MT"/>
              <a:sym typeface="Bell MT"/>
            </a:endParaRPr>
          </a:p>
        </p:txBody>
      </p:sp>
      <p:sp>
        <p:nvSpPr>
          <p:cNvPr id="207" name="Google Shape;207;p14"/>
          <p:cNvSpPr txBox="1"/>
          <p:nvPr/>
        </p:nvSpPr>
        <p:spPr>
          <a:xfrm>
            <a:off x="781685" y="1821180"/>
            <a:ext cx="10183495" cy="504634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2000">
                <a:solidFill>
                  <a:schemeClr val="dk1"/>
                </a:solidFill>
                <a:latin typeface="Comic Sans MS"/>
                <a:ea typeface="Comic Sans MS"/>
                <a:cs typeface="Comic Sans MS"/>
                <a:sym typeface="Comic Sans MS"/>
              </a:rPr>
              <a:t>Reverse engineering command creates entity and context classes (by deriving DbContext) based on the schema of the existing database.</a:t>
            </a:r>
            <a:endParaRPr sz="2000">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None/>
            </a:pPr>
            <a:r>
              <a:t/>
            </a:r>
            <a:endParaRPr sz="2000">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None/>
            </a:pPr>
            <a:r>
              <a:rPr lang="en-US" sz="2000">
                <a:solidFill>
                  <a:schemeClr val="dk1"/>
                </a:solidFill>
                <a:latin typeface="Comic Sans MS"/>
                <a:ea typeface="Comic Sans MS"/>
                <a:cs typeface="Comic Sans MS"/>
                <a:sym typeface="Comic Sans MS"/>
              </a:rPr>
              <a:t>Scaffold-DbContext command. This reverse engineering command creates entity and context classes (by deriving DbContext) based on the schema of the existing database.The following parameters can be specified with Scaffold-DbContext in Package Manager Console:</a:t>
            </a:r>
            <a:endParaRPr sz="2000">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None/>
            </a:pPr>
            <a:r>
              <a:t/>
            </a:r>
            <a:endParaRPr sz="2000">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None/>
            </a:pPr>
            <a:r>
              <a:rPr lang="en-US" sz="2000">
                <a:solidFill>
                  <a:srgbClr val="012D86"/>
                </a:solidFill>
                <a:latin typeface="Comic Sans MS"/>
                <a:ea typeface="Comic Sans MS"/>
                <a:cs typeface="Comic Sans MS"/>
                <a:sym typeface="Comic Sans MS"/>
              </a:rPr>
              <a:t>Scaffold-DbContext [-Connection] [-Provider] [-OutputDir] [-Context] [-Schemas&gt;][-Tables&gt;][-DataAnnotations][-Force][-Project][-StartupProject] [&lt;CommonParameters&gt;]</a:t>
            </a:r>
            <a:endParaRPr sz="2000">
              <a:solidFill>
                <a:srgbClr val="012D86"/>
              </a:solidFill>
              <a:latin typeface="Comic Sans MS"/>
              <a:ea typeface="Comic Sans MS"/>
              <a:cs typeface="Comic Sans MS"/>
              <a:sym typeface="Comic Sans M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itrich-Logo-Transparent-BG-1536x504" id="208" name="Google Shape;208;p14"/>
          <p:cNvPicPr preferRelativeResize="0"/>
          <p:nvPr/>
        </p:nvPicPr>
        <p:blipFill rotWithShape="1">
          <a:blip r:embed="rId3">
            <a:alphaModFix/>
          </a:blip>
          <a:srcRect b="0" l="0" r="0" t="0"/>
          <a:stretch/>
        </p:blipFill>
        <p:spPr>
          <a:xfrm>
            <a:off x="781050" y="6254115"/>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idx="1" type="body"/>
          </p:nvPr>
        </p:nvSpPr>
        <p:spPr>
          <a:xfrm>
            <a:off x="506095" y="239395"/>
            <a:ext cx="5513705" cy="59378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Comic Sans MS"/>
                <a:ea typeface="Comic Sans MS"/>
                <a:cs typeface="Comic Sans MS"/>
                <a:sym typeface="Comic Sans MS"/>
              </a:rPr>
              <a:t>Excersise:</a:t>
            </a:r>
            <a:endParaRPr b="1">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Create entity and context classes for the following Jobportal database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p:txBody>
      </p:sp>
      <p:pic>
        <p:nvPicPr>
          <p:cNvPr descr="Capture0" id="214" name="Google Shape;214;p15"/>
          <p:cNvPicPr preferRelativeResize="0"/>
          <p:nvPr>
            <p:ph idx="2" type="body"/>
          </p:nvPr>
        </p:nvPicPr>
        <p:blipFill rotWithShape="1">
          <a:blip r:embed="rId3">
            <a:alphaModFix/>
          </a:blip>
          <a:srcRect b="0" l="0" r="0" t="0"/>
          <a:stretch/>
        </p:blipFill>
        <p:spPr>
          <a:xfrm>
            <a:off x="6279515" y="643255"/>
            <a:ext cx="3705860" cy="5534025"/>
          </a:xfrm>
          <a:prstGeom prst="rect">
            <a:avLst/>
          </a:prstGeom>
          <a:noFill/>
          <a:ln>
            <a:noFill/>
          </a:ln>
        </p:spPr>
      </p:pic>
      <p:pic>
        <p:nvPicPr>
          <p:cNvPr descr="Aitrich-Logo-Transparent-BG-1536x504" id="215" name="Google Shape;215;p15"/>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idx="1" type="body"/>
          </p:nvPr>
        </p:nvSpPr>
        <p:spPr>
          <a:xfrm>
            <a:off x="996950" y="483235"/>
            <a:ext cx="10516200" cy="4812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40000"/>
              </a:lnSpc>
              <a:spcBef>
                <a:spcPts val="0"/>
              </a:spcBef>
              <a:spcAft>
                <a:spcPts val="0"/>
              </a:spcAft>
              <a:buClr>
                <a:srgbClr val="012D86"/>
              </a:buClr>
              <a:buSzPts val="2000"/>
              <a:buNone/>
            </a:pPr>
            <a:r>
              <a:rPr lang="en-US" sz="2000">
                <a:solidFill>
                  <a:srgbClr val="012D86"/>
                </a:solidFill>
                <a:latin typeface="Comic Sans MS"/>
                <a:ea typeface="Comic Sans MS"/>
                <a:cs typeface="Comic Sans MS"/>
                <a:sym typeface="Comic Sans MS"/>
              </a:rPr>
              <a:t>PM&gt;Scaffold-DbContext   Server=.\SQLExpress; Database=; Trusted_Connection=True;" Microsoft.EntityFrameworkCore.SqlServer -OutputDir Models</a:t>
            </a:r>
            <a:endParaRPr sz="2000">
              <a:solidFill>
                <a:srgbClr val="012D86"/>
              </a:solidFill>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DB Server: Server=.\SQLExpress;</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 Database name :JobPoratal</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Security info:Trusted_Connection=True;</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 SQLServer provider : Microsoft.EntityFrameworkCore.SqlServer.</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-OutputDir :Directory where we want to generate all the classes which is the Model</a:t>
            </a:r>
            <a:endParaRPr sz="2000">
              <a:latin typeface="Comic Sans MS"/>
              <a:ea typeface="Comic Sans MS"/>
              <a:cs typeface="Comic Sans MS"/>
              <a:sym typeface="Comic Sans MS"/>
            </a:endParaRPr>
          </a:p>
          <a:p>
            <a:pPr indent="-101600" lvl="0" marL="228600" rtl="0" algn="l">
              <a:lnSpc>
                <a:spcPct val="13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101600" lvl="0" marL="228600" rtl="0" algn="l">
              <a:lnSpc>
                <a:spcPct val="13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23128838_1902.i039.011.P.m004.c30.cloud services isometric icons-06" id="221" name="Google Shape;221;p16"/>
          <p:cNvPicPr preferRelativeResize="0"/>
          <p:nvPr>
            <p:ph idx="2" type="body"/>
          </p:nvPr>
        </p:nvPicPr>
        <p:blipFill rotWithShape="1">
          <a:blip r:embed="rId3">
            <a:alphaModFix/>
          </a:blip>
          <a:srcRect b="0" l="0" r="0" t="0"/>
          <a:stretch/>
        </p:blipFill>
        <p:spPr>
          <a:xfrm>
            <a:off x="8416925" y="1464310"/>
            <a:ext cx="2534285" cy="2186305"/>
          </a:xfrm>
          <a:prstGeom prst="rect">
            <a:avLst/>
          </a:prstGeom>
          <a:noFill/>
          <a:ln>
            <a:noFill/>
          </a:ln>
        </p:spPr>
      </p:pic>
      <p:pic>
        <p:nvPicPr>
          <p:cNvPr descr="Aitrich-Logo-Transparent-BG-1536x504" id="222" name="Google Shape;222;p16"/>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Capture2" id="227" name="Google Shape;227;p17"/>
          <p:cNvPicPr preferRelativeResize="0"/>
          <p:nvPr>
            <p:ph idx="2" type="body"/>
          </p:nvPr>
        </p:nvPicPr>
        <p:blipFill rotWithShape="1">
          <a:blip r:embed="rId3">
            <a:alphaModFix/>
          </a:blip>
          <a:srcRect b="0" l="0" r="0" t="0"/>
          <a:stretch/>
        </p:blipFill>
        <p:spPr>
          <a:xfrm>
            <a:off x="6338570" y="1446530"/>
            <a:ext cx="3256915" cy="3816350"/>
          </a:xfrm>
          <a:prstGeom prst="rect">
            <a:avLst/>
          </a:prstGeom>
          <a:noFill/>
          <a:ln>
            <a:noFill/>
          </a:ln>
        </p:spPr>
      </p:pic>
      <p:pic>
        <p:nvPicPr>
          <p:cNvPr descr="Aitrich-Logo-Transparent-BG-1536x504" id="228" name="Google Shape;228;p17"/>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
        <p:nvSpPr>
          <p:cNvPr id="229" name="Google Shape;229;p17"/>
          <p:cNvSpPr/>
          <p:nvPr/>
        </p:nvSpPr>
        <p:spPr>
          <a:xfrm>
            <a:off x="1299845" y="1446530"/>
            <a:ext cx="3982085" cy="385318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7"/>
          <p:cNvSpPr txBox="1"/>
          <p:nvPr/>
        </p:nvSpPr>
        <p:spPr>
          <a:xfrm>
            <a:off x="1572260" y="1837055"/>
            <a:ext cx="3377565" cy="375348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chemeClr val="lt1"/>
                </a:solidFill>
                <a:latin typeface="Comic Sans MS"/>
                <a:ea typeface="Comic Sans MS"/>
                <a:cs typeface="Comic Sans MS"/>
                <a:sym typeface="Comic Sans MS"/>
              </a:rPr>
              <a:t> Scaffold-DbContext command creates entity classes for each table in the SchoolDB database and context class (by deriving DbContext) with Fluent API configurations for all the entities in the Models folder.</a:t>
            </a:r>
            <a:endParaRPr sz="2000">
              <a:solidFill>
                <a:schemeClr val="lt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chemeClr val="lt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chemeClr val="lt1"/>
              </a:solidFill>
              <a:latin typeface="Comic Sans MS"/>
              <a:ea typeface="Comic Sans MS"/>
              <a:cs typeface="Comic Sans MS"/>
              <a:sym typeface="Comic Sans MS"/>
            </a:endParaRPr>
          </a:p>
        </p:txBody>
      </p:sp>
      <p:sp>
        <p:nvSpPr>
          <p:cNvPr id="231" name="Google Shape;231;p17"/>
          <p:cNvSpPr txBox="1"/>
          <p:nvPr/>
        </p:nvSpPr>
        <p:spPr>
          <a:xfrm>
            <a:off x="591820" y="522605"/>
            <a:ext cx="24961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mic Sans MS"/>
                <a:ea typeface="Comic Sans MS"/>
                <a:cs typeface="Comic Sans MS"/>
                <a:sym typeface="Comic Sans MS"/>
              </a:rPr>
              <a:t>Example:</a:t>
            </a:r>
            <a:endParaRPr b="1" sz="2000">
              <a:solidFill>
                <a:schemeClr val="dk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Capturecontext" id="236" name="Google Shape;236;p18"/>
          <p:cNvPicPr preferRelativeResize="0"/>
          <p:nvPr>
            <p:ph idx="1" type="body"/>
          </p:nvPr>
        </p:nvPicPr>
        <p:blipFill rotWithShape="1">
          <a:blip r:embed="rId3">
            <a:alphaModFix/>
          </a:blip>
          <a:srcRect b="0" l="0" r="0" t="0"/>
          <a:stretch/>
        </p:blipFill>
        <p:spPr>
          <a:xfrm>
            <a:off x="4821555" y="1517650"/>
            <a:ext cx="5946140" cy="4159250"/>
          </a:xfrm>
          <a:prstGeom prst="rect">
            <a:avLst/>
          </a:prstGeom>
          <a:noFill/>
          <a:ln>
            <a:noFill/>
          </a:ln>
        </p:spPr>
      </p:pic>
      <p:sp>
        <p:nvSpPr>
          <p:cNvPr id="237" name="Google Shape;237;p18"/>
          <p:cNvSpPr txBox="1"/>
          <p:nvPr/>
        </p:nvSpPr>
        <p:spPr>
          <a:xfrm>
            <a:off x="591820" y="522605"/>
            <a:ext cx="24961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mic Sans MS"/>
                <a:ea typeface="Comic Sans MS"/>
                <a:cs typeface="Comic Sans MS"/>
                <a:sym typeface="Comic Sans MS"/>
              </a:rPr>
              <a:t>Example:</a:t>
            </a:r>
            <a:endParaRPr b="1" sz="2000">
              <a:solidFill>
                <a:schemeClr val="dk1"/>
              </a:solidFill>
              <a:latin typeface="Comic Sans MS"/>
              <a:ea typeface="Comic Sans MS"/>
              <a:cs typeface="Comic Sans MS"/>
              <a:sym typeface="Comic Sans MS"/>
            </a:endParaRPr>
          </a:p>
        </p:txBody>
      </p:sp>
      <p:sp>
        <p:nvSpPr>
          <p:cNvPr id="238" name="Google Shape;238;p18"/>
          <p:cNvSpPr/>
          <p:nvPr/>
        </p:nvSpPr>
        <p:spPr>
          <a:xfrm>
            <a:off x="1211580" y="1993265"/>
            <a:ext cx="3117215" cy="249682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8"/>
          <p:cNvSpPr txBox="1"/>
          <p:nvPr/>
        </p:nvSpPr>
        <p:spPr>
          <a:xfrm>
            <a:off x="1457960" y="2224405"/>
            <a:ext cx="2481580" cy="1938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The following is the generated Application entity class for the Application table.</a:t>
            </a:r>
            <a:endParaRPr sz="2000">
              <a:solidFill>
                <a:schemeClr val="lt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chemeClr val="lt1"/>
              </a:solidFill>
              <a:latin typeface="Comic Sans MS"/>
              <a:ea typeface="Comic Sans MS"/>
              <a:cs typeface="Comic Sans MS"/>
              <a:sym typeface="Comic Sans MS"/>
            </a:endParaRPr>
          </a:p>
        </p:txBody>
      </p:sp>
      <p:pic>
        <p:nvPicPr>
          <p:cNvPr descr="Aitrich-Logo-Transparent-BG-1536x504" id="240" name="Google Shape;240;p18"/>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Entity Framework Core: DbContext</a:t>
            </a:r>
            <a:endParaRPr>
              <a:solidFill>
                <a:schemeClr val="dk2"/>
              </a:solidFill>
              <a:latin typeface="Bell MT"/>
              <a:ea typeface="Bell MT"/>
              <a:cs typeface="Bell MT"/>
              <a:sym typeface="Bell MT"/>
            </a:endParaRPr>
          </a:p>
        </p:txBody>
      </p:sp>
      <p:sp>
        <p:nvSpPr>
          <p:cNvPr id="246" name="Google Shape;246;p19"/>
          <p:cNvSpPr txBox="1"/>
          <p:nvPr>
            <p:ph idx="1" type="body"/>
          </p:nvPr>
        </p:nvSpPr>
        <p:spPr>
          <a:xfrm>
            <a:off x="838200" y="1825625"/>
            <a:ext cx="5167200" cy="3385200"/>
          </a:xfrm>
          <a:prstGeom prst="rect">
            <a:avLst/>
          </a:prstGeom>
          <a:noFill/>
          <a:ln>
            <a:noFill/>
          </a:ln>
        </p:spPr>
        <p:txBody>
          <a:bodyPr anchorCtr="0" anchor="t" bIns="45700" lIns="91425" spcFirstLastPara="1" rIns="91425" wrap="square" tIns="45700">
            <a:normAutofit/>
          </a:bodyPr>
          <a:lstStyle/>
          <a:p>
            <a:pPr indent="0" lvl="0" marL="228600" rtl="0" algn="l">
              <a:lnSpc>
                <a:spcPct val="140000"/>
              </a:lnSpc>
              <a:spcBef>
                <a:spcPts val="0"/>
              </a:spcBef>
              <a:spcAft>
                <a:spcPts val="0"/>
              </a:spcAft>
              <a:buNone/>
            </a:pPr>
            <a:r>
              <a:t/>
            </a:r>
            <a:endParaRPr sz="2000">
              <a:latin typeface="Comic Sans MS"/>
              <a:ea typeface="Comic Sans MS"/>
              <a:cs typeface="Comic Sans MS"/>
              <a:sym typeface="Comic Sans MS"/>
            </a:endParaRPr>
          </a:p>
          <a:p>
            <a:pPr indent="-228600" lvl="0" marL="228600" rtl="0" algn="l">
              <a:lnSpc>
                <a:spcPct val="140000"/>
              </a:lnSpc>
              <a:spcBef>
                <a:spcPts val="0"/>
              </a:spcBef>
              <a:spcAft>
                <a:spcPts val="0"/>
              </a:spcAft>
              <a:buClr>
                <a:schemeClr val="dk1"/>
              </a:buClr>
              <a:buSzPts val="2000"/>
              <a:buFont typeface="Noto Sans Symbols"/>
              <a:buChar char="▪"/>
            </a:pPr>
            <a:r>
              <a:rPr lang="en-US" sz="2000">
                <a:latin typeface="Comic Sans MS"/>
                <a:ea typeface="Comic Sans MS"/>
                <a:cs typeface="Comic Sans MS"/>
                <a:sym typeface="Comic Sans MS"/>
              </a:rPr>
              <a:t>The DbContext class is an integral part of Entity Framework. </a:t>
            </a:r>
            <a:endParaRPr sz="2000">
              <a:latin typeface="Comic Sans MS"/>
              <a:ea typeface="Comic Sans MS"/>
              <a:cs typeface="Comic Sans MS"/>
              <a:sym typeface="Comic Sans MS"/>
            </a:endParaRPr>
          </a:p>
          <a:p>
            <a:pPr indent="-228600" lvl="0" marL="228600" rtl="0" algn="l">
              <a:lnSpc>
                <a:spcPct val="14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An instance of DbContext represents a session with the database which can be used to query and save instances of your entities to a database.</a:t>
            </a:r>
            <a:endParaRPr sz="2000">
              <a:latin typeface="Comic Sans MS"/>
              <a:ea typeface="Comic Sans MS"/>
              <a:cs typeface="Comic Sans MS"/>
              <a:sym typeface="Comic Sans MS"/>
            </a:endParaRPr>
          </a:p>
        </p:txBody>
      </p:sp>
      <p:pic>
        <p:nvPicPr>
          <p:cNvPr descr="22112055_6551283" id="247" name="Google Shape;247;p19"/>
          <p:cNvPicPr preferRelativeResize="0"/>
          <p:nvPr>
            <p:ph idx="2" type="body"/>
          </p:nvPr>
        </p:nvPicPr>
        <p:blipFill rotWithShape="1">
          <a:blip r:embed="rId3">
            <a:alphaModFix/>
          </a:blip>
          <a:srcRect b="0" l="0" r="0" t="0"/>
          <a:stretch/>
        </p:blipFill>
        <p:spPr>
          <a:xfrm>
            <a:off x="6586855" y="1825625"/>
            <a:ext cx="4351655" cy="4351655"/>
          </a:xfrm>
          <a:prstGeom prst="rect">
            <a:avLst/>
          </a:prstGeom>
          <a:noFill/>
          <a:ln>
            <a:noFill/>
          </a:ln>
        </p:spPr>
      </p:pic>
      <p:pic>
        <p:nvPicPr>
          <p:cNvPr descr="Aitrich-Logo-Transparent-BG-1536x504" id="248" name="Google Shape;248;p19"/>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ORM(Object Relational Mapping)</a:t>
            </a:r>
            <a:endParaRPr>
              <a:solidFill>
                <a:schemeClr val="dk2"/>
              </a:solidFill>
              <a:latin typeface="Bell MT"/>
              <a:ea typeface="Bell MT"/>
              <a:cs typeface="Bell MT"/>
              <a:sym typeface="Bell MT"/>
            </a:endParaRPr>
          </a:p>
        </p:txBody>
      </p:sp>
      <p:sp>
        <p:nvSpPr>
          <p:cNvPr id="96" name="Google Shape;96;p2"/>
          <p:cNvSpPr txBox="1"/>
          <p:nvPr>
            <p:ph idx="1" type="body"/>
          </p:nvPr>
        </p:nvSpPr>
        <p:spPr>
          <a:xfrm>
            <a:off x="838200" y="1579880"/>
            <a:ext cx="6915785" cy="4597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Comic Sans MS"/>
                <a:ea typeface="Comic Sans MS"/>
                <a:cs typeface="Comic Sans MS"/>
                <a:sym typeface="Comic Sans MS"/>
              </a:rPr>
              <a:t>Object Relational Mapping (ORM) is a technique used in creating a "bridge" between object-oriented programs and, in most cases, relational databases.</a:t>
            </a:r>
            <a:endParaRPr sz="2400">
              <a:solidFill>
                <a:schemeClr val="dk1"/>
              </a:solidFill>
              <a:latin typeface="Comic Sans MS"/>
              <a:ea typeface="Comic Sans MS"/>
              <a:cs typeface="Comic Sans MS"/>
              <a:sym typeface="Comic Sans MS"/>
            </a:endParaRPr>
          </a:p>
          <a:p>
            <a:pPr indent="0" lvl="0" marL="0" rtl="0" algn="l">
              <a:lnSpc>
                <a:spcPct val="100000"/>
              </a:lnSpc>
              <a:spcBef>
                <a:spcPts val="1000"/>
              </a:spcBef>
              <a:spcAft>
                <a:spcPts val="0"/>
              </a:spcAft>
              <a:buClr>
                <a:schemeClr val="dk1"/>
              </a:buClr>
              <a:buSzPts val="2400"/>
              <a:buFont typeface="Noto Sans Symbols"/>
              <a:buNone/>
            </a:pPr>
            <a:r>
              <a:t/>
            </a:r>
            <a:endParaRPr sz="2400">
              <a:solidFill>
                <a:schemeClr val="dk1"/>
              </a:solidFill>
              <a:latin typeface="Comic Sans MS"/>
              <a:ea typeface="Comic Sans MS"/>
              <a:cs typeface="Comic Sans MS"/>
              <a:sym typeface="Comic Sans MS"/>
            </a:endParaRPr>
          </a:p>
          <a:p>
            <a:pPr indent="-228600" lvl="0" marL="228600" rtl="0" algn="l">
              <a:lnSpc>
                <a:spcPct val="100000"/>
              </a:lnSpc>
              <a:spcBef>
                <a:spcPts val="1000"/>
              </a:spcBef>
              <a:spcAft>
                <a:spcPts val="0"/>
              </a:spcAft>
              <a:buClr>
                <a:schemeClr val="dk1"/>
              </a:buClr>
              <a:buSzPts val="2400"/>
              <a:buFont typeface="Noto Sans Symbols"/>
              <a:buChar char="▪"/>
            </a:pPr>
            <a:r>
              <a:rPr lang="en-US" sz="2400">
                <a:solidFill>
                  <a:schemeClr val="dk1"/>
                </a:solidFill>
                <a:latin typeface="Comic Sans MS"/>
                <a:ea typeface="Comic Sans MS"/>
                <a:cs typeface="Comic Sans MS"/>
                <a:sym typeface="Comic Sans MS"/>
              </a:rPr>
              <a:t>While using SQL for this purpose isn't necessarily a bad idea, the ORM and ORM tools help simplify the interaction between relational databases and different OOP languages</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pic>
        <p:nvPicPr>
          <p:cNvPr descr="8497396_3937443" id="97" name="Google Shape;97;p2"/>
          <p:cNvPicPr preferRelativeResize="0"/>
          <p:nvPr>
            <p:ph idx="2" type="body"/>
          </p:nvPr>
        </p:nvPicPr>
        <p:blipFill rotWithShape="1">
          <a:blip r:embed="rId3">
            <a:alphaModFix/>
          </a:blip>
          <a:srcRect b="0" l="0" r="0" t="0"/>
          <a:stretch/>
        </p:blipFill>
        <p:spPr>
          <a:xfrm>
            <a:off x="7524115" y="1825625"/>
            <a:ext cx="4006215" cy="4351655"/>
          </a:xfrm>
          <a:prstGeom prst="rect">
            <a:avLst/>
          </a:prstGeom>
          <a:noFill/>
          <a:ln>
            <a:noFill/>
          </a:ln>
        </p:spPr>
      </p:pic>
      <p:pic>
        <p:nvPicPr>
          <p:cNvPr descr="Aitrich-Logo-Transparent-BG-1536x504" id="98" name="Google Shape;98;p2"/>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idx="1" type="body"/>
          </p:nvPr>
        </p:nvSpPr>
        <p:spPr>
          <a:xfrm>
            <a:off x="789305" y="715010"/>
            <a:ext cx="8939530" cy="546227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sz="2000">
                <a:latin typeface="Comic Sans MS"/>
                <a:ea typeface="Comic Sans MS"/>
                <a:cs typeface="Comic Sans MS"/>
                <a:sym typeface="Comic Sans MS"/>
              </a:rPr>
              <a:t>DbContext in EF Core allows us to perform following tasks:</a:t>
            </a:r>
            <a:endParaRPr sz="2000">
              <a:latin typeface="Comic Sans MS"/>
              <a:ea typeface="Comic Sans MS"/>
              <a:cs typeface="Comic Sans MS"/>
              <a:sym typeface="Comic Sans MS"/>
            </a:endParaRPr>
          </a:p>
          <a:p>
            <a:pPr indent="0" lvl="0" marL="0" rtl="0" algn="l">
              <a:lnSpc>
                <a:spcPct val="11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Manage database connection</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Configure model &amp; relationship</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Querying database</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Saving data to the database</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Configure change tracking</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Caching</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Transaction management</a:t>
            </a:r>
            <a:endParaRPr sz="2000">
              <a:latin typeface="Comic Sans MS"/>
              <a:ea typeface="Comic Sans MS"/>
              <a:cs typeface="Comic Sans MS"/>
              <a:sym typeface="Comic Sans MS"/>
            </a:endParaRPr>
          </a:p>
          <a:p>
            <a:pPr indent="0" lvl="0" marL="0" rtl="0" algn="l">
              <a:lnSpc>
                <a:spcPct val="110000"/>
              </a:lnSpc>
              <a:spcBef>
                <a:spcPts val="1000"/>
              </a:spcBef>
              <a:spcAft>
                <a:spcPts val="0"/>
              </a:spcAft>
              <a:buClr>
                <a:schemeClr val="dk1"/>
              </a:buClr>
              <a:buSzPts val="2000"/>
              <a:buFont typeface="Calibri"/>
              <a:buNone/>
            </a:pPr>
            <a:r>
              <a:t/>
            </a:r>
            <a:endParaRPr sz="2000">
              <a:latin typeface="Comic Sans MS"/>
              <a:ea typeface="Comic Sans MS"/>
              <a:cs typeface="Comic Sans MS"/>
              <a:sym typeface="Comic Sans MS"/>
            </a:endParaRPr>
          </a:p>
        </p:txBody>
      </p:sp>
      <p:sp>
        <p:nvSpPr>
          <p:cNvPr id="254" name="Google Shape;254;p20"/>
          <p:cNvSpPr txBox="1"/>
          <p:nvPr/>
        </p:nvSpPr>
        <p:spPr>
          <a:xfrm>
            <a:off x="789305" y="5259070"/>
            <a:ext cx="937069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This context class typically includes DbSet&lt;TEntity&gt; properties for each entity in the model.</a:t>
            </a:r>
            <a:endParaRPr sz="2000">
              <a:solidFill>
                <a:schemeClr val="dk1"/>
              </a:solidFill>
              <a:latin typeface="Comic Sans MS"/>
              <a:ea typeface="Comic Sans MS"/>
              <a:cs typeface="Comic Sans MS"/>
              <a:sym typeface="Comic Sans MS"/>
            </a:endParaRPr>
          </a:p>
        </p:txBody>
      </p:sp>
      <p:pic>
        <p:nvPicPr>
          <p:cNvPr descr="Aitrich-Logo-Transparent-BG-1536x504" id="255" name="Google Shape;255;p20"/>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pic>
        <p:nvPicPr>
          <p:cNvPr descr="6161063_2380" id="256" name="Google Shape;256;p20"/>
          <p:cNvPicPr preferRelativeResize="0"/>
          <p:nvPr>
            <p:ph idx="2" type="body"/>
          </p:nvPr>
        </p:nvPicPr>
        <p:blipFill rotWithShape="1">
          <a:blip r:embed="rId4">
            <a:alphaModFix/>
          </a:blip>
          <a:srcRect b="0" l="0" r="0" t="0"/>
          <a:stretch/>
        </p:blipFill>
        <p:spPr>
          <a:xfrm>
            <a:off x="7136765" y="1382395"/>
            <a:ext cx="4351655" cy="344424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 calcmode="lin" valueType="num">
                                      <p:cBhvr additive="base">
                                        <p:cTn dur="500"/>
                                        <p:tgtEl>
                                          <p:spTgt spid="25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nvSpPr>
        <p:spPr>
          <a:xfrm>
            <a:off x="649605" y="511175"/>
            <a:ext cx="111404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mic Sans MS"/>
                <a:ea typeface="Comic Sans MS"/>
                <a:cs typeface="Comic Sans MS"/>
                <a:sym typeface="Comic Sans MS"/>
              </a:rPr>
              <a:t>Example:</a:t>
            </a:r>
            <a:endParaRPr b="1" sz="2000">
              <a:solidFill>
                <a:schemeClr val="dk1"/>
              </a:solidFill>
              <a:latin typeface="Comic Sans MS"/>
              <a:ea typeface="Comic Sans MS"/>
              <a:cs typeface="Comic Sans MS"/>
              <a:sym typeface="Comic Sans MS"/>
            </a:endParaRPr>
          </a:p>
        </p:txBody>
      </p:sp>
      <p:sp>
        <p:nvSpPr>
          <p:cNvPr id="262" name="Google Shape;262;p21"/>
          <p:cNvSpPr txBox="1"/>
          <p:nvPr>
            <p:ph idx="1" type="body"/>
          </p:nvPr>
        </p:nvSpPr>
        <p:spPr>
          <a:xfrm>
            <a:off x="332740" y="1360805"/>
            <a:ext cx="4791075" cy="515810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000"/>
              <a:buChar char="•"/>
            </a:pPr>
            <a:r>
              <a:rPr lang="en-US" sz="2000">
                <a:latin typeface="Comic Sans MS"/>
                <a:ea typeface="Comic Sans MS"/>
                <a:cs typeface="Comic Sans MS"/>
                <a:sym typeface="Comic Sans MS"/>
              </a:rPr>
              <a:t>The following is the JobportalContext class which you can use to save or retrieve data.</a:t>
            </a:r>
            <a:endParaRPr sz="2000">
              <a:latin typeface="Comic Sans MS"/>
              <a:ea typeface="Comic Sans MS"/>
              <a:cs typeface="Comic Sans MS"/>
              <a:sym typeface="Comic Sans MS"/>
            </a:endParaRPr>
          </a:p>
          <a:p>
            <a:pPr indent="-228600" lvl="0" marL="228600" rtl="0" algn="l">
              <a:lnSpc>
                <a:spcPct val="150000"/>
              </a:lnSpc>
              <a:spcBef>
                <a:spcPts val="1000"/>
              </a:spcBef>
              <a:spcAft>
                <a:spcPts val="0"/>
              </a:spcAft>
              <a:buClr>
                <a:schemeClr val="dk1"/>
              </a:buClr>
              <a:buSzPts val="2000"/>
              <a:buChar char="•"/>
            </a:pPr>
            <a:r>
              <a:rPr lang="en-US" sz="2000">
                <a:latin typeface="Comic Sans MS"/>
                <a:ea typeface="Comic Sans MS"/>
                <a:cs typeface="Comic Sans MS"/>
                <a:sym typeface="Comic Sans MS"/>
              </a:rPr>
              <a:t>In the example above, the JobportalContext class is derived from the DbContext class and contains the DbSet&lt;TEntity&gt; properties of Applications, Educations ,Interviews and Jobs type.</a:t>
            </a:r>
            <a:endParaRPr sz="2000">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contextview" id="263" name="Google Shape;263;p21"/>
          <p:cNvPicPr preferRelativeResize="0"/>
          <p:nvPr>
            <p:ph idx="2" type="body"/>
          </p:nvPr>
        </p:nvPicPr>
        <p:blipFill rotWithShape="1">
          <a:blip r:embed="rId3">
            <a:alphaModFix/>
          </a:blip>
          <a:srcRect b="0" l="0" r="0" t="0"/>
          <a:stretch/>
        </p:blipFill>
        <p:spPr>
          <a:xfrm>
            <a:off x="5397500" y="1096010"/>
            <a:ext cx="5855335" cy="5015865"/>
          </a:xfrm>
          <a:prstGeom prst="rect">
            <a:avLst/>
          </a:prstGeom>
          <a:noFill/>
          <a:ln>
            <a:noFill/>
          </a:ln>
        </p:spPr>
      </p:pic>
      <p:pic>
        <p:nvPicPr>
          <p:cNvPr descr="Aitrich-Logo-Transparent-BG-1536x504" id="264" name="Google Shape;264;p21"/>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Aitrich-Logo-Transparent-BG-1536x504" id="269" name="Google Shape;269;p22"/>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
        <p:nvSpPr>
          <p:cNvPr id="270" name="Google Shape;270;p22"/>
          <p:cNvSpPr/>
          <p:nvPr/>
        </p:nvSpPr>
        <p:spPr>
          <a:xfrm>
            <a:off x="556895" y="4199255"/>
            <a:ext cx="4173855" cy="11176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2"/>
          <p:cNvSpPr txBox="1"/>
          <p:nvPr/>
        </p:nvSpPr>
        <p:spPr>
          <a:xfrm>
            <a:off x="750570" y="4297045"/>
            <a:ext cx="3786505"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mic Sans MS"/>
                <a:ea typeface="Comic Sans MS"/>
                <a:cs typeface="Comic Sans MS"/>
                <a:sym typeface="Comic Sans MS"/>
              </a:rPr>
              <a:t>OnModelCreating():method allows us to configure the model using ModelBuilder Fluent API.</a:t>
            </a:r>
            <a:endParaRPr sz="1800">
              <a:solidFill>
                <a:schemeClr val="lt1"/>
              </a:solidFill>
              <a:latin typeface="Comic Sans MS"/>
              <a:ea typeface="Comic Sans MS"/>
              <a:cs typeface="Comic Sans MS"/>
              <a:sym typeface="Comic Sans MS"/>
            </a:endParaRPr>
          </a:p>
        </p:txBody>
      </p:sp>
      <p:sp>
        <p:nvSpPr>
          <p:cNvPr id="272" name="Google Shape;272;p22"/>
          <p:cNvSpPr/>
          <p:nvPr/>
        </p:nvSpPr>
        <p:spPr>
          <a:xfrm>
            <a:off x="557530" y="2049145"/>
            <a:ext cx="4173220" cy="197866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2"/>
          <p:cNvSpPr txBox="1"/>
          <p:nvPr/>
        </p:nvSpPr>
        <p:spPr>
          <a:xfrm>
            <a:off x="751205" y="2167255"/>
            <a:ext cx="3978910" cy="152971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lt1"/>
              </a:buClr>
              <a:buSzPts val="1800"/>
              <a:buFont typeface="Noto Sans Symbols"/>
              <a:buNone/>
            </a:pPr>
            <a:r>
              <a:rPr lang="en-US" sz="1800">
                <a:solidFill>
                  <a:schemeClr val="lt1"/>
                </a:solidFill>
                <a:latin typeface="Comic Sans MS"/>
                <a:ea typeface="Comic Sans MS"/>
                <a:cs typeface="Comic Sans MS"/>
                <a:sym typeface="Comic Sans MS"/>
              </a:rPr>
              <a:t>OnConfiguring():method allows us to select and configure the data source to be used with a context using DbContextOptionsBuilder.</a:t>
            </a:r>
            <a:endParaRPr sz="1800">
              <a:solidFill>
                <a:schemeClr val="lt1"/>
              </a:solidFill>
              <a:latin typeface="Comic Sans MS"/>
              <a:ea typeface="Comic Sans MS"/>
              <a:cs typeface="Comic Sans MS"/>
              <a:sym typeface="Comic Sans MS"/>
            </a:endParaRPr>
          </a:p>
        </p:txBody>
      </p:sp>
      <p:pic>
        <p:nvPicPr>
          <p:cNvPr descr="Capture1" id="274" name="Google Shape;274;p22"/>
          <p:cNvPicPr preferRelativeResize="0"/>
          <p:nvPr>
            <p:ph idx="1" type="body"/>
          </p:nvPr>
        </p:nvPicPr>
        <p:blipFill rotWithShape="1">
          <a:blip r:embed="rId4">
            <a:alphaModFix/>
          </a:blip>
          <a:srcRect b="0" l="0" r="0" t="0"/>
          <a:stretch/>
        </p:blipFill>
        <p:spPr>
          <a:xfrm>
            <a:off x="4855210" y="523240"/>
            <a:ext cx="6714490" cy="565404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Code First Approach</a:t>
            </a:r>
            <a:endParaRPr>
              <a:solidFill>
                <a:schemeClr val="dk2"/>
              </a:solidFill>
              <a:latin typeface="Bell MT"/>
              <a:ea typeface="Bell MT"/>
              <a:cs typeface="Bell MT"/>
              <a:sym typeface="Bell MT"/>
            </a:endParaRPr>
          </a:p>
        </p:txBody>
      </p:sp>
      <p:sp>
        <p:nvSpPr>
          <p:cNvPr id="280" name="Google Shape;280;p23"/>
          <p:cNvSpPr txBox="1"/>
          <p:nvPr>
            <p:ph idx="1" type="body"/>
          </p:nvPr>
        </p:nvSpPr>
        <p:spPr>
          <a:xfrm>
            <a:off x="838200" y="1825625"/>
            <a:ext cx="10284460" cy="1912620"/>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chemeClr val="dk1"/>
              </a:buClr>
              <a:buSzPts val="2000"/>
              <a:buNone/>
            </a:pPr>
            <a:r>
              <a:rPr lang="en-US" sz="2000">
                <a:latin typeface="Comic Sans MS"/>
                <a:ea typeface="Comic Sans MS"/>
                <a:cs typeface="Comic Sans MS"/>
                <a:sym typeface="Comic Sans MS"/>
              </a:rPr>
              <a:t>Domain of your application and start creating classes for your domain entity rather than design your database first and then create the classes which match your database design.</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81" name="Google Shape;281;p23"/>
          <p:cNvSpPr/>
          <p:nvPr/>
        </p:nvSpPr>
        <p:spPr>
          <a:xfrm>
            <a:off x="8733155" y="4354830"/>
            <a:ext cx="915670" cy="605155"/>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3"/>
          <p:cNvSpPr/>
          <p:nvPr/>
        </p:nvSpPr>
        <p:spPr>
          <a:xfrm>
            <a:off x="9742170" y="4044950"/>
            <a:ext cx="1380490" cy="1364615"/>
          </a:xfrm>
          <a:prstGeom prst="flowChartMagneticDisk">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23"/>
          <p:cNvSpPr txBox="1"/>
          <p:nvPr/>
        </p:nvSpPr>
        <p:spPr>
          <a:xfrm>
            <a:off x="9767570" y="4696460"/>
            <a:ext cx="135509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Database</a:t>
            </a:r>
            <a:endParaRPr sz="2000">
              <a:solidFill>
                <a:schemeClr val="lt1"/>
              </a:solidFill>
              <a:latin typeface="Comic Sans MS"/>
              <a:ea typeface="Comic Sans MS"/>
              <a:cs typeface="Comic Sans MS"/>
              <a:sym typeface="Comic Sans MS"/>
            </a:endParaRPr>
          </a:p>
        </p:txBody>
      </p:sp>
      <p:pic>
        <p:nvPicPr>
          <p:cNvPr descr="Aitrich-Logo-Transparent-BG-1536x504" id="284" name="Google Shape;284;p23"/>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
        <p:nvSpPr>
          <p:cNvPr id="285" name="Google Shape;285;p23"/>
          <p:cNvSpPr/>
          <p:nvPr/>
        </p:nvSpPr>
        <p:spPr>
          <a:xfrm>
            <a:off x="5706110" y="4389120"/>
            <a:ext cx="887730" cy="631190"/>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3"/>
          <p:cNvSpPr/>
          <p:nvPr/>
        </p:nvSpPr>
        <p:spPr>
          <a:xfrm>
            <a:off x="6623050" y="4122420"/>
            <a:ext cx="2094865" cy="142176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23"/>
          <p:cNvSpPr/>
          <p:nvPr/>
        </p:nvSpPr>
        <p:spPr>
          <a:xfrm>
            <a:off x="755650" y="4123690"/>
            <a:ext cx="1835150" cy="14211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3"/>
          <p:cNvSpPr/>
          <p:nvPr/>
        </p:nvSpPr>
        <p:spPr>
          <a:xfrm>
            <a:off x="2687955" y="4416425"/>
            <a:ext cx="887730" cy="631190"/>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3"/>
          <p:cNvSpPr/>
          <p:nvPr/>
        </p:nvSpPr>
        <p:spPr>
          <a:xfrm>
            <a:off x="3673475" y="4123690"/>
            <a:ext cx="1896110" cy="142049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3"/>
          <p:cNvSpPr txBox="1"/>
          <p:nvPr/>
        </p:nvSpPr>
        <p:spPr>
          <a:xfrm>
            <a:off x="892810" y="4258945"/>
            <a:ext cx="163957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Create/Modify Domain Classes</a:t>
            </a:r>
            <a:endParaRPr sz="2000">
              <a:solidFill>
                <a:schemeClr val="lt1"/>
              </a:solidFill>
              <a:latin typeface="Comic Sans MS"/>
              <a:ea typeface="Comic Sans MS"/>
              <a:cs typeface="Comic Sans MS"/>
              <a:sym typeface="Comic Sans MS"/>
            </a:endParaRPr>
          </a:p>
        </p:txBody>
      </p:sp>
      <p:sp>
        <p:nvSpPr>
          <p:cNvPr id="291" name="Google Shape;291;p23"/>
          <p:cNvSpPr txBox="1"/>
          <p:nvPr/>
        </p:nvSpPr>
        <p:spPr>
          <a:xfrm>
            <a:off x="3948430" y="4305935"/>
            <a:ext cx="162560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Configure Domain Classes</a:t>
            </a:r>
            <a:endParaRPr sz="2000">
              <a:solidFill>
                <a:schemeClr val="lt1"/>
              </a:solidFill>
              <a:latin typeface="Comic Sans MS"/>
              <a:ea typeface="Comic Sans MS"/>
              <a:cs typeface="Comic Sans MS"/>
              <a:sym typeface="Comic Sans MS"/>
            </a:endParaRPr>
          </a:p>
        </p:txBody>
      </p:sp>
      <p:sp>
        <p:nvSpPr>
          <p:cNvPr id="292" name="Google Shape;292;p23"/>
          <p:cNvSpPr txBox="1"/>
          <p:nvPr/>
        </p:nvSpPr>
        <p:spPr>
          <a:xfrm>
            <a:off x="6833235" y="4122420"/>
            <a:ext cx="159512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Automated/Code Based Migration</a:t>
            </a:r>
            <a:endParaRPr sz="20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Creating the Model</a:t>
            </a:r>
            <a:endParaRPr>
              <a:solidFill>
                <a:schemeClr val="dk2"/>
              </a:solidFill>
              <a:latin typeface="Bell MT"/>
              <a:ea typeface="Bell MT"/>
              <a:cs typeface="Bell MT"/>
              <a:sym typeface="Bell MT"/>
            </a:endParaRPr>
          </a:p>
        </p:txBody>
      </p:sp>
      <p:sp>
        <p:nvSpPr>
          <p:cNvPr id="298" name="Google Shape;298;p24"/>
          <p:cNvSpPr txBox="1"/>
          <p:nvPr>
            <p:ph idx="1" type="body"/>
          </p:nvPr>
        </p:nvSpPr>
        <p:spPr>
          <a:xfrm>
            <a:off x="838200" y="1691005"/>
            <a:ext cx="10224135" cy="44862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000"/>
              <a:buNone/>
            </a:pPr>
            <a:r>
              <a:rPr lang="en-US" sz="2000">
                <a:latin typeface="Comic Sans MS"/>
                <a:ea typeface="Comic Sans MS"/>
                <a:cs typeface="Comic Sans MS"/>
                <a:sym typeface="Comic Sans MS"/>
              </a:rPr>
              <a:t>Entity Framework needs to have a model (Entity Data Model) to communicate with the underlying database. It builds a model based on the shape of your domain classes, the Data Annotations and Fluent API configurations.</a:t>
            </a:r>
            <a:endParaRPr sz="2000">
              <a:latin typeface="Comic Sans MS"/>
              <a:ea typeface="Comic Sans MS"/>
              <a:cs typeface="Comic Sans MS"/>
              <a:sym typeface="Comic Sans MS"/>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The EF model includes three parts:</a:t>
            </a:r>
            <a:endParaRPr sz="2000">
              <a:latin typeface="Comic Sans MS"/>
              <a:ea typeface="Comic Sans MS"/>
              <a:cs typeface="Comic Sans MS"/>
              <a:sym typeface="Comic Sans MS"/>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	1.Conceptual model:Builds based on your domain classes (entity classes), the                 	context class and configurations</a:t>
            </a:r>
            <a:endParaRPr sz="2000">
              <a:latin typeface="Comic Sans MS"/>
              <a:ea typeface="Comic Sans MS"/>
              <a:cs typeface="Comic Sans MS"/>
              <a:sym typeface="Comic Sans MS"/>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	2. storage model:Builds based on the Provider we use.</a:t>
            </a:r>
            <a:endParaRPr sz="2000">
              <a:latin typeface="Comic Sans MS"/>
              <a:ea typeface="Comic Sans MS"/>
              <a:cs typeface="Comic Sans MS"/>
              <a:sym typeface="Comic Sans MS"/>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	3. Mapping between the conceptual and storage models.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itrich-Logo-Transparent-BG-1536x504" id="299" name="Google Shape;299;p24"/>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Capture3" id="304" name="Google Shape;304;p25"/>
          <p:cNvPicPr preferRelativeResize="0"/>
          <p:nvPr>
            <p:ph idx="1" type="body"/>
          </p:nvPr>
        </p:nvPicPr>
        <p:blipFill rotWithShape="1">
          <a:blip r:embed="rId3">
            <a:alphaModFix/>
          </a:blip>
          <a:srcRect b="0" l="0" r="0" t="0"/>
          <a:stretch/>
        </p:blipFill>
        <p:spPr>
          <a:xfrm>
            <a:off x="781050" y="1252855"/>
            <a:ext cx="10233025" cy="4742180"/>
          </a:xfrm>
          <a:prstGeom prst="rect">
            <a:avLst/>
          </a:prstGeom>
          <a:noFill/>
          <a:ln>
            <a:noFill/>
          </a:ln>
        </p:spPr>
      </p:pic>
      <p:sp>
        <p:nvSpPr>
          <p:cNvPr id="305" name="Google Shape;305;p25"/>
          <p:cNvSpPr txBox="1"/>
          <p:nvPr/>
        </p:nvSpPr>
        <p:spPr>
          <a:xfrm>
            <a:off x="711835" y="699770"/>
            <a:ext cx="940943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Here the Classes for the Application and Job</a:t>
            </a:r>
            <a:endParaRPr sz="2000">
              <a:solidFill>
                <a:schemeClr val="dk1"/>
              </a:solidFill>
              <a:latin typeface="Comic Sans MS"/>
              <a:ea typeface="Comic Sans MS"/>
              <a:cs typeface="Comic Sans MS"/>
              <a:sym typeface="Comic Sans MS"/>
            </a:endParaRPr>
          </a:p>
        </p:txBody>
      </p:sp>
      <p:pic>
        <p:nvPicPr>
          <p:cNvPr descr="Aitrich-Logo-Transparent-BG-1536x504" id="306" name="Google Shape;306;p25"/>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nvSpPr>
        <p:spPr>
          <a:xfrm>
            <a:off x="885190" y="567055"/>
            <a:ext cx="648081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SchooJobportalContext class :</a:t>
            </a:r>
            <a:endParaRPr sz="2000">
              <a:solidFill>
                <a:schemeClr val="dk1"/>
              </a:solidFill>
              <a:latin typeface="Comic Sans MS"/>
              <a:ea typeface="Comic Sans MS"/>
              <a:cs typeface="Comic Sans MS"/>
              <a:sym typeface="Comic Sans MS"/>
            </a:endParaRPr>
          </a:p>
        </p:txBody>
      </p:sp>
      <p:pic>
        <p:nvPicPr>
          <p:cNvPr descr="Capture3" id="312" name="Google Shape;312;p26"/>
          <p:cNvPicPr preferRelativeResize="0"/>
          <p:nvPr>
            <p:ph idx="1" type="body"/>
          </p:nvPr>
        </p:nvPicPr>
        <p:blipFill rotWithShape="1">
          <a:blip r:embed="rId3">
            <a:alphaModFix/>
          </a:blip>
          <a:srcRect b="0" l="0" r="0" t="0"/>
          <a:stretch/>
        </p:blipFill>
        <p:spPr>
          <a:xfrm>
            <a:off x="885190" y="1076325"/>
            <a:ext cx="9741535" cy="3415030"/>
          </a:xfrm>
          <a:prstGeom prst="rect">
            <a:avLst/>
          </a:prstGeom>
          <a:noFill/>
          <a:ln>
            <a:noFill/>
          </a:ln>
        </p:spPr>
      </p:pic>
      <p:sp>
        <p:nvSpPr>
          <p:cNvPr id="313" name="Google Shape;313;p26"/>
          <p:cNvSpPr txBox="1"/>
          <p:nvPr/>
        </p:nvSpPr>
        <p:spPr>
          <a:xfrm>
            <a:off x="885190" y="4491355"/>
            <a:ext cx="9944100" cy="175196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1800">
                <a:solidFill>
                  <a:schemeClr val="dk1"/>
                </a:solidFill>
                <a:latin typeface="Comic Sans MS"/>
                <a:ea typeface="Comic Sans MS"/>
                <a:cs typeface="Comic Sans MS"/>
                <a:sym typeface="Comic Sans MS"/>
              </a:rPr>
              <a:t>Above context class includes four DbSet&lt;TEntity&gt; properties, for Jobs,Applications,Interviews and Education type which will be mapped to the Jobs,Applications,Interviews and Educations tables in the underlying database. </a:t>
            </a:r>
            <a:endParaRPr sz="1800">
              <a:solidFill>
                <a:schemeClr val="dk1"/>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rPr lang="en-US" sz="1800">
                <a:solidFill>
                  <a:schemeClr val="dk1"/>
                </a:solidFill>
                <a:latin typeface="Comic Sans MS"/>
                <a:ea typeface="Comic Sans MS"/>
                <a:cs typeface="Comic Sans MS"/>
                <a:sym typeface="Comic Sans MS"/>
              </a:rPr>
              <a:t>OnConfiguring() method, an instance of DbContextOptionsBuilder is used to specify which database to use.</a:t>
            </a:r>
            <a:endParaRPr sz="1800">
              <a:solidFill>
                <a:schemeClr val="dk1"/>
              </a:solidFill>
              <a:latin typeface="Comic Sans MS"/>
              <a:ea typeface="Comic Sans MS"/>
              <a:cs typeface="Comic Sans MS"/>
              <a:sym typeface="Comic Sans MS"/>
            </a:endParaRPr>
          </a:p>
        </p:txBody>
      </p:sp>
      <p:pic>
        <p:nvPicPr>
          <p:cNvPr descr="Aitrich-Logo-Transparent-BG-1536x504" id="314" name="Google Shape;314;p26"/>
          <p:cNvPicPr preferRelativeResize="0"/>
          <p:nvPr/>
        </p:nvPicPr>
        <p:blipFill rotWithShape="1">
          <a:blip r:embed="rId4">
            <a:alphaModFix/>
          </a:blip>
          <a:srcRect b="0" l="0" r="0" t="0"/>
          <a:stretch/>
        </p:blipFill>
        <p:spPr>
          <a:xfrm>
            <a:off x="177165" y="6429375"/>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 calcmode="lin" valueType="num">
                                      <p:cBhvr additive="base">
                                        <p:cTn dur="500"/>
                                        <p:tgtEl>
                                          <p:spTgt spid="3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 calcmode="lin" valueType="num">
                                      <p:cBhvr additive="base">
                                        <p:cTn dur="500"/>
                                        <p:tgtEl>
                                          <p:spTgt spid="3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Adding a Migration</a:t>
            </a:r>
            <a:endParaRPr>
              <a:solidFill>
                <a:schemeClr val="dk2"/>
              </a:solidFill>
              <a:latin typeface="Bell MT"/>
              <a:ea typeface="Bell MT"/>
              <a:cs typeface="Bell MT"/>
              <a:sym typeface="Bell MT"/>
            </a:endParaRPr>
          </a:p>
        </p:txBody>
      </p:sp>
      <p:sp>
        <p:nvSpPr>
          <p:cNvPr id="320" name="Google Shape;320;p27"/>
          <p:cNvSpPr txBox="1"/>
          <p:nvPr>
            <p:ph idx="1" type="body"/>
          </p:nvPr>
        </p:nvSpPr>
        <p:spPr>
          <a:xfrm>
            <a:off x="838200" y="1825625"/>
            <a:ext cx="5181600" cy="347091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Comic Sans MS"/>
                <a:ea typeface="Comic Sans MS"/>
                <a:cs typeface="Comic Sans MS"/>
                <a:sym typeface="Comic Sans MS"/>
              </a:rPr>
              <a:t>EF Core includes different migration commands to create or update the database based on the model.</a:t>
            </a:r>
            <a:endParaRPr sz="2000">
              <a:latin typeface="Comic Sans MS"/>
              <a:ea typeface="Comic Sans MS"/>
              <a:cs typeface="Comic Sans MS"/>
              <a:sym typeface="Comic Sans MS"/>
            </a:endParaRPr>
          </a:p>
          <a:p>
            <a:pPr indent="-228600" lvl="0" marL="228600" rtl="0" algn="l">
              <a:lnSpc>
                <a:spcPct val="150000"/>
              </a:lnSpc>
              <a:spcBef>
                <a:spcPts val="1000"/>
              </a:spcBef>
              <a:spcAft>
                <a:spcPts val="0"/>
              </a:spcAft>
              <a:buClr>
                <a:schemeClr val="dk1"/>
              </a:buClr>
              <a:buSzPts val="2000"/>
              <a:buChar char="•"/>
            </a:pPr>
            <a:r>
              <a:rPr lang="en-US" sz="2000">
                <a:latin typeface="Comic Sans MS"/>
                <a:ea typeface="Comic Sans MS"/>
                <a:cs typeface="Comic Sans MS"/>
                <a:sym typeface="Comic Sans MS"/>
              </a:rPr>
              <a:t>We can execute the migration command using NuGet Package Manger Console</a:t>
            </a:r>
            <a:endParaRPr sz="2000">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5843118_2996467 (1)" id="321" name="Google Shape;321;p27"/>
          <p:cNvPicPr preferRelativeResize="0"/>
          <p:nvPr>
            <p:ph idx="2" type="body"/>
          </p:nvPr>
        </p:nvPicPr>
        <p:blipFill rotWithShape="1">
          <a:blip r:embed="rId3">
            <a:alphaModFix/>
          </a:blip>
          <a:srcRect b="0" l="0" r="0" t="0"/>
          <a:stretch/>
        </p:blipFill>
        <p:spPr>
          <a:xfrm>
            <a:off x="6586855" y="1825625"/>
            <a:ext cx="4351655" cy="4351655"/>
          </a:xfrm>
          <a:prstGeom prst="rect">
            <a:avLst/>
          </a:prstGeom>
          <a:noFill/>
          <a:ln>
            <a:noFill/>
          </a:ln>
        </p:spPr>
      </p:pic>
      <p:pic>
        <p:nvPicPr>
          <p:cNvPr descr="Aitrich-Logo-Transparent-BG-1536x504" id="322" name="Google Shape;322;p27"/>
          <p:cNvPicPr preferRelativeResize="0"/>
          <p:nvPr/>
        </p:nvPicPr>
        <p:blipFill rotWithShape="1">
          <a:blip r:embed="rId4">
            <a:alphaModFix/>
          </a:blip>
          <a:srcRect b="0" l="0" r="0" t="0"/>
          <a:stretch/>
        </p:blipFill>
        <p:spPr>
          <a:xfrm>
            <a:off x="177165" y="645795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Capture5" id="327" name="Google Shape;327;p28"/>
          <p:cNvPicPr preferRelativeResize="0"/>
          <p:nvPr>
            <p:ph idx="2" type="body"/>
          </p:nvPr>
        </p:nvPicPr>
        <p:blipFill rotWithShape="1">
          <a:blip r:embed="rId3">
            <a:alphaModFix/>
          </a:blip>
          <a:srcRect b="0" l="0" r="0" t="0"/>
          <a:stretch/>
        </p:blipFill>
        <p:spPr>
          <a:xfrm>
            <a:off x="6353175" y="1511935"/>
            <a:ext cx="3808730" cy="4135755"/>
          </a:xfrm>
          <a:prstGeom prst="rect">
            <a:avLst/>
          </a:prstGeom>
          <a:noFill/>
          <a:ln>
            <a:noFill/>
          </a:ln>
        </p:spPr>
      </p:pic>
      <p:pic>
        <p:nvPicPr>
          <p:cNvPr descr="Aitrich-Logo-Transparent-BG-1536x504" id="328" name="Google Shape;328;p28"/>
          <p:cNvPicPr preferRelativeResize="0"/>
          <p:nvPr/>
        </p:nvPicPr>
        <p:blipFill rotWithShape="1">
          <a:blip r:embed="rId4">
            <a:alphaModFix/>
          </a:blip>
          <a:srcRect b="0" l="0" r="0" t="0"/>
          <a:stretch/>
        </p:blipFill>
        <p:spPr>
          <a:xfrm>
            <a:off x="177165" y="6429375"/>
            <a:ext cx="1369060" cy="277495"/>
          </a:xfrm>
          <a:prstGeom prst="rect">
            <a:avLst/>
          </a:prstGeom>
          <a:noFill/>
          <a:ln>
            <a:noFill/>
          </a:ln>
        </p:spPr>
      </p:pic>
      <p:sp>
        <p:nvSpPr>
          <p:cNvPr id="329" name="Google Shape;329;p28"/>
          <p:cNvSpPr txBox="1"/>
          <p:nvPr/>
        </p:nvSpPr>
        <p:spPr>
          <a:xfrm>
            <a:off x="837565" y="1113155"/>
            <a:ext cx="28778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To Add Migration:</a:t>
            </a:r>
            <a:endParaRPr sz="2000">
              <a:solidFill>
                <a:schemeClr val="dk1"/>
              </a:solidFill>
              <a:latin typeface="Comic Sans MS"/>
              <a:ea typeface="Comic Sans MS"/>
              <a:cs typeface="Comic Sans MS"/>
              <a:sym typeface="Comic Sans MS"/>
            </a:endParaRPr>
          </a:p>
        </p:txBody>
      </p:sp>
      <p:sp>
        <p:nvSpPr>
          <p:cNvPr id="330" name="Google Shape;330;p28"/>
          <p:cNvSpPr txBox="1"/>
          <p:nvPr/>
        </p:nvSpPr>
        <p:spPr>
          <a:xfrm>
            <a:off x="995680" y="2945765"/>
            <a:ext cx="45745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12D86"/>
                </a:solidFill>
                <a:latin typeface="Comic Sans MS"/>
                <a:ea typeface="Comic Sans MS"/>
                <a:cs typeface="Comic Sans MS"/>
                <a:sym typeface="Comic Sans MS"/>
              </a:rPr>
              <a:t>PM&gt; add-migration CreateJobportal</a:t>
            </a:r>
            <a:endParaRPr sz="2000">
              <a:solidFill>
                <a:srgbClr val="012D86"/>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idx="1" type="body"/>
          </p:nvPr>
        </p:nvSpPr>
        <p:spPr>
          <a:xfrm>
            <a:off x="708660" y="1292225"/>
            <a:ext cx="5311140" cy="488505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latin typeface="Comic Sans MS"/>
                <a:ea typeface="Comic Sans MS"/>
                <a:cs typeface="Comic Sans MS"/>
                <a:sym typeface="Comic Sans MS"/>
              </a:rPr>
              <a:t>After creating a migration, we still need to create the database using the update-database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p:txBody>
      </p:sp>
      <p:pic>
        <p:nvPicPr>
          <p:cNvPr descr="Capture22" id="336" name="Google Shape;336;p29"/>
          <p:cNvPicPr preferRelativeResize="0"/>
          <p:nvPr/>
        </p:nvPicPr>
        <p:blipFill rotWithShape="1">
          <a:blip r:embed="rId3">
            <a:alphaModFix/>
          </a:blip>
          <a:srcRect b="0" l="0" r="0" t="0"/>
          <a:stretch/>
        </p:blipFill>
        <p:spPr>
          <a:xfrm>
            <a:off x="6893560" y="1943100"/>
            <a:ext cx="3270250" cy="4622800"/>
          </a:xfrm>
          <a:prstGeom prst="rect">
            <a:avLst/>
          </a:prstGeom>
          <a:noFill/>
          <a:ln>
            <a:noFill/>
          </a:ln>
        </p:spPr>
      </p:pic>
      <p:sp>
        <p:nvSpPr>
          <p:cNvPr id="337" name="Google Shape;337;p29"/>
          <p:cNvSpPr txBox="1"/>
          <p:nvPr/>
        </p:nvSpPr>
        <p:spPr>
          <a:xfrm>
            <a:off x="1082040" y="3244850"/>
            <a:ext cx="45307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12D86"/>
                </a:solidFill>
                <a:latin typeface="Comic Sans MS"/>
                <a:ea typeface="Comic Sans MS"/>
                <a:cs typeface="Comic Sans MS"/>
                <a:sym typeface="Comic Sans MS"/>
              </a:rPr>
              <a:t>PM&gt;update-database -Jobportal</a:t>
            </a:r>
            <a:endParaRPr sz="2000">
              <a:solidFill>
                <a:srgbClr val="012D86"/>
              </a:solidFill>
              <a:latin typeface="Comic Sans MS"/>
              <a:ea typeface="Comic Sans MS"/>
              <a:cs typeface="Comic Sans MS"/>
              <a:sym typeface="Comic Sans MS"/>
            </a:endParaRPr>
          </a:p>
        </p:txBody>
      </p:sp>
      <p:pic>
        <p:nvPicPr>
          <p:cNvPr descr="Aitrich-Logo-Transparent-BG-1536x504" id="338" name="Google Shape;338;p29"/>
          <p:cNvPicPr preferRelativeResize="0"/>
          <p:nvPr/>
        </p:nvPicPr>
        <p:blipFill rotWithShape="1">
          <a:blip r:embed="rId4">
            <a:alphaModFix/>
          </a:blip>
          <a:srcRect b="0" l="0" r="0" t="0"/>
          <a:stretch/>
        </p:blipFill>
        <p:spPr>
          <a:xfrm>
            <a:off x="177165" y="645795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What is an ORM Tool?</a:t>
            </a:r>
            <a:endParaRPr>
              <a:solidFill>
                <a:schemeClr val="dk2"/>
              </a:solidFill>
              <a:latin typeface="Bell MT"/>
              <a:ea typeface="Bell MT"/>
              <a:cs typeface="Bell MT"/>
              <a:sym typeface="Bell MT"/>
            </a:endParaRPr>
          </a:p>
        </p:txBody>
      </p:sp>
      <p:sp>
        <p:nvSpPr>
          <p:cNvPr id="104" name="Google Shape;104;p3"/>
          <p:cNvSpPr txBox="1"/>
          <p:nvPr>
            <p:ph idx="1" type="body"/>
          </p:nvPr>
        </p:nvSpPr>
        <p:spPr>
          <a:xfrm>
            <a:off x="838835" y="1691005"/>
            <a:ext cx="8515350" cy="45732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omic Sans MS"/>
                <a:ea typeface="Comic Sans MS"/>
                <a:cs typeface="Comic Sans MS"/>
                <a:sym typeface="Comic Sans MS"/>
              </a:rPr>
              <a:t>An ORM tool is software designed to help OOP developers interact with relational databases.</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Here's an example of SQL code that retrieves information about a particular Job from a database: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rgbClr val="012D86"/>
              </a:buClr>
              <a:buSzPts val="2000"/>
              <a:buNone/>
            </a:pPr>
            <a:r>
              <a:rPr lang="en-US" sz="2000">
                <a:solidFill>
                  <a:srgbClr val="012D86"/>
                </a:solidFill>
                <a:latin typeface="Comic Sans MS"/>
                <a:ea typeface="Comic Sans MS"/>
                <a:cs typeface="Comic Sans MS"/>
                <a:sym typeface="Comic Sans MS"/>
              </a:rPr>
              <a:t>“select Title,Discription From Job where id=10”</a:t>
            </a:r>
            <a:endParaRPr sz="2000">
              <a:solidFill>
                <a:srgbClr val="012D86"/>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On the other hand, an ORM tool can do the same query as above with simpler methods.ie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			</a:t>
            </a:r>
            <a:r>
              <a:rPr lang="en-US" sz="2000">
                <a:solidFill>
                  <a:srgbClr val="012D86"/>
                </a:solidFill>
                <a:latin typeface="Comic Sans MS"/>
                <a:ea typeface="Comic Sans MS"/>
                <a:cs typeface="Comic Sans MS"/>
                <a:sym typeface="Comic Sans MS"/>
              </a:rPr>
              <a:t>Jobs.GetbyId(10)</a:t>
            </a:r>
            <a:endParaRPr sz="2000">
              <a:solidFill>
                <a:srgbClr val="012D86"/>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descr="settings" id="105" name="Google Shape;105;p3"/>
          <p:cNvPicPr preferRelativeResize="0"/>
          <p:nvPr>
            <p:ph idx="2" type="body"/>
          </p:nvPr>
        </p:nvPicPr>
        <p:blipFill rotWithShape="1">
          <a:blip r:embed="rId3">
            <a:alphaModFix/>
          </a:blip>
          <a:srcRect b="0" l="0" r="0" t="0"/>
          <a:stretch/>
        </p:blipFill>
        <p:spPr>
          <a:xfrm>
            <a:off x="9354185" y="2623820"/>
            <a:ext cx="2505075" cy="2393315"/>
          </a:xfrm>
          <a:prstGeom prst="rect">
            <a:avLst/>
          </a:prstGeom>
          <a:noFill/>
          <a:ln>
            <a:noFill/>
          </a:ln>
        </p:spPr>
      </p:pic>
      <p:pic>
        <p:nvPicPr>
          <p:cNvPr descr="Aitrich-Logo-Transparent-BG-1536x504" id="106" name="Google Shape;106;p3"/>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descr="13297321_5176883 (3)" id="343" name="Google Shape;343;p30"/>
          <p:cNvPicPr preferRelativeResize="0"/>
          <p:nvPr>
            <p:ph idx="1" type="body"/>
          </p:nvPr>
        </p:nvPicPr>
        <p:blipFill rotWithShape="1">
          <a:blip r:embed="rId3">
            <a:alphaModFix/>
          </a:blip>
          <a:srcRect b="0" l="0" r="0" t="0"/>
          <a:stretch/>
        </p:blipFill>
        <p:spPr>
          <a:xfrm>
            <a:off x="838200" y="1090930"/>
            <a:ext cx="10506710" cy="463740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r>
              <a:rPr lang="en-US">
                <a:solidFill>
                  <a:schemeClr val="dk2"/>
                </a:solidFill>
                <a:latin typeface="Bell MT"/>
                <a:ea typeface="Bell MT"/>
                <a:cs typeface="Bell MT"/>
                <a:sym typeface="Bell MT"/>
              </a:rPr>
              <a:t>Popular ORM Tools for .NET</a:t>
            </a:r>
            <a:br>
              <a:rPr lang="en-US">
                <a:solidFill>
                  <a:schemeClr val="dk2"/>
                </a:solidFill>
                <a:latin typeface="Bell MT"/>
                <a:ea typeface="Bell MT"/>
                <a:cs typeface="Bell MT"/>
                <a:sym typeface="Bell MT"/>
              </a:rPr>
            </a:br>
            <a:endParaRPr/>
          </a:p>
        </p:txBody>
      </p:sp>
      <p:sp>
        <p:nvSpPr>
          <p:cNvPr id="112" name="Google Shape;112;p4"/>
          <p:cNvSpPr/>
          <p:nvPr/>
        </p:nvSpPr>
        <p:spPr>
          <a:xfrm>
            <a:off x="1218565" y="1417320"/>
            <a:ext cx="9178290" cy="125476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4"/>
          <p:cNvSpPr/>
          <p:nvPr/>
        </p:nvSpPr>
        <p:spPr>
          <a:xfrm>
            <a:off x="1227455" y="2757170"/>
            <a:ext cx="9134475" cy="101028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4"/>
          <p:cNvSpPr/>
          <p:nvPr/>
        </p:nvSpPr>
        <p:spPr>
          <a:xfrm>
            <a:off x="1227455" y="3886200"/>
            <a:ext cx="9178290" cy="111125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4"/>
          <p:cNvSpPr/>
          <p:nvPr/>
        </p:nvSpPr>
        <p:spPr>
          <a:xfrm>
            <a:off x="1227455" y="5170805"/>
            <a:ext cx="9178290" cy="1168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4"/>
          <p:cNvSpPr txBox="1"/>
          <p:nvPr/>
        </p:nvSpPr>
        <p:spPr>
          <a:xfrm>
            <a:off x="1442720" y="1517650"/>
            <a:ext cx="887603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Comic Sans MS"/>
                <a:ea typeface="Comic Sans MS"/>
                <a:cs typeface="Comic Sans MS"/>
                <a:sym typeface="Comic Sans MS"/>
              </a:rPr>
              <a:t> Entity Framework:Entity Framework is a multi-database object-database mapper. It supports SQL, SQLite, MySQL, PostgreSQL, and Azure Cosmos DB.</a:t>
            </a:r>
            <a:endParaRPr sz="2000">
              <a:solidFill>
                <a:schemeClr val="lt1"/>
              </a:solidFill>
              <a:latin typeface="Comic Sans MS"/>
              <a:ea typeface="Comic Sans MS"/>
              <a:cs typeface="Comic Sans MS"/>
              <a:sym typeface="Comic Sans MS"/>
            </a:endParaRPr>
          </a:p>
        </p:txBody>
      </p:sp>
      <p:sp>
        <p:nvSpPr>
          <p:cNvPr id="117" name="Google Shape;117;p4"/>
          <p:cNvSpPr txBox="1"/>
          <p:nvPr/>
        </p:nvSpPr>
        <p:spPr>
          <a:xfrm>
            <a:off x="1328420" y="2908935"/>
            <a:ext cx="876109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000"/>
              <a:buFont typeface="Comic Sans MS"/>
              <a:buNone/>
            </a:pPr>
            <a:r>
              <a:rPr lang="en-US" sz="2000">
                <a:solidFill>
                  <a:schemeClr val="lt1"/>
                </a:solidFill>
                <a:latin typeface="Comic Sans MS"/>
                <a:ea typeface="Comic Sans MS"/>
                <a:cs typeface="Comic Sans MS"/>
                <a:sym typeface="Comic Sans MS"/>
              </a:rPr>
              <a:t>NHibernate:NHibernate is an open source object relational mapper with tons of plugins and tools to make development easier and faster.</a:t>
            </a:r>
            <a:endParaRPr sz="2000">
              <a:solidFill>
                <a:schemeClr val="lt1"/>
              </a:solidFill>
              <a:latin typeface="Comic Sans MS"/>
              <a:ea typeface="Comic Sans MS"/>
              <a:cs typeface="Comic Sans MS"/>
              <a:sym typeface="Comic Sans MS"/>
            </a:endParaRPr>
          </a:p>
        </p:txBody>
      </p:sp>
      <p:sp>
        <p:nvSpPr>
          <p:cNvPr id="118" name="Google Shape;118;p4"/>
          <p:cNvSpPr txBox="1"/>
          <p:nvPr/>
        </p:nvSpPr>
        <p:spPr>
          <a:xfrm>
            <a:off x="1486535" y="3991610"/>
            <a:ext cx="85439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Dapper:Dapper is a micro-ORM. It is mainly used to map queries to objects. This tool doesn't do most of the things an ORM tool would do like SQL generation, caching results, lazy loading, and so on.</a:t>
            </a:r>
            <a:endParaRPr sz="2000">
              <a:solidFill>
                <a:schemeClr val="lt1"/>
              </a:solidFill>
              <a:latin typeface="Comic Sans MS"/>
              <a:ea typeface="Comic Sans MS"/>
              <a:cs typeface="Comic Sans MS"/>
              <a:sym typeface="Comic Sans MS"/>
            </a:endParaRPr>
          </a:p>
        </p:txBody>
      </p:sp>
      <p:sp>
        <p:nvSpPr>
          <p:cNvPr id="119" name="Google Shape;119;p4"/>
          <p:cNvSpPr txBox="1"/>
          <p:nvPr/>
        </p:nvSpPr>
        <p:spPr>
          <a:xfrm>
            <a:off x="1471295" y="5285105"/>
            <a:ext cx="863092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Base One Foundation Component Library (BFC):BFC is a framework for creating networked database applications with Visual Studio and DBMS software from Microsoft, Oracle, IBM, Sybase, and MySQL</a:t>
            </a:r>
            <a:endParaRPr sz="2000">
              <a:solidFill>
                <a:schemeClr val="lt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chemeClr val="lt1"/>
              </a:solidFill>
              <a:latin typeface="Comic Sans MS"/>
              <a:ea typeface="Comic Sans MS"/>
              <a:cs typeface="Comic Sans MS"/>
              <a:sym typeface="Comic Sans MS"/>
            </a:endParaRPr>
          </a:p>
        </p:txBody>
      </p:sp>
      <p:pic>
        <p:nvPicPr>
          <p:cNvPr descr="Aitrich-Logo-Transparent-BG-1536x504" id="120" name="Google Shape;120;p4"/>
          <p:cNvPicPr preferRelativeResize="0"/>
          <p:nvPr/>
        </p:nvPicPr>
        <p:blipFill rotWithShape="1">
          <a:blip r:embed="rId3">
            <a:alphaModFix/>
          </a:blip>
          <a:srcRect b="0" l="0" r="0" t="0"/>
          <a:stretch/>
        </p:blipFill>
        <p:spPr>
          <a:xfrm>
            <a:off x="838200" y="635127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418465" y="148590"/>
            <a:ext cx="10935335" cy="15424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r>
              <a:rPr lang="en-US">
                <a:solidFill>
                  <a:schemeClr val="dk2"/>
                </a:solidFill>
                <a:latin typeface="Bell MT"/>
                <a:ea typeface="Bell MT"/>
                <a:cs typeface="Bell MT"/>
                <a:sym typeface="Bell MT"/>
              </a:rPr>
              <a:t>Advantages and Disadvantages of Using ORM Tools</a:t>
            </a:r>
            <a:br>
              <a:rPr lang="en-US">
                <a:solidFill>
                  <a:schemeClr val="dk2"/>
                </a:solidFill>
                <a:latin typeface="Bell MT"/>
                <a:ea typeface="Bell MT"/>
                <a:cs typeface="Bell MT"/>
                <a:sym typeface="Bell MT"/>
              </a:rPr>
            </a:br>
            <a:endParaRPr>
              <a:solidFill>
                <a:schemeClr val="dk2"/>
              </a:solidFill>
              <a:latin typeface="Bell MT"/>
              <a:ea typeface="Bell MT"/>
              <a:cs typeface="Bell MT"/>
              <a:sym typeface="Bell MT"/>
            </a:endParaRPr>
          </a:p>
        </p:txBody>
      </p:sp>
      <p:pic>
        <p:nvPicPr>
          <p:cNvPr descr="Capture3" id="126" name="Google Shape;126;p5"/>
          <p:cNvPicPr preferRelativeResize="0"/>
          <p:nvPr>
            <p:ph idx="1" type="body"/>
          </p:nvPr>
        </p:nvPicPr>
        <p:blipFill rotWithShape="1">
          <a:blip r:embed="rId3">
            <a:alphaModFix/>
          </a:blip>
          <a:srcRect b="0" l="0" r="0" t="0"/>
          <a:stretch/>
        </p:blipFill>
        <p:spPr>
          <a:xfrm>
            <a:off x="419100" y="1691005"/>
            <a:ext cx="1981835" cy="1889760"/>
          </a:xfrm>
          <a:prstGeom prst="rect">
            <a:avLst/>
          </a:prstGeom>
          <a:noFill/>
          <a:ln>
            <a:noFill/>
          </a:ln>
        </p:spPr>
      </p:pic>
      <p:sp>
        <p:nvSpPr>
          <p:cNvPr id="127" name="Google Shape;127;p5"/>
          <p:cNvSpPr/>
          <p:nvPr/>
        </p:nvSpPr>
        <p:spPr>
          <a:xfrm>
            <a:off x="2992755" y="1113790"/>
            <a:ext cx="8208645" cy="277685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
          <p:cNvSpPr txBox="1"/>
          <p:nvPr/>
        </p:nvSpPr>
        <p:spPr>
          <a:xfrm>
            <a:off x="3286760" y="1315720"/>
            <a:ext cx="7261800" cy="2432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It speeds up development time for teams.</a:t>
            </a:r>
            <a:endParaRPr sz="20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Decreases the cost of development.</a:t>
            </a:r>
            <a:endParaRPr sz="20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Handles the logic required to interact with databases.</a:t>
            </a:r>
            <a:endParaRPr sz="20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Improves security. ORM tools are built to eliminate                 the possibility of SQL injection attacks.</a:t>
            </a:r>
            <a:endParaRPr sz="20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You write less code when using ORM tools than with SQL.</a:t>
            </a:r>
            <a:endParaRPr sz="2000">
              <a:solidFill>
                <a:schemeClr val="lt1"/>
              </a:solidFill>
              <a:latin typeface="Comic Sans MS"/>
              <a:ea typeface="Comic Sans MS"/>
              <a:cs typeface="Comic Sans MS"/>
              <a:sym typeface="Comic Sans MS"/>
            </a:endParaRPr>
          </a:p>
        </p:txBody>
      </p:sp>
      <p:pic>
        <p:nvPicPr>
          <p:cNvPr descr="Capture7" id="129" name="Google Shape;129;p5"/>
          <p:cNvPicPr preferRelativeResize="0"/>
          <p:nvPr>
            <p:ph idx="2" type="body"/>
          </p:nvPr>
        </p:nvPicPr>
        <p:blipFill rotWithShape="1">
          <a:blip r:embed="rId4">
            <a:alphaModFix/>
          </a:blip>
          <a:srcRect b="0" l="0" r="0" t="0"/>
          <a:stretch/>
        </p:blipFill>
        <p:spPr>
          <a:xfrm>
            <a:off x="255270" y="4364355"/>
            <a:ext cx="2310130" cy="1680845"/>
          </a:xfrm>
          <a:prstGeom prst="rect">
            <a:avLst/>
          </a:prstGeom>
          <a:noFill/>
          <a:ln>
            <a:noFill/>
          </a:ln>
        </p:spPr>
      </p:pic>
      <p:sp>
        <p:nvSpPr>
          <p:cNvPr id="130" name="Google Shape;130;p5"/>
          <p:cNvSpPr/>
          <p:nvPr/>
        </p:nvSpPr>
        <p:spPr>
          <a:xfrm>
            <a:off x="2992755" y="4208780"/>
            <a:ext cx="8208645" cy="169164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txBox="1"/>
          <p:nvPr/>
        </p:nvSpPr>
        <p:spPr>
          <a:xfrm>
            <a:off x="3381375" y="4364355"/>
            <a:ext cx="7338600" cy="141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chemeClr val="lt1"/>
              </a:buClr>
              <a:buSzPts val="1800"/>
              <a:buFont typeface="Noto Sans Symbols"/>
              <a:buChar char="⮚"/>
            </a:pPr>
            <a:r>
              <a:rPr lang="en-US" sz="2000">
                <a:solidFill>
                  <a:schemeClr val="lt1"/>
                </a:solidFill>
                <a:latin typeface="Comic Sans MS"/>
                <a:ea typeface="Comic Sans MS"/>
                <a:cs typeface="Comic Sans MS"/>
                <a:sym typeface="Comic Sans MS"/>
              </a:rPr>
              <a:t>Learning how to use ORM tools can be time consuming.</a:t>
            </a:r>
            <a:endParaRPr sz="2000">
              <a:solidFill>
                <a:schemeClr val="lt1"/>
              </a:solidFill>
              <a:latin typeface="Comic Sans MS"/>
              <a:ea typeface="Comic Sans MS"/>
              <a:cs typeface="Comic Sans MS"/>
              <a:sym typeface="Comic Sans MS"/>
            </a:endParaRPr>
          </a:p>
          <a:p>
            <a:pPr indent="-342900" lvl="0" marL="34290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They are likely not going to perform better when very     complex queries are involved.</a:t>
            </a:r>
            <a:endParaRPr sz="2000">
              <a:solidFill>
                <a:schemeClr val="lt1"/>
              </a:solidFill>
              <a:latin typeface="Comic Sans MS"/>
              <a:ea typeface="Comic Sans MS"/>
              <a:cs typeface="Comic Sans MS"/>
              <a:sym typeface="Comic Sans MS"/>
            </a:endParaRPr>
          </a:p>
          <a:p>
            <a:pPr indent="-342900" lvl="0" marL="342900" marR="0" rtl="0" algn="l">
              <a:lnSpc>
                <a:spcPct val="110000"/>
              </a:lnSpc>
              <a:spcBef>
                <a:spcPts val="0"/>
              </a:spcBef>
              <a:spcAft>
                <a:spcPts val="0"/>
              </a:spcAft>
              <a:buClr>
                <a:schemeClr val="lt1"/>
              </a:buClr>
              <a:buSzPts val="2000"/>
              <a:buFont typeface="Noto Sans Symbols"/>
              <a:buChar char="⮚"/>
            </a:pPr>
            <a:r>
              <a:rPr lang="en-US" sz="2000">
                <a:solidFill>
                  <a:schemeClr val="lt1"/>
                </a:solidFill>
                <a:latin typeface="Comic Sans MS"/>
                <a:ea typeface="Comic Sans MS"/>
                <a:cs typeface="Comic Sans MS"/>
                <a:sym typeface="Comic Sans MS"/>
              </a:rPr>
              <a:t>ORMs are generally slower than using SQL.</a:t>
            </a:r>
            <a:endParaRPr sz="2000">
              <a:solidFill>
                <a:schemeClr val="lt1"/>
              </a:solidFill>
              <a:latin typeface="Comic Sans MS"/>
              <a:ea typeface="Comic Sans MS"/>
              <a:cs typeface="Comic Sans MS"/>
              <a:sym typeface="Comic Sans MS"/>
            </a:endParaRPr>
          </a:p>
        </p:txBody>
      </p:sp>
      <p:pic>
        <p:nvPicPr>
          <p:cNvPr descr="Aitrich-Logo-Transparent-BG-1536x504" id="132" name="Google Shape;132;p5"/>
          <p:cNvPicPr preferRelativeResize="0"/>
          <p:nvPr/>
        </p:nvPicPr>
        <p:blipFill rotWithShape="1">
          <a:blip r:embed="rId5">
            <a:alphaModFix/>
          </a:blip>
          <a:srcRect b="0" l="0" r="0" t="0"/>
          <a:stretch/>
        </p:blipFill>
        <p:spPr>
          <a:xfrm>
            <a:off x="838200" y="6351270"/>
            <a:ext cx="1369060" cy="277495"/>
          </a:xfrm>
          <a:prstGeom prst="rect">
            <a:avLst/>
          </a:prstGeom>
          <a:noFill/>
          <a:ln>
            <a:noFill/>
          </a:ln>
        </p:spPr>
      </p:pic>
      <p:sp>
        <p:nvSpPr>
          <p:cNvPr id="133" name="Google Shape;133;p5"/>
          <p:cNvSpPr txBox="1"/>
          <p:nvPr/>
        </p:nvSpPr>
        <p:spPr>
          <a:xfrm>
            <a:off x="1529080" y="6489700"/>
            <a:ext cx="3098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ENTITY FRAMEWORK</a:t>
            </a:r>
            <a:endParaRPr>
              <a:solidFill>
                <a:schemeClr val="dk2"/>
              </a:solidFill>
              <a:latin typeface="Bell MT"/>
              <a:ea typeface="Bell MT"/>
              <a:cs typeface="Bell MT"/>
              <a:sym typeface="Bell MT"/>
            </a:endParaRPr>
          </a:p>
        </p:txBody>
      </p:sp>
      <p:pic>
        <p:nvPicPr>
          <p:cNvPr descr="18953923_6048734" id="139" name="Google Shape;139;p6"/>
          <p:cNvPicPr preferRelativeResize="0"/>
          <p:nvPr>
            <p:ph idx="1" type="body"/>
          </p:nvPr>
        </p:nvPicPr>
        <p:blipFill rotWithShape="1">
          <a:blip r:embed="rId3">
            <a:alphaModFix/>
          </a:blip>
          <a:srcRect b="0" l="0" r="0" t="0"/>
          <a:stretch/>
        </p:blipFill>
        <p:spPr>
          <a:xfrm>
            <a:off x="6140450" y="1676400"/>
            <a:ext cx="4351655" cy="4351655"/>
          </a:xfrm>
          <a:prstGeom prst="rect">
            <a:avLst/>
          </a:prstGeom>
          <a:noFill/>
          <a:ln>
            <a:noFill/>
          </a:ln>
        </p:spPr>
      </p:pic>
      <p:sp>
        <p:nvSpPr>
          <p:cNvPr id="140" name="Google Shape;140;p6"/>
          <p:cNvSpPr/>
          <p:nvPr/>
        </p:nvSpPr>
        <p:spPr>
          <a:xfrm>
            <a:off x="1148080" y="2459990"/>
            <a:ext cx="4704080" cy="300418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txBox="1"/>
          <p:nvPr/>
        </p:nvSpPr>
        <p:spPr>
          <a:xfrm>
            <a:off x="1587500" y="2575560"/>
            <a:ext cx="4170680" cy="2861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Entity Framework is an object-relational mapper (O/RM) that enables .NET developers to work with a database using .NET objects. It eliminates the need for most of the data-access code that developers usually need to write.</a:t>
            </a:r>
            <a:endParaRPr sz="2000">
              <a:solidFill>
                <a:schemeClr val="lt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chemeClr val="lt1"/>
              </a:solidFill>
              <a:latin typeface="Comic Sans MS"/>
              <a:ea typeface="Comic Sans MS"/>
              <a:cs typeface="Comic Sans MS"/>
              <a:sym typeface="Comic Sans MS"/>
            </a:endParaRPr>
          </a:p>
        </p:txBody>
      </p:sp>
      <p:pic>
        <p:nvPicPr>
          <p:cNvPr descr="Aitrich-Logo-Transparent-BG-1536x504" id="142" name="Google Shape;142;p6"/>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eFCORE (1)" id="147" name="Google Shape;147;p7"/>
          <p:cNvPicPr preferRelativeResize="0"/>
          <p:nvPr>
            <p:ph idx="1" type="body"/>
          </p:nvPr>
        </p:nvPicPr>
        <p:blipFill rotWithShape="1">
          <a:blip r:embed="rId3">
            <a:alphaModFix/>
          </a:blip>
          <a:srcRect b="0" l="0" r="0" t="0"/>
          <a:stretch/>
        </p:blipFill>
        <p:spPr>
          <a:xfrm>
            <a:off x="6951980" y="1927225"/>
            <a:ext cx="3171825" cy="3629025"/>
          </a:xfrm>
          <a:prstGeom prst="rect">
            <a:avLst/>
          </a:prstGeom>
          <a:noFill/>
          <a:ln>
            <a:noFill/>
          </a:ln>
        </p:spPr>
      </p:pic>
      <p:sp>
        <p:nvSpPr>
          <p:cNvPr id="148" name="Google Shape;148;p7"/>
          <p:cNvSpPr txBox="1"/>
          <p:nvPr/>
        </p:nvSpPr>
        <p:spPr>
          <a:xfrm>
            <a:off x="469265" y="1624965"/>
            <a:ext cx="5951855" cy="249174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2000">
                <a:solidFill>
                  <a:schemeClr val="dk1"/>
                </a:solidFill>
                <a:latin typeface="Comic Sans MS"/>
                <a:ea typeface="Comic Sans MS"/>
                <a:cs typeface="Comic Sans MS"/>
                <a:sym typeface="Comic Sans MS"/>
              </a:rPr>
              <a:t>As per the above figure, Entity Framework fits between the business entities (domain classes) and the database. It saves data stored in the properties of business entities and also retrieves data from the database and converts it to business entities objects automatically.</a:t>
            </a:r>
            <a:endParaRPr sz="2000">
              <a:solidFill>
                <a:schemeClr val="dk1"/>
              </a:solidFill>
              <a:latin typeface="Comic Sans MS"/>
              <a:ea typeface="Comic Sans MS"/>
              <a:cs typeface="Comic Sans MS"/>
              <a:sym typeface="Comic Sans MS"/>
            </a:endParaRPr>
          </a:p>
        </p:txBody>
      </p:sp>
      <p:sp>
        <p:nvSpPr>
          <p:cNvPr id="149" name="Google Shape;149;p7"/>
          <p:cNvSpPr txBox="1"/>
          <p:nvPr/>
        </p:nvSpPr>
        <p:spPr>
          <a:xfrm>
            <a:off x="735965" y="497840"/>
            <a:ext cx="477647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Structure:</a:t>
            </a:r>
            <a:endParaRPr b="1" sz="2400">
              <a:solidFill>
                <a:schemeClr val="dk1"/>
              </a:solidFill>
              <a:latin typeface="Calibri"/>
              <a:ea typeface="Calibri"/>
              <a:cs typeface="Calibri"/>
              <a:sym typeface="Calibri"/>
            </a:endParaRPr>
          </a:p>
        </p:txBody>
      </p:sp>
      <p:pic>
        <p:nvPicPr>
          <p:cNvPr descr="Aitrich-Logo-Transparent-BG-1536x504" id="150" name="Google Shape;150;p7"/>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Entity Framework Features</a:t>
            </a:r>
            <a:endParaRPr>
              <a:solidFill>
                <a:schemeClr val="dk2"/>
              </a:solidFill>
              <a:latin typeface="Bell MT"/>
              <a:ea typeface="Bell MT"/>
              <a:cs typeface="Bell MT"/>
              <a:sym typeface="Bell MT"/>
            </a:endParaRPr>
          </a:p>
        </p:txBody>
      </p:sp>
      <p:sp>
        <p:nvSpPr>
          <p:cNvPr id="156" name="Google Shape;156;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Cross-platform</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Modelling: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Querying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Change Tracking: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Saving: </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Caching: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Built-in Conventionas:</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Concurrency:</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Configurations: </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Migrations:</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Transactions:</a:t>
            </a:r>
            <a:endParaRPr sz="2000">
              <a:latin typeface="Comic Sans MS"/>
              <a:ea typeface="Comic Sans MS"/>
              <a:cs typeface="Comic Sans MS"/>
              <a:sym typeface="Comic Sans MS"/>
            </a:endParaRPr>
          </a:p>
        </p:txBody>
      </p:sp>
      <p:sp>
        <p:nvSpPr>
          <p:cNvPr id="157" name="Google Shape;157;p8"/>
          <p:cNvSpPr txBox="1"/>
          <p:nvPr/>
        </p:nvSpPr>
        <p:spPr>
          <a:xfrm>
            <a:off x="5122545" y="3066415"/>
            <a:ext cx="148717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Entity FrameWork</a:t>
            </a:r>
            <a:endParaRPr sz="2000">
              <a:solidFill>
                <a:schemeClr val="lt1"/>
              </a:solidFill>
              <a:latin typeface="Calibri"/>
              <a:ea typeface="Calibri"/>
              <a:cs typeface="Calibri"/>
              <a:sym typeface="Calibri"/>
            </a:endParaRPr>
          </a:p>
        </p:txBody>
      </p:sp>
      <p:pic>
        <p:nvPicPr>
          <p:cNvPr descr="Aitrich-Logo-Transparent-BG-1536x504" id="158" name="Google Shape;158;p8"/>
          <p:cNvPicPr preferRelativeResize="0"/>
          <p:nvPr/>
        </p:nvPicPr>
        <p:blipFill rotWithShape="1">
          <a:blip r:embed="rId3">
            <a:alphaModFix/>
          </a:blip>
          <a:srcRect b="0" l="0" r="0" t="0"/>
          <a:stretch/>
        </p:blipFill>
        <p:spPr>
          <a:xfrm>
            <a:off x="838200" y="6311900"/>
            <a:ext cx="1369060" cy="277495"/>
          </a:xfrm>
          <a:prstGeom prst="rect">
            <a:avLst/>
          </a:prstGeom>
          <a:noFill/>
          <a:ln>
            <a:noFill/>
          </a:ln>
        </p:spPr>
      </p:pic>
      <p:pic>
        <p:nvPicPr>
          <p:cNvPr descr="8497414_3937464 (2)" id="159" name="Google Shape;159;p8"/>
          <p:cNvPicPr preferRelativeResize="0"/>
          <p:nvPr>
            <p:ph idx="2" type="body"/>
          </p:nvPr>
        </p:nvPicPr>
        <p:blipFill rotWithShape="1">
          <a:blip r:embed="rId4">
            <a:alphaModFix/>
          </a:blip>
          <a:srcRect b="0" l="0" r="0" t="0"/>
          <a:stretch/>
        </p:blipFill>
        <p:spPr>
          <a:xfrm>
            <a:off x="5764530" y="1691005"/>
            <a:ext cx="4351655" cy="435165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 calcmode="lin" valueType="num">
                                      <p:cBhvr additive="base">
                                        <p:cTn dur="500"/>
                                        <p:tgtEl>
                                          <p:spTgt spid="1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 calcmode="lin" valueType="num">
                                      <p:cBhvr additive="base">
                                        <p:cTn dur="500"/>
                                        <p:tgtEl>
                                          <p:spTgt spid="1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 calcmode="lin" valueType="num">
                                      <p:cBhvr additive="base">
                                        <p:cTn dur="500"/>
                                        <p:tgtEl>
                                          <p:spTgt spid="1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 calcmode="lin" valueType="num">
                                      <p:cBhvr additive="base">
                                        <p:cTn dur="500"/>
                                        <p:tgtEl>
                                          <p:spTgt spid="1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 calcmode="lin" valueType="num">
                                      <p:cBhvr additive="base">
                                        <p:cTn dur="500"/>
                                        <p:tgtEl>
                                          <p:spTgt spid="1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 calcmode="lin" valueType="num">
                                      <p:cBhvr additive="base">
                                        <p:cTn dur="500"/>
                                        <p:tgtEl>
                                          <p:spTgt spid="1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 calcmode="lin" valueType="num">
                                      <p:cBhvr additive="base">
                                        <p:cTn dur="500"/>
                                        <p:tgtEl>
                                          <p:spTgt spid="1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anim calcmode="lin" valueType="num">
                                      <p:cBhvr additive="base">
                                        <p:cTn dur="500"/>
                                        <p:tgtEl>
                                          <p:spTgt spid="15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anim calcmode="lin" valueType="num">
                                      <p:cBhvr additive="base">
                                        <p:cTn dur="500"/>
                                        <p:tgtEl>
                                          <p:spTgt spid="15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9" st="9"/>
                                            </p:txEl>
                                          </p:spTgt>
                                        </p:tgtEl>
                                        <p:attrNameLst>
                                          <p:attrName>style.visibility</p:attrName>
                                        </p:attrNameLst>
                                      </p:cBhvr>
                                      <p:to>
                                        <p:strVal val="visible"/>
                                      </p:to>
                                    </p:set>
                                    <p:anim calcmode="lin" valueType="num">
                                      <p:cBhvr additive="base">
                                        <p:cTn dur="500"/>
                                        <p:tgtEl>
                                          <p:spTgt spid="15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10" st="10"/>
                                            </p:txEl>
                                          </p:spTgt>
                                        </p:tgtEl>
                                        <p:attrNameLst>
                                          <p:attrName>style.visibility</p:attrName>
                                        </p:attrNameLst>
                                      </p:cBhvr>
                                      <p:to>
                                        <p:strVal val="visible"/>
                                      </p:to>
                                    </p:set>
                                    <p:anim calcmode="lin" valueType="num">
                                      <p:cBhvr additive="base">
                                        <p:cTn dur="500"/>
                                        <p:tgtEl>
                                          <p:spTgt spid="15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br>
              <a:rPr lang="en-US">
                <a:solidFill>
                  <a:schemeClr val="dk2"/>
                </a:solidFill>
                <a:latin typeface="Bell MT"/>
                <a:ea typeface="Bell MT"/>
                <a:cs typeface="Bell MT"/>
                <a:sym typeface="Bell MT"/>
              </a:rPr>
            </a:br>
            <a:r>
              <a:rPr lang="en-US">
                <a:solidFill>
                  <a:schemeClr val="dk2"/>
                </a:solidFill>
                <a:latin typeface="Bell MT"/>
                <a:ea typeface="Bell MT"/>
                <a:cs typeface="Bell MT"/>
                <a:sym typeface="Bell MT"/>
              </a:rPr>
              <a:t>Entity Framework Core</a:t>
            </a:r>
            <a:endParaRPr>
              <a:solidFill>
                <a:schemeClr val="dk2"/>
              </a:solidFill>
              <a:latin typeface="Bell MT"/>
              <a:ea typeface="Bell MT"/>
              <a:cs typeface="Bell MT"/>
              <a:sym typeface="Bell MT"/>
            </a:endParaRPr>
          </a:p>
        </p:txBody>
      </p:sp>
      <p:sp>
        <p:nvSpPr>
          <p:cNvPr id="165" name="Google Shape;165;p9"/>
          <p:cNvSpPr txBox="1"/>
          <p:nvPr>
            <p:ph idx="1" type="body"/>
          </p:nvPr>
        </p:nvSpPr>
        <p:spPr>
          <a:xfrm>
            <a:off x="838200" y="1825625"/>
            <a:ext cx="9582785" cy="435165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140000"/>
              </a:lnSpc>
              <a:spcBef>
                <a:spcPts val="0"/>
              </a:spcBef>
              <a:spcAft>
                <a:spcPts val="0"/>
              </a:spcAft>
              <a:buClr>
                <a:schemeClr val="dk1"/>
              </a:buClr>
              <a:buSzPct val="100000"/>
              <a:buFont typeface="Noto Sans Symbols"/>
              <a:buChar char="▪"/>
            </a:pPr>
            <a:r>
              <a:rPr lang="en-US" sz="2220">
                <a:latin typeface="Comic Sans MS"/>
                <a:ea typeface="Comic Sans MS"/>
                <a:cs typeface="Comic Sans MS"/>
                <a:sym typeface="Comic Sans MS"/>
              </a:rPr>
              <a:t>Entity Framework Core is the new version of Entity Framework after EF 6.x. It is open-source, lightweight, extensible and a cross-platform version of Entity Framework data access technology.</a:t>
            </a:r>
            <a:endParaRPr sz="2220">
              <a:latin typeface="Comic Sans MS"/>
              <a:ea typeface="Comic Sans MS"/>
              <a:cs typeface="Comic Sans MS"/>
              <a:sym typeface="Comic Sans MS"/>
            </a:endParaRPr>
          </a:p>
          <a:p>
            <a:pPr indent="-228600" lvl="0" marL="228600" rtl="0" algn="l">
              <a:lnSpc>
                <a:spcPct val="140000"/>
              </a:lnSpc>
              <a:spcBef>
                <a:spcPts val="1000"/>
              </a:spcBef>
              <a:spcAft>
                <a:spcPts val="0"/>
              </a:spcAft>
              <a:buClr>
                <a:schemeClr val="dk1"/>
              </a:buClr>
              <a:buSzPct val="100000"/>
              <a:buFont typeface="Noto Sans Symbols"/>
              <a:buChar char="▪"/>
            </a:pPr>
            <a:r>
              <a:rPr lang="en-US" sz="2220">
                <a:latin typeface="Comic Sans MS"/>
                <a:ea typeface="Comic Sans MS"/>
                <a:cs typeface="Comic Sans MS"/>
                <a:sym typeface="Comic Sans MS"/>
              </a:rPr>
              <a:t>Entity Framework is an Object/Relational Mapping (O/RM) framework. It is an enhancement to ADO.NET that gives developers an automated mechanism for accessing &amp; storing the data in the database.</a:t>
            </a:r>
            <a:endParaRPr sz="2220">
              <a:latin typeface="Comic Sans MS"/>
              <a:ea typeface="Comic Sans MS"/>
              <a:cs typeface="Comic Sans MS"/>
              <a:sym typeface="Comic Sans MS"/>
            </a:endParaRPr>
          </a:p>
          <a:p>
            <a:pPr indent="-228600" lvl="0" marL="228600" rtl="0" algn="l">
              <a:lnSpc>
                <a:spcPct val="140000"/>
              </a:lnSpc>
              <a:spcBef>
                <a:spcPts val="1000"/>
              </a:spcBef>
              <a:spcAft>
                <a:spcPts val="0"/>
              </a:spcAft>
              <a:buClr>
                <a:schemeClr val="dk1"/>
              </a:buClr>
              <a:buSzPct val="100000"/>
              <a:buFont typeface="Noto Sans Symbols"/>
              <a:buChar char="▪"/>
            </a:pPr>
            <a:r>
              <a:rPr lang="en-US" sz="2220">
                <a:latin typeface="Comic Sans MS"/>
                <a:ea typeface="Comic Sans MS"/>
                <a:cs typeface="Comic Sans MS"/>
                <a:sym typeface="Comic Sans MS"/>
              </a:rPr>
              <a:t>EF Core is intended to be used with .NET Core applications. However, it can also be used with standard .NET 4.5+ framework based applications.</a:t>
            </a:r>
            <a:endParaRPr sz="2220">
              <a:latin typeface="Comic Sans MS"/>
              <a:ea typeface="Comic Sans MS"/>
              <a:cs typeface="Comic Sans MS"/>
              <a:sym typeface="Comic Sans MS"/>
            </a:endParaRPr>
          </a:p>
        </p:txBody>
      </p:sp>
      <p:pic>
        <p:nvPicPr>
          <p:cNvPr descr="Aitrich-Logo-Transparent-BG-1536x504" id="166" name="Google Shape;166;p9"/>
          <p:cNvPicPr preferRelativeResize="0"/>
          <p:nvPr/>
        </p:nvPicPr>
        <p:blipFill rotWithShape="1">
          <a:blip r:embed="rId3">
            <a:alphaModFix/>
          </a:blip>
          <a:srcRect b="0" l="0" r="0" t="0"/>
          <a:stretch/>
        </p:blipFill>
        <p:spPr>
          <a:xfrm>
            <a:off x="838200" y="6351270"/>
            <a:ext cx="1369060" cy="27749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2023-06-23T11:28:00Z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F47DCEB948A54880B825D366830B3FA8</vt:lpwstr>
  </property>
  <property fmtid="{D5CDD505-2E9C-101B-9397-08002B2CF9AE}" pid="3" name="KSOProductBuildVer">
    <vt:lpwstr>1033-11.2.0.11537</vt:lpwstr>
  </property>
</Properties>
</file>