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Bell MT" panose="02020503060305020303" pitchFamily="18"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NZo/BdzzlUGKVgEqo3rnNWlps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t>Hello..welcome to aitrich academy.Today we are discussing about the topic DDL that is data definition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Let’s talk with DDL.</a:t>
            </a:r>
            <a:r>
              <a:rPr lang="en-US" sz="1200">
                <a:solidFill>
                  <a:srgbClr val="0D0D0D"/>
                </a:solidFill>
                <a:highlight>
                  <a:srgbClr val="FFFFFF"/>
                </a:highlight>
                <a:latin typeface="Roboto"/>
                <a:ea typeface="Roboto"/>
                <a:cs typeface="Roboto"/>
                <a:sym typeface="Roboto"/>
              </a:rPr>
              <a:t>DDL commands are subset of SQL Language.DDL are powerful tools for database administrators and developers to manage the structure of a database and ensure it meets the requirements of an application used for defining and managing the structure of a database.DDL,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organization.Exactly!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0e9eed0ae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0e9eed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First we discuss About CREATE Command =.</a:t>
            </a: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70230" y="2591435"/>
            <a:ext cx="6029960" cy="990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12D86"/>
              </a:buClr>
              <a:buSzPct val="100000"/>
              <a:buFont typeface="Bell MT"/>
              <a:buNone/>
            </a:pP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r>
              <a:rPr lang="en-US" b="1">
                <a:solidFill>
                  <a:srgbClr val="012D86"/>
                </a:solidFill>
                <a:latin typeface="Bell MT"/>
                <a:ea typeface="Bell MT"/>
                <a:cs typeface="Bell MT"/>
                <a:sym typeface="Bell MT"/>
              </a:rPr>
              <a:t>DDL</a:t>
            </a:r>
            <a:br>
              <a:rPr lang="en-US" b="1">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id="85" name="Google Shape;85;p1"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12D86"/>
              </a:buClr>
              <a:buSzPts val="3600"/>
              <a:buFont typeface="Bell MT"/>
              <a:buNone/>
            </a:pPr>
            <a:r>
              <a:rPr lang="en-US" sz="3600" b="1" i="0" u="none" strike="noStrike" cap="none">
                <a:solidFill>
                  <a:srgbClr val="012D86"/>
                </a:solidFill>
                <a:latin typeface="Bell MT"/>
                <a:ea typeface="Bell MT"/>
                <a:cs typeface="Bell MT"/>
                <a:sym typeface="Bell MT"/>
              </a:rPr>
              <a:t>Data Definition Language</a:t>
            </a:r>
            <a:endParaRPr sz="3600" b="1" i="0" u="none" strike="noStrike" cap="none">
              <a:solidFill>
                <a:srgbClr val="012D86"/>
              </a:solidFill>
              <a:latin typeface="Bell MT"/>
              <a:ea typeface="Bell MT"/>
              <a:cs typeface="Bell MT"/>
              <a:sym typeface="Bell MT"/>
            </a:endParaRPr>
          </a:p>
        </p:txBody>
      </p:sp>
      <p:pic>
        <p:nvPicPr>
          <p:cNvPr id="87" name="Google Shape;87;p1" descr="2794209"/>
          <p:cNvPicPr preferRelativeResize="0"/>
          <p:nvPr/>
        </p:nvPicPr>
        <p:blipFill rotWithShape="1">
          <a:blip r:embed="rId4">
            <a:alphaModFix/>
          </a:blip>
          <a:srcRect/>
          <a:stretch/>
        </p:blipFill>
        <p:spPr>
          <a:xfrm>
            <a:off x="6600190" y="662940"/>
            <a:ext cx="5325745" cy="6031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9"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77" name="Google Shape;177;p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4. RENAME Statement:</a:t>
            </a:r>
            <a:endParaRPr sz="4000" b="1">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0"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RENAME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86" name="Google Shape;186;p10" descr="computer"/>
          <p:cNvPicPr preferRelativeResize="0">
            <a:picLocks noGrp="1"/>
          </p:cNvPicPr>
          <p:nvPr>
            <p:ph type="body" idx="1"/>
          </p:nvPr>
        </p:nvPicPr>
        <p:blipFill rotWithShape="1">
          <a:blip r:embed="rId4">
            <a:alphaModFix/>
          </a:blip>
          <a:srcRect/>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EXEC sp_rename 'old_table_name', 'new_table_name'  </a:t>
            </a:r>
            <a:endParaRPr sz="1200">
              <a:solidFill>
                <a:schemeClr val="dk1"/>
              </a:solidFill>
              <a:latin typeface="Arial"/>
              <a:ea typeface="Arial"/>
              <a:cs typeface="Arial"/>
              <a:sym typeface="Arial"/>
            </a:endParaRPr>
          </a:p>
        </p:txBody>
      </p:sp>
      <p:pic>
        <p:nvPicPr>
          <p:cNvPr id="188" name="Google Shape;188;p10" descr="computer"/>
          <p:cNvPicPr preferRelativeResize="0"/>
          <p:nvPr/>
        </p:nvPicPr>
        <p:blipFill rotWithShape="1">
          <a:blip r:embed="rId4">
            <a:alphaModFix/>
          </a:blip>
          <a:srcRect/>
          <a:stretch/>
        </p:blipFill>
        <p:spPr>
          <a:xfrm>
            <a:off x="6724650" y="3189605"/>
            <a:ext cx="5824855" cy="2515870"/>
          </a:xfrm>
          <a:prstGeom prst="rect">
            <a:avLst/>
          </a:prstGeom>
          <a:noFill/>
          <a:ln>
            <a:noFill/>
          </a:ln>
        </p:spPr>
      </p:pic>
      <p:sp>
        <p:nvSpPr>
          <p:cNvPr id="189" name="Google Shape;189;p10"/>
          <p:cNvSpPr txBox="1"/>
          <p:nvPr/>
        </p:nvSpPr>
        <p:spPr>
          <a:xfrm>
            <a:off x="8246745" y="401320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EXEC sp_rename 'JobSeeker', 'Jobseekers'  </a:t>
            </a:r>
            <a:endParaRPr sz="1200">
              <a:solidFill>
                <a:schemeClr val="dk1"/>
              </a:solidFill>
              <a:latin typeface="Arial"/>
              <a:ea typeface="Arial"/>
              <a:cs typeface="Arial"/>
              <a:sym typeface="Arial"/>
            </a:endParaRPr>
          </a:p>
        </p:txBody>
      </p:sp>
      <p:sp>
        <p:nvSpPr>
          <p:cNvPr id="190" name="Google Shape;190;p10"/>
          <p:cNvSpPr txBox="1"/>
          <p:nvPr/>
        </p:nvSpPr>
        <p:spPr>
          <a:xfrm>
            <a:off x="821055" y="310070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fade">
                                      <p:cBhvr>
                                        <p:cTn id="15" dur="500"/>
                                        <p:tgtEl>
                                          <p:spTgt spid="187"/>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2"/>
                                        </p:tgtEl>
                                        <p:attrNameLst>
                                          <p:attrName>style.visibility</p:attrName>
                                        </p:attrNameLst>
                                      </p:cBhvr>
                                      <p:to>
                                        <p:strVal val="visible"/>
                                      </p:to>
                                    </p:set>
                                    <p:animEffect transition="in" filter="fade">
                                      <p:cBhvr>
                                        <p:cTn id="23" dur="500"/>
                                        <p:tgtEl>
                                          <p:spTgt spid="192"/>
                                        </p:tgtEl>
                                      </p:cBhvr>
                                    </p:animEffect>
                                  </p:childTnLst>
                                </p:cTn>
                              </p:par>
                              <p:par>
                                <p:cTn id="24" presetID="10" presetClass="entr" presetSubtype="0" fill="hold"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fade">
                                      <p:cBhvr>
                                        <p:cTn id="26" dur="500"/>
                                        <p:tgtEl>
                                          <p:spTgt spid="188"/>
                                        </p:tgtEl>
                                      </p:cBhvr>
                                    </p:animEffect>
                                  </p:childTnLst>
                                </p:cTn>
                              </p:par>
                              <p:par>
                                <p:cTn id="27" presetID="10"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animEffect transition="in" filter="fade">
                                      <p:cBhvr>
                                        <p:cTn id="29"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1"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98" name="Google Shape;198;p11"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CONSTRAINTS</a:t>
            </a:r>
            <a:endParaRPr sz="4000" b="1">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2"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1. NOT NULL Constraint:</a:t>
            </a:r>
            <a:endParaRPr sz="3200" b="1">
              <a:solidFill>
                <a:srgbClr val="002060"/>
              </a:solidFill>
              <a:latin typeface="Bell MT"/>
              <a:ea typeface="Bell MT"/>
              <a:cs typeface="Bell MT"/>
              <a:sym typeface="Bell MT"/>
            </a:endParaRPr>
          </a:p>
        </p:txBody>
      </p:sp>
      <p:pic>
        <p:nvPicPr>
          <p:cNvPr id="209" name="Google Shape;209;p12" descr="computer"/>
          <p:cNvPicPr preferRelativeResize="0">
            <a:picLocks noGrp="1"/>
          </p:cNvPicPr>
          <p:nvPr>
            <p:ph type="body" idx="1"/>
          </p:nvPr>
        </p:nvPicPr>
        <p:blipFill rotWithShape="1">
          <a:blip r:embed="rId4">
            <a:alphaModFix/>
          </a:blip>
          <a:srcRect/>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11" name="Google Shape;211;p12" descr="computer"/>
          <p:cNvPicPr preferRelativeResize="0"/>
          <p:nvPr/>
        </p:nvPicPr>
        <p:blipFill rotWithShape="1">
          <a:blip r:embed="rId4">
            <a:alphaModFix/>
          </a:blip>
          <a:srcRect/>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fade">
                                      <p:cBhvr>
                                        <p:cTn id="17" dur="500"/>
                                        <p:tgtEl>
                                          <p:spTgt spid="213"/>
                                        </p:tgtEl>
                                      </p:cBhvr>
                                    </p:animEffect>
                                  </p:childTnLst>
                                </p:cTn>
                              </p:par>
                              <p:par>
                                <p:cTn id="18" presetID="10" presetClass="entr" presetSubtype="0" fill="hold" nodeType="withEffect">
                                  <p:stCondLst>
                                    <p:cond delay="0"/>
                                  </p:stCondLst>
                                  <p:childTnLst>
                                    <p:set>
                                      <p:cBhvr>
                                        <p:cTn id="19" dur="1" fill="hold">
                                          <p:stCondLst>
                                            <p:cond delay="0"/>
                                          </p:stCondLst>
                                        </p:cTn>
                                        <p:tgtEl>
                                          <p:spTgt spid="210"/>
                                        </p:tgtEl>
                                        <p:attrNameLst>
                                          <p:attrName>style.visibility</p:attrName>
                                        </p:attrNameLst>
                                      </p:cBhvr>
                                      <p:to>
                                        <p:strVal val="visible"/>
                                      </p:to>
                                    </p:set>
                                    <p:animEffect transition="in" filter="fade">
                                      <p:cBhvr>
                                        <p:cTn id="20" dur="500"/>
                                        <p:tgtEl>
                                          <p:spTgt spid="210"/>
                                        </p:tgtEl>
                                      </p:cBhvr>
                                    </p:animEffect>
                                  </p:childTnLst>
                                </p:cTn>
                              </p:par>
                              <p:par>
                                <p:cTn id="21" presetID="10" presetClass="entr" presetSubtype="0" fill="hold" nodeType="withEffect">
                                  <p:stCondLst>
                                    <p:cond delay="0"/>
                                  </p:stCondLst>
                                  <p:childTnLst>
                                    <p:set>
                                      <p:cBhvr>
                                        <p:cTn id="22" dur="1" fill="hold">
                                          <p:stCondLst>
                                            <p:cond delay="0"/>
                                          </p:stCondLst>
                                        </p:cTn>
                                        <p:tgtEl>
                                          <p:spTgt spid="209"/>
                                        </p:tgtEl>
                                        <p:attrNameLst>
                                          <p:attrName>style.visibility</p:attrName>
                                        </p:attrNameLst>
                                      </p:cBhvr>
                                      <p:to>
                                        <p:strVal val="visible"/>
                                      </p:to>
                                    </p:set>
                                    <p:animEffect transition="in" filter="fade">
                                      <p:cBhvr>
                                        <p:cTn id="23" dur="500"/>
                                        <p:tgtEl>
                                          <p:spTgt spid="2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par>
                                <p:cTn id="29" presetID="10" presetClass="entr" presetSubtype="0"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fade">
                                      <p:cBhvr>
                                        <p:cTn id="31" dur="500"/>
                                        <p:tgtEl>
                                          <p:spTgt spid="212"/>
                                        </p:tgtEl>
                                      </p:cBhvr>
                                    </p:animEffect>
                                  </p:childTnLst>
                                </p:cTn>
                              </p:par>
                              <p:par>
                                <p:cTn id="32" presetID="10" presetClass="entr" presetSubtype="0" fill="hold" nodeType="withEffect">
                                  <p:stCondLst>
                                    <p:cond delay="0"/>
                                  </p:stCondLst>
                                  <p:childTnLst>
                                    <p:set>
                                      <p:cBhvr>
                                        <p:cTn id="33" dur="1" fill="hold">
                                          <p:stCondLst>
                                            <p:cond delay="0"/>
                                          </p:stCondLst>
                                        </p:cTn>
                                        <p:tgtEl>
                                          <p:spTgt spid="211"/>
                                        </p:tgtEl>
                                        <p:attrNameLst>
                                          <p:attrName>style.visibility</p:attrName>
                                        </p:attrNameLst>
                                      </p:cBhvr>
                                      <p:to>
                                        <p:strVal val="visible"/>
                                      </p:to>
                                    </p:set>
                                    <p:animEffect transition="in" filter="fade">
                                      <p:cBhvr>
                                        <p:cTn id="34"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3"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2. PRIMARY KEY Constraint:</a:t>
            </a:r>
            <a:endParaRPr sz="3200" b="1">
              <a:solidFill>
                <a:srgbClr val="002060"/>
              </a:solidFill>
              <a:latin typeface="Bell MT"/>
              <a:ea typeface="Bell MT"/>
              <a:cs typeface="Bell MT"/>
              <a:sym typeface="Bell MT"/>
            </a:endParaRPr>
          </a:p>
        </p:txBody>
      </p:sp>
      <p:pic>
        <p:nvPicPr>
          <p:cNvPr id="222" name="Google Shape;222;p13" descr="computer"/>
          <p:cNvPicPr preferRelativeResize="0">
            <a:picLocks noGrp="1"/>
          </p:cNvPicPr>
          <p:nvPr>
            <p:ph type="body" idx="1"/>
          </p:nvPr>
        </p:nvPicPr>
        <p:blipFill rotWithShape="1">
          <a:blip r:embed="rId4">
            <a:alphaModFix/>
          </a:blip>
          <a:srcRect/>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id="226" name="Google Shape;226;p13" descr="computer"/>
          <p:cNvPicPr preferRelativeResize="0"/>
          <p:nvPr/>
        </p:nvPicPr>
        <p:blipFill rotWithShape="1">
          <a:blip r:embed="rId4">
            <a:alphaModFix/>
          </a:blip>
          <a:srcRect/>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0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par>
                                <p:cTn id="18" presetID="10" presetClass="entr" presetSubtype="0" fill="hold" nodeType="with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fade">
                                      <p:cBhvr>
                                        <p:cTn id="20" dur="500"/>
                                        <p:tgtEl>
                                          <p:spTgt spid="223"/>
                                        </p:tgtEl>
                                      </p:cBhvr>
                                    </p:animEffect>
                                  </p:childTnLst>
                                </p:cTn>
                              </p:par>
                              <p:par>
                                <p:cTn id="21" presetID="10" presetClass="entr" presetSubtype="0" fill="hold" nodeType="withEffect">
                                  <p:stCondLst>
                                    <p:cond delay="0"/>
                                  </p:stCondLst>
                                  <p:childTnLst>
                                    <p:set>
                                      <p:cBhvr>
                                        <p:cTn id="22" dur="1" fill="hold">
                                          <p:stCondLst>
                                            <p:cond delay="0"/>
                                          </p:stCondLst>
                                        </p:cTn>
                                        <p:tgtEl>
                                          <p:spTgt spid="222"/>
                                        </p:tgtEl>
                                        <p:attrNameLst>
                                          <p:attrName>style.visibility</p:attrName>
                                        </p:attrNameLst>
                                      </p:cBhvr>
                                      <p:to>
                                        <p:strVal val="visible"/>
                                      </p:to>
                                    </p:set>
                                    <p:animEffect transition="in" filter="fade">
                                      <p:cBhvr>
                                        <p:cTn id="23" dur="500"/>
                                        <p:tgtEl>
                                          <p:spTgt spid="2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8"/>
                                        </p:tgtEl>
                                        <p:attrNameLst>
                                          <p:attrName>style.visibility</p:attrName>
                                        </p:attrNameLst>
                                      </p:cBhvr>
                                      <p:to>
                                        <p:strVal val="visible"/>
                                      </p:to>
                                    </p:set>
                                    <p:animEffect transition="in" filter="fade">
                                      <p:cBhvr>
                                        <p:cTn id="28" dur="500"/>
                                        <p:tgtEl>
                                          <p:spTgt spid="228"/>
                                        </p:tgtEl>
                                      </p:cBhvr>
                                    </p:animEffect>
                                  </p:childTnLst>
                                </p:cTn>
                              </p:par>
                              <p:par>
                                <p:cTn id="29" presetID="10"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fade">
                                      <p:cBhvr>
                                        <p:cTn id="31" dur="500"/>
                                        <p:tgtEl>
                                          <p:spTgt spid="226"/>
                                        </p:tgtEl>
                                      </p:cBhvr>
                                    </p:animEffect>
                                  </p:childTnLst>
                                </p:cTn>
                              </p:par>
                              <p:par>
                                <p:cTn id="32" presetID="10" presetClass="entr" presetSubtype="0" fill="hold" nodeType="with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3. UNIQUE Constraint:</a:t>
            </a:r>
            <a:endParaRPr sz="3200" b="1">
              <a:solidFill>
                <a:srgbClr val="002060"/>
              </a:solidFill>
              <a:latin typeface="Bell MT"/>
              <a:ea typeface="Bell MT"/>
              <a:cs typeface="Bell MT"/>
              <a:sym typeface="Bell MT"/>
            </a:endParaRPr>
          </a:p>
        </p:txBody>
      </p:sp>
      <p:pic>
        <p:nvPicPr>
          <p:cNvPr id="235" name="Google Shape;235;p14" descr="computer"/>
          <p:cNvPicPr preferRelativeResize="0">
            <a:picLocks noGrp="1"/>
          </p:cNvPicPr>
          <p:nvPr>
            <p:ph type="body" idx="1"/>
          </p:nvPr>
        </p:nvPicPr>
        <p:blipFill rotWithShape="1">
          <a:blip r:embed="rId4">
            <a:alphaModFix/>
          </a:blip>
          <a:srcRect/>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37" name="Google Shape;237;p14" descr="computer"/>
          <p:cNvPicPr preferRelativeResize="0"/>
          <p:nvPr/>
        </p:nvPicPr>
        <p:blipFill rotWithShape="1">
          <a:blip r:embed="rId4">
            <a:alphaModFix/>
          </a:blip>
          <a:srcRect/>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500"/>
                                        <p:tgtEl>
                                          <p:spTgt spid="239"/>
                                        </p:tgtEl>
                                      </p:cBhvr>
                                    </p:animEffect>
                                  </p:childTnLst>
                                </p:cTn>
                              </p:par>
                              <p:par>
                                <p:cTn id="18" presetID="10" presetClass="entr" presetSubtype="0" fill="hold" nodeType="withEffect">
                                  <p:stCondLst>
                                    <p:cond delay="0"/>
                                  </p:stCondLst>
                                  <p:childTnLst>
                                    <p:set>
                                      <p:cBhvr>
                                        <p:cTn id="19" dur="1" fill="hold">
                                          <p:stCondLst>
                                            <p:cond delay="0"/>
                                          </p:stCondLst>
                                        </p:cTn>
                                        <p:tgtEl>
                                          <p:spTgt spid="235"/>
                                        </p:tgtEl>
                                        <p:attrNameLst>
                                          <p:attrName>style.visibility</p:attrName>
                                        </p:attrNameLst>
                                      </p:cBhvr>
                                      <p:to>
                                        <p:strVal val="visible"/>
                                      </p:to>
                                    </p:set>
                                    <p:animEffect transition="in" filter="fade">
                                      <p:cBhvr>
                                        <p:cTn id="20" dur="500"/>
                                        <p:tgtEl>
                                          <p:spTgt spid="235"/>
                                        </p:tgtEl>
                                      </p:cBhvr>
                                    </p:animEffect>
                                  </p:childTnLst>
                                </p:cTn>
                              </p:par>
                              <p:par>
                                <p:cTn id="21" presetID="10" presetClass="entr" presetSubtype="0" fill="hold" nodeType="with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500"/>
                                        <p:tgtEl>
                                          <p:spTgt spid="2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1"/>
                                        </p:tgtEl>
                                        <p:attrNameLst>
                                          <p:attrName>style.visibility</p:attrName>
                                        </p:attrNameLst>
                                      </p:cBhvr>
                                      <p:to>
                                        <p:strVal val="visible"/>
                                      </p:to>
                                    </p:set>
                                    <p:animEffect transition="in" filter="fade">
                                      <p:cBhvr>
                                        <p:cTn id="28" dur="500"/>
                                        <p:tgtEl>
                                          <p:spTgt spid="241"/>
                                        </p:tgtEl>
                                      </p:cBhvr>
                                    </p:animEffect>
                                  </p:childTnLst>
                                </p:cTn>
                              </p:par>
                              <p:par>
                                <p:cTn id="29" presetID="10" presetClass="entr" presetSubtype="0" fill="hold" nodeType="with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500"/>
                                        <p:tgtEl>
                                          <p:spTgt spid="238"/>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5"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4. FOREIGN KEY Constraint</a:t>
            </a:r>
            <a:endParaRPr sz="3200" b="1">
              <a:solidFill>
                <a:srgbClr val="002060"/>
              </a:solidFill>
              <a:latin typeface="Bell MT"/>
              <a:ea typeface="Bell MT"/>
              <a:cs typeface="Bell MT"/>
              <a:sym typeface="Bell MT"/>
            </a:endParaRPr>
          </a:p>
        </p:txBody>
      </p:sp>
      <p:pic>
        <p:nvPicPr>
          <p:cNvPr id="248" name="Google Shape;248;p15" descr="computer"/>
          <p:cNvPicPr preferRelativeResize="0">
            <a:picLocks noGrp="1"/>
          </p:cNvPicPr>
          <p:nvPr>
            <p:ph type="body" idx="1"/>
          </p:nvPr>
        </p:nvPicPr>
        <p:blipFill rotWithShape="1">
          <a:blip r:embed="rId4">
            <a:alphaModFix/>
          </a:blip>
          <a:srcRect/>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id="250" name="Google Shape;250;p15" descr="computer"/>
          <p:cNvPicPr preferRelativeResize="0"/>
          <p:nvPr/>
        </p:nvPicPr>
        <p:blipFill rotWithShape="1">
          <a:blip r:embed="rId4">
            <a:alphaModFix/>
          </a:blip>
          <a:srcRect/>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par>
                                <p:cTn id="18" presetID="10" presetClass="entr" presetSubtype="0" fill="hold" nodeType="withEffect">
                                  <p:stCondLst>
                                    <p:cond delay="0"/>
                                  </p:stCondLst>
                                  <p:childTnLst>
                                    <p:set>
                                      <p:cBhvr>
                                        <p:cTn id="19" dur="1" fill="hold">
                                          <p:stCondLst>
                                            <p:cond delay="0"/>
                                          </p:stCondLst>
                                        </p:cTn>
                                        <p:tgtEl>
                                          <p:spTgt spid="252"/>
                                        </p:tgtEl>
                                        <p:attrNameLst>
                                          <p:attrName>style.visibility</p:attrName>
                                        </p:attrNameLst>
                                      </p:cBhvr>
                                      <p:to>
                                        <p:strVal val="visible"/>
                                      </p:to>
                                    </p:set>
                                    <p:animEffect transition="in" filter="fade">
                                      <p:cBhvr>
                                        <p:cTn id="20" dur="500"/>
                                        <p:tgtEl>
                                          <p:spTgt spid="252"/>
                                        </p:tgtEl>
                                      </p:cBhvr>
                                    </p:animEffect>
                                  </p:childTnLst>
                                </p:cTn>
                              </p:par>
                              <p:par>
                                <p:cTn id="21" presetID="10"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animEffect transition="in" filter="fade">
                                      <p:cBhvr>
                                        <p:cTn id="23" dur="500"/>
                                        <p:tgtEl>
                                          <p:spTgt spid="2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1"/>
                                        </p:tgtEl>
                                        <p:attrNameLst>
                                          <p:attrName>style.visibility</p:attrName>
                                        </p:attrNameLst>
                                      </p:cBhvr>
                                      <p:to>
                                        <p:strVal val="visible"/>
                                      </p:to>
                                    </p:set>
                                    <p:animEffect transition="in" filter="fade">
                                      <p:cBhvr>
                                        <p:cTn id="28" dur="500"/>
                                        <p:tgtEl>
                                          <p:spTgt spid="251"/>
                                        </p:tgtEl>
                                      </p:cBhvr>
                                    </p:animEffect>
                                  </p:childTnLst>
                                </p:cTn>
                              </p:par>
                              <p:par>
                                <p:cTn id="29" presetID="10" presetClass="entr" presetSubtype="0" fill="hold" nodeType="withEffect">
                                  <p:stCondLst>
                                    <p:cond delay="0"/>
                                  </p:stCondLst>
                                  <p:childTnLst>
                                    <p:set>
                                      <p:cBhvr>
                                        <p:cTn id="30" dur="1" fill="hold">
                                          <p:stCondLst>
                                            <p:cond delay="0"/>
                                          </p:stCondLst>
                                        </p:cTn>
                                        <p:tgtEl>
                                          <p:spTgt spid="254"/>
                                        </p:tgtEl>
                                        <p:attrNameLst>
                                          <p:attrName>style.visibility</p:attrName>
                                        </p:attrNameLst>
                                      </p:cBhvr>
                                      <p:to>
                                        <p:strVal val="visible"/>
                                      </p:to>
                                    </p:set>
                                    <p:animEffect transition="in" filter="fade">
                                      <p:cBhvr>
                                        <p:cTn id="31" dur="500"/>
                                        <p:tgtEl>
                                          <p:spTgt spid="254"/>
                                        </p:tgtEl>
                                      </p:cBhvr>
                                    </p:animEffect>
                                  </p:childTnLst>
                                </p:cTn>
                              </p:par>
                              <p:par>
                                <p:cTn id="32" presetID="10" presetClass="entr" presetSubtype="0" fill="hold" nodeType="withEffect">
                                  <p:stCondLst>
                                    <p:cond delay="0"/>
                                  </p:stCondLst>
                                  <p:childTnLst>
                                    <p:set>
                                      <p:cBhvr>
                                        <p:cTn id="33" dur="1" fill="hold">
                                          <p:stCondLst>
                                            <p:cond delay="0"/>
                                          </p:stCondLst>
                                        </p:cTn>
                                        <p:tgtEl>
                                          <p:spTgt spid="250"/>
                                        </p:tgtEl>
                                        <p:attrNameLst>
                                          <p:attrName>style.visibility</p:attrName>
                                        </p:attrNameLst>
                                      </p:cBhvr>
                                      <p:to>
                                        <p:strVal val="visible"/>
                                      </p:to>
                                    </p:set>
                                    <p:animEffect transition="in" filter="fade">
                                      <p:cBhvr>
                                        <p:cTn id="34"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5. CHECK Constraint</a:t>
            </a:r>
            <a:endParaRPr sz="3200" b="1">
              <a:solidFill>
                <a:srgbClr val="002060"/>
              </a:solidFill>
              <a:latin typeface="Bell MT"/>
              <a:ea typeface="Bell MT"/>
              <a:cs typeface="Bell MT"/>
              <a:sym typeface="Bell MT"/>
            </a:endParaRPr>
          </a:p>
        </p:txBody>
      </p:sp>
      <p:pic>
        <p:nvPicPr>
          <p:cNvPr id="261" name="Google Shape;261;p16" descr="computer"/>
          <p:cNvPicPr preferRelativeResize="0">
            <a:picLocks noGrp="1"/>
          </p:cNvPicPr>
          <p:nvPr>
            <p:ph type="body" idx="1"/>
          </p:nvPr>
        </p:nvPicPr>
        <p:blipFill rotWithShape="1">
          <a:blip r:embed="rId4">
            <a:alphaModFix/>
          </a:blip>
          <a:srcRect/>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id="264" name="Google Shape;264;p16" descr="computer"/>
          <p:cNvPicPr preferRelativeResize="0"/>
          <p:nvPr/>
        </p:nvPicPr>
        <p:blipFill rotWithShape="1">
          <a:blip r:embed="rId4">
            <a:alphaModFix/>
          </a:blip>
          <a:srcRect/>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Effect transition="in" filter="fade">
                                      <p:cBhvr>
                                        <p:cTn id="12" dur="1000"/>
                                        <p:tgtEl>
                                          <p:spTgt spid="2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par>
                                <p:cTn id="18" presetID="10" presetClass="entr" presetSubtype="0" fill="hold" nodeType="withEffect">
                                  <p:stCondLst>
                                    <p:cond delay="0"/>
                                  </p:stCondLst>
                                  <p:childTnLst>
                                    <p:set>
                                      <p:cBhvr>
                                        <p:cTn id="19" dur="1" fill="hold">
                                          <p:stCondLst>
                                            <p:cond delay="0"/>
                                          </p:stCondLst>
                                        </p:cTn>
                                        <p:tgtEl>
                                          <p:spTgt spid="267"/>
                                        </p:tgtEl>
                                        <p:attrNameLst>
                                          <p:attrName>style.visibility</p:attrName>
                                        </p:attrNameLst>
                                      </p:cBhvr>
                                      <p:to>
                                        <p:strVal val="visible"/>
                                      </p:to>
                                    </p:set>
                                    <p:animEffect transition="in" filter="fade">
                                      <p:cBhvr>
                                        <p:cTn id="20" dur="500"/>
                                        <p:tgtEl>
                                          <p:spTgt spid="267"/>
                                        </p:tgtEl>
                                      </p:cBhvr>
                                    </p:animEffect>
                                  </p:childTnLst>
                                </p:cTn>
                              </p:par>
                              <p:par>
                                <p:cTn id="21" presetID="10"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animEffect transition="in" filter="fade">
                                      <p:cBhvr>
                                        <p:cTn id="28" dur="500"/>
                                        <p:tgtEl>
                                          <p:spTgt spid="264"/>
                                        </p:tgtEl>
                                      </p:cBhvr>
                                    </p:animEffect>
                                  </p:childTnLst>
                                </p:cTn>
                              </p:par>
                              <p:par>
                                <p:cTn id="29" presetID="10" presetClass="entr" presetSubtype="0"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65"/>
                                        </p:tgtEl>
                                        <p:attrNameLst>
                                          <p:attrName>style.visibility</p:attrName>
                                        </p:attrNameLst>
                                      </p:cBhvr>
                                      <p:to>
                                        <p:strVal val="visible"/>
                                      </p:to>
                                    </p:set>
                                    <p:animEffect transition="in" filter="fade">
                                      <p:cBhvr>
                                        <p:cTn id="34"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17" descr="tnq"/>
          <p:cNvPicPr preferRelativeResize="0">
            <a:picLocks noGrp="1"/>
          </p:cNvPicPr>
          <p:nvPr>
            <p:ph type="body" idx="1"/>
          </p:nvPr>
        </p:nvPicPr>
        <p:blipFill rotWithShape="1">
          <a:blip r:embed="rId3">
            <a:alphaModFix/>
          </a:blip>
          <a:srcRect/>
          <a:stretch/>
        </p:blipFill>
        <p:spPr>
          <a:xfrm>
            <a:off x="2742565" y="1253490"/>
            <a:ext cx="6706235" cy="4351655"/>
          </a:xfrm>
          <a:prstGeom prst="rect">
            <a:avLst/>
          </a:prstGeom>
          <a:noFill/>
          <a:ln>
            <a:noFill/>
          </a:ln>
        </p:spPr>
      </p:pic>
      <p:pic>
        <p:nvPicPr>
          <p:cNvPr id="273" name="Google Shape;273;p1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000"/>
              <a:buFont typeface="Bell MT"/>
              <a:buNone/>
            </a:pPr>
            <a:r>
              <a:rPr lang="en-US" sz="4000" b="1" dirty="0">
                <a:solidFill>
                  <a:srgbClr val="012D86"/>
                </a:solidFill>
                <a:latin typeface="Bell MT"/>
                <a:ea typeface="Bell MT"/>
                <a:cs typeface="Bell MT"/>
                <a:sym typeface="Bell MT"/>
              </a:rPr>
              <a:t>INTRODUCTION</a:t>
            </a:r>
            <a:endParaRPr sz="4000" b="1" dirty="0">
              <a:solidFill>
                <a:srgbClr val="012D86"/>
              </a:solidFill>
              <a:latin typeface="Bell MT"/>
              <a:ea typeface="Bell MT"/>
              <a:cs typeface="Bell MT"/>
              <a:sym typeface="Bell MT"/>
            </a:endParaRPr>
          </a:p>
        </p:txBody>
      </p:sp>
      <p:sp>
        <p:nvSpPr>
          <p:cNvPr id="93" name="Google Shape;93;p2"/>
          <p:cNvSpPr txBox="1">
            <a:spLocks noGrp="1"/>
          </p:cNvSpPr>
          <p:nvPr>
            <p:ph type="body" idx="1"/>
          </p:nvPr>
        </p:nvSpPr>
        <p:spPr>
          <a:xfrm>
            <a:off x="838200" y="1510301"/>
            <a:ext cx="10515600" cy="46666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p:txBody>
      </p:sp>
      <p:pic>
        <p:nvPicPr>
          <p:cNvPr id="94" name="Google Shape;94;p2" descr="3808949"/>
          <p:cNvPicPr preferRelativeResize="0">
            <a:picLocks noGrp="1"/>
          </p:cNvPicPr>
          <p:nvPr>
            <p:ph type="body" idx="4294967295"/>
          </p:nvPr>
        </p:nvPicPr>
        <p:blipFill rotWithShape="1">
          <a:blip r:embed="rId3">
            <a:alphaModFix/>
          </a:blip>
          <a:srcRect/>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DDL stands for Data Definition Language, and it is a subset of SQL</a:t>
            </a:r>
            <a:endParaRPr sz="1600" b="0" i="0" u="none" strike="noStrike" cap="none">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It is used to define and manage the structure of a database.</a:t>
            </a:r>
            <a:endParaRPr sz="1600" b="0" i="0" u="none" strike="noStrike" cap="none" dirty="0">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sz="1600" b="0" i="0" u="none" strike="noStrike" cap="none" dirty="0">
              <a:solidFill>
                <a:schemeClr val="lt1"/>
              </a:solidFill>
              <a:latin typeface="Comic Sans MS"/>
              <a:ea typeface="Comic Sans MS"/>
              <a:cs typeface="Comic Sans MS"/>
              <a:sym typeface="Comic Sans MS"/>
            </a:endParaRPr>
          </a:p>
        </p:txBody>
      </p:sp>
      <p:pic>
        <p:nvPicPr>
          <p:cNvPr id="98" name="Google Shape;98;p2"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99" name="Google Shape;99;p2"/>
          <p:cNvSpPr/>
          <p:nvPr/>
        </p:nvSpPr>
        <p:spPr>
          <a:xfrm>
            <a:off x="709930" y="480822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The primary purpose of DDL in SQL is to specify the schema or structure of the database and its objects.</a:t>
            </a:r>
            <a:endParaRPr sz="1600" b="0" i="0" u="none" strike="noStrike" cap="none">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f0e9eed0ae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900" b="1">
                <a:solidFill>
                  <a:srgbClr val="002060"/>
                </a:solidFill>
                <a:highlight>
                  <a:schemeClr val="lt1"/>
                </a:highlight>
                <a:latin typeface="Bell MT"/>
                <a:ea typeface="Bell MT"/>
                <a:cs typeface="Bell MT"/>
                <a:sym typeface="Bell MT"/>
              </a:rPr>
              <a:t>LIST OF DDL COMMANDS</a:t>
            </a:r>
            <a:endParaRPr sz="4900" b="1">
              <a:solidFill>
                <a:srgbClr val="002060"/>
              </a:solidFill>
              <a:highlight>
                <a:schemeClr val="lt1"/>
              </a:highlight>
              <a:latin typeface="Bell MT"/>
              <a:ea typeface="Bell MT"/>
              <a:cs typeface="Bell MT"/>
              <a:sym typeface="Bell MT"/>
            </a:endParaRPr>
          </a:p>
        </p:txBody>
      </p:sp>
      <p:sp>
        <p:nvSpPr>
          <p:cNvPr id="105" name="Google Shape;105;g1f0e9eed0ae_0_8"/>
          <p:cNvSpPr txBox="1">
            <a:spLocks noGrp="1"/>
          </p:cNvSpPr>
          <p:nvPr>
            <p:ph type="body" idx="1"/>
          </p:nvPr>
        </p:nvSpPr>
        <p:spPr>
          <a:xfrm>
            <a:off x="5962975" y="1825625"/>
            <a:ext cx="55071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marL="0" lvl="0" indent="0" algn="l" rtl="0">
              <a:spcBef>
                <a:spcPts val="1000"/>
              </a:spcBef>
              <a:spcAft>
                <a:spcPts val="0"/>
              </a:spcAft>
              <a:buNone/>
            </a:pPr>
            <a:endParaRPr/>
          </a:p>
        </p:txBody>
      </p:sp>
      <p:sp>
        <p:nvSpPr>
          <p:cNvPr id="106" name="Google Shape;106;g1f0e9eed0ae_0_8"/>
          <p:cNvSpPr/>
          <p:nvPr/>
        </p:nvSpPr>
        <p:spPr>
          <a:xfrm>
            <a:off x="709925" y="1667450"/>
            <a:ext cx="5507100" cy="49989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endParaRPr sz="1600" b="0" i="0" u="none" strike="noStrike" cap="non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CREATE</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ALTER</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DROP</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TRUNCATE</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RENAME</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0" i="0" u="none" strike="noStrike" cap="none">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sz="1600" b="0" i="0" u="none" strike="noStrike" cap="none">
              <a:solidFill>
                <a:schemeClr val="lt1"/>
              </a:solidFill>
              <a:latin typeface="Comic Sans MS"/>
              <a:ea typeface="Comic Sans MS"/>
              <a:cs typeface="Comic Sans MS"/>
              <a:sym typeface="Comic Sans MS"/>
            </a:endParaRPr>
          </a:p>
        </p:txBody>
      </p:sp>
      <p:pic>
        <p:nvPicPr>
          <p:cNvPr id="114" name="Google Shape;114;p3"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15" name="Google Shape;115;p3"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3600"/>
              <a:buFont typeface="Bell MT"/>
              <a:buNone/>
            </a:pPr>
            <a:r>
              <a:rPr lang="en-US" sz="3600" b="1" i="0" u="none" strike="noStrike" cap="none">
                <a:solidFill>
                  <a:srgbClr val="002060"/>
                </a:solidFill>
                <a:latin typeface="Bell MT"/>
                <a:ea typeface="Bell MT"/>
                <a:cs typeface="Bell MT"/>
                <a:sym typeface="Bell MT"/>
              </a:rPr>
              <a:t>1. CREATE Statement:</a:t>
            </a:r>
            <a:endParaRPr sz="3600" b="1" i="0" u="none" strike="noStrike" cap="none">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Bell MT"/>
                <a:ea typeface="Bell MT"/>
                <a:cs typeface="Bell MT"/>
                <a:sym typeface="Bell MT"/>
              </a:rPr>
              <a:t>a) CREATE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23" name="Google Shape;123;p4" descr="computer"/>
          <p:cNvPicPr preferRelativeResize="0">
            <a:picLocks noGrp="1"/>
          </p:cNvPicPr>
          <p:nvPr>
            <p:ph type="body" idx="1"/>
          </p:nvPr>
        </p:nvPicPr>
        <p:blipFill rotWithShape="1">
          <a:blip r:embed="rId4">
            <a:alphaModFix/>
          </a:blip>
          <a:srcRect/>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column1 datatype constraint,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column2 datatype constraint,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id="125" name="Google Shape;125;p4" descr="computer"/>
          <p:cNvPicPr preferRelativeResize="0"/>
          <p:nvPr/>
        </p:nvPicPr>
        <p:blipFill rotWithShape="1">
          <a:blip r:embed="rId4">
            <a:alphaModFix/>
          </a:blip>
          <a:srcRect/>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CREATE TABLE </a:t>
            </a:r>
            <a:r>
              <a:rPr lang="en-US" sz="1200" dirty="0" err="1">
                <a:solidFill>
                  <a:schemeClr val="dk1"/>
                </a:solidFill>
                <a:latin typeface="Arial"/>
                <a:ea typeface="Arial"/>
                <a:cs typeface="Arial"/>
                <a:sym typeface="Arial"/>
              </a:rPr>
              <a:t>jobSeeker</a:t>
            </a: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id INT PRIMARY KEY,</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name VARCHAR(50) NOT NULL,</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age 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salary DECIMAL(10, 2)</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sp>
        <p:nvSpPr>
          <p:cNvPr id="127" name="Google Shape;127;p4"/>
          <p:cNvSpPr/>
          <p:nvPr/>
        </p:nvSpPr>
        <p:spPr>
          <a:xfrm>
            <a:off x="869315" y="1426210"/>
            <a:ext cx="6369685" cy="116840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par>
                                <p:cTn id="13" presetID="10"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par>
                                <p:cTn id="24" presetID="10" presetClass="entr" presetSubtype="0"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fade">
                                      <p:cBhvr>
                                        <p:cTn id="26" dur="1000"/>
                                        <p:tgtEl>
                                          <p:spTgt spid="126"/>
                                        </p:tgtEl>
                                      </p:cBhvr>
                                    </p:animEffect>
                                  </p:childTnLst>
                                </p:cTn>
                              </p:par>
                              <p:par>
                                <p:cTn id="27" presetID="10"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id="135" name="Google Shape;135;p5"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36" name="Google Shape;136;p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2. Alter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ALTER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44" name="Google Shape;144;p6" descr="computer"/>
          <p:cNvPicPr preferRelativeResize="0">
            <a:picLocks noGrp="1"/>
          </p:cNvPicPr>
          <p:nvPr>
            <p:ph type="body" idx="1"/>
          </p:nvPr>
        </p:nvPicPr>
        <p:blipFill rotWithShape="1">
          <a:blip r:embed="rId4">
            <a:alphaModFix/>
          </a:blip>
          <a:srcRect/>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table_name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column_name datatype;</a:t>
            </a:r>
            <a:endParaRPr sz="120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47" name="Google Shape;147;p6" descr="computer"/>
          <p:cNvPicPr preferRelativeResize="0"/>
          <p:nvPr/>
        </p:nvPicPr>
        <p:blipFill rotWithShape="1">
          <a:blip r:embed="rId4">
            <a:alphaModFix/>
          </a:blip>
          <a:srcRect/>
          <a:stretch/>
        </p:blipFill>
        <p:spPr>
          <a:xfrm>
            <a:off x="6676390" y="3862705"/>
            <a:ext cx="5824855" cy="2515870"/>
          </a:xfrm>
          <a:prstGeom prst="rect">
            <a:avLst/>
          </a:prstGeom>
          <a:noFill/>
          <a:ln>
            <a:noFill/>
          </a:ln>
        </p:spPr>
      </p:pic>
      <p:sp>
        <p:nvSpPr>
          <p:cNvPr id="148" name="Google Shape;148;p6"/>
          <p:cNvSpPr txBox="1"/>
          <p:nvPr/>
        </p:nvSpPr>
        <p:spPr>
          <a:xfrm>
            <a:off x="7952105" y="460248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salary INT;</a:t>
            </a:r>
            <a:endParaRPr sz="120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500"/>
                                        <p:tgtEl>
                                          <p:spTgt spid="144"/>
                                        </p:tgtEl>
                                      </p:cBhvr>
                                    </p:animEffect>
                                  </p:childTnLst>
                                </p:cTn>
                              </p:par>
                              <p:par>
                                <p:cTn id="13" presetID="10" presetClass="entr" presetSubtype="0"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500"/>
                                        <p:tgtEl>
                                          <p:spTgt spid="145"/>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500"/>
                                        <p:tgtEl>
                                          <p:spTgt spid="1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500"/>
                                        <p:tgtEl>
                                          <p:spTgt spid="147"/>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id="156" name="Google Shape;156;p7"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57" name="Google Shape;157;p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3. Drop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8"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DROP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65" name="Google Shape;165;p8" descr="computer"/>
          <p:cNvPicPr preferRelativeResize="0">
            <a:picLocks noGrp="1"/>
          </p:cNvPicPr>
          <p:nvPr>
            <p:ph type="body" idx="1"/>
          </p:nvPr>
        </p:nvPicPr>
        <p:blipFill rotWithShape="1">
          <a:blip r:embed="rId4">
            <a:alphaModFix/>
          </a:blip>
          <a:srcRect/>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table_name;</a:t>
            </a:r>
            <a:endParaRPr sz="1200">
              <a:solidFill>
                <a:schemeClr val="dk1"/>
              </a:solidFill>
              <a:latin typeface="Arial"/>
              <a:ea typeface="Arial"/>
              <a:cs typeface="Arial"/>
              <a:sym typeface="Arial"/>
            </a:endParaRPr>
          </a:p>
        </p:txBody>
      </p:sp>
      <p:sp>
        <p:nvSpPr>
          <p:cNvPr id="167" name="Google Shape;167;p8"/>
          <p:cNvSpPr txBox="1"/>
          <p:nvPr/>
        </p:nvSpPr>
        <p:spPr>
          <a:xfrm>
            <a:off x="7324725" y="345694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68" name="Google Shape;168;p8" descr="computer"/>
          <p:cNvPicPr preferRelativeResize="0"/>
          <p:nvPr/>
        </p:nvPicPr>
        <p:blipFill rotWithShape="1">
          <a:blip r:embed="rId4">
            <a:alphaModFix/>
          </a:blip>
          <a:srcRect/>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jobSeeker;</a:t>
            </a:r>
            <a:endParaRPr sz="120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500"/>
                                        <p:tgtEl>
                                          <p:spTgt spid="1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1240</Words>
  <Application>Microsoft Office PowerPoint</Application>
  <PresentationFormat>Widescreen</PresentationFormat>
  <Paragraphs>139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Comic Sans MS</vt:lpstr>
      <vt:lpstr>Bell MT</vt:lpstr>
      <vt:lpstr>Roboto</vt:lpstr>
      <vt:lpstr>Calibri</vt:lpstr>
      <vt:lpstr>Arial</vt:lpstr>
      <vt:lpstr>Office Theme</vt:lpstr>
      <vt:lpstr>        DDL </vt:lpstr>
      <vt:lpstr>INTRODUCTION</vt:lpstr>
      <vt:lpstr>LIST OF DDL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Haneesha RH</cp:lastModifiedBy>
  <cp:revision>1</cp:revision>
  <dcterms:created xsi:type="dcterms:W3CDTF">2023-06-20T11:25:00Z</dcterms:created>
  <dcterms:modified xsi:type="dcterms:W3CDTF">2024-06-06T16:58:27Z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