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Bell MT" panose="02020503060305020303" pitchFamily="18" charset="0"/>
      <p:regular r:id="rId20"/>
      <p:bold r:id="rId21"/>
      <p:italic r:id="rId22"/>
      <p:boldItalic r:id="rId23"/>
    </p:embeddedFont>
    <p:embeddedFont>
      <p:font typeface="Comic Sans MS" panose="030F0702030302020204" pitchFamily="66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+4tiSVtBw9wLcSV07L1Ec1w7X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984885"/>
            <a:ext cx="5782310" cy="252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GB"/>
            </a:br>
            <a:r>
              <a:rPr lang="en-GB" sz="8890" b="1">
                <a:solidFill>
                  <a:schemeClr val="dk1"/>
                </a:solidFill>
              </a:rPr>
              <a:t>DML</a:t>
            </a:r>
            <a:br>
              <a:rPr lang="en-GB" b="1"/>
            </a:br>
            <a:endParaRPr b="1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-381635" y="2548890"/>
            <a:ext cx="6468745" cy="270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GB" sz="3600"/>
              <a:t>   (Data Manipulation Language)</a:t>
            </a:r>
            <a:endParaRPr sz="3600"/>
          </a:p>
        </p:txBody>
      </p:sp>
      <p:pic>
        <p:nvPicPr>
          <p:cNvPr id="90" name="Google Shape;90;p1" descr="12255990_33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7110" y="588010"/>
            <a:ext cx="5577205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/>
        </p:nvSpPr>
        <p:spPr>
          <a:xfrm>
            <a:off x="969010" y="958215"/>
            <a:ext cx="1053401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insert data to all fields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1673225" y="4906010"/>
            <a:ext cx="8611235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TABLE_NAME VALUES (value_1, value_2, value_3, .... value_N ) ;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0" descr="4564454_27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7580" y="1971675"/>
            <a:ext cx="10545445" cy="411670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 txBox="1"/>
          <p:nvPr/>
        </p:nvSpPr>
        <p:spPr>
          <a:xfrm>
            <a:off x="1673225" y="2413000"/>
            <a:ext cx="9426575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TABLE_NAME VALUES (value_1, value_2, value_3, .... value_N ) ;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Job VALUES (‘Developer’ , ’.Net’,’Ekm’,50000,’Online’,’Aitrich’,10,4) ;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29602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1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5300" y="1678940"/>
            <a:ext cx="10968990" cy="34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/>
        </p:nvSpPr>
        <p:spPr>
          <a:xfrm>
            <a:off x="712470" y="1054735"/>
            <a:ext cx="10534015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record from another table</a:t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1487170" y="2094230"/>
            <a:ext cx="9526270" cy="381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table1 SELECT * FROM table2 WHERE condition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Job SELECT * FROM Job1 WHERE Title==’Developer’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4" name="Google Shape;194;p11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DELETE DML Command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567690" y="1714500"/>
            <a:ext cx="7385685" cy="10020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2" descr="6201810_317347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78470" y="1593215"/>
            <a:ext cx="384111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2"/>
          <p:cNvSpPr txBox="1"/>
          <p:nvPr/>
        </p:nvSpPr>
        <p:spPr>
          <a:xfrm>
            <a:off x="567690" y="1831340"/>
            <a:ext cx="718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allows SQL users to remove single or multiple existing records from the database tables.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567690" y="3443605"/>
            <a:ext cx="7385685" cy="10020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666750" y="3560445"/>
            <a:ext cx="718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 use the WHERE clause with the DELETE command to select specific rows from the table.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5" name="Google Shape;205;p12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85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3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7860" y="502920"/>
            <a:ext cx="10688955" cy="4992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1440815" y="1528445"/>
            <a:ext cx="8425180" cy="381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FROM Table_Name WHERE condition;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FROM Job Where  Title=’Developer’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FROM Table_Name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FROM Job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2" name="Google Shape;212;p13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85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UPDATE DML Command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218" name="Google Shape;218;p14" descr="Aitrich-Logo-Transparent-BG-1536x5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/>
          <p:nvPr/>
        </p:nvSpPr>
        <p:spPr>
          <a:xfrm>
            <a:off x="449580" y="1784350"/>
            <a:ext cx="7200265" cy="1224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4" descr="11668616_209452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840345" y="2023110"/>
            <a:ext cx="435165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/>
        </p:nvSpPr>
        <p:spPr>
          <a:xfrm>
            <a:off x="758190" y="2000885"/>
            <a:ext cx="667194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Allows users to update or modify the existing data in database tables.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449580" y="3586480"/>
            <a:ext cx="7200265" cy="1596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3740" y="3815080"/>
            <a:ext cx="6671945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Once data has been inserted into a table in the database, we can access individual attributes to update them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5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8020" y="610235"/>
            <a:ext cx="11170285" cy="502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5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85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/>
          <p:nvPr/>
        </p:nvSpPr>
        <p:spPr>
          <a:xfrm>
            <a:off x="1471930" y="1303020"/>
            <a:ext cx="9744710" cy="381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table_name  SET column1 = value1, column2 = value2, ...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condition;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Job SET Title=’Accountant’,Discription=’Accounting’ WHERE 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Title=’Developer’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 Job SET Column1=value1,column2=value2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Job SET Title=’Developer’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7" descr="3d_man_with_thank_you_text_board_stock_photo_Slide0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585470"/>
            <a:ext cx="10680065" cy="559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What is DML?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09270" y="1863725"/>
            <a:ext cx="7214870" cy="885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82625" y="1903095"/>
            <a:ext cx="664972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DML is an abbreviation of Data Manipulation Language.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8" name="Google Shape;98;p2" descr="8497414_3937464 (1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729855" y="1863725"/>
            <a:ext cx="4351655" cy="39700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508635" y="3007995"/>
            <a:ext cx="7215505" cy="8559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83260" y="3164205"/>
            <a:ext cx="704024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DML change the data present in the SQL database. 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4350" y="4122420"/>
            <a:ext cx="7215505" cy="13595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683895" y="4270375"/>
            <a:ext cx="6755765" cy="144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easily access, store, modify, update and delete the existing records from the database using DML commands.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3" name="Google Shape;103;p2" descr="Aitrich-Logo-Transparent-BG-1536x50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5095" y="6358890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Following are the four main DML commands in SQL: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5055870" y="3025140"/>
            <a:ext cx="2560320" cy="1892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5252085" y="3550920"/>
            <a:ext cx="220154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>
            <a:stCxn id="109" idx="7"/>
          </p:cNvCxnSpPr>
          <p:nvPr/>
        </p:nvCxnSpPr>
        <p:spPr>
          <a:xfrm rot="10800000" flipH="1">
            <a:off x="7241240" y="2140154"/>
            <a:ext cx="1181700" cy="1162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2" name="Google Shape;112;p3"/>
          <p:cNvSpPr/>
          <p:nvPr/>
        </p:nvSpPr>
        <p:spPr>
          <a:xfrm>
            <a:off x="8423275" y="1690370"/>
            <a:ext cx="2728595" cy="133477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7241540" y="4640580"/>
            <a:ext cx="1303655" cy="111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4" name="Google Shape;114;p3"/>
          <p:cNvSpPr/>
          <p:nvPr/>
        </p:nvSpPr>
        <p:spPr>
          <a:xfrm>
            <a:off x="8545195" y="4949825"/>
            <a:ext cx="2715260" cy="1333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117600" y="1691640"/>
            <a:ext cx="2776800" cy="1333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118235" y="4918075"/>
            <a:ext cx="2776220" cy="1365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3"/>
          <p:cNvCxnSpPr>
            <a:stCxn id="109" idx="3"/>
          </p:cNvCxnSpPr>
          <p:nvPr/>
        </p:nvCxnSpPr>
        <p:spPr>
          <a:xfrm flipH="1">
            <a:off x="3894820" y="4640861"/>
            <a:ext cx="1536000" cy="975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8" name="Google Shape;118;p3"/>
          <p:cNvCxnSpPr/>
          <p:nvPr/>
        </p:nvCxnSpPr>
        <p:spPr>
          <a:xfrm rot="10800000">
            <a:off x="3923670" y="2435225"/>
            <a:ext cx="15513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9" name="Google Shape;119;p3"/>
          <p:cNvSpPr txBox="1"/>
          <p:nvPr/>
        </p:nvSpPr>
        <p:spPr>
          <a:xfrm>
            <a:off x="1287145" y="5432425"/>
            <a:ext cx="236664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COMMAND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287780" y="2140585"/>
            <a:ext cx="263588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COMMAND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8423910" y="2140585"/>
            <a:ext cx="272796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COMMAND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8545195" y="5401945"/>
            <a:ext cx="280860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COMMAND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3" name="Google Shape;123;p3" descr="Aitrich-Logo-Transparent-BG-1536x50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095" y="6358890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SELECT DML Command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29" name="Google Shape;129;p4" descr="21743434_647806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93915" y="1567180"/>
            <a:ext cx="4568825" cy="45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509905" y="1567180"/>
            <a:ext cx="6454775" cy="1132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09905" y="2862580"/>
            <a:ext cx="6454775" cy="1132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509905" y="4157980"/>
            <a:ext cx="6454775" cy="1132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" descr="Aitrich-Logo-Transparent-BG-1536x50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5095" y="6358890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882015" y="1752600"/>
            <a:ext cx="570992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important data manipulation command in Structured Query Language.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789305" y="3087370"/>
            <a:ext cx="586486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Shows the records of the specified table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789940" y="4314825"/>
            <a:ext cx="617537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also shows the particular record of a particular column by using the WHERE clause.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5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464185"/>
            <a:ext cx="10834370" cy="542671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1766570" y="1070610"/>
            <a:ext cx="9123680" cy="464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column_Name_1,Column_Name_2........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Column_Name_N</a:t>
            </a: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Name_of_table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 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Title,Discription</a:t>
            </a: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Job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column_Name_1,Column_Name_2........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Column_Name_N</a:t>
            </a: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Name_of_table</a:t>
            </a: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WHERE Condition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Title,Discription</a:t>
            </a: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WHERE Title=’Developer’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5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1545" y="560705"/>
            <a:ext cx="10836275" cy="57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2123440" y="1333500"/>
            <a:ext cx="842518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809750" y="1333500"/>
            <a:ext cx="8571865" cy="381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* FROM Table_name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* FROM Job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column1, column2, ...FROM table_name ORDER BY column1, column2, ... ASC|DESC;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Title FROM Job ORDER BY TItle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1" name="Google Shape;151;p6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30999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638175"/>
            <a:ext cx="10515600" cy="442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309995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1765300" y="1336040"/>
            <a:ext cx="8831580" cy="212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column_name(s) FROM table_name WHERE condition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 BY column_name(s) ORDER BY column_name(s);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Count(Type),Type FROM Job GROUP BY Type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INSERT DML Command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509905" y="1893570"/>
            <a:ext cx="6454775" cy="1132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8" descr="9319838_4141245 (1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459345" y="2023110"/>
            <a:ext cx="435165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/>
        </p:nvSpPr>
        <p:spPr>
          <a:xfrm>
            <a:off x="509905" y="2075815"/>
            <a:ext cx="614362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important data manipulation command in Structured Query Language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509905" y="3434715"/>
            <a:ext cx="6454775" cy="1132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657225" y="3632835"/>
            <a:ext cx="614362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Allows users to insert data in database tables.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9" name="Google Shape;169;p8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9270" y="1130300"/>
            <a:ext cx="10629265" cy="516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296025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/>
          <p:nvPr/>
        </p:nvSpPr>
        <p:spPr>
          <a:xfrm>
            <a:off x="1497965" y="1771015"/>
            <a:ext cx="8949055" cy="464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TABLE_NAME ( column_Name1 , column_Name2 , column_Name3 , .... column_NameN )  VALUES (value_1, value_2, value_3, .... value_N ) ;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 INTO Job  (Title,Description, Location , Salary , Type , Company , Capacity , Applied)   VALUES (‘Developer’,’.Net’,’Ekm’,50000,’Online’,’Aitrich’,10,4)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727075" y="448945"/>
            <a:ext cx="1051941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insert data to  specified fields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Widescreen</PresentationFormat>
  <Paragraphs>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Arial</vt:lpstr>
      <vt:lpstr>Comic Sans MS</vt:lpstr>
      <vt:lpstr>Bell MT</vt:lpstr>
      <vt:lpstr>Office Theme</vt:lpstr>
      <vt:lpstr> DML </vt:lpstr>
      <vt:lpstr>What is DML?</vt:lpstr>
      <vt:lpstr>Following are the four main DML commands in SQL:</vt:lpstr>
      <vt:lpstr>SELECT DML Command</vt:lpstr>
      <vt:lpstr>PowerPoint Presentation</vt:lpstr>
      <vt:lpstr>PowerPoint Presentation</vt:lpstr>
      <vt:lpstr>PowerPoint Presentation</vt:lpstr>
      <vt:lpstr>INSERT DML Command</vt:lpstr>
      <vt:lpstr>PowerPoint Presentation</vt:lpstr>
      <vt:lpstr>PowerPoint Presentation</vt:lpstr>
      <vt:lpstr>PowerPoint Presentation</vt:lpstr>
      <vt:lpstr>DELETE DML Command</vt:lpstr>
      <vt:lpstr>PowerPoint Presentation</vt:lpstr>
      <vt:lpstr>UPDATE DML Command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Haneesha RH</cp:lastModifiedBy>
  <cp:revision>1</cp:revision>
  <dcterms:created xsi:type="dcterms:W3CDTF">2023-06-20T11:27:00Z</dcterms:created>
  <dcterms:modified xsi:type="dcterms:W3CDTF">2024-06-06T16:48:58Z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CC86E2CB8ED54DAF9079F2419769BFBE</vt:lpwstr>
  </property>
  <property fmtid="{D5CDD505-2E9C-101B-9397-08002B2CF9AE}" pid="3" name="KSOProductBuildVer">
    <vt:lpwstr>1033-11.2.0.11537</vt:lpwstr>
  </property>
</Properties>
</file>