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314" r:id="rId6"/>
    <p:sldId id="315" r:id="rId7"/>
    <p:sldId id="318" r:id="rId8"/>
    <p:sldId id="286" r:id="rId9"/>
    <p:sldId id="302" r:id="rId10"/>
    <p:sldId id="317" r:id="rId11"/>
    <p:sldId id="316" r:id="rId12"/>
    <p:sldId id="313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6/25/2024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6/25/2024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19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46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324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PL/SQL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E59627-8EAE-2D08-70ED-398DD9377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A06B7-452D-C315-4D5A-B1115C3F3082}"/>
              </a:ext>
            </a:extLst>
          </p:cNvPr>
          <p:cNvSpPr txBox="1"/>
          <p:nvPr/>
        </p:nvSpPr>
        <p:spPr>
          <a:xfrm>
            <a:off x="767408" y="1124744"/>
            <a:ext cx="8765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Start a transaction</a:t>
            </a:r>
          </a:p>
          <a:p>
            <a:r>
              <a:rPr lang="en-US" dirty="0"/>
              <a:t>BEGIN TRANSACTION;</a:t>
            </a:r>
          </a:p>
          <a:p>
            <a:endParaRPr lang="en-US" dirty="0"/>
          </a:p>
          <a:p>
            <a:r>
              <a:rPr lang="en-US" dirty="0"/>
              <a:t>-- Update some data</a:t>
            </a:r>
          </a:p>
          <a:p>
            <a:r>
              <a:rPr lang="en-US" dirty="0"/>
              <a:t>UPDATE employees SET salary = salary * 1.1 WHERE </a:t>
            </a:r>
            <a:r>
              <a:rPr lang="en-US" dirty="0" err="1"/>
              <a:t>department_id</a:t>
            </a:r>
            <a:r>
              <a:rPr lang="en-US" dirty="0"/>
              <a:t> = 10;</a:t>
            </a:r>
          </a:p>
          <a:p>
            <a:endParaRPr lang="en-US" dirty="0"/>
          </a:p>
          <a:p>
            <a:r>
              <a:rPr lang="en-US" dirty="0"/>
              <a:t>-- Check if everything is correct</a:t>
            </a:r>
          </a:p>
          <a:p>
            <a:r>
              <a:rPr lang="en-US" dirty="0"/>
              <a:t>SELECT * FROM employees WHERE </a:t>
            </a:r>
            <a:r>
              <a:rPr lang="en-US" dirty="0" err="1"/>
              <a:t>department_id</a:t>
            </a:r>
            <a:r>
              <a:rPr lang="en-US" dirty="0"/>
              <a:t> = 10;</a:t>
            </a:r>
          </a:p>
          <a:p>
            <a:endParaRPr lang="en-US" dirty="0"/>
          </a:p>
          <a:p>
            <a:r>
              <a:rPr lang="en-US" dirty="0"/>
              <a:t>-- If everything is fine, commit the changes</a:t>
            </a:r>
          </a:p>
          <a:p>
            <a:r>
              <a:rPr lang="en-US" dirty="0"/>
              <a:t>COMMIT;</a:t>
            </a:r>
          </a:p>
          <a:p>
            <a:endParaRPr lang="en-US" dirty="0"/>
          </a:p>
          <a:p>
            <a:r>
              <a:rPr lang="en-US" dirty="0"/>
              <a:t>-- If there's an issue, rollback the transaction</a:t>
            </a:r>
          </a:p>
          <a:p>
            <a:r>
              <a:rPr lang="en-US" dirty="0"/>
              <a:t>ROLLBACK;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49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7059D-8130-12E0-7742-325B3D464E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E4D35-02B0-0599-6FBC-917C66C8E1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A2067-50B3-9220-CC0D-42E0360B5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1B5BA-BCF5-8786-1FF5-B72671E70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6AD554-5902-E254-383C-5EBF38D4D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A8D59B-8E04-F707-1F47-06B0B4966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HOPE YOU UNDERSTAND WELL </a:t>
            </a:r>
          </a:p>
        </p:txBody>
      </p:sp>
    </p:spTree>
    <p:extLst>
      <p:ext uri="{BB962C8B-B14F-4D97-AF65-F5344CB8AC3E}">
        <p14:creationId xmlns:p14="http://schemas.microsoft.com/office/powerpoint/2010/main" val="297175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352" y="980728"/>
            <a:ext cx="10573981" cy="51845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21864" y="404664"/>
            <a:ext cx="10837333" cy="424732"/>
          </a:xfrm>
        </p:spPr>
        <p:txBody>
          <a:bodyPr/>
          <a:lstStyle/>
          <a:p>
            <a:r>
              <a:rPr lang="en-US" dirty="0"/>
              <a:t>WHAT ARE THE FUNCTIONALITY OF PL/SQL 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3F2C-8CCB-F650-C123-261779632E76}"/>
              </a:ext>
            </a:extLst>
          </p:cNvPr>
          <p:cNvSpPr txBox="1"/>
          <p:nvPr/>
        </p:nvSpPr>
        <p:spPr>
          <a:xfrm>
            <a:off x="263352" y="1052736"/>
            <a:ext cx="115212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PL/SQL includes procedural language elements like conditions and loops. It allows declaration of constants and variables, procedures and functions, types and variable of those types and triggers.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can support Array and handle exceptions (runtime errors).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create PL/SQL units like procedures, functions, packages, types and triggers, etc. which are stored in the database for reuse by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PL/SQL, you can use SQL statements to manipulate Oracle data and flow of control statements to process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PL/SQL is not case sensitive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998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6AD2F-9FFC-F226-DE11-B03160F50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F1949-D7AE-40F2-06A3-625A59E3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80165"/>
            <a:ext cx="8878539" cy="62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1CA28-1FEC-F513-1399-79B645A25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41AF0-43B9-54F7-3351-92549A2B73EB}"/>
              </a:ext>
            </a:extLst>
          </p:cNvPr>
          <p:cNvSpPr txBox="1"/>
          <p:nvPr/>
        </p:nvSpPr>
        <p:spPr>
          <a:xfrm>
            <a:off x="338467" y="764704"/>
            <a:ext cx="1122785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Here's a simple example to create a procedure that calculates the square of a number:</a:t>
            </a:r>
          </a:p>
          <a:p>
            <a:endParaRPr lang="en-US" dirty="0"/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CREATE OR REPLACE PROCEDURE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</a:rPr>
              <a:t>calculate_square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</a:rPr>
              <a:t>num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 IN NUMBER) IS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    result NUMBER;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BEGIN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    result :=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</a:rPr>
              <a:t>num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 *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</a:rPr>
              <a:t>num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</a:rPr>
              <a:t>dbms_output.put_line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('The square of ' ||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</a:rPr>
              <a:t>num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 || ' is ' || result);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EXCEPTION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    WHEN others THEN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</a:rPr>
              <a:t>dbms_output.put_line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('Error: ' || SQLERRM);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END;</a:t>
            </a:r>
          </a:p>
          <a:p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EXEC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</a:rPr>
              <a:t>calculate_square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(5);</a:t>
            </a:r>
          </a:p>
          <a:p>
            <a:endParaRPr lang="en-IN" dirty="0"/>
          </a:p>
          <a:p>
            <a:r>
              <a:rPr lang="en-IN" dirty="0"/>
              <a:t>Output</a:t>
            </a:r>
          </a:p>
          <a:p>
            <a:r>
              <a:rPr lang="en-US" dirty="0"/>
              <a:t>The square of 5 is 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3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 COMMANDS IN SQL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 c l commands </a:t>
            </a:r>
            <a:r>
              <a:rPr lang="en-US" dirty="0"/>
              <a:t>(transaction control Language)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800" dirty="0"/>
              <a:t>Commit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2400" dirty="0"/>
              <a:t>Roll Back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400" dirty="0"/>
              <a:t>Save Point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0E830-D557-0DDE-F7E5-C41EC093D1CB}"/>
              </a:ext>
            </a:extLst>
          </p:cNvPr>
          <p:cNvSpPr txBox="1"/>
          <p:nvPr/>
        </p:nvSpPr>
        <p:spPr>
          <a:xfrm>
            <a:off x="548640" y="1988841"/>
            <a:ext cx="4683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Transactions group a set of tasks into a single execution unit. Each transaction begins with a specific task and ends when all the tasks in the group are successfully completed. If any of the tasks fail, the transaction fails.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2" y="990758"/>
            <a:ext cx="10805160" cy="707886"/>
          </a:xfrm>
        </p:spPr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6349750" y="2325056"/>
            <a:ext cx="5328592" cy="2141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E75D1-398D-6E72-153F-DC5398AA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1" y="2420888"/>
            <a:ext cx="4675124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COMMIT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command permanently saves all changes made during the current transaction.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BD100-99EF-0E4E-06C4-39243902D3C4}"/>
              </a:ext>
            </a:extLst>
          </p:cNvPr>
          <p:cNvSpPr txBox="1"/>
          <p:nvPr/>
        </p:nvSpPr>
        <p:spPr>
          <a:xfrm>
            <a:off x="6240016" y="2784955"/>
            <a:ext cx="53231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-- Start transaction</a:t>
            </a:r>
          </a:p>
          <a:p>
            <a:r>
              <a:rPr lang="en-IN" dirty="0"/>
              <a:t>BEGIN TRANSACTION;</a:t>
            </a:r>
          </a:p>
          <a:p>
            <a:endParaRPr lang="en-IN" dirty="0"/>
          </a:p>
          <a:p>
            <a:r>
              <a:rPr lang="en-IN" dirty="0"/>
              <a:t>UPDATE STUDENT SET STUDENT_NAME = ‘Maria’ WHERE STUDENT_NAME = ‘Meena’;</a:t>
            </a:r>
          </a:p>
          <a:p>
            <a:endParaRPr lang="en-IN" dirty="0"/>
          </a:p>
          <a:p>
            <a:r>
              <a:rPr lang="en-IN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70113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2" y="990758"/>
            <a:ext cx="10805160" cy="707886"/>
          </a:xfrm>
        </p:spPr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6349750" y="2325056"/>
            <a:ext cx="5328592" cy="2141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6AFFD6-A210-1FEF-0EFD-E1377104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88" y="2112531"/>
            <a:ext cx="481914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ROLLBACK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command is used to undo transactions that have not been committed to the database. It reverts the database to the last committed state.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BD100-99EF-0E4E-06C4-39243902D3C4}"/>
              </a:ext>
            </a:extLst>
          </p:cNvPr>
          <p:cNvSpPr txBox="1"/>
          <p:nvPr/>
        </p:nvSpPr>
        <p:spPr>
          <a:xfrm>
            <a:off x="6240016" y="2784955"/>
            <a:ext cx="53231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-- Start transaction</a:t>
            </a:r>
          </a:p>
          <a:p>
            <a:r>
              <a:rPr lang="en-IN" dirty="0"/>
              <a:t>BEGIN TRANSACTION;</a:t>
            </a:r>
          </a:p>
          <a:p>
            <a:endParaRPr lang="en-IN" dirty="0"/>
          </a:p>
          <a:p>
            <a:r>
              <a:rPr lang="en-IN" dirty="0"/>
              <a:t>-- Delete order with </a:t>
            </a:r>
            <a:r>
              <a:rPr lang="en-IN" dirty="0" err="1"/>
              <a:t>order_id</a:t>
            </a:r>
            <a:r>
              <a:rPr lang="en-IN" dirty="0"/>
              <a:t> 5</a:t>
            </a:r>
          </a:p>
          <a:p>
            <a:r>
              <a:rPr lang="en-IN" dirty="0"/>
              <a:t>DELETE FROM Orders WHERE </a:t>
            </a:r>
            <a:r>
              <a:rPr lang="en-IN" dirty="0" err="1"/>
              <a:t>order_id</a:t>
            </a:r>
            <a:r>
              <a:rPr lang="en-IN" dirty="0"/>
              <a:t> = 5;</a:t>
            </a:r>
          </a:p>
          <a:p>
            <a:endParaRPr lang="en-IN" dirty="0"/>
          </a:p>
          <a:p>
            <a:r>
              <a:rPr lang="en-IN" dirty="0"/>
              <a:t>-- After some operations, decide to rollback</a:t>
            </a:r>
          </a:p>
          <a:p>
            <a:r>
              <a:rPr lang="en-IN" dirty="0"/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332681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2" y="990758"/>
            <a:ext cx="10805160" cy="707886"/>
          </a:xfrm>
        </p:spPr>
        <p:txBody>
          <a:bodyPr/>
          <a:lstStyle/>
          <a:p>
            <a:r>
              <a:rPr lang="en-US" dirty="0"/>
              <a:t>SAVEPOINT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6349750" y="2325056"/>
            <a:ext cx="5328592" cy="2141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06551BA-7D34-731D-63A2-45D95F33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32" y="1909558"/>
            <a:ext cx="543274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SAVEPOINT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command allows you to set a point within a transaction to which you can roll back without affecting the entire transaction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1B95C-56B6-5FAB-098A-740DFF55C04E}"/>
              </a:ext>
            </a:extLst>
          </p:cNvPr>
          <p:cNvSpPr txBox="1"/>
          <p:nvPr/>
        </p:nvSpPr>
        <p:spPr>
          <a:xfrm>
            <a:off x="5807968" y="1349299"/>
            <a:ext cx="61120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-- Start transaction</a:t>
            </a:r>
          </a:p>
          <a:p>
            <a:r>
              <a:rPr lang="en-IN" sz="1600" dirty="0"/>
              <a:t>BEGIN TRANSACTION;</a:t>
            </a:r>
          </a:p>
          <a:p>
            <a:endParaRPr lang="en-IN" sz="1600" dirty="0"/>
          </a:p>
          <a:p>
            <a:r>
              <a:rPr lang="en-IN" sz="1600" dirty="0"/>
              <a:t>-- Update customer 1's age</a:t>
            </a:r>
          </a:p>
          <a:p>
            <a:r>
              <a:rPr lang="en-IN" sz="1600" dirty="0"/>
              <a:t>UPDATE Customers SET age = 32 WHERE </a:t>
            </a:r>
            <a:r>
              <a:rPr lang="en-IN" sz="1600" dirty="0" err="1"/>
              <a:t>customer_id</a:t>
            </a:r>
            <a:r>
              <a:rPr lang="en-IN" sz="1600" dirty="0"/>
              <a:t> = 1;</a:t>
            </a:r>
          </a:p>
          <a:p>
            <a:endParaRPr lang="en-IN" sz="1600" dirty="0"/>
          </a:p>
          <a:p>
            <a:r>
              <a:rPr lang="en-IN" sz="1600" dirty="0"/>
              <a:t>-- Create a </a:t>
            </a:r>
            <a:r>
              <a:rPr lang="en-IN" sz="1600" dirty="0" err="1"/>
              <a:t>savepoint</a:t>
            </a:r>
            <a:r>
              <a:rPr lang="en-IN" sz="1600" dirty="0"/>
              <a:t> named SP1</a:t>
            </a:r>
          </a:p>
          <a:p>
            <a:r>
              <a:rPr lang="en-IN" sz="1600" dirty="0"/>
              <a:t>SAVEPOINT SP1;</a:t>
            </a:r>
          </a:p>
          <a:p>
            <a:endParaRPr lang="en-IN" sz="1600" dirty="0"/>
          </a:p>
          <a:p>
            <a:r>
              <a:rPr lang="en-IN" sz="1600" dirty="0"/>
              <a:t>-- Update customer 2's country</a:t>
            </a:r>
          </a:p>
          <a:p>
            <a:r>
              <a:rPr lang="en-IN" sz="1600" dirty="0"/>
              <a:t>UPDATE Customers SET country = 'Canada' WHERE </a:t>
            </a:r>
            <a:r>
              <a:rPr lang="en-IN" sz="1600" dirty="0" err="1"/>
              <a:t>customer_id</a:t>
            </a:r>
            <a:r>
              <a:rPr lang="en-IN" sz="1600" dirty="0"/>
              <a:t> = 2;</a:t>
            </a:r>
          </a:p>
          <a:p>
            <a:endParaRPr lang="en-IN" sz="1600" dirty="0"/>
          </a:p>
          <a:p>
            <a:r>
              <a:rPr lang="en-IN" sz="1600" dirty="0"/>
              <a:t>-- Create another </a:t>
            </a:r>
            <a:r>
              <a:rPr lang="en-IN" sz="1600" dirty="0" err="1"/>
              <a:t>savepoint</a:t>
            </a:r>
            <a:r>
              <a:rPr lang="en-IN" sz="1600" dirty="0"/>
              <a:t> named SP2</a:t>
            </a:r>
          </a:p>
          <a:p>
            <a:r>
              <a:rPr lang="en-IN" sz="1600" dirty="0"/>
              <a:t>SAVEPOINT SP2;</a:t>
            </a:r>
          </a:p>
          <a:p>
            <a:endParaRPr lang="en-IN" sz="1600" dirty="0"/>
          </a:p>
          <a:p>
            <a:r>
              <a:rPr lang="en-IN" sz="1600" dirty="0"/>
              <a:t>-- If an error occurs, you can rollback to SP1 or SP2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488</TotalTime>
  <Words>568</Words>
  <Application>Microsoft Office PowerPoint</Application>
  <PresentationFormat>Widescreen</PresentationFormat>
  <Paragraphs>96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Arial Unicode MS</vt:lpstr>
      <vt:lpstr>Tw Cen MT</vt:lpstr>
      <vt:lpstr>Tw Cen MT Condensed</vt:lpstr>
      <vt:lpstr>Wingdings 3</vt:lpstr>
      <vt:lpstr>ModernClassicBlock-3</vt:lpstr>
      <vt:lpstr>PL/SQL </vt:lpstr>
      <vt:lpstr>PowerPoint Presentation</vt:lpstr>
      <vt:lpstr>PowerPoint Presentation</vt:lpstr>
      <vt:lpstr>PowerPoint Presentation</vt:lpstr>
      <vt:lpstr>TCL COMMANDS IN SQL</vt:lpstr>
      <vt:lpstr>T c l commands (transaction control Language)</vt:lpstr>
      <vt:lpstr>COMMIT</vt:lpstr>
      <vt:lpstr>ROLLBACK</vt:lpstr>
      <vt:lpstr>SAVEPOINT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Haneesha RH</dc:creator>
  <cp:lastModifiedBy>Haneesha RH</cp:lastModifiedBy>
  <cp:revision>5</cp:revision>
  <dcterms:created xsi:type="dcterms:W3CDTF">2024-06-22T05:28:56Z</dcterms:created>
  <dcterms:modified xsi:type="dcterms:W3CDTF">2024-06-25T05:38:20Z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