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24377650" cy="13716000"/>
  <p:notesSz cx="6858000" cy="9144000"/>
  <p:embeddedFontLst>
    <p:embeddedFont>
      <p:font typeface="Century Schoolbook" panose="02040604050505020304" pitchFamily="18"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
      <p:font typeface="Montserrat SemiBold" panose="000007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8a/YPuh6ErpEuSB/yalUELt/z1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67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400" b="0" i="0" u="none" strike="noStrike" cap="none">
                <a:solidFill>
                  <a:schemeClr val="dk1"/>
                </a:solidFill>
                <a:latin typeface="Montserrat"/>
                <a:ea typeface="Montserrat"/>
                <a:cs typeface="Montserrat"/>
                <a:sym typeface="Montserrat"/>
              </a:defRPr>
            </a:lvl1pPr>
            <a:lvl2pPr marL="914400" marR="0" lvl="1" indent="-228600" algn="l" rtl="0">
              <a:spcBef>
                <a:spcPts val="0"/>
              </a:spcBef>
              <a:spcAft>
                <a:spcPts val="0"/>
              </a:spcAft>
              <a:buSzPts val="1400"/>
              <a:buNone/>
              <a:defRPr sz="2400" b="0" i="0" u="none" strike="noStrike" cap="none">
                <a:solidFill>
                  <a:schemeClr val="dk1"/>
                </a:solidFill>
                <a:latin typeface="Montserrat"/>
                <a:ea typeface="Montserrat"/>
                <a:cs typeface="Montserrat"/>
                <a:sym typeface="Montserrat"/>
              </a:defRPr>
            </a:lvl2pPr>
            <a:lvl3pPr marL="1371600" marR="0" lvl="2" indent="-228600" algn="l" rtl="0">
              <a:spcBef>
                <a:spcPts val="0"/>
              </a:spcBef>
              <a:spcAft>
                <a:spcPts val="0"/>
              </a:spcAft>
              <a:buSzPts val="1400"/>
              <a:buNone/>
              <a:defRPr sz="2400" b="0" i="0" u="none" strike="noStrike" cap="none">
                <a:solidFill>
                  <a:schemeClr val="dk1"/>
                </a:solidFill>
                <a:latin typeface="Montserrat"/>
                <a:ea typeface="Montserrat"/>
                <a:cs typeface="Montserrat"/>
                <a:sym typeface="Montserrat"/>
              </a:defRPr>
            </a:lvl3pPr>
            <a:lvl4pPr marL="1828800" marR="0" lvl="3" indent="-228600" algn="l" rtl="0">
              <a:spcBef>
                <a:spcPts val="0"/>
              </a:spcBef>
              <a:spcAft>
                <a:spcPts val="0"/>
              </a:spcAft>
              <a:buSzPts val="1400"/>
              <a:buNone/>
              <a:defRPr sz="2400" b="0" i="0" u="none" strike="noStrike" cap="none">
                <a:solidFill>
                  <a:schemeClr val="dk1"/>
                </a:solidFill>
                <a:latin typeface="Montserrat"/>
                <a:ea typeface="Montserrat"/>
                <a:cs typeface="Montserrat"/>
                <a:sym typeface="Montserrat"/>
              </a:defRPr>
            </a:lvl4pPr>
            <a:lvl5pPr marL="2286000" marR="0" lvl="4" indent="-228600" algn="l" rtl="0">
              <a:spcBef>
                <a:spcPts val="0"/>
              </a:spcBef>
              <a:spcAft>
                <a:spcPts val="0"/>
              </a:spcAft>
              <a:buSzPts val="1400"/>
              <a:buNone/>
              <a:defRPr sz="2400" b="0" i="0" u="none" strike="noStrike" cap="none">
                <a:solidFill>
                  <a:schemeClr val="dk1"/>
                </a:solidFill>
                <a:latin typeface="Montserrat"/>
                <a:ea typeface="Montserrat"/>
                <a:cs typeface="Montserrat"/>
                <a:sym typeface="Montserrat"/>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ontserrat"/>
                <a:ea typeface="Montserrat"/>
                <a:cs typeface="Montserrat"/>
                <a:sym typeface="Montserrat"/>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ontserrat"/>
                <a:ea typeface="Montserrat"/>
                <a:cs typeface="Montserrat"/>
                <a:sym typeface="Montserrat"/>
              </a:rPr>
              <a:t>‹#›</a:t>
            </a:fld>
            <a:endParaRPr sz="1200" b="0" i="0" u="none" strike="noStrike" cap="none">
              <a:solidFill>
                <a:schemeClr val="dk1"/>
              </a:solidFill>
              <a:latin typeface="Montserrat"/>
              <a:ea typeface="Montserrat"/>
              <a:cs typeface="Montserrat"/>
              <a:sym typeface="Montserra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 name="Google Shape;2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1000" b="0" i="0" u="none" strike="noStrike">
                <a:solidFill>
                  <a:schemeClr val="dk1"/>
                </a:solidFill>
                <a:latin typeface="Montserrat"/>
                <a:ea typeface="Montserrat"/>
                <a:cs typeface="Montserrat"/>
                <a:sym typeface="Montserrat"/>
              </a:rPr>
              <a:t>Hello ! Welcome</a:t>
            </a:r>
            <a:r>
              <a:rPr lang="en-US" sz="1000"/>
              <a:t> Aitrich Academy</a:t>
            </a:r>
            <a:r>
              <a:rPr lang="en-US" sz="1000" b="0" i="0" u="none" strike="noStrike">
                <a:solidFill>
                  <a:schemeClr val="dk1"/>
                </a:solidFill>
                <a:latin typeface="Montserrat"/>
                <a:ea typeface="Montserrat"/>
                <a:cs typeface="Montserrat"/>
                <a:sym typeface="Montserrat"/>
              </a:rPr>
              <a:t>. In this session, we’ll be discussing about databases. It is introduced to overcome the deficiencies of traditional file based system. This session help you to understand more about data storage in databases. It include what is database, what are the importance of database, then there are many types of databases and finally the basic concepts associated with the system.</a:t>
            </a:r>
            <a:endParaRPr sz="400" b="0" i="0" u="none" strike="noStrike">
              <a:solidFill>
                <a:srgbClr val="000000"/>
              </a:solidFill>
              <a:latin typeface="Roboto"/>
              <a:ea typeface="Roboto"/>
              <a:cs typeface="Roboto"/>
              <a:sym typeface="Roboto"/>
            </a:endParaRPr>
          </a:p>
          <a:p>
            <a:pPr marL="0" lvl="0" indent="0" algn="just" rtl="0">
              <a:spcBef>
                <a:spcPts val="1500"/>
              </a:spcBef>
              <a:spcAft>
                <a:spcPts val="0"/>
              </a:spcAft>
              <a:buNone/>
            </a:pPr>
            <a:r>
              <a:rPr lang="en-US" sz="1000" b="0" i="0">
                <a:solidFill>
                  <a:srgbClr val="374151"/>
                </a:solidFill>
                <a:latin typeface="Arial"/>
                <a:ea typeface="Arial"/>
                <a:cs typeface="Arial"/>
                <a:sym typeface="Arial"/>
              </a:rPr>
              <a:t>in this session we will explore the  features, real world applications, history and an example of this powerful programming language.</a:t>
            </a:r>
            <a:endParaRPr sz="1000" b="0"/>
          </a:p>
          <a:p>
            <a:pPr marL="0" lvl="0" indent="0" algn="just" rtl="0">
              <a:spcBef>
                <a:spcPts val="3000"/>
              </a:spcBef>
              <a:spcAft>
                <a:spcPts val="0"/>
              </a:spcAft>
              <a:buNone/>
            </a:pPr>
            <a:r>
              <a:rPr lang="en-US" sz="400" b="0" i="0" u="none" strike="noStrike">
                <a:solidFill>
                  <a:srgbClr val="000000"/>
                </a:solidFill>
                <a:latin typeface="Roboto"/>
                <a:ea typeface="Roboto"/>
                <a:cs typeface="Roboto"/>
                <a:sym typeface="Roboto"/>
              </a:rPr>
              <a:t>So whether you're a complete beginner or have some programming experience and looking to dive into Java, this tutorial is perfect for you. Let's get started!</a:t>
            </a:r>
            <a:endParaRPr sz="1000" b="0"/>
          </a:p>
          <a:p>
            <a:pPr marL="0" lvl="0" indent="0" algn="l" rtl="0">
              <a:spcBef>
                <a:spcPts val="0"/>
              </a:spcBef>
              <a:spcAft>
                <a:spcPts val="0"/>
              </a:spcAft>
              <a:buNone/>
            </a:pPr>
            <a:br>
              <a:rPr lang="en-US" sz="1000"/>
            </a:br>
            <a:endParaRPr sz="1000"/>
          </a:p>
        </p:txBody>
      </p:sp>
      <p:sp>
        <p:nvSpPr>
          <p:cNvPr id="26" name="Google Shape;2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Montserrat"/>
              <a:buNone/>
            </a:pPr>
            <a:r>
              <a:rPr lang="en-US" sz="1800"/>
              <a:t>In this session we discussing about what is database. It </a:t>
            </a:r>
            <a:r>
              <a:rPr lang="en-US" sz="1800">
                <a:latin typeface="Montserrat"/>
                <a:ea typeface="Montserrat"/>
                <a:cs typeface="Montserrat"/>
                <a:sym typeface="Montserrat"/>
              </a:rPr>
              <a:t>an organized collection of structured information, or data stored in a computer system</a:t>
            </a:r>
            <a:r>
              <a:rPr lang="en-US" sz="1800">
                <a:latin typeface="Times New Roman"/>
                <a:ea typeface="Times New Roman"/>
                <a:cs typeface="Times New Roman"/>
                <a:sym typeface="Times New Roman"/>
              </a:rPr>
              <a:t>. Simply in database </a:t>
            </a:r>
            <a:r>
              <a:rPr lang="en-US" sz="1800" b="0" i="0">
                <a:solidFill>
                  <a:schemeClr val="dk1"/>
                </a:solidFill>
                <a:latin typeface="Montserrat"/>
                <a:ea typeface="Montserrat"/>
                <a:cs typeface="Montserrat"/>
                <a:sym typeface="Montserrat"/>
              </a:rPr>
              <a:t>data is stored and accessed electronically. It is a structured way of organizing information that can be easily queried, updated, and analyzed. A database management system or DBMS is used to create, manipulate, and maintain a database. A database system is the collective name for the data, the DBMS, and the applications associated with them. Databases are designed to organize and store data in a structured format that allows for efficient retrieval, querying, and manipulation of data. In relational databases, data is organized into tables . In non-relational databases, such as document-oriented databases or key-value stores, data is organized into collections or documents. </a:t>
            </a:r>
            <a:r>
              <a:rPr lang="en-US" sz="1800">
                <a:latin typeface="Times New Roman"/>
                <a:ea typeface="Times New Roman"/>
                <a:cs typeface="Times New Roman"/>
                <a:sym typeface="Times New Roman"/>
              </a:rPr>
              <a:t>The main purpose of the database is to operate a large amount of information by storing, retrieving, and managing data.</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endParaRPr sz="1800">
              <a:latin typeface="Montserrat"/>
              <a:ea typeface="Montserrat"/>
              <a:cs typeface="Montserrat"/>
              <a:sym typeface="Montserrat"/>
            </a:endParaRPr>
          </a:p>
          <a:p>
            <a:pPr marL="0" lvl="0" indent="0" algn="l" rtl="0">
              <a:spcBef>
                <a:spcPts val="0"/>
              </a:spcBef>
              <a:spcAft>
                <a:spcPts val="0"/>
              </a:spcAft>
              <a:buNone/>
            </a:pPr>
            <a:endParaRPr sz="1800"/>
          </a:p>
        </p:txBody>
      </p:sp>
      <p:sp>
        <p:nvSpPr>
          <p:cNvPr id="40" name="Google Shape;4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600"/>
              <a:t>Now we are going to understand the important features of databases. The following features make databases more better than traditional file based system. </a:t>
            </a:r>
            <a:endParaRPr sz="600"/>
          </a:p>
          <a:p>
            <a:pPr marL="0" lvl="0" indent="0" algn="l" rtl="0">
              <a:spcBef>
                <a:spcPts val="0"/>
              </a:spcBef>
              <a:spcAft>
                <a:spcPts val="0"/>
              </a:spcAft>
              <a:buNone/>
            </a:pPr>
            <a:r>
              <a:rPr lang="en-US" sz="600"/>
              <a:t>First 1 is data organization . Databases provide a structure for organizing large amounts of data into particular structures to making it easier to find, access, and manage information. Then the second one is data consistency . By enforcing rules and constraints on the data, databases ensure that data remains consistent and accurate across all applications that use it. </a:t>
            </a:r>
            <a:endParaRPr sz="600"/>
          </a:p>
          <a:p>
            <a:pPr marL="0" lvl="0" indent="0" algn="l" rtl="0">
              <a:spcBef>
                <a:spcPts val="0"/>
              </a:spcBef>
              <a:spcAft>
                <a:spcPts val="0"/>
              </a:spcAft>
              <a:buNone/>
            </a:pPr>
            <a:r>
              <a:rPr lang="en-US" sz="600"/>
              <a:t>Next is Data integrity. Databases provide mechanisms for ensuring that data is not lost or corrupted, and that it can be recovered in the event of hardware or software failures.</a:t>
            </a:r>
            <a:endParaRPr sz="600"/>
          </a:p>
          <a:p>
            <a:pPr marL="0" lvl="0" indent="0" algn="l" rtl="0">
              <a:spcBef>
                <a:spcPts val="0"/>
              </a:spcBef>
              <a:spcAft>
                <a:spcPts val="0"/>
              </a:spcAft>
              <a:buNone/>
            </a:pPr>
            <a:r>
              <a:rPr lang="en-US" sz="600"/>
              <a:t>Fourth one is data security. Databases provide features for controlling who has access to the data, and what they can do with it, ensuring that sensitive information is kept confidential and protected from unauthorized access. </a:t>
            </a:r>
            <a:endParaRPr sz="600"/>
          </a:p>
          <a:p>
            <a:pPr marL="0" lvl="0" indent="0" algn="l" rtl="0">
              <a:spcBef>
                <a:spcPts val="0"/>
              </a:spcBef>
              <a:spcAft>
                <a:spcPts val="0"/>
              </a:spcAft>
              <a:buNone/>
            </a:pPr>
            <a:r>
              <a:rPr lang="en-US" sz="600"/>
              <a:t>Fifth one is data scalability. Databases can handle large amounts of data, making it possible to store and manage huge datasets that would be impossible to handle using traditional file systems. </a:t>
            </a:r>
            <a:endParaRPr sz="600"/>
          </a:p>
          <a:p>
            <a:pPr marL="0" lvl="0" indent="0" algn="l" rtl="0">
              <a:spcBef>
                <a:spcPts val="0"/>
              </a:spcBef>
              <a:spcAft>
                <a:spcPts val="0"/>
              </a:spcAft>
              <a:buNone/>
            </a:pPr>
            <a:r>
              <a:rPr lang="en-US" sz="600"/>
              <a:t>Then data concurrency. Databases provide mechanisms for managing multiple concurrent users, ensuring that users can access and modify the data without interfering with each other.</a:t>
            </a:r>
            <a:endParaRPr sz="6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endParaRPr sz="6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endParaRPr sz="6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endParaRPr sz="6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endParaRPr sz="600">
              <a:latin typeface="Times New Roman"/>
              <a:ea typeface="Times New Roman"/>
              <a:cs typeface="Times New Roman"/>
              <a:sym typeface="Times New Roman"/>
            </a:endParaRPr>
          </a:p>
          <a:p>
            <a:pPr marL="0" lvl="0" indent="0" algn="l" rtl="0">
              <a:spcBef>
                <a:spcPts val="0"/>
              </a:spcBef>
              <a:spcAft>
                <a:spcPts val="0"/>
              </a:spcAft>
              <a:buNone/>
            </a:pPr>
            <a:endParaRPr sz="600"/>
          </a:p>
        </p:txBody>
      </p:sp>
      <p:sp>
        <p:nvSpPr>
          <p:cNvPr id="71" name="Google Shape;7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Montserrat"/>
              <a:buNone/>
            </a:pPr>
            <a:r>
              <a:rPr lang="en-US" sz="1800"/>
              <a:t>Now we are move to the next session which explain the basic types of databases. </a:t>
            </a:r>
            <a:r>
              <a:rPr lang="en-US" sz="1800">
                <a:latin typeface="Times New Roman"/>
                <a:ea typeface="Times New Roman"/>
                <a:cs typeface="Times New Roman"/>
                <a:sym typeface="Times New Roman"/>
              </a:rPr>
              <a:t>There are several types of databases, each with its own specific characteristics and use cases. Some of the most common types of databases are.</a:t>
            </a:r>
            <a:endParaRPr sz="1800">
              <a:latin typeface="Times New Roman"/>
              <a:ea typeface="Times New Roman"/>
              <a:cs typeface="Times New Roman"/>
              <a:sym typeface="Times New Roman"/>
            </a:endParaRPr>
          </a:p>
          <a:p>
            <a:pPr marL="0" marR="0" lvl="1" indent="0" algn="l" rtl="0">
              <a:lnSpc>
                <a:spcPct val="100000"/>
              </a:lnSpc>
              <a:spcBef>
                <a:spcPts val="0"/>
              </a:spcBef>
              <a:spcAft>
                <a:spcPts val="0"/>
              </a:spcAft>
              <a:buClr>
                <a:schemeClr val="dk1"/>
              </a:buClr>
              <a:buSzPts val="2400"/>
              <a:buFont typeface="Montserrat"/>
              <a:buNone/>
            </a:pPr>
            <a:r>
              <a:rPr lang="en-US" sz="1800"/>
              <a:t>First one </a:t>
            </a:r>
            <a:r>
              <a:rPr lang="en-US" sz="1800" b="1">
                <a:latin typeface="Times New Roman"/>
                <a:ea typeface="Times New Roman"/>
                <a:cs typeface="Times New Roman"/>
                <a:sym typeface="Times New Roman"/>
              </a:rPr>
              <a:t>Relational databases: </a:t>
            </a:r>
            <a:r>
              <a:rPr lang="en-US" sz="1800">
                <a:latin typeface="Times New Roman"/>
                <a:ea typeface="Times New Roman"/>
                <a:cs typeface="Times New Roman"/>
                <a:sym typeface="Times New Roman"/>
              </a:rPr>
              <a:t>These are the most widely used type of database, and they store data in tables that are related to each other using keys. MySQL, Oracle, and Microsoft SQL Server are some examples of relational database. Next one is </a:t>
            </a:r>
            <a:r>
              <a:rPr lang="en-US" sz="1800" b="1">
                <a:latin typeface="Times New Roman"/>
                <a:ea typeface="Times New Roman"/>
                <a:cs typeface="Times New Roman"/>
                <a:sym typeface="Times New Roman"/>
              </a:rPr>
              <a:t>NoSQL databases:</a:t>
            </a:r>
            <a:r>
              <a:rPr lang="en-US" sz="1800">
                <a:latin typeface="Times New Roman"/>
                <a:ea typeface="Times New Roman"/>
                <a:cs typeface="Times New Roman"/>
                <a:sym typeface="Times New Roman"/>
              </a:rPr>
              <a:t> These databases do not use the traditional tabular structure and are used to store unstructured or semi-structured data. MongoDB, Cassandra, and Amazon DynamoDB are some examples. Then </a:t>
            </a:r>
            <a:r>
              <a:rPr lang="en-US" sz="1800" b="1">
                <a:latin typeface="Times New Roman"/>
                <a:ea typeface="Times New Roman"/>
                <a:cs typeface="Times New Roman"/>
                <a:sym typeface="Times New Roman"/>
              </a:rPr>
              <a:t>Object-oriented databases: </a:t>
            </a:r>
            <a:r>
              <a:rPr lang="en-US" sz="1800">
                <a:latin typeface="Times New Roman"/>
                <a:ea typeface="Times New Roman"/>
                <a:cs typeface="Times New Roman"/>
                <a:sym typeface="Times New Roman"/>
              </a:rPr>
              <a:t>These databases store data in the form of objects, rather than tables, making them more suitable for object-oriented programming. Examples of object-oriented databases are Versant Object Database and ObjectStore. Then fourth one is </a:t>
            </a:r>
            <a:r>
              <a:rPr lang="en-US" sz="1800" b="1">
                <a:latin typeface="Times New Roman"/>
                <a:ea typeface="Times New Roman"/>
                <a:cs typeface="Times New Roman"/>
                <a:sym typeface="Times New Roman"/>
              </a:rPr>
              <a:t>Graph databases : </a:t>
            </a:r>
            <a:r>
              <a:rPr lang="en-US" sz="1800">
                <a:latin typeface="Times New Roman"/>
                <a:ea typeface="Times New Roman"/>
                <a:cs typeface="Times New Roman"/>
                <a:sym typeface="Times New Roman"/>
              </a:rPr>
              <a:t>These databases store data in a graph structure, consisting of nodes and edges. They are ideal for managing data with complex relationships, such as social networks or recommendation engines. Then </a:t>
            </a:r>
            <a:r>
              <a:rPr lang="en-US" sz="1800" b="1">
                <a:latin typeface="Times New Roman"/>
                <a:ea typeface="Times New Roman"/>
                <a:cs typeface="Times New Roman"/>
                <a:sym typeface="Times New Roman"/>
              </a:rPr>
              <a:t>Time-series databases:</a:t>
            </a:r>
            <a:r>
              <a:rPr lang="en-US" sz="1800">
                <a:latin typeface="Times New Roman"/>
                <a:ea typeface="Times New Roman"/>
                <a:cs typeface="Times New Roman"/>
                <a:sym typeface="Times New Roman"/>
              </a:rPr>
              <a:t> These databases are optimized for storing and querying time-series data, which is data that changes over time. </a:t>
            </a:r>
            <a:r>
              <a:rPr lang="en-US" sz="1800" b="1">
                <a:latin typeface="Times New Roman"/>
                <a:ea typeface="Times New Roman"/>
                <a:cs typeface="Times New Roman"/>
                <a:sym typeface="Times New Roman"/>
              </a:rPr>
              <a:t>Spatial databases:</a:t>
            </a:r>
            <a:r>
              <a:rPr lang="en-US" sz="1800">
                <a:latin typeface="Times New Roman"/>
                <a:ea typeface="Times New Roman"/>
                <a:cs typeface="Times New Roman"/>
                <a:sym typeface="Times New Roman"/>
              </a:rPr>
              <a:t> These databases are designed to store and query spatial data, such as geographic information or satellite imagery. PostGIS and Oracle Spatial are some examples. Finally </a:t>
            </a:r>
            <a:r>
              <a:rPr lang="en-US" sz="1800" b="1">
                <a:latin typeface="Times New Roman"/>
                <a:ea typeface="Times New Roman"/>
                <a:cs typeface="Times New Roman"/>
                <a:sym typeface="Times New Roman"/>
              </a:rPr>
              <a:t>Cloud databases:</a:t>
            </a:r>
            <a:r>
              <a:rPr lang="en-US" sz="1800">
                <a:latin typeface="Times New Roman"/>
                <a:ea typeface="Times New Roman"/>
                <a:cs typeface="Times New Roman"/>
                <a:sym typeface="Times New Roman"/>
              </a:rPr>
              <a:t> These are databases that are hosted and managed in the cloud, and can be accessed from anywhere with an internet connection. Examples of cloud databases include Amazon RDS, Google Cloud SQL, and Microsoft Azure SQL Database.</a:t>
            </a:r>
            <a:endParaRPr sz="1800">
              <a:latin typeface="Times New Roman"/>
              <a:ea typeface="Times New Roman"/>
              <a:cs typeface="Times New Roman"/>
              <a:sym typeface="Times New Roman"/>
            </a:endParaRPr>
          </a:p>
          <a:p>
            <a:pPr marL="0" marR="0" lvl="1" indent="0" algn="l" rtl="0">
              <a:lnSpc>
                <a:spcPct val="100000"/>
              </a:lnSpc>
              <a:spcBef>
                <a:spcPts val="0"/>
              </a:spcBef>
              <a:spcAft>
                <a:spcPts val="0"/>
              </a:spcAft>
              <a:buClr>
                <a:schemeClr val="dk1"/>
              </a:buClr>
              <a:buSzPts val="2400"/>
              <a:buFont typeface="Montserrat"/>
              <a:buNone/>
            </a:pPr>
            <a:endParaRPr sz="1800">
              <a:latin typeface="Times New Roman"/>
              <a:ea typeface="Times New Roman"/>
              <a:cs typeface="Times New Roman"/>
              <a:sym typeface="Times New Roman"/>
            </a:endParaRPr>
          </a:p>
          <a:p>
            <a:pPr marL="0" marR="0" lvl="1" indent="0" algn="l" rtl="0">
              <a:lnSpc>
                <a:spcPct val="100000"/>
              </a:lnSpc>
              <a:spcBef>
                <a:spcPts val="0"/>
              </a:spcBef>
              <a:spcAft>
                <a:spcPts val="0"/>
              </a:spcAft>
              <a:buClr>
                <a:schemeClr val="dk1"/>
              </a:buClr>
              <a:buSzPts val="2400"/>
              <a:buFont typeface="Montserra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p>
        </p:txBody>
      </p:sp>
      <p:sp>
        <p:nvSpPr>
          <p:cNvPr id="124" name="Google Shape;124;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t>Next we will discussing about basic concept of databases. </a:t>
            </a:r>
            <a:endParaRPr sz="1800"/>
          </a:p>
          <a:p>
            <a:pPr marL="0" lvl="0" indent="0" algn="l" rtl="0">
              <a:spcBef>
                <a:spcPts val="0"/>
              </a:spcBef>
              <a:spcAft>
                <a:spcPts val="0"/>
              </a:spcAft>
              <a:buNone/>
            </a:pPr>
            <a:r>
              <a:rPr lang="en-US" sz="1800"/>
              <a:t>Here we are going to learn the 7 basic concepts. </a:t>
            </a:r>
            <a:endParaRPr sz="1800"/>
          </a:p>
          <a:p>
            <a:pPr marL="0" lvl="0" indent="0" algn="l" rtl="0">
              <a:spcBef>
                <a:spcPts val="0"/>
              </a:spcBef>
              <a:spcAft>
                <a:spcPts val="0"/>
              </a:spcAft>
              <a:buNone/>
            </a:pPr>
            <a:r>
              <a:rPr lang="en-US" sz="1800"/>
              <a:t>Lets look them one by one.</a:t>
            </a:r>
            <a:endParaRPr sz="1800"/>
          </a:p>
          <a:p>
            <a:pPr marL="0" marR="0" lvl="0" indent="0" algn="l" rtl="0">
              <a:lnSpc>
                <a:spcPct val="100000"/>
              </a:lnSpc>
              <a:spcBef>
                <a:spcPts val="0"/>
              </a:spcBef>
              <a:spcAft>
                <a:spcPts val="0"/>
              </a:spcAft>
              <a:buClr>
                <a:schemeClr val="dk1"/>
              </a:buClr>
              <a:buSzPts val="2400"/>
              <a:buFont typeface="Montserrat"/>
              <a:buNone/>
            </a:pPr>
            <a:r>
              <a:rPr lang="en-US" sz="1800"/>
              <a:t>First 1.</a:t>
            </a:r>
            <a:r>
              <a:rPr lang="en-US" sz="1800" b="1">
                <a:latin typeface="Times New Roman"/>
                <a:ea typeface="Times New Roman"/>
                <a:cs typeface="Times New Roman"/>
                <a:sym typeface="Times New Roman"/>
              </a:rPr>
              <a:t> Database Schema:</a:t>
            </a:r>
            <a:r>
              <a:rPr lang="en-US" sz="1800">
                <a:latin typeface="Times New Roman"/>
                <a:ea typeface="Times New Roman"/>
                <a:cs typeface="Times New Roman"/>
                <a:sym typeface="Times New Roman"/>
              </a:rPr>
              <a:t> It is a design of the database. Or we can say that it is a skeleton of the database that is used to represent the structure, types of data will be stored in the rows and columns, constraints, relationships between the tables.</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r>
              <a:rPr lang="en-US" sz="1800"/>
              <a:t> </a:t>
            </a:r>
            <a:r>
              <a:rPr lang="en-US" sz="1800" b="1">
                <a:latin typeface="Times New Roman"/>
                <a:ea typeface="Times New Roman"/>
                <a:cs typeface="Times New Roman"/>
                <a:sym typeface="Times New Roman"/>
              </a:rPr>
              <a:t>Data Constraints:</a:t>
            </a:r>
            <a:r>
              <a:rPr lang="en-US" sz="1800">
                <a:latin typeface="Times New Roman"/>
                <a:ea typeface="Times New Roman"/>
                <a:cs typeface="Times New Roman"/>
                <a:sym typeface="Times New Roman"/>
              </a:rPr>
              <a:t> In a database, sometimes we put some restrictions on the table that what type of data can be stored in one or more columns of the table, it can be done by using constraints. Constraints are defined while we are creating a table.</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r>
              <a:rPr lang="en-US" sz="1800"/>
              <a:t> </a:t>
            </a:r>
            <a:r>
              <a:rPr lang="en-US" sz="1800" b="1">
                <a:latin typeface="Times New Roman"/>
                <a:ea typeface="Times New Roman"/>
                <a:cs typeface="Times New Roman"/>
                <a:sym typeface="Times New Roman"/>
              </a:rPr>
              <a:t>Data dictionary or Metadata: </a:t>
            </a:r>
            <a:r>
              <a:rPr lang="en-US" sz="1800">
                <a:latin typeface="Times New Roman"/>
                <a:ea typeface="Times New Roman"/>
                <a:cs typeface="Times New Roman"/>
                <a:sym typeface="Times New Roman"/>
              </a:rPr>
              <a:t>Metadata is known as the data about the data. Or we can say that the database schema along with different types of constraints on the data is stored by DBMS in the dictionary is known as metadata.</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r>
              <a:rPr lang="en-US" sz="1800"/>
              <a:t> </a:t>
            </a:r>
            <a:r>
              <a:rPr lang="en-US" sz="1800" b="1">
                <a:latin typeface="Times New Roman"/>
                <a:ea typeface="Times New Roman"/>
                <a:cs typeface="Times New Roman"/>
                <a:sym typeface="Times New Roman"/>
              </a:rPr>
              <a:t>Database instance: </a:t>
            </a:r>
            <a:r>
              <a:rPr lang="en-US" sz="1800">
                <a:latin typeface="Times New Roman"/>
                <a:ea typeface="Times New Roman"/>
                <a:cs typeface="Times New Roman"/>
                <a:sym typeface="Times New Roman"/>
              </a:rPr>
              <a:t>In a database, a database instance is used to define the complete database environment and its components. Or we can say that it is a set of memory structures and background processes that are used to access the database files. </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1800">
                <a:latin typeface="Times New Roman"/>
                <a:ea typeface="Times New Roman"/>
                <a:cs typeface="Times New Roman"/>
                <a:sym typeface="Times New Roman"/>
              </a:rPr>
              <a:t> </a:t>
            </a:r>
            <a:r>
              <a:rPr lang="en-US" sz="1800" b="1">
                <a:latin typeface="Times New Roman"/>
                <a:ea typeface="Times New Roman"/>
                <a:cs typeface="Times New Roman"/>
                <a:sym typeface="Times New Roman"/>
              </a:rPr>
              <a:t>Query:</a:t>
            </a:r>
            <a:r>
              <a:rPr lang="en-US" sz="1800">
                <a:latin typeface="Times New Roman"/>
                <a:ea typeface="Times New Roman"/>
                <a:cs typeface="Times New Roman"/>
                <a:sym typeface="Times New Roman"/>
              </a:rPr>
              <a:t> In a database, a query is used to access data from the database. So users have to write queries to retrieve or manipulate data from the database. </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1800" b="1">
                <a:latin typeface="Times New Roman"/>
                <a:ea typeface="Times New Roman"/>
                <a:cs typeface="Times New Roman"/>
                <a:sym typeface="Times New Roman"/>
              </a:rPr>
              <a:t>Data manipulation: </a:t>
            </a:r>
            <a:r>
              <a:rPr lang="en-US" sz="1800">
                <a:latin typeface="Times New Roman"/>
                <a:ea typeface="Times New Roman"/>
                <a:cs typeface="Times New Roman"/>
                <a:sym typeface="Times New Roman"/>
              </a:rPr>
              <a:t>In a database, we can easily manipulate data using the three main operations that is Insertion, Deletion, and updating.</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Times New Roman"/>
              <a:buNone/>
            </a:pPr>
            <a:r>
              <a:rPr lang="en-US" sz="1800" b="1">
                <a:latin typeface="Times New Roman"/>
                <a:ea typeface="Times New Roman"/>
                <a:cs typeface="Times New Roman"/>
                <a:sym typeface="Times New Roman"/>
              </a:rPr>
              <a:t>Data Engine:</a:t>
            </a:r>
            <a:r>
              <a:rPr lang="en-US" sz="1800">
                <a:latin typeface="Times New Roman"/>
                <a:ea typeface="Times New Roman"/>
                <a:cs typeface="Times New Roman"/>
                <a:sym typeface="Times New Roman"/>
              </a:rPr>
              <a:t> It is an underlying component that is used to create and manage various database queries. </a:t>
            </a: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endParaRPr sz="180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Montserrat"/>
              <a:buNone/>
            </a:pPr>
            <a:endParaRPr sz="1800">
              <a:latin typeface="Times New Roman"/>
              <a:ea typeface="Times New Roman"/>
              <a:cs typeface="Times New Roman"/>
              <a:sym typeface="Times New Roman"/>
            </a:endParaRPr>
          </a:p>
          <a:p>
            <a:pPr marL="0" lvl="0" indent="0" algn="l" rtl="0">
              <a:spcBef>
                <a:spcPts val="0"/>
              </a:spcBef>
              <a:spcAft>
                <a:spcPts val="0"/>
              </a:spcAft>
              <a:buNone/>
            </a:pPr>
            <a:endParaRPr sz="1800"/>
          </a:p>
          <a:p>
            <a:pPr marL="0" lvl="0" indent="0" algn="l" rtl="0">
              <a:spcBef>
                <a:spcPts val="0"/>
              </a:spcBef>
              <a:spcAft>
                <a:spcPts val="0"/>
              </a:spcAft>
              <a:buNone/>
            </a:pPr>
            <a:br>
              <a:rPr lang="en-US" sz="1800"/>
            </a:br>
            <a:endParaRPr sz="1800"/>
          </a:p>
          <a:p>
            <a:pPr marL="0" lvl="0" indent="0" algn="l" rtl="0">
              <a:spcBef>
                <a:spcPts val="0"/>
              </a:spcBef>
              <a:spcAft>
                <a:spcPts val="0"/>
              </a:spcAft>
              <a:buNone/>
            </a:pPr>
            <a:r>
              <a:rPr lang="en-US" sz="1800"/>
              <a:t>3</a:t>
            </a:r>
            <a:endParaRPr sz="1800"/>
          </a:p>
        </p:txBody>
      </p:sp>
      <p:sp>
        <p:nvSpPr>
          <p:cNvPr id="154" name="Google Shape;15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f0e852853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1f0e852853b_0_7:notes"/>
          <p:cNvSpPr>
            <a:spLocks noGrp="1" noRot="1" noChangeAspect="1"/>
          </p:cNvSpPr>
          <p:nvPr>
            <p:ph type="sldImg" idx="2"/>
          </p:nvPr>
        </p:nvSpPr>
        <p:spPr>
          <a:xfrm>
            <a:off x="1143820" y="685800"/>
            <a:ext cx="45711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5" name="Google Shape;15;p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6" name="Google Shape;16;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3600">
                <a:solidFill>
                  <a:schemeClr val="dk1"/>
                </a:solidFill>
                <a:latin typeface="Calibri"/>
                <a:ea typeface="Calibri"/>
                <a:cs typeface="Calibri"/>
                <a:sym typeface="Calibri"/>
              </a:defRPr>
            </a:lvl1pPr>
            <a:lvl2pPr marL="0" marR="0" lvl="1" indent="0" algn="l" rtl="0">
              <a:spcBef>
                <a:spcPts val="0"/>
              </a:spcBef>
              <a:buNone/>
              <a:defRPr sz="3600">
                <a:solidFill>
                  <a:schemeClr val="dk1"/>
                </a:solidFill>
                <a:latin typeface="Calibri"/>
                <a:ea typeface="Calibri"/>
                <a:cs typeface="Calibri"/>
                <a:sym typeface="Calibri"/>
              </a:defRPr>
            </a:lvl2pPr>
            <a:lvl3pPr marL="0" marR="0" lvl="2" indent="0" algn="l" rtl="0">
              <a:spcBef>
                <a:spcPts val="0"/>
              </a:spcBef>
              <a:buNone/>
              <a:defRPr sz="3600">
                <a:solidFill>
                  <a:schemeClr val="dk1"/>
                </a:solidFill>
                <a:latin typeface="Calibri"/>
                <a:ea typeface="Calibri"/>
                <a:cs typeface="Calibri"/>
                <a:sym typeface="Calibri"/>
              </a:defRPr>
            </a:lvl3pPr>
            <a:lvl4pPr marL="0" marR="0" lvl="3" indent="0" algn="l" rtl="0">
              <a:spcBef>
                <a:spcPts val="0"/>
              </a:spcBef>
              <a:buNone/>
              <a:defRPr sz="3600">
                <a:solidFill>
                  <a:schemeClr val="dk1"/>
                </a:solidFill>
                <a:latin typeface="Calibri"/>
                <a:ea typeface="Calibri"/>
                <a:cs typeface="Calibri"/>
                <a:sym typeface="Calibri"/>
              </a:defRPr>
            </a:lvl4pPr>
            <a:lvl5pPr marL="0" marR="0" lvl="4" indent="0" algn="l" rtl="0">
              <a:spcBef>
                <a:spcPts val="0"/>
              </a:spcBef>
              <a:buNone/>
              <a:defRPr sz="3600">
                <a:solidFill>
                  <a:schemeClr val="dk1"/>
                </a:solidFill>
                <a:latin typeface="Calibri"/>
                <a:ea typeface="Calibri"/>
                <a:cs typeface="Calibri"/>
                <a:sym typeface="Calibri"/>
              </a:defRPr>
            </a:lvl5pPr>
            <a:lvl6pPr marL="0" marR="0" lvl="5" indent="0" algn="l" rtl="0">
              <a:spcBef>
                <a:spcPts val="0"/>
              </a:spcBef>
              <a:buNone/>
              <a:defRPr sz="3600">
                <a:solidFill>
                  <a:schemeClr val="dk1"/>
                </a:solidFill>
                <a:latin typeface="Calibri"/>
                <a:ea typeface="Calibri"/>
                <a:cs typeface="Calibri"/>
                <a:sym typeface="Calibri"/>
              </a:defRPr>
            </a:lvl6pPr>
            <a:lvl7pPr marL="0" marR="0" lvl="6" indent="0" algn="l" rtl="0">
              <a:spcBef>
                <a:spcPts val="0"/>
              </a:spcBef>
              <a:buNone/>
              <a:defRPr sz="3600">
                <a:solidFill>
                  <a:schemeClr val="dk1"/>
                </a:solidFill>
                <a:latin typeface="Calibri"/>
                <a:ea typeface="Calibri"/>
                <a:cs typeface="Calibri"/>
                <a:sym typeface="Calibri"/>
              </a:defRPr>
            </a:lvl7pPr>
            <a:lvl8pPr marL="0" marR="0" lvl="7" indent="0" algn="l" rtl="0">
              <a:spcBef>
                <a:spcPts val="0"/>
              </a:spcBef>
              <a:buNone/>
              <a:defRPr sz="3600">
                <a:solidFill>
                  <a:schemeClr val="dk1"/>
                </a:solidFill>
                <a:latin typeface="Calibri"/>
                <a:ea typeface="Calibri"/>
                <a:cs typeface="Calibri"/>
                <a:sym typeface="Calibri"/>
              </a:defRPr>
            </a:lvl8pPr>
            <a:lvl9pPr marL="0" marR="0" lvl="8" indent="0" algn="l" rtl="0">
              <a:spcBef>
                <a:spcPts val="0"/>
              </a:spcBef>
              <a:buNone/>
              <a:defRPr sz="36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1675964" y="730259"/>
            <a:ext cx="21025723" cy="2651126"/>
          </a:xfrm>
          <a:prstGeom prst="rect">
            <a:avLst/>
          </a:prstGeom>
          <a:noFill/>
          <a:ln>
            <a:noFill/>
          </a:ln>
        </p:spPr>
        <p:txBody>
          <a:bodyPr spcFirstLastPara="1" wrap="square" lIns="182825" tIns="91400" rIns="182825" bIns="91400" anchor="ctr" anchorCtr="0">
            <a:normAutofit/>
          </a:bodyPr>
          <a:lstStyle>
            <a:lvl1pPr lvl="0" algn="ctr">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1675964" y="3651250"/>
            <a:ext cx="21025723" cy="8702676"/>
          </a:xfrm>
          <a:prstGeom prst="rect">
            <a:avLst/>
          </a:prstGeom>
          <a:noFill/>
          <a:ln>
            <a:noFill/>
          </a:ln>
        </p:spPr>
        <p:txBody>
          <a:bodyPr spcFirstLastPara="1" wrap="square" lIns="182825" tIns="91400" rIns="182825" bIns="914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 name="Google Shape;20;p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21" name="Google Shape;21;p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a:solidFill>
                  <a:schemeClr val="dk1"/>
                </a:solidFill>
                <a:latin typeface="Calibri"/>
                <a:ea typeface="Calibri"/>
                <a:cs typeface="Calibri"/>
                <a:sym typeface="Calibri"/>
              </a:defRPr>
            </a:lvl1pPr>
            <a:lvl2pPr marR="0" lvl="1"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22" name="Google Shape;22;p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3600">
                <a:solidFill>
                  <a:schemeClr val="dk1"/>
                </a:solidFill>
                <a:latin typeface="Calibri"/>
                <a:ea typeface="Calibri"/>
                <a:cs typeface="Calibri"/>
                <a:sym typeface="Calibri"/>
              </a:defRPr>
            </a:lvl1pPr>
            <a:lvl2pPr marL="0" marR="0" lvl="1" indent="0" algn="l" rtl="0">
              <a:spcBef>
                <a:spcPts val="0"/>
              </a:spcBef>
              <a:buNone/>
              <a:defRPr sz="3600">
                <a:solidFill>
                  <a:schemeClr val="dk1"/>
                </a:solidFill>
                <a:latin typeface="Calibri"/>
                <a:ea typeface="Calibri"/>
                <a:cs typeface="Calibri"/>
                <a:sym typeface="Calibri"/>
              </a:defRPr>
            </a:lvl2pPr>
            <a:lvl3pPr marL="0" marR="0" lvl="2" indent="0" algn="l" rtl="0">
              <a:spcBef>
                <a:spcPts val="0"/>
              </a:spcBef>
              <a:buNone/>
              <a:defRPr sz="3600">
                <a:solidFill>
                  <a:schemeClr val="dk1"/>
                </a:solidFill>
                <a:latin typeface="Calibri"/>
                <a:ea typeface="Calibri"/>
                <a:cs typeface="Calibri"/>
                <a:sym typeface="Calibri"/>
              </a:defRPr>
            </a:lvl3pPr>
            <a:lvl4pPr marL="0" marR="0" lvl="3" indent="0" algn="l" rtl="0">
              <a:spcBef>
                <a:spcPts val="0"/>
              </a:spcBef>
              <a:buNone/>
              <a:defRPr sz="3600">
                <a:solidFill>
                  <a:schemeClr val="dk1"/>
                </a:solidFill>
                <a:latin typeface="Calibri"/>
                <a:ea typeface="Calibri"/>
                <a:cs typeface="Calibri"/>
                <a:sym typeface="Calibri"/>
              </a:defRPr>
            </a:lvl4pPr>
            <a:lvl5pPr marL="0" marR="0" lvl="4" indent="0" algn="l" rtl="0">
              <a:spcBef>
                <a:spcPts val="0"/>
              </a:spcBef>
              <a:buNone/>
              <a:defRPr sz="3600">
                <a:solidFill>
                  <a:schemeClr val="dk1"/>
                </a:solidFill>
                <a:latin typeface="Calibri"/>
                <a:ea typeface="Calibri"/>
                <a:cs typeface="Calibri"/>
                <a:sym typeface="Calibri"/>
              </a:defRPr>
            </a:lvl5pPr>
            <a:lvl6pPr marL="0" marR="0" lvl="5" indent="0" algn="l" rtl="0">
              <a:spcBef>
                <a:spcPts val="0"/>
              </a:spcBef>
              <a:buNone/>
              <a:defRPr sz="3600">
                <a:solidFill>
                  <a:schemeClr val="dk1"/>
                </a:solidFill>
                <a:latin typeface="Calibri"/>
                <a:ea typeface="Calibri"/>
                <a:cs typeface="Calibri"/>
                <a:sym typeface="Calibri"/>
              </a:defRPr>
            </a:lvl6pPr>
            <a:lvl7pPr marL="0" marR="0" lvl="6" indent="0" algn="l" rtl="0">
              <a:spcBef>
                <a:spcPts val="0"/>
              </a:spcBef>
              <a:buNone/>
              <a:defRPr sz="3600">
                <a:solidFill>
                  <a:schemeClr val="dk1"/>
                </a:solidFill>
                <a:latin typeface="Calibri"/>
                <a:ea typeface="Calibri"/>
                <a:cs typeface="Calibri"/>
                <a:sym typeface="Calibri"/>
              </a:defRPr>
            </a:lvl7pPr>
            <a:lvl8pPr marL="0" marR="0" lvl="7" indent="0" algn="l" rtl="0">
              <a:spcBef>
                <a:spcPts val="0"/>
              </a:spcBef>
              <a:buNone/>
              <a:defRPr sz="3600">
                <a:solidFill>
                  <a:schemeClr val="dk1"/>
                </a:solidFill>
                <a:latin typeface="Calibri"/>
                <a:ea typeface="Calibri"/>
                <a:cs typeface="Calibri"/>
                <a:sym typeface="Calibri"/>
              </a:defRPr>
            </a:lvl8pPr>
            <a:lvl9pPr marL="0" marR="0" lvl="8" indent="0" algn="l" rtl="0">
              <a:spcBef>
                <a:spcPts val="0"/>
              </a:spcBef>
              <a:buNone/>
              <a:defRPr sz="36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1675964" y="730259"/>
            <a:ext cx="21025723" cy="2651126"/>
          </a:xfrm>
          <a:prstGeom prst="rect">
            <a:avLst/>
          </a:prstGeom>
          <a:noFill/>
          <a:ln>
            <a:noFill/>
          </a:ln>
        </p:spPr>
        <p:txBody>
          <a:bodyPr spcFirstLastPara="1" wrap="square" lIns="182825" tIns="91400" rIns="182825" bIns="91400" anchor="ctr" anchorCtr="0">
            <a:normAutofit/>
          </a:bodyPr>
          <a:lstStyle>
            <a:lvl1pPr marR="0" lvl="0" algn="ctr" rtl="0">
              <a:lnSpc>
                <a:spcPct val="90000"/>
              </a:lnSpc>
              <a:spcBef>
                <a:spcPts val="0"/>
              </a:spcBef>
              <a:spcAft>
                <a:spcPts val="0"/>
              </a:spcAft>
              <a:buClr>
                <a:schemeClr val="dk2"/>
              </a:buClr>
              <a:buSzPts val="8000"/>
              <a:buFont typeface="Montserrat"/>
              <a:buNone/>
              <a:defRPr sz="8000" b="1" i="0" u="none" strike="noStrike" cap="none">
                <a:solidFill>
                  <a:schemeClr val="dk2"/>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1675964" y="3651250"/>
            <a:ext cx="21025723" cy="8702676"/>
          </a:xfrm>
          <a:prstGeom prst="rect">
            <a:avLst/>
          </a:prstGeom>
          <a:noFill/>
          <a:ln>
            <a:noFill/>
          </a:ln>
        </p:spPr>
        <p:txBody>
          <a:bodyPr spcFirstLastPara="1" wrap="square" lIns="182825" tIns="91400" rIns="182825" bIns="91400" anchor="t" anchorCtr="0">
            <a:normAutofit/>
          </a:bodyPr>
          <a:lstStyle>
            <a:lvl1pPr marL="457200" marR="0" lvl="0" indent="-508000" algn="l" rtl="0">
              <a:lnSpc>
                <a:spcPct val="90000"/>
              </a:lnSpc>
              <a:spcBef>
                <a:spcPts val="2000"/>
              </a:spcBef>
              <a:spcAft>
                <a:spcPts val="0"/>
              </a:spcAft>
              <a:buClr>
                <a:schemeClr val="dk1"/>
              </a:buClr>
              <a:buSzPts val="4400"/>
              <a:buFont typeface="Arial"/>
              <a:buChar char="•"/>
              <a:defRPr sz="4400" b="0" i="0" u="none" strike="noStrike" cap="none">
                <a:solidFill>
                  <a:schemeClr val="dk1"/>
                </a:solidFill>
                <a:latin typeface="Montserrat"/>
                <a:ea typeface="Montserrat"/>
                <a:cs typeface="Montserrat"/>
                <a:sym typeface="Montserrat"/>
              </a:defRPr>
            </a:lvl1pPr>
            <a:lvl2pPr marL="914400" marR="0" lvl="1"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Montserrat"/>
                <a:ea typeface="Montserrat"/>
                <a:cs typeface="Montserrat"/>
                <a:sym typeface="Montserrat"/>
              </a:defRPr>
            </a:lvl2pPr>
            <a:lvl3pPr marL="1371600" marR="0" lvl="2"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Montserrat"/>
                <a:ea typeface="Montserrat"/>
                <a:cs typeface="Montserrat"/>
                <a:sym typeface="Montserrat"/>
              </a:defRPr>
            </a:lvl3pPr>
            <a:lvl4pPr marL="1828800" marR="0" lvl="3"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4pPr>
            <a:lvl5pPr marL="2286000" marR="0" lvl="4"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8" Type="http://schemas.openxmlformats.org/officeDocument/2006/relationships/image" Target="../media/image12.gif"/><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jp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jp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7.jp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1"/>
          <p:cNvSpPr txBox="1"/>
          <p:nvPr/>
        </p:nvSpPr>
        <p:spPr>
          <a:xfrm>
            <a:off x="4632325" y="1169431"/>
            <a:ext cx="15113000" cy="1297791"/>
          </a:xfrm>
          <a:prstGeom prst="rect">
            <a:avLst/>
          </a:prstGeom>
          <a:noFill/>
          <a:ln>
            <a:noFill/>
          </a:ln>
        </p:spPr>
        <p:txBody>
          <a:bodyPr spcFirstLastPara="1" wrap="square" lIns="91425" tIns="45700" rIns="91425" bIns="45700" anchor="b" anchorCtr="0">
            <a:spAutoFit/>
          </a:bodyPr>
          <a:lstStyle/>
          <a:p>
            <a:pPr marL="0" marR="0" lvl="0" indent="0" algn="ctr" rtl="0">
              <a:lnSpc>
                <a:spcPct val="106818"/>
              </a:lnSpc>
              <a:spcBef>
                <a:spcPts val="0"/>
              </a:spcBef>
              <a:spcAft>
                <a:spcPts val="0"/>
              </a:spcAft>
              <a:buNone/>
            </a:pPr>
            <a:r>
              <a:rPr lang="en-US" sz="8800" b="0" i="0" u="none" strike="noStrike" cap="none">
                <a:solidFill>
                  <a:srgbClr val="6EBEA9"/>
                </a:solidFill>
                <a:latin typeface="Century Schoolbook"/>
                <a:ea typeface="Century Schoolbook"/>
                <a:cs typeface="Century Schoolbook"/>
                <a:sym typeface="Century Schoolbook"/>
              </a:rPr>
              <a:t>Introduction to </a:t>
            </a:r>
            <a:r>
              <a:rPr lang="en-US" sz="8800" b="0" i="0" u="none" strike="noStrike" cap="none">
                <a:solidFill>
                  <a:srgbClr val="3587A8"/>
                </a:solidFill>
                <a:latin typeface="Calibri"/>
                <a:ea typeface="Calibri"/>
                <a:cs typeface="Calibri"/>
                <a:sym typeface="Calibri"/>
              </a:rPr>
              <a:t>Database</a:t>
            </a:r>
            <a:endParaRPr sz="8800" b="0" i="0" u="none" strike="noStrike" cap="none">
              <a:solidFill>
                <a:srgbClr val="3587A8"/>
              </a:solidFill>
              <a:latin typeface="Calibri"/>
              <a:ea typeface="Calibri"/>
              <a:cs typeface="Calibri"/>
              <a:sym typeface="Calibri"/>
            </a:endParaRPr>
          </a:p>
        </p:txBody>
      </p:sp>
      <p:pic>
        <p:nvPicPr>
          <p:cNvPr id="29" name="Google Shape;29;p1"/>
          <p:cNvPicPr preferRelativeResize="0"/>
          <p:nvPr/>
        </p:nvPicPr>
        <p:blipFill rotWithShape="1">
          <a:blip r:embed="rId3">
            <a:alphaModFix/>
          </a:blip>
          <a:srcRect/>
          <a:stretch/>
        </p:blipFill>
        <p:spPr>
          <a:xfrm>
            <a:off x="2728111" y="2159055"/>
            <a:ext cx="3121221" cy="3121221"/>
          </a:xfrm>
          <a:prstGeom prst="rect">
            <a:avLst/>
          </a:prstGeom>
          <a:noFill/>
          <a:ln>
            <a:noFill/>
          </a:ln>
        </p:spPr>
      </p:pic>
      <p:pic>
        <p:nvPicPr>
          <p:cNvPr id="30" name="Google Shape;30;p1"/>
          <p:cNvPicPr preferRelativeResize="0"/>
          <p:nvPr/>
        </p:nvPicPr>
        <p:blipFill rotWithShape="1">
          <a:blip r:embed="rId4">
            <a:alphaModFix/>
          </a:blip>
          <a:srcRect/>
          <a:stretch/>
        </p:blipFill>
        <p:spPr>
          <a:xfrm>
            <a:off x="842232" y="8297675"/>
            <a:ext cx="2434057" cy="2434057"/>
          </a:xfrm>
          <a:prstGeom prst="rect">
            <a:avLst/>
          </a:prstGeom>
          <a:noFill/>
          <a:ln>
            <a:noFill/>
          </a:ln>
        </p:spPr>
      </p:pic>
      <p:pic>
        <p:nvPicPr>
          <p:cNvPr id="31" name="Google Shape;31;p1"/>
          <p:cNvPicPr preferRelativeResize="0"/>
          <p:nvPr/>
        </p:nvPicPr>
        <p:blipFill rotWithShape="1">
          <a:blip r:embed="rId5">
            <a:alphaModFix/>
          </a:blip>
          <a:srcRect/>
          <a:stretch/>
        </p:blipFill>
        <p:spPr>
          <a:xfrm>
            <a:off x="1076442" y="8595670"/>
            <a:ext cx="1838065" cy="1838065"/>
          </a:xfrm>
          <a:prstGeom prst="rect">
            <a:avLst/>
          </a:prstGeom>
          <a:noFill/>
          <a:ln>
            <a:noFill/>
          </a:ln>
        </p:spPr>
      </p:pic>
      <p:pic>
        <p:nvPicPr>
          <p:cNvPr id="32" name="Google Shape;32;p1"/>
          <p:cNvPicPr preferRelativeResize="0"/>
          <p:nvPr/>
        </p:nvPicPr>
        <p:blipFill rotWithShape="1">
          <a:blip r:embed="rId6">
            <a:alphaModFix/>
          </a:blip>
          <a:srcRect/>
          <a:stretch/>
        </p:blipFill>
        <p:spPr>
          <a:xfrm rot="2722393">
            <a:off x="1151328" y="5527356"/>
            <a:ext cx="2031459" cy="2031459"/>
          </a:xfrm>
          <a:prstGeom prst="rect">
            <a:avLst/>
          </a:prstGeom>
          <a:noFill/>
          <a:ln>
            <a:noFill/>
          </a:ln>
        </p:spPr>
      </p:pic>
      <p:pic>
        <p:nvPicPr>
          <p:cNvPr id="33" name="Google Shape;33;p1"/>
          <p:cNvPicPr preferRelativeResize="0"/>
          <p:nvPr/>
        </p:nvPicPr>
        <p:blipFill rotWithShape="1">
          <a:blip r:embed="rId7">
            <a:alphaModFix/>
          </a:blip>
          <a:srcRect/>
          <a:stretch/>
        </p:blipFill>
        <p:spPr>
          <a:xfrm>
            <a:off x="5386168" y="2513242"/>
            <a:ext cx="14603143" cy="10037578"/>
          </a:xfrm>
          <a:prstGeom prst="rect">
            <a:avLst/>
          </a:prstGeom>
          <a:noFill/>
          <a:ln>
            <a:noFill/>
          </a:ln>
        </p:spPr>
      </p:pic>
      <p:pic>
        <p:nvPicPr>
          <p:cNvPr id="34" name="Google Shape;34;p1"/>
          <p:cNvPicPr preferRelativeResize="0"/>
          <p:nvPr/>
        </p:nvPicPr>
        <p:blipFill rotWithShape="1">
          <a:blip r:embed="rId8">
            <a:alphaModFix/>
          </a:blip>
          <a:srcRect/>
          <a:stretch/>
        </p:blipFill>
        <p:spPr>
          <a:xfrm>
            <a:off x="13261035" y="4166582"/>
            <a:ext cx="4429088" cy="4429088"/>
          </a:xfrm>
          <a:prstGeom prst="rect">
            <a:avLst/>
          </a:prstGeom>
          <a:noFill/>
          <a:ln>
            <a:noFill/>
          </a:ln>
        </p:spPr>
      </p:pic>
      <p:sp>
        <p:nvSpPr>
          <p:cNvPr id="35" name="Google Shape;35;p1"/>
          <p:cNvSpPr/>
          <p:nvPr/>
        </p:nvSpPr>
        <p:spPr>
          <a:xfrm>
            <a:off x="8677448" y="4738558"/>
            <a:ext cx="6199137" cy="2722428"/>
          </a:xfrm>
          <a:custGeom>
            <a:avLst/>
            <a:gdLst/>
            <a:ahLst/>
            <a:cxnLst/>
            <a:rect l="l" t="t" r="r" b="b"/>
            <a:pathLst>
              <a:path w="6846" h="4061" extrusionOk="0">
                <a:moveTo>
                  <a:pt x="6792" y="4061"/>
                </a:moveTo>
                <a:lnTo>
                  <a:pt x="55" y="4061"/>
                </a:lnTo>
                <a:cubicBezTo>
                  <a:pt x="24" y="4061"/>
                  <a:pt x="0" y="4036"/>
                  <a:pt x="0" y="4006"/>
                </a:cubicBezTo>
                <a:lnTo>
                  <a:pt x="0" y="54"/>
                </a:lnTo>
                <a:cubicBezTo>
                  <a:pt x="0" y="24"/>
                  <a:pt x="24" y="0"/>
                  <a:pt x="55" y="0"/>
                </a:cubicBezTo>
                <a:lnTo>
                  <a:pt x="6792" y="0"/>
                </a:lnTo>
                <a:cubicBezTo>
                  <a:pt x="6822" y="0"/>
                  <a:pt x="6846" y="24"/>
                  <a:pt x="6846" y="54"/>
                </a:cubicBezTo>
                <a:lnTo>
                  <a:pt x="6846" y="4006"/>
                </a:lnTo>
                <a:cubicBezTo>
                  <a:pt x="6846" y="4036"/>
                  <a:pt x="6822" y="4061"/>
                  <a:pt x="6792" y="4061"/>
                </a:cubicBezTo>
              </a:path>
            </a:pathLst>
          </a:custGeom>
          <a:solidFill>
            <a:schemeClr val="lt1"/>
          </a:solid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What is Database</a:t>
            </a:r>
            <a:endParaRPr sz="3600" b="0" i="0" u="none" strike="noStrike" cap="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Why are databases important</a:t>
            </a:r>
            <a:endParaRPr sz="3600" b="0" i="0" u="none" strike="noStrike" cap="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Types of database</a:t>
            </a:r>
            <a:endParaRPr sz="3600" b="0" i="0" u="none" strike="noStrike" cap="none">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Basic concepts</a:t>
            </a:r>
            <a:endParaRPr sz="3600" b="0" i="0" u="none" strike="noStrike" cap="none">
              <a:solidFill>
                <a:schemeClr val="dk1"/>
              </a:solidFill>
              <a:latin typeface="Calibri"/>
              <a:ea typeface="Calibri"/>
              <a:cs typeface="Calibri"/>
              <a:sym typeface="Calibri"/>
            </a:endParaRPr>
          </a:p>
        </p:txBody>
      </p:sp>
      <p:pic>
        <p:nvPicPr>
          <p:cNvPr id="36" name="Google Shape;36;p1"/>
          <p:cNvPicPr preferRelativeResize="0"/>
          <p:nvPr/>
        </p:nvPicPr>
        <p:blipFill rotWithShape="1">
          <a:blip r:embed="rId9">
            <a:alphaModFix/>
          </a:blip>
          <a:srcRect/>
          <a:stretch/>
        </p:blipFill>
        <p:spPr>
          <a:xfrm>
            <a:off x="20364979" y="11374042"/>
            <a:ext cx="3121221" cy="23419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500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80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900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1000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2" presetClass="entr" presetSubtype="4" fill="hold" nodeType="withEffect">
                                  <p:stCondLst>
                                    <p:cond delay="12000"/>
                                  </p:stCondLst>
                                  <p:childTnLst>
                                    <p:set>
                                      <p:cBhvr>
                                        <p:cTn id="21" dur="1" fill="hold">
                                          <p:stCondLst>
                                            <p:cond delay="0"/>
                                          </p:stCondLst>
                                        </p:cTn>
                                        <p:tgtEl>
                                          <p:spTgt spid="33"/>
                                        </p:tgtEl>
                                        <p:attrNameLst>
                                          <p:attrName>style.visibility</p:attrName>
                                        </p:attrNameLst>
                                      </p:cBhvr>
                                      <p:to>
                                        <p:strVal val="visible"/>
                                      </p:to>
                                    </p:set>
                                    <p:anim calcmode="lin" valueType="num">
                                      <p:cBhvr additive="base">
                                        <p:cTn id="22" dur="500"/>
                                        <p:tgtEl>
                                          <p:spTgt spid="33"/>
                                        </p:tgtEl>
                                        <p:attrNameLst>
                                          <p:attrName>ppt_y</p:attrName>
                                        </p:attrNameLst>
                                      </p:cBhvr>
                                      <p:tavLst>
                                        <p:tav tm="0">
                                          <p:val>
                                            <p:strVal val="#ppt_y+1"/>
                                          </p:val>
                                        </p:tav>
                                        <p:tav tm="100000">
                                          <p:val>
                                            <p:strVal val="#ppt_y"/>
                                          </p:val>
                                        </p:tav>
                                      </p:tavLst>
                                    </p:anim>
                                  </p:childTnLst>
                                </p:cTn>
                              </p:par>
                              <p:par>
                                <p:cTn id="23" presetID="10" presetClass="entr" presetSubtype="0" fill="hold" nodeType="withEffect">
                                  <p:stCondLst>
                                    <p:cond delay="140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nodeType="withEffect">
                                  <p:stCondLst>
                                    <p:cond delay="17000"/>
                                  </p:stCondLst>
                                  <p:childTnLst>
                                    <p:set>
                                      <p:cBhvr>
                                        <p:cTn id="27" dur="1" fill="hold">
                                          <p:stCondLst>
                                            <p:cond delay="0"/>
                                          </p:stCondLst>
                                        </p:cTn>
                                        <p:tgtEl>
                                          <p:spTgt spid="35">
                                            <p:txEl>
                                              <p:pRg st="0" end="0"/>
                                            </p:txEl>
                                          </p:spTgt>
                                        </p:tgtEl>
                                        <p:attrNameLst>
                                          <p:attrName>style.visibility</p:attrName>
                                        </p:attrNameLst>
                                      </p:cBhvr>
                                      <p:to>
                                        <p:strVal val="visible"/>
                                      </p:to>
                                    </p:set>
                                    <p:animEffect transition="in" filter="fade">
                                      <p:cBhvr>
                                        <p:cTn id="28" dur="500"/>
                                        <p:tgtEl>
                                          <p:spTgt spid="35">
                                            <p:txEl>
                                              <p:pRg st="0" end="0"/>
                                            </p:txEl>
                                          </p:spTgt>
                                        </p:tgtEl>
                                      </p:cBhvr>
                                    </p:animEffect>
                                  </p:childTnLst>
                                </p:cTn>
                              </p:par>
                              <p:par>
                                <p:cTn id="29" presetID="10" presetClass="entr" presetSubtype="0" fill="hold" nodeType="withEffect">
                                  <p:stCondLst>
                                    <p:cond delay="17000"/>
                                  </p:stCondLst>
                                  <p:childTnLst>
                                    <p:set>
                                      <p:cBhvr>
                                        <p:cTn id="30" dur="1" fill="hold">
                                          <p:stCondLst>
                                            <p:cond delay="0"/>
                                          </p:stCondLst>
                                        </p:cTn>
                                        <p:tgtEl>
                                          <p:spTgt spid="35">
                                            <p:txEl>
                                              <p:pRg st="1" end="1"/>
                                            </p:txEl>
                                          </p:spTgt>
                                        </p:tgtEl>
                                        <p:attrNameLst>
                                          <p:attrName>style.visibility</p:attrName>
                                        </p:attrNameLst>
                                      </p:cBhvr>
                                      <p:to>
                                        <p:strVal val="visible"/>
                                      </p:to>
                                    </p:set>
                                    <p:animEffect transition="in" filter="fade">
                                      <p:cBhvr>
                                        <p:cTn id="31" dur="500"/>
                                        <p:tgtEl>
                                          <p:spTgt spid="35">
                                            <p:txEl>
                                              <p:pRg st="1" end="1"/>
                                            </p:txEl>
                                          </p:spTgt>
                                        </p:tgtEl>
                                      </p:cBhvr>
                                    </p:animEffect>
                                  </p:childTnLst>
                                </p:cTn>
                              </p:par>
                              <p:par>
                                <p:cTn id="32" presetID="10" presetClass="entr" presetSubtype="0" fill="hold" nodeType="withEffect">
                                  <p:stCondLst>
                                    <p:cond delay="17000"/>
                                  </p:stCondLst>
                                  <p:childTnLst>
                                    <p:set>
                                      <p:cBhvr>
                                        <p:cTn id="33" dur="1" fill="hold">
                                          <p:stCondLst>
                                            <p:cond delay="0"/>
                                          </p:stCondLst>
                                        </p:cTn>
                                        <p:tgtEl>
                                          <p:spTgt spid="35">
                                            <p:txEl>
                                              <p:pRg st="2" end="2"/>
                                            </p:txEl>
                                          </p:spTgt>
                                        </p:tgtEl>
                                        <p:attrNameLst>
                                          <p:attrName>style.visibility</p:attrName>
                                        </p:attrNameLst>
                                      </p:cBhvr>
                                      <p:to>
                                        <p:strVal val="visible"/>
                                      </p:to>
                                    </p:set>
                                    <p:animEffect transition="in" filter="fade">
                                      <p:cBhvr>
                                        <p:cTn id="34" dur="500"/>
                                        <p:tgtEl>
                                          <p:spTgt spid="35">
                                            <p:txEl>
                                              <p:pRg st="2" end="2"/>
                                            </p:txEl>
                                          </p:spTgt>
                                        </p:tgtEl>
                                      </p:cBhvr>
                                    </p:animEffect>
                                  </p:childTnLst>
                                </p:cTn>
                              </p:par>
                              <p:par>
                                <p:cTn id="35" presetID="10" presetClass="entr" presetSubtype="0" fill="hold" nodeType="withEffect">
                                  <p:stCondLst>
                                    <p:cond delay="17000"/>
                                  </p:stCondLst>
                                  <p:childTnLst>
                                    <p:set>
                                      <p:cBhvr>
                                        <p:cTn id="36" dur="1" fill="hold">
                                          <p:stCondLst>
                                            <p:cond delay="0"/>
                                          </p:stCondLst>
                                        </p:cTn>
                                        <p:tgtEl>
                                          <p:spTgt spid="35">
                                            <p:txEl>
                                              <p:pRg st="3" end="3"/>
                                            </p:txEl>
                                          </p:spTgt>
                                        </p:tgtEl>
                                        <p:attrNameLst>
                                          <p:attrName>style.visibility</p:attrName>
                                        </p:attrNameLst>
                                      </p:cBhvr>
                                      <p:to>
                                        <p:strVal val="visible"/>
                                      </p:to>
                                    </p:set>
                                    <p:animEffect transition="in" filter="fade">
                                      <p:cBhvr>
                                        <p:cTn id="37"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pic>
        <p:nvPicPr>
          <p:cNvPr id="42" name="Google Shape;42;p2"/>
          <p:cNvPicPr preferRelativeResize="0"/>
          <p:nvPr/>
        </p:nvPicPr>
        <p:blipFill rotWithShape="1">
          <a:blip r:embed="rId3">
            <a:alphaModFix/>
          </a:blip>
          <a:srcRect/>
          <a:stretch/>
        </p:blipFill>
        <p:spPr>
          <a:xfrm>
            <a:off x="20538579" y="11038942"/>
            <a:ext cx="3121221" cy="2341956"/>
          </a:xfrm>
          <a:prstGeom prst="rect">
            <a:avLst/>
          </a:prstGeom>
          <a:noFill/>
          <a:ln>
            <a:noFill/>
          </a:ln>
        </p:spPr>
      </p:pic>
      <p:sp>
        <p:nvSpPr>
          <p:cNvPr id="43" name="Google Shape;43;p2"/>
          <p:cNvSpPr/>
          <p:nvPr/>
        </p:nvSpPr>
        <p:spPr>
          <a:xfrm>
            <a:off x="10566294" y="3212323"/>
            <a:ext cx="3357409" cy="9678217"/>
          </a:xfrm>
          <a:prstGeom prst="roundRect">
            <a:avLst>
              <a:gd name="adj" fmla="val 50000"/>
            </a:avLst>
          </a:prstGeom>
          <a:solidFill>
            <a:schemeClr val="accent6">
              <a:alpha val="14901"/>
            </a:schemeClr>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44" name="Google Shape;44;p2"/>
          <p:cNvSpPr txBox="1"/>
          <p:nvPr/>
        </p:nvSpPr>
        <p:spPr>
          <a:xfrm>
            <a:off x="1505585" y="722795"/>
            <a:ext cx="21336000" cy="1192827"/>
          </a:xfrm>
          <a:prstGeom prst="rect">
            <a:avLst/>
          </a:prstGeom>
          <a:noFill/>
          <a:ln>
            <a:noFill/>
          </a:ln>
        </p:spPr>
        <p:txBody>
          <a:bodyPr spcFirstLastPara="1" wrap="square" lIns="91425" tIns="45700" rIns="91425" bIns="45700" anchor="b" anchorCtr="0">
            <a:spAutoFit/>
          </a:bodyPr>
          <a:lstStyle/>
          <a:p>
            <a:pPr marL="0" marR="0" lvl="0" indent="0" algn="ctr" rtl="0">
              <a:lnSpc>
                <a:spcPct val="134285"/>
              </a:lnSpc>
              <a:spcBef>
                <a:spcPts val="0"/>
              </a:spcBef>
              <a:spcAft>
                <a:spcPts val="0"/>
              </a:spcAft>
              <a:buNone/>
            </a:pPr>
            <a:r>
              <a:rPr lang="en-US" sz="7000" b="1" i="0" u="none" strike="noStrike" cap="none">
                <a:solidFill>
                  <a:srgbClr val="41A88C"/>
                </a:solidFill>
                <a:latin typeface="Century Schoolbook"/>
                <a:ea typeface="Century Schoolbook"/>
                <a:cs typeface="Century Schoolbook"/>
                <a:sym typeface="Century Schoolbook"/>
              </a:rPr>
              <a:t>What is </a:t>
            </a:r>
            <a:r>
              <a:rPr lang="en-US" sz="7000" b="1" i="0" u="none" strike="noStrike" cap="none">
                <a:solidFill>
                  <a:srgbClr val="277BA1"/>
                </a:solidFill>
                <a:latin typeface="Century Schoolbook"/>
                <a:ea typeface="Century Schoolbook"/>
                <a:cs typeface="Century Schoolbook"/>
                <a:sym typeface="Century Schoolbook"/>
              </a:rPr>
              <a:t>Database?</a:t>
            </a:r>
            <a:endParaRPr sz="7000" b="1" i="0" u="none" strike="noStrike" cap="none">
              <a:solidFill>
                <a:srgbClr val="277BA1"/>
              </a:solidFill>
              <a:latin typeface="Century Schoolbook"/>
              <a:ea typeface="Century Schoolbook"/>
              <a:cs typeface="Century Schoolbook"/>
              <a:sym typeface="Century Schoolbook"/>
            </a:endParaRPr>
          </a:p>
        </p:txBody>
      </p:sp>
      <p:sp>
        <p:nvSpPr>
          <p:cNvPr id="45" name="Google Shape;45;p2"/>
          <p:cNvSpPr txBox="1"/>
          <p:nvPr/>
        </p:nvSpPr>
        <p:spPr>
          <a:xfrm>
            <a:off x="14751124" y="4309841"/>
            <a:ext cx="7117669"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0" i="0" u="none" strike="noStrike" cap="none">
                <a:solidFill>
                  <a:schemeClr val="dk1"/>
                </a:solidFill>
                <a:latin typeface="Montserrat"/>
                <a:ea typeface="Montserrat"/>
                <a:cs typeface="Montserrat"/>
                <a:sym typeface="Montserrat"/>
              </a:rPr>
              <a:t>Usually controlled by a database management system (DBMS).</a:t>
            </a:r>
            <a:endParaRPr sz="2400" b="0" i="0" u="none" strike="noStrike" cap="none">
              <a:solidFill>
                <a:schemeClr val="dk1"/>
              </a:solidFill>
              <a:latin typeface="Montserrat"/>
              <a:ea typeface="Montserrat"/>
              <a:cs typeface="Montserrat"/>
              <a:sym typeface="Montserrat"/>
            </a:endParaRPr>
          </a:p>
        </p:txBody>
      </p:sp>
      <p:sp>
        <p:nvSpPr>
          <p:cNvPr id="46" name="Google Shape;46;p2"/>
          <p:cNvSpPr txBox="1"/>
          <p:nvPr/>
        </p:nvSpPr>
        <p:spPr>
          <a:xfrm>
            <a:off x="14751122" y="6541051"/>
            <a:ext cx="7117669"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0" i="0" u="none" strike="noStrike" cap="none">
                <a:solidFill>
                  <a:schemeClr val="dk1"/>
                </a:solidFill>
                <a:latin typeface="Montserrat"/>
                <a:ea typeface="Montserrat"/>
                <a:cs typeface="Montserrat"/>
                <a:sym typeface="Montserrat"/>
              </a:rPr>
              <a:t>Data + DBMS = A database system.</a:t>
            </a:r>
            <a:endParaRPr sz="2400" b="0" i="0" u="none" strike="noStrike" cap="none">
              <a:solidFill>
                <a:schemeClr val="dk1"/>
              </a:solidFill>
              <a:latin typeface="Montserrat"/>
              <a:ea typeface="Montserrat"/>
              <a:cs typeface="Montserrat"/>
              <a:sym typeface="Montserrat"/>
            </a:endParaRPr>
          </a:p>
        </p:txBody>
      </p:sp>
      <p:sp>
        <p:nvSpPr>
          <p:cNvPr id="47" name="Google Shape;47;p2"/>
          <p:cNvSpPr txBox="1"/>
          <p:nvPr/>
        </p:nvSpPr>
        <p:spPr>
          <a:xfrm>
            <a:off x="14759422" y="10639182"/>
            <a:ext cx="7117669"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0" i="0" u="none" strike="noStrike" cap="none">
                <a:solidFill>
                  <a:schemeClr val="dk1"/>
                </a:solidFill>
                <a:latin typeface="Montserrat"/>
                <a:ea typeface="Montserrat"/>
                <a:cs typeface="Montserrat"/>
                <a:sym typeface="Montserrat"/>
              </a:rPr>
              <a:t>Can operate a large amount of information by storing, retrieving, and managing data.</a:t>
            </a:r>
            <a:endParaRPr sz="2400" b="0" i="0" u="none" strike="noStrike" cap="none">
              <a:solidFill>
                <a:schemeClr val="dk1"/>
              </a:solidFill>
              <a:latin typeface="Montserrat"/>
              <a:ea typeface="Montserrat"/>
              <a:cs typeface="Montserrat"/>
              <a:sym typeface="Montserrat"/>
            </a:endParaRPr>
          </a:p>
        </p:txBody>
      </p:sp>
      <p:sp>
        <p:nvSpPr>
          <p:cNvPr id="48" name="Google Shape;48;p2"/>
          <p:cNvSpPr txBox="1"/>
          <p:nvPr/>
        </p:nvSpPr>
        <p:spPr>
          <a:xfrm>
            <a:off x="1269245" y="4466511"/>
            <a:ext cx="6182486" cy="584775"/>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3200" b="1" i="0" u="none" strike="noStrike" cap="none" dirty="0">
                <a:solidFill>
                  <a:schemeClr val="dk2"/>
                </a:solidFill>
                <a:latin typeface="Montserrat"/>
                <a:ea typeface="Montserrat"/>
                <a:cs typeface="Montserrat"/>
                <a:sym typeface="Montserrat"/>
              </a:rPr>
              <a:t>What is Database?</a:t>
            </a:r>
            <a:endParaRPr sz="3200" b="1" dirty="0">
              <a:solidFill>
                <a:schemeClr val="dk2"/>
              </a:solidFill>
              <a:latin typeface="Montserrat"/>
              <a:ea typeface="Montserrat"/>
              <a:cs typeface="Montserrat"/>
              <a:sym typeface="Montserrat"/>
            </a:endParaRPr>
          </a:p>
        </p:txBody>
      </p:sp>
      <p:sp>
        <p:nvSpPr>
          <p:cNvPr id="49" name="Google Shape;49;p2"/>
          <p:cNvSpPr txBox="1"/>
          <p:nvPr/>
        </p:nvSpPr>
        <p:spPr>
          <a:xfrm>
            <a:off x="1340927" y="5867461"/>
            <a:ext cx="6636845" cy="258528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600" dirty="0">
                <a:sym typeface="Montserrat"/>
              </a:rPr>
              <a:t>An organized collection of structured information, or data stored in a computer system</a:t>
            </a:r>
            <a:r>
              <a:rPr lang="en-US" sz="3600" dirty="0">
                <a:sym typeface="Times New Roman"/>
              </a:rPr>
              <a:t>.</a:t>
            </a:r>
            <a:endParaRPr sz="3600" dirty="0">
              <a:sym typeface="Montserrat"/>
            </a:endParaRPr>
          </a:p>
        </p:txBody>
      </p:sp>
      <p:sp>
        <p:nvSpPr>
          <p:cNvPr id="50" name="Google Shape;50;p2"/>
          <p:cNvSpPr txBox="1"/>
          <p:nvPr/>
        </p:nvSpPr>
        <p:spPr>
          <a:xfrm>
            <a:off x="14981520" y="8728165"/>
            <a:ext cx="7117669"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Montserrat"/>
                <a:ea typeface="Montserrat"/>
                <a:cs typeface="Montserrat"/>
                <a:sym typeface="Montserrat"/>
              </a:rPr>
              <a:t>Can organize data into structures such as tables or collections.</a:t>
            </a:r>
            <a:endParaRPr sz="2400">
              <a:solidFill>
                <a:schemeClr val="dk1"/>
              </a:solidFill>
              <a:latin typeface="Montserrat"/>
              <a:ea typeface="Montserrat"/>
              <a:cs typeface="Montserrat"/>
              <a:sym typeface="Montserrat"/>
            </a:endParaRPr>
          </a:p>
        </p:txBody>
      </p:sp>
      <p:cxnSp>
        <p:nvCxnSpPr>
          <p:cNvPr id="51" name="Google Shape;51;p2"/>
          <p:cNvCxnSpPr/>
          <p:nvPr/>
        </p:nvCxnSpPr>
        <p:spPr>
          <a:xfrm>
            <a:off x="13183499" y="6824866"/>
            <a:ext cx="1575923" cy="0"/>
          </a:xfrm>
          <a:prstGeom prst="straightConnector1">
            <a:avLst/>
          </a:prstGeom>
          <a:noFill/>
          <a:ln w="38100" cap="flat" cmpd="sng">
            <a:solidFill>
              <a:schemeClr val="accent6"/>
            </a:solidFill>
            <a:prstDash val="solid"/>
            <a:round/>
            <a:headEnd type="none" w="sm" len="sm"/>
            <a:tailEnd type="none" w="sm" len="sm"/>
          </a:ln>
        </p:spPr>
      </p:cxnSp>
      <p:cxnSp>
        <p:nvCxnSpPr>
          <p:cNvPr id="52" name="Google Shape;52;p2"/>
          <p:cNvCxnSpPr/>
          <p:nvPr/>
        </p:nvCxnSpPr>
        <p:spPr>
          <a:xfrm>
            <a:off x="13157119" y="9104381"/>
            <a:ext cx="1575923" cy="0"/>
          </a:xfrm>
          <a:prstGeom prst="straightConnector1">
            <a:avLst/>
          </a:prstGeom>
          <a:noFill/>
          <a:ln w="38100" cap="flat" cmpd="sng">
            <a:solidFill>
              <a:schemeClr val="accent6"/>
            </a:solidFill>
            <a:prstDash val="solid"/>
            <a:round/>
            <a:headEnd type="none" w="sm" len="sm"/>
            <a:tailEnd type="none" w="sm" len="sm"/>
          </a:ln>
        </p:spPr>
      </p:cxnSp>
      <p:cxnSp>
        <p:nvCxnSpPr>
          <p:cNvPr id="53" name="Google Shape;53;p2"/>
          <p:cNvCxnSpPr/>
          <p:nvPr/>
        </p:nvCxnSpPr>
        <p:spPr>
          <a:xfrm>
            <a:off x="13128561" y="4663765"/>
            <a:ext cx="1575923" cy="0"/>
          </a:xfrm>
          <a:prstGeom prst="straightConnector1">
            <a:avLst/>
          </a:prstGeom>
          <a:noFill/>
          <a:ln w="38100" cap="flat" cmpd="sng">
            <a:solidFill>
              <a:schemeClr val="accent6"/>
            </a:solidFill>
            <a:prstDash val="solid"/>
            <a:round/>
            <a:headEnd type="none" w="sm" len="sm"/>
            <a:tailEnd type="none" w="sm" len="sm"/>
          </a:ln>
        </p:spPr>
      </p:cxnSp>
      <p:cxnSp>
        <p:nvCxnSpPr>
          <p:cNvPr id="54" name="Google Shape;54;p2"/>
          <p:cNvCxnSpPr/>
          <p:nvPr/>
        </p:nvCxnSpPr>
        <p:spPr>
          <a:xfrm>
            <a:off x="13183499" y="11172303"/>
            <a:ext cx="1575923" cy="0"/>
          </a:xfrm>
          <a:prstGeom prst="straightConnector1">
            <a:avLst/>
          </a:prstGeom>
          <a:noFill/>
          <a:ln w="38100" cap="flat" cmpd="sng">
            <a:solidFill>
              <a:schemeClr val="accent6"/>
            </a:solidFill>
            <a:prstDash val="solid"/>
            <a:round/>
            <a:headEnd type="none" w="sm" len="sm"/>
            <a:tailEnd type="none" w="sm" len="sm"/>
          </a:ln>
        </p:spPr>
      </p:cxnSp>
      <p:grpSp>
        <p:nvGrpSpPr>
          <p:cNvPr id="55" name="Google Shape;55;p2"/>
          <p:cNvGrpSpPr/>
          <p:nvPr/>
        </p:nvGrpSpPr>
        <p:grpSpPr>
          <a:xfrm>
            <a:off x="11294231" y="10208668"/>
            <a:ext cx="1828800" cy="1828800"/>
            <a:chOff x="11259185" y="10324947"/>
            <a:chExt cx="1828800" cy="1828800"/>
          </a:xfrm>
        </p:grpSpPr>
        <p:sp>
          <p:nvSpPr>
            <p:cNvPr id="56" name="Google Shape;56;p2"/>
            <p:cNvSpPr/>
            <p:nvPr/>
          </p:nvSpPr>
          <p:spPr>
            <a:xfrm>
              <a:off x="11259185" y="10324947"/>
              <a:ext cx="1828800" cy="1828800"/>
            </a:xfrm>
            <a:custGeom>
              <a:avLst/>
              <a:gdLst/>
              <a:ahLst/>
              <a:cxnLst/>
              <a:rect l="l" t="t" r="r" b="b"/>
              <a:pathLst>
                <a:path w="1910" h="1912" extrusionOk="0">
                  <a:moveTo>
                    <a:pt x="1910" y="956"/>
                  </a:moveTo>
                  <a:cubicBezTo>
                    <a:pt x="1910" y="1484"/>
                    <a:pt x="1483" y="1912"/>
                    <a:pt x="955" y="1912"/>
                  </a:cubicBezTo>
                  <a:cubicBezTo>
                    <a:pt x="427" y="1912"/>
                    <a:pt x="0" y="1484"/>
                    <a:pt x="0" y="956"/>
                  </a:cubicBezTo>
                  <a:cubicBezTo>
                    <a:pt x="0" y="429"/>
                    <a:pt x="427" y="0"/>
                    <a:pt x="955" y="0"/>
                  </a:cubicBezTo>
                  <a:cubicBezTo>
                    <a:pt x="1483" y="0"/>
                    <a:pt x="1910" y="429"/>
                    <a:pt x="1910" y="956"/>
                  </a:cubicBezTo>
                  <a:close/>
                </a:path>
              </a:pathLst>
            </a:custGeom>
            <a:solidFill>
              <a:srgbClr val="5DB59D"/>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57" name="Google Shape;57;p2"/>
            <p:cNvPicPr preferRelativeResize="0"/>
            <p:nvPr/>
          </p:nvPicPr>
          <p:blipFill rotWithShape="1">
            <a:blip r:embed="rId4">
              <a:alphaModFix/>
            </a:blip>
            <a:srcRect/>
            <a:stretch/>
          </p:blipFill>
          <p:spPr>
            <a:xfrm>
              <a:off x="11599817" y="10642723"/>
              <a:ext cx="1103508" cy="1196788"/>
            </a:xfrm>
            <a:prstGeom prst="rect">
              <a:avLst/>
            </a:prstGeom>
            <a:noFill/>
            <a:ln>
              <a:noFill/>
            </a:ln>
          </p:spPr>
        </p:pic>
      </p:grpSp>
      <p:grpSp>
        <p:nvGrpSpPr>
          <p:cNvPr id="58" name="Google Shape;58;p2"/>
          <p:cNvGrpSpPr/>
          <p:nvPr/>
        </p:nvGrpSpPr>
        <p:grpSpPr>
          <a:xfrm>
            <a:off x="11272217" y="5791239"/>
            <a:ext cx="1828800" cy="1828800"/>
            <a:chOff x="11200843" y="5951700"/>
            <a:chExt cx="1828800" cy="1828800"/>
          </a:xfrm>
        </p:grpSpPr>
        <p:sp>
          <p:nvSpPr>
            <p:cNvPr id="59" name="Google Shape;59;p2"/>
            <p:cNvSpPr/>
            <p:nvPr/>
          </p:nvSpPr>
          <p:spPr>
            <a:xfrm>
              <a:off x="11200843" y="5951700"/>
              <a:ext cx="1828800" cy="1828800"/>
            </a:xfrm>
            <a:custGeom>
              <a:avLst/>
              <a:gdLst/>
              <a:ahLst/>
              <a:cxnLst/>
              <a:rect l="l" t="t" r="r" b="b"/>
              <a:pathLst>
                <a:path w="1910" h="1912" extrusionOk="0">
                  <a:moveTo>
                    <a:pt x="1910" y="956"/>
                  </a:moveTo>
                  <a:cubicBezTo>
                    <a:pt x="1910" y="1483"/>
                    <a:pt x="1483" y="1912"/>
                    <a:pt x="955" y="1912"/>
                  </a:cubicBezTo>
                  <a:cubicBezTo>
                    <a:pt x="427" y="1912"/>
                    <a:pt x="0" y="1483"/>
                    <a:pt x="0" y="956"/>
                  </a:cubicBezTo>
                  <a:cubicBezTo>
                    <a:pt x="0" y="429"/>
                    <a:pt x="427" y="0"/>
                    <a:pt x="955" y="0"/>
                  </a:cubicBezTo>
                  <a:cubicBezTo>
                    <a:pt x="1483" y="0"/>
                    <a:pt x="1910" y="429"/>
                    <a:pt x="1910" y="95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60" name="Google Shape;60;p2"/>
            <p:cNvPicPr preferRelativeResize="0"/>
            <p:nvPr/>
          </p:nvPicPr>
          <p:blipFill rotWithShape="1">
            <a:blip r:embed="rId5">
              <a:alphaModFix/>
            </a:blip>
            <a:srcRect/>
            <a:stretch/>
          </p:blipFill>
          <p:spPr>
            <a:xfrm>
              <a:off x="11534230" y="6285078"/>
              <a:ext cx="1162026" cy="1162026"/>
            </a:xfrm>
            <a:prstGeom prst="rect">
              <a:avLst/>
            </a:prstGeom>
            <a:noFill/>
            <a:ln>
              <a:noFill/>
            </a:ln>
          </p:spPr>
        </p:pic>
      </p:grpSp>
      <p:grpSp>
        <p:nvGrpSpPr>
          <p:cNvPr id="61" name="Google Shape;61;p2"/>
          <p:cNvGrpSpPr/>
          <p:nvPr/>
        </p:nvGrpSpPr>
        <p:grpSpPr>
          <a:xfrm>
            <a:off x="11237171" y="7997567"/>
            <a:ext cx="1828800" cy="1828800"/>
            <a:chOff x="11259185" y="8099612"/>
            <a:chExt cx="1828800" cy="1828800"/>
          </a:xfrm>
        </p:grpSpPr>
        <p:sp>
          <p:nvSpPr>
            <p:cNvPr id="62" name="Google Shape;62;p2"/>
            <p:cNvSpPr/>
            <p:nvPr/>
          </p:nvSpPr>
          <p:spPr>
            <a:xfrm>
              <a:off x="11259185" y="8099612"/>
              <a:ext cx="1828800" cy="1828800"/>
            </a:xfrm>
            <a:custGeom>
              <a:avLst/>
              <a:gdLst/>
              <a:ahLst/>
              <a:cxnLst/>
              <a:rect l="l" t="t" r="r" b="b"/>
              <a:pathLst>
                <a:path w="1910" h="1911" extrusionOk="0">
                  <a:moveTo>
                    <a:pt x="1910" y="955"/>
                  </a:moveTo>
                  <a:cubicBezTo>
                    <a:pt x="1910" y="1483"/>
                    <a:pt x="1483" y="1911"/>
                    <a:pt x="955" y="1911"/>
                  </a:cubicBezTo>
                  <a:cubicBezTo>
                    <a:pt x="427" y="1911"/>
                    <a:pt x="0" y="1483"/>
                    <a:pt x="0" y="955"/>
                  </a:cubicBezTo>
                  <a:cubicBezTo>
                    <a:pt x="0" y="428"/>
                    <a:pt x="427" y="0"/>
                    <a:pt x="955" y="0"/>
                  </a:cubicBezTo>
                  <a:cubicBezTo>
                    <a:pt x="1483" y="0"/>
                    <a:pt x="1910" y="428"/>
                    <a:pt x="1910" y="955"/>
                  </a:cubicBezTo>
                  <a:close/>
                </a:path>
              </a:pathLst>
            </a:custGeom>
            <a:solidFill>
              <a:srgbClr val="8FBE6D"/>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63" name="Google Shape;63;p2"/>
            <p:cNvPicPr preferRelativeResize="0"/>
            <p:nvPr/>
          </p:nvPicPr>
          <p:blipFill rotWithShape="1">
            <a:blip r:embed="rId6">
              <a:alphaModFix/>
            </a:blip>
            <a:srcRect/>
            <a:stretch/>
          </p:blipFill>
          <p:spPr>
            <a:xfrm>
              <a:off x="11599817" y="8500219"/>
              <a:ext cx="1103508" cy="1150149"/>
            </a:xfrm>
            <a:prstGeom prst="rect">
              <a:avLst/>
            </a:prstGeom>
            <a:noFill/>
            <a:ln>
              <a:noFill/>
            </a:ln>
          </p:spPr>
        </p:pic>
      </p:grpSp>
      <p:grpSp>
        <p:nvGrpSpPr>
          <p:cNvPr id="64" name="Google Shape;64;p2"/>
          <p:cNvGrpSpPr/>
          <p:nvPr/>
        </p:nvGrpSpPr>
        <p:grpSpPr>
          <a:xfrm>
            <a:off x="11237171" y="3667612"/>
            <a:ext cx="1828800" cy="1828800"/>
            <a:chOff x="11200843" y="3722866"/>
            <a:chExt cx="1828800" cy="1828800"/>
          </a:xfrm>
        </p:grpSpPr>
        <p:sp>
          <p:nvSpPr>
            <p:cNvPr id="65" name="Google Shape;65;p2"/>
            <p:cNvSpPr/>
            <p:nvPr/>
          </p:nvSpPr>
          <p:spPr>
            <a:xfrm>
              <a:off x="11200843" y="3722866"/>
              <a:ext cx="1828800" cy="1828800"/>
            </a:xfrm>
            <a:custGeom>
              <a:avLst/>
              <a:gdLst/>
              <a:ahLst/>
              <a:cxnLst/>
              <a:rect l="l" t="t" r="r" b="b"/>
              <a:pathLst>
                <a:path w="1910" h="1911" extrusionOk="0">
                  <a:moveTo>
                    <a:pt x="1910" y="955"/>
                  </a:moveTo>
                  <a:cubicBezTo>
                    <a:pt x="1910" y="1483"/>
                    <a:pt x="1483" y="1911"/>
                    <a:pt x="955" y="1911"/>
                  </a:cubicBezTo>
                  <a:cubicBezTo>
                    <a:pt x="427" y="1911"/>
                    <a:pt x="0" y="1483"/>
                    <a:pt x="0" y="955"/>
                  </a:cubicBezTo>
                  <a:cubicBezTo>
                    <a:pt x="0" y="428"/>
                    <a:pt x="427" y="0"/>
                    <a:pt x="955" y="0"/>
                  </a:cubicBezTo>
                  <a:cubicBezTo>
                    <a:pt x="1483" y="0"/>
                    <a:pt x="1910" y="428"/>
                    <a:pt x="1910" y="95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66" name="Google Shape;66;p2"/>
            <p:cNvPicPr preferRelativeResize="0"/>
            <p:nvPr/>
          </p:nvPicPr>
          <p:blipFill rotWithShape="1">
            <a:blip r:embed="rId7">
              <a:alphaModFix/>
            </a:blip>
            <a:srcRect/>
            <a:stretch/>
          </p:blipFill>
          <p:spPr>
            <a:xfrm>
              <a:off x="11599817" y="4102936"/>
              <a:ext cx="1103508" cy="1029608"/>
            </a:xfrm>
            <a:prstGeom prst="rect">
              <a:avLst/>
            </a:prstGeom>
            <a:noFill/>
            <a:ln>
              <a:noFill/>
            </a:ln>
          </p:spPr>
        </p:pic>
      </p:grpSp>
      <p:pic>
        <p:nvPicPr>
          <p:cNvPr id="67" name="Google Shape;67;p2"/>
          <p:cNvPicPr preferRelativeResize="0"/>
          <p:nvPr/>
        </p:nvPicPr>
        <p:blipFill rotWithShape="1">
          <a:blip r:embed="rId8">
            <a:alphaModFix/>
          </a:blip>
          <a:srcRect/>
          <a:stretch/>
        </p:blipFill>
        <p:spPr>
          <a:xfrm>
            <a:off x="1713950" y="9104375"/>
            <a:ext cx="4956826" cy="40566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300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400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2000"/>
                                        <p:tgtEl>
                                          <p:spTgt spid="43"/>
                                        </p:tgtEl>
                                      </p:cBhvr>
                                    </p:animEffect>
                                  </p:childTnLst>
                                </p:cTn>
                              </p:par>
                              <p:par>
                                <p:cTn id="17" presetID="1" presetClass="entr" presetSubtype="0" fill="hold" nodeType="withEffect">
                                  <p:stCondLst>
                                    <p:cond delay="10000"/>
                                  </p:stCondLst>
                                  <p:childTnLst>
                                    <p:set>
                                      <p:cBhvr>
                                        <p:cTn id="18" dur="1" fill="hold">
                                          <p:stCondLst>
                                            <p:cond delay="0"/>
                                          </p:stCondLst>
                                        </p:cTn>
                                        <p:tgtEl>
                                          <p:spTgt spid="67"/>
                                        </p:tgtEl>
                                        <p:attrNameLst>
                                          <p:attrName>style.visibility</p:attrName>
                                        </p:attrNameLst>
                                      </p:cBhvr>
                                      <p:to>
                                        <p:strVal val="visible"/>
                                      </p:to>
                                    </p:set>
                                  </p:childTnLst>
                                </p:cTn>
                              </p:par>
                              <p:par>
                                <p:cTn id="19" presetID="10" presetClass="exit" presetSubtype="0" fill="hold" nodeType="withEffect">
                                  <p:stCondLst>
                                    <p:cond delay="15000"/>
                                  </p:stCondLst>
                                  <p:childTnLst>
                                    <p:animEffect transition="out" filter="fade">
                                      <p:cBhvr>
                                        <p:cTn id="20" dur="500"/>
                                        <p:tgtEl>
                                          <p:spTgt spid="67"/>
                                        </p:tgtEl>
                                      </p:cBhvr>
                                    </p:animEffect>
                                    <p:set>
                                      <p:cBhvr>
                                        <p:cTn id="21" dur="1" fill="hold">
                                          <p:stCondLst>
                                            <p:cond delay="500"/>
                                          </p:stCondLst>
                                        </p:cTn>
                                        <p:tgtEl>
                                          <p:spTgt spid="67"/>
                                        </p:tgtEl>
                                        <p:attrNameLst>
                                          <p:attrName>style.visibility</p:attrName>
                                        </p:attrNameLst>
                                      </p:cBhvr>
                                      <p:to>
                                        <p:strVal val="hidden"/>
                                      </p:to>
                                    </p:set>
                                  </p:childTnLst>
                                </p:cTn>
                              </p:par>
                              <p:par>
                                <p:cTn id="22" presetID="10" presetClass="entr" presetSubtype="0" fill="hold" nodeType="withEffect">
                                  <p:stCondLst>
                                    <p:cond delay="1750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2000"/>
                                        <p:tgtEl>
                                          <p:spTgt spid="64"/>
                                        </p:tgtEl>
                                      </p:cBhvr>
                                    </p:animEffect>
                                  </p:childTnLst>
                                </p:cTn>
                              </p:par>
                              <p:par>
                                <p:cTn id="25" presetID="10" presetClass="entr" presetSubtype="0" fill="hold" nodeType="withEffect">
                                  <p:stCondLst>
                                    <p:cond delay="1800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nodeType="withEffect">
                                  <p:stCondLst>
                                    <p:cond delay="1850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par>
                                <p:cTn id="31" presetID="10" presetClass="entr" presetSubtype="0" fill="hold" nodeType="withEffect">
                                  <p:stCondLst>
                                    <p:cond delay="24000"/>
                                  </p:stCondLst>
                                  <p:childTnLst>
                                    <p:set>
                                      <p:cBhvr>
                                        <p:cTn id="32" dur="1" fill="hold">
                                          <p:stCondLst>
                                            <p:cond delay="0"/>
                                          </p:stCondLst>
                                        </p:cTn>
                                        <p:tgtEl>
                                          <p:spTgt spid="58"/>
                                        </p:tgtEl>
                                        <p:attrNameLst>
                                          <p:attrName>style.visibility</p:attrName>
                                        </p:attrNameLst>
                                      </p:cBhvr>
                                      <p:to>
                                        <p:strVal val="visible"/>
                                      </p:to>
                                    </p:set>
                                    <p:animEffect transition="in" filter="fade">
                                      <p:cBhvr>
                                        <p:cTn id="33" dur="2000"/>
                                        <p:tgtEl>
                                          <p:spTgt spid="58"/>
                                        </p:tgtEl>
                                      </p:cBhvr>
                                    </p:animEffect>
                                  </p:childTnLst>
                                </p:cTn>
                              </p:par>
                              <p:par>
                                <p:cTn id="34" presetID="10" presetClass="entr" presetSubtype="0" fill="hold" nodeType="withEffect">
                                  <p:stCondLst>
                                    <p:cond delay="2500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nodeType="withEffect">
                                  <p:stCondLst>
                                    <p:cond delay="2500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31000"/>
                                  </p:stCondLst>
                                  <p:childTnLst>
                                    <p:set>
                                      <p:cBhvr>
                                        <p:cTn id="41" dur="1" fill="hold">
                                          <p:stCondLst>
                                            <p:cond delay="0"/>
                                          </p:stCondLst>
                                        </p:cTn>
                                        <p:tgtEl>
                                          <p:spTgt spid="61"/>
                                        </p:tgtEl>
                                        <p:attrNameLst>
                                          <p:attrName>style.visibility</p:attrName>
                                        </p:attrNameLst>
                                      </p:cBhvr>
                                      <p:to>
                                        <p:strVal val="visible"/>
                                      </p:to>
                                    </p:set>
                                    <p:animEffect transition="in" filter="fade">
                                      <p:cBhvr>
                                        <p:cTn id="42" dur="2000"/>
                                        <p:tgtEl>
                                          <p:spTgt spid="61"/>
                                        </p:tgtEl>
                                      </p:cBhvr>
                                    </p:animEffect>
                                  </p:childTnLst>
                                </p:cTn>
                              </p:par>
                              <p:par>
                                <p:cTn id="43" presetID="10" presetClass="entr" presetSubtype="0" fill="hold" nodeType="withEffect">
                                  <p:stCondLst>
                                    <p:cond delay="32000"/>
                                  </p:stCondLst>
                                  <p:childTnLst>
                                    <p:set>
                                      <p:cBhvr>
                                        <p:cTn id="44" dur="1" fill="hold">
                                          <p:stCondLst>
                                            <p:cond delay="0"/>
                                          </p:stCondLst>
                                        </p:cTn>
                                        <p:tgtEl>
                                          <p:spTgt spid="52"/>
                                        </p:tgtEl>
                                        <p:attrNameLst>
                                          <p:attrName>style.visibility</p:attrName>
                                        </p:attrNameLst>
                                      </p:cBhvr>
                                      <p:to>
                                        <p:strVal val="visible"/>
                                      </p:to>
                                    </p:set>
                                    <p:animEffect transition="in" filter="fade">
                                      <p:cBhvr>
                                        <p:cTn id="45" dur="500"/>
                                        <p:tgtEl>
                                          <p:spTgt spid="52"/>
                                        </p:tgtEl>
                                      </p:cBhvr>
                                    </p:animEffect>
                                  </p:childTnLst>
                                </p:cTn>
                              </p:par>
                              <p:par>
                                <p:cTn id="46" presetID="10" presetClass="entr" presetSubtype="0" fill="hold" nodeType="withEffect">
                                  <p:stCondLst>
                                    <p:cond delay="3200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nodeType="withEffect">
                                  <p:stCondLst>
                                    <p:cond delay="5300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2000"/>
                                        <p:tgtEl>
                                          <p:spTgt spid="55"/>
                                        </p:tgtEl>
                                      </p:cBhvr>
                                    </p:animEffect>
                                  </p:childTnLst>
                                </p:cTn>
                              </p:par>
                              <p:par>
                                <p:cTn id="52" presetID="10" presetClass="entr" presetSubtype="0" fill="hold" nodeType="withEffect">
                                  <p:stCondLst>
                                    <p:cond delay="5300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par>
                                <p:cTn id="55" presetID="10" presetClass="entr" presetSubtype="0" fill="hold" nodeType="withEffect">
                                  <p:stCondLst>
                                    <p:cond delay="540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3"/>
          <p:cNvPicPr preferRelativeResize="0"/>
          <p:nvPr/>
        </p:nvPicPr>
        <p:blipFill rotWithShape="1">
          <a:blip r:embed="rId3">
            <a:alphaModFix/>
          </a:blip>
          <a:srcRect/>
          <a:stretch/>
        </p:blipFill>
        <p:spPr>
          <a:xfrm>
            <a:off x="20538579" y="11038942"/>
            <a:ext cx="3121221" cy="2341956"/>
          </a:xfrm>
          <a:prstGeom prst="rect">
            <a:avLst/>
          </a:prstGeom>
          <a:noFill/>
          <a:ln>
            <a:noFill/>
          </a:ln>
        </p:spPr>
      </p:pic>
      <p:sp>
        <p:nvSpPr>
          <p:cNvPr id="74" name="Google Shape;74;p3"/>
          <p:cNvSpPr/>
          <p:nvPr/>
        </p:nvSpPr>
        <p:spPr>
          <a:xfrm>
            <a:off x="6294704" y="6066002"/>
            <a:ext cx="9524" cy="6348"/>
          </a:xfrm>
          <a:custGeom>
            <a:avLst/>
            <a:gdLst/>
            <a:ahLst/>
            <a:cxnLst/>
            <a:rect l="l" t="t" r="r" b="b"/>
            <a:pathLst>
              <a:path w="1" h="1" extrusionOk="0">
                <a:moveTo>
                  <a:pt x="0" y="1"/>
                </a:moveTo>
                <a:cubicBezTo>
                  <a:pt x="1" y="1"/>
                  <a:pt x="1" y="1"/>
                  <a:pt x="1" y="1"/>
                </a:cubicBezTo>
                <a:cubicBezTo>
                  <a:pt x="1" y="0"/>
                  <a:pt x="1" y="0"/>
                  <a:pt x="1" y="0"/>
                </a:cubicBezTo>
                <a:cubicBezTo>
                  <a:pt x="1" y="0"/>
                  <a:pt x="0" y="1"/>
                  <a:pt x="0" y="1"/>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200">
              <a:solidFill>
                <a:schemeClr val="dk1"/>
              </a:solidFill>
              <a:latin typeface="Calibri"/>
              <a:ea typeface="Calibri"/>
              <a:cs typeface="Calibri"/>
              <a:sym typeface="Calibri"/>
            </a:endParaRPr>
          </a:p>
        </p:txBody>
      </p:sp>
      <p:sp>
        <p:nvSpPr>
          <p:cNvPr id="75" name="Google Shape;75;p3"/>
          <p:cNvSpPr/>
          <p:nvPr/>
        </p:nvSpPr>
        <p:spPr>
          <a:xfrm>
            <a:off x="3358279" y="5260049"/>
            <a:ext cx="2236190" cy="32303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100" b="1">
                <a:solidFill>
                  <a:schemeClr val="lt2"/>
                </a:solidFill>
                <a:latin typeface="Montserrat SemiBold"/>
                <a:ea typeface="Montserrat SemiBold"/>
                <a:cs typeface="Montserrat SemiBold"/>
                <a:sym typeface="Montserrat SemiBold"/>
              </a:rPr>
              <a:t>Object Oriented</a:t>
            </a:r>
            <a:endParaRPr sz="3200">
              <a:solidFill>
                <a:schemeClr val="lt2"/>
              </a:solidFill>
              <a:latin typeface="Montserrat SemiBold"/>
              <a:ea typeface="Montserrat SemiBold"/>
              <a:cs typeface="Montserrat SemiBold"/>
              <a:sym typeface="Montserrat SemiBold"/>
            </a:endParaRPr>
          </a:p>
        </p:txBody>
      </p:sp>
      <p:sp>
        <p:nvSpPr>
          <p:cNvPr id="76" name="Google Shape;76;p3"/>
          <p:cNvSpPr/>
          <p:nvPr/>
        </p:nvSpPr>
        <p:spPr>
          <a:xfrm>
            <a:off x="21340467" y="5999504"/>
            <a:ext cx="9524" cy="6348"/>
          </a:xfrm>
          <a:custGeom>
            <a:avLst/>
            <a:gdLst/>
            <a:ahLst/>
            <a:cxnLst/>
            <a:rect l="l" t="t" r="r" b="b"/>
            <a:pathLst>
              <a:path w="1" h="1" extrusionOk="0">
                <a:moveTo>
                  <a:pt x="0" y="1"/>
                </a:moveTo>
                <a:cubicBezTo>
                  <a:pt x="1" y="1"/>
                  <a:pt x="1" y="1"/>
                  <a:pt x="1" y="1"/>
                </a:cubicBezTo>
                <a:cubicBezTo>
                  <a:pt x="1" y="0"/>
                  <a:pt x="1" y="0"/>
                  <a:pt x="1" y="0"/>
                </a:cubicBezTo>
                <a:cubicBezTo>
                  <a:pt x="1" y="0"/>
                  <a:pt x="0" y="1"/>
                  <a:pt x="0" y="1"/>
                </a:cubicBezTo>
                <a:close/>
              </a:path>
            </a:pathLst>
          </a:custGeom>
          <a:solidFill>
            <a:schemeClr val="accent2"/>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200">
              <a:solidFill>
                <a:schemeClr val="dk1"/>
              </a:solidFill>
              <a:latin typeface="Calibri"/>
              <a:ea typeface="Calibri"/>
              <a:cs typeface="Calibri"/>
              <a:sym typeface="Calibri"/>
            </a:endParaRPr>
          </a:p>
        </p:txBody>
      </p:sp>
      <p:sp>
        <p:nvSpPr>
          <p:cNvPr id="77" name="Google Shape;77;p3"/>
          <p:cNvSpPr txBox="1"/>
          <p:nvPr/>
        </p:nvSpPr>
        <p:spPr>
          <a:xfrm>
            <a:off x="1322863" y="679919"/>
            <a:ext cx="21336000" cy="1297791"/>
          </a:xfrm>
          <a:prstGeom prst="rect">
            <a:avLst/>
          </a:prstGeom>
          <a:noFill/>
          <a:ln>
            <a:noFill/>
          </a:ln>
        </p:spPr>
        <p:txBody>
          <a:bodyPr spcFirstLastPara="1" wrap="square" lIns="91425" tIns="45700" rIns="91425" bIns="45700" anchor="b" anchorCtr="0">
            <a:spAutoFit/>
          </a:bodyPr>
          <a:lstStyle/>
          <a:p>
            <a:pPr marL="0" marR="0" lvl="0" indent="0" algn="ctr" rtl="0">
              <a:lnSpc>
                <a:spcPct val="134285"/>
              </a:lnSpc>
              <a:spcBef>
                <a:spcPts val="0"/>
              </a:spcBef>
              <a:spcAft>
                <a:spcPts val="0"/>
              </a:spcAft>
              <a:buNone/>
            </a:pPr>
            <a:r>
              <a:rPr lang="en-US" sz="7000" b="1">
                <a:solidFill>
                  <a:srgbClr val="277BA1"/>
                </a:solidFill>
                <a:latin typeface="Century Schoolbook"/>
                <a:ea typeface="Century Schoolbook"/>
                <a:cs typeface="Century Schoolbook"/>
                <a:sym typeface="Century Schoolbook"/>
              </a:rPr>
              <a:t>Why </a:t>
            </a:r>
            <a:r>
              <a:rPr lang="en-US" sz="7000" b="1">
                <a:solidFill>
                  <a:schemeClr val="accent2"/>
                </a:solidFill>
                <a:latin typeface="Century Schoolbook"/>
                <a:ea typeface="Century Schoolbook"/>
                <a:cs typeface="Century Schoolbook"/>
                <a:sym typeface="Century Schoolbook"/>
              </a:rPr>
              <a:t>Databases important?</a:t>
            </a:r>
            <a:endParaRPr sz="7000" b="1">
              <a:solidFill>
                <a:schemeClr val="accent2"/>
              </a:solidFill>
              <a:latin typeface="Century Schoolbook"/>
              <a:ea typeface="Century Schoolbook"/>
              <a:cs typeface="Century Schoolbook"/>
              <a:sym typeface="Century Schoolbook"/>
            </a:endParaRPr>
          </a:p>
        </p:txBody>
      </p:sp>
      <p:grpSp>
        <p:nvGrpSpPr>
          <p:cNvPr id="78" name="Google Shape;78;p3"/>
          <p:cNvGrpSpPr/>
          <p:nvPr/>
        </p:nvGrpSpPr>
        <p:grpSpPr>
          <a:xfrm>
            <a:off x="10485457" y="5078116"/>
            <a:ext cx="3887728" cy="3652280"/>
            <a:chOff x="9990852" y="4789517"/>
            <a:chExt cx="3887728" cy="3652280"/>
          </a:xfrm>
        </p:grpSpPr>
        <p:sp>
          <p:nvSpPr>
            <p:cNvPr id="79" name="Google Shape;79;p3"/>
            <p:cNvSpPr/>
            <p:nvPr/>
          </p:nvSpPr>
          <p:spPr>
            <a:xfrm>
              <a:off x="9990852" y="4789517"/>
              <a:ext cx="3887728" cy="3652280"/>
            </a:xfrm>
            <a:prstGeom prst="ellipse">
              <a:avLst/>
            </a:prstGeom>
            <a:solidFill>
              <a:schemeClr val="accent3"/>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200">
                <a:solidFill>
                  <a:schemeClr val="dk1"/>
                </a:solidFill>
                <a:latin typeface="Calibri"/>
                <a:ea typeface="Calibri"/>
                <a:cs typeface="Calibri"/>
                <a:sym typeface="Calibri"/>
              </a:endParaRPr>
            </a:p>
          </p:txBody>
        </p:sp>
        <p:sp>
          <p:nvSpPr>
            <p:cNvPr id="80" name="Google Shape;80;p3"/>
            <p:cNvSpPr/>
            <p:nvPr/>
          </p:nvSpPr>
          <p:spPr>
            <a:xfrm>
              <a:off x="10323191" y="5159122"/>
              <a:ext cx="3202059" cy="2920407"/>
            </a:xfrm>
            <a:prstGeom prst="ellipse">
              <a:avLst/>
            </a:prstGeom>
            <a:solidFill>
              <a:schemeClr val="lt1"/>
            </a:solidFill>
            <a:ln>
              <a:noFill/>
            </a:ln>
          </p:spPr>
          <p:txBody>
            <a:bodyPr spcFirstLastPara="1" wrap="square" lIns="182825" tIns="91400" rIns="182825" bIns="91400" anchor="t" anchorCtr="0">
              <a:noAutofit/>
            </a:bodyPr>
            <a:lstStyle/>
            <a:p>
              <a:pPr marL="0" marR="0" lvl="0" indent="0" algn="l" rtl="0">
                <a:spcBef>
                  <a:spcPts val="0"/>
                </a:spcBef>
                <a:spcAft>
                  <a:spcPts val="0"/>
                </a:spcAft>
                <a:buNone/>
              </a:pPr>
              <a:endParaRPr sz="7200">
                <a:solidFill>
                  <a:schemeClr val="dk1"/>
                </a:solidFill>
                <a:latin typeface="Calibri"/>
                <a:ea typeface="Calibri"/>
                <a:cs typeface="Calibri"/>
                <a:sym typeface="Calibri"/>
              </a:endParaRPr>
            </a:p>
          </p:txBody>
        </p:sp>
      </p:grpSp>
      <p:pic>
        <p:nvPicPr>
          <p:cNvPr id="81" name="Google Shape;81;p3"/>
          <p:cNvPicPr preferRelativeResize="0"/>
          <p:nvPr/>
        </p:nvPicPr>
        <p:blipFill rotWithShape="1">
          <a:blip r:embed="rId4">
            <a:alphaModFix/>
          </a:blip>
          <a:srcRect/>
          <a:stretch/>
        </p:blipFill>
        <p:spPr>
          <a:xfrm>
            <a:off x="11365812" y="5785406"/>
            <a:ext cx="2237699" cy="2237699"/>
          </a:xfrm>
          <a:prstGeom prst="rect">
            <a:avLst/>
          </a:prstGeom>
          <a:noFill/>
          <a:ln>
            <a:noFill/>
          </a:ln>
        </p:spPr>
      </p:pic>
      <p:grpSp>
        <p:nvGrpSpPr>
          <p:cNvPr id="82" name="Google Shape;82;p3"/>
          <p:cNvGrpSpPr/>
          <p:nvPr/>
        </p:nvGrpSpPr>
        <p:grpSpPr>
          <a:xfrm>
            <a:off x="7176398" y="3765630"/>
            <a:ext cx="3309059" cy="1655938"/>
            <a:chOff x="7176398" y="3765630"/>
            <a:chExt cx="3309059" cy="1655938"/>
          </a:xfrm>
        </p:grpSpPr>
        <p:cxnSp>
          <p:nvCxnSpPr>
            <p:cNvPr id="83" name="Google Shape;83;p3"/>
            <p:cNvCxnSpPr/>
            <p:nvPr/>
          </p:nvCxnSpPr>
          <p:spPr>
            <a:xfrm>
              <a:off x="7176398" y="3765630"/>
              <a:ext cx="1241461" cy="0"/>
            </a:xfrm>
            <a:prstGeom prst="straightConnector1">
              <a:avLst/>
            </a:prstGeom>
            <a:noFill/>
            <a:ln w="9525" cap="flat" cmpd="sng">
              <a:solidFill>
                <a:schemeClr val="dk2"/>
              </a:solidFill>
              <a:prstDash val="solid"/>
              <a:miter lim="800000"/>
              <a:headEnd type="none" w="sm" len="sm"/>
              <a:tailEnd type="none" w="sm" len="sm"/>
            </a:ln>
          </p:spPr>
        </p:cxnSp>
        <p:cxnSp>
          <p:nvCxnSpPr>
            <p:cNvPr id="84" name="Google Shape;84;p3"/>
            <p:cNvCxnSpPr/>
            <p:nvPr/>
          </p:nvCxnSpPr>
          <p:spPr>
            <a:xfrm>
              <a:off x="8417859" y="3765630"/>
              <a:ext cx="2067598" cy="1655938"/>
            </a:xfrm>
            <a:prstGeom prst="straightConnector1">
              <a:avLst/>
            </a:prstGeom>
            <a:noFill/>
            <a:ln w="9525" cap="flat" cmpd="sng">
              <a:solidFill>
                <a:schemeClr val="dk2"/>
              </a:solidFill>
              <a:prstDash val="solid"/>
              <a:miter lim="800000"/>
              <a:headEnd type="none" w="sm" len="sm"/>
              <a:tailEnd type="none" w="sm" len="sm"/>
            </a:ln>
          </p:spPr>
        </p:cxnSp>
      </p:grpSp>
      <p:cxnSp>
        <p:nvCxnSpPr>
          <p:cNvPr id="85" name="Google Shape;85;p3"/>
          <p:cNvCxnSpPr/>
          <p:nvPr/>
        </p:nvCxnSpPr>
        <p:spPr>
          <a:xfrm>
            <a:off x="7176398" y="6940936"/>
            <a:ext cx="2892715" cy="0"/>
          </a:xfrm>
          <a:prstGeom prst="straightConnector1">
            <a:avLst/>
          </a:prstGeom>
          <a:noFill/>
          <a:ln w="9525" cap="flat" cmpd="sng">
            <a:solidFill>
              <a:schemeClr val="dk2"/>
            </a:solidFill>
            <a:prstDash val="solid"/>
            <a:miter lim="800000"/>
            <a:headEnd type="none" w="sm" len="sm"/>
            <a:tailEnd type="none" w="sm" len="sm"/>
          </a:ln>
        </p:spPr>
      </p:cxnSp>
      <p:grpSp>
        <p:nvGrpSpPr>
          <p:cNvPr id="86" name="Google Shape;86;p3"/>
          <p:cNvGrpSpPr/>
          <p:nvPr/>
        </p:nvGrpSpPr>
        <p:grpSpPr>
          <a:xfrm>
            <a:off x="7176397" y="8302959"/>
            <a:ext cx="3309060" cy="1649469"/>
            <a:chOff x="7176397" y="8302959"/>
            <a:chExt cx="3309060" cy="1649469"/>
          </a:xfrm>
        </p:grpSpPr>
        <p:cxnSp>
          <p:nvCxnSpPr>
            <p:cNvPr id="87" name="Google Shape;87;p3"/>
            <p:cNvCxnSpPr/>
            <p:nvPr/>
          </p:nvCxnSpPr>
          <p:spPr>
            <a:xfrm rot="10800000" flipH="1">
              <a:off x="8417858" y="8302959"/>
              <a:ext cx="2067599" cy="1649469"/>
            </a:xfrm>
            <a:prstGeom prst="straightConnector1">
              <a:avLst/>
            </a:prstGeom>
            <a:noFill/>
            <a:ln w="9525" cap="flat" cmpd="sng">
              <a:solidFill>
                <a:schemeClr val="dk2"/>
              </a:solidFill>
              <a:prstDash val="solid"/>
              <a:miter lim="800000"/>
              <a:headEnd type="none" w="sm" len="sm"/>
              <a:tailEnd type="none" w="sm" len="sm"/>
            </a:ln>
          </p:spPr>
        </p:cxnSp>
        <p:cxnSp>
          <p:nvCxnSpPr>
            <p:cNvPr id="88" name="Google Shape;88;p3"/>
            <p:cNvCxnSpPr/>
            <p:nvPr/>
          </p:nvCxnSpPr>
          <p:spPr>
            <a:xfrm>
              <a:off x="7176397" y="9952428"/>
              <a:ext cx="1241461" cy="0"/>
            </a:xfrm>
            <a:prstGeom prst="straightConnector1">
              <a:avLst/>
            </a:prstGeom>
            <a:noFill/>
            <a:ln w="9525" cap="flat" cmpd="sng">
              <a:solidFill>
                <a:schemeClr val="dk2"/>
              </a:solidFill>
              <a:prstDash val="solid"/>
              <a:miter lim="800000"/>
              <a:headEnd type="none" w="sm" len="sm"/>
              <a:tailEnd type="none" w="sm" len="sm"/>
            </a:ln>
          </p:spPr>
        </p:cxnSp>
      </p:grpSp>
      <p:cxnSp>
        <p:nvCxnSpPr>
          <p:cNvPr id="89" name="Google Shape;89;p3"/>
          <p:cNvCxnSpPr/>
          <p:nvPr/>
        </p:nvCxnSpPr>
        <p:spPr>
          <a:xfrm>
            <a:off x="14775948" y="7067949"/>
            <a:ext cx="2892715" cy="0"/>
          </a:xfrm>
          <a:prstGeom prst="straightConnector1">
            <a:avLst/>
          </a:prstGeom>
          <a:noFill/>
          <a:ln w="9525" cap="flat" cmpd="sng">
            <a:solidFill>
              <a:schemeClr val="dk2"/>
            </a:solidFill>
            <a:prstDash val="solid"/>
            <a:miter lim="800000"/>
            <a:headEnd type="none" w="sm" len="sm"/>
            <a:tailEnd type="none" w="sm" len="sm"/>
          </a:ln>
        </p:spPr>
      </p:cxnSp>
      <p:grpSp>
        <p:nvGrpSpPr>
          <p:cNvPr id="90" name="Google Shape;90;p3"/>
          <p:cNvGrpSpPr/>
          <p:nvPr/>
        </p:nvGrpSpPr>
        <p:grpSpPr>
          <a:xfrm>
            <a:off x="14346291" y="3963660"/>
            <a:ext cx="3456842" cy="1462622"/>
            <a:chOff x="14346291" y="3963660"/>
            <a:chExt cx="3456842" cy="1462622"/>
          </a:xfrm>
        </p:grpSpPr>
        <p:cxnSp>
          <p:nvCxnSpPr>
            <p:cNvPr id="91" name="Google Shape;91;p3"/>
            <p:cNvCxnSpPr/>
            <p:nvPr/>
          </p:nvCxnSpPr>
          <p:spPr>
            <a:xfrm rot="10800000" flipH="1">
              <a:off x="14346291" y="3963660"/>
              <a:ext cx="2242275" cy="1462622"/>
            </a:xfrm>
            <a:prstGeom prst="straightConnector1">
              <a:avLst/>
            </a:prstGeom>
            <a:noFill/>
            <a:ln w="9525" cap="flat" cmpd="sng">
              <a:solidFill>
                <a:schemeClr val="dk2"/>
              </a:solidFill>
              <a:prstDash val="solid"/>
              <a:miter lim="800000"/>
              <a:headEnd type="none" w="sm" len="sm"/>
              <a:tailEnd type="none" w="sm" len="sm"/>
            </a:ln>
          </p:spPr>
        </p:cxnSp>
        <p:cxnSp>
          <p:nvCxnSpPr>
            <p:cNvPr id="92" name="Google Shape;92;p3"/>
            <p:cNvCxnSpPr/>
            <p:nvPr/>
          </p:nvCxnSpPr>
          <p:spPr>
            <a:xfrm>
              <a:off x="16561672" y="3975404"/>
              <a:ext cx="1241461" cy="0"/>
            </a:xfrm>
            <a:prstGeom prst="straightConnector1">
              <a:avLst/>
            </a:prstGeom>
            <a:noFill/>
            <a:ln w="9525" cap="flat" cmpd="sng">
              <a:solidFill>
                <a:schemeClr val="dk2"/>
              </a:solidFill>
              <a:prstDash val="solid"/>
              <a:miter lim="800000"/>
              <a:headEnd type="none" w="sm" len="sm"/>
              <a:tailEnd type="none" w="sm" len="sm"/>
            </a:ln>
          </p:spPr>
        </p:cxnSp>
      </p:grpSp>
      <p:grpSp>
        <p:nvGrpSpPr>
          <p:cNvPr id="93" name="Google Shape;93;p3"/>
          <p:cNvGrpSpPr/>
          <p:nvPr/>
        </p:nvGrpSpPr>
        <p:grpSpPr>
          <a:xfrm>
            <a:off x="14181091" y="8495716"/>
            <a:ext cx="3632169" cy="1673762"/>
            <a:chOff x="14181091" y="8495716"/>
            <a:chExt cx="3632169" cy="1673762"/>
          </a:xfrm>
        </p:grpSpPr>
        <p:cxnSp>
          <p:nvCxnSpPr>
            <p:cNvPr id="94" name="Google Shape;94;p3"/>
            <p:cNvCxnSpPr/>
            <p:nvPr/>
          </p:nvCxnSpPr>
          <p:spPr>
            <a:xfrm rot="10800000">
              <a:off x="14181091" y="8495716"/>
              <a:ext cx="2380581" cy="1668364"/>
            </a:xfrm>
            <a:prstGeom prst="straightConnector1">
              <a:avLst/>
            </a:prstGeom>
            <a:noFill/>
            <a:ln w="9525" cap="flat" cmpd="sng">
              <a:solidFill>
                <a:schemeClr val="dk2"/>
              </a:solidFill>
              <a:prstDash val="solid"/>
              <a:miter lim="800000"/>
              <a:headEnd type="none" w="sm" len="sm"/>
              <a:tailEnd type="none" w="sm" len="sm"/>
            </a:ln>
          </p:spPr>
        </p:cxnSp>
        <p:cxnSp>
          <p:nvCxnSpPr>
            <p:cNvPr id="95" name="Google Shape;95;p3"/>
            <p:cNvCxnSpPr/>
            <p:nvPr/>
          </p:nvCxnSpPr>
          <p:spPr>
            <a:xfrm>
              <a:off x="16571799" y="10169478"/>
              <a:ext cx="1241461" cy="0"/>
            </a:xfrm>
            <a:prstGeom prst="straightConnector1">
              <a:avLst/>
            </a:prstGeom>
            <a:noFill/>
            <a:ln w="9525" cap="flat" cmpd="sng">
              <a:solidFill>
                <a:schemeClr val="dk2"/>
              </a:solidFill>
              <a:prstDash val="solid"/>
              <a:miter lim="800000"/>
              <a:headEnd type="none" w="sm" len="sm"/>
              <a:tailEnd type="none" w="sm" len="sm"/>
            </a:ln>
          </p:spPr>
        </p:cxnSp>
      </p:grpSp>
      <p:grpSp>
        <p:nvGrpSpPr>
          <p:cNvPr id="96" name="Google Shape;96;p3"/>
          <p:cNvGrpSpPr/>
          <p:nvPr/>
        </p:nvGrpSpPr>
        <p:grpSpPr>
          <a:xfrm>
            <a:off x="1813675" y="2980890"/>
            <a:ext cx="4880887" cy="1612709"/>
            <a:chOff x="1813675" y="2951115"/>
            <a:chExt cx="4880887" cy="1612709"/>
          </a:xfrm>
        </p:grpSpPr>
        <p:sp>
          <p:nvSpPr>
            <p:cNvPr id="97" name="Google Shape;97;p3"/>
            <p:cNvSpPr/>
            <p:nvPr/>
          </p:nvSpPr>
          <p:spPr>
            <a:xfrm>
              <a:off x="1813675" y="2951115"/>
              <a:ext cx="4880887" cy="1608834"/>
            </a:xfrm>
            <a:prstGeom prst="flowChartTerminator">
              <a:avLst/>
            </a:prstGeom>
            <a:solidFill>
              <a:srgbClr val="277B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98" name="Google Shape;98;p3"/>
            <p:cNvSpPr txBox="1"/>
            <p:nvPr/>
          </p:nvSpPr>
          <p:spPr>
            <a:xfrm>
              <a:off x="2774022" y="3363495"/>
              <a:ext cx="301890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2"/>
                  </a:solidFill>
                  <a:latin typeface="Times New Roman"/>
                  <a:ea typeface="Times New Roman"/>
                  <a:cs typeface="Times New Roman"/>
                  <a:sym typeface="Times New Roman"/>
                </a:rPr>
                <a:t>Organization</a:t>
              </a:r>
              <a:endParaRPr sz="3600" b="1">
                <a:solidFill>
                  <a:schemeClr val="lt2"/>
                </a:solidFill>
                <a:latin typeface="Times New Roman"/>
                <a:ea typeface="Times New Roman"/>
                <a:cs typeface="Times New Roman"/>
                <a:sym typeface="Times New Roman"/>
              </a:endParaRPr>
            </a:p>
            <a:p>
              <a:pPr marL="0" marR="0" lvl="0" indent="0" algn="l" rtl="0">
                <a:spcBef>
                  <a:spcPts val="0"/>
                </a:spcBef>
                <a:spcAft>
                  <a:spcPts val="0"/>
                </a:spcAft>
                <a:buNone/>
              </a:pPr>
              <a:endParaRPr sz="3600">
                <a:solidFill>
                  <a:schemeClr val="lt2"/>
                </a:solidFill>
                <a:latin typeface="Calibri"/>
                <a:ea typeface="Calibri"/>
                <a:cs typeface="Calibri"/>
                <a:sym typeface="Calibri"/>
              </a:endParaRPr>
            </a:p>
          </p:txBody>
        </p:sp>
      </p:grpSp>
      <p:grpSp>
        <p:nvGrpSpPr>
          <p:cNvPr id="99" name="Google Shape;99;p3"/>
          <p:cNvGrpSpPr/>
          <p:nvPr/>
        </p:nvGrpSpPr>
        <p:grpSpPr>
          <a:xfrm>
            <a:off x="1813675" y="5999504"/>
            <a:ext cx="4946379" cy="1676509"/>
            <a:chOff x="1813675" y="5999504"/>
            <a:chExt cx="4946379" cy="1676509"/>
          </a:xfrm>
        </p:grpSpPr>
        <p:sp>
          <p:nvSpPr>
            <p:cNvPr id="100" name="Google Shape;100;p3"/>
            <p:cNvSpPr/>
            <p:nvPr/>
          </p:nvSpPr>
          <p:spPr>
            <a:xfrm>
              <a:off x="1813675" y="5999504"/>
              <a:ext cx="4946379" cy="1676509"/>
            </a:xfrm>
            <a:prstGeom prst="flowChartTerminator">
              <a:avLst/>
            </a:prstGeom>
            <a:solidFill>
              <a:srgbClr val="41A8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2"/>
                </a:solidFill>
                <a:latin typeface="Calibri"/>
                <a:ea typeface="Calibri"/>
                <a:cs typeface="Calibri"/>
                <a:sym typeface="Calibri"/>
              </a:endParaRPr>
            </a:p>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1" name="Google Shape;101;p3"/>
            <p:cNvSpPr txBox="1"/>
            <p:nvPr/>
          </p:nvSpPr>
          <p:spPr>
            <a:xfrm>
              <a:off x="2968138" y="6421618"/>
              <a:ext cx="323162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2"/>
                  </a:solidFill>
                  <a:latin typeface="Times New Roman"/>
                  <a:ea typeface="Times New Roman"/>
                  <a:cs typeface="Times New Roman"/>
                  <a:sym typeface="Times New Roman"/>
                </a:rPr>
                <a:t>Consistency</a:t>
              </a:r>
              <a:endParaRPr sz="3600">
                <a:solidFill>
                  <a:schemeClr val="lt2"/>
                </a:solidFill>
                <a:latin typeface="Calibri"/>
                <a:ea typeface="Calibri"/>
                <a:cs typeface="Calibri"/>
                <a:sym typeface="Calibri"/>
              </a:endParaRPr>
            </a:p>
          </p:txBody>
        </p:sp>
      </p:grpSp>
      <p:grpSp>
        <p:nvGrpSpPr>
          <p:cNvPr id="102" name="Google Shape;102;p3"/>
          <p:cNvGrpSpPr/>
          <p:nvPr/>
        </p:nvGrpSpPr>
        <p:grpSpPr>
          <a:xfrm>
            <a:off x="1813675" y="8730396"/>
            <a:ext cx="4928364" cy="1918370"/>
            <a:chOff x="1872979" y="8730396"/>
            <a:chExt cx="4869060" cy="1918370"/>
          </a:xfrm>
        </p:grpSpPr>
        <p:grpSp>
          <p:nvGrpSpPr>
            <p:cNvPr id="103" name="Google Shape;103;p3"/>
            <p:cNvGrpSpPr/>
            <p:nvPr/>
          </p:nvGrpSpPr>
          <p:grpSpPr>
            <a:xfrm>
              <a:off x="1872979" y="8730396"/>
              <a:ext cx="4821583" cy="1918370"/>
              <a:chOff x="2751766" y="6990497"/>
              <a:chExt cx="4114800" cy="1721863"/>
            </a:xfrm>
          </p:grpSpPr>
          <p:sp>
            <p:nvSpPr>
              <p:cNvPr id="104" name="Google Shape;104;p3"/>
              <p:cNvSpPr/>
              <p:nvPr/>
            </p:nvSpPr>
            <p:spPr>
              <a:xfrm>
                <a:off x="2751766" y="7340760"/>
                <a:ext cx="4114800" cy="1371600"/>
              </a:xfrm>
              <a:prstGeom prst="flowChartTerminator">
                <a:avLst/>
              </a:prstGeom>
              <a:solidFill>
                <a:srgbClr val="FAC5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05" name="Google Shape;105;p3"/>
              <p:cNvSpPr/>
              <p:nvPr/>
            </p:nvSpPr>
            <p:spPr>
              <a:xfrm>
                <a:off x="3088985" y="6990497"/>
                <a:ext cx="1577355" cy="32303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100" b="1">
                    <a:solidFill>
                      <a:schemeClr val="lt2"/>
                    </a:solidFill>
                    <a:latin typeface="Montserrat SemiBold"/>
                    <a:ea typeface="Montserrat SemiBold"/>
                    <a:cs typeface="Montserrat SemiBold"/>
                    <a:sym typeface="Montserrat SemiBold"/>
                  </a:rPr>
                  <a:t>Distributed</a:t>
                </a:r>
                <a:endParaRPr sz="3200">
                  <a:solidFill>
                    <a:schemeClr val="lt2"/>
                  </a:solidFill>
                  <a:latin typeface="Montserrat SemiBold"/>
                  <a:ea typeface="Montserrat SemiBold"/>
                  <a:cs typeface="Montserrat SemiBold"/>
                  <a:sym typeface="Montserrat SemiBold"/>
                </a:endParaRPr>
              </a:p>
            </p:txBody>
          </p:sp>
        </p:grpSp>
        <p:sp>
          <p:nvSpPr>
            <p:cNvPr id="106" name="Google Shape;106;p3"/>
            <p:cNvSpPr txBox="1"/>
            <p:nvPr/>
          </p:nvSpPr>
          <p:spPr>
            <a:xfrm>
              <a:off x="3380274" y="9510511"/>
              <a:ext cx="336176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2"/>
                  </a:solidFill>
                  <a:latin typeface="Times New Roman"/>
                  <a:ea typeface="Times New Roman"/>
                  <a:cs typeface="Times New Roman"/>
                  <a:sym typeface="Times New Roman"/>
                </a:rPr>
                <a:t>Integrity</a:t>
              </a:r>
              <a:endParaRPr sz="3600">
                <a:solidFill>
                  <a:schemeClr val="lt2"/>
                </a:solidFill>
                <a:latin typeface="Calibri"/>
                <a:ea typeface="Calibri"/>
                <a:cs typeface="Calibri"/>
                <a:sym typeface="Calibri"/>
              </a:endParaRPr>
            </a:p>
          </p:txBody>
        </p:sp>
      </p:grpSp>
      <p:grpSp>
        <p:nvGrpSpPr>
          <p:cNvPr id="107" name="Google Shape;107;p3"/>
          <p:cNvGrpSpPr/>
          <p:nvPr/>
        </p:nvGrpSpPr>
        <p:grpSpPr>
          <a:xfrm>
            <a:off x="18181586" y="2722261"/>
            <a:ext cx="4917291" cy="1918370"/>
            <a:chOff x="18181586" y="2722261"/>
            <a:chExt cx="4917291" cy="1918370"/>
          </a:xfrm>
        </p:grpSpPr>
        <p:grpSp>
          <p:nvGrpSpPr>
            <p:cNvPr id="108" name="Google Shape;108;p3"/>
            <p:cNvGrpSpPr/>
            <p:nvPr/>
          </p:nvGrpSpPr>
          <p:grpSpPr>
            <a:xfrm>
              <a:off x="18181586" y="2722261"/>
              <a:ext cx="4917291" cy="1918370"/>
              <a:chOff x="2751766" y="6990497"/>
              <a:chExt cx="4114800" cy="1721863"/>
            </a:xfrm>
          </p:grpSpPr>
          <p:sp>
            <p:nvSpPr>
              <p:cNvPr id="109" name="Google Shape;109;p3"/>
              <p:cNvSpPr/>
              <p:nvPr/>
            </p:nvSpPr>
            <p:spPr>
              <a:xfrm>
                <a:off x="2751766" y="7340760"/>
                <a:ext cx="4114800" cy="1371600"/>
              </a:xfrm>
              <a:prstGeom prst="flowChartTerminator">
                <a:avLst/>
              </a:prstGeom>
              <a:solidFill>
                <a:srgbClr val="FAC5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0" name="Google Shape;110;p3"/>
              <p:cNvSpPr/>
              <p:nvPr/>
            </p:nvSpPr>
            <p:spPr>
              <a:xfrm>
                <a:off x="3088985" y="6990497"/>
                <a:ext cx="1577355" cy="32303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100" b="1">
                    <a:solidFill>
                      <a:schemeClr val="lt2"/>
                    </a:solidFill>
                    <a:latin typeface="Montserrat SemiBold"/>
                    <a:ea typeface="Montserrat SemiBold"/>
                    <a:cs typeface="Montserrat SemiBold"/>
                    <a:sym typeface="Montserrat SemiBold"/>
                  </a:rPr>
                  <a:t>Distributed</a:t>
                </a:r>
                <a:endParaRPr sz="3200">
                  <a:solidFill>
                    <a:schemeClr val="lt2"/>
                  </a:solidFill>
                  <a:latin typeface="Montserrat SemiBold"/>
                  <a:ea typeface="Montserrat SemiBold"/>
                  <a:cs typeface="Montserrat SemiBold"/>
                  <a:sym typeface="Montserrat SemiBold"/>
                </a:endParaRPr>
              </a:p>
            </p:txBody>
          </p:sp>
        </p:grpSp>
        <p:sp>
          <p:nvSpPr>
            <p:cNvPr id="111" name="Google Shape;111;p3"/>
            <p:cNvSpPr txBox="1"/>
            <p:nvPr/>
          </p:nvSpPr>
          <p:spPr>
            <a:xfrm>
              <a:off x="19735582" y="3398096"/>
              <a:ext cx="336329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2"/>
                  </a:solidFill>
                  <a:latin typeface="Times New Roman"/>
                  <a:ea typeface="Times New Roman"/>
                  <a:cs typeface="Times New Roman"/>
                  <a:sym typeface="Times New Roman"/>
                </a:rPr>
                <a:t>Security</a:t>
              </a:r>
              <a:endParaRPr sz="3600">
                <a:solidFill>
                  <a:schemeClr val="lt2"/>
                </a:solidFill>
                <a:latin typeface="Calibri"/>
                <a:ea typeface="Calibri"/>
                <a:cs typeface="Calibri"/>
                <a:sym typeface="Calibri"/>
              </a:endParaRPr>
            </a:p>
          </p:txBody>
        </p:sp>
      </p:grpSp>
      <p:grpSp>
        <p:nvGrpSpPr>
          <p:cNvPr id="112" name="Google Shape;112;p3"/>
          <p:cNvGrpSpPr/>
          <p:nvPr/>
        </p:nvGrpSpPr>
        <p:grpSpPr>
          <a:xfrm>
            <a:off x="18295094" y="6229223"/>
            <a:ext cx="4917291" cy="1676509"/>
            <a:chOff x="18295094" y="6229223"/>
            <a:chExt cx="4917291" cy="1676509"/>
          </a:xfrm>
        </p:grpSpPr>
        <p:sp>
          <p:nvSpPr>
            <p:cNvPr id="113" name="Google Shape;113;p3"/>
            <p:cNvSpPr/>
            <p:nvPr/>
          </p:nvSpPr>
          <p:spPr>
            <a:xfrm>
              <a:off x="18295094" y="6229223"/>
              <a:ext cx="4917291" cy="1676509"/>
            </a:xfrm>
            <a:prstGeom prst="flowChartTerminator">
              <a:avLst/>
            </a:prstGeom>
            <a:solidFill>
              <a:srgbClr val="41A88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4" name="Google Shape;114;p3"/>
            <p:cNvSpPr txBox="1"/>
            <p:nvPr/>
          </p:nvSpPr>
          <p:spPr>
            <a:xfrm>
              <a:off x="19681794" y="6655104"/>
              <a:ext cx="341013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2"/>
                  </a:solidFill>
                  <a:latin typeface="Times New Roman"/>
                  <a:ea typeface="Times New Roman"/>
                  <a:cs typeface="Times New Roman"/>
                  <a:sym typeface="Times New Roman"/>
                </a:rPr>
                <a:t>Scalability</a:t>
              </a:r>
              <a:endParaRPr sz="3600" dirty="0">
                <a:solidFill>
                  <a:schemeClr val="lt2"/>
                </a:solidFill>
                <a:latin typeface="Calibri"/>
                <a:ea typeface="Calibri"/>
                <a:cs typeface="Calibri"/>
                <a:sym typeface="Calibri"/>
              </a:endParaRPr>
            </a:p>
          </p:txBody>
        </p:sp>
      </p:grpSp>
      <p:grpSp>
        <p:nvGrpSpPr>
          <p:cNvPr id="115" name="Google Shape;115;p3"/>
          <p:cNvGrpSpPr/>
          <p:nvPr/>
        </p:nvGrpSpPr>
        <p:grpSpPr>
          <a:xfrm>
            <a:off x="18295095" y="9295908"/>
            <a:ext cx="4917291" cy="1572372"/>
            <a:chOff x="18295095" y="9201315"/>
            <a:chExt cx="4917291" cy="1572372"/>
          </a:xfrm>
        </p:grpSpPr>
        <p:sp>
          <p:nvSpPr>
            <p:cNvPr id="116" name="Google Shape;116;p3"/>
            <p:cNvSpPr/>
            <p:nvPr/>
          </p:nvSpPr>
          <p:spPr>
            <a:xfrm>
              <a:off x="18295095" y="9201315"/>
              <a:ext cx="4917291" cy="1572372"/>
            </a:xfrm>
            <a:prstGeom prst="flowChartTerminator">
              <a:avLst/>
            </a:prstGeom>
            <a:solidFill>
              <a:srgbClr val="277B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17" name="Google Shape;117;p3"/>
            <p:cNvSpPr txBox="1"/>
            <p:nvPr/>
          </p:nvSpPr>
          <p:spPr>
            <a:xfrm>
              <a:off x="19527060" y="9583653"/>
              <a:ext cx="353439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lt2"/>
                  </a:solidFill>
                  <a:latin typeface="Times New Roman"/>
                  <a:ea typeface="Times New Roman"/>
                  <a:cs typeface="Times New Roman"/>
                  <a:sym typeface="Times New Roman"/>
                </a:rPr>
                <a:t>Concurrency</a:t>
              </a:r>
              <a:endParaRPr sz="3600">
                <a:solidFill>
                  <a:schemeClr val="lt2"/>
                </a:solidFill>
                <a:latin typeface="Calibri"/>
                <a:ea typeface="Calibri"/>
                <a:cs typeface="Calibri"/>
                <a:sym typeface="Calibri"/>
              </a:endParaRPr>
            </a:p>
          </p:txBody>
        </p:sp>
      </p:grpSp>
      <p:sp>
        <p:nvSpPr>
          <p:cNvPr id="118" name="Google Shape;118;p3"/>
          <p:cNvSpPr txBox="1"/>
          <p:nvPr/>
        </p:nvSpPr>
        <p:spPr>
          <a:xfrm>
            <a:off x="443325" y="661850"/>
            <a:ext cx="9600" cy="1271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400">
              <a:solidFill>
                <a:schemeClr val="dk1"/>
              </a:solidFill>
              <a:latin typeface="Montserrat"/>
              <a:ea typeface="Montserrat"/>
              <a:cs typeface="Montserrat"/>
              <a:sym typeface="Montserrat"/>
            </a:endParaRPr>
          </a:p>
        </p:txBody>
      </p:sp>
      <p:sp>
        <p:nvSpPr>
          <p:cNvPr id="119" name="Google Shape;119;p3"/>
          <p:cNvSpPr txBox="1"/>
          <p:nvPr/>
        </p:nvSpPr>
        <p:spPr>
          <a:xfrm>
            <a:off x="0" y="-8700"/>
            <a:ext cx="391800" cy="137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400">
              <a:solidFill>
                <a:schemeClr val="dk1"/>
              </a:solidFill>
              <a:latin typeface="Montserrat"/>
              <a:ea typeface="Montserrat"/>
              <a:cs typeface="Montserrat"/>
              <a:sym typeface="Montserrat"/>
            </a:endParaRPr>
          </a:p>
        </p:txBody>
      </p:sp>
      <p:sp>
        <p:nvSpPr>
          <p:cNvPr id="120" name="Google Shape;120;p3"/>
          <p:cNvSpPr txBox="1"/>
          <p:nvPr/>
        </p:nvSpPr>
        <p:spPr>
          <a:xfrm>
            <a:off x="-4545875" y="113200"/>
            <a:ext cx="4511100" cy="137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4400">
              <a:solidFill>
                <a:schemeClr val="dk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CC172151-F6B4-B42B-124E-69457F34BC5C}"/>
              </a:ext>
            </a:extLst>
          </p:cNvPr>
          <p:cNvSpPr txBox="1"/>
          <p:nvPr/>
        </p:nvSpPr>
        <p:spPr>
          <a:xfrm>
            <a:off x="18124144" y="6326791"/>
            <a:ext cx="5810181" cy="830997"/>
          </a:xfrm>
          <a:prstGeom prst="rect">
            <a:avLst/>
          </a:prstGeom>
          <a:noFill/>
        </p:spPr>
        <p:txBody>
          <a:bodyPr wrap="square" rtlCol="0">
            <a:spAutoFit/>
          </a:bodyPr>
          <a:lstStyle/>
          <a:p>
            <a:r>
              <a:rPr lang="en-IN" sz="2400" dirty="0"/>
              <a:t>HANDLE INCRESING AMOUNT OF DATA ,</a:t>
            </a:r>
          </a:p>
        </p:txBody>
      </p:sp>
      <p:sp>
        <p:nvSpPr>
          <p:cNvPr id="3" name="TextBox 2">
            <a:extLst>
              <a:ext uri="{FF2B5EF4-FFF2-40B4-BE49-F238E27FC236}">
                <a16:creationId xmlns:a16="http://schemas.microsoft.com/office/drawing/2014/main" id="{FC85CA51-54AC-41A3-7FD9-5D2240B8CD8D}"/>
              </a:ext>
            </a:extLst>
          </p:cNvPr>
          <p:cNvSpPr txBox="1"/>
          <p:nvPr/>
        </p:nvSpPr>
        <p:spPr>
          <a:xfrm>
            <a:off x="2299171" y="8465776"/>
            <a:ext cx="4490553" cy="1200329"/>
          </a:xfrm>
          <a:prstGeom prst="rect">
            <a:avLst/>
          </a:prstGeom>
          <a:noFill/>
        </p:spPr>
        <p:txBody>
          <a:bodyPr wrap="square" rtlCol="0">
            <a:spAutoFit/>
          </a:bodyPr>
          <a:lstStyle/>
          <a:p>
            <a:r>
              <a:rPr lang="en-IN" sz="2400" dirty="0"/>
              <a:t>SET OF RULES THAT ARE USED TO MAINTAIN THE INFORMATION QUALITY</a:t>
            </a:r>
          </a:p>
        </p:txBody>
      </p:sp>
      <p:sp>
        <p:nvSpPr>
          <p:cNvPr id="4" name="TextBox 3">
            <a:extLst>
              <a:ext uri="{FF2B5EF4-FFF2-40B4-BE49-F238E27FC236}">
                <a16:creationId xmlns:a16="http://schemas.microsoft.com/office/drawing/2014/main" id="{EBF74C7B-BD00-2B59-6095-EF2F9E3F07F5}"/>
              </a:ext>
            </a:extLst>
          </p:cNvPr>
          <p:cNvSpPr txBox="1"/>
          <p:nvPr/>
        </p:nvSpPr>
        <p:spPr>
          <a:xfrm>
            <a:off x="15634936" y="10949005"/>
            <a:ext cx="4978415" cy="1631216"/>
          </a:xfrm>
          <a:prstGeom prst="rect">
            <a:avLst/>
          </a:prstGeom>
          <a:noFill/>
        </p:spPr>
        <p:txBody>
          <a:bodyPr wrap="square" rtlCol="0">
            <a:spAutoFit/>
          </a:bodyPr>
          <a:lstStyle/>
          <a:p>
            <a:r>
              <a:rPr lang="en-IN" sz="2000" dirty="0"/>
              <a:t>UNIQUE CHARECTERISTICS ENABLES,TWO OR MORE USERS TO RETREIVE DATA FROM DATABASE AT SAME TIME  WITHOUT EFFECTING DATA INTEGRIY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par>
                                <p:cTn id="8" presetID="10" presetClass="entr" presetSubtype="0" fill="hold" nodeType="withEffect">
                                  <p:stCondLst>
                                    <p:cond delay="800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par>
                                <p:cTn id="11" presetID="10" presetClass="entr" presetSubtype="0" fill="hold" nodeType="withEffect">
                                  <p:stCondLst>
                                    <p:cond delay="9000"/>
                                  </p:stCondLst>
                                  <p:childTnLst>
                                    <p:set>
                                      <p:cBhvr>
                                        <p:cTn id="12" dur="1" fill="hold">
                                          <p:stCondLst>
                                            <p:cond delay="0"/>
                                          </p:stCondLst>
                                        </p:cTn>
                                        <p:tgtEl>
                                          <p:spTgt spid="82"/>
                                        </p:tgtEl>
                                        <p:attrNameLst>
                                          <p:attrName>style.visibility</p:attrName>
                                        </p:attrNameLst>
                                      </p:cBhvr>
                                      <p:to>
                                        <p:strVal val="visible"/>
                                      </p:to>
                                    </p:set>
                                    <p:animEffect transition="in" filter="fade">
                                      <p:cBhvr>
                                        <p:cTn id="13" dur="500"/>
                                        <p:tgtEl>
                                          <p:spTgt spid="82"/>
                                        </p:tgtEl>
                                      </p:cBhvr>
                                    </p:animEffect>
                                  </p:childTnLst>
                                </p:cTn>
                              </p:par>
                              <p:par>
                                <p:cTn id="14" presetID="10" presetClass="entr" presetSubtype="0" fill="hold" nodeType="withEffect">
                                  <p:stCondLst>
                                    <p:cond delay="21000"/>
                                  </p:stCondLst>
                                  <p:childTnLst>
                                    <p:set>
                                      <p:cBhvr>
                                        <p:cTn id="15" dur="1" fill="hold">
                                          <p:stCondLst>
                                            <p:cond delay="0"/>
                                          </p:stCondLst>
                                        </p:cTn>
                                        <p:tgtEl>
                                          <p:spTgt spid="99"/>
                                        </p:tgtEl>
                                        <p:attrNameLst>
                                          <p:attrName>style.visibility</p:attrName>
                                        </p:attrNameLst>
                                      </p:cBhvr>
                                      <p:to>
                                        <p:strVal val="visible"/>
                                      </p:to>
                                    </p:set>
                                    <p:animEffect transition="in" filter="fade">
                                      <p:cBhvr>
                                        <p:cTn id="16" dur="500"/>
                                        <p:tgtEl>
                                          <p:spTgt spid="99"/>
                                        </p:tgtEl>
                                      </p:cBhvr>
                                    </p:animEffect>
                                  </p:childTnLst>
                                </p:cTn>
                              </p:par>
                              <p:par>
                                <p:cTn id="17" presetID="10" presetClass="entr" presetSubtype="0" fill="hold" nodeType="withEffect">
                                  <p:stCondLst>
                                    <p:cond delay="2200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ntr" presetSubtype="0" fill="hold" nodeType="withEffect">
                                  <p:stCondLst>
                                    <p:cond delay="33000"/>
                                  </p:stCondLst>
                                  <p:childTnLst>
                                    <p:set>
                                      <p:cBhvr>
                                        <p:cTn id="21" dur="1" fill="hold">
                                          <p:stCondLst>
                                            <p:cond delay="0"/>
                                          </p:stCondLst>
                                        </p:cTn>
                                        <p:tgtEl>
                                          <p:spTgt spid="102"/>
                                        </p:tgtEl>
                                        <p:attrNameLst>
                                          <p:attrName>style.visibility</p:attrName>
                                        </p:attrNameLst>
                                      </p:cBhvr>
                                      <p:to>
                                        <p:strVal val="visible"/>
                                      </p:to>
                                    </p:set>
                                    <p:animEffect transition="in" filter="fade">
                                      <p:cBhvr>
                                        <p:cTn id="22" dur="500"/>
                                        <p:tgtEl>
                                          <p:spTgt spid="102"/>
                                        </p:tgtEl>
                                      </p:cBhvr>
                                    </p:animEffect>
                                  </p:childTnLst>
                                </p:cTn>
                              </p:par>
                              <p:par>
                                <p:cTn id="23" presetID="10" presetClass="entr" presetSubtype="0" fill="hold" nodeType="withEffect">
                                  <p:stCondLst>
                                    <p:cond delay="3400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nodeType="withEffect">
                                  <p:stCondLst>
                                    <p:cond delay="44000"/>
                                  </p:stCondLst>
                                  <p:childTnLst>
                                    <p:set>
                                      <p:cBhvr>
                                        <p:cTn id="27" dur="1" fill="hold">
                                          <p:stCondLst>
                                            <p:cond delay="0"/>
                                          </p:stCondLst>
                                        </p:cTn>
                                        <p:tgtEl>
                                          <p:spTgt spid="107"/>
                                        </p:tgtEl>
                                        <p:attrNameLst>
                                          <p:attrName>style.visibility</p:attrName>
                                        </p:attrNameLst>
                                      </p:cBhvr>
                                      <p:to>
                                        <p:strVal val="visible"/>
                                      </p:to>
                                    </p:set>
                                    <p:animEffect transition="in" filter="fade">
                                      <p:cBhvr>
                                        <p:cTn id="28" dur="500"/>
                                        <p:tgtEl>
                                          <p:spTgt spid="107"/>
                                        </p:tgtEl>
                                      </p:cBhvr>
                                    </p:animEffect>
                                  </p:childTnLst>
                                </p:cTn>
                              </p:par>
                              <p:par>
                                <p:cTn id="29" presetID="10" presetClass="entr" presetSubtype="0" fill="hold" nodeType="withEffect">
                                  <p:stCondLst>
                                    <p:cond delay="45000"/>
                                  </p:stCondLst>
                                  <p:childTnLst>
                                    <p:set>
                                      <p:cBhvr>
                                        <p:cTn id="30" dur="1" fill="hold">
                                          <p:stCondLst>
                                            <p:cond delay="0"/>
                                          </p:stCondLst>
                                        </p:cTn>
                                        <p:tgtEl>
                                          <p:spTgt spid="90"/>
                                        </p:tgtEl>
                                        <p:attrNameLst>
                                          <p:attrName>style.visibility</p:attrName>
                                        </p:attrNameLst>
                                      </p:cBhvr>
                                      <p:to>
                                        <p:strVal val="visible"/>
                                      </p:to>
                                    </p:set>
                                    <p:animEffect transition="in" filter="fade">
                                      <p:cBhvr>
                                        <p:cTn id="31" dur="500"/>
                                        <p:tgtEl>
                                          <p:spTgt spid="90"/>
                                        </p:tgtEl>
                                      </p:cBhvr>
                                    </p:animEffect>
                                  </p:childTnLst>
                                </p:cTn>
                              </p:par>
                              <p:par>
                                <p:cTn id="32" presetID="10" presetClass="entr" presetSubtype="0" fill="hold" nodeType="with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10" presetClass="entr" presetSubtype="0" fill="hold" nodeType="withEffect">
                                  <p:stCondLst>
                                    <p:cond delay="100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500"/>
                                        <p:tgtEl>
                                          <p:spTgt spid="89"/>
                                        </p:tgtEl>
                                      </p:cBhvr>
                                    </p:animEffect>
                                  </p:childTnLst>
                                </p:cTn>
                              </p:par>
                              <p:par>
                                <p:cTn id="38" presetID="10" presetClass="entr" presetSubtype="0" fill="hold" nodeType="withEffect">
                                  <p:stCondLst>
                                    <p:cond delay="12000"/>
                                  </p:stCondLst>
                                  <p:childTnLst>
                                    <p:set>
                                      <p:cBhvr>
                                        <p:cTn id="39" dur="1" fill="hold">
                                          <p:stCondLst>
                                            <p:cond delay="0"/>
                                          </p:stCondLst>
                                        </p:cTn>
                                        <p:tgtEl>
                                          <p:spTgt spid="115"/>
                                        </p:tgtEl>
                                        <p:attrNameLst>
                                          <p:attrName>style.visibility</p:attrName>
                                        </p:attrNameLst>
                                      </p:cBhvr>
                                      <p:to>
                                        <p:strVal val="visible"/>
                                      </p:to>
                                    </p:set>
                                    <p:animEffect transition="in" filter="fade">
                                      <p:cBhvr>
                                        <p:cTn id="40" dur="500"/>
                                        <p:tgtEl>
                                          <p:spTgt spid="115"/>
                                        </p:tgtEl>
                                      </p:cBhvr>
                                    </p:animEffect>
                                  </p:childTnLst>
                                </p:cTn>
                              </p:par>
                              <p:par>
                                <p:cTn id="41" presetID="10" presetClass="entr" presetSubtype="0" fill="hold" nodeType="withEffect">
                                  <p:stCondLst>
                                    <p:cond delay="13000"/>
                                  </p:stCondLst>
                                  <p:childTnLst>
                                    <p:set>
                                      <p:cBhvr>
                                        <p:cTn id="42" dur="1" fill="hold">
                                          <p:stCondLst>
                                            <p:cond delay="0"/>
                                          </p:stCondLst>
                                        </p:cTn>
                                        <p:tgtEl>
                                          <p:spTgt spid="93"/>
                                        </p:tgtEl>
                                        <p:attrNameLst>
                                          <p:attrName>style.visibility</p:attrName>
                                        </p:attrNameLst>
                                      </p:cBhvr>
                                      <p:to>
                                        <p:strVal val="visible"/>
                                      </p:to>
                                    </p:set>
                                    <p:animEffect transition="in" filter="fade">
                                      <p:cBhvr>
                                        <p:cTn id="43"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4"/>
          <p:cNvPicPr preferRelativeResize="0"/>
          <p:nvPr/>
        </p:nvPicPr>
        <p:blipFill rotWithShape="1">
          <a:blip r:embed="rId3">
            <a:alphaModFix/>
          </a:blip>
          <a:srcRect/>
          <a:stretch/>
        </p:blipFill>
        <p:spPr>
          <a:xfrm>
            <a:off x="20538579" y="11038942"/>
            <a:ext cx="3121221" cy="2341956"/>
          </a:xfrm>
          <a:prstGeom prst="rect">
            <a:avLst/>
          </a:prstGeom>
          <a:noFill/>
          <a:ln>
            <a:noFill/>
          </a:ln>
        </p:spPr>
      </p:pic>
      <p:pic>
        <p:nvPicPr>
          <p:cNvPr id="127" name="Google Shape;127;p4"/>
          <p:cNvPicPr preferRelativeResize="0"/>
          <p:nvPr/>
        </p:nvPicPr>
        <p:blipFill rotWithShape="1">
          <a:blip r:embed="rId4">
            <a:alphaModFix/>
          </a:blip>
          <a:srcRect/>
          <a:stretch/>
        </p:blipFill>
        <p:spPr>
          <a:xfrm>
            <a:off x="6999890" y="3964213"/>
            <a:ext cx="10058400" cy="6705600"/>
          </a:xfrm>
          <a:prstGeom prst="rect">
            <a:avLst/>
          </a:prstGeom>
          <a:noFill/>
          <a:ln>
            <a:noFill/>
          </a:ln>
        </p:spPr>
      </p:pic>
      <p:sp>
        <p:nvSpPr>
          <p:cNvPr id="128" name="Google Shape;128;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129" name="Google Shape;129;p4"/>
          <p:cNvSpPr/>
          <p:nvPr/>
        </p:nvSpPr>
        <p:spPr>
          <a:xfrm>
            <a:off x="6211616" y="409903"/>
            <a:ext cx="10657488" cy="116955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000" b="1">
                <a:solidFill>
                  <a:srgbClr val="41A88C"/>
                </a:solidFill>
                <a:latin typeface="Century Schoolbook"/>
                <a:ea typeface="Century Schoolbook"/>
                <a:cs typeface="Century Schoolbook"/>
                <a:sym typeface="Century Schoolbook"/>
              </a:rPr>
              <a:t>Type of </a:t>
            </a:r>
            <a:r>
              <a:rPr lang="en-US" sz="7000" b="1">
                <a:solidFill>
                  <a:srgbClr val="277BA1"/>
                </a:solidFill>
                <a:latin typeface="Century Schoolbook"/>
                <a:ea typeface="Century Schoolbook"/>
                <a:cs typeface="Century Schoolbook"/>
                <a:sym typeface="Century Schoolbook"/>
              </a:rPr>
              <a:t>databases</a:t>
            </a:r>
            <a:endParaRPr sz="7000" b="1">
              <a:solidFill>
                <a:srgbClr val="277BA1"/>
              </a:solidFill>
              <a:latin typeface="Century Schoolbook"/>
              <a:ea typeface="Century Schoolbook"/>
              <a:cs typeface="Century Schoolbook"/>
              <a:sym typeface="Century Schoolbook"/>
            </a:endParaRPr>
          </a:p>
        </p:txBody>
      </p:sp>
      <p:pic>
        <p:nvPicPr>
          <p:cNvPr id="130" name="Google Shape;130;p4"/>
          <p:cNvPicPr preferRelativeResize="0"/>
          <p:nvPr/>
        </p:nvPicPr>
        <p:blipFill rotWithShape="1">
          <a:blip r:embed="rId5">
            <a:alphaModFix/>
          </a:blip>
          <a:srcRect/>
          <a:stretch/>
        </p:blipFill>
        <p:spPr>
          <a:xfrm>
            <a:off x="2561655" y="3347850"/>
            <a:ext cx="1285131" cy="1285131"/>
          </a:xfrm>
          <a:prstGeom prst="rect">
            <a:avLst/>
          </a:prstGeom>
          <a:noFill/>
          <a:ln>
            <a:noFill/>
          </a:ln>
        </p:spPr>
      </p:pic>
      <p:sp>
        <p:nvSpPr>
          <p:cNvPr id="131" name="Google Shape;131;p4"/>
          <p:cNvSpPr txBox="1"/>
          <p:nvPr/>
        </p:nvSpPr>
        <p:spPr>
          <a:xfrm>
            <a:off x="4445875" y="3344084"/>
            <a:ext cx="435128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Relational database</a:t>
            </a:r>
            <a:endParaRPr sz="3600" b="1">
              <a:solidFill>
                <a:schemeClr val="dk1"/>
              </a:solidFill>
              <a:latin typeface="Calibri"/>
              <a:ea typeface="Calibri"/>
              <a:cs typeface="Calibri"/>
              <a:sym typeface="Calibri"/>
            </a:endParaRPr>
          </a:p>
        </p:txBody>
      </p:sp>
      <p:pic>
        <p:nvPicPr>
          <p:cNvPr id="132" name="Google Shape;132;p4"/>
          <p:cNvPicPr preferRelativeResize="0"/>
          <p:nvPr/>
        </p:nvPicPr>
        <p:blipFill rotWithShape="1">
          <a:blip r:embed="rId6">
            <a:alphaModFix/>
          </a:blip>
          <a:srcRect/>
          <a:stretch/>
        </p:blipFill>
        <p:spPr>
          <a:xfrm>
            <a:off x="2561654" y="5646442"/>
            <a:ext cx="1285131" cy="1285131"/>
          </a:xfrm>
          <a:prstGeom prst="rect">
            <a:avLst/>
          </a:prstGeom>
          <a:noFill/>
          <a:ln>
            <a:noFill/>
          </a:ln>
        </p:spPr>
      </p:pic>
      <p:sp>
        <p:nvSpPr>
          <p:cNvPr id="133" name="Google Shape;133;p4"/>
          <p:cNvSpPr txBox="1"/>
          <p:nvPr/>
        </p:nvSpPr>
        <p:spPr>
          <a:xfrm>
            <a:off x="4445875" y="5646442"/>
            <a:ext cx="561252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NoSQL database</a:t>
            </a:r>
            <a:endParaRPr sz="3600" b="1">
              <a:solidFill>
                <a:schemeClr val="dk1"/>
              </a:solidFill>
              <a:latin typeface="Calibri"/>
              <a:ea typeface="Calibri"/>
              <a:cs typeface="Calibri"/>
              <a:sym typeface="Calibri"/>
            </a:endParaRPr>
          </a:p>
        </p:txBody>
      </p:sp>
      <p:pic>
        <p:nvPicPr>
          <p:cNvPr id="134" name="Google Shape;134;p4"/>
          <p:cNvPicPr preferRelativeResize="0"/>
          <p:nvPr/>
        </p:nvPicPr>
        <p:blipFill rotWithShape="1">
          <a:blip r:embed="rId7">
            <a:alphaModFix/>
          </a:blip>
          <a:srcRect/>
          <a:stretch/>
        </p:blipFill>
        <p:spPr>
          <a:xfrm>
            <a:off x="2561655" y="7945034"/>
            <a:ext cx="1285131" cy="1457270"/>
          </a:xfrm>
          <a:prstGeom prst="rect">
            <a:avLst/>
          </a:prstGeom>
          <a:noFill/>
          <a:ln>
            <a:noFill/>
          </a:ln>
        </p:spPr>
      </p:pic>
      <p:sp>
        <p:nvSpPr>
          <p:cNvPr id="135" name="Google Shape;135;p4"/>
          <p:cNvSpPr txBox="1"/>
          <p:nvPr/>
        </p:nvSpPr>
        <p:spPr>
          <a:xfrm>
            <a:off x="4445875" y="7944247"/>
            <a:ext cx="517108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Object oriented database</a:t>
            </a:r>
            <a:endParaRPr sz="3600" b="1">
              <a:solidFill>
                <a:schemeClr val="dk1"/>
              </a:solidFill>
              <a:latin typeface="Calibri"/>
              <a:ea typeface="Calibri"/>
              <a:cs typeface="Calibri"/>
              <a:sym typeface="Calibri"/>
            </a:endParaRPr>
          </a:p>
        </p:txBody>
      </p:sp>
      <p:pic>
        <p:nvPicPr>
          <p:cNvPr id="136" name="Google Shape;136;p4"/>
          <p:cNvPicPr preferRelativeResize="0"/>
          <p:nvPr/>
        </p:nvPicPr>
        <p:blipFill rotWithShape="1">
          <a:blip r:embed="rId8">
            <a:alphaModFix/>
          </a:blip>
          <a:srcRect/>
          <a:stretch/>
        </p:blipFill>
        <p:spPr>
          <a:xfrm>
            <a:off x="2561656" y="10415765"/>
            <a:ext cx="1285130" cy="1285130"/>
          </a:xfrm>
          <a:prstGeom prst="rect">
            <a:avLst/>
          </a:prstGeom>
          <a:noFill/>
          <a:ln>
            <a:noFill/>
          </a:ln>
        </p:spPr>
      </p:pic>
      <p:sp>
        <p:nvSpPr>
          <p:cNvPr id="137" name="Google Shape;137;p4"/>
          <p:cNvSpPr txBox="1"/>
          <p:nvPr/>
        </p:nvSpPr>
        <p:spPr>
          <a:xfrm>
            <a:off x="4445875" y="10415765"/>
            <a:ext cx="3941380" cy="642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Graph database</a:t>
            </a:r>
            <a:endParaRPr sz="3600" b="1">
              <a:solidFill>
                <a:schemeClr val="dk1"/>
              </a:solidFill>
              <a:latin typeface="Calibri"/>
              <a:ea typeface="Calibri"/>
              <a:cs typeface="Calibri"/>
              <a:sym typeface="Calibri"/>
            </a:endParaRPr>
          </a:p>
        </p:txBody>
      </p:sp>
      <p:pic>
        <p:nvPicPr>
          <p:cNvPr id="138" name="Google Shape;138;p4"/>
          <p:cNvPicPr preferRelativeResize="0"/>
          <p:nvPr/>
        </p:nvPicPr>
        <p:blipFill rotWithShape="1">
          <a:blip r:embed="rId9">
            <a:alphaModFix/>
          </a:blip>
          <a:srcRect/>
          <a:stretch/>
        </p:blipFill>
        <p:spPr>
          <a:xfrm>
            <a:off x="13558345" y="3347850"/>
            <a:ext cx="1335072" cy="1285131"/>
          </a:xfrm>
          <a:prstGeom prst="rect">
            <a:avLst/>
          </a:prstGeom>
          <a:noFill/>
          <a:ln>
            <a:noFill/>
          </a:ln>
        </p:spPr>
      </p:pic>
      <p:sp>
        <p:nvSpPr>
          <p:cNvPr id="139" name="Google Shape;139;p4"/>
          <p:cNvSpPr txBox="1"/>
          <p:nvPr/>
        </p:nvSpPr>
        <p:spPr>
          <a:xfrm>
            <a:off x="15513269" y="3344084"/>
            <a:ext cx="46350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Time series database</a:t>
            </a:r>
            <a:endParaRPr sz="3600" b="1">
              <a:solidFill>
                <a:schemeClr val="dk1"/>
              </a:solidFill>
              <a:latin typeface="Calibri"/>
              <a:ea typeface="Calibri"/>
              <a:cs typeface="Calibri"/>
              <a:sym typeface="Calibri"/>
            </a:endParaRPr>
          </a:p>
        </p:txBody>
      </p:sp>
      <p:pic>
        <p:nvPicPr>
          <p:cNvPr id="140" name="Google Shape;140;p4"/>
          <p:cNvPicPr preferRelativeResize="0"/>
          <p:nvPr/>
        </p:nvPicPr>
        <p:blipFill rotWithShape="1">
          <a:blip r:embed="rId10">
            <a:alphaModFix/>
          </a:blip>
          <a:srcRect/>
          <a:stretch/>
        </p:blipFill>
        <p:spPr>
          <a:xfrm>
            <a:off x="13558345" y="5625237"/>
            <a:ext cx="1335072" cy="1335072"/>
          </a:xfrm>
          <a:prstGeom prst="rect">
            <a:avLst/>
          </a:prstGeom>
          <a:noFill/>
          <a:ln>
            <a:noFill/>
          </a:ln>
        </p:spPr>
      </p:pic>
      <p:sp>
        <p:nvSpPr>
          <p:cNvPr id="141" name="Google Shape;141;p4"/>
          <p:cNvSpPr txBox="1"/>
          <p:nvPr/>
        </p:nvSpPr>
        <p:spPr>
          <a:xfrm>
            <a:off x="15513269" y="5625237"/>
            <a:ext cx="416209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Spatial database</a:t>
            </a:r>
            <a:endParaRPr sz="3600" b="1">
              <a:solidFill>
                <a:schemeClr val="dk1"/>
              </a:solidFill>
              <a:latin typeface="Calibri"/>
              <a:ea typeface="Calibri"/>
              <a:cs typeface="Calibri"/>
              <a:sym typeface="Calibri"/>
            </a:endParaRPr>
          </a:p>
        </p:txBody>
      </p:sp>
      <p:pic>
        <p:nvPicPr>
          <p:cNvPr id="142" name="Google Shape;142;p4"/>
          <p:cNvPicPr preferRelativeResize="0"/>
          <p:nvPr/>
        </p:nvPicPr>
        <p:blipFill rotWithShape="1">
          <a:blip r:embed="rId11">
            <a:alphaModFix/>
          </a:blip>
          <a:srcRect/>
          <a:stretch/>
        </p:blipFill>
        <p:spPr>
          <a:xfrm>
            <a:off x="13558345" y="7952565"/>
            <a:ext cx="1335072" cy="1457270"/>
          </a:xfrm>
          <a:prstGeom prst="rect">
            <a:avLst/>
          </a:prstGeom>
          <a:noFill/>
          <a:ln>
            <a:noFill/>
          </a:ln>
        </p:spPr>
      </p:pic>
      <p:sp>
        <p:nvSpPr>
          <p:cNvPr id="143" name="Google Shape;143;p4"/>
          <p:cNvSpPr txBox="1"/>
          <p:nvPr/>
        </p:nvSpPr>
        <p:spPr>
          <a:xfrm>
            <a:off x="15513269" y="7906390"/>
            <a:ext cx="413056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Cloud database</a:t>
            </a:r>
            <a:endParaRPr sz="3600" b="1">
              <a:solidFill>
                <a:schemeClr val="dk1"/>
              </a:solidFill>
              <a:latin typeface="Calibri"/>
              <a:ea typeface="Calibri"/>
              <a:cs typeface="Calibri"/>
              <a:sym typeface="Calibri"/>
            </a:endParaRPr>
          </a:p>
        </p:txBody>
      </p:sp>
      <p:sp>
        <p:nvSpPr>
          <p:cNvPr id="144" name="Google Shape;144;p4"/>
          <p:cNvSpPr txBox="1"/>
          <p:nvPr/>
        </p:nvSpPr>
        <p:spPr>
          <a:xfrm>
            <a:off x="4466638" y="3847069"/>
            <a:ext cx="6371691"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store data in tables that are related to each other using keys.</a:t>
            </a:r>
            <a:endParaRPr sz="3200">
              <a:solidFill>
                <a:schemeClr val="dk1"/>
              </a:solidFill>
              <a:latin typeface="Calibri"/>
              <a:ea typeface="Calibri"/>
              <a:cs typeface="Calibri"/>
              <a:sym typeface="Calibri"/>
            </a:endParaRPr>
          </a:p>
        </p:txBody>
      </p:sp>
      <p:sp>
        <p:nvSpPr>
          <p:cNvPr id="145" name="Google Shape;145;p4"/>
          <p:cNvSpPr txBox="1"/>
          <p:nvPr/>
        </p:nvSpPr>
        <p:spPr>
          <a:xfrm>
            <a:off x="4466638" y="6160423"/>
            <a:ext cx="6371691"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store unstructured or semi-structured data.</a:t>
            </a:r>
            <a:endParaRPr sz="3200">
              <a:solidFill>
                <a:schemeClr val="dk1"/>
              </a:solidFill>
              <a:latin typeface="Calibri"/>
              <a:ea typeface="Calibri"/>
              <a:cs typeface="Calibri"/>
              <a:sym typeface="Calibri"/>
            </a:endParaRPr>
          </a:p>
        </p:txBody>
      </p:sp>
      <p:sp>
        <p:nvSpPr>
          <p:cNvPr id="146" name="Google Shape;146;p4"/>
          <p:cNvSpPr txBox="1"/>
          <p:nvPr/>
        </p:nvSpPr>
        <p:spPr>
          <a:xfrm>
            <a:off x="4466637" y="8445145"/>
            <a:ext cx="6371691"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store data in the form of objects</a:t>
            </a:r>
            <a:endParaRPr sz="3200">
              <a:solidFill>
                <a:schemeClr val="dk1"/>
              </a:solidFill>
              <a:latin typeface="Calibri"/>
              <a:ea typeface="Calibri"/>
              <a:cs typeface="Calibri"/>
              <a:sym typeface="Calibri"/>
            </a:endParaRPr>
          </a:p>
        </p:txBody>
      </p:sp>
      <p:sp>
        <p:nvSpPr>
          <p:cNvPr id="147" name="Google Shape;147;p4"/>
          <p:cNvSpPr txBox="1"/>
          <p:nvPr/>
        </p:nvSpPr>
        <p:spPr>
          <a:xfrm>
            <a:off x="4466637" y="10923860"/>
            <a:ext cx="6371692" cy="107721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dirty="0">
                <a:solidFill>
                  <a:schemeClr val="dk1"/>
                </a:solidFill>
                <a:latin typeface="Times New Roman"/>
                <a:ea typeface="Times New Roman"/>
                <a:cs typeface="Times New Roman"/>
                <a:sym typeface="Times New Roman"/>
              </a:rPr>
              <a:t>store data in a graph structure, consisting of nodes and edges.</a:t>
            </a:r>
            <a:endParaRPr sz="3200" dirty="0">
              <a:solidFill>
                <a:schemeClr val="dk1"/>
              </a:solidFill>
              <a:latin typeface="Calibri"/>
              <a:ea typeface="Calibri"/>
              <a:cs typeface="Calibri"/>
              <a:sym typeface="Calibri"/>
            </a:endParaRPr>
          </a:p>
        </p:txBody>
      </p:sp>
      <p:sp>
        <p:nvSpPr>
          <p:cNvPr id="148" name="Google Shape;148;p4"/>
          <p:cNvSpPr txBox="1"/>
          <p:nvPr/>
        </p:nvSpPr>
        <p:spPr>
          <a:xfrm>
            <a:off x="15513269" y="3855945"/>
            <a:ext cx="6889531"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optimized for storing and querying time-series data, which is data that changes over time.</a:t>
            </a:r>
            <a:endParaRPr sz="3200">
              <a:solidFill>
                <a:schemeClr val="dk1"/>
              </a:solidFill>
              <a:latin typeface="Calibri"/>
              <a:ea typeface="Calibri"/>
              <a:cs typeface="Calibri"/>
              <a:sym typeface="Calibri"/>
            </a:endParaRPr>
          </a:p>
        </p:txBody>
      </p:sp>
      <p:sp>
        <p:nvSpPr>
          <p:cNvPr id="149" name="Google Shape;149;p4"/>
          <p:cNvSpPr txBox="1"/>
          <p:nvPr/>
        </p:nvSpPr>
        <p:spPr>
          <a:xfrm>
            <a:off x="15513269" y="6135344"/>
            <a:ext cx="6889531"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designed to store and query spatial data, such as geographic information or satellite imagery.</a:t>
            </a:r>
            <a:endParaRPr sz="3200">
              <a:solidFill>
                <a:schemeClr val="dk1"/>
              </a:solidFill>
              <a:latin typeface="Calibri"/>
              <a:ea typeface="Calibri"/>
              <a:cs typeface="Calibri"/>
              <a:sym typeface="Calibri"/>
            </a:endParaRPr>
          </a:p>
        </p:txBody>
      </p:sp>
      <p:sp>
        <p:nvSpPr>
          <p:cNvPr id="150" name="Google Shape;150;p4"/>
          <p:cNvSpPr txBox="1"/>
          <p:nvPr/>
        </p:nvSpPr>
        <p:spPr>
          <a:xfrm>
            <a:off x="15513269" y="8414743"/>
            <a:ext cx="6889531"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dk1"/>
                </a:solidFill>
                <a:latin typeface="Times New Roman"/>
                <a:ea typeface="Times New Roman"/>
                <a:cs typeface="Times New Roman"/>
                <a:sym typeface="Times New Roman"/>
              </a:rPr>
              <a:t>that are hosted and managed in the cloud, and can be accessed from anywhere with an internet connection.</a:t>
            </a:r>
            <a:endParaRPr sz="3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par>
                                <p:cTn id="8" presetID="10" presetClass="entr" presetSubtype="0" fill="hold" nodeType="withEffect">
                                  <p:stCondLst>
                                    <p:cond delay="4000"/>
                                  </p:stCondLst>
                                  <p:childTnLst>
                                    <p:set>
                                      <p:cBhvr>
                                        <p:cTn id="9" dur="1" fill="hold">
                                          <p:stCondLst>
                                            <p:cond delay="0"/>
                                          </p:stCondLst>
                                        </p:cTn>
                                        <p:tgtEl>
                                          <p:spTgt spid="127"/>
                                        </p:tgtEl>
                                        <p:attrNameLst>
                                          <p:attrName>style.visibility</p:attrName>
                                        </p:attrNameLst>
                                      </p:cBhvr>
                                      <p:to>
                                        <p:strVal val="visible"/>
                                      </p:to>
                                    </p:set>
                                    <p:animEffect transition="in" filter="fade">
                                      <p:cBhvr>
                                        <p:cTn id="10" dur="1000"/>
                                        <p:tgtEl>
                                          <p:spTgt spid="127"/>
                                        </p:tgtEl>
                                      </p:cBhvr>
                                    </p:animEffect>
                                  </p:childTnLst>
                                </p:cTn>
                              </p:par>
                              <p:par>
                                <p:cTn id="11" presetID="10" presetClass="exit" presetSubtype="0" fill="hold" nodeType="withEffect">
                                  <p:stCondLst>
                                    <p:cond delay="9000"/>
                                  </p:stCondLst>
                                  <p:childTnLst>
                                    <p:animEffect transition="out" filter="fade">
                                      <p:cBhvr>
                                        <p:cTn id="12" dur="1000"/>
                                        <p:tgtEl>
                                          <p:spTgt spid="127"/>
                                        </p:tgtEl>
                                      </p:cBhvr>
                                    </p:animEffect>
                                    <p:set>
                                      <p:cBhvr>
                                        <p:cTn id="13" dur="1" fill="hold">
                                          <p:stCondLst>
                                            <p:cond delay="1000"/>
                                          </p:stCondLst>
                                        </p:cTn>
                                        <p:tgtEl>
                                          <p:spTgt spid="127"/>
                                        </p:tgtEl>
                                        <p:attrNameLst>
                                          <p:attrName>style.visibility</p:attrName>
                                        </p:attrNameLst>
                                      </p:cBhvr>
                                      <p:to>
                                        <p:strVal val="hidden"/>
                                      </p:to>
                                    </p:set>
                                  </p:childTnLst>
                                </p:cTn>
                              </p:par>
                              <p:par>
                                <p:cTn id="14" presetID="10" presetClass="entr" presetSubtype="0" fill="hold" nodeType="withEffect">
                                  <p:stCondLst>
                                    <p:cond delay="12000"/>
                                  </p:stCondLst>
                                  <p:childTnLst>
                                    <p:set>
                                      <p:cBhvr>
                                        <p:cTn id="15" dur="1" fill="hold">
                                          <p:stCondLst>
                                            <p:cond delay="0"/>
                                          </p:stCondLst>
                                        </p:cTn>
                                        <p:tgtEl>
                                          <p:spTgt spid="130"/>
                                        </p:tgtEl>
                                        <p:attrNameLst>
                                          <p:attrName>style.visibility</p:attrName>
                                        </p:attrNameLst>
                                      </p:cBhvr>
                                      <p:to>
                                        <p:strVal val="visible"/>
                                      </p:to>
                                    </p:set>
                                    <p:animEffect transition="in" filter="fade">
                                      <p:cBhvr>
                                        <p:cTn id="16" dur="1000"/>
                                        <p:tgtEl>
                                          <p:spTgt spid="130"/>
                                        </p:tgtEl>
                                      </p:cBhvr>
                                    </p:animEffect>
                                  </p:childTnLst>
                                </p:cTn>
                              </p:par>
                              <p:par>
                                <p:cTn id="17" presetID="10" presetClass="entr" presetSubtype="0" fill="hold" nodeType="withEffect">
                                  <p:stCondLst>
                                    <p:cond delay="13000"/>
                                  </p:stCondLst>
                                  <p:childTnLst>
                                    <p:set>
                                      <p:cBhvr>
                                        <p:cTn id="18" dur="1" fill="hold">
                                          <p:stCondLst>
                                            <p:cond delay="0"/>
                                          </p:stCondLst>
                                        </p:cTn>
                                        <p:tgtEl>
                                          <p:spTgt spid="131"/>
                                        </p:tgtEl>
                                        <p:attrNameLst>
                                          <p:attrName>style.visibility</p:attrName>
                                        </p:attrNameLst>
                                      </p:cBhvr>
                                      <p:to>
                                        <p:strVal val="visible"/>
                                      </p:to>
                                    </p:set>
                                    <p:animEffect transition="in" filter="fade">
                                      <p:cBhvr>
                                        <p:cTn id="19" dur="500"/>
                                        <p:tgtEl>
                                          <p:spTgt spid="131"/>
                                        </p:tgtEl>
                                      </p:cBhvr>
                                    </p:animEffect>
                                  </p:childTnLst>
                                </p:cTn>
                              </p:par>
                              <p:par>
                                <p:cTn id="20" presetID="10" presetClass="entr" presetSubtype="0" fill="hold" nodeType="withEffect">
                                  <p:stCondLst>
                                    <p:cond delay="14000"/>
                                  </p:stCondLst>
                                  <p:childTnLst>
                                    <p:set>
                                      <p:cBhvr>
                                        <p:cTn id="21" dur="1" fill="hold">
                                          <p:stCondLst>
                                            <p:cond delay="0"/>
                                          </p:stCondLst>
                                        </p:cTn>
                                        <p:tgtEl>
                                          <p:spTgt spid="144"/>
                                        </p:tgtEl>
                                        <p:attrNameLst>
                                          <p:attrName>style.visibility</p:attrName>
                                        </p:attrNameLst>
                                      </p:cBhvr>
                                      <p:to>
                                        <p:strVal val="visible"/>
                                      </p:to>
                                    </p:set>
                                    <p:animEffect transition="in" filter="fade">
                                      <p:cBhvr>
                                        <p:cTn id="22" dur="500"/>
                                        <p:tgtEl>
                                          <p:spTgt spid="144"/>
                                        </p:tgtEl>
                                      </p:cBhvr>
                                    </p:animEffect>
                                  </p:childTnLst>
                                </p:cTn>
                              </p:par>
                              <p:par>
                                <p:cTn id="23" presetID="10" presetClass="entr" presetSubtype="0" fill="hold" nodeType="withEffect">
                                  <p:stCondLst>
                                    <p:cond delay="27000"/>
                                  </p:stCondLst>
                                  <p:childTnLst>
                                    <p:set>
                                      <p:cBhvr>
                                        <p:cTn id="24" dur="1" fill="hold">
                                          <p:stCondLst>
                                            <p:cond delay="0"/>
                                          </p:stCondLst>
                                        </p:cTn>
                                        <p:tgtEl>
                                          <p:spTgt spid="132"/>
                                        </p:tgtEl>
                                        <p:attrNameLst>
                                          <p:attrName>style.visibility</p:attrName>
                                        </p:attrNameLst>
                                      </p:cBhvr>
                                      <p:to>
                                        <p:strVal val="visible"/>
                                      </p:to>
                                    </p:set>
                                    <p:animEffect transition="in" filter="fade">
                                      <p:cBhvr>
                                        <p:cTn id="25" dur="1000"/>
                                        <p:tgtEl>
                                          <p:spTgt spid="132"/>
                                        </p:tgtEl>
                                      </p:cBhvr>
                                    </p:animEffect>
                                  </p:childTnLst>
                                </p:cTn>
                              </p:par>
                              <p:par>
                                <p:cTn id="26" presetID="10" presetClass="entr" presetSubtype="0" fill="hold" nodeType="withEffect">
                                  <p:stCondLst>
                                    <p:cond delay="28000"/>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500"/>
                                        <p:tgtEl>
                                          <p:spTgt spid="133"/>
                                        </p:tgtEl>
                                      </p:cBhvr>
                                    </p:animEffect>
                                  </p:childTnLst>
                                </p:cTn>
                              </p:par>
                              <p:par>
                                <p:cTn id="29" presetID="10" presetClass="entr" presetSubtype="0" fill="hold" nodeType="withEffect">
                                  <p:stCondLst>
                                    <p:cond delay="29000"/>
                                  </p:stCondLst>
                                  <p:childTnLst>
                                    <p:set>
                                      <p:cBhvr>
                                        <p:cTn id="30" dur="1" fill="hold">
                                          <p:stCondLst>
                                            <p:cond delay="0"/>
                                          </p:stCondLst>
                                        </p:cTn>
                                        <p:tgtEl>
                                          <p:spTgt spid="145"/>
                                        </p:tgtEl>
                                        <p:attrNameLst>
                                          <p:attrName>style.visibility</p:attrName>
                                        </p:attrNameLst>
                                      </p:cBhvr>
                                      <p:to>
                                        <p:strVal val="visible"/>
                                      </p:to>
                                    </p:set>
                                    <p:animEffect transition="in" filter="fade">
                                      <p:cBhvr>
                                        <p:cTn id="31" dur="500"/>
                                        <p:tgtEl>
                                          <p:spTgt spid="145"/>
                                        </p:tgtEl>
                                      </p:cBhvr>
                                    </p:animEffect>
                                  </p:childTnLst>
                                </p:cTn>
                              </p:par>
                              <p:par>
                                <p:cTn id="32" presetID="10" presetClass="entr" presetSubtype="0" fill="hold" nodeType="withEffect">
                                  <p:stCondLst>
                                    <p:cond delay="4200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1000"/>
                                        <p:tgtEl>
                                          <p:spTgt spid="134"/>
                                        </p:tgtEl>
                                      </p:cBhvr>
                                    </p:animEffect>
                                  </p:childTnLst>
                                </p:cTn>
                              </p:par>
                              <p:par>
                                <p:cTn id="35" presetID="10" presetClass="entr" presetSubtype="0" fill="hold" nodeType="withEffect">
                                  <p:stCondLst>
                                    <p:cond delay="43000"/>
                                  </p:stCondLst>
                                  <p:childTnLst>
                                    <p:set>
                                      <p:cBhvr>
                                        <p:cTn id="36" dur="1" fill="hold">
                                          <p:stCondLst>
                                            <p:cond delay="0"/>
                                          </p:stCondLst>
                                        </p:cTn>
                                        <p:tgtEl>
                                          <p:spTgt spid="135"/>
                                        </p:tgtEl>
                                        <p:attrNameLst>
                                          <p:attrName>style.visibility</p:attrName>
                                        </p:attrNameLst>
                                      </p:cBhvr>
                                      <p:to>
                                        <p:strVal val="visible"/>
                                      </p:to>
                                    </p:set>
                                    <p:animEffect transition="in" filter="fade">
                                      <p:cBhvr>
                                        <p:cTn id="37" dur="500"/>
                                        <p:tgtEl>
                                          <p:spTgt spid="135"/>
                                        </p:tgtEl>
                                      </p:cBhvr>
                                    </p:animEffect>
                                  </p:childTnLst>
                                </p:cTn>
                              </p:par>
                              <p:par>
                                <p:cTn id="38" presetID="10" presetClass="entr" presetSubtype="0" fill="hold" nodeType="withEffect">
                                  <p:stCondLst>
                                    <p:cond delay="44000"/>
                                  </p:stCondLst>
                                  <p:childTnLst>
                                    <p:set>
                                      <p:cBhvr>
                                        <p:cTn id="39" dur="1" fill="hold">
                                          <p:stCondLst>
                                            <p:cond delay="0"/>
                                          </p:stCondLst>
                                        </p:cTn>
                                        <p:tgtEl>
                                          <p:spTgt spid="146"/>
                                        </p:tgtEl>
                                        <p:attrNameLst>
                                          <p:attrName>style.visibility</p:attrName>
                                        </p:attrNameLst>
                                      </p:cBhvr>
                                      <p:to>
                                        <p:strVal val="visible"/>
                                      </p:to>
                                    </p:set>
                                    <p:animEffect transition="in" filter="fade">
                                      <p:cBhvr>
                                        <p:cTn id="40" dur="500"/>
                                        <p:tgtEl>
                                          <p:spTgt spid="146"/>
                                        </p:tgtEl>
                                      </p:cBhvr>
                                    </p:animEffect>
                                  </p:childTnLst>
                                </p:cTn>
                              </p:par>
                              <p:par>
                                <p:cTn id="41" presetID="10" presetClass="entr" presetSubtype="0" fill="hold" nodeType="withEffect">
                                  <p:stCondLst>
                                    <p:cond delay="300"/>
                                  </p:stCondLst>
                                  <p:childTnLst>
                                    <p:set>
                                      <p:cBhvr>
                                        <p:cTn id="42" dur="1" fill="hold">
                                          <p:stCondLst>
                                            <p:cond delay="0"/>
                                          </p:stCondLst>
                                        </p:cTn>
                                        <p:tgtEl>
                                          <p:spTgt spid="136"/>
                                        </p:tgtEl>
                                        <p:attrNameLst>
                                          <p:attrName>style.visibility</p:attrName>
                                        </p:attrNameLst>
                                      </p:cBhvr>
                                      <p:to>
                                        <p:strVal val="visible"/>
                                      </p:to>
                                    </p:set>
                                    <p:animEffect transition="in" filter="fade">
                                      <p:cBhvr>
                                        <p:cTn id="43" dur="1000"/>
                                        <p:tgtEl>
                                          <p:spTgt spid="136"/>
                                        </p:tgtEl>
                                      </p:cBhvr>
                                    </p:animEffect>
                                  </p:childTnLst>
                                </p:cTn>
                              </p:par>
                              <p:par>
                                <p:cTn id="44" presetID="10" presetClass="entr" presetSubtype="0" fill="hold" nodeType="withEffect">
                                  <p:stCondLst>
                                    <p:cond delay="500"/>
                                  </p:stCondLst>
                                  <p:childTnLst>
                                    <p:set>
                                      <p:cBhvr>
                                        <p:cTn id="45" dur="1" fill="hold">
                                          <p:stCondLst>
                                            <p:cond delay="0"/>
                                          </p:stCondLst>
                                        </p:cTn>
                                        <p:tgtEl>
                                          <p:spTgt spid="137"/>
                                        </p:tgtEl>
                                        <p:attrNameLst>
                                          <p:attrName>style.visibility</p:attrName>
                                        </p:attrNameLst>
                                      </p:cBhvr>
                                      <p:to>
                                        <p:strVal val="visible"/>
                                      </p:to>
                                    </p:set>
                                    <p:animEffect transition="in" filter="fade">
                                      <p:cBhvr>
                                        <p:cTn id="46" dur="500"/>
                                        <p:tgtEl>
                                          <p:spTgt spid="137"/>
                                        </p:tgtEl>
                                      </p:cBhvr>
                                    </p:animEffect>
                                  </p:childTnLst>
                                </p:cTn>
                              </p:par>
                              <p:par>
                                <p:cTn id="47" presetID="10" presetClass="entr" presetSubtype="0" fill="hold" nodeType="withEffect">
                                  <p:stCondLst>
                                    <p:cond delay="1000"/>
                                  </p:stCondLst>
                                  <p:childTnLst>
                                    <p:set>
                                      <p:cBhvr>
                                        <p:cTn id="48" dur="1" fill="hold">
                                          <p:stCondLst>
                                            <p:cond delay="0"/>
                                          </p:stCondLst>
                                        </p:cTn>
                                        <p:tgtEl>
                                          <p:spTgt spid="147"/>
                                        </p:tgtEl>
                                        <p:attrNameLst>
                                          <p:attrName>style.visibility</p:attrName>
                                        </p:attrNameLst>
                                      </p:cBhvr>
                                      <p:to>
                                        <p:strVal val="visible"/>
                                      </p:to>
                                    </p:set>
                                    <p:animEffect transition="in" filter="fade">
                                      <p:cBhvr>
                                        <p:cTn id="49" dur="500"/>
                                        <p:tgtEl>
                                          <p:spTgt spid="147"/>
                                        </p:tgtEl>
                                      </p:cBhvr>
                                    </p:animEffect>
                                  </p:childTnLst>
                                </p:cTn>
                              </p:par>
                              <p:par>
                                <p:cTn id="50" presetID="10" presetClass="entr" presetSubtype="0" fill="hold" nodeType="withEffect">
                                  <p:stCondLst>
                                    <p:cond delay="14000"/>
                                  </p:stCondLst>
                                  <p:childTnLst>
                                    <p:set>
                                      <p:cBhvr>
                                        <p:cTn id="51" dur="1" fill="hold">
                                          <p:stCondLst>
                                            <p:cond delay="0"/>
                                          </p:stCondLst>
                                        </p:cTn>
                                        <p:tgtEl>
                                          <p:spTgt spid="138"/>
                                        </p:tgtEl>
                                        <p:attrNameLst>
                                          <p:attrName>style.visibility</p:attrName>
                                        </p:attrNameLst>
                                      </p:cBhvr>
                                      <p:to>
                                        <p:strVal val="visible"/>
                                      </p:to>
                                    </p:set>
                                    <p:animEffect transition="in" filter="fade">
                                      <p:cBhvr>
                                        <p:cTn id="52" dur="1000"/>
                                        <p:tgtEl>
                                          <p:spTgt spid="138"/>
                                        </p:tgtEl>
                                      </p:cBhvr>
                                    </p:animEffect>
                                  </p:childTnLst>
                                </p:cTn>
                              </p:par>
                              <p:par>
                                <p:cTn id="53" presetID="10" presetClass="entr" presetSubtype="0" fill="hold" nodeType="withEffect">
                                  <p:stCondLst>
                                    <p:cond delay="15000"/>
                                  </p:stCondLst>
                                  <p:childTnLst>
                                    <p:set>
                                      <p:cBhvr>
                                        <p:cTn id="54" dur="1" fill="hold">
                                          <p:stCondLst>
                                            <p:cond delay="0"/>
                                          </p:stCondLst>
                                        </p:cTn>
                                        <p:tgtEl>
                                          <p:spTgt spid="139"/>
                                        </p:tgtEl>
                                        <p:attrNameLst>
                                          <p:attrName>style.visibility</p:attrName>
                                        </p:attrNameLst>
                                      </p:cBhvr>
                                      <p:to>
                                        <p:strVal val="visible"/>
                                      </p:to>
                                    </p:set>
                                    <p:animEffect transition="in" filter="fade">
                                      <p:cBhvr>
                                        <p:cTn id="55" dur="500"/>
                                        <p:tgtEl>
                                          <p:spTgt spid="139"/>
                                        </p:tgtEl>
                                      </p:cBhvr>
                                    </p:animEffect>
                                  </p:childTnLst>
                                </p:cTn>
                              </p:par>
                              <p:par>
                                <p:cTn id="56" presetID="10" presetClass="entr" presetSubtype="0" fill="hold" nodeType="withEffect">
                                  <p:stCondLst>
                                    <p:cond delay="15300"/>
                                  </p:stCondLst>
                                  <p:childTnLst>
                                    <p:set>
                                      <p:cBhvr>
                                        <p:cTn id="57" dur="1" fill="hold">
                                          <p:stCondLst>
                                            <p:cond delay="0"/>
                                          </p:stCondLst>
                                        </p:cTn>
                                        <p:tgtEl>
                                          <p:spTgt spid="148"/>
                                        </p:tgtEl>
                                        <p:attrNameLst>
                                          <p:attrName>style.visibility</p:attrName>
                                        </p:attrNameLst>
                                      </p:cBhvr>
                                      <p:to>
                                        <p:strVal val="visible"/>
                                      </p:to>
                                    </p:set>
                                    <p:animEffect transition="in" filter="fade">
                                      <p:cBhvr>
                                        <p:cTn id="58" dur="500"/>
                                        <p:tgtEl>
                                          <p:spTgt spid="148"/>
                                        </p:tgtEl>
                                      </p:cBhvr>
                                    </p:animEffect>
                                  </p:childTnLst>
                                </p:cTn>
                              </p:par>
                              <p:par>
                                <p:cTn id="59" presetID="10" presetClass="entr" presetSubtype="0" fill="hold" nodeType="withEffect">
                                  <p:stCondLst>
                                    <p:cond delay="23000"/>
                                  </p:stCondLst>
                                  <p:childTnLst>
                                    <p:set>
                                      <p:cBhvr>
                                        <p:cTn id="60" dur="1" fill="hold">
                                          <p:stCondLst>
                                            <p:cond delay="0"/>
                                          </p:stCondLst>
                                        </p:cTn>
                                        <p:tgtEl>
                                          <p:spTgt spid="140"/>
                                        </p:tgtEl>
                                        <p:attrNameLst>
                                          <p:attrName>style.visibility</p:attrName>
                                        </p:attrNameLst>
                                      </p:cBhvr>
                                      <p:to>
                                        <p:strVal val="visible"/>
                                      </p:to>
                                    </p:set>
                                    <p:animEffect transition="in" filter="fade">
                                      <p:cBhvr>
                                        <p:cTn id="61" dur="1000"/>
                                        <p:tgtEl>
                                          <p:spTgt spid="140"/>
                                        </p:tgtEl>
                                      </p:cBhvr>
                                    </p:animEffect>
                                  </p:childTnLst>
                                </p:cTn>
                              </p:par>
                              <p:par>
                                <p:cTn id="62" presetID="10" presetClass="entr" presetSubtype="0" fill="hold" nodeType="withEffect">
                                  <p:stCondLst>
                                    <p:cond delay="24000"/>
                                  </p:stCondLst>
                                  <p:childTnLst>
                                    <p:set>
                                      <p:cBhvr>
                                        <p:cTn id="63" dur="1" fill="hold">
                                          <p:stCondLst>
                                            <p:cond delay="0"/>
                                          </p:stCondLst>
                                        </p:cTn>
                                        <p:tgtEl>
                                          <p:spTgt spid="141"/>
                                        </p:tgtEl>
                                        <p:attrNameLst>
                                          <p:attrName>style.visibility</p:attrName>
                                        </p:attrNameLst>
                                      </p:cBhvr>
                                      <p:to>
                                        <p:strVal val="visible"/>
                                      </p:to>
                                    </p:set>
                                    <p:animEffect transition="in" filter="fade">
                                      <p:cBhvr>
                                        <p:cTn id="64" dur="500"/>
                                        <p:tgtEl>
                                          <p:spTgt spid="141"/>
                                        </p:tgtEl>
                                      </p:cBhvr>
                                    </p:animEffect>
                                  </p:childTnLst>
                                </p:cTn>
                              </p:par>
                              <p:par>
                                <p:cTn id="65" presetID="10" presetClass="entr" presetSubtype="0" fill="hold" nodeType="withEffect">
                                  <p:stCondLst>
                                    <p:cond delay="24300"/>
                                  </p:stCondLst>
                                  <p:childTnLst>
                                    <p:set>
                                      <p:cBhvr>
                                        <p:cTn id="66" dur="1" fill="hold">
                                          <p:stCondLst>
                                            <p:cond delay="0"/>
                                          </p:stCondLst>
                                        </p:cTn>
                                        <p:tgtEl>
                                          <p:spTgt spid="149"/>
                                        </p:tgtEl>
                                        <p:attrNameLst>
                                          <p:attrName>style.visibility</p:attrName>
                                        </p:attrNameLst>
                                      </p:cBhvr>
                                      <p:to>
                                        <p:strVal val="visible"/>
                                      </p:to>
                                    </p:set>
                                    <p:animEffect transition="in" filter="fade">
                                      <p:cBhvr>
                                        <p:cTn id="67" dur="500"/>
                                        <p:tgtEl>
                                          <p:spTgt spid="149"/>
                                        </p:tgtEl>
                                      </p:cBhvr>
                                    </p:animEffect>
                                  </p:childTnLst>
                                </p:cTn>
                              </p:par>
                              <p:par>
                                <p:cTn id="68" presetID="10" presetClass="entr" presetSubtype="0" fill="hold" nodeType="withEffect">
                                  <p:stCondLst>
                                    <p:cond delay="36000"/>
                                  </p:stCondLst>
                                  <p:childTnLst>
                                    <p:set>
                                      <p:cBhvr>
                                        <p:cTn id="69" dur="1" fill="hold">
                                          <p:stCondLst>
                                            <p:cond delay="0"/>
                                          </p:stCondLst>
                                        </p:cTn>
                                        <p:tgtEl>
                                          <p:spTgt spid="142"/>
                                        </p:tgtEl>
                                        <p:attrNameLst>
                                          <p:attrName>style.visibility</p:attrName>
                                        </p:attrNameLst>
                                      </p:cBhvr>
                                      <p:to>
                                        <p:strVal val="visible"/>
                                      </p:to>
                                    </p:set>
                                    <p:animEffect transition="in" filter="fade">
                                      <p:cBhvr>
                                        <p:cTn id="70" dur="1000"/>
                                        <p:tgtEl>
                                          <p:spTgt spid="142"/>
                                        </p:tgtEl>
                                      </p:cBhvr>
                                    </p:animEffect>
                                  </p:childTnLst>
                                </p:cTn>
                              </p:par>
                              <p:par>
                                <p:cTn id="71" presetID="10" presetClass="entr" presetSubtype="0" fill="hold" nodeType="withEffect">
                                  <p:stCondLst>
                                    <p:cond delay="37000"/>
                                  </p:stCondLst>
                                  <p:childTnLst>
                                    <p:set>
                                      <p:cBhvr>
                                        <p:cTn id="72" dur="1" fill="hold">
                                          <p:stCondLst>
                                            <p:cond delay="0"/>
                                          </p:stCondLst>
                                        </p:cTn>
                                        <p:tgtEl>
                                          <p:spTgt spid="143"/>
                                        </p:tgtEl>
                                        <p:attrNameLst>
                                          <p:attrName>style.visibility</p:attrName>
                                        </p:attrNameLst>
                                      </p:cBhvr>
                                      <p:to>
                                        <p:strVal val="visible"/>
                                      </p:to>
                                    </p:set>
                                    <p:animEffect transition="in" filter="fade">
                                      <p:cBhvr>
                                        <p:cTn id="73" dur="500"/>
                                        <p:tgtEl>
                                          <p:spTgt spid="143"/>
                                        </p:tgtEl>
                                      </p:cBhvr>
                                    </p:animEffect>
                                  </p:childTnLst>
                                </p:cTn>
                              </p:par>
                              <p:par>
                                <p:cTn id="74" presetID="10" presetClass="entr" presetSubtype="0" fill="hold" nodeType="withEffect">
                                  <p:stCondLst>
                                    <p:cond delay="37300"/>
                                  </p:stCondLst>
                                  <p:childTnLst>
                                    <p:set>
                                      <p:cBhvr>
                                        <p:cTn id="75" dur="1" fill="hold">
                                          <p:stCondLst>
                                            <p:cond delay="0"/>
                                          </p:stCondLst>
                                        </p:cTn>
                                        <p:tgtEl>
                                          <p:spTgt spid="150"/>
                                        </p:tgtEl>
                                        <p:attrNameLst>
                                          <p:attrName>style.visibility</p:attrName>
                                        </p:attrNameLst>
                                      </p:cBhvr>
                                      <p:to>
                                        <p:strVal val="visible"/>
                                      </p:to>
                                    </p:set>
                                    <p:animEffect transition="in" filter="fade">
                                      <p:cBhvr>
                                        <p:cTn id="76"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5"/>
          <p:cNvPicPr preferRelativeResize="0"/>
          <p:nvPr/>
        </p:nvPicPr>
        <p:blipFill rotWithShape="1">
          <a:blip r:embed="rId3">
            <a:alphaModFix/>
          </a:blip>
          <a:srcRect/>
          <a:stretch/>
        </p:blipFill>
        <p:spPr>
          <a:xfrm>
            <a:off x="20474129" y="11529542"/>
            <a:ext cx="3121221" cy="2341956"/>
          </a:xfrm>
          <a:prstGeom prst="rect">
            <a:avLst/>
          </a:prstGeom>
          <a:noFill/>
          <a:ln>
            <a:noFill/>
          </a:ln>
        </p:spPr>
      </p:pic>
      <p:sp>
        <p:nvSpPr>
          <p:cNvPr id="157" name="Google Shape;157;p5"/>
          <p:cNvSpPr txBox="1"/>
          <p:nvPr/>
        </p:nvSpPr>
        <p:spPr>
          <a:xfrm>
            <a:off x="1211903" y="326282"/>
            <a:ext cx="21336000" cy="1297791"/>
          </a:xfrm>
          <a:prstGeom prst="rect">
            <a:avLst/>
          </a:prstGeom>
          <a:noFill/>
          <a:ln>
            <a:noFill/>
          </a:ln>
        </p:spPr>
        <p:txBody>
          <a:bodyPr spcFirstLastPara="1" wrap="square" lIns="91425" tIns="45700" rIns="91425" bIns="45700" anchor="b" anchorCtr="0">
            <a:spAutoFit/>
          </a:bodyPr>
          <a:lstStyle/>
          <a:p>
            <a:pPr marL="0" marR="0" lvl="0" indent="0" algn="ctr" rtl="0">
              <a:lnSpc>
                <a:spcPct val="134285"/>
              </a:lnSpc>
              <a:spcBef>
                <a:spcPts val="0"/>
              </a:spcBef>
              <a:spcAft>
                <a:spcPts val="0"/>
              </a:spcAft>
              <a:buNone/>
            </a:pPr>
            <a:r>
              <a:rPr lang="en-US" sz="7000" b="1">
                <a:solidFill>
                  <a:srgbClr val="41A88C"/>
                </a:solidFill>
                <a:latin typeface="Century Schoolbook"/>
                <a:ea typeface="Century Schoolbook"/>
                <a:cs typeface="Century Schoolbook"/>
                <a:sym typeface="Century Schoolbook"/>
              </a:rPr>
              <a:t>Basic concept of </a:t>
            </a:r>
            <a:r>
              <a:rPr lang="en-US" sz="7000" b="1">
                <a:solidFill>
                  <a:srgbClr val="277BA1"/>
                </a:solidFill>
                <a:latin typeface="Century Schoolbook"/>
                <a:ea typeface="Century Schoolbook"/>
                <a:cs typeface="Century Schoolbook"/>
                <a:sym typeface="Century Schoolbook"/>
              </a:rPr>
              <a:t>databases</a:t>
            </a:r>
            <a:endParaRPr sz="7000" b="1">
              <a:solidFill>
                <a:srgbClr val="277BA1"/>
              </a:solidFill>
              <a:latin typeface="Century Schoolbook"/>
              <a:ea typeface="Century Schoolbook"/>
              <a:cs typeface="Century Schoolbook"/>
              <a:sym typeface="Century Schoolbook"/>
            </a:endParaRPr>
          </a:p>
        </p:txBody>
      </p:sp>
      <p:grpSp>
        <p:nvGrpSpPr>
          <p:cNvPr id="158" name="Google Shape;158;p5"/>
          <p:cNvGrpSpPr/>
          <p:nvPr/>
        </p:nvGrpSpPr>
        <p:grpSpPr>
          <a:xfrm>
            <a:off x="8393576" y="4737700"/>
            <a:ext cx="7396564" cy="6209277"/>
            <a:chOff x="7987553" y="3216409"/>
            <a:chExt cx="8579223" cy="7282252"/>
          </a:xfrm>
        </p:grpSpPr>
        <p:sp>
          <p:nvSpPr>
            <p:cNvPr id="159" name="Google Shape;159;p5"/>
            <p:cNvSpPr/>
            <p:nvPr/>
          </p:nvSpPr>
          <p:spPr>
            <a:xfrm>
              <a:off x="7987553" y="3216409"/>
              <a:ext cx="8579223" cy="7282252"/>
            </a:xfrm>
            <a:prstGeom prst="ellipse">
              <a:avLst/>
            </a:prstGeom>
            <a:solidFill>
              <a:srgbClr val="99FF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sp>
          <p:nvSpPr>
            <p:cNvPr id="160" name="Google Shape;160;p5"/>
            <p:cNvSpPr/>
            <p:nvPr/>
          </p:nvSpPr>
          <p:spPr>
            <a:xfrm>
              <a:off x="8579224" y="3818965"/>
              <a:ext cx="7368987" cy="609193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Calibri"/>
                <a:ea typeface="Calibri"/>
                <a:cs typeface="Calibri"/>
                <a:sym typeface="Calibri"/>
              </a:endParaRPr>
            </a:p>
          </p:txBody>
        </p:sp>
      </p:grpSp>
      <p:sp>
        <p:nvSpPr>
          <p:cNvPr id="161" name="Google Shape;161;p5"/>
          <p:cNvSpPr txBox="1"/>
          <p:nvPr/>
        </p:nvSpPr>
        <p:spPr>
          <a:xfrm>
            <a:off x="10126837" y="2764941"/>
            <a:ext cx="358916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Database schema</a:t>
            </a:r>
            <a:endParaRPr sz="3600" b="1">
              <a:solidFill>
                <a:schemeClr val="dk1"/>
              </a:solidFill>
              <a:latin typeface="Calibri"/>
              <a:ea typeface="Calibri"/>
              <a:cs typeface="Calibri"/>
              <a:sym typeface="Calibri"/>
            </a:endParaRPr>
          </a:p>
        </p:txBody>
      </p:sp>
      <p:sp>
        <p:nvSpPr>
          <p:cNvPr id="162" name="Google Shape;162;p5"/>
          <p:cNvSpPr txBox="1"/>
          <p:nvPr/>
        </p:nvSpPr>
        <p:spPr>
          <a:xfrm>
            <a:off x="4478623" y="5244773"/>
            <a:ext cx="337291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Data constraints</a:t>
            </a:r>
            <a:endParaRPr sz="3600" b="1">
              <a:solidFill>
                <a:schemeClr val="dk1"/>
              </a:solidFill>
              <a:latin typeface="Calibri"/>
              <a:ea typeface="Calibri"/>
              <a:cs typeface="Calibri"/>
              <a:sym typeface="Calibri"/>
            </a:endParaRPr>
          </a:p>
        </p:txBody>
      </p:sp>
      <p:sp>
        <p:nvSpPr>
          <p:cNvPr id="163" name="Google Shape;163;p5"/>
          <p:cNvSpPr txBox="1"/>
          <p:nvPr/>
        </p:nvSpPr>
        <p:spPr>
          <a:xfrm>
            <a:off x="3693791" y="8713694"/>
            <a:ext cx="380739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Data dictionary or Metadata</a:t>
            </a:r>
            <a:endParaRPr sz="3600">
              <a:solidFill>
                <a:schemeClr val="dk1"/>
              </a:solidFill>
              <a:latin typeface="Calibri"/>
              <a:ea typeface="Calibri"/>
              <a:cs typeface="Calibri"/>
              <a:sym typeface="Calibri"/>
            </a:endParaRPr>
          </a:p>
        </p:txBody>
      </p:sp>
      <p:sp>
        <p:nvSpPr>
          <p:cNvPr id="164" name="Google Shape;164;p5"/>
          <p:cNvSpPr txBox="1"/>
          <p:nvPr/>
        </p:nvSpPr>
        <p:spPr>
          <a:xfrm>
            <a:off x="8254219" y="11851855"/>
            <a:ext cx="388182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Database instance</a:t>
            </a:r>
            <a:endParaRPr sz="3600">
              <a:solidFill>
                <a:schemeClr val="dk1"/>
              </a:solidFill>
              <a:latin typeface="Calibri"/>
              <a:ea typeface="Calibri"/>
              <a:cs typeface="Calibri"/>
              <a:sym typeface="Calibri"/>
            </a:endParaRPr>
          </a:p>
        </p:txBody>
      </p:sp>
      <p:sp>
        <p:nvSpPr>
          <p:cNvPr id="165" name="Google Shape;165;p5"/>
          <p:cNvSpPr txBox="1"/>
          <p:nvPr/>
        </p:nvSpPr>
        <p:spPr>
          <a:xfrm>
            <a:off x="14900712" y="11141103"/>
            <a:ext cx="287316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Query</a:t>
            </a:r>
            <a:endParaRPr sz="3600">
              <a:solidFill>
                <a:schemeClr val="dk1"/>
              </a:solidFill>
              <a:latin typeface="Calibri"/>
              <a:ea typeface="Calibri"/>
              <a:cs typeface="Calibri"/>
              <a:sym typeface="Calibri"/>
            </a:endParaRPr>
          </a:p>
        </p:txBody>
      </p:sp>
      <p:sp>
        <p:nvSpPr>
          <p:cNvPr id="166" name="Google Shape;166;p5"/>
          <p:cNvSpPr txBox="1"/>
          <p:nvPr/>
        </p:nvSpPr>
        <p:spPr>
          <a:xfrm>
            <a:off x="16940159" y="8246669"/>
            <a:ext cx="425212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Data manipulation</a:t>
            </a:r>
            <a:endParaRPr sz="3600">
              <a:solidFill>
                <a:schemeClr val="dk1"/>
              </a:solidFill>
              <a:latin typeface="Calibri"/>
              <a:ea typeface="Calibri"/>
              <a:cs typeface="Calibri"/>
              <a:sym typeface="Calibri"/>
            </a:endParaRPr>
          </a:p>
        </p:txBody>
      </p:sp>
      <p:sp>
        <p:nvSpPr>
          <p:cNvPr id="167" name="Google Shape;167;p5"/>
          <p:cNvSpPr txBox="1"/>
          <p:nvPr/>
        </p:nvSpPr>
        <p:spPr>
          <a:xfrm>
            <a:off x="15953787" y="5092000"/>
            <a:ext cx="34099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Data Engine</a:t>
            </a:r>
            <a:endParaRPr sz="3600">
              <a:solidFill>
                <a:schemeClr val="dk1"/>
              </a:solidFill>
              <a:latin typeface="Calibri"/>
              <a:ea typeface="Calibri"/>
              <a:cs typeface="Calibri"/>
              <a:sym typeface="Calibri"/>
            </a:endParaRPr>
          </a:p>
        </p:txBody>
      </p:sp>
      <p:grpSp>
        <p:nvGrpSpPr>
          <p:cNvPr id="168" name="Google Shape;168;p5"/>
          <p:cNvGrpSpPr/>
          <p:nvPr/>
        </p:nvGrpSpPr>
        <p:grpSpPr>
          <a:xfrm>
            <a:off x="11023963" y="3637741"/>
            <a:ext cx="1602493" cy="1586474"/>
            <a:chOff x="11023963" y="3665001"/>
            <a:chExt cx="1602493" cy="1586474"/>
          </a:xfrm>
        </p:grpSpPr>
        <p:sp>
          <p:nvSpPr>
            <p:cNvPr id="169" name="Google Shape;169;p5"/>
            <p:cNvSpPr/>
            <p:nvPr/>
          </p:nvSpPr>
          <p:spPr>
            <a:xfrm>
              <a:off x="11023963" y="3665001"/>
              <a:ext cx="1602493" cy="1586474"/>
            </a:xfrm>
            <a:custGeom>
              <a:avLst/>
              <a:gdLst/>
              <a:ahLst/>
              <a:cxnLst/>
              <a:rect l="l" t="t" r="r" b="b"/>
              <a:pathLst>
                <a:path w="1493" h="1494" extrusionOk="0">
                  <a:moveTo>
                    <a:pt x="1493" y="747"/>
                  </a:moveTo>
                  <a:cubicBezTo>
                    <a:pt x="1493" y="1159"/>
                    <a:pt x="1159" y="1494"/>
                    <a:pt x="747" y="1494"/>
                  </a:cubicBezTo>
                  <a:cubicBezTo>
                    <a:pt x="334" y="1494"/>
                    <a:pt x="0" y="1159"/>
                    <a:pt x="0" y="747"/>
                  </a:cubicBezTo>
                  <a:cubicBezTo>
                    <a:pt x="0" y="335"/>
                    <a:pt x="334" y="0"/>
                    <a:pt x="747" y="0"/>
                  </a:cubicBezTo>
                  <a:cubicBezTo>
                    <a:pt x="1159" y="0"/>
                    <a:pt x="1493" y="335"/>
                    <a:pt x="1493" y="747"/>
                  </a:cubicBezTo>
                  <a:close/>
                </a:path>
              </a:pathLst>
            </a:custGeom>
            <a:solidFill>
              <a:srgbClr val="FAC54B"/>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rgbClr val="FAC54B"/>
                </a:solidFill>
                <a:latin typeface="Arial"/>
                <a:ea typeface="Arial"/>
                <a:cs typeface="Arial"/>
                <a:sym typeface="Arial"/>
              </a:endParaRPr>
            </a:p>
          </p:txBody>
        </p:sp>
        <p:pic>
          <p:nvPicPr>
            <p:cNvPr id="170" name="Google Shape;170;p5"/>
            <p:cNvPicPr preferRelativeResize="0"/>
            <p:nvPr/>
          </p:nvPicPr>
          <p:blipFill rotWithShape="1">
            <a:blip r:embed="rId4">
              <a:alphaModFix/>
            </a:blip>
            <a:srcRect/>
            <a:stretch/>
          </p:blipFill>
          <p:spPr>
            <a:xfrm>
              <a:off x="11199884" y="3826952"/>
              <a:ext cx="1229203" cy="1229203"/>
            </a:xfrm>
            <a:prstGeom prst="rect">
              <a:avLst/>
            </a:prstGeom>
            <a:noFill/>
            <a:ln>
              <a:noFill/>
            </a:ln>
          </p:spPr>
        </p:pic>
      </p:grpSp>
      <p:grpSp>
        <p:nvGrpSpPr>
          <p:cNvPr id="171" name="Google Shape;171;p5"/>
          <p:cNvGrpSpPr/>
          <p:nvPr/>
        </p:nvGrpSpPr>
        <p:grpSpPr>
          <a:xfrm>
            <a:off x="8056064" y="5123269"/>
            <a:ext cx="1602493" cy="1586474"/>
            <a:chOff x="8056064" y="5123269"/>
            <a:chExt cx="1602493" cy="1586474"/>
          </a:xfrm>
        </p:grpSpPr>
        <p:sp>
          <p:nvSpPr>
            <p:cNvPr id="172" name="Google Shape;172;p5"/>
            <p:cNvSpPr/>
            <p:nvPr/>
          </p:nvSpPr>
          <p:spPr>
            <a:xfrm>
              <a:off x="8056064" y="5123269"/>
              <a:ext cx="1602493" cy="1586474"/>
            </a:xfrm>
            <a:custGeom>
              <a:avLst/>
              <a:gdLst/>
              <a:ahLst/>
              <a:cxnLst/>
              <a:rect l="l" t="t" r="r" b="b"/>
              <a:pathLst>
                <a:path w="1493" h="1494" extrusionOk="0">
                  <a:moveTo>
                    <a:pt x="1493" y="747"/>
                  </a:moveTo>
                  <a:cubicBezTo>
                    <a:pt x="1493" y="1159"/>
                    <a:pt x="1159" y="1494"/>
                    <a:pt x="747" y="1494"/>
                  </a:cubicBezTo>
                  <a:cubicBezTo>
                    <a:pt x="334" y="1494"/>
                    <a:pt x="0" y="1159"/>
                    <a:pt x="0" y="747"/>
                  </a:cubicBezTo>
                  <a:cubicBezTo>
                    <a:pt x="0" y="335"/>
                    <a:pt x="334" y="0"/>
                    <a:pt x="747" y="0"/>
                  </a:cubicBezTo>
                  <a:cubicBezTo>
                    <a:pt x="1159" y="0"/>
                    <a:pt x="1493" y="335"/>
                    <a:pt x="1493" y="74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173" name="Google Shape;173;p5"/>
            <p:cNvPicPr preferRelativeResize="0"/>
            <p:nvPr/>
          </p:nvPicPr>
          <p:blipFill rotWithShape="1">
            <a:blip r:embed="rId5">
              <a:alphaModFix/>
            </a:blip>
            <a:srcRect/>
            <a:stretch/>
          </p:blipFill>
          <p:spPr>
            <a:xfrm>
              <a:off x="8299405" y="5329140"/>
              <a:ext cx="992849" cy="992849"/>
            </a:xfrm>
            <a:prstGeom prst="rect">
              <a:avLst/>
            </a:prstGeom>
            <a:noFill/>
            <a:ln>
              <a:noFill/>
            </a:ln>
          </p:spPr>
        </p:pic>
      </p:grpSp>
      <p:grpSp>
        <p:nvGrpSpPr>
          <p:cNvPr id="174" name="Google Shape;174;p5"/>
          <p:cNvGrpSpPr/>
          <p:nvPr/>
        </p:nvGrpSpPr>
        <p:grpSpPr>
          <a:xfrm>
            <a:off x="7614605" y="8279827"/>
            <a:ext cx="1602493" cy="1585412"/>
            <a:chOff x="7614605" y="8279827"/>
            <a:chExt cx="1602493" cy="1585412"/>
          </a:xfrm>
        </p:grpSpPr>
        <p:sp>
          <p:nvSpPr>
            <p:cNvPr id="175" name="Google Shape;175;p5"/>
            <p:cNvSpPr/>
            <p:nvPr/>
          </p:nvSpPr>
          <p:spPr>
            <a:xfrm>
              <a:off x="7614605" y="8279827"/>
              <a:ext cx="1602493" cy="1585412"/>
            </a:xfrm>
            <a:custGeom>
              <a:avLst/>
              <a:gdLst/>
              <a:ahLst/>
              <a:cxnLst/>
              <a:rect l="l" t="t" r="r" b="b"/>
              <a:pathLst>
                <a:path w="1493" h="1493" extrusionOk="0">
                  <a:moveTo>
                    <a:pt x="1493" y="746"/>
                  </a:moveTo>
                  <a:cubicBezTo>
                    <a:pt x="1493" y="1158"/>
                    <a:pt x="1159" y="1493"/>
                    <a:pt x="747" y="1493"/>
                  </a:cubicBezTo>
                  <a:cubicBezTo>
                    <a:pt x="334" y="1493"/>
                    <a:pt x="0" y="1158"/>
                    <a:pt x="0" y="746"/>
                  </a:cubicBezTo>
                  <a:cubicBezTo>
                    <a:pt x="0" y="334"/>
                    <a:pt x="334" y="0"/>
                    <a:pt x="747" y="0"/>
                  </a:cubicBezTo>
                  <a:cubicBezTo>
                    <a:pt x="1159" y="0"/>
                    <a:pt x="1493" y="334"/>
                    <a:pt x="1493" y="74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176" name="Google Shape;176;p5"/>
            <p:cNvPicPr preferRelativeResize="0"/>
            <p:nvPr/>
          </p:nvPicPr>
          <p:blipFill rotWithShape="1">
            <a:blip r:embed="rId6">
              <a:alphaModFix/>
            </a:blip>
            <a:srcRect/>
            <a:stretch/>
          </p:blipFill>
          <p:spPr>
            <a:xfrm>
              <a:off x="7945180" y="8577075"/>
              <a:ext cx="945898" cy="945898"/>
            </a:xfrm>
            <a:prstGeom prst="rect">
              <a:avLst/>
            </a:prstGeom>
            <a:noFill/>
            <a:ln>
              <a:noFill/>
            </a:ln>
          </p:spPr>
        </p:pic>
      </p:grpSp>
      <p:grpSp>
        <p:nvGrpSpPr>
          <p:cNvPr id="177" name="Google Shape;177;p5"/>
          <p:cNvGrpSpPr/>
          <p:nvPr/>
        </p:nvGrpSpPr>
        <p:grpSpPr>
          <a:xfrm>
            <a:off x="10031867" y="10265381"/>
            <a:ext cx="1602493" cy="1586474"/>
            <a:chOff x="10031867" y="10265381"/>
            <a:chExt cx="1602493" cy="1586474"/>
          </a:xfrm>
        </p:grpSpPr>
        <p:sp>
          <p:nvSpPr>
            <p:cNvPr id="178" name="Google Shape;178;p5"/>
            <p:cNvSpPr/>
            <p:nvPr/>
          </p:nvSpPr>
          <p:spPr>
            <a:xfrm>
              <a:off x="10031867" y="10265381"/>
              <a:ext cx="1602493" cy="1586474"/>
            </a:xfrm>
            <a:custGeom>
              <a:avLst/>
              <a:gdLst/>
              <a:ahLst/>
              <a:cxnLst/>
              <a:rect l="l" t="t" r="r" b="b"/>
              <a:pathLst>
                <a:path w="1493" h="1494" extrusionOk="0">
                  <a:moveTo>
                    <a:pt x="1493" y="747"/>
                  </a:moveTo>
                  <a:cubicBezTo>
                    <a:pt x="1493" y="1159"/>
                    <a:pt x="1159" y="1494"/>
                    <a:pt x="747" y="1494"/>
                  </a:cubicBezTo>
                  <a:cubicBezTo>
                    <a:pt x="334" y="1494"/>
                    <a:pt x="0" y="1159"/>
                    <a:pt x="0" y="747"/>
                  </a:cubicBezTo>
                  <a:cubicBezTo>
                    <a:pt x="0" y="334"/>
                    <a:pt x="334" y="0"/>
                    <a:pt x="747" y="0"/>
                  </a:cubicBezTo>
                  <a:cubicBezTo>
                    <a:pt x="1159" y="0"/>
                    <a:pt x="1493" y="334"/>
                    <a:pt x="1493" y="747"/>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179" name="Google Shape;179;p5"/>
            <p:cNvPicPr preferRelativeResize="0"/>
            <p:nvPr/>
          </p:nvPicPr>
          <p:blipFill rotWithShape="1">
            <a:blip r:embed="rId7">
              <a:alphaModFix/>
            </a:blip>
            <a:srcRect/>
            <a:stretch/>
          </p:blipFill>
          <p:spPr>
            <a:xfrm>
              <a:off x="10360489" y="10540863"/>
              <a:ext cx="955526" cy="955526"/>
            </a:xfrm>
            <a:prstGeom prst="rect">
              <a:avLst/>
            </a:prstGeom>
            <a:noFill/>
            <a:ln>
              <a:noFill/>
            </a:ln>
          </p:spPr>
        </p:pic>
      </p:grpSp>
      <p:grpSp>
        <p:nvGrpSpPr>
          <p:cNvPr id="180" name="Google Shape;180;p5"/>
          <p:cNvGrpSpPr/>
          <p:nvPr/>
        </p:nvGrpSpPr>
        <p:grpSpPr>
          <a:xfrm>
            <a:off x="13369005" y="9943072"/>
            <a:ext cx="1602493" cy="1586474"/>
            <a:chOff x="13369005" y="9943072"/>
            <a:chExt cx="1602493" cy="1586474"/>
          </a:xfrm>
        </p:grpSpPr>
        <p:sp>
          <p:nvSpPr>
            <p:cNvPr id="181" name="Google Shape;181;p5"/>
            <p:cNvSpPr/>
            <p:nvPr/>
          </p:nvSpPr>
          <p:spPr>
            <a:xfrm>
              <a:off x="13369005" y="9943072"/>
              <a:ext cx="1602493" cy="1586474"/>
            </a:xfrm>
            <a:custGeom>
              <a:avLst/>
              <a:gdLst/>
              <a:ahLst/>
              <a:cxnLst/>
              <a:rect l="l" t="t" r="r" b="b"/>
              <a:pathLst>
                <a:path w="1493" h="1494" extrusionOk="0">
                  <a:moveTo>
                    <a:pt x="1493" y="747"/>
                  </a:moveTo>
                  <a:cubicBezTo>
                    <a:pt x="1493" y="1160"/>
                    <a:pt x="1159" y="1494"/>
                    <a:pt x="747" y="1494"/>
                  </a:cubicBezTo>
                  <a:cubicBezTo>
                    <a:pt x="334" y="1494"/>
                    <a:pt x="0" y="1160"/>
                    <a:pt x="0" y="747"/>
                  </a:cubicBezTo>
                  <a:cubicBezTo>
                    <a:pt x="0" y="335"/>
                    <a:pt x="334" y="0"/>
                    <a:pt x="747" y="0"/>
                  </a:cubicBezTo>
                  <a:cubicBezTo>
                    <a:pt x="1159" y="0"/>
                    <a:pt x="1493" y="335"/>
                    <a:pt x="1493" y="74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182" name="Google Shape;182;p5"/>
            <p:cNvPicPr preferRelativeResize="0"/>
            <p:nvPr/>
          </p:nvPicPr>
          <p:blipFill rotWithShape="1">
            <a:blip r:embed="rId8">
              <a:alphaModFix/>
            </a:blip>
            <a:srcRect/>
            <a:stretch/>
          </p:blipFill>
          <p:spPr>
            <a:xfrm>
              <a:off x="13615779" y="10169967"/>
              <a:ext cx="1083732" cy="1083732"/>
            </a:xfrm>
            <a:prstGeom prst="rect">
              <a:avLst/>
            </a:prstGeom>
            <a:noFill/>
            <a:ln>
              <a:noFill/>
            </a:ln>
          </p:spPr>
        </p:pic>
      </p:grpSp>
      <p:grpSp>
        <p:nvGrpSpPr>
          <p:cNvPr id="183" name="Google Shape;183;p5"/>
          <p:cNvGrpSpPr/>
          <p:nvPr/>
        </p:nvGrpSpPr>
        <p:grpSpPr>
          <a:xfrm>
            <a:off x="15165147" y="7637973"/>
            <a:ext cx="1602493" cy="1586474"/>
            <a:chOff x="15165147" y="7637973"/>
            <a:chExt cx="1602493" cy="1586474"/>
          </a:xfrm>
        </p:grpSpPr>
        <p:sp>
          <p:nvSpPr>
            <p:cNvPr id="184" name="Google Shape;184;p5"/>
            <p:cNvSpPr/>
            <p:nvPr/>
          </p:nvSpPr>
          <p:spPr>
            <a:xfrm>
              <a:off x="15165147" y="7637973"/>
              <a:ext cx="1602493" cy="1586474"/>
            </a:xfrm>
            <a:custGeom>
              <a:avLst/>
              <a:gdLst/>
              <a:ahLst/>
              <a:cxnLst/>
              <a:rect l="l" t="t" r="r" b="b"/>
              <a:pathLst>
                <a:path w="1493" h="1494" extrusionOk="0">
                  <a:moveTo>
                    <a:pt x="1493" y="747"/>
                  </a:moveTo>
                  <a:cubicBezTo>
                    <a:pt x="1493" y="1159"/>
                    <a:pt x="1159" y="1494"/>
                    <a:pt x="747" y="1494"/>
                  </a:cubicBezTo>
                  <a:cubicBezTo>
                    <a:pt x="334" y="1494"/>
                    <a:pt x="0" y="1159"/>
                    <a:pt x="0" y="747"/>
                  </a:cubicBezTo>
                  <a:cubicBezTo>
                    <a:pt x="0" y="334"/>
                    <a:pt x="334" y="0"/>
                    <a:pt x="747" y="0"/>
                  </a:cubicBezTo>
                  <a:cubicBezTo>
                    <a:pt x="1159" y="0"/>
                    <a:pt x="1493" y="334"/>
                    <a:pt x="1493" y="747"/>
                  </a:cubicBezTo>
                  <a:close/>
                </a:path>
              </a:pathLst>
            </a:custGeom>
            <a:solidFill>
              <a:srgbClr val="41A88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185" name="Google Shape;185;p5"/>
            <p:cNvPicPr preferRelativeResize="0"/>
            <p:nvPr/>
          </p:nvPicPr>
          <p:blipFill rotWithShape="1">
            <a:blip r:embed="rId9">
              <a:alphaModFix/>
            </a:blip>
            <a:srcRect/>
            <a:stretch/>
          </p:blipFill>
          <p:spPr>
            <a:xfrm>
              <a:off x="15471969" y="7854551"/>
              <a:ext cx="1038449" cy="1038449"/>
            </a:xfrm>
            <a:prstGeom prst="rect">
              <a:avLst/>
            </a:prstGeom>
            <a:noFill/>
            <a:ln>
              <a:noFill/>
            </a:ln>
          </p:spPr>
        </p:pic>
      </p:grpSp>
      <p:grpSp>
        <p:nvGrpSpPr>
          <p:cNvPr id="186" name="Google Shape;186;p5"/>
          <p:cNvGrpSpPr/>
          <p:nvPr/>
        </p:nvGrpSpPr>
        <p:grpSpPr>
          <a:xfrm>
            <a:off x="14061423" y="4694854"/>
            <a:ext cx="1602493" cy="1585412"/>
            <a:chOff x="14061423" y="4694854"/>
            <a:chExt cx="1602493" cy="1585412"/>
          </a:xfrm>
        </p:grpSpPr>
        <p:sp>
          <p:nvSpPr>
            <p:cNvPr id="187" name="Google Shape;187;p5"/>
            <p:cNvSpPr/>
            <p:nvPr/>
          </p:nvSpPr>
          <p:spPr>
            <a:xfrm>
              <a:off x="14061423" y="4694854"/>
              <a:ext cx="1602493" cy="1585412"/>
            </a:xfrm>
            <a:custGeom>
              <a:avLst/>
              <a:gdLst/>
              <a:ahLst/>
              <a:cxnLst/>
              <a:rect l="l" t="t" r="r" b="b"/>
              <a:pathLst>
                <a:path w="1493" h="1493" extrusionOk="0">
                  <a:moveTo>
                    <a:pt x="1493" y="746"/>
                  </a:moveTo>
                  <a:cubicBezTo>
                    <a:pt x="1493" y="1158"/>
                    <a:pt x="1159" y="1493"/>
                    <a:pt x="747" y="1493"/>
                  </a:cubicBezTo>
                  <a:cubicBezTo>
                    <a:pt x="334" y="1493"/>
                    <a:pt x="0" y="1158"/>
                    <a:pt x="0" y="746"/>
                  </a:cubicBezTo>
                  <a:cubicBezTo>
                    <a:pt x="0" y="334"/>
                    <a:pt x="334" y="0"/>
                    <a:pt x="747" y="0"/>
                  </a:cubicBezTo>
                  <a:cubicBezTo>
                    <a:pt x="1159" y="0"/>
                    <a:pt x="1493" y="334"/>
                    <a:pt x="1493" y="746"/>
                  </a:cubicBezTo>
                  <a:close/>
                </a:path>
              </a:pathLst>
            </a:custGeom>
            <a:solidFill>
              <a:srgbClr val="8FBE6D"/>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a:solidFill>
                  <a:schemeClr val="dk1"/>
                </a:solidFill>
                <a:latin typeface="Arial"/>
                <a:ea typeface="Arial"/>
                <a:cs typeface="Arial"/>
                <a:sym typeface="Arial"/>
              </a:endParaRPr>
            </a:p>
          </p:txBody>
        </p:sp>
        <p:pic>
          <p:nvPicPr>
            <p:cNvPr id="188" name="Google Shape;188;p5"/>
            <p:cNvPicPr preferRelativeResize="0"/>
            <p:nvPr/>
          </p:nvPicPr>
          <p:blipFill rotWithShape="1">
            <a:blip r:embed="rId10">
              <a:alphaModFix/>
            </a:blip>
            <a:srcRect/>
            <a:stretch/>
          </p:blipFill>
          <p:spPr>
            <a:xfrm>
              <a:off x="14418759" y="4889566"/>
              <a:ext cx="1028627" cy="1028627"/>
            </a:xfrm>
            <a:prstGeom prst="rect">
              <a:avLst/>
            </a:prstGeom>
            <a:noFill/>
            <a:ln>
              <a:noFill/>
            </a:ln>
          </p:spPr>
        </p:pic>
      </p:grpSp>
      <p:pic>
        <p:nvPicPr>
          <p:cNvPr id="189" name="Google Shape;189;p5"/>
          <p:cNvPicPr preferRelativeResize="0"/>
          <p:nvPr/>
        </p:nvPicPr>
        <p:blipFill rotWithShape="1">
          <a:blip r:embed="rId11">
            <a:alphaModFix/>
          </a:blip>
          <a:srcRect/>
          <a:stretch/>
        </p:blipFill>
        <p:spPr>
          <a:xfrm>
            <a:off x="9950786" y="5810562"/>
            <a:ext cx="4063551" cy="4063551"/>
          </a:xfrm>
          <a:prstGeom prst="rect">
            <a:avLst/>
          </a:prstGeom>
          <a:noFill/>
          <a:ln>
            <a:noFill/>
          </a:ln>
        </p:spPr>
      </p:pic>
      <p:sp>
        <p:nvSpPr>
          <p:cNvPr id="2" name="TextBox 1">
            <a:extLst>
              <a:ext uri="{FF2B5EF4-FFF2-40B4-BE49-F238E27FC236}">
                <a16:creationId xmlns:a16="http://schemas.microsoft.com/office/drawing/2014/main" id="{58CCC59E-6AD7-4DF7-0864-F9274DFEC380}"/>
              </a:ext>
            </a:extLst>
          </p:cNvPr>
          <p:cNvSpPr txBox="1"/>
          <p:nvPr/>
        </p:nvSpPr>
        <p:spPr>
          <a:xfrm>
            <a:off x="3653198" y="4635148"/>
            <a:ext cx="5197287" cy="830997"/>
          </a:xfrm>
          <a:prstGeom prst="rect">
            <a:avLst/>
          </a:prstGeom>
          <a:noFill/>
        </p:spPr>
        <p:txBody>
          <a:bodyPr wrap="square" rtlCol="0">
            <a:spAutoFit/>
          </a:bodyPr>
          <a:lstStyle/>
          <a:p>
            <a:r>
              <a:rPr lang="en-IN" sz="2400" dirty="0"/>
              <a:t>THEY DEFINE LIMITATIONS THAT DATA MUST MEET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00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2000"/>
                                        <p:tgtEl>
                                          <p:spTgt spid="158"/>
                                        </p:tgtEl>
                                      </p:cBhvr>
                                    </p:animEffect>
                                  </p:childTnLst>
                                </p:cTn>
                              </p:par>
                              <p:par>
                                <p:cTn id="8" presetID="10" presetClass="entr" presetSubtype="0" fill="hold" nodeType="withEffect">
                                  <p:stCondLst>
                                    <p:cond delay="6000"/>
                                  </p:stCondLst>
                                  <p:childTnLst>
                                    <p:set>
                                      <p:cBhvr>
                                        <p:cTn id="9" dur="1" fill="hold">
                                          <p:stCondLst>
                                            <p:cond delay="0"/>
                                          </p:stCondLst>
                                        </p:cTn>
                                        <p:tgtEl>
                                          <p:spTgt spid="189"/>
                                        </p:tgtEl>
                                        <p:attrNameLst>
                                          <p:attrName>style.visibility</p:attrName>
                                        </p:attrNameLst>
                                      </p:cBhvr>
                                      <p:to>
                                        <p:strVal val="visible"/>
                                      </p:to>
                                    </p:set>
                                    <p:animEffect transition="in" filter="fade">
                                      <p:cBhvr>
                                        <p:cTn id="10" dur="1000"/>
                                        <p:tgtEl>
                                          <p:spTgt spid="189"/>
                                        </p:tgtEl>
                                      </p:cBhvr>
                                    </p:animEffect>
                                  </p:childTnLst>
                                </p:cTn>
                              </p:par>
                              <p:par>
                                <p:cTn id="11" presetID="10" presetClass="entr" presetSubtype="0" fill="hold" nodeType="withEffect">
                                  <p:stCondLst>
                                    <p:cond delay="10000"/>
                                  </p:stCondLst>
                                  <p:childTnLst>
                                    <p:set>
                                      <p:cBhvr>
                                        <p:cTn id="12" dur="1" fill="hold">
                                          <p:stCondLst>
                                            <p:cond delay="0"/>
                                          </p:stCondLst>
                                        </p:cTn>
                                        <p:tgtEl>
                                          <p:spTgt spid="168"/>
                                        </p:tgtEl>
                                        <p:attrNameLst>
                                          <p:attrName>style.visibility</p:attrName>
                                        </p:attrNameLst>
                                      </p:cBhvr>
                                      <p:to>
                                        <p:strVal val="visible"/>
                                      </p:to>
                                    </p:set>
                                    <p:animEffect transition="in" filter="fade">
                                      <p:cBhvr>
                                        <p:cTn id="13" dur="500"/>
                                        <p:tgtEl>
                                          <p:spTgt spid="168"/>
                                        </p:tgtEl>
                                      </p:cBhvr>
                                    </p:animEffect>
                                  </p:childTnLst>
                                </p:cTn>
                              </p:par>
                              <p:par>
                                <p:cTn id="14" presetID="10" presetClass="entr" presetSubtype="0" fill="hold" nodeType="withEffect">
                                  <p:stCondLst>
                                    <p:cond delay="11000"/>
                                  </p:stCondLst>
                                  <p:childTnLst>
                                    <p:set>
                                      <p:cBhvr>
                                        <p:cTn id="15" dur="1" fill="hold">
                                          <p:stCondLst>
                                            <p:cond delay="0"/>
                                          </p:stCondLst>
                                        </p:cTn>
                                        <p:tgtEl>
                                          <p:spTgt spid="161"/>
                                        </p:tgtEl>
                                        <p:attrNameLst>
                                          <p:attrName>style.visibility</p:attrName>
                                        </p:attrNameLst>
                                      </p:cBhvr>
                                      <p:to>
                                        <p:strVal val="visible"/>
                                      </p:to>
                                    </p:set>
                                    <p:animEffect transition="in" filter="fade">
                                      <p:cBhvr>
                                        <p:cTn id="16" dur="500"/>
                                        <p:tgtEl>
                                          <p:spTgt spid="161"/>
                                        </p:tgtEl>
                                      </p:cBhvr>
                                    </p:animEffect>
                                  </p:childTnLst>
                                </p:cTn>
                              </p:par>
                              <p:par>
                                <p:cTn id="17" presetID="10" presetClass="entr" presetSubtype="0" fill="hold" nodeType="withEffect">
                                  <p:stCondLst>
                                    <p:cond delay="25000"/>
                                  </p:stCondLst>
                                  <p:childTnLst>
                                    <p:set>
                                      <p:cBhvr>
                                        <p:cTn id="18" dur="1" fill="hold">
                                          <p:stCondLst>
                                            <p:cond delay="0"/>
                                          </p:stCondLst>
                                        </p:cTn>
                                        <p:tgtEl>
                                          <p:spTgt spid="171"/>
                                        </p:tgtEl>
                                        <p:attrNameLst>
                                          <p:attrName>style.visibility</p:attrName>
                                        </p:attrNameLst>
                                      </p:cBhvr>
                                      <p:to>
                                        <p:strVal val="visible"/>
                                      </p:to>
                                    </p:set>
                                    <p:animEffect transition="in" filter="fade">
                                      <p:cBhvr>
                                        <p:cTn id="19" dur="500"/>
                                        <p:tgtEl>
                                          <p:spTgt spid="171"/>
                                        </p:tgtEl>
                                      </p:cBhvr>
                                    </p:animEffect>
                                  </p:childTnLst>
                                </p:cTn>
                              </p:par>
                              <p:par>
                                <p:cTn id="20" presetID="10" presetClass="entr" presetSubtype="0" fill="hold" nodeType="withEffect">
                                  <p:stCondLst>
                                    <p:cond delay="26000"/>
                                  </p:stCondLst>
                                  <p:childTnLst>
                                    <p:set>
                                      <p:cBhvr>
                                        <p:cTn id="21" dur="1" fill="hold">
                                          <p:stCondLst>
                                            <p:cond delay="0"/>
                                          </p:stCondLst>
                                        </p:cTn>
                                        <p:tgtEl>
                                          <p:spTgt spid="162"/>
                                        </p:tgtEl>
                                        <p:attrNameLst>
                                          <p:attrName>style.visibility</p:attrName>
                                        </p:attrNameLst>
                                      </p:cBhvr>
                                      <p:to>
                                        <p:strVal val="visible"/>
                                      </p:to>
                                    </p:set>
                                    <p:animEffect transition="in" filter="fade">
                                      <p:cBhvr>
                                        <p:cTn id="22" dur="500"/>
                                        <p:tgtEl>
                                          <p:spTgt spid="162"/>
                                        </p:tgtEl>
                                      </p:cBhvr>
                                    </p:animEffect>
                                  </p:childTnLst>
                                </p:cTn>
                              </p:par>
                              <p:par>
                                <p:cTn id="23" presetID="10" presetClass="entr" presetSubtype="0" fill="hold" nodeType="withEffect">
                                  <p:stCondLst>
                                    <p:cond delay="41000"/>
                                  </p:stCondLst>
                                  <p:childTnLst>
                                    <p:set>
                                      <p:cBhvr>
                                        <p:cTn id="24" dur="1" fill="hold">
                                          <p:stCondLst>
                                            <p:cond delay="0"/>
                                          </p:stCondLst>
                                        </p:cTn>
                                        <p:tgtEl>
                                          <p:spTgt spid="174"/>
                                        </p:tgtEl>
                                        <p:attrNameLst>
                                          <p:attrName>style.visibility</p:attrName>
                                        </p:attrNameLst>
                                      </p:cBhvr>
                                      <p:to>
                                        <p:strVal val="visible"/>
                                      </p:to>
                                    </p:set>
                                    <p:animEffect transition="in" filter="fade">
                                      <p:cBhvr>
                                        <p:cTn id="25" dur="500"/>
                                        <p:tgtEl>
                                          <p:spTgt spid="174"/>
                                        </p:tgtEl>
                                      </p:cBhvr>
                                    </p:animEffect>
                                  </p:childTnLst>
                                </p:cTn>
                              </p:par>
                              <p:par>
                                <p:cTn id="26" presetID="10" presetClass="entr" presetSubtype="0" fill="hold" nodeType="withEffect">
                                  <p:stCondLst>
                                    <p:cond delay="42000"/>
                                  </p:stCondLst>
                                  <p:childTnLst>
                                    <p:set>
                                      <p:cBhvr>
                                        <p:cTn id="27" dur="1" fill="hold">
                                          <p:stCondLst>
                                            <p:cond delay="0"/>
                                          </p:stCondLst>
                                        </p:cTn>
                                        <p:tgtEl>
                                          <p:spTgt spid="163"/>
                                        </p:tgtEl>
                                        <p:attrNameLst>
                                          <p:attrName>style.visibility</p:attrName>
                                        </p:attrNameLst>
                                      </p:cBhvr>
                                      <p:to>
                                        <p:strVal val="visible"/>
                                      </p:to>
                                    </p:set>
                                    <p:animEffect transition="in" filter="fade">
                                      <p:cBhvr>
                                        <p:cTn id="28" dur="500"/>
                                        <p:tgtEl>
                                          <p:spTgt spid="163"/>
                                        </p:tgtEl>
                                      </p:cBhvr>
                                    </p:animEffect>
                                  </p:childTnLst>
                                </p:cTn>
                              </p:par>
                              <p:par>
                                <p:cTn id="29" presetID="10" presetClass="entr" presetSubtype="0" fill="hold" nodeType="withEffect">
                                  <p:stCondLst>
                                    <p:cond delay="0"/>
                                  </p:stCondLst>
                                  <p:childTnLst>
                                    <p:set>
                                      <p:cBhvr>
                                        <p:cTn id="30" dur="1" fill="hold">
                                          <p:stCondLst>
                                            <p:cond delay="0"/>
                                          </p:stCondLst>
                                        </p:cTn>
                                        <p:tgtEl>
                                          <p:spTgt spid="177"/>
                                        </p:tgtEl>
                                        <p:attrNameLst>
                                          <p:attrName>style.visibility</p:attrName>
                                        </p:attrNameLst>
                                      </p:cBhvr>
                                      <p:to>
                                        <p:strVal val="visible"/>
                                      </p:to>
                                    </p:set>
                                    <p:animEffect transition="in" filter="fade">
                                      <p:cBhvr>
                                        <p:cTn id="31" dur="500"/>
                                        <p:tgtEl>
                                          <p:spTgt spid="177"/>
                                        </p:tgtEl>
                                      </p:cBhvr>
                                    </p:animEffect>
                                  </p:childTnLst>
                                </p:cTn>
                              </p:par>
                              <p:par>
                                <p:cTn id="32" presetID="10" presetClass="entr" presetSubtype="0" fill="hold" nodeType="withEffect">
                                  <p:stCondLst>
                                    <p:cond delay="1000"/>
                                  </p:stCondLst>
                                  <p:childTnLst>
                                    <p:set>
                                      <p:cBhvr>
                                        <p:cTn id="33" dur="1" fill="hold">
                                          <p:stCondLst>
                                            <p:cond delay="0"/>
                                          </p:stCondLst>
                                        </p:cTn>
                                        <p:tgtEl>
                                          <p:spTgt spid="164"/>
                                        </p:tgtEl>
                                        <p:attrNameLst>
                                          <p:attrName>style.visibility</p:attrName>
                                        </p:attrNameLst>
                                      </p:cBhvr>
                                      <p:to>
                                        <p:strVal val="visible"/>
                                      </p:to>
                                    </p:set>
                                    <p:animEffect transition="in" filter="fade">
                                      <p:cBhvr>
                                        <p:cTn id="34" dur="500"/>
                                        <p:tgtEl>
                                          <p:spTgt spid="164"/>
                                        </p:tgtEl>
                                      </p:cBhvr>
                                    </p:animEffect>
                                  </p:childTnLst>
                                </p:cTn>
                              </p:par>
                              <p:par>
                                <p:cTn id="35" presetID="10" presetClass="entr" presetSubtype="0" fill="hold" nodeType="withEffect">
                                  <p:stCondLst>
                                    <p:cond delay="15000"/>
                                  </p:stCondLst>
                                  <p:childTnLst>
                                    <p:set>
                                      <p:cBhvr>
                                        <p:cTn id="36" dur="1" fill="hold">
                                          <p:stCondLst>
                                            <p:cond delay="0"/>
                                          </p:stCondLst>
                                        </p:cTn>
                                        <p:tgtEl>
                                          <p:spTgt spid="180"/>
                                        </p:tgtEl>
                                        <p:attrNameLst>
                                          <p:attrName>style.visibility</p:attrName>
                                        </p:attrNameLst>
                                      </p:cBhvr>
                                      <p:to>
                                        <p:strVal val="visible"/>
                                      </p:to>
                                    </p:set>
                                    <p:animEffect transition="in" filter="fade">
                                      <p:cBhvr>
                                        <p:cTn id="37" dur="500"/>
                                        <p:tgtEl>
                                          <p:spTgt spid="180"/>
                                        </p:tgtEl>
                                      </p:cBhvr>
                                    </p:animEffect>
                                  </p:childTnLst>
                                </p:cTn>
                              </p:par>
                              <p:par>
                                <p:cTn id="38" presetID="10" presetClass="entr" presetSubtype="0" fill="hold" nodeType="withEffect">
                                  <p:stCondLst>
                                    <p:cond delay="15000"/>
                                  </p:stCondLst>
                                  <p:childTnLst>
                                    <p:set>
                                      <p:cBhvr>
                                        <p:cTn id="39" dur="1" fill="hold">
                                          <p:stCondLst>
                                            <p:cond delay="0"/>
                                          </p:stCondLst>
                                        </p:cTn>
                                        <p:tgtEl>
                                          <p:spTgt spid="165"/>
                                        </p:tgtEl>
                                        <p:attrNameLst>
                                          <p:attrName>style.visibility</p:attrName>
                                        </p:attrNameLst>
                                      </p:cBhvr>
                                      <p:to>
                                        <p:strVal val="visible"/>
                                      </p:to>
                                    </p:set>
                                    <p:animEffect transition="in" filter="fade">
                                      <p:cBhvr>
                                        <p:cTn id="40" dur="500"/>
                                        <p:tgtEl>
                                          <p:spTgt spid="165"/>
                                        </p:tgtEl>
                                      </p:cBhvr>
                                    </p:animEffect>
                                  </p:childTnLst>
                                </p:cTn>
                              </p:par>
                              <p:par>
                                <p:cTn id="41" presetID="10" presetClass="entr" presetSubtype="0" fill="hold" nodeType="withEffect">
                                  <p:stCondLst>
                                    <p:cond delay="26000"/>
                                  </p:stCondLst>
                                  <p:childTnLst>
                                    <p:set>
                                      <p:cBhvr>
                                        <p:cTn id="42" dur="1" fill="hold">
                                          <p:stCondLst>
                                            <p:cond delay="0"/>
                                          </p:stCondLst>
                                        </p:cTn>
                                        <p:tgtEl>
                                          <p:spTgt spid="183"/>
                                        </p:tgtEl>
                                        <p:attrNameLst>
                                          <p:attrName>style.visibility</p:attrName>
                                        </p:attrNameLst>
                                      </p:cBhvr>
                                      <p:to>
                                        <p:strVal val="visible"/>
                                      </p:to>
                                    </p:set>
                                    <p:animEffect transition="in" filter="fade">
                                      <p:cBhvr>
                                        <p:cTn id="43" dur="500"/>
                                        <p:tgtEl>
                                          <p:spTgt spid="183"/>
                                        </p:tgtEl>
                                      </p:cBhvr>
                                    </p:animEffect>
                                  </p:childTnLst>
                                </p:cTn>
                              </p:par>
                              <p:par>
                                <p:cTn id="44" presetID="10" presetClass="entr" presetSubtype="0" fill="hold" nodeType="withEffect">
                                  <p:stCondLst>
                                    <p:cond delay="27000"/>
                                  </p:stCondLst>
                                  <p:childTnLst>
                                    <p:set>
                                      <p:cBhvr>
                                        <p:cTn id="45" dur="1" fill="hold">
                                          <p:stCondLst>
                                            <p:cond delay="0"/>
                                          </p:stCondLst>
                                        </p:cTn>
                                        <p:tgtEl>
                                          <p:spTgt spid="166"/>
                                        </p:tgtEl>
                                        <p:attrNameLst>
                                          <p:attrName>style.visibility</p:attrName>
                                        </p:attrNameLst>
                                      </p:cBhvr>
                                      <p:to>
                                        <p:strVal val="visible"/>
                                      </p:to>
                                    </p:set>
                                    <p:animEffect transition="in" filter="fade">
                                      <p:cBhvr>
                                        <p:cTn id="46" dur="500"/>
                                        <p:tgtEl>
                                          <p:spTgt spid="166"/>
                                        </p:tgtEl>
                                      </p:cBhvr>
                                    </p:animEffect>
                                  </p:childTnLst>
                                </p:cTn>
                              </p:par>
                              <p:par>
                                <p:cTn id="47" presetID="10" presetClass="entr" presetSubtype="0" fill="hold" nodeType="withEffect">
                                  <p:stCondLst>
                                    <p:cond delay="36000"/>
                                  </p:stCondLst>
                                  <p:childTnLst>
                                    <p:set>
                                      <p:cBhvr>
                                        <p:cTn id="48" dur="1" fill="hold">
                                          <p:stCondLst>
                                            <p:cond delay="0"/>
                                          </p:stCondLst>
                                        </p:cTn>
                                        <p:tgtEl>
                                          <p:spTgt spid="186"/>
                                        </p:tgtEl>
                                        <p:attrNameLst>
                                          <p:attrName>style.visibility</p:attrName>
                                        </p:attrNameLst>
                                      </p:cBhvr>
                                      <p:to>
                                        <p:strVal val="visible"/>
                                      </p:to>
                                    </p:set>
                                    <p:animEffect transition="in" filter="fade">
                                      <p:cBhvr>
                                        <p:cTn id="49" dur="500"/>
                                        <p:tgtEl>
                                          <p:spTgt spid="186"/>
                                        </p:tgtEl>
                                      </p:cBhvr>
                                    </p:animEffect>
                                  </p:childTnLst>
                                </p:cTn>
                              </p:par>
                              <p:par>
                                <p:cTn id="50" presetID="10" presetClass="entr" presetSubtype="0" fill="hold" nodeType="withEffect">
                                  <p:stCondLst>
                                    <p:cond delay="37000"/>
                                  </p:stCondLst>
                                  <p:childTnLst>
                                    <p:set>
                                      <p:cBhvr>
                                        <p:cTn id="51" dur="1" fill="hold">
                                          <p:stCondLst>
                                            <p:cond delay="0"/>
                                          </p:stCondLst>
                                        </p:cTn>
                                        <p:tgtEl>
                                          <p:spTgt spid="167"/>
                                        </p:tgtEl>
                                        <p:attrNameLst>
                                          <p:attrName>style.visibility</p:attrName>
                                        </p:attrNameLst>
                                      </p:cBhvr>
                                      <p:to>
                                        <p:strVal val="visible"/>
                                      </p:to>
                                    </p:set>
                                    <p:animEffect transition="in" filter="fade">
                                      <p:cBhvr>
                                        <p:cTn id="5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g1f0e852853b_0_7"/>
          <p:cNvSpPr/>
          <p:nvPr/>
        </p:nvSpPr>
        <p:spPr>
          <a:xfrm>
            <a:off x="-2" y="0"/>
            <a:ext cx="24371700" cy="13716000"/>
          </a:xfrm>
          <a:prstGeom prst="rect">
            <a:avLst/>
          </a:prstGeom>
          <a:solidFill>
            <a:schemeClr val="lt1"/>
          </a:solidFill>
          <a:ln>
            <a:noFill/>
          </a:ln>
        </p:spPr>
        <p:txBody>
          <a:bodyPr spcFirstLastPara="1" wrap="square" lIns="182825" tIns="91375" rIns="182825" bIns="91375"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195" name="Google Shape;195;g1f0e852853b_0_7"/>
          <p:cNvSpPr txBox="1"/>
          <p:nvPr/>
        </p:nvSpPr>
        <p:spPr>
          <a:xfrm>
            <a:off x="13583248" y="595170"/>
            <a:ext cx="8375100" cy="10800600"/>
          </a:xfrm>
          <a:prstGeom prst="rect">
            <a:avLst/>
          </a:prstGeom>
          <a:noFill/>
          <a:ln>
            <a:noFill/>
          </a:ln>
        </p:spPr>
        <p:txBody>
          <a:bodyPr spcFirstLastPara="1" wrap="square" lIns="182825" tIns="91375" rIns="182825" bIns="91375" anchor="ctr" anchorCtr="0">
            <a:normAutofit/>
          </a:bodyPr>
          <a:lstStyle/>
          <a:p>
            <a:pPr marL="0" marR="0" lvl="0" indent="0" algn="l" rtl="0">
              <a:lnSpc>
                <a:spcPct val="90000"/>
              </a:lnSpc>
              <a:spcBef>
                <a:spcPts val="0"/>
              </a:spcBef>
              <a:spcAft>
                <a:spcPts val="0"/>
              </a:spcAft>
              <a:buNone/>
            </a:pPr>
            <a:r>
              <a:rPr lang="en-US" sz="10400" b="1" i="0" u="none" strike="noStrike" cap="none">
                <a:solidFill>
                  <a:schemeClr val="accent1"/>
                </a:solidFill>
                <a:latin typeface="Calibri"/>
                <a:ea typeface="Calibri"/>
                <a:cs typeface="Calibri"/>
                <a:sym typeface="Calibri"/>
              </a:rPr>
              <a:t>Thank you</a:t>
            </a:r>
            <a:endParaRPr sz="10400" b="1" i="0" u="none" strike="noStrike" cap="none">
              <a:solidFill>
                <a:schemeClr val="accent1"/>
              </a:solidFill>
              <a:latin typeface="Calibri"/>
              <a:ea typeface="Calibri"/>
              <a:cs typeface="Calibri"/>
              <a:sym typeface="Calibri"/>
            </a:endParaRPr>
          </a:p>
        </p:txBody>
      </p:sp>
      <p:pic>
        <p:nvPicPr>
          <p:cNvPr id="196" name="Google Shape;196;g1f0e852853b_0_7" descr="Handshake"/>
          <p:cNvPicPr preferRelativeResize="0"/>
          <p:nvPr/>
        </p:nvPicPr>
        <p:blipFill rotWithShape="1">
          <a:blip r:embed="rId3">
            <a:alphaModFix/>
          </a:blip>
          <a:srcRect/>
          <a:stretch/>
        </p:blipFill>
        <p:spPr>
          <a:xfrm>
            <a:off x="2232552" y="1457810"/>
            <a:ext cx="10797558" cy="10797558"/>
          </a:xfrm>
          <a:prstGeom prst="rect">
            <a:avLst/>
          </a:prstGeom>
          <a:noFill/>
          <a:ln>
            <a:noFill/>
          </a:ln>
        </p:spPr>
      </p:pic>
      <p:pic>
        <p:nvPicPr>
          <p:cNvPr id="197" name="Google Shape;197;g1f0e852853b_0_7"/>
          <p:cNvPicPr preferRelativeResize="0"/>
          <p:nvPr/>
        </p:nvPicPr>
        <p:blipFill rotWithShape="1">
          <a:blip r:embed="rId4">
            <a:alphaModFix/>
          </a:blip>
          <a:srcRect/>
          <a:stretch/>
        </p:blipFill>
        <p:spPr>
          <a:xfrm>
            <a:off x="20474129" y="11529542"/>
            <a:ext cx="3121221" cy="2341956"/>
          </a:xfrm>
          <a:prstGeom prst="rect">
            <a:avLst/>
          </a:prstGeom>
          <a:noFill/>
          <a:ln>
            <a:noFill/>
          </a:ln>
        </p:spPr>
      </p:pic>
    </p:spTree>
  </p:cSld>
  <p:clrMapOvr>
    <a:masterClrMapping/>
  </p:clrMapOvr>
</p:sld>
</file>

<file path=ppt/theme/theme1.xml><?xml version="1.0" encoding="utf-8"?>
<a:theme xmlns:a="http://schemas.openxmlformats.org/drawingml/2006/main" name="Default Theme">
  <a:themeElements>
    <a:clrScheme name="AI - Relationship Infographic - S2">
      <a:dk1>
        <a:srgbClr val="747A94"/>
      </a:dk1>
      <a:lt1>
        <a:srgbClr val="FFFFFF"/>
      </a:lt1>
      <a:dk2>
        <a:srgbClr val="111340"/>
      </a:dk2>
      <a:lt2>
        <a:srgbClr val="FFFFFF"/>
      </a:lt2>
      <a:accent1>
        <a:srgbClr val="277BA1"/>
      </a:accent1>
      <a:accent2>
        <a:srgbClr val="41A88C"/>
      </a:accent2>
      <a:accent3>
        <a:srgbClr val="8FBE6D"/>
      </a:accent3>
      <a:accent4>
        <a:srgbClr val="FAC54B"/>
      </a:accent4>
      <a:accent5>
        <a:srgbClr val="FC9F5B"/>
      </a:accent5>
      <a:accent6>
        <a:srgbClr val="C3C8CE"/>
      </a:accent6>
      <a:hlink>
        <a:srgbClr val="32A79F"/>
      </a:hlink>
      <a:folHlink>
        <a:srgbClr val="89E1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1401</Words>
  <Application>Microsoft Office PowerPoint</Application>
  <PresentationFormat>Custom</PresentationFormat>
  <Paragraphs>89</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Arial</vt:lpstr>
      <vt:lpstr>Century Schoolbook</vt:lpstr>
      <vt:lpstr>Roboto</vt:lpstr>
      <vt:lpstr>Times New Roman</vt:lpstr>
      <vt:lpstr>Montserrat</vt:lpstr>
      <vt:lpstr>Montserrat SemiBold</vt:lpstr>
      <vt:lpstr>Default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Haneesha RH</cp:lastModifiedBy>
  <cp:revision>1</cp:revision>
  <dcterms:created xsi:type="dcterms:W3CDTF">2014-11-12T21:47:00Z</dcterms:created>
  <dcterms:modified xsi:type="dcterms:W3CDTF">2024-06-06T15:29:03Z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3646B632A4464A16948BAFB730D0B7B1</vt:lpwstr>
  </property>
  <property fmtid="{D5CDD505-2E9C-101B-9397-08002B2CF9AE}" pid="3" name="KSOProductBuildVer">
    <vt:lpwstr>1033-11.2.0.11537</vt:lpwstr>
  </property>
</Properties>
</file>