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5163042-4B59-4BC0-9225-2A83E1257F2C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2"/>
            <p14:sldId id="263"/>
            <p14:sldId id="266"/>
            <p14:sldId id="26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CDF951D-1DFA-4F7D-8330-F5BBB7CCEED5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90B59BE-15AD-43B4-8E3E-4E2A5A21E28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951D-1DFA-4F7D-8330-F5BBB7CCEED5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59BE-15AD-43B4-8E3E-4E2A5A21E2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951D-1DFA-4F7D-8330-F5BBB7CCEED5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59BE-15AD-43B4-8E3E-4E2A5A21E2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DF951D-1DFA-4F7D-8330-F5BBB7CCEED5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0B59BE-15AD-43B4-8E3E-4E2A5A21E28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DF951D-1DFA-4F7D-8330-F5BBB7CCEED5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90B59BE-15AD-43B4-8E3E-4E2A5A21E28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951D-1DFA-4F7D-8330-F5BBB7CCEED5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59BE-15AD-43B4-8E3E-4E2A5A21E28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951D-1DFA-4F7D-8330-F5BBB7CCEED5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59BE-15AD-43B4-8E3E-4E2A5A21E28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DF951D-1DFA-4F7D-8330-F5BBB7CCEED5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0B59BE-15AD-43B4-8E3E-4E2A5A21E28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951D-1DFA-4F7D-8330-F5BBB7CCEED5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59BE-15AD-43B4-8E3E-4E2A5A21E2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DF951D-1DFA-4F7D-8330-F5BBB7CCEED5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0B59BE-15AD-43B4-8E3E-4E2A5A21E285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DF951D-1DFA-4F7D-8330-F5BBB7CCEED5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0B59BE-15AD-43B4-8E3E-4E2A5A21E285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CDF951D-1DFA-4F7D-8330-F5BBB7CCEED5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90B59BE-15AD-43B4-8E3E-4E2A5A21E28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Métodos de ordenação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Wender</a:t>
            </a:r>
            <a:r>
              <a:rPr lang="pt-BR" dirty="0" smtClean="0"/>
              <a:t> Lucas Souza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1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566678"/>
            <a:ext cx="57423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caso base da recursão são as listas de tamanho zero ou um, que estão sempre ordenadas. O processo é finito, pois a cada iteração pelo menos um elemento é posto em sua posição final e não será mais manipulado na iteração seguinte.</a:t>
            </a:r>
          </a:p>
          <a:p>
            <a:r>
              <a:rPr lang="pt-BR" dirty="0"/>
              <a:t>A escolha do pivô e os passos do Particiona podem ser feitos de diferentes formas e a escolha de uma implementação específica afeta fortemente a performance do algoritmo.</a:t>
            </a:r>
          </a:p>
        </p:txBody>
      </p:sp>
      <p:pic>
        <p:nvPicPr>
          <p:cNvPr id="4098" name="Picture 2" descr="https://upload.wikimedia.org/wikipedia/commons/6/6a/Sorting_quicksort_ani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36" y="3933056"/>
            <a:ext cx="2667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9/9c/Quicksort-exampl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73876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7" name="AutoShape 5" descr="n-1"/>
          <p:cNvSpPr>
            <a:spLocks noChangeAspect="1" noChangeArrowheads="1"/>
          </p:cNvSpPr>
          <p:nvPr/>
        </p:nvSpPr>
        <p:spPr bwMode="auto">
          <a:xfrm>
            <a:off x="17451388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39552" y="184482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A ordenação por seleção (do inglês, </a:t>
            </a:r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) é um algoritmo de ordenação baseado em se passar sempre o menor valor do vetor para a primeira posição (ou o maior dependendo da ordem requerida), depois o de segundo menor valor para a segunda posição, e assim é feito sucessivamente com os n-1 elementos restantes, até os últimos dois elementos.</a:t>
            </a:r>
            <a:endParaRPr lang="pt-BR" dirty="0"/>
          </a:p>
        </p:txBody>
      </p:sp>
      <p:pic>
        <p:nvPicPr>
          <p:cNvPr id="5129" name="Picture 9" descr="https://upload.wikimedia.org/wikipedia/commons/9/94/Selection-Sort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77477"/>
            <a:ext cx="9525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1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131840" y="692696"/>
            <a:ext cx="51845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Assim como o</a:t>
            </a:r>
            <a:r>
              <a:rPr lang="pt-BR" i="1" dirty="0"/>
              <a:t> </a:t>
            </a:r>
            <a:r>
              <a:rPr lang="pt-BR" i="1" dirty="0" err="1"/>
              <a:t>Bubble</a:t>
            </a:r>
            <a:r>
              <a:rPr lang="pt-BR" i="1" dirty="0"/>
              <a:t> </a:t>
            </a:r>
            <a:r>
              <a:rPr lang="pt-BR" i="1" dirty="0" err="1"/>
              <a:t>Sort</a:t>
            </a:r>
            <a:r>
              <a:rPr lang="pt-BR" i="1" dirty="0"/>
              <a:t>, é </a:t>
            </a:r>
            <a:r>
              <a:rPr lang="pt-BR" dirty="0"/>
              <a:t>necessário para cada item da lista percorrê-la toda (logo, serão necessários dois </a:t>
            </a:r>
            <a:r>
              <a:rPr lang="pt-BR" i="1" dirty="0"/>
              <a:t>loops</a:t>
            </a:r>
            <a:r>
              <a:rPr lang="pt-BR" dirty="0"/>
              <a:t>: um para cada elemento da lista e outro para cada um desses elementos percorrer toda a lista).</a:t>
            </a:r>
          </a:p>
          <a:p>
            <a:r>
              <a:rPr lang="pt-BR" dirty="0"/>
              <a:t>Suas principais vantagens estão na fácil implementação do algoritmo, além de ocupar pouca memória se comparado a algoritmos como </a:t>
            </a:r>
            <a:r>
              <a:rPr lang="pt-BR" i="1" dirty="0" err="1"/>
              <a:t>quick</a:t>
            </a:r>
            <a:r>
              <a:rPr lang="pt-BR" i="1" dirty="0"/>
              <a:t> e merge </a:t>
            </a:r>
            <a:r>
              <a:rPr lang="pt-BR" i="1" dirty="0" err="1"/>
              <a:t>sort</a:t>
            </a:r>
            <a:r>
              <a:rPr lang="pt-BR" i="1" dirty="0"/>
              <a:t> </a:t>
            </a:r>
            <a:r>
              <a:rPr lang="pt-BR" dirty="0"/>
              <a:t>que utilizam a estratégia de “dividir e conquistar” (que serão explicados em outros </a:t>
            </a:r>
            <a:r>
              <a:rPr lang="pt-BR" i="1" dirty="0"/>
              <a:t>posts </a:t>
            </a:r>
            <a:r>
              <a:rPr lang="pt-BR" dirty="0"/>
              <a:t>futuramente).</a:t>
            </a:r>
          </a:p>
          <a:p>
            <a:r>
              <a:rPr lang="pt-BR" dirty="0"/>
              <a:t>A desvantagem é que um dos algoritmos de maior tempo de execução em todos os casos (O(n²) — será explicado o porquê deste tempo de execução neste artigo), o que o torna uma opção ruim para listas com um grande número de itens.</a:t>
            </a:r>
          </a:p>
        </p:txBody>
      </p:sp>
      <p:pic>
        <p:nvPicPr>
          <p:cNvPr id="6146" name="Picture 2" descr="https://upload.wikimedia.org/wikipedia/commons/b/b0/Selection_sort_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21752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46718" y="1268760"/>
            <a:ext cx="41667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u="sng" dirty="0" err="1" smtClean="0"/>
              <a:t>BubbleSort</a:t>
            </a:r>
            <a:r>
              <a:rPr lang="pt-BR" dirty="0" smtClean="0"/>
              <a:t>, ou ordenação por flutuação (literalmente "por bolha"), é um algoritmo de ordenação dos mais simples. A ideia é percorrer o vetor diversas vezes, e a cada passagem fazer flutuar para o topo o maior elemento da sequência. Essa movimentação lembra a forma como as bolhas em um tanque de água procuram seu próprio nível, e disso vem o nome do algoritmo.</a:t>
            </a:r>
            <a:endParaRPr lang="pt-BR" dirty="0"/>
          </a:p>
        </p:txBody>
      </p:sp>
      <p:pic>
        <p:nvPicPr>
          <p:cNvPr id="5" name="Picture 2" descr="Bubble sort 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21" y="3099855"/>
            <a:ext cx="2667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01757" y="458112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Se o objetivo é ordenar os valores em forma crescente, então, a posição atual é comparada com a próxima posição e, se a posição atual for menor que a posição </a:t>
            </a:r>
            <a:r>
              <a:rPr lang="pt-BR" dirty="0" smtClean="0"/>
              <a:t>posterior, </a:t>
            </a:r>
            <a:r>
              <a:rPr lang="pt-BR" dirty="0"/>
              <a:t>é realizada a troca. Caso contrário, a troca não é feita e passa-se para o próximo par de comparação.</a:t>
            </a:r>
          </a:p>
        </p:txBody>
      </p:sp>
      <p:pic>
        <p:nvPicPr>
          <p:cNvPr id="7" name="Picture 4" descr="swift-algorithm-club/Bubble Sort at master · raywenderlich/swift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52736"/>
            <a:ext cx="3048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22041" y="188640"/>
            <a:ext cx="7467600" cy="1143000"/>
          </a:xfrm>
        </p:spPr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6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w3resource.com/w3r_images/bubble-sh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60" y="1844824"/>
            <a:ext cx="7308304" cy="433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50652" y="460716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 isso, temos que realizar as comparações e trocas no vetor até que o mesmo tenha sido percorrido e nenhuma troca seja efetuada, sinalizando que o vetor está totalmente ordenado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5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467600" cy="1143000"/>
          </a:xfrm>
        </p:spPr>
        <p:txBody>
          <a:bodyPr/>
          <a:lstStyle/>
          <a:p>
            <a:r>
              <a:rPr lang="pt-BR" dirty="0" smtClean="0"/>
              <a:t>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15616" y="1988840"/>
            <a:ext cx="6678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Criado em 1945 pelo matemático americano John Von Neumann o </a:t>
            </a:r>
            <a:r>
              <a:rPr lang="pt-BR" dirty="0" err="1" smtClean="0"/>
              <a:t>Mergesort</a:t>
            </a:r>
            <a:r>
              <a:rPr lang="pt-BR" dirty="0" smtClean="0"/>
              <a:t> é um exemplo de algoritmo de ordenação que faz uso da estratégia “dividir para conquistar” para resolver problemas. É um método estável e possui complexidade C(n) = O(n log n) para todos os casos.</a:t>
            </a:r>
          </a:p>
          <a:p>
            <a:endParaRPr lang="pt-BR" dirty="0" smtClean="0"/>
          </a:p>
          <a:p>
            <a:r>
              <a:rPr lang="pt-BR" dirty="0" smtClean="0"/>
              <a:t>Esse algoritmo divide o problema em pedaços menores, resolve cada pedaço e depois junta (merge) os resultados. O vetor será dividido em duas partes iguais, que serão cada uma divididas em duas partes, e assim até ficar um ou dois elementos cuja ordenação é trivial.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590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Qa1fUIuq0VWL1smdaJgQ1bNm7zdXTQnOuu3thKt8WnPnl1yl7AuPiJryPIFW5gsDRTEpNZR9gX_NE6dPgeEIbxd3cBAQQrGn5H4nPUFJtLAdQFh1OJTOoJRXXjIU1zj3awxXO5L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2667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e/e6/Merge_sort_algorithm_diagram.svg/300px-Merge_sort_algorithm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6672"/>
            <a:ext cx="28575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11560" y="407707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Para juntar as partes ordenadas os dois elementos de cada parte são separados e o menor deles é selecionado e retirado de sua parte. Em seguida os menores entre os restantes são comparados e assim se prossegue até juntar as partes.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9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1143000"/>
          </a:xfrm>
        </p:spPr>
        <p:txBody>
          <a:bodyPr/>
          <a:lstStyle/>
          <a:p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pic>
        <p:nvPicPr>
          <p:cNvPr id="1026" name="Picture 2" descr="Estrutura de dados e o Insertion Sort | Nerds Attack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23" y="1298037"/>
            <a:ext cx="35242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51723" y="126876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/>
              <a:t>Insertion</a:t>
            </a:r>
            <a:r>
              <a:rPr lang="pt-BR" b="1" dirty="0"/>
              <a:t> </a:t>
            </a:r>
            <a:r>
              <a:rPr lang="pt-BR" b="1" dirty="0" err="1"/>
              <a:t>Sort</a:t>
            </a:r>
            <a:r>
              <a:rPr lang="pt-BR" dirty="0"/>
              <a:t>, ou </a:t>
            </a:r>
            <a:r>
              <a:rPr lang="pt-BR" i="1" dirty="0"/>
              <a:t>ordenação por inserção</a:t>
            </a:r>
            <a:r>
              <a:rPr lang="pt-BR" dirty="0"/>
              <a:t>, é um algoritmo de ordenação que, dado uma estrutura (</a:t>
            </a:r>
            <a:r>
              <a:rPr lang="pt-BR" dirty="0" err="1"/>
              <a:t>array</a:t>
            </a:r>
            <a:r>
              <a:rPr lang="pt-BR" dirty="0"/>
              <a:t>, lista) constrói uma matriz final com um elemento de cada vez, uma inserção por vez. Assim como algoritmos de ordenação quadrática, é bastante eficiente para problemas com pequenas entradas, sendo o mais eficiente entre os algoritmos desta ordem de classificação.</a:t>
            </a:r>
          </a:p>
          <a:p>
            <a:r>
              <a:rPr lang="pt-BR" dirty="0"/>
              <a:t>Podemos fazer uma comparação do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com o modo como algumas pessoas organizam um baralho num jogo de cartas. Imagine que você está jogando ás cartas. Você está com as cartas na mão e elas estão ordenadas. Você recebe uma nova carta e deve colocá-la na posição correta da sua mão de cartas, de forma a que as cartas obedeçam à ordenação.</a:t>
            </a:r>
          </a:p>
        </p:txBody>
      </p:sp>
    </p:spTree>
    <p:extLst>
      <p:ext uri="{BB962C8B-B14F-4D97-AF65-F5344CB8AC3E}">
        <p14:creationId xmlns:p14="http://schemas.microsoft.com/office/powerpoint/2010/main" val="31073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764704"/>
            <a:ext cx="51125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cada nova carta adicionada à sua mão de cartas, a nova carta pode ser menor que algumas das cartas que você já tem na mão ou maior, e assim, você começa a comparar a nova carta com todas as cartas na sua mão até encontrar sua posição correta. Você insere a nova carta na posição correta, e, novamente, a sua mão é composta de cartas totalmente ordenadas. Então, você recebe outra carta e repete o mesmo procedimento. Então outra carta, e outra, e assim em diante, até não receber mais cartas.</a:t>
            </a:r>
          </a:p>
          <a:p>
            <a:r>
              <a:rPr lang="pt-BR" dirty="0"/>
              <a:t>Esta é a ideia por trás da ordenação por inserção. Percorra as posições do </a:t>
            </a:r>
            <a:r>
              <a:rPr lang="pt-BR" dirty="0" err="1"/>
              <a:t>array</a:t>
            </a:r>
            <a:r>
              <a:rPr lang="pt-BR" dirty="0"/>
              <a:t>, começando com o índice 1 (um). Cada nova posição é como a nova carta que você recebeu, e você precisa inseri-la no lugar correto no </a:t>
            </a:r>
            <a:r>
              <a:rPr lang="pt-BR" dirty="0" err="1"/>
              <a:t>subarray</a:t>
            </a:r>
            <a:r>
              <a:rPr lang="pt-BR" dirty="0"/>
              <a:t> ordenado à esquerda daquela posição.</a:t>
            </a:r>
          </a:p>
        </p:txBody>
      </p:sp>
      <p:pic>
        <p:nvPicPr>
          <p:cNvPr id="2050" name="Picture 2" descr="https://upload.wikimedia.org/wikipedia/commons/2/25/Insertion_sort_anim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90" y="2175147"/>
            <a:ext cx="2667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pic>
        <p:nvPicPr>
          <p:cNvPr id="3074" name="Picture 2" descr="https://www.codesdope.com/staticroot/images/algorithm/heapsort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4664"/>
            <a:ext cx="38004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23528" y="1556792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heapsort</a:t>
            </a:r>
            <a:r>
              <a:rPr lang="pt-BR" dirty="0" smtClean="0"/>
              <a:t> utiliza uma estrutura de dados chamada </a:t>
            </a:r>
            <a:r>
              <a:rPr lang="pt-BR" dirty="0" err="1" smtClean="0"/>
              <a:t>heap</a:t>
            </a:r>
            <a:r>
              <a:rPr lang="pt-BR" dirty="0" smtClean="0"/>
              <a:t>, para ordenar os elementos à medida que os insere na estrutura. Assim, ao final das inserções, os elementos podem ser sucessivamente removidos da raiz da </a:t>
            </a:r>
            <a:r>
              <a:rPr lang="pt-BR" dirty="0" err="1" smtClean="0"/>
              <a:t>heap</a:t>
            </a:r>
            <a:r>
              <a:rPr lang="pt-BR" dirty="0" smtClean="0"/>
              <a:t>, na ordem desejada, lembrando-se sempre de manter a propriedade de </a:t>
            </a:r>
            <a:r>
              <a:rPr lang="pt-BR" dirty="0" err="1" smtClean="0"/>
              <a:t>max-heap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err="1" smtClean="0"/>
              <a:t>heap</a:t>
            </a:r>
            <a:r>
              <a:rPr lang="pt-BR" dirty="0" smtClean="0"/>
              <a:t> pode ser representada como uma árvore (uma árvore binária com propriedades especiais) ou como um vetor. Para uma ordenação decrescente, deve ser construída uma </a:t>
            </a:r>
            <a:r>
              <a:rPr lang="pt-BR" dirty="0" err="1" smtClean="0"/>
              <a:t>heap</a:t>
            </a:r>
            <a:r>
              <a:rPr lang="pt-BR" dirty="0" smtClean="0"/>
              <a:t> mínima (o menor elemento fica na raiz). Para uma ordenação crescente, deve ser construído uma </a:t>
            </a:r>
            <a:r>
              <a:rPr lang="pt-BR" dirty="0" err="1" smtClean="0"/>
              <a:t>heap</a:t>
            </a:r>
            <a:r>
              <a:rPr lang="pt-BR" dirty="0" smtClean="0"/>
              <a:t> máxima (o maior elemento fica na raiz).</a:t>
            </a:r>
            <a:endParaRPr lang="pt-BR" dirty="0"/>
          </a:p>
        </p:txBody>
      </p:sp>
      <p:pic>
        <p:nvPicPr>
          <p:cNvPr id="3076" name="Picture 4" descr="https://upload.wikimedia.org/wikipedia/commons/1/1b/Sorting_heapsort_anim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2667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4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67544" y="1700808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quicksort</a:t>
            </a:r>
            <a:r>
              <a:rPr lang="pt-BR" dirty="0" smtClean="0"/>
              <a:t> adota a estratégia de divisão e conquista. A estratégia consiste em rearranjar as chaves de modo que as chaves "menores" precedam as chaves "maiores". Em seguida o </a:t>
            </a:r>
            <a:r>
              <a:rPr lang="pt-BR" dirty="0" err="1" smtClean="0"/>
              <a:t>quicksort</a:t>
            </a:r>
            <a:r>
              <a:rPr lang="pt-BR" dirty="0" smtClean="0"/>
              <a:t> ordena as duas </a:t>
            </a:r>
            <a:r>
              <a:rPr lang="pt-BR" dirty="0" err="1" smtClean="0"/>
              <a:t>sublistas</a:t>
            </a:r>
            <a:r>
              <a:rPr lang="pt-BR" dirty="0" smtClean="0"/>
              <a:t> de chaves menores e maiores recursivamente até que a lista completa se encontre ordenada. Os passos são:</a:t>
            </a:r>
          </a:p>
          <a:p>
            <a:endParaRPr lang="pt-BR" dirty="0" smtClean="0"/>
          </a:p>
          <a:p>
            <a:r>
              <a:rPr lang="pt-BR" dirty="0" smtClean="0"/>
              <a:t>-&gt; Escolha um elemento da lista, denominado pivô;</a:t>
            </a:r>
          </a:p>
          <a:p>
            <a:endParaRPr lang="pt-BR" dirty="0" smtClean="0"/>
          </a:p>
          <a:p>
            <a:r>
              <a:rPr lang="pt-BR" dirty="0" smtClean="0"/>
              <a:t>-&gt; Particiona: rearranje a lista de forma que todos os elementos anteriores ao pivô sejam menores que ele, e todos os elementos posteriores ao pivô sejam maiores que ele. Ao fim do processo o pivô estará em sua posição final e haverá duas sub listas não ordenadas. Essa operação é denominada partição;</a:t>
            </a:r>
          </a:p>
          <a:p>
            <a:endParaRPr lang="pt-BR" dirty="0" smtClean="0"/>
          </a:p>
          <a:p>
            <a:r>
              <a:rPr lang="pt-BR" dirty="0" smtClean="0"/>
              <a:t>-&gt; Recursivamente ordene a sub lista dos elementos menores e a sub lista dos elementos maiores;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0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</TotalTime>
  <Words>887</Words>
  <Application>Microsoft Office PowerPoint</Application>
  <PresentationFormat>Apresentação na tela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Balcão Envidraçado</vt:lpstr>
      <vt:lpstr>Métodos de ordenação</vt:lpstr>
      <vt:lpstr>Bubble Sort </vt:lpstr>
      <vt:lpstr>Apresentação do PowerPoint</vt:lpstr>
      <vt:lpstr>Merge sort</vt:lpstr>
      <vt:lpstr>Apresentação do PowerPoint</vt:lpstr>
      <vt:lpstr>Insertion sort</vt:lpstr>
      <vt:lpstr>Apresentação do PowerPoint</vt:lpstr>
      <vt:lpstr>Heap sort</vt:lpstr>
      <vt:lpstr>Quick sort</vt:lpstr>
      <vt:lpstr>Apresentação do PowerPoint</vt:lpstr>
      <vt:lpstr>Selection sort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ordenação</dc:title>
  <dc:creator>Development</dc:creator>
  <cp:lastModifiedBy>Development</cp:lastModifiedBy>
  <cp:revision>3</cp:revision>
  <dcterms:created xsi:type="dcterms:W3CDTF">2020-04-24T01:12:02Z</dcterms:created>
  <dcterms:modified xsi:type="dcterms:W3CDTF">2020-04-24T01:34:23Z</dcterms:modified>
</cp:coreProperties>
</file>