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7" r:id="rId2"/>
    <p:sldId id="383" r:id="rId3"/>
    <p:sldId id="384" r:id="rId4"/>
    <p:sldId id="389" r:id="rId5"/>
    <p:sldId id="385" r:id="rId6"/>
    <p:sldId id="386" r:id="rId7"/>
    <p:sldId id="390" r:id="rId8"/>
    <p:sldId id="324" r:id="rId9"/>
    <p:sldId id="344" r:id="rId10"/>
    <p:sldId id="345" r:id="rId11"/>
    <p:sldId id="373" r:id="rId12"/>
    <p:sldId id="367" r:id="rId13"/>
    <p:sldId id="369" r:id="rId14"/>
    <p:sldId id="370" r:id="rId15"/>
    <p:sldId id="371" r:id="rId16"/>
    <p:sldId id="372" r:id="rId17"/>
    <p:sldId id="375" r:id="rId18"/>
    <p:sldId id="374" r:id="rId19"/>
    <p:sldId id="378" r:id="rId20"/>
    <p:sldId id="376" r:id="rId21"/>
    <p:sldId id="377" r:id="rId22"/>
    <p:sldId id="380" r:id="rId23"/>
    <p:sldId id="379" r:id="rId24"/>
    <p:sldId id="316" r:id="rId25"/>
    <p:sldId id="368" r:id="rId2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준혁 HL" initials="준H" lastIdx="2" clrIdx="0">
    <p:extLst>
      <p:ext uri="{19B8F6BF-5375-455C-9EA6-DF929625EA0E}">
        <p15:presenceInfo xmlns:p15="http://schemas.microsoft.com/office/powerpoint/2012/main" xmlns="" userId="b0a9e0daae91d3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2F2F2"/>
    <a:srgbClr val="E8E8E8"/>
    <a:srgbClr val="ECECEC"/>
    <a:srgbClr val="D9D9D9"/>
    <a:srgbClr val="888888"/>
    <a:srgbClr val="FFD757"/>
    <a:srgbClr val="B8B400"/>
    <a:srgbClr val="215968"/>
    <a:srgbClr val="A8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 autoAdjust="0"/>
    <p:restoredTop sz="96353" autoAdjust="0"/>
  </p:normalViewPr>
  <p:slideViewPr>
    <p:cSldViewPr>
      <p:cViewPr>
        <p:scale>
          <a:sx n="150" d="100"/>
          <a:sy n="150" d="100"/>
        </p:scale>
        <p:origin x="-870" y="-168"/>
      </p:cViewPr>
      <p:guideLst>
        <p:guide orient="horz" pos="1620"/>
        <p:guide orient="horz" pos="622"/>
        <p:guide orient="horz" pos="307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50479-E6CF-44E2-894A-03A35A1A4B34}" type="datetimeFigureOut">
              <a:rPr lang="ko-KR" altLang="en-US" smtClean="0"/>
              <a:t>19-08-23 [Fri]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47B33-9C0C-4D7A-BFA9-574F62FC8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413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19-08-23 [Fri]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52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19-08-23 [Fri]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87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19-08-23 [Fri]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5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19-08-23 [Fri]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19-08-23 [Fri]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6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19-08-23 [Fri]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09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19-08-23 [Fri]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37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19-08-23 [Fri]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48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19-08-23 [Fri]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9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19-08-23 [Fri]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11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916F-84A1-426B-9E8F-E483F30B57D5}" type="datetimeFigureOut">
              <a:rPr lang="ko-KR" altLang="en-US" smtClean="0"/>
              <a:t>19-08-23 [Fri]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46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0916F-84A1-426B-9E8F-E483F30B57D5}" type="datetimeFigureOut">
              <a:rPr lang="ko-KR" altLang="en-US" smtClean="0"/>
              <a:t>19-08-23 [Fri]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2C32E-C19C-4315-B7AE-A6BAD0154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16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0E85BB82-2C78-4F97-B3C0-62FF3C63D1C0}"/>
              </a:ext>
            </a:extLst>
          </p:cNvPr>
          <p:cNvSpPr txBox="1">
            <a:spLocks/>
          </p:cNvSpPr>
          <p:nvPr/>
        </p:nvSpPr>
        <p:spPr>
          <a:xfrm>
            <a:off x="2843808" y="1795294"/>
            <a:ext cx="345638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[ 1st Project ]</a:t>
            </a:r>
            <a:b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 중간 프로젝트 최종발표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2083650C-2328-4B05-A262-EF395D8F272F}"/>
              </a:ext>
            </a:extLst>
          </p:cNvPr>
          <p:cNvCxnSpPr>
            <a:cxnSpLocks/>
          </p:cNvCxnSpPr>
          <p:nvPr/>
        </p:nvCxnSpPr>
        <p:spPr>
          <a:xfrm>
            <a:off x="2709126" y="2565400"/>
            <a:ext cx="3725748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0DAF7F1-CF2A-48B5-885E-6F8857F20812}"/>
              </a:ext>
            </a:extLst>
          </p:cNvPr>
          <p:cNvSpPr txBox="1"/>
          <p:nvPr/>
        </p:nvSpPr>
        <p:spPr>
          <a:xfrm>
            <a:off x="2735796" y="2601815"/>
            <a:ext cx="3672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“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MFC, </a:t>
            </a:r>
            <a:r>
              <a:rPr lang="en-US" altLang="ko-KR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GDIplus</a:t>
            </a:r>
            <a:r>
              <a:rPr lang="ko-KR" altLang="en-US" sz="1050" spc="-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이용한 첫 번째 팀 프로젝트</a:t>
            </a:r>
            <a:r>
              <a:rPr lang="en-US" altLang="ko-KR" sz="1050" spc="-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1050" spc="-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”</a:t>
            </a:r>
            <a:endParaRPr lang="ko-KR" altLang="en-US" sz="1050" b="1" spc="-100" dirty="0">
              <a:solidFill>
                <a:schemeClr val="tx1">
                  <a:lumMod val="50000"/>
                  <a:lumOff val="5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1A871B1-22E1-47E0-B864-6E3D19EBF2AE}"/>
              </a:ext>
            </a:extLst>
          </p:cNvPr>
          <p:cNvSpPr txBox="1"/>
          <p:nvPr/>
        </p:nvSpPr>
        <p:spPr>
          <a:xfrm>
            <a:off x="1448985" y="3348207"/>
            <a:ext cx="6246030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인하대학교 미래인재개발원 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문화콘텐츠프로그램개발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白팀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강석진 윤준혁</a:t>
            </a:r>
          </a:p>
        </p:txBody>
      </p:sp>
    </p:spTree>
    <p:extLst>
      <p:ext uri="{BB962C8B-B14F-4D97-AF65-F5344CB8AC3E}">
        <p14:creationId xmlns:p14="http://schemas.microsoft.com/office/powerpoint/2010/main" val="399727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저희 게임의 큰 진행순서는 이렇습니다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게임 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일시정지 프로세스</a:t>
            </a:r>
            <a:r>
              <a:rPr lang="ko-KR" altLang="en-US" sz="1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플로우 차트 입니다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5C913A41-F8BC-47F2-8E75-D74574D02AEB}"/>
              </a:ext>
            </a:extLst>
          </p:cNvPr>
          <p:cNvCxnSpPr>
            <a:cxnSpLocks/>
            <a:stCxn id="22" idx="1"/>
            <a:endCxn id="14" idx="1"/>
          </p:cNvCxnSpPr>
          <p:nvPr/>
        </p:nvCxnSpPr>
        <p:spPr>
          <a:xfrm rot="10800000" flipH="1">
            <a:off x="2658649" y="1502131"/>
            <a:ext cx="144086" cy="667319"/>
          </a:xfrm>
          <a:prstGeom prst="bentConnector3">
            <a:avLst>
              <a:gd name="adj1" fmla="val -387824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3B3ADCF4-579F-45DC-B099-BC5250E1B374}"/>
              </a:ext>
            </a:extLst>
          </p:cNvPr>
          <p:cNvSpPr/>
          <p:nvPr/>
        </p:nvSpPr>
        <p:spPr>
          <a:xfrm>
            <a:off x="2802735" y="1322130"/>
            <a:ext cx="1440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스테이지 진행</a:t>
            </a:r>
          </a:p>
        </p:txBody>
      </p:sp>
      <p:sp>
        <p:nvSpPr>
          <p:cNvPr id="22" name="순서도: 판단 21">
            <a:extLst>
              <a:ext uri="{FF2B5EF4-FFF2-40B4-BE49-F238E27FC236}">
                <a16:creationId xmlns:a16="http://schemas.microsoft.com/office/drawing/2014/main" xmlns="" id="{E5124B90-AC3A-4E0C-B6E9-6159A38C7911}"/>
              </a:ext>
            </a:extLst>
          </p:cNvPr>
          <p:cNvSpPr/>
          <p:nvPr/>
        </p:nvSpPr>
        <p:spPr>
          <a:xfrm>
            <a:off x="2658649" y="1910358"/>
            <a:ext cx="1728172" cy="518182"/>
          </a:xfrm>
          <a:prstGeom prst="flowChartDecision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특정 키를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눌렀는가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F69525A0-3535-435E-8B77-A0DB71ABB010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3522735" y="1682130"/>
            <a:ext cx="0" cy="22822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CFF9EB1C-824E-4662-8698-C2D75EF6767B}"/>
              </a:ext>
            </a:extLst>
          </p:cNvPr>
          <p:cNvCxnSpPr>
            <a:cxnSpLocks/>
            <a:stCxn id="22" idx="3"/>
            <a:endCxn id="49" idx="1"/>
          </p:cNvCxnSpPr>
          <p:nvPr/>
        </p:nvCxnSpPr>
        <p:spPr>
          <a:xfrm>
            <a:off x="4386821" y="2169449"/>
            <a:ext cx="1074057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7D37F8D-00FB-4B15-8035-CB11E53B4B11}"/>
              </a:ext>
            </a:extLst>
          </p:cNvPr>
          <p:cNvSpPr txBox="1"/>
          <p:nvPr/>
        </p:nvSpPr>
        <p:spPr>
          <a:xfrm>
            <a:off x="4201724" y="1843337"/>
            <a:ext cx="570473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ESC</a:t>
            </a:r>
            <a:endParaRPr lang="ko-KR" altLang="en-US" sz="1100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xmlns="" id="{5E67327C-D67D-4A08-A4CA-989B87F0FC4B}"/>
              </a:ext>
            </a:extLst>
          </p:cNvPr>
          <p:cNvSpPr/>
          <p:nvPr/>
        </p:nvSpPr>
        <p:spPr>
          <a:xfrm>
            <a:off x="5460878" y="1989449"/>
            <a:ext cx="1440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메인 화면으로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90237794-A1EE-435C-A754-25D90A0B623A}"/>
              </a:ext>
            </a:extLst>
          </p:cNvPr>
          <p:cNvCxnSpPr>
            <a:cxnSpLocks/>
            <a:stCxn id="42" idx="2"/>
            <a:endCxn id="66" idx="0"/>
          </p:cNvCxnSpPr>
          <p:nvPr/>
        </p:nvCxnSpPr>
        <p:spPr>
          <a:xfrm>
            <a:off x="3522735" y="3148351"/>
            <a:ext cx="0" cy="35981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CC343964-3950-43A0-9063-E60C59F0F1E1}"/>
              </a:ext>
            </a:extLst>
          </p:cNvPr>
          <p:cNvSpPr/>
          <p:nvPr/>
        </p:nvSpPr>
        <p:spPr>
          <a:xfrm>
            <a:off x="2658649" y="4227974"/>
            <a:ext cx="1728172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일시정지 해제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및 스테이지 진행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xmlns="" id="{E1696877-99E3-4248-8881-968B278EA527}"/>
              </a:ext>
            </a:extLst>
          </p:cNvPr>
          <p:cNvSpPr/>
          <p:nvPr/>
        </p:nvSpPr>
        <p:spPr>
          <a:xfrm>
            <a:off x="2658649" y="3508162"/>
            <a:ext cx="1728172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스테이터스</a:t>
            </a:r>
            <a:r>
              <a:rPr lang="ko-KR" altLang="en-US" sz="1100" dirty="0">
                <a:solidFill>
                  <a:schemeClr val="tx1"/>
                </a:solidFill>
              </a:rPr>
              <a:t> 강화 진행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C747B72C-9A4F-4C2D-BE6F-B52CDDC4C484}"/>
              </a:ext>
            </a:extLst>
          </p:cNvPr>
          <p:cNvCxnSpPr>
            <a:cxnSpLocks/>
            <a:stCxn id="66" idx="2"/>
            <a:endCxn id="60" idx="0"/>
          </p:cNvCxnSpPr>
          <p:nvPr/>
        </p:nvCxnSpPr>
        <p:spPr>
          <a:xfrm>
            <a:off x="3522735" y="3868162"/>
            <a:ext cx="0" cy="35981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1A43796E-3D78-4EA5-8AA8-CAECB1569B84}"/>
              </a:ext>
            </a:extLst>
          </p:cNvPr>
          <p:cNvSpPr txBox="1"/>
          <p:nvPr/>
        </p:nvSpPr>
        <p:spPr>
          <a:xfrm>
            <a:off x="2243123" y="1807485"/>
            <a:ext cx="58011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No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5CE81C19-C493-4F0F-A3E0-DDEAA693D267}"/>
              </a:ext>
            </a:extLst>
          </p:cNvPr>
          <p:cNvSpPr txBox="1"/>
          <p:nvPr/>
        </p:nvSpPr>
        <p:spPr>
          <a:xfrm>
            <a:off x="3616490" y="2272440"/>
            <a:ext cx="570473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Tab</a:t>
            </a:r>
            <a:endParaRPr lang="ko-KR" altLang="en-US" sz="1100" dirty="0"/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xmlns="" id="{6E416A9B-AAA1-4E6B-8DF3-725BC63E0366}"/>
              </a:ext>
            </a:extLst>
          </p:cNvPr>
          <p:cNvSpPr/>
          <p:nvPr/>
        </p:nvSpPr>
        <p:spPr>
          <a:xfrm>
            <a:off x="2658649" y="2788351"/>
            <a:ext cx="1728172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일시정지 및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스테이터스</a:t>
            </a:r>
            <a:r>
              <a:rPr lang="ko-KR" altLang="en-US" sz="1100" dirty="0">
                <a:solidFill>
                  <a:schemeClr val="tx1"/>
                </a:solidFill>
              </a:rPr>
              <a:t> 화면 표시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A2F1487F-B234-4EFF-8593-A5ED809873B3}"/>
              </a:ext>
            </a:extLst>
          </p:cNvPr>
          <p:cNvCxnSpPr>
            <a:cxnSpLocks/>
            <a:stCxn id="22" idx="2"/>
            <a:endCxn id="42" idx="0"/>
          </p:cNvCxnSpPr>
          <p:nvPr/>
        </p:nvCxnSpPr>
        <p:spPr>
          <a:xfrm>
            <a:off x="3522735" y="2428540"/>
            <a:ext cx="0" cy="35981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8A61D7B4-3DBE-483E-8E4B-1B8678F43733}"/>
              </a:ext>
            </a:extLst>
          </p:cNvPr>
          <p:cNvSpPr txBox="1"/>
          <p:nvPr/>
        </p:nvSpPr>
        <p:spPr>
          <a:xfrm>
            <a:off x="3519844" y="3795886"/>
            <a:ext cx="570473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ESC</a:t>
            </a:r>
            <a:endParaRPr lang="ko-KR" altLang="en-US" sz="11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43DB6240-3F55-4C58-93A2-62141D07D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939332" y="434892"/>
            <a:ext cx="533922" cy="41008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0260232D-3D86-4AA5-916E-B7DC412F5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670748" y="434892"/>
            <a:ext cx="533922" cy="41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7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저희 게임이 들어간 테크닉들은 이런 게 있습니다</a:t>
            </a:r>
            <a:r>
              <a:rPr lang="en-US" altLang="ko-KR" sz="1200" spc="-15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깃 허브</a:t>
            </a:r>
            <a:r>
              <a:rPr lang="ko-KR" alt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사용했습니다</a:t>
            </a:r>
            <a:r>
              <a:rPr lang="en-US" altLang="ko-KR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2036787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573291" y="434892"/>
            <a:ext cx="533922" cy="41008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5FC5904-EA87-440B-88D3-3F252C05927C}"/>
              </a:ext>
            </a:extLst>
          </p:cNvPr>
          <p:cNvSpPr txBox="1"/>
          <p:nvPr/>
        </p:nvSpPr>
        <p:spPr>
          <a:xfrm>
            <a:off x="4598963" y="1713666"/>
            <a:ext cx="3985717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분산형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버전관리 시스템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팀원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명이 맡은 부분을 각자 개발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커밋하며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공동 작업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87" y="1275606"/>
            <a:ext cx="3989722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299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저희 게임이 들어간 테크닉들은 이런 게 있습니다</a:t>
            </a:r>
            <a:r>
              <a:rPr lang="en-US" altLang="ko-KR" sz="1200" spc="-15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싱글턴</a:t>
            </a:r>
            <a:r>
              <a:rPr lang="ko-KR" altLang="en-US" sz="1800" spc="-15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패턴</a:t>
            </a:r>
            <a:r>
              <a:rPr lang="ko-KR" alt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을 사용했습니다</a:t>
            </a:r>
            <a:r>
              <a:rPr lang="en-US" altLang="ko-KR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2036787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573291" y="434892"/>
            <a:ext cx="533922" cy="41008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5FC5904-EA87-440B-88D3-3F252C05927C}"/>
              </a:ext>
            </a:extLst>
          </p:cNvPr>
          <p:cNvSpPr txBox="1"/>
          <p:nvPr/>
        </p:nvSpPr>
        <p:spPr>
          <a:xfrm>
            <a:off x="4803192" y="1927342"/>
            <a:ext cx="360040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실행중에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단 하나만 생성되어 사용되는 클래스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개의 매니저 클래스에 적용시켜 사용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40408" y="1649128"/>
            <a:ext cx="3307357" cy="2458566"/>
            <a:chOff x="226876" y="1429916"/>
            <a:chExt cx="4068452" cy="3024336"/>
          </a:xfrm>
        </p:grpSpPr>
        <p:sp>
          <p:nvSpPr>
            <p:cNvPr id="20" name="사각형: 둥근 모서리 3">
              <a:extLst>
                <a:ext uri="{FF2B5EF4-FFF2-40B4-BE49-F238E27FC236}">
                  <a16:creationId xmlns:a16="http://schemas.microsoft.com/office/drawing/2014/main" xmlns="" id="{72FD826E-F2C0-4A9D-A99B-7B31B906877C}"/>
                </a:ext>
              </a:extLst>
            </p:cNvPr>
            <p:cNvSpPr/>
            <p:nvPr/>
          </p:nvSpPr>
          <p:spPr>
            <a:xfrm>
              <a:off x="226876" y="2520330"/>
              <a:ext cx="1944216" cy="57606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  <a:alpha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Singleton.h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사각형: 둥근 모서리 3">
              <a:extLst>
                <a:ext uri="{FF2B5EF4-FFF2-40B4-BE49-F238E27FC236}">
                  <a16:creationId xmlns:a16="http://schemas.microsoft.com/office/drawing/2014/main" xmlns="" id="{72FD826E-F2C0-4A9D-A99B-7B31B906877C}"/>
                </a:ext>
              </a:extLst>
            </p:cNvPr>
            <p:cNvSpPr/>
            <p:nvPr/>
          </p:nvSpPr>
          <p:spPr>
            <a:xfrm>
              <a:off x="2635920" y="1429916"/>
              <a:ext cx="1659408" cy="4320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4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GameData</a:t>
              </a:r>
              <a:endPara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사각형: 둥근 모서리 3">
              <a:extLst>
                <a:ext uri="{FF2B5EF4-FFF2-40B4-BE49-F238E27FC236}">
                  <a16:creationId xmlns:a16="http://schemas.microsoft.com/office/drawing/2014/main" xmlns="" id="{72FD826E-F2C0-4A9D-A99B-7B31B906877C}"/>
                </a:ext>
              </a:extLst>
            </p:cNvPr>
            <p:cNvSpPr/>
            <p:nvPr/>
          </p:nvSpPr>
          <p:spPr>
            <a:xfrm>
              <a:off x="2635920" y="2294012"/>
              <a:ext cx="1659408" cy="4320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4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AssetMananger</a:t>
              </a:r>
              <a:endPara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사각형: 둥근 모서리 3">
              <a:extLst>
                <a:ext uri="{FF2B5EF4-FFF2-40B4-BE49-F238E27FC236}">
                  <a16:creationId xmlns:a16="http://schemas.microsoft.com/office/drawing/2014/main" xmlns="" id="{72FD826E-F2C0-4A9D-A99B-7B31B906877C}"/>
                </a:ext>
              </a:extLst>
            </p:cNvPr>
            <p:cNvSpPr/>
            <p:nvPr/>
          </p:nvSpPr>
          <p:spPr>
            <a:xfrm>
              <a:off x="2635920" y="3158108"/>
              <a:ext cx="1659408" cy="4320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4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SceneManager</a:t>
              </a:r>
              <a:endPara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사각형: 둥근 모서리 3">
              <a:extLst>
                <a:ext uri="{FF2B5EF4-FFF2-40B4-BE49-F238E27FC236}">
                  <a16:creationId xmlns:a16="http://schemas.microsoft.com/office/drawing/2014/main" xmlns="" id="{72FD826E-F2C0-4A9D-A99B-7B31B906877C}"/>
                </a:ext>
              </a:extLst>
            </p:cNvPr>
            <p:cNvSpPr/>
            <p:nvPr/>
          </p:nvSpPr>
          <p:spPr>
            <a:xfrm>
              <a:off x="2635920" y="4022204"/>
              <a:ext cx="1659408" cy="4320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4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MouseManager</a:t>
              </a:r>
              <a:endPara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6" name="직선 연결선 5"/>
            <p:cNvCxnSpPr>
              <a:stCxn id="20" idx="3"/>
              <a:endCxn id="25" idx="1"/>
            </p:cNvCxnSpPr>
            <p:nvPr/>
          </p:nvCxnSpPr>
          <p:spPr>
            <a:xfrm flipV="1">
              <a:off x="2171092" y="1645940"/>
              <a:ext cx="464828" cy="1162422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0" idx="3"/>
              <a:endCxn id="26" idx="1"/>
            </p:cNvCxnSpPr>
            <p:nvPr/>
          </p:nvCxnSpPr>
          <p:spPr>
            <a:xfrm flipV="1">
              <a:off x="2171092" y="2510036"/>
              <a:ext cx="464828" cy="298326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0" idx="3"/>
              <a:endCxn id="27" idx="1"/>
            </p:cNvCxnSpPr>
            <p:nvPr/>
          </p:nvCxnSpPr>
          <p:spPr>
            <a:xfrm>
              <a:off x="2171092" y="2808362"/>
              <a:ext cx="464828" cy="56577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0" idx="3"/>
              <a:endCxn id="28" idx="1"/>
            </p:cNvCxnSpPr>
            <p:nvPr/>
          </p:nvCxnSpPr>
          <p:spPr>
            <a:xfrm>
              <a:off x="2171092" y="2808362"/>
              <a:ext cx="464828" cy="1429866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843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저희 게임이 들어간 테크닉들은 이런 게 있습니다</a:t>
            </a:r>
            <a:r>
              <a:rPr lang="en-US" altLang="ko-KR" sz="1200" spc="-15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1800" spc="-15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Sqlite3 </a:t>
            </a:r>
            <a:r>
              <a:rPr lang="ko-KR" altLang="en-US" sz="1800" spc="-15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데이터베이스</a:t>
            </a:r>
            <a:r>
              <a:rPr lang="ko-KR" alt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사용했습니다</a:t>
            </a:r>
            <a:r>
              <a:rPr lang="en-US" altLang="ko-KR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2036787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573291" y="434892"/>
            <a:ext cx="533922" cy="41008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5FC5904-EA87-440B-88D3-3F252C05927C}"/>
              </a:ext>
            </a:extLst>
          </p:cNvPr>
          <p:cNvSpPr txBox="1"/>
          <p:nvPr/>
        </p:nvSpPr>
        <p:spPr>
          <a:xfrm>
            <a:off x="4067944" y="1563638"/>
            <a:ext cx="46188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데이터베이스중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Sqlite3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사용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플레이어의 세이브데이터를 저장할 </a:t>
            </a:r>
            <a:r>
              <a:rPr lang="en-US" altLang="ko-KR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playerdata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게임 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씬에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출현시킬 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몬스터를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저장할 </a:t>
            </a:r>
            <a:r>
              <a:rPr lang="en-US" altLang="ko-KR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scenedata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두 테이블을 사용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61746"/>
            <a:ext cx="2808312" cy="3822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822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저희 게임이 들어간 테크닉들은 이런 게 있습니다</a:t>
            </a:r>
            <a:r>
              <a:rPr lang="en-US" altLang="ko-KR" sz="1200" spc="-15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Sqlite3 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데이터베이스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사용했습니다</a:t>
            </a:r>
            <a:r>
              <a:rPr lang="en-US" altLang="ko-KR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2036787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573291" y="434892"/>
            <a:ext cx="533922" cy="41008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5FC5904-EA87-440B-88D3-3F252C05927C}"/>
              </a:ext>
            </a:extLst>
          </p:cNvPr>
          <p:cNvSpPr txBox="1"/>
          <p:nvPr/>
        </p:nvSpPr>
        <p:spPr>
          <a:xfrm>
            <a:off x="3851920" y="2342664"/>
            <a:ext cx="47525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플레이어의 데이터가 저장된 </a:t>
            </a:r>
            <a:r>
              <a:rPr lang="en-US" altLang="ko-KR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playerdata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레벨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경험치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잔여 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스킬포인트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다음 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챕터와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스테이지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최대체력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현재체력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공격력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이동속도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공격속도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크리티컬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확률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회복횟수를 저장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씬에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출현시킬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몬스터를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저장할 </a:t>
            </a:r>
            <a:r>
              <a:rPr lang="en-US" altLang="ko-KR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scenedata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챕터와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스테이지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몬스터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타입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출현시킬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 y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좌표를 저장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56" y="1063229"/>
            <a:ext cx="6552782" cy="560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16" y="1707654"/>
            <a:ext cx="2952328" cy="3044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997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저희 게임이 들어간 테크닉들은 이런 게 있습니다</a:t>
            </a:r>
            <a:r>
              <a:rPr lang="en-US" altLang="ko-KR" sz="1200" spc="-15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Sqlite3 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데이터베이스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사용했습니다</a:t>
            </a:r>
            <a:r>
              <a:rPr lang="en-US" altLang="ko-KR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2036787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573291" y="434892"/>
            <a:ext cx="533922" cy="41008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5FC5904-EA87-440B-88D3-3F252C05927C}"/>
              </a:ext>
            </a:extLst>
          </p:cNvPr>
          <p:cNvSpPr txBox="1"/>
          <p:nvPr/>
        </p:nvSpPr>
        <p:spPr>
          <a:xfrm>
            <a:off x="3955976" y="1694458"/>
            <a:ext cx="475252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데이터베이스에서 데이터를 불러오는 코드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63229"/>
            <a:ext cx="3647288" cy="38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651870"/>
            <a:ext cx="5048802" cy="1238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193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저희 게임이 들어간 테크닉들은 이런 게 있습니다</a:t>
            </a:r>
            <a:r>
              <a:rPr lang="en-US" altLang="ko-KR" sz="1200" spc="-15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1800" spc="-15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XML</a:t>
            </a:r>
            <a:r>
              <a:rPr lang="ko-KR" alt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사용했습니다</a:t>
            </a:r>
            <a:r>
              <a:rPr lang="en-US" altLang="ko-KR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2036787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573291" y="434892"/>
            <a:ext cx="533922" cy="410086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21814"/>
            <a:ext cx="6289126" cy="1267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66" y="2466330"/>
            <a:ext cx="4395997" cy="2222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5FC5904-EA87-440B-88D3-3F252C05927C}"/>
              </a:ext>
            </a:extLst>
          </p:cNvPr>
          <p:cNvSpPr txBox="1"/>
          <p:nvPr/>
        </p:nvSpPr>
        <p:spPr>
          <a:xfrm>
            <a:off x="4788024" y="2777986"/>
            <a:ext cx="37444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스프라이트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이미지와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 저장된 사이즈를 불러와 해당 부분만 </a:t>
            </a:r>
            <a:r>
              <a:rPr lang="en-US" altLang="ko-KR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Rect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 저장해 사용하기 위해 사용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81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저희 게임이 들어간 테크닉들은 이런 게 있습니다</a:t>
            </a:r>
            <a:r>
              <a:rPr lang="en-US" altLang="ko-KR" sz="1200" spc="-15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1800" spc="-15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XML</a:t>
            </a:r>
            <a:r>
              <a:rPr lang="ko-KR" alt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사용했습니다</a:t>
            </a:r>
            <a:r>
              <a:rPr lang="en-US" altLang="ko-KR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2036787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573291" y="434892"/>
            <a:ext cx="533922" cy="4100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5FC5904-EA87-440B-88D3-3F252C05927C}"/>
              </a:ext>
            </a:extLst>
          </p:cNvPr>
          <p:cNvSpPr txBox="1"/>
          <p:nvPr/>
        </p:nvSpPr>
        <p:spPr>
          <a:xfrm>
            <a:off x="4283968" y="3355826"/>
            <a:ext cx="4248472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스프라이트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이미지와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XML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코드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122" name="Picture 2" descr="D:\inha_1stproject\LegendOfWhite\Output\Asset\obj_spriteshe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987574"/>
            <a:ext cx="3829189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996082"/>
            <a:ext cx="4059733" cy="2063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908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저희 게임이 들어간 테크닉들은 이런 게 있습니다</a:t>
            </a:r>
            <a:r>
              <a:rPr lang="en-US" altLang="ko-KR" sz="1200" spc="-15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1800" spc="-15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Memory Pool</a:t>
            </a:r>
            <a:r>
              <a:rPr lang="ko-KR" alt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사용했습니다</a:t>
            </a:r>
            <a:r>
              <a:rPr lang="en-US" altLang="ko-KR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2036787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573291" y="434892"/>
            <a:ext cx="533922" cy="41008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5FC5904-EA87-440B-88D3-3F252C05927C}"/>
              </a:ext>
            </a:extLst>
          </p:cNvPr>
          <p:cNvSpPr txBox="1"/>
          <p:nvPr/>
        </p:nvSpPr>
        <p:spPr>
          <a:xfrm>
            <a:off x="3779912" y="2015979"/>
            <a:ext cx="475252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메모리 파편화를 방지하기 위한 기술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한번 지정치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(1000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만들어 두고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만들어둔 객체들을 계속 사용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 요청이 들어오면 해당 벡터에서 반환해주고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반환 요청이 들어오면 해당 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백터에서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다시 사용 가능하도록 설정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914276"/>
            <a:ext cx="2965325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86" y="2236192"/>
            <a:ext cx="2016224" cy="2791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03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저희 게임이 들어간 테크닉들은 이런 게 있습니다</a:t>
            </a:r>
            <a:r>
              <a:rPr lang="en-US" altLang="ko-KR" sz="1200" spc="-15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좌표값을</a:t>
            </a:r>
            <a:r>
              <a:rPr lang="ko-KR" altLang="en-US" sz="1800" spc="-15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이용한 원 충돌처리</a:t>
            </a:r>
            <a:r>
              <a:rPr lang="ko-KR" alt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사용했습니다</a:t>
            </a:r>
            <a:r>
              <a:rPr lang="en-US" altLang="ko-KR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424719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7185359" y="434892"/>
            <a:ext cx="533922" cy="41008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5FC5904-EA87-440B-88D3-3F252C05927C}"/>
              </a:ext>
            </a:extLst>
          </p:cNvPr>
          <p:cNvSpPr txBox="1"/>
          <p:nvPr/>
        </p:nvSpPr>
        <p:spPr>
          <a:xfrm>
            <a:off x="5361930" y="2171453"/>
            <a:ext cx="3674566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오브젝트마다 있는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center(</a:t>
            </a:r>
            <a:r>
              <a:rPr lang="en-US" altLang="ko-KR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x,y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와 반지름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을 이용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원을 이용해 오브젝트의 원이 충돌하면 이벤트 발생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7614"/>
            <a:ext cx="4986431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905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="" xmlns:a16="http://schemas.microsoft.com/office/drawing/2014/main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저희가 </a:t>
            </a:r>
            <a:r>
              <a:rPr lang="ko-KR" altLang="en-US" sz="12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만든 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게임은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백의 전설</a:t>
            </a:r>
            <a:r>
              <a:rPr lang="en-US" altLang="ko-KR" sz="1800" spc="-15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(Legend of White)</a:t>
            </a:r>
            <a:r>
              <a:rPr lang="ko-KR" altLang="en-US" sz="1800" spc="-15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입니다</a:t>
            </a:r>
            <a:r>
              <a:rPr lang="en-US" altLang="ko-KR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2381895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228184" y="434892"/>
            <a:ext cx="533922" cy="41008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921490" y="995300"/>
            <a:ext cx="7301020" cy="394243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2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저희 게임이 들어간 테크닉들은 이런 게 있습니다</a:t>
            </a:r>
            <a:r>
              <a:rPr lang="en-US" altLang="ko-KR" sz="1200" spc="-15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좌표값을</a:t>
            </a:r>
            <a:r>
              <a:rPr lang="ko-KR" altLang="en-US" sz="1800" spc="-15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이용한 원 충돌처리</a:t>
            </a:r>
            <a:r>
              <a:rPr lang="ko-KR" alt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사용했습니다</a:t>
            </a:r>
            <a:r>
              <a:rPr lang="en-US" altLang="ko-KR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424719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7185359" y="434892"/>
            <a:ext cx="533922" cy="41008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5FC5904-EA87-440B-88D3-3F252C05927C}"/>
              </a:ext>
            </a:extLst>
          </p:cNvPr>
          <p:cNvSpPr txBox="1"/>
          <p:nvPr/>
        </p:nvSpPr>
        <p:spPr>
          <a:xfrm>
            <a:off x="5361930" y="2171452"/>
            <a:ext cx="4248472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피타고라스의 정리를 이용해 거리 계산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두 점의 사이가 오브젝트의 반지름보다 작다면 충돌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24" y="1340240"/>
            <a:ext cx="5144985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728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저희 게임이 들어간 테크닉들은 이런 게 있습니다</a:t>
            </a:r>
            <a:r>
              <a:rPr lang="en-US" altLang="ko-KR" sz="1200" spc="-15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마우스 좌표에 따른 이벤트</a:t>
            </a:r>
            <a:r>
              <a:rPr lang="ko-KR" alt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사용했습니다</a:t>
            </a:r>
            <a:r>
              <a:rPr lang="en-US" altLang="ko-KR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424719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7185359" y="434892"/>
            <a:ext cx="533922" cy="41008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5FC5904-EA87-440B-88D3-3F252C05927C}"/>
              </a:ext>
            </a:extLst>
          </p:cNvPr>
          <p:cNvSpPr txBox="1"/>
          <p:nvPr/>
        </p:nvSpPr>
        <p:spPr>
          <a:xfrm>
            <a:off x="4788024" y="2158947"/>
            <a:ext cx="4248472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MouseManager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이용해 해당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좌표값을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받아와 사용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마우스의 좌표가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해당 </a:t>
            </a:r>
            <a:r>
              <a:rPr lang="en-US" altLang="ko-KR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Rect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위에 도달하면 반응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81" t="18115" r="25557"/>
          <a:stretch/>
        </p:blipFill>
        <p:spPr bwMode="auto">
          <a:xfrm>
            <a:off x="2555776" y="1837484"/>
            <a:ext cx="2155052" cy="2029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4" t="16500" r="24949"/>
          <a:stretch/>
        </p:blipFill>
        <p:spPr bwMode="auto">
          <a:xfrm>
            <a:off x="307190" y="2183953"/>
            <a:ext cx="1409700" cy="1336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화살표: 오른쪽 29">
            <a:extLst>
              <a:ext uri="{FF2B5EF4-FFF2-40B4-BE49-F238E27FC236}">
                <a16:creationId xmlns="" xmlns:a16="http://schemas.microsoft.com/office/drawing/2014/main" id="{70407186-24E7-411D-B094-7A707A883077}"/>
              </a:ext>
            </a:extLst>
          </p:cNvPr>
          <p:cNvSpPr/>
          <p:nvPr/>
        </p:nvSpPr>
        <p:spPr>
          <a:xfrm>
            <a:off x="1867898" y="2651906"/>
            <a:ext cx="536871" cy="400997"/>
          </a:xfrm>
          <a:prstGeom prst="rightArrow">
            <a:avLst/>
          </a:prstGeom>
          <a:gradFill flip="none" rotWithShape="1">
            <a:gsLst>
              <a:gs pos="0">
                <a:srgbClr val="F2F2F2"/>
              </a:gs>
              <a:gs pos="99000">
                <a:schemeClr val="tx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35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저희 게임이 들어간 테크닉들은 이런 게 있습니다</a:t>
            </a:r>
            <a:r>
              <a:rPr lang="en-US" altLang="ko-KR" sz="1200" spc="-15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마우스 좌표에 따른 이벤트</a:t>
            </a:r>
            <a:r>
              <a:rPr lang="ko-KR" alt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사용했습니다</a:t>
            </a:r>
            <a:r>
              <a:rPr lang="en-US" altLang="ko-KR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424719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7185359" y="434892"/>
            <a:ext cx="533922" cy="41008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5FC5904-EA87-440B-88D3-3F252C05927C}"/>
              </a:ext>
            </a:extLst>
          </p:cNvPr>
          <p:cNvSpPr txBox="1"/>
          <p:nvPr/>
        </p:nvSpPr>
        <p:spPr>
          <a:xfrm>
            <a:off x="5361930" y="2171452"/>
            <a:ext cx="4248472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Render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뿐만 아니라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OnLButtonDown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에서도 사용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7614"/>
            <a:ext cx="5004964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97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저희 게임이 들어간 테크닉들은 이런 게 있습니다</a:t>
            </a:r>
            <a:r>
              <a:rPr lang="en-US" altLang="ko-KR" sz="1200" spc="-15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플레이어 </a:t>
            </a:r>
            <a:r>
              <a:rPr lang="ko-KR" altLang="en-US" sz="1800" spc="-15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스테이터스</a:t>
            </a:r>
            <a:r>
              <a:rPr lang="ko-KR" altLang="en-US" sz="1800" spc="-15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강화</a:t>
            </a:r>
            <a:r>
              <a:rPr lang="ko-KR" alt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</a:t>
            </a:r>
            <a:r>
              <a:rPr lang="ko-KR" alt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제작했습니다</a:t>
            </a:r>
            <a:r>
              <a:rPr lang="en-US" altLang="ko-KR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424719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7185359" y="434892"/>
            <a:ext cx="533922" cy="41008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5FC5904-EA87-440B-88D3-3F252C05927C}"/>
              </a:ext>
            </a:extLst>
          </p:cNvPr>
          <p:cNvSpPr txBox="1"/>
          <p:nvPr/>
        </p:nvSpPr>
        <p:spPr>
          <a:xfrm>
            <a:off x="4541613" y="3532782"/>
            <a:ext cx="44526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Status Scene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에서 마우스 클릭 이벤트를 사용해서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강화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스킬 포인트가 필요치 이상으로 있는지 확인하고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이상이 </a:t>
            </a:r>
            <a:r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없다면 지정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수치만큼 업그레이드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플레이어 강화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683" y="987574"/>
            <a:ext cx="6718633" cy="2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0E273DD7-C75B-4EBA-8965-2359CF60D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121171"/>
              </p:ext>
            </p:extLst>
          </p:nvPr>
        </p:nvGraphicFramePr>
        <p:xfrm>
          <a:off x="395536" y="3435846"/>
          <a:ext cx="3744416" cy="146881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82141">
                  <a:extLst>
                    <a:ext uri="{9D8B030D-6E8A-4147-A177-3AD203B41FA5}">
                      <a16:colId xmlns:a16="http://schemas.microsoft.com/office/drawing/2014/main" xmlns="" val="391710310"/>
                    </a:ext>
                  </a:extLst>
                </a:gridCol>
                <a:gridCol w="2762275">
                  <a:extLst>
                    <a:ext uri="{9D8B030D-6E8A-4147-A177-3AD203B41FA5}">
                      <a16:colId xmlns:a16="http://schemas.microsoft.com/office/drawing/2014/main" xmlns="" val="307686814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/>
                        <a:t>스테이터스</a:t>
                      </a:r>
                      <a:r>
                        <a:rPr lang="ko-KR" altLang="en-US" sz="1100" b="0" dirty="0"/>
                        <a:t> 공식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5620419"/>
                  </a:ext>
                </a:extLst>
              </a:tr>
              <a:tr h="187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공격력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레벨 </a:t>
                      </a:r>
                      <a:r>
                        <a:rPr lang="en-US" altLang="ko-KR" sz="900" dirty="0"/>
                        <a:t>+ </a:t>
                      </a:r>
                      <a:r>
                        <a:rPr lang="ko-KR" altLang="en-US" sz="900" dirty="0"/>
                        <a:t>공격력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합</a:t>
                      </a:r>
                      <a:r>
                        <a:rPr lang="en-US" altLang="ko-KR" sz="900" dirty="0"/>
                        <a:t>)) * </a:t>
                      </a:r>
                      <a:r>
                        <a:rPr lang="ko-KR" altLang="en-US" sz="900" dirty="0"/>
                        <a:t>공격력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곱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2853881"/>
                  </a:ext>
                </a:extLst>
              </a:tr>
              <a:tr h="187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공격속도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500 + </a:t>
                      </a:r>
                      <a:r>
                        <a:rPr lang="ko-KR" altLang="en-US" sz="900" dirty="0" smtClean="0"/>
                        <a:t>공격속도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합</a:t>
                      </a:r>
                      <a:r>
                        <a:rPr lang="en-US" altLang="ko-KR" sz="900" dirty="0" smtClean="0"/>
                        <a:t>) </a:t>
                      </a:r>
                      <a:r>
                        <a:rPr lang="en-US" altLang="ko-KR" sz="900" dirty="0"/>
                        <a:t>* </a:t>
                      </a:r>
                      <a:r>
                        <a:rPr lang="ko-KR" altLang="en-US" sz="900" dirty="0"/>
                        <a:t>공격속도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곱</a:t>
                      </a:r>
                      <a:r>
                        <a:rPr lang="en-US" altLang="ko-KR" sz="900" dirty="0" smtClean="0"/>
                        <a:t>) * 1.5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16415057"/>
                  </a:ext>
                </a:extLst>
              </a:tr>
              <a:tr h="187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이동속도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800 + </a:t>
                      </a:r>
                      <a:r>
                        <a:rPr lang="ko-KR" altLang="en-US" sz="900" dirty="0" smtClean="0"/>
                        <a:t>이동속도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합</a:t>
                      </a:r>
                      <a:r>
                        <a:rPr lang="en-US" altLang="ko-KR" sz="900" dirty="0" smtClean="0"/>
                        <a:t>) </a:t>
                      </a:r>
                      <a:r>
                        <a:rPr lang="en-US" altLang="ko-KR" sz="900" dirty="0"/>
                        <a:t>* </a:t>
                      </a:r>
                      <a:r>
                        <a:rPr lang="ko-KR" altLang="en-US" sz="900" dirty="0"/>
                        <a:t>이동속도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곱</a:t>
                      </a:r>
                      <a:r>
                        <a:rPr lang="en-US" altLang="ko-KR" sz="900" dirty="0" smtClean="0"/>
                        <a:t>) * 3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2187793"/>
                  </a:ext>
                </a:extLst>
              </a:tr>
              <a:tr h="187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크리티컬 확률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크리티컬</a:t>
                      </a:r>
                      <a:r>
                        <a:rPr lang="ko-KR" altLang="en-US" sz="900" dirty="0" smtClean="0"/>
                        <a:t> 확률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1903570"/>
                  </a:ext>
                </a:extLst>
              </a:tr>
              <a:tr h="187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최대 </a:t>
                      </a:r>
                      <a:r>
                        <a:rPr lang="en-US" altLang="ko-KR" sz="900" dirty="0"/>
                        <a:t>HP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체력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9601165"/>
                  </a:ext>
                </a:extLst>
              </a:tr>
              <a:tr h="262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HP </a:t>
                      </a:r>
                      <a:r>
                        <a:rPr lang="ko-KR" altLang="en-US" sz="900" dirty="0"/>
                        <a:t>회복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회당 </a:t>
                      </a:r>
                      <a:r>
                        <a:rPr lang="en-US" altLang="ko-KR" sz="900" dirty="0"/>
                        <a:t>1 HP </a:t>
                      </a:r>
                      <a:r>
                        <a:rPr lang="ko-KR" altLang="en-US" sz="900" dirty="0"/>
                        <a:t>회복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algn="ctr" latinLnBrk="1"/>
                      <a:r>
                        <a:rPr lang="ko-KR" altLang="en-US" sz="900" dirty="0"/>
                        <a:t>요구포인트는 </a:t>
                      </a: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씩 증가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38314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0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43808" y="1814344"/>
            <a:ext cx="3456384" cy="85725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 시연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3527884" y="2565400"/>
            <a:ext cx="2088232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35796" y="2601815"/>
            <a:ext cx="3672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pc="-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실제 플레이로 보여드리겠습니다</a:t>
            </a:r>
            <a:endParaRPr lang="ko-KR" altLang="en-US" sz="1050" b="1" spc="-100" dirty="0">
              <a:solidFill>
                <a:schemeClr val="tx1">
                  <a:lumMod val="50000"/>
                  <a:lumOff val="5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10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43808" y="1814344"/>
            <a:ext cx="3456384" cy="85725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3527884" y="2565400"/>
            <a:ext cx="2088232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35796" y="2601815"/>
            <a:ext cx="3672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pc="-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감사합니다</a:t>
            </a:r>
            <a:endParaRPr lang="ko-KR" altLang="en-US" sz="1050" b="1" spc="-100" dirty="0">
              <a:solidFill>
                <a:schemeClr val="tx1">
                  <a:lumMod val="50000"/>
                  <a:lumOff val="5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275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157758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7452320" y="434892"/>
            <a:ext cx="533922" cy="410086"/>
          </a:xfrm>
          <a:prstGeom prst="rect">
            <a:avLst/>
          </a:prstGeom>
        </p:spPr>
      </p:pic>
      <p:sp>
        <p:nvSpPr>
          <p:cNvPr id="23" name="제목 1">
            <a:extLst>
              <a:ext uri="{FF2B5EF4-FFF2-40B4-BE49-F238E27FC236}">
                <a16:creationId xmlns="" xmlns:a16="http://schemas.microsoft.com/office/drawing/2014/main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1131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저희 게임은 </a:t>
            </a:r>
            <a:r>
              <a:rPr lang="ko-KR" altLang="en-US" sz="12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키보드와 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마우스 클릭을 이용하는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탄막 슈팅 </a:t>
            </a:r>
            <a:r>
              <a:rPr lang="ko-KR" altLang="en-US" sz="1800" spc="-15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게임</a:t>
            </a:r>
            <a:r>
              <a:rPr lang="ko-KR" alt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입니다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C:\Users\Inha\Desktop\gamesce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85" y="989003"/>
            <a:ext cx="7232030" cy="389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Inha\Desktop\Untitled-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938956"/>
            <a:ext cx="895762" cy="160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43323BBB-9B19-4E1F-802E-09ECA7DAF1B7}"/>
              </a:ext>
            </a:extLst>
          </p:cNvPr>
          <p:cNvGrpSpPr/>
          <p:nvPr/>
        </p:nvGrpSpPr>
        <p:grpSpPr>
          <a:xfrm>
            <a:off x="2483768" y="3484576"/>
            <a:ext cx="1581568" cy="1054379"/>
            <a:chOff x="1190232" y="3774534"/>
            <a:chExt cx="1235346" cy="823564"/>
          </a:xfrm>
        </p:grpSpPr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D72EDDB5-9934-493C-B828-89088732A497}"/>
                </a:ext>
              </a:extLst>
            </p:cNvPr>
            <p:cNvSpPr/>
            <p:nvPr/>
          </p:nvSpPr>
          <p:spPr>
            <a:xfrm>
              <a:off x="1602014" y="3774534"/>
              <a:ext cx="411782" cy="41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065C892F-F1EF-4A66-9A93-C890EF5155B2}"/>
                </a:ext>
              </a:extLst>
            </p:cNvPr>
            <p:cNvSpPr/>
            <p:nvPr/>
          </p:nvSpPr>
          <p:spPr>
            <a:xfrm>
              <a:off x="1602014" y="4186316"/>
              <a:ext cx="411782" cy="41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FD54F60D-8A01-4F84-ADA4-97BCC9F454BE}"/>
                </a:ext>
              </a:extLst>
            </p:cNvPr>
            <p:cNvSpPr/>
            <p:nvPr/>
          </p:nvSpPr>
          <p:spPr>
            <a:xfrm>
              <a:off x="2013796" y="4186316"/>
              <a:ext cx="411782" cy="41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EE9E217-A36E-4763-9E67-1F456884A232}"/>
                </a:ext>
              </a:extLst>
            </p:cNvPr>
            <p:cNvSpPr/>
            <p:nvPr/>
          </p:nvSpPr>
          <p:spPr>
            <a:xfrm>
              <a:off x="1190232" y="4186316"/>
              <a:ext cx="411782" cy="4117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D72EDDB5-9934-493C-B828-89088732A497}"/>
              </a:ext>
            </a:extLst>
          </p:cNvPr>
          <p:cNvSpPr/>
          <p:nvPr/>
        </p:nvSpPr>
        <p:spPr>
          <a:xfrm>
            <a:off x="1157758" y="3484576"/>
            <a:ext cx="917095" cy="40044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Tab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99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="" xmlns:a16="http://schemas.microsoft.com/office/drawing/2014/main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저희가 </a:t>
            </a:r>
            <a:r>
              <a:rPr lang="ko-KR" altLang="en-US" sz="12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만든 게임의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1800" spc="-15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Intro Scene</a:t>
            </a:r>
            <a:r>
              <a:rPr lang="ko-KR" altLang="en-US" sz="1800" spc="-15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입니다</a:t>
            </a:r>
            <a:r>
              <a:rPr lang="en-US" altLang="ko-KR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2381895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228184" y="434892"/>
            <a:ext cx="533922" cy="41008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921490" y="995300"/>
            <a:ext cx="7301020" cy="394243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21490" y="1005578"/>
            <a:ext cx="7301020" cy="3942436"/>
          </a:xfrm>
          <a:custGeom>
            <a:avLst/>
            <a:gdLst/>
            <a:ahLst/>
            <a:cxnLst/>
            <a:rect l="l" t="t" r="r" b="b"/>
            <a:pathLst>
              <a:path w="7301020" h="3942436">
                <a:moveTo>
                  <a:pt x="2915190" y="3296268"/>
                </a:moveTo>
                <a:lnTo>
                  <a:pt x="2915190" y="3775584"/>
                </a:lnTo>
                <a:lnTo>
                  <a:pt x="4499366" y="3775584"/>
                </a:lnTo>
                <a:lnTo>
                  <a:pt x="4499366" y="3296268"/>
                </a:lnTo>
                <a:close/>
                <a:moveTo>
                  <a:pt x="2915190" y="2706100"/>
                </a:moveTo>
                <a:lnTo>
                  <a:pt x="2915190" y="3185416"/>
                </a:lnTo>
                <a:lnTo>
                  <a:pt x="4499366" y="3185416"/>
                </a:lnTo>
                <a:lnTo>
                  <a:pt x="4499366" y="2706100"/>
                </a:lnTo>
                <a:close/>
                <a:moveTo>
                  <a:pt x="2915190" y="2115932"/>
                </a:moveTo>
                <a:lnTo>
                  <a:pt x="2915190" y="2595248"/>
                </a:lnTo>
                <a:lnTo>
                  <a:pt x="4499366" y="2595248"/>
                </a:lnTo>
                <a:lnTo>
                  <a:pt x="4499366" y="2115932"/>
                </a:lnTo>
                <a:close/>
                <a:moveTo>
                  <a:pt x="0" y="0"/>
                </a:moveTo>
                <a:lnTo>
                  <a:pt x="7301020" y="0"/>
                </a:lnTo>
                <a:lnTo>
                  <a:pt x="7301020" y="3942436"/>
                </a:lnTo>
                <a:lnTo>
                  <a:pt x="0" y="3942436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4C33699-257D-4687-8A27-BA9BEE67B4C8}"/>
              </a:ext>
            </a:extLst>
          </p:cNvPr>
          <p:cNvSpPr txBox="1"/>
          <p:nvPr/>
        </p:nvSpPr>
        <p:spPr>
          <a:xfrm>
            <a:off x="5441766" y="3207082"/>
            <a:ext cx="27578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solidFill>
                  <a:schemeClr val="bg1"/>
                </a:solidFill>
              </a:rPr>
              <a:t>새로하기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: DB </a:t>
            </a:r>
            <a:r>
              <a:rPr lang="ko-KR" altLang="en-US" sz="1100" dirty="0" smtClean="0">
                <a:solidFill>
                  <a:schemeClr val="bg1"/>
                </a:solidFill>
              </a:rPr>
              <a:t>초기화 및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r>
              <a:rPr lang="en-US" altLang="ko-KR" sz="1100" dirty="0" smtClean="0">
                <a:solidFill>
                  <a:schemeClr val="bg1"/>
                </a:solidFill>
              </a:rPr>
              <a:t>                  1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챕터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1</a:t>
            </a:r>
            <a:r>
              <a:rPr lang="ko-KR" altLang="en-US" sz="1100" dirty="0" smtClean="0">
                <a:solidFill>
                  <a:schemeClr val="bg1"/>
                </a:solidFill>
              </a:rPr>
              <a:t>스테이지부터 시작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endParaRPr lang="en-US" altLang="ko-KR" sz="1100" dirty="0">
              <a:solidFill>
                <a:schemeClr val="bg1"/>
              </a:solidFill>
            </a:endParaRPr>
          </a:p>
          <a:p>
            <a:endParaRPr lang="en-US" altLang="ko-KR" sz="11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bg1"/>
                </a:solidFill>
              </a:rPr>
              <a:t>이어하기 </a:t>
            </a:r>
            <a:r>
              <a:rPr lang="en-US" altLang="ko-KR" sz="1100" dirty="0" smtClean="0">
                <a:solidFill>
                  <a:schemeClr val="bg1"/>
                </a:solidFill>
              </a:rPr>
              <a:t>: DB</a:t>
            </a:r>
            <a:r>
              <a:rPr lang="ko-KR" altLang="en-US" sz="1100" dirty="0" smtClean="0">
                <a:solidFill>
                  <a:schemeClr val="bg1"/>
                </a:solidFill>
              </a:rPr>
              <a:t>정보를 불러와서 실행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bg1"/>
                </a:solidFill>
              </a:rPr>
              <a:t>게임종료 </a:t>
            </a:r>
            <a:r>
              <a:rPr lang="en-US" altLang="ko-KR" sz="1100" dirty="0" smtClean="0">
                <a:solidFill>
                  <a:schemeClr val="bg1"/>
                </a:solidFill>
              </a:rPr>
              <a:t>: </a:t>
            </a:r>
            <a:r>
              <a:rPr lang="ko-KR" altLang="en-US" sz="1100" dirty="0" smtClean="0">
                <a:solidFill>
                  <a:schemeClr val="bg1"/>
                </a:solidFill>
              </a:rPr>
              <a:t>프로그램 종료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15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nha\Desktop\gamesce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85" y="989003"/>
            <a:ext cx="7232030" cy="389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19"/>
          <p:cNvSpPr/>
          <p:nvPr/>
        </p:nvSpPr>
        <p:spPr>
          <a:xfrm>
            <a:off x="955985" y="989003"/>
            <a:ext cx="7216415" cy="3887797"/>
          </a:xfrm>
          <a:custGeom>
            <a:avLst/>
            <a:gdLst/>
            <a:ahLst/>
            <a:cxnLst/>
            <a:rect l="l" t="t" r="r" b="b"/>
            <a:pathLst>
              <a:path w="7216415" h="3887797">
                <a:moveTo>
                  <a:pt x="6457264" y="3073168"/>
                </a:moveTo>
                <a:cubicBezTo>
                  <a:pt x="6312067" y="3073168"/>
                  <a:pt x="6194362" y="3190873"/>
                  <a:pt x="6194362" y="3336070"/>
                </a:cubicBezTo>
                <a:cubicBezTo>
                  <a:pt x="6194362" y="3481267"/>
                  <a:pt x="6312067" y="3598972"/>
                  <a:pt x="6457264" y="3598972"/>
                </a:cubicBezTo>
                <a:cubicBezTo>
                  <a:pt x="6602461" y="3598972"/>
                  <a:pt x="6720166" y="3481267"/>
                  <a:pt x="6720166" y="3336070"/>
                </a:cubicBezTo>
                <a:cubicBezTo>
                  <a:pt x="6720166" y="3190873"/>
                  <a:pt x="6602461" y="3073168"/>
                  <a:pt x="6457264" y="3073168"/>
                </a:cubicBezTo>
                <a:close/>
                <a:moveTo>
                  <a:pt x="4932015" y="2439301"/>
                </a:moveTo>
                <a:cubicBezTo>
                  <a:pt x="4832593" y="2439301"/>
                  <a:pt x="4751995" y="2519899"/>
                  <a:pt x="4751995" y="2619321"/>
                </a:cubicBezTo>
                <a:cubicBezTo>
                  <a:pt x="4751995" y="2718743"/>
                  <a:pt x="4832593" y="2799341"/>
                  <a:pt x="4932015" y="2799341"/>
                </a:cubicBezTo>
                <a:cubicBezTo>
                  <a:pt x="5031437" y="2799341"/>
                  <a:pt x="5112035" y="2718743"/>
                  <a:pt x="5112035" y="2619321"/>
                </a:cubicBezTo>
                <a:cubicBezTo>
                  <a:pt x="5112035" y="2519899"/>
                  <a:pt x="5031437" y="2439301"/>
                  <a:pt x="4932015" y="2439301"/>
                </a:cubicBezTo>
                <a:close/>
                <a:moveTo>
                  <a:pt x="1397385" y="1654755"/>
                </a:moveTo>
                <a:cubicBezTo>
                  <a:pt x="1278078" y="1654755"/>
                  <a:pt x="1181361" y="1751472"/>
                  <a:pt x="1181361" y="1870779"/>
                </a:cubicBezTo>
                <a:cubicBezTo>
                  <a:pt x="1181361" y="1990086"/>
                  <a:pt x="1278078" y="2086803"/>
                  <a:pt x="1397385" y="2086803"/>
                </a:cubicBezTo>
                <a:cubicBezTo>
                  <a:pt x="1516692" y="2086803"/>
                  <a:pt x="1613409" y="1990086"/>
                  <a:pt x="1613409" y="1870779"/>
                </a:cubicBezTo>
                <a:cubicBezTo>
                  <a:pt x="1613409" y="1751472"/>
                  <a:pt x="1516692" y="1654755"/>
                  <a:pt x="1397385" y="1654755"/>
                </a:cubicBezTo>
                <a:close/>
                <a:moveTo>
                  <a:pt x="1959831" y="0"/>
                </a:moveTo>
                <a:lnTo>
                  <a:pt x="6208303" y="0"/>
                </a:lnTo>
                <a:lnTo>
                  <a:pt x="6208303" y="358611"/>
                </a:lnTo>
                <a:lnTo>
                  <a:pt x="7216415" y="358611"/>
                </a:lnTo>
                <a:lnTo>
                  <a:pt x="7216415" y="1078691"/>
                </a:lnTo>
                <a:lnTo>
                  <a:pt x="7000391" y="1078691"/>
                </a:lnTo>
                <a:lnTo>
                  <a:pt x="7000391" y="2950899"/>
                </a:lnTo>
                <a:lnTo>
                  <a:pt x="7216415" y="2950899"/>
                </a:lnTo>
                <a:lnTo>
                  <a:pt x="7216415" y="3887797"/>
                </a:lnTo>
                <a:lnTo>
                  <a:pt x="0" y="3887797"/>
                </a:lnTo>
                <a:lnTo>
                  <a:pt x="0" y="502627"/>
                </a:lnTo>
                <a:lnTo>
                  <a:pt x="1959831" y="502627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"/>
          <p:cNvSpPr/>
          <p:nvPr/>
        </p:nvSpPr>
        <p:spPr>
          <a:xfrm>
            <a:off x="955985" y="989003"/>
            <a:ext cx="1959831" cy="502627"/>
          </a:xfrm>
          <a:custGeom>
            <a:avLst/>
            <a:gdLst/>
            <a:ahLst/>
            <a:cxnLst/>
            <a:rect l="l" t="t" r="r" b="b"/>
            <a:pathLst>
              <a:path w="1959831" h="502627">
                <a:moveTo>
                  <a:pt x="0" y="0"/>
                </a:moveTo>
                <a:lnTo>
                  <a:pt x="1959831" y="0"/>
                </a:lnTo>
                <a:lnTo>
                  <a:pt x="1959831" y="502627"/>
                </a:lnTo>
                <a:lnTo>
                  <a:pt x="0" y="502627"/>
                </a:lnTo>
                <a:close/>
              </a:path>
            </a:pathLst>
          </a:custGeom>
          <a:noFill/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"/>
          <p:cNvSpPr/>
          <p:nvPr/>
        </p:nvSpPr>
        <p:spPr>
          <a:xfrm>
            <a:off x="7164288" y="989003"/>
            <a:ext cx="1023727" cy="360190"/>
          </a:xfrm>
          <a:custGeom>
            <a:avLst/>
            <a:gdLst/>
            <a:ahLst/>
            <a:cxnLst/>
            <a:rect l="l" t="t" r="r" b="b"/>
            <a:pathLst>
              <a:path w="1959831" h="502627">
                <a:moveTo>
                  <a:pt x="0" y="0"/>
                </a:moveTo>
                <a:lnTo>
                  <a:pt x="1959831" y="0"/>
                </a:lnTo>
                <a:lnTo>
                  <a:pt x="1959831" y="502627"/>
                </a:lnTo>
                <a:lnTo>
                  <a:pt x="0" y="502627"/>
                </a:lnTo>
                <a:close/>
              </a:path>
            </a:pathLst>
          </a:custGeom>
          <a:noFill/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4C33699-257D-4687-8A27-BA9BEE67B4C8}"/>
              </a:ext>
            </a:extLst>
          </p:cNvPr>
          <p:cNvSpPr txBox="1"/>
          <p:nvPr/>
        </p:nvSpPr>
        <p:spPr>
          <a:xfrm>
            <a:off x="2987824" y="1063229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bg1"/>
                </a:solidFill>
              </a:rPr>
              <a:t>레</a:t>
            </a:r>
            <a:r>
              <a:rPr lang="ko-KR" altLang="en-US" sz="1100" dirty="0">
                <a:solidFill>
                  <a:schemeClr val="bg1"/>
                </a:solidFill>
              </a:rPr>
              <a:t>벨</a:t>
            </a:r>
            <a:r>
              <a:rPr lang="en-US" altLang="ko-KR" sz="1100" dirty="0" smtClean="0">
                <a:solidFill>
                  <a:schemeClr val="bg1"/>
                </a:solidFill>
              </a:rPr>
              <a:t>, </a:t>
            </a:r>
            <a:r>
              <a:rPr lang="ko-KR" altLang="en-US" sz="1100" dirty="0" smtClean="0">
                <a:solidFill>
                  <a:schemeClr val="bg1"/>
                </a:solidFill>
              </a:rPr>
              <a:t>체</a:t>
            </a:r>
            <a:r>
              <a:rPr lang="ko-KR" altLang="en-US" sz="1100" dirty="0">
                <a:solidFill>
                  <a:schemeClr val="bg1"/>
                </a:solidFill>
              </a:rPr>
              <a:t>력</a:t>
            </a:r>
            <a:r>
              <a:rPr lang="en-US" altLang="ko-KR" sz="1100" dirty="0" smtClean="0">
                <a:solidFill>
                  <a:schemeClr val="bg1"/>
                </a:solidFill>
              </a:rPr>
              <a:t>,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solidFill>
                  <a:schemeClr val="bg1"/>
                </a:solidFill>
              </a:rPr>
              <a:t>레벨업</a:t>
            </a:r>
            <a:r>
              <a:rPr lang="ko-KR" altLang="en-US" sz="1100" dirty="0" err="1">
                <a:solidFill>
                  <a:schemeClr val="bg1"/>
                </a:solidFill>
              </a:rPr>
              <a:t>에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>
                <a:solidFill>
                  <a:schemeClr val="bg1"/>
                </a:solidFill>
              </a:rPr>
              <a:t>필요한 </a:t>
            </a:r>
            <a:r>
              <a:rPr lang="ko-KR" altLang="en-US" sz="1100" dirty="0" smtClean="0">
                <a:solidFill>
                  <a:schemeClr val="bg1"/>
                </a:solidFill>
              </a:rPr>
              <a:t>경험</a:t>
            </a:r>
            <a:r>
              <a:rPr lang="ko-KR" altLang="en-US" sz="1100" dirty="0">
                <a:solidFill>
                  <a:schemeClr val="bg1"/>
                </a:solidFill>
              </a:rPr>
              <a:t>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4C33699-257D-4687-8A27-BA9BEE67B4C8}"/>
              </a:ext>
            </a:extLst>
          </p:cNvPr>
          <p:cNvSpPr txBox="1"/>
          <p:nvPr/>
        </p:nvSpPr>
        <p:spPr>
          <a:xfrm>
            <a:off x="6579567" y="1409031"/>
            <a:ext cx="1310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solidFill>
                  <a:schemeClr val="bg1"/>
                </a:solidFill>
              </a:rPr>
              <a:t>챕터</a:t>
            </a:r>
            <a:r>
              <a:rPr lang="en-US" altLang="ko-KR" sz="1100" dirty="0" smtClean="0">
                <a:solidFill>
                  <a:schemeClr val="bg1"/>
                </a:solidFill>
              </a:rPr>
              <a:t>, </a:t>
            </a:r>
            <a:r>
              <a:rPr lang="ko-KR" altLang="en-US" sz="1100" dirty="0" smtClean="0">
                <a:solidFill>
                  <a:schemeClr val="bg1"/>
                </a:solidFill>
              </a:rPr>
              <a:t>스테이지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16" name="직사각형 2"/>
          <p:cNvSpPr/>
          <p:nvPr/>
        </p:nvSpPr>
        <p:spPr>
          <a:xfrm>
            <a:off x="7956377" y="2067694"/>
            <a:ext cx="231638" cy="1872208"/>
          </a:xfrm>
          <a:custGeom>
            <a:avLst/>
            <a:gdLst/>
            <a:ahLst/>
            <a:cxnLst/>
            <a:rect l="l" t="t" r="r" b="b"/>
            <a:pathLst>
              <a:path w="1959831" h="502627">
                <a:moveTo>
                  <a:pt x="0" y="0"/>
                </a:moveTo>
                <a:lnTo>
                  <a:pt x="1959831" y="0"/>
                </a:lnTo>
                <a:lnTo>
                  <a:pt x="1959831" y="502627"/>
                </a:lnTo>
                <a:lnTo>
                  <a:pt x="0" y="502627"/>
                </a:lnTo>
                <a:close/>
              </a:path>
            </a:pathLst>
          </a:custGeom>
          <a:noFill/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4C33699-257D-4687-8A27-BA9BEE67B4C8}"/>
              </a:ext>
            </a:extLst>
          </p:cNvPr>
          <p:cNvSpPr txBox="1"/>
          <p:nvPr/>
        </p:nvSpPr>
        <p:spPr>
          <a:xfrm>
            <a:off x="6183756" y="2717457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chemeClr val="bg1"/>
                </a:solidFill>
              </a:rPr>
              <a:t>Tab</a:t>
            </a:r>
            <a:r>
              <a:rPr lang="ko-KR" altLang="en-US" sz="1100" dirty="0" smtClean="0">
                <a:solidFill>
                  <a:schemeClr val="bg1"/>
                </a:solidFill>
              </a:rPr>
              <a:t>키 또는 클릭으로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solidFill>
                  <a:schemeClr val="bg1"/>
                </a:solidFill>
              </a:rPr>
              <a:t>스테이터스창</a:t>
            </a:r>
            <a:r>
              <a:rPr lang="ko-KR" altLang="en-US" sz="1100" dirty="0" smtClean="0">
                <a:solidFill>
                  <a:schemeClr val="bg1"/>
                </a:solidFill>
              </a:rPr>
              <a:t> 활성화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4C33699-257D-4687-8A27-BA9BEE67B4C8}"/>
              </a:ext>
            </a:extLst>
          </p:cNvPr>
          <p:cNvSpPr txBox="1"/>
          <p:nvPr/>
        </p:nvSpPr>
        <p:spPr>
          <a:xfrm>
            <a:off x="2560702" y="2732954"/>
            <a:ext cx="1944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bg1"/>
                </a:solidFill>
              </a:rPr>
              <a:t>플레이어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4C33699-257D-4687-8A27-BA9BEE67B4C8}"/>
              </a:ext>
            </a:extLst>
          </p:cNvPr>
          <p:cNvSpPr txBox="1"/>
          <p:nvPr/>
        </p:nvSpPr>
        <p:spPr>
          <a:xfrm>
            <a:off x="4493086" y="3508484"/>
            <a:ext cx="1944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solidFill>
                  <a:schemeClr val="bg1"/>
                </a:solidFill>
              </a:rPr>
              <a:t>몬스터의</a:t>
            </a:r>
            <a:r>
              <a:rPr lang="ko-KR" altLang="en-US" sz="1100" dirty="0" smtClean="0">
                <a:solidFill>
                  <a:schemeClr val="bg1"/>
                </a:solidFill>
              </a:rPr>
              <a:t> 총알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4C33699-257D-4687-8A27-BA9BEE67B4C8}"/>
              </a:ext>
            </a:extLst>
          </p:cNvPr>
          <p:cNvSpPr txBox="1"/>
          <p:nvPr/>
        </p:nvSpPr>
        <p:spPr>
          <a:xfrm>
            <a:off x="5442334" y="4120852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solidFill>
                  <a:schemeClr val="bg1"/>
                </a:solidFill>
              </a:rPr>
              <a:t>몬스터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bg1"/>
                </a:solidFill>
              </a:rPr>
              <a:t>정해진 패턴으로 공격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="" xmlns:a16="http://schemas.microsoft.com/office/drawing/2014/main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저희가 </a:t>
            </a:r>
            <a:r>
              <a:rPr lang="ko-KR" altLang="en-US" sz="12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만든 게임의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1800" spc="-15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Game Scene</a:t>
            </a:r>
            <a:r>
              <a:rPr lang="ko-KR" altLang="en-US" sz="1800" spc="-15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입니다</a:t>
            </a:r>
            <a:r>
              <a:rPr lang="en-US" altLang="ko-KR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3" t="21961" r="54345" b="15637"/>
          <a:stretch/>
        </p:blipFill>
        <p:spPr>
          <a:xfrm>
            <a:off x="2381895" y="434892"/>
            <a:ext cx="533922" cy="4100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789" t="21961" r="6569" b="15637"/>
          <a:stretch/>
        </p:blipFill>
        <p:spPr>
          <a:xfrm>
            <a:off x="6228184" y="434892"/>
            <a:ext cx="533922" cy="41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157758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7452320" y="434892"/>
            <a:ext cx="533922" cy="410086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="" xmlns:a16="http://schemas.microsoft.com/office/drawing/2014/main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1131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저희가 만든 게임의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Game Scene</a:t>
            </a: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입니다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98627" y="1419622"/>
            <a:ext cx="233213" cy="5937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123728" y="1203597"/>
            <a:ext cx="774898" cy="27540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07" y="989003"/>
            <a:ext cx="7210987" cy="387976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966507" y="989003"/>
            <a:ext cx="7210987" cy="3879762"/>
          </a:xfrm>
          <a:custGeom>
            <a:avLst/>
            <a:gdLst/>
            <a:ahLst/>
            <a:cxnLst/>
            <a:rect l="l" t="t" r="r" b="b"/>
            <a:pathLst>
              <a:path w="7210987" h="3879762">
                <a:moveTo>
                  <a:pt x="2165333" y="430619"/>
                </a:moveTo>
                <a:lnTo>
                  <a:pt x="2165333" y="991443"/>
                </a:lnTo>
                <a:lnTo>
                  <a:pt x="1932119" y="991443"/>
                </a:lnTo>
                <a:lnTo>
                  <a:pt x="1932119" y="2959313"/>
                </a:lnTo>
                <a:lnTo>
                  <a:pt x="2165333" y="2959313"/>
                </a:lnTo>
                <a:lnTo>
                  <a:pt x="2165333" y="3527866"/>
                </a:lnTo>
                <a:lnTo>
                  <a:pt x="7199301" y="3527866"/>
                </a:lnTo>
                <a:lnTo>
                  <a:pt x="7199301" y="430619"/>
                </a:lnTo>
                <a:close/>
                <a:moveTo>
                  <a:pt x="1076618" y="214594"/>
                </a:moveTo>
                <a:lnTo>
                  <a:pt x="1076618" y="460308"/>
                </a:lnTo>
                <a:lnTo>
                  <a:pt x="1661277" y="460308"/>
                </a:lnTo>
                <a:lnTo>
                  <a:pt x="1661277" y="214594"/>
                </a:lnTo>
                <a:close/>
                <a:moveTo>
                  <a:pt x="0" y="0"/>
                </a:moveTo>
                <a:lnTo>
                  <a:pt x="7210987" y="0"/>
                </a:lnTo>
                <a:lnTo>
                  <a:pt x="7210987" y="3879762"/>
                </a:lnTo>
                <a:lnTo>
                  <a:pt x="0" y="3879762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4C33699-257D-4687-8A27-BA9BEE67B4C8}"/>
              </a:ext>
            </a:extLst>
          </p:cNvPr>
          <p:cNvSpPr txBox="1"/>
          <p:nvPr/>
        </p:nvSpPr>
        <p:spPr>
          <a:xfrm>
            <a:off x="1157757" y="1949338"/>
            <a:ext cx="2286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solidFill>
                  <a:schemeClr val="bg1"/>
                </a:solidFill>
              </a:rPr>
              <a:t>스테이터스</a:t>
            </a:r>
            <a:r>
              <a:rPr lang="ko-KR" altLang="en-US" sz="1100" dirty="0" smtClean="0">
                <a:solidFill>
                  <a:schemeClr val="bg1"/>
                </a:solidFill>
              </a:rPr>
              <a:t> 창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bg1"/>
                </a:solidFill>
              </a:rPr>
              <a:t>게임은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일시정지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143526" y="1419622"/>
            <a:ext cx="5033968" cy="30972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4C33699-257D-4687-8A27-BA9BEE67B4C8}"/>
              </a:ext>
            </a:extLst>
          </p:cNvPr>
          <p:cNvSpPr txBox="1"/>
          <p:nvPr/>
        </p:nvSpPr>
        <p:spPr>
          <a:xfrm>
            <a:off x="978987" y="3409558"/>
            <a:ext cx="228645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bg1"/>
                </a:solidFill>
              </a:rPr>
              <a:t>좌측 창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bg1"/>
                </a:solidFill>
              </a:rPr>
              <a:t>플레이어의 현재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능력치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  </a:t>
            </a:r>
            <a:r>
              <a:rPr lang="ko-KR" altLang="en-US" sz="1100" dirty="0" smtClean="0">
                <a:solidFill>
                  <a:schemeClr val="bg1"/>
                </a:solidFill>
              </a:rPr>
              <a:t>표기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bg1"/>
                </a:solidFill>
              </a:rPr>
              <a:t>우측 창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solidFill>
                  <a:schemeClr val="bg1"/>
                </a:solidFill>
              </a:rPr>
              <a:t>스테이터스</a:t>
            </a:r>
            <a:r>
              <a:rPr lang="ko-KR" altLang="en-US" sz="1100" dirty="0" smtClean="0">
                <a:solidFill>
                  <a:schemeClr val="bg1"/>
                </a:solidFill>
              </a:rPr>
              <a:t> 강화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chemeClr val="bg1"/>
                </a:solidFill>
              </a:rPr>
              <a:t>SP</a:t>
            </a:r>
            <a:r>
              <a:rPr lang="ko-KR" altLang="en-US" sz="1100" dirty="0" smtClean="0">
                <a:solidFill>
                  <a:schemeClr val="bg1"/>
                </a:solidFill>
              </a:rPr>
              <a:t>를 소모</a:t>
            </a:r>
            <a:r>
              <a:rPr lang="ko-KR" altLang="en-US" sz="1100" dirty="0">
                <a:solidFill>
                  <a:schemeClr val="bg1"/>
                </a:solidFill>
              </a:rPr>
              <a:t>해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능력치</a:t>
            </a:r>
            <a:r>
              <a:rPr lang="ko-KR" altLang="en-US" sz="1100" dirty="0" smtClean="0">
                <a:solidFill>
                  <a:schemeClr val="bg1"/>
                </a:solidFill>
              </a:rPr>
              <a:t> 강화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4C33699-257D-4687-8A27-BA9BEE67B4C8}"/>
              </a:ext>
            </a:extLst>
          </p:cNvPr>
          <p:cNvSpPr txBox="1"/>
          <p:nvPr/>
        </p:nvSpPr>
        <p:spPr>
          <a:xfrm>
            <a:off x="1071017" y="2643758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chemeClr val="bg1"/>
                </a:solidFill>
              </a:rPr>
              <a:t>Tab</a:t>
            </a:r>
            <a:r>
              <a:rPr lang="ko-KR" altLang="en-US" sz="1100" dirty="0" smtClean="0">
                <a:solidFill>
                  <a:schemeClr val="bg1"/>
                </a:solidFill>
              </a:rPr>
              <a:t>키 또는 클릭으로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bg1"/>
                </a:solidFill>
              </a:rPr>
              <a:t>게임으로 돌아가기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98625" y="1995686"/>
            <a:ext cx="244901" cy="194421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4C33699-257D-4687-8A27-BA9BEE67B4C8}"/>
              </a:ext>
            </a:extLst>
          </p:cNvPr>
          <p:cNvSpPr txBox="1"/>
          <p:nvPr/>
        </p:nvSpPr>
        <p:spPr>
          <a:xfrm>
            <a:off x="1040309" y="1479000"/>
            <a:ext cx="2286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bg1"/>
                </a:solidFill>
              </a:rPr>
              <a:t>사용 가능한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스킬포인트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043125" y="1203598"/>
            <a:ext cx="584659" cy="24571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57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="" xmlns:a16="http://schemas.microsoft.com/office/drawing/2014/main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저희가 </a:t>
            </a:r>
            <a:r>
              <a:rPr lang="ko-KR" altLang="en-US" sz="12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만든 게임의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1800" spc="-15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Result Scene</a:t>
            </a:r>
            <a:r>
              <a:rPr lang="ko-KR" altLang="en-US" sz="1800" spc="-15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입니다</a:t>
            </a:r>
            <a:r>
              <a:rPr lang="en-US" altLang="ko-KR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2381895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228184" y="434892"/>
            <a:ext cx="533922" cy="410086"/>
          </a:xfrm>
          <a:prstGeom prst="rect">
            <a:avLst/>
          </a:prstGeom>
        </p:spPr>
      </p:pic>
      <p:pic>
        <p:nvPicPr>
          <p:cNvPr id="11267" name="Picture 3" descr="D:\inha_1stproject\LegendOfWhite\Output\Asset\AllClearIm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36" y="1084660"/>
            <a:ext cx="4542437" cy="255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D:\inha_1stproject\LegendOfWhite\Output\Asset\gameov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362" y="2296641"/>
            <a:ext cx="4542437" cy="255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36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저희 </a:t>
            </a: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게임의 큰 </a:t>
            </a:r>
            <a:r>
              <a:rPr lang="ko-KR" altLang="en-US" sz="12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진행순서는 이렇습니다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게임 실행 프로세스</a:t>
            </a:r>
            <a:r>
              <a:rPr lang="ko-KR" altLang="en-US" sz="1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플로우 차트 입니다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F150665-2CD6-42DA-AC95-FD9CE51E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939332" y="434892"/>
            <a:ext cx="533922" cy="4100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9FF018D-1327-4778-8273-9B99A44C0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670748" y="434892"/>
            <a:ext cx="533922" cy="410086"/>
          </a:xfrm>
          <a:prstGeom prst="rect">
            <a:avLst/>
          </a:prstGeom>
        </p:spPr>
      </p:pic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5C913A41-F8BC-47F2-8E75-D74574D02AEB}"/>
              </a:ext>
            </a:extLst>
          </p:cNvPr>
          <p:cNvCxnSpPr>
            <a:cxnSpLocks/>
            <a:stCxn id="20" idx="2"/>
            <a:endCxn id="21" idx="3"/>
          </p:cNvCxnSpPr>
          <p:nvPr/>
        </p:nvCxnSpPr>
        <p:spPr>
          <a:xfrm rot="5400000">
            <a:off x="5702171" y="3664384"/>
            <a:ext cx="524949" cy="1386905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26A43A53-CA98-4C66-A623-A19DD161ADD6}"/>
              </a:ext>
            </a:extLst>
          </p:cNvPr>
          <p:cNvSpPr/>
          <p:nvPr/>
        </p:nvSpPr>
        <p:spPr>
          <a:xfrm>
            <a:off x="3831192" y="1146721"/>
            <a:ext cx="1440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시작</a:t>
            </a:r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xmlns="" id="{7997AC99-5CE2-4A3D-A9FD-0CCAF1172ADF}"/>
              </a:ext>
            </a:extLst>
          </p:cNvPr>
          <p:cNvSpPr/>
          <p:nvPr/>
        </p:nvSpPr>
        <p:spPr>
          <a:xfrm>
            <a:off x="3831192" y="1851670"/>
            <a:ext cx="1440000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메인 화면</a:t>
            </a:r>
          </a:p>
        </p:txBody>
      </p:sp>
      <p:sp>
        <p:nvSpPr>
          <p:cNvPr id="20" name="순서도: 대체 처리 19">
            <a:extLst>
              <a:ext uri="{FF2B5EF4-FFF2-40B4-BE49-F238E27FC236}">
                <a16:creationId xmlns:a16="http://schemas.microsoft.com/office/drawing/2014/main" xmlns="" id="{4B575EBD-A484-422C-A926-AA51CCD56B34}"/>
              </a:ext>
            </a:extLst>
          </p:cNvPr>
          <p:cNvSpPr/>
          <p:nvPr/>
        </p:nvSpPr>
        <p:spPr>
          <a:xfrm>
            <a:off x="5938097" y="3735362"/>
            <a:ext cx="1440000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마지막으로 저장된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챕터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스테이지</a:t>
            </a:r>
          </a:p>
        </p:txBody>
      </p:sp>
      <p:sp>
        <p:nvSpPr>
          <p:cNvPr id="16" name="순서도: 대체 처리 15">
            <a:extLst>
              <a:ext uri="{FF2B5EF4-FFF2-40B4-BE49-F238E27FC236}">
                <a16:creationId xmlns:a16="http://schemas.microsoft.com/office/drawing/2014/main" xmlns="" id="{45DE9CC1-7FAE-4DB1-9BDA-765C43DB37F1}"/>
              </a:ext>
            </a:extLst>
          </p:cNvPr>
          <p:cNvSpPr/>
          <p:nvPr/>
        </p:nvSpPr>
        <p:spPr>
          <a:xfrm>
            <a:off x="3831192" y="3735362"/>
            <a:ext cx="1440000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챕터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스테이지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C975A0D9-D29A-43F4-82AE-9B154A19862F}"/>
              </a:ext>
            </a:extLst>
          </p:cNvPr>
          <p:cNvSpPr/>
          <p:nvPr/>
        </p:nvSpPr>
        <p:spPr>
          <a:xfrm>
            <a:off x="3831192" y="4440311"/>
            <a:ext cx="1440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스테이지 입장</a:t>
            </a:r>
          </a:p>
        </p:txBody>
      </p:sp>
      <p:sp>
        <p:nvSpPr>
          <p:cNvPr id="18" name="순서도: 대체 처리 17">
            <a:extLst>
              <a:ext uri="{FF2B5EF4-FFF2-40B4-BE49-F238E27FC236}">
                <a16:creationId xmlns:a16="http://schemas.microsoft.com/office/drawing/2014/main" xmlns="" id="{A6AB6E0F-2E69-4895-BA1D-415972C7B6CA}"/>
              </a:ext>
            </a:extLst>
          </p:cNvPr>
          <p:cNvSpPr/>
          <p:nvPr/>
        </p:nvSpPr>
        <p:spPr>
          <a:xfrm>
            <a:off x="5938097" y="2556619"/>
            <a:ext cx="1440000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저장된 데이터 불러옴</a:t>
            </a: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xmlns="" id="{22386240-0520-4606-8FD6-CAC79B76D0C1}"/>
              </a:ext>
            </a:extLst>
          </p:cNvPr>
          <p:cNvSpPr/>
          <p:nvPr/>
        </p:nvSpPr>
        <p:spPr>
          <a:xfrm>
            <a:off x="3687106" y="2511225"/>
            <a:ext cx="1728172" cy="450788"/>
          </a:xfrm>
          <a:prstGeom prst="flowChartDecision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메뉴 선택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BD00D68A-D763-4FF5-993E-3DAE672990F9}"/>
              </a:ext>
            </a:extLst>
          </p:cNvPr>
          <p:cNvSpPr/>
          <p:nvPr/>
        </p:nvSpPr>
        <p:spPr>
          <a:xfrm>
            <a:off x="1765904" y="2556619"/>
            <a:ext cx="1440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종료 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07A80820-9ECA-46C6-94E5-E98148413DB9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4551192" y="1506721"/>
            <a:ext cx="0" cy="34494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56B98FC5-4AF9-4333-B7DE-EB7EF8C9050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551192" y="2211670"/>
            <a:ext cx="0" cy="299555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DDBAB0BB-9CBE-43FA-997E-2F571E8702F7}"/>
              </a:ext>
            </a:extLst>
          </p:cNvPr>
          <p:cNvCxnSpPr>
            <a:cxnSpLocks/>
            <a:stCxn id="6" idx="1"/>
            <a:endCxn id="22" idx="3"/>
          </p:cNvCxnSpPr>
          <p:nvPr/>
        </p:nvCxnSpPr>
        <p:spPr>
          <a:xfrm flipH="1">
            <a:off x="3205904" y="2736619"/>
            <a:ext cx="481202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06F22CEE-DA9D-4E3D-879C-E8ED0FF9B18A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>
            <a:off x="4551192" y="4095362"/>
            <a:ext cx="0" cy="34494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9321B143-ACA9-46A8-A69F-6B103CD81647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6658097" y="2916619"/>
            <a:ext cx="0" cy="818743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6DFC6CCC-AE28-4233-B3F5-D26F81E22472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4551192" y="2962013"/>
            <a:ext cx="0" cy="77334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F663A139-5894-40EF-9B19-861D35267A15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5415278" y="2736619"/>
            <a:ext cx="522819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3629FBF9-99F3-4F01-8698-4A26FAA34226}"/>
              </a:ext>
            </a:extLst>
          </p:cNvPr>
          <p:cNvSpPr txBox="1"/>
          <p:nvPr/>
        </p:nvSpPr>
        <p:spPr>
          <a:xfrm>
            <a:off x="5028578" y="2407371"/>
            <a:ext cx="100810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/>
              <a:t>이어하기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7B9B8586-FE46-4FB1-9489-6A5D823638FD}"/>
              </a:ext>
            </a:extLst>
          </p:cNvPr>
          <p:cNvSpPr txBox="1"/>
          <p:nvPr/>
        </p:nvSpPr>
        <p:spPr>
          <a:xfrm>
            <a:off x="3032348" y="2407371"/>
            <a:ext cx="100810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/>
              <a:t>게임종료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E9305004-F977-4E41-A79D-77BC8A127C62}"/>
              </a:ext>
            </a:extLst>
          </p:cNvPr>
          <p:cNvSpPr txBox="1"/>
          <p:nvPr/>
        </p:nvSpPr>
        <p:spPr>
          <a:xfrm>
            <a:off x="4407169" y="2876944"/>
            <a:ext cx="100810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/>
              <a:t>새로하기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527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E17482A4-46EE-4C7E-92CB-318C2C7BB51F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저희 게임의 큰 진행순서는 </a:t>
            </a:r>
            <a:r>
              <a:rPr lang="ko-KR" altLang="en-US" sz="120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이렇습니다</a:t>
            </a:r>
            <a: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200" spc="-1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8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스테이지 진행 프로세스</a:t>
            </a:r>
            <a:r>
              <a:rPr lang="ko-KR" altLang="en-US" sz="18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플로우 차트 입니다</a:t>
            </a:r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5C913A41-F8BC-47F2-8E75-D74574D02AEB}"/>
              </a:ext>
            </a:extLst>
          </p:cNvPr>
          <p:cNvCxnSpPr>
            <a:cxnSpLocks/>
            <a:stCxn id="88" idx="1"/>
            <a:endCxn id="14" idx="1"/>
          </p:cNvCxnSpPr>
          <p:nvPr/>
        </p:nvCxnSpPr>
        <p:spPr>
          <a:xfrm rot="10800000" flipH="1">
            <a:off x="1915598" y="1243229"/>
            <a:ext cx="1386905" cy="2872054"/>
          </a:xfrm>
          <a:prstGeom prst="bentConnector3">
            <a:avLst>
              <a:gd name="adj1" fmla="val -40291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3B3ADCF4-579F-45DC-B099-BC5250E1B374}"/>
              </a:ext>
            </a:extLst>
          </p:cNvPr>
          <p:cNvSpPr/>
          <p:nvPr/>
        </p:nvSpPr>
        <p:spPr>
          <a:xfrm>
            <a:off x="3302504" y="1063229"/>
            <a:ext cx="1440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스테이지 입장</a:t>
            </a:r>
          </a:p>
        </p:txBody>
      </p:sp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xmlns="" id="{ABBC2E47-4DD0-47D2-A236-DC25543F08C2}"/>
              </a:ext>
            </a:extLst>
          </p:cNvPr>
          <p:cNvSpPr/>
          <p:nvPr/>
        </p:nvSpPr>
        <p:spPr>
          <a:xfrm>
            <a:off x="4689409" y="2250063"/>
            <a:ext cx="1440000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보스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스테이지 진행</a:t>
            </a:r>
          </a:p>
        </p:txBody>
      </p:sp>
      <p:sp>
        <p:nvSpPr>
          <p:cNvPr id="22" name="순서도: 판단 21">
            <a:extLst>
              <a:ext uri="{FF2B5EF4-FFF2-40B4-BE49-F238E27FC236}">
                <a16:creationId xmlns:a16="http://schemas.microsoft.com/office/drawing/2014/main" xmlns="" id="{E5124B90-AC3A-4E0C-B6E9-6159A38C7911}"/>
              </a:ext>
            </a:extLst>
          </p:cNvPr>
          <p:cNvSpPr/>
          <p:nvPr/>
        </p:nvSpPr>
        <p:spPr>
          <a:xfrm>
            <a:off x="3158418" y="1649671"/>
            <a:ext cx="1728172" cy="518182"/>
          </a:xfrm>
          <a:prstGeom prst="flowChartDecision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11</a:t>
            </a:r>
            <a:r>
              <a:rPr lang="ko-KR" altLang="en-US" sz="1100" dirty="0" smtClean="0">
                <a:solidFill>
                  <a:schemeClr val="tx1"/>
                </a:solidFill>
              </a:rPr>
              <a:t>스테이지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인가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F69525A0-3535-435E-8B77-A0DB71ABB010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4022504" y="1423229"/>
            <a:ext cx="0" cy="22644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CFF9EB1C-824E-4662-8698-C2D75EF6767B}"/>
              </a:ext>
            </a:extLst>
          </p:cNvPr>
          <p:cNvCxnSpPr>
            <a:cxnSpLocks/>
            <a:stCxn id="21" idx="2"/>
            <a:endCxn id="53" idx="0"/>
          </p:cNvCxnSpPr>
          <p:nvPr/>
        </p:nvCxnSpPr>
        <p:spPr>
          <a:xfrm>
            <a:off x="5409409" y="2610063"/>
            <a:ext cx="0" cy="26025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7D37F8D-00FB-4B15-8035-CB11E53B4B11}"/>
              </a:ext>
            </a:extLst>
          </p:cNvPr>
          <p:cNvSpPr txBox="1"/>
          <p:nvPr/>
        </p:nvSpPr>
        <p:spPr>
          <a:xfrm>
            <a:off x="4592978" y="1599743"/>
            <a:ext cx="100810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xmlns="" id="{88D00DAE-D585-4D8C-BDCE-8618AF71B1FD}"/>
              </a:ext>
            </a:extLst>
          </p:cNvPr>
          <p:cNvCxnSpPr>
            <a:cxnSpLocks/>
            <a:stCxn id="22" idx="3"/>
            <a:endCxn id="21" idx="0"/>
          </p:cNvCxnSpPr>
          <p:nvPr/>
        </p:nvCxnSpPr>
        <p:spPr>
          <a:xfrm>
            <a:off x="4886590" y="1908762"/>
            <a:ext cx="522819" cy="341301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xmlns="" id="{5E67327C-D67D-4A08-A4CA-989B87F0FC4B}"/>
              </a:ext>
            </a:extLst>
          </p:cNvPr>
          <p:cNvSpPr/>
          <p:nvPr/>
        </p:nvSpPr>
        <p:spPr>
          <a:xfrm>
            <a:off x="6405226" y="3514754"/>
            <a:ext cx="1440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오버</a:t>
            </a:r>
          </a:p>
        </p:txBody>
      </p:sp>
      <p:sp>
        <p:nvSpPr>
          <p:cNvPr id="53" name="순서도: 판단 52">
            <a:extLst>
              <a:ext uri="{FF2B5EF4-FFF2-40B4-BE49-F238E27FC236}">
                <a16:creationId xmlns:a16="http://schemas.microsoft.com/office/drawing/2014/main" xmlns="" id="{6DB6C9C6-DD9A-4381-847D-0ECFF1FC2D6C}"/>
              </a:ext>
            </a:extLst>
          </p:cNvPr>
          <p:cNvSpPr/>
          <p:nvPr/>
        </p:nvSpPr>
        <p:spPr>
          <a:xfrm>
            <a:off x="4545323" y="2870319"/>
            <a:ext cx="1728172" cy="518182"/>
          </a:xfrm>
          <a:prstGeom prst="flowChartDecision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클리어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하였는가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xmlns="" id="{0C0FC287-FC41-4628-A19C-03E054E852EE}"/>
              </a:ext>
            </a:extLst>
          </p:cNvPr>
          <p:cNvCxnSpPr>
            <a:cxnSpLocks/>
            <a:stCxn id="53" idx="3"/>
            <a:endCxn id="49" idx="0"/>
          </p:cNvCxnSpPr>
          <p:nvPr/>
        </p:nvCxnSpPr>
        <p:spPr>
          <a:xfrm>
            <a:off x="6273495" y="3129410"/>
            <a:ext cx="851731" cy="385344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90237794-A1EE-435C-A754-25D90A0B623A}"/>
              </a:ext>
            </a:extLst>
          </p:cNvPr>
          <p:cNvCxnSpPr>
            <a:cxnSpLocks/>
            <a:stCxn id="53" idx="2"/>
            <a:endCxn id="66" idx="0"/>
          </p:cNvCxnSpPr>
          <p:nvPr/>
        </p:nvCxnSpPr>
        <p:spPr>
          <a:xfrm>
            <a:off x="5409409" y="3388501"/>
            <a:ext cx="0" cy="54678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CC343964-3950-43A0-9063-E60C59F0F1E1}"/>
              </a:ext>
            </a:extLst>
          </p:cNvPr>
          <p:cNvSpPr/>
          <p:nvPr/>
        </p:nvSpPr>
        <p:spPr>
          <a:xfrm>
            <a:off x="4689409" y="4600093"/>
            <a:ext cx="1440000" cy="36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메인 화면으로</a:t>
            </a: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xmlns="" id="{E1696877-99E3-4248-8881-968B278EA527}"/>
              </a:ext>
            </a:extLst>
          </p:cNvPr>
          <p:cNvSpPr/>
          <p:nvPr/>
        </p:nvSpPr>
        <p:spPr>
          <a:xfrm>
            <a:off x="4689409" y="3935283"/>
            <a:ext cx="1440000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보상 수령 및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다음 챕터 개방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C747B72C-9A4F-4C2D-BE6F-B52CDDC4C484}"/>
              </a:ext>
            </a:extLst>
          </p:cNvPr>
          <p:cNvCxnSpPr>
            <a:cxnSpLocks/>
            <a:stCxn id="66" idx="2"/>
            <a:endCxn id="60" idx="0"/>
          </p:cNvCxnSpPr>
          <p:nvPr/>
        </p:nvCxnSpPr>
        <p:spPr>
          <a:xfrm>
            <a:off x="5409409" y="4295283"/>
            <a:ext cx="0" cy="30481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xmlns="" id="{AB60705D-61A6-49AE-97F3-25F2D28264AE}"/>
              </a:ext>
            </a:extLst>
          </p:cNvPr>
          <p:cNvCxnSpPr>
            <a:cxnSpLocks/>
            <a:stCxn id="22" idx="1"/>
            <a:endCxn id="76" idx="0"/>
          </p:cNvCxnSpPr>
          <p:nvPr/>
        </p:nvCxnSpPr>
        <p:spPr>
          <a:xfrm rot="10800000" flipV="1">
            <a:off x="2640982" y="1908761"/>
            <a:ext cx="517436" cy="341301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순서도: 대체 처리 75">
            <a:extLst>
              <a:ext uri="{FF2B5EF4-FFF2-40B4-BE49-F238E27FC236}">
                <a16:creationId xmlns:a16="http://schemas.microsoft.com/office/drawing/2014/main" xmlns="" id="{C669E0F3-31BC-4852-98B2-6B2DE7D77CB5}"/>
              </a:ext>
            </a:extLst>
          </p:cNvPr>
          <p:cNvSpPr/>
          <p:nvPr/>
        </p:nvSpPr>
        <p:spPr>
          <a:xfrm>
            <a:off x="1920982" y="2250063"/>
            <a:ext cx="1440000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일반 스테이지 진행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1A43796E-3D78-4EA5-8AA8-CAECB1569B84}"/>
              </a:ext>
            </a:extLst>
          </p:cNvPr>
          <p:cNvSpPr txBox="1"/>
          <p:nvPr/>
        </p:nvSpPr>
        <p:spPr>
          <a:xfrm>
            <a:off x="2635599" y="1599743"/>
            <a:ext cx="100810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No</a:t>
            </a:r>
          </a:p>
        </p:txBody>
      </p:sp>
      <p:sp>
        <p:nvSpPr>
          <p:cNvPr id="85" name="순서도: 판단 84">
            <a:extLst>
              <a:ext uri="{FF2B5EF4-FFF2-40B4-BE49-F238E27FC236}">
                <a16:creationId xmlns:a16="http://schemas.microsoft.com/office/drawing/2014/main" xmlns="" id="{8DD010A7-EEAF-4C32-897A-79DD2D690707}"/>
              </a:ext>
            </a:extLst>
          </p:cNvPr>
          <p:cNvSpPr/>
          <p:nvPr/>
        </p:nvSpPr>
        <p:spPr>
          <a:xfrm>
            <a:off x="1771513" y="2870319"/>
            <a:ext cx="1728172" cy="518182"/>
          </a:xfrm>
          <a:prstGeom prst="flowChartDecision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클리어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하였는가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8" name="순서도: 대체 처리 87">
            <a:extLst>
              <a:ext uri="{FF2B5EF4-FFF2-40B4-BE49-F238E27FC236}">
                <a16:creationId xmlns:a16="http://schemas.microsoft.com/office/drawing/2014/main" xmlns="" id="{602D662F-F35A-4952-8944-E27387F0CDFF}"/>
              </a:ext>
            </a:extLst>
          </p:cNvPr>
          <p:cNvSpPr/>
          <p:nvPr/>
        </p:nvSpPr>
        <p:spPr>
          <a:xfrm>
            <a:off x="1915599" y="3935283"/>
            <a:ext cx="1440000" cy="360000"/>
          </a:xfrm>
          <a:prstGeom prst="flowChartAlternateProcess">
            <a:avLst/>
          </a:prstGeom>
          <a:solidFill>
            <a:schemeClr val="bg1">
              <a:lumMod val="75000"/>
              <a:alpha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다음 스테이지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개방 및 진행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AA5FFA71-06E6-4164-B9A7-9BAC29EC7F3B}"/>
              </a:ext>
            </a:extLst>
          </p:cNvPr>
          <p:cNvCxnSpPr>
            <a:cxnSpLocks/>
            <a:stCxn id="76" idx="2"/>
            <a:endCxn id="85" idx="0"/>
          </p:cNvCxnSpPr>
          <p:nvPr/>
        </p:nvCxnSpPr>
        <p:spPr>
          <a:xfrm flipH="1">
            <a:off x="2635599" y="2610063"/>
            <a:ext cx="5383" cy="26025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xmlns="" id="{DBD6F390-BEC4-4694-BB4C-CD6C2ABC3CC7}"/>
              </a:ext>
            </a:extLst>
          </p:cNvPr>
          <p:cNvCxnSpPr>
            <a:cxnSpLocks/>
            <a:stCxn id="85" idx="2"/>
            <a:endCxn id="88" idx="0"/>
          </p:cNvCxnSpPr>
          <p:nvPr/>
        </p:nvCxnSpPr>
        <p:spPr>
          <a:xfrm>
            <a:off x="2635599" y="3388501"/>
            <a:ext cx="0" cy="54678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xmlns="" id="{33146C58-BE8C-44D0-A2BC-FE85B6DC370B}"/>
              </a:ext>
            </a:extLst>
          </p:cNvPr>
          <p:cNvCxnSpPr>
            <a:cxnSpLocks/>
            <a:stCxn id="85" idx="3"/>
            <a:endCxn id="49" idx="1"/>
          </p:cNvCxnSpPr>
          <p:nvPr/>
        </p:nvCxnSpPr>
        <p:spPr>
          <a:xfrm>
            <a:off x="3499685" y="3129410"/>
            <a:ext cx="2905541" cy="565344"/>
          </a:xfrm>
          <a:prstGeom prst="bentConnector3">
            <a:avLst>
              <a:gd name="adj1" fmla="val 17873"/>
            </a:avLst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AC32BF82-EFAB-4055-9E1E-C3BF3BDE4CAB}"/>
              </a:ext>
            </a:extLst>
          </p:cNvPr>
          <p:cNvSpPr txBox="1"/>
          <p:nvPr/>
        </p:nvSpPr>
        <p:spPr>
          <a:xfrm>
            <a:off x="5122044" y="3260684"/>
            <a:ext cx="100810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793E6091-1502-44B6-BC01-67FF6083E7BE}"/>
              </a:ext>
            </a:extLst>
          </p:cNvPr>
          <p:cNvSpPr txBox="1"/>
          <p:nvPr/>
        </p:nvSpPr>
        <p:spPr>
          <a:xfrm>
            <a:off x="2359845" y="3303350"/>
            <a:ext cx="100810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7246BC0E-AE4C-4738-B917-92E14E4745F3}"/>
              </a:ext>
            </a:extLst>
          </p:cNvPr>
          <p:cNvSpPr txBox="1"/>
          <p:nvPr/>
        </p:nvSpPr>
        <p:spPr>
          <a:xfrm>
            <a:off x="3082354" y="2828190"/>
            <a:ext cx="100810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F087F03A-AFF2-4E79-8CF4-86BC84C52992}"/>
              </a:ext>
            </a:extLst>
          </p:cNvPr>
          <p:cNvSpPr txBox="1"/>
          <p:nvPr/>
        </p:nvSpPr>
        <p:spPr>
          <a:xfrm>
            <a:off x="5836272" y="2828190"/>
            <a:ext cx="1008109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/>
              <a:t>No</a:t>
            </a:r>
            <a:endParaRPr lang="ko-KR" altLang="en-US" sz="1100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42EB30B5-E7AE-4A51-A054-1BC164F239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3" t="21961" r="54345" b="15637"/>
          <a:stretch/>
        </p:blipFill>
        <p:spPr>
          <a:xfrm>
            <a:off x="1939332" y="434892"/>
            <a:ext cx="533922" cy="41008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67BE1115-5166-459E-90A0-2FD03FCFFE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89" t="21961" r="6569" b="15637"/>
          <a:stretch/>
        </p:blipFill>
        <p:spPr>
          <a:xfrm>
            <a:off x="6670748" y="434892"/>
            <a:ext cx="533922" cy="41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0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3984</TotalTime>
  <Words>619</Words>
  <Application>Microsoft Office PowerPoint</Application>
  <PresentationFormat>화면 슬라이드 쇼(16:9)</PresentationFormat>
  <Paragraphs>167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게임 시연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Inha</dc:creator>
  <cp:lastModifiedBy>Inha</cp:lastModifiedBy>
  <cp:revision>476</cp:revision>
  <dcterms:created xsi:type="dcterms:W3CDTF">2019-07-13T05:28:09Z</dcterms:created>
  <dcterms:modified xsi:type="dcterms:W3CDTF">2019-08-23T02:01:41Z</dcterms:modified>
</cp:coreProperties>
</file>