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88" r:id="rId3"/>
    <p:sldId id="301" r:id="rId4"/>
    <p:sldId id="302" r:id="rId5"/>
    <p:sldId id="303" r:id="rId6"/>
    <p:sldId id="264" r:id="rId7"/>
    <p:sldId id="294" r:id="rId8"/>
    <p:sldId id="299" r:id="rId9"/>
    <p:sldId id="300" r:id="rId10"/>
    <p:sldId id="304" r:id="rId11"/>
    <p:sldId id="311" r:id="rId12"/>
    <p:sldId id="315" r:id="rId13"/>
    <p:sldId id="310" r:id="rId14"/>
    <p:sldId id="314" r:id="rId15"/>
    <p:sldId id="313" r:id="rId16"/>
    <p:sldId id="305" r:id="rId17"/>
    <p:sldId id="306" r:id="rId18"/>
    <p:sldId id="307" r:id="rId19"/>
    <p:sldId id="308" r:id="rId20"/>
    <p:sldId id="309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준혁 HL" initials="준H" lastIdx="1" clrIdx="0">
    <p:extLst>
      <p:ext uri="{19B8F6BF-5375-455C-9EA6-DF929625EA0E}">
        <p15:presenceInfo xmlns:p15="http://schemas.microsoft.com/office/powerpoint/2012/main" xmlns="" userId="b0a9e0daae91d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CECEC"/>
    <a:srgbClr val="D9D9D9"/>
    <a:srgbClr val="888888"/>
    <a:srgbClr val="FFFF00"/>
    <a:srgbClr val="FFD757"/>
    <a:srgbClr val="B8B400"/>
    <a:srgbClr val="215968"/>
    <a:srgbClr val="A8A400"/>
    <a:srgbClr val="64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94" autoAdjust="0"/>
  </p:normalViewPr>
  <p:slideViewPr>
    <p:cSldViewPr>
      <p:cViewPr varScale="1">
        <p:scale>
          <a:sx n="146" d="100"/>
          <a:sy n="146" d="100"/>
        </p:scale>
        <p:origin x="-99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0479-E6CF-44E2-894A-03A35A1A4B3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7B33-9C0C-4D7A-BFA9-574F62FC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4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16F-84A1-426B-9E8F-E483F30B57D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138" y="179529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accent1"/>
                </a:solidFill>
              </a:rPr>
              <a:t>[ 1st Project ]</a:t>
            </a:r>
            <a:r>
              <a:rPr lang="en-US" altLang="ko-KR" sz="1200" dirty="0">
                <a:solidFill>
                  <a:srgbClr val="FFFF00"/>
                </a:solidFill>
              </a:rPr>
              <a:t/>
            </a:r>
            <a:br>
              <a:rPr lang="en-US" altLang="ko-KR" sz="1200" dirty="0">
                <a:solidFill>
                  <a:srgbClr val="FFFF00"/>
                </a:solidFill>
              </a:rPr>
            </a:b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중간 프로젝트 초안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2709126" y="2513667"/>
            <a:ext cx="372574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82355" y="2579578"/>
            <a:ext cx="5525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명조" pitchFamily="18" charset="-127"/>
                <a:ea typeface="HY견명조" pitchFamily="18" charset="-127"/>
              </a:rPr>
              <a:t>“</a:t>
            </a:r>
            <a:r>
              <a:rPr lang="en-US" altLang="ko-KR" sz="105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이게 </a:t>
            </a:r>
            <a:r>
              <a:rPr lang="ko-KR" altLang="en-US" sz="1050" spc="-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뭔진</a:t>
            </a:r>
            <a:r>
              <a:rPr lang="ko-KR" altLang="en-US" sz="105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모르겠지만 아무튼 열심히 만들었습니다</a:t>
            </a:r>
            <a:r>
              <a:rPr lang="en-US" altLang="ko-KR" sz="105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5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명조" pitchFamily="18" charset="-127"/>
                <a:ea typeface="HY견명조" pitchFamily="18" charset="-127"/>
              </a:rPr>
              <a:t>”</a:t>
            </a:r>
            <a:endParaRPr lang="ko-KR" altLang="en-US" sz="1050" b="1" spc="-100" dirty="0">
              <a:solidFill>
                <a:schemeClr val="tx1">
                  <a:lumMod val="65000"/>
                  <a:lumOff val="35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2315" y="3418788"/>
            <a:ext cx="62460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인하대학교 미래인재개발원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문화콘텐츠프로그램개발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白팀 강석진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윤준혁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83518"/>
            <a:ext cx="7488832" cy="41044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55774" y="627534"/>
            <a:ext cx="3108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백</a:t>
            </a:r>
            <a:r>
              <a:rPr lang="ko-KR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의전설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19555" y="2542719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겜고</a:t>
            </a:r>
            <a:endParaRPr lang="en-US" altLang="ko-KR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104" y="2535746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겜끔</a:t>
            </a:r>
            <a:endParaRPr lang="en-US" altLang="ko-KR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2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83518"/>
            <a:ext cx="7488832" cy="41044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699541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Lv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Life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1859753"/>
            <a:ext cx="79208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/>
          <p:cNvSpPr/>
          <p:nvPr/>
        </p:nvSpPr>
        <p:spPr>
          <a:xfrm>
            <a:off x="1475656" y="2003769"/>
            <a:ext cx="720080" cy="64807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웃는 얼굴 7"/>
          <p:cNvSpPr/>
          <p:nvPr/>
        </p:nvSpPr>
        <p:spPr>
          <a:xfrm>
            <a:off x="4283968" y="3363838"/>
            <a:ext cx="720080" cy="648072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489592"/>
            <a:ext cx="7488832" cy="209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1700" y="72680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+20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/>
          <p:cNvGrpSpPr/>
          <p:nvPr/>
        </p:nvGrpSpPr>
        <p:grpSpPr>
          <a:xfrm>
            <a:off x="801086" y="519522"/>
            <a:ext cx="7489043" cy="4104456"/>
            <a:chOff x="611560" y="785952"/>
            <a:chExt cx="7489043" cy="3802022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1560" y="1419622"/>
              <a:ext cx="7489043" cy="3168352"/>
              <a:chOff x="604818" y="1539974"/>
              <a:chExt cx="7312526" cy="3048000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604818" y="1539974"/>
                <a:ext cx="4877836" cy="3048000"/>
                <a:chOff x="604818" y="1539974"/>
                <a:chExt cx="4877836" cy="304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604818" y="1539974"/>
                  <a:ext cx="2437625" cy="3048000"/>
                  <a:chOff x="604818" y="1539974"/>
                  <a:chExt cx="2437625" cy="3048000"/>
                </a:xfrm>
              </p:grpSpPr>
              <p:grpSp>
                <p:nvGrpSpPr>
                  <p:cNvPr id="3" name="그룹 2"/>
                  <p:cNvGrpSpPr/>
                  <p:nvPr/>
                </p:nvGrpSpPr>
                <p:grpSpPr>
                  <a:xfrm>
                    <a:off x="604818" y="1539974"/>
                    <a:ext cx="1219809" cy="3048000"/>
                    <a:chOff x="604818" y="1539974"/>
                    <a:chExt cx="1219809" cy="3048000"/>
                  </a:xfrm>
                </p:grpSpPr>
                <p:pic>
                  <p:nvPicPr>
                    <p:cNvPr id="2" name="그림 1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4818" y="15399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4831" y="15399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그림 11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231" y="21495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" name="그림 12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014" y="27591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5027" y="27591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그림 14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427" y="33687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4418" y="21495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그림 16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3627" y="33687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그림 17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427" y="39783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그림 1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0050" y="3978374"/>
                      <a:ext cx="609600" cy="6096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0" name="그룹 19"/>
                  <p:cNvGrpSpPr/>
                  <p:nvPr/>
                </p:nvGrpSpPr>
                <p:grpSpPr>
                  <a:xfrm>
                    <a:off x="1817020" y="1539974"/>
                    <a:ext cx="1225423" cy="3048000"/>
                    <a:chOff x="599204" y="1539974"/>
                    <a:chExt cx="1225423" cy="3048000"/>
                  </a:xfrm>
                </p:grpSpPr>
                <p:pic>
                  <p:nvPicPr>
                    <p:cNvPr id="21" name="그림 20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4818" y="15399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그림 21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4831" y="15399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그림 22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231" y="21495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그림 23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014" y="27591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그림 24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5027" y="27591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그림 2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427" y="33687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그림 26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4418" y="21495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그림 27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3627" y="33687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그림 2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9204" y="39783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그림 2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3672" y="3978374"/>
                      <a:ext cx="609600" cy="6096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2" name="그룹 31"/>
                <p:cNvGrpSpPr/>
                <p:nvPr/>
              </p:nvGrpSpPr>
              <p:grpSpPr>
                <a:xfrm>
                  <a:off x="3032884" y="1539974"/>
                  <a:ext cx="2449770" cy="3048000"/>
                  <a:chOff x="592673" y="1539974"/>
                  <a:chExt cx="2449770" cy="3048000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592673" y="1539974"/>
                    <a:ext cx="1231954" cy="3048000"/>
                    <a:chOff x="592673" y="1539974"/>
                    <a:chExt cx="1231954" cy="3048000"/>
                  </a:xfrm>
                </p:grpSpPr>
                <p:pic>
                  <p:nvPicPr>
                    <p:cNvPr id="45" name="그림 44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4818" y="15399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그림 4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4831" y="15399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그림 46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231" y="21495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그림 47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014" y="27591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그림 4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5027" y="27591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그림 4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427" y="33687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그림 50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4418" y="21495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그림 51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3627" y="33687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그림 52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673" y="39783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그림 53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3673" y="3978374"/>
                      <a:ext cx="609600" cy="6096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4" name="그룹 33"/>
                  <p:cNvGrpSpPr/>
                  <p:nvPr/>
                </p:nvGrpSpPr>
                <p:grpSpPr>
                  <a:xfrm>
                    <a:off x="1816866" y="1539974"/>
                    <a:ext cx="1225577" cy="3048000"/>
                    <a:chOff x="599050" y="1539974"/>
                    <a:chExt cx="1225577" cy="3048000"/>
                  </a:xfrm>
                </p:grpSpPr>
                <p:pic>
                  <p:nvPicPr>
                    <p:cNvPr id="35" name="그림 34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4818" y="15399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그림 3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4831" y="15399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그림 36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231" y="21495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그림 37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014" y="27591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그림 3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5027" y="27591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그림 3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5427" y="33687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그림 40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4418" y="21495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그림 41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3627" y="33687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그림 42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9050" y="3978374"/>
                      <a:ext cx="609600" cy="609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그림 43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0050" y="3978374"/>
                      <a:ext cx="609600" cy="6096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5481254" y="1539974"/>
                <a:ext cx="2436090" cy="3048000"/>
                <a:chOff x="5481254" y="1539974"/>
                <a:chExt cx="2436090" cy="3048000"/>
              </a:xfrm>
            </p:grpSpPr>
            <p:pic>
              <p:nvPicPr>
                <p:cNvPr id="103" name="그림 10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1254" y="15399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1267" y="15399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05" name="그림 10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1667" y="21495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06" name="그림 10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1450" y="27591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07" name="그림 10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1463" y="27591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08" name="그림 10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1863" y="33687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09" name="그림 10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0854" y="21495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0" name="그림 10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0063" y="33687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1" name="그림 1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1863" y="39783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2863" y="39783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6135" y="15399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6148" y="15399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5" name="그림 11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6548" y="21495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6" name="그림 1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2708" y="27591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7" name="그림 1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6344" y="27591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8" name="그림 11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6744" y="33687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5735" y="21495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4944" y="33687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3121" y="3978374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7744" y="3978374"/>
                  <a:ext cx="609600" cy="6096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" y="785952"/>
              <a:ext cx="624315" cy="633670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499" y="785952"/>
              <a:ext cx="624315" cy="633670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74" y="785952"/>
              <a:ext cx="624315" cy="633670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12" y="785952"/>
              <a:ext cx="624315" cy="633670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876" y="785952"/>
              <a:ext cx="624315" cy="633670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614" y="785952"/>
              <a:ext cx="624315" cy="633670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089" y="785952"/>
              <a:ext cx="624315" cy="633670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827" y="785952"/>
              <a:ext cx="624315" cy="633670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909" y="785952"/>
              <a:ext cx="624315" cy="633670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647" y="785952"/>
              <a:ext cx="624315" cy="633670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116" y="785952"/>
              <a:ext cx="624315" cy="633670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4854" y="785952"/>
              <a:ext cx="624315" cy="633670"/>
            </a:xfrm>
            <a:prstGeom prst="rect">
              <a:avLst/>
            </a:prstGeom>
          </p:spPr>
        </p:pic>
      </p:grpSp>
      <p:pic>
        <p:nvPicPr>
          <p:cNvPr id="160" name="그림 1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01" y="591530"/>
            <a:ext cx="624352" cy="684076"/>
          </a:xfrm>
          <a:prstGeom prst="rect">
            <a:avLst/>
          </a:prstGeom>
        </p:spPr>
      </p:pic>
      <p:sp>
        <p:nvSpPr>
          <p:cNvPr id="191" name="모서리가 둥근 직사각형 190"/>
          <p:cNvSpPr/>
          <p:nvPr/>
        </p:nvSpPr>
        <p:spPr>
          <a:xfrm>
            <a:off x="804881" y="535933"/>
            <a:ext cx="2367744" cy="969301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57" y="628156"/>
            <a:ext cx="1197339" cy="354068"/>
          </a:xfrm>
          <a:prstGeom prst="rect">
            <a:avLst/>
          </a:prstGeom>
        </p:spPr>
      </p:pic>
      <p:sp>
        <p:nvSpPr>
          <p:cNvPr id="192" name="타원 191"/>
          <p:cNvSpPr/>
          <p:nvPr/>
        </p:nvSpPr>
        <p:spPr>
          <a:xfrm>
            <a:off x="905353" y="582823"/>
            <a:ext cx="889214" cy="88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1740380" y="1344432"/>
            <a:ext cx="1367160" cy="137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경험치바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7148226" y="891389"/>
            <a:ext cx="1250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포인트</a:t>
            </a:r>
            <a:endParaRPr lang="ko-KR" alt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1609654" y="100419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뭐쓸거있나</a:t>
            </a:r>
            <a:endParaRPr lang="ko-KR" alt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6647616" y="53000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스테이</a:t>
            </a:r>
            <a:r>
              <a:rPr lang="ko-KR" altLang="en-US" sz="1200" dirty="0"/>
              <a:t>지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609654" y="66669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체력바</a:t>
            </a:r>
            <a:endParaRPr lang="ko-KR" altLang="en-US" sz="1200" dirty="0"/>
          </a:p>
        </p:txBody>
      </p:sp>
      <p:pic>
        <p:nvPicPr>
          <p:cNvPr id="203" name="그림 2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1" y="2842422"/>
            <a:ext cx="609600" cy="609600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7" y="2836043"/>
            <a:ext cx="609600" cy="609600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7" y="2836043"/>
            <a:ext cx="609600" cy="60960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13" y="2829664"/>
            <a:ext cx="609600" cy="609600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46" y="2843098"/>
            <a:ext cx="609516" cy="6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83518"/>
            <a:ext cx="7488832" cy="41044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699541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Lv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Life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1859753"/>
            <a:ext cx="79208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/>
          <p:cNvSpPr/>
          <p:nvPr/>
        </p:nvSpPr>
        <p:spPr>
          <a:xfrm>
            <a:off x="1475656" y="2003769"/>
            <a:ext cx="720080" cy="64807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웃는 얼굴 7"/>
          <p:cNvSpPr/>
          <p:nvPr/>
        </p:nvSpPr>
        <p:spPr>
          <a:xfrm>
            <a:off x="4067944" y="3579862"/>
            <a:ext cx="720080" cy="648072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489592"/>
            <a:ext cx="7488832" cy="209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901274" y="56097"/>
            <a:ext cx="2304256" cy="53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현재스탯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스킬업페이지</a:t>
            </a:r>
            <a:endParaRPr lang="ko-KR" altLang="en-US" sz="10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5565889" y="765870"/>
            <a:ext cx="2376264" cy="3715868"/>
            <a:chOff x="1043608" y="728091"/>
            <a:chExt cx="4124836" cy="3652099"/>
          </a:xfrm>
          <a:solidFill>
            <a:schemeClr val="accent4">
              <a:alpha val="20000"/>
            </a:schemeClr>
          </a:solidFill>
        </p:grpSpPr>
        <p:sp>
          <p:nvSpPr>
            <p:cNvPr id="51" name="직사각형 50"/>
            <p:cNvSpPr/>
            <p:nvPr/>
          </p:nvSpPr>
          <p:spPr>
            <a:xfrm>
              <a:off x="1043608" y="728091"/>
              <a:ext cx="4124836" cy="3652099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68237" y="810932"/>
              <a:ext cx="2304257" cy="20583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증가량</a:t>
              </a:r>
              <a:r>
                <a:rPr lang="ko-KR" altLang="en-US" sz="1000" dirty="0" smtClean="0"/>
                <a:t>  필요포인트</a:t>
              </a:r>
              <a:endParaRPr lang="ko-KR" altLang="en-US" sz="10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451696" y="765870"/>
            <a:ext cx="1941966" cy="3715867"/>
            <a:chOff x="1797484" y="728091"/>
            <a:chExt cx="3370960" cy="3652099"/>
          </a:xfrm>
          <a:solidFill>
            <a:schemeClr val="accent4">
              <a:alpha val="20000"/>
            </a:schemeClr>
          </a:solidFill>
        </p:grpSpPr>
        <p:sp>
          <p:nvSpPr>
            <p:cNvPr id="93" name="직사각형 92"/>
            <p:cNvSpPr/>
            <p:nvPr/>
          </p:nvSpPr>
          <p:spPr>
            <a:xfrm>
              <a:off x="1797484" y="728091"/>
              <a:ext cx="3370960" cy="3652099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001903" y="1232367"/>
              <a:ext cx="1104123" cy="407812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공격력</a:t>
              </a:r>
              <a:endParaRPr lang="ko-KR" altLang="en-US" sz="10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67172" y="2273946"/>
              <a:ext cx="1420850" cy="407812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6426656" y="3992367"/>
            <a:ext cx="1128782" cy="358221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   /   5</a:t>
            </a:r>
            <a:endParaRPr lang="ko-KR" altLang="en-US" sz="1000" dirty="0"/>
          </a:p>
        </p:txBody>
      </p:sp>
      <p:sp>
        <p:nvSpPr>
          <p:cNvPr id="121" name="직사각형 120"/>
          <p:cNvSpPr/>
          <p:nvPr/>
        </p:nvSpPr>
        <p:spPr>
          <a:xfrm>
            <a:off x="5539214" y="850157"/>
            <a:ext cx="887442" cy="209424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보유포인트</a:t>
            </a:r>
            <a:endParaRPr lang="ko-KR" altLang="en-US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5664899" y="3988269"/>
            <a:ext cx="636071" cy="36387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회복</a:t>
            </a:r>
            <a:endParaRPr lang="ko-KR" altLang="en-US" sz="1000" dirty="0"/>
          </a:p>
        </p:txBody>
      </p:sp>
      <p:sp>
        <p:nvSpPr>
          <p:cNvPr id="123" name="덧셈 기호 122"/>
          <p:cNvSpPr/>
          <p:nvPr/>
        </p:nvSpPr>
        <p:spPr>
          <a:xfrm>
            <a:off x="7542978" y="1288220"/>
            <a:ext cx="360040" cy="360040"/>
          </a:xfrm>
          <a:prstGeom prst="mathPlus">
            <a:avLst>
              <a:gd name="adj1" fmla="val 1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덧셈 기호 124"/>
          <p:cNvSpPr/>
          <p:nvPr/>
        </p:nvSpPr>
        <p:spPr>
          <a:xfrm>
            <a:off x="7543858" y="1737271"/>
            <a:ext cx="360040" cy="360040"/>
          </a:xfrm>
          <a:prstGeom prst="mathPlus">
            <a:avLst>
              <a:gd name="adj1" fmla="val 1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덧셈 기호 125"/>
          <p:cNvSpPr/>
          <p:nvPr/>
        </p:nvSpPr>
        <p:spPr>
          <a:xfrm>
            <a:off x="7543858" y="2280781"/>
            <a:ext cx="360040" cy="360040"/>
          </a:xfrm>
          <a:prstGeom prst="mathPlus">
            <a:avLst>
              <a:gd name="adj1" fmla="val 1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덧셈 기호 126"/>
          <p:cNvSpPr/>
          <p:nvPr/>
        </p:nvSpPr>
        <p:spPr>
          <a:xfrm>
            <a:off x="7543858" y="2883134"/>
            <a:ext cx="360040" cy="360040"/>
          </a:xfrm>
          <a:prstGeom prst="mathPlus">
            <a:avLst>
              <a:gd name="adj1" fmla="val 1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덧셈 기호 127"/>
          <p:cNvSpPr/>
          <p:nvPr/>
        </p:nvSpPr>
        <p:spPr>
          <a:xfrm>
            <a:off x="7543858" y="3456466"/>
            <a:ext cx="360040" cy="360040"/>
          </a:xfrm>
          <a:prstGeom prst="mathPlus">
            <a:avLst>
              <a:gd name="adj1" fmla="val 1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3569459" y="1796302"/>
            <a:ext cx="636071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이동속도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3569459" y="2338717"/>
            <a:ext cx="636071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공격속동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3569458" y="2885258"/>
            <a:ext cx="636071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체력증가</a:t>
            </a:r>
            <a:endParaRPr lang="ko-KR" altLang="en-US" sz="1000" dirty="0"/>
          </a:p>
        </p:txBody>
      </p:sp>
      <p:sp>
        <p:nvSpPr>
          <p:cNvPr id="132" name="직사각형 131"/>
          <p:cNvSpPr/>
          <p:nvPr/>
        </p:nvSpPr>
        <p:spPr>
          <a:xfrm>
            <a:off x="3569457" y="3431539"/>
            <a:ext cx="636071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크리티컬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3569456" y="3962737"/>
            <a:ext cx="636071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HP</a:t>
            </a:r>
            <a:endParaRPr lang="ko-KR" altLang="en-US" sz="1000" dirty="0"/>
          </a:p>
        </p:txBody>
      </p:sp>
      <p:sp>
        <p:nvSpPr>
          <p:cNvPr id="134" name="직사각형 133"/>
          <p:cNvSpPr/>
          <p:nvPr/>
        </p:nvSpPr>
        <p:spPr>
          <a:xfrm>
            <a:off x="4355972" y="2883134"/>
            <a:ext cx="832571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4356463" y="3426500"/>
            <a:ext cx="818044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4356462" y="3962738"/>
            <a:ext cx="832081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7" name="직사각형 136"/>
          <p:cNvSpPr/>
          <p:nvPr/>
        </p:nvSpPr>
        <p:spPr>
          <a:xfrm>
            <a:off x="4355974" y="1796302"/>
            <a:ext cx="832569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8" name="직사각형 137"/>
          <p:cNvSpPr/>
          <p:nvPr/>
        </p:nvSpPr>
        <p:spPr>
          <a:xfrm>
            <a:off x="4355976" y="1281594"/>
            <a:ext cx="832568" cy="414933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9" name="직사각형 138"/>
          <p:cNvSpPr/>
          <p:nvPr/>
        </p:nvSpPr>
        <p:spPr>
          <a:xfrm>
            <a:off x="4355975" y="918352"/>
            <a:ext cx="818531" cy="207466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현재스탯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5664899" y="3457806"/>
            <a:ext cx="636071" cy="36387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크리티컬</a:t>
            </a:r>
            <a:endParaRPr lang="ko-KR" altLang="en-US" sz="1000" dirty="0"/>
          </a:p>
        </p:txBody>
      </p:sp>
      <p:sp>
        <p:nvSpPr>
          <p:cNvPr id="141" name="직사각형 140"/>
          <p:cNvSpPr/>
          <p:nvPr/>
        </p:nvSpPr>
        <p:spPr>
          <a:xfrm>
            <a:off x="5664899" y="2910789"/>
            <a:ext cx="636071" cy="36387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체력증가</a:t>
            </a:r>
            <a:endParaRPr lang="ko-KR" altLang="en-US" sz="1000" dirty="0"/>
          </a:p>
        </p:txBody>
      </p:sp>
      <p:sp>
        <p:nvSpPr>
          <p:cNvPr id="142" name="직사각형 141"/>
          <p:cNvSpPr/>
          <p:nvPr/>
        </p:nvSpPr>
        <p:spPr>
          <a:xfrm>
            <a:off x="5664898" y="2364248"/>
            <a:ext cx="636071" cy="36387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공격속도</a:t>
            </a:r>
            <a:endParaRPr lang="ko-KR" altLang="en-US" sz="1000" dirty="0"/>
          </a:p>
        </p:txBody>
      </p:sp>
      <p:sp>
        <p:nvSpPr>
          <p:cNvPr id="143" name="직사각형 142"/>
          <p:cNvSpPr/>
          <p:nvPr/>
        </p:nvSpPr>
        <p:spPr>
          <a:xfrm>
            <a:off x="6426656" y="3454855"/>
            <a:ext cx="1128782" cy="358221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   /   5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6426656" y="2883134"/>
            <a:ext cx="1128782" cy="358221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   /   5</a:t>
            </a:r>
            <a:endParaRPr lang="ko-KR" altLang="en-US" sz="1000" dirty="0"/>
          </a:p>
        </p:txBody>
      </p:sp>
      <p:sp>
        <p:nvSpPr>
          <p:cNvPr id="145" name="덧셈 기호 144"/>
          <p:cNvSpPr/>
          <p:nvPr/>
        </p:nvSpPr>
        <p:spPr>
          <a:xfrm>
            <a:off x="7568490" y="3988269"/>
            <a:ext cx="360040" cy="360040"/>
          </a:xfrm>
          <a:prstGeom prst="mathPlus">
            <a:avLst>
              <a:gd name="adj1" fmla="val 1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414196" y="2369783"/>
            <a:ext cx="1128782" cy="358221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   /   5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6414196" y="1853014"/>
            <a:ext cx="1128782" cy="358221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   /   5</a:t>
            </a:r>
            <a:endParaRPr lang="ko-KR" altLang="en-US" sz="1000" dirty="0"/>
          </a:p>
        </p:txBody>
      </p:sp>
      <p:sp>
        <p:nvSpPr>
          <p:cNvPr id="148" name="직사각형 147"/>
          <p:cNvSpPr/>
          <p:nvPr/>
        </p:nvSpPr>
        <p:spPr>
          <a:xfrm>
            <a:off x="6414196" y="1307306"/>
            <a:ext cx="1128782" cy="358221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   /   5</a:t>
            </a:r>
            <a:endParaRPr lang="ko-KR" altLang="en-US" sz="1000" dirty="0"/>
          </a:p>
        </p:txBody>
      </p:sp>
      <p:sp>
        <p:nvSpPr>
          <p:cNvPr id="149" name="직사각형 148"/>
          <p:cNvSpPr/>
          <p:nvPr/>
        </p:nvSpPr>
        <p:spPr>
          <a:xfrm>
            <a:off x="5642506" y="1821834"/>
            <a:ext cx="636071" cy="36387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이동속도</a:t>
            </a:r>
            <a:endParaRPr lang="ko-KR" altLang="en-US" sz="1000" dirty="0"/>
          </a:p>
        </p:txBody>
      </p:sp>
      <p:sp>
        <p:nvSpPr>
          <p:cNvPr id="150" name="직사각형 149"/>
          <p:cNvSpPr/>
          <p:nvPr/>
        </p:nvSpPr>
        <p:spPr>
          <a:xfrm>
            <a:off x="5642506" y="1307306"/>
            <a:ext cx="636071" cy="36387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공격력</a:t>
            </a:r>
            <a:endParaRPr lang="ko-KR" altLang="en-US" sz="1000" dirty="0"/>
          </a:p>
        </p:txBody>
      </p:sp>
      <p:pic>
        <p:nvPicPr>
          <p:cNvPr id="151" name="그림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0763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83518"/>
            <a:ext cx="7488832" cy="41044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699541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Lv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Life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1859753"/>
            <a:ext cx="79208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/>
          <p:cNvSpPr/>
          <p:nvPr/>
        </p:nvSpPr>
        <p:spPr>
          <a:xfrm>
            <a:off x="1475656" y="2003769"/>
            <a:ext cx="720080" cy="64807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웃는 얼굴 7"/>
          <p:cNvSpPr/>
          <p:nvPr/>
        </p:nvSpPr>
        <p:spPr>
          <a:xfrm>
            <a:off x="4283968" y="3363838"/>
            <a:ext cx="720080" cy="648072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489592"/>
            <a:ext cx="7488832" cy="209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1700" y="72680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+20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6042" y="2427734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겜오버</a:t>
            </a:r>
            <a:endParaRPr lang="en-US" altLang="ko-KR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3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83518"/>
            <a:ext cx="7488832" cy="41044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55776" y="627534"/>
            <a:ext cx="3108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백의전</a:t>
            </a:r>
            <a:r>
              <a:rPr lang="ko-KR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설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19555" y="2542719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겜고</a:t>
            </a:r>
            <a:endParaRPr lang="en-US" altLang="ko-KR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104" y="2535746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겜끔</a:t>
            </a:r>
            <a:endParaRPr lang="en-US" altLang="ko-KR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4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슈팅과 </a:t>
            </a:r>
            <a:r>
              <a:rPr lang="ko-KR" altLang="en-US" sz="1200" spc="-150" dirty="0" err="1" smtClean="0">
                <a:solidFill>
                  <a:schemeClr val="bg1">
                    <a:lumMod val="65000"/>
                  </a:schemeClr>
                </a:solidFill>
              </a:rPr>
              <a:t>로그라이크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 기반인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bg1">
                    <a:lumMod val="85000"/>
                  </a:schemeClr>
                </a:solidFill>
              </a:rPr>
              <a:t>아이</a:t>
            </a:r>
            <a:r>
              <a:rPr lang="ko-KR" altLang="en-US" sz="1800" spc="-150" dirty="0" err="1">
                <a:solidFill>
                  <a:schemeClr val="bg1">
                    <a:lumMod val="85000"/>
                  </a:schemeClr>
                </a:solidFill>
              </a:rPr>
              <a:t>작</a:t>
            </a:r>
            <a:r>
              <a:rPr lang="ko-KR" altLang="en-US" sz="1800" spc="-150" dirty="0" err="1" smtClean="0">
                <a:solidFill>
                  <a:schemeClr val="bg1">
                    <a:lumMod val="85000"/>
                  </a:schemeClr>
                </a:solidFill>
              </a:rPr>
              <a:t>과</a:t>
            </a: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800" spc="-150" dirty="0" smtClean="0">
                <a:solidFill>
                  <a:srgbClr val="FFFF00"/>
                </a:solidFill>
              </a:rPr>
              <a:t>궁수의 전설을 모티브</a:t>
            </a: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로 한 게임</a:t>
            </a:r>
            <a:endParaRPr lang="ko-KR" altLang="en-US" sz="1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D:\inha_class\0713\따옴표 문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0896"/>
            <a:ext cx="513155" cy="4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nha_class\0713\따옴표문자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7830"/>
            <a:ext cx="510182" cy="39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7614"/>
            <a:ext cx="1755846" cy="31277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7654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간단한 조작법을 기반으로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스테이지를 </a:t>
            </a:r>
            <a:r>
              <a:rPr lang="ko-KR" altLang="en-US" sz="1800" spc="-150" dirty="0" err="1" smtClean="0">
                <a:solidFill>
                  <a:srgbClr val="FFFF00"/>
                </a:solidFill>
              </a:rPr>
              <a:t>클리어</a:t>
            </a:r>
            <a:r>
              <a:rPr lang="ko-KR" altLang="en-US" sz="1800" spc="-150" dirty="0" err="1" smtClean="0">
                <a:solidFill>
                  <a:schemeClr val="bg1">
                    <a:lumMod val="85000"/>
                  </a:schemeClr>
                </a:solidFill>
              </a:rPr>
              <a:t>해</a:t>
            </a: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 나가는 방식</a:t>
            </a:r>
            <a:endParaRPr lang="ko-KR" altLang="en-US" sz="1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D:\inha_class\0713\따옴표 문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04" y="400896"/>
            <a:ext cx="513155" cy="4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nha_class\0713\따옴표문자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162" y="407830"/>
            <a:ext cx="510182" cy="39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05" y="1205577"/>
            <a:ext cx="1727967" cy="30688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57" y="1203598"/>
            <a:ext cx="1722247" cy="30621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57" y="1189989"/>
            <a:ext cx="1736278" cy="307580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1619672" y="4443958"/>
            <a:ext cx="5652535" cy="360040"/>
          </a:xfrm>
          <a:prstGeom prst="rightArrow">
            <a:avLst>
              <a:gd name="adj1" fmla="val 50000"/>
              <a:gd name="adj2" fmla="val 88096"/>
            </a:avLst>
          </a:prstGeom>
          <a:gradFill flip="none" rotWithShape="1">
            <a:gsLst>
              <a:gs pos="4000">
                <a:srgbClr val="E8E8E8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매번 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플레이 할 때마다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bg1">
                    <a:lumMod val="85000"/>
                  </a:schemeClr>
                </a:solidFill>
              </a:rPr>
              <a:t>레벨업과</a:t>
            </a: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800" spc="-150" dirty="0" err="1" smtClean="0">
                <a:solidFill>
                  <a:schemeClr val="bg1">
                    <a:lumMod val="85000"/>
                  </a:schemeClr>
                </a:solidFill>
              </a:rPr>
              <a:t>스탯을</a:t>
            </a: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800" spc="-150" dirty="0" smtClean="0">
                <a:solidFill>
                  <a:srgbClr val="FFFF00"/>
                </a:solidFill>
              </a:rPr>
              <a:t>업그레이드</a:t>
            </a: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 하는 방식</a:t>
            </a:r>
            <a:endParaRPr lang="ko-KR" altLang="en-US" sz="1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D:\inha_class\0713\따옴표 문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77" y="400896"/>
            <a:ext cx="513155" cy="4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nha_class\0713\따옴표문자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53" y="407830"/>
            <a:ext cx="510182" cy="39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31" y="1585362"/>
            <a:ext cx="2957314" cy="2312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6611"/>
            <a:ext cx="3488234" cy="29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매번 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플레이 할 때마다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bg1">
                    <a:lumMod val="85000"/>
                  </a:schemeClr>
                </a:solidFill>
              </a:rPr>
              <a:t>레벨업과</a:t>
            </a: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800" spc="-150" dirty="0" err="1" smtClean="0">
                <a:solidFill>
                  <a:schemeClr val="bg1">
                    <a:lumMod val="85000"/>
                  </a:schemeClr>
                </a:solidFill>
              </a:rPr>
              <a:t>스탯을</a:t>
            </a: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800" spc="-150" dirty="0" smtClean="0">
                <a:solidFill>
                  <a:srgbClr val="FFFF00"/>
                </a:solidFill>
              </a:rPr>
              <a:t>업그레이드</a:t>
            </a:r>
            <a:r>
              <a:rPr lang="ko-KR" altLang="en-US" sz="1800" spc="-150" dirty="0" smtClean="0">
                <a:solidFill>
                  <a:schemeClr val="bg1">
                    <a:lumMod val="85000"/>
                  </a:schemeClr>
                </a:solidFill>
              </a:rPr>
              <a:t> 하는 방식</a:t>
            </a:r>
            <a:endParaRPr lang="ko-KR" altLang="en-US" sz="1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D:\inha_class\0713\따옴표 문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77" y="400896"/>
            <a:ext cx="513155" cy="4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nha_class\0713\따옴표문자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53" y="407830"/>
            <a:ext cx="510182" cy="39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</a:rPr>
              <a:t>제 인생게임 </a:t>
            </a:r>
            <a:r>
              <a:rPr lang="ko-KR" altLang="en-US" sz="1200" spc="-150" dirty="0" err="1">
                <a:solidFill>
                  <a:schemeClr val="bg1">
                    <a:lumMod val="65000"/>
                  </a:schemeClr>
                </a:solidFill>
              </a:rPr>
              <a:t>메이플스토리는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dirty="0" err="1">
                <a:solidFill>
                  <a:schemeClr val="bg1">
                    <a:lumMod val="85000"/>
                  </a:schemeClr>
                </a:solidFill>
              </a:rPr>
              <a:t>Wizet</a:t>
            </a:r>
            <a:r>
              <a:rPr lang="ko-KR" altLang="en-US" sz="1800" spc="-150" dirty="0">
                <a:solidFill>
                  <a:schemeClr val="bg1">
                    <a:lumMod val="85000"/>
                  </a:schemeClr>
                </a:solidFill>
              </a:rPr>
              <a:t>에서 </a:t>
            </a:r>
            <a:r>
              <a:rPr lang="ko-KR" altLang="en-US" sz="1800" spc="-150" dirty="0">
                <a:solidFill>
                  <a:srgbClr val="FFFF00"/>
                </a:solidFill>
              </a:rPr>
              <a:t>이승찬 </a:t>
            </a:r>
            <a:r>
              <a:rPr lang="ko-KR" altLang="en-US" sz="1800" spc="-150" dirty="0" err="1">
                <a:solidFill>
                  <a:srgbClr val="FFFF00"/>
                </a:solidFill>
              </a:rPr>
              <a:t>디렉터</a:t>
            </a:r>
            <a:r>
              <a:rPr lang="ko-KR" altLang="en-US" sz="1800" spc="-150" dirty="0" err="1">
                <a:solidFill>
                  <a:schemeClr val="bg1">
                    <a:lumMod val="85000"/>
                  </a:schemeClr>
                </a:solidFill>
              </a:rPr>
              <a:t>가</a:t>
            </a:r>
            <a:r>
              <a:rPr lang="ko-KR" altLang="en-US" sz="1800" spc="-150" dirty="0">
                <a:solidFill>
                  <a:schemeClr val="bg1">
                    <a:lumMod val="85000"/>
                  </a:schemeClr>
                </a:solidFill>
              </a:rPr>
              <a:t> 만들었습니다</a:t>
            </a:r>
          </a:p>
        </p:txBody>
      </p:sp>
      <p:pic>
        <p:nvPicPr>
          <p:cNvPr id="1026" name="Picture 2" descr="D:\inha_class\0713\따옴표 문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70" y="400896"/>
            <a:ext cx="513155" cy="4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nha_class\0713\따옴표문자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830"/>
            <a:ext cx="510182" cy="39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75856" y="1275606"/>
            <a:ext cx="2592288" cy="3308653"/>
            <a:chOff x="3287276" y="1182838"/>
            <a:chExt cx="2592288" cy="3308653"/>
          </a:xfrm>
        </p:grpSpPr>
        <p:pic>
          <p:nvPicPr>
            <p:cNvPr id="3" name="Picture 2" descr="https://ww.namu.la/s/05aa289cbf0aa134ea387dca4433b3d7443025e22b5a83a7315c074c19e60b1a130b7f86dd5601af48dd4d545e9a59346b372ba5efd9f92ee9be5b456aa867f88de1ea279add04c2939f7269c26b4f17a10a38882503deefe3b32f3d7de256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920" y="1661053"/>
              <a:ext cx="1905000" cy="25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287276" y="1301013"/>
              <a:ext cx="2592288" cy="319047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768592" y="1182838"/>
              <a:ext cx="1629655" cy="236349"/>
            </a:xfrm>
            <a:prstGeom prst="roundRect">
              <a:avLst>
                <a:gd name="adj" fmla="val 50000"/>
              </a:avLst>
            </a:prstGeom>
            <a:solidFill>
              <a:srgbClr val="FFD757"/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초대 이승찬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디렉터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8" name="Picture 4" descr="í¬ë ì´ì§ìì¼ì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7" b="92308" l="3000" r="99000">
                        <a14:foregroundMark x1="27286" y1="81605" x2="27286" y2="81605"/>
                        <a14:foregroundMark x1="30143" y1="84114" x2="30143" y2="84114"/>
                        <a14:foregroundMark x1="48286" y1="85117" x2="48286" y2="85117"/>
                        <a14:foregroundMark x1="53714" y1="84281" x2="53714" y2="84281"/>
                        <a14:foregroundMark x1="57286" y1="83278" x2="57286" y2="83278"/>
                        <a14:foregroundMark x1="61429" y1="83779" x2="61429" y2="83779"/>
                        <a14:backgroundMark x1="34714" y1="84783" x2="34714" y2="84783"/>
                        <a14:backgroundMark x1="62143" y1="85117" x2="62143" y2="85117"/>
                        <a14:backgroundMark x1="67000" y1="84950" x2="67000" y2="84950"/>
                        <a14:backgroundMark x1="50571" y1="83779" x2="50571" y2="837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4" y="1483667"/>
            <a:ext cx="1939029" cy="16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íë ì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400" b="78133" l="3500" r="96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0" t="25180" r="4162" b="24946"/>
          <a:stretch/>
        </p:blipFill>
        <p:spPr bwMode="auto">
          <a:xfrm>
            <a:off x="564768" y="3500216"/>
            <a:ext cx="2230423" cy="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ì¼:MS2_logo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1400" y1="45045" x2="32800" y2="47447"/>
                        <a14:foregroundMark x1="42400" y1="45345" x2="47400" y2="48048"/>
                        <a14:foregroundMark x1="52800" y1="43544" x2="52800" y2="43544"/>
                        <a14:foregroundMark x1="39400" y1="37538" x2="38000" y2="39640"/>
                        <a14:foregroundMark x1="45600" y1="27628" x2="45800" y2="23423"/>
                        <a14:foregroundMark x1="21000" y1="59159" x2="23000" y2="62162"/>
                        <a14:foregroundMark x1="33200" y1="57958" x2="35200" y2="61261"/>
                        <a14:foregroundMark x1="37200" y1="58559" x2="38000" y2="61562"/>
                        <a14:foregroundMark x1="45800" y1="60661" x2="49000" y2="62462"/>
                        <a14:foregroundMark x1="53000" y1="58859" x2="55800" y2="61261"/>
                        <a14:foregroundMark x1="63800" y1="56156" x2="63800" y2="56156"/>
                        <a14:foregroundMark x1="18400" y1="60961" x2="18400" y2="60961"/>
                        <a14:foregroundMark x1="16000" y1="61261" x2="17800" y2="59760"/>
                        <a14:backgroundMark x1="55800" y1="24625" x2="55800" y2="24625"/>
                        <a14:backgroundMark x1="55800" y1="30931" x2="55800" y2="30931"/>
                        <a14:backgroundMark x1="36800" y1="31231" x2="36800" y2="31231"/>
                        <a14:backgroundMark x1="27800" y1="24024" x2="27800" y2="24024"/>
                        <a14:backgroundMark x1="17600" y1="14414" x2="30000" y2="13213"/>
                        <a14:backgroundMark x1="56000" y1="21321" x2="56000" y2="21321"/>
                        <a14:backgroundMark x1="60200" y1="20420" x2="60200" y2="20420"/>
                        <a14:backgroundMark x1="16600" y1="62162" x2="15600" y2="58859"/>
                        <a14:backgroundMark x1="16600" y1="62462" x2="15000" y2="59159"/>
                        <a14:backgroundMark x1="29600" y1="35135" x2="29600" y2="35135"/>
                        <a14:backgroundMark x1="22400" y1="34535" x2="22400" y2="34535"/>
                        <a14:backgroundMark x1="37400" y1="31832" x2="37400" y2="31832"/>
                        <a14:backgroundMark x1="35600" y1="32733" x2="35600" y2="32733"/>
                        <a14:backgroundMark x1="62400" y1="30330" x2="62400" y2="30330"/>
                        <a14:backgroundMark x1="58800" y1="31532" x2="58800" y2="31532"/>
                        <a14:backgroundMark x1="35800" y1="33934" x2="35800" y2="33934"/>
                        <a14:backgroundMark x1="16200" y1="63063" x2="16600" y2="55255"/>
                        <a14:backgroundMark x1="15400" y1="56456" x2="17400" y2="63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8420"/>
            <a:ext cx="2697614" cy="179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w.namu.la/s/36698b408403528caa12752fe8592dbaefd5acd18a8b18dfaf758af4e1bd568d4edcc07614aa3a06682a3f24ccb4973dae1013e03169aaa14d50ca43a69d40e1da6119e19281b78c8aa8685dc42e3409ad029986de4adf45dfc226b6a750b65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24" y="1419622"/>
            <a:ext cx="2673517" cy="13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1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</a:rPr>
              <a:t>제 인생게임 </a:t>
            </a:r>
            <a:r>
              <a:rPr lang="ko-KR" altLang="en-US" sz="1200" spc="-150" dirty="0" err="1">
                <a:solidFill>
                  <a:schemeClr val="bg1">
                    <a:lumMod val="65000"/>
                  </a:schemeClr>
                </a:solidFill>
              </a:rPr>
              <a:t>메이플스토리는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bg1">
                    <a:lumMod val="85000"/>
                  </a:schemeClr>
                </a:solidFill>
              </a:rPr>
              <a:t>현재 </a:t>
            </a:r>
            <a:r>
              <a:rPr lang="en-US" altLang="ko-KR" sz="1800" spc="-150" dirty="0">
                <a:solidFill>
                  <a:srgbClr val="FFFF00"/>
                </a:solidFill>
              </a:rPr>
              <a:t>7</a:t>
            </a:r>
            <a:r>
              <a:rPr lang="ko-KR" altLang="en-US" sz="1800" spc="-150" dirty="0">
                <a:solidFill>
                  <a:srgbClr val="FFFF00"/>
                </a:solidFill>
              </a:rPr>
              <a:t>대 강원기 </a:t>
            </a:r>
            <a:r>
              <a:rPr lang="ko-KR" altLang="en-US" sz="1800" spc="-150" dirty="0" err="1">
                <a:solidFill>
                  <a:srgbClr val="FFFF00"/>
                </a:solidFill>
              </a:rPr>
              <a:t>디렉터</a:t>
            </a:r>
            <a:r>
              <a:rPr lang="ko-KR" altLang="en-US" sz="1800" spc="-150" dirty="0" err="1">
                <a:solidFill>
                  <a:schemeClr val="bg1">
                    <a:lumMod val="85000"/>
                  </a:schemeClr>
                </a:solidFill>
              </a:rPr>
              <a:t>가</a:t>
            </a:r>
            <a:r>
              <a:rPr lang="ko-KR" altLang="en-US" sz="1800" spc="-150" dirty="0">
                <a:solidFill>
                  <a:schemeClr val="bg1">
                    <a:lumMod val="85000"/>
                  </a:schemeClr>
                </a:solidFill>
              </a:rPr>
              <a:t> 만들어 가고 있습니다</a:t>
            </a:r>
          </a:p>
        </p:txBody>
      </p:sp>
      <p:pic>
        <p:nvPicPr>
          <p:cNvPr id="1026" name="Picture 2" descr="D:\inha_class\0713\따옴표 문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46" y="400896"/>
            <a:ext cx="513155" cy="4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nha_class\0713\따옴표문자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07830"/>
            <a:ext cx="510182" cy="39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396267" y="1072947"/>
            <a:ext cx="1427158" cy="236349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r>
              <a:rPr lang="ko-KR" altLang="en-US" sz="1050" dirty="0">
                <a:solidFill>
                  <a:schemeClr val="tx1"/>
                </a:solidFill>
              </a:rPr>
              <a:t>대 </a:t>
            </a:r>
            <a:r>
              <a:rPr lang="ko-KR" altLang="en-US" sz="1050" dirty="0" err="1">
                <a:solidFill>
                  <a:schemeClr val="tx1"/>
                </a:solidFill>
              </a:rPr>
              <a:t>채은도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디렉터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68144" y="1275606"/>
            <a:ext cx="2592288" cy="3308653"/>
            <a:chOff x="3275856" y="1275606"/>
            <a:chExt cx="2592288" cy="3308653"/>
          </a:xfrm>
        </p:grpSpPr>
        <p:sp>
          <p:nvSpPr>
            <p:cNvPr id="9" name="직사각형 8"/>
            <p:cNvSpPr/>
            <p:nvPr/>
          </p:nvSpPr>
          <p:spPr>
            <a:xfrm>
              <a:off x="3275856" y="1393781"/>
              <a:ext cx="2592288" cy="319047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757172" y="1275606"/>
              <a:ext cx="1629655" cy="23634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r>
                <a:rPr lang="ko-KR" altLang="en-US" sz="1050" dirty="0">
                  <a:solidFill>
                    <a:schemeClr val="tx1"/>
                  </a:solidFill>
                </a:rPr>
                <a:t>대 강원기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디렉터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174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3" t="22587" r="18567" b="21072"/>
            <a:stretch/>
          </p:blipFill>
          <p:spPr bwMode="auto">
            <a:xfrm>
              <a:off x="3458937" y="1663770"/>
              <a:ext cx="2226124" cy="265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396267" y="1499910"/>
            <a:ext cx="1427158" cy="236349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대 강대현 </a:t>
            </a:r>
            <a:r>
              <a:rPr lang="ko-KR" altLang="en-US" sz="1050" dirty="0" err="1">
                <a:solidFill>
                  <a:schemeClr val="tx1"/>
                </a:solidFill>
              </a:rPr>
              <a:t>디렉터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" t="5643" r="4643" b="11582"/>
          <a:stretch/>
        </p:blipFill>
        <p:spPr bwMode="auto">
          <a:xfrm>
            <a:off x="488417" y="2126035"/>
            <a:ext cx="1242856" cy="162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109937" y="1950112"/>
            <a:ext cx="1427162" cy="1868794"/>
            <a:chOff x="6313190" y="1146161"/>
            <a:chExt cx="1925343" cy="2521137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592" y="1386209"/>
              <a:ext cx="1446539" cy="2192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6313193" y="1297672"/>
              <a:ext cx="1925339" cy="2369626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313190" y="1146161"/>
              <a:ext cx="1925343" cy="2930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r>
                <a:rPr lang="ko-KR" altLang="en-US" sz="1050" dirty="0">
                  <a:solidFill>
                    <a:schemeClr val="tx1"/>
                  </a:solidFill>
                </a:rPr>
                <a:t>대 고세준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디렉터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51920" y="1957731"/>
            <a:ext cx="1427162" cy="1863817"/>
            <a:chOff x="7350878" y="2865408"/>
            <a:chExt cx="1427162" cy="1863817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1895" y="3077552"/>
              <a:ext cx="1165126" cy="1546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7350879" y="2972738"/>
              <a:ext cx="1427159" cy="175648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350878" y="2865408"/>
              <a:ext cx="1427162" cy="21466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6</a:t>
              </a:r>
              <a:r>
                <a:rPr lang="ko-KR" altLang="en-US" sz="1050" dirty="0">
                  <a:solidFill>
                    <a:schemeClr val="tx1"/>
                  </a:solidFill>
                </a:rPr>
                <a:t>대 황선영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디렉터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6264" y="1955089"/>
            <a:ext cx="1427162" cy="1863817"/>
            <a:chOff x="7350878" y="2865408"/>
            <a:chExt cx="1427162" cy="1863817"/>
          </a:xfrm>
        </p:grpSpPr>
        <p:sp>
          <p:nvSpPr>
            <p:cNvPr id="35" name="직사각형 34"/>
            <p:cNvSpPr/>
            <p:nvPr/>
          </p:nvSpPr>
          <p:spPr>
            <a:xfrm>
              <a:off x="7350879" y="2972738"/>
              <a:ext cx="1427159" cy="175648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350878" y="2865408"/>
              <a:ext cx="1427162" cy="21466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4</a:t>
              </a:r>
              <a:r>
                <a:rPr lang="ko-KR" altLang="en-US" sz="1050" dirty="0">
                  <a:solidFill>
                    <a:schemeClr val="tx1"/>
                  </a:solidFill>
                </a:rPr>
                <a:t>대 오한별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디렉터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921622" y="4743023"/>
            <a:ext cx="419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141</a:t>
            </a:r>
            <a:endParaRPr lang="ko-KR" altLang="en-US" sz="8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467544" y="4011910"/>
            <a:ext cx="5112567" cy="360040"/>
          </a:xfrm>
          <a:prstGeom prst="rightArrow">
            <a:avLst/>
          </a:prstGeom>
          <a:gradFill flip="none" rotWithShape="1">
            <a:gsLst>
              <a:gs pos="400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</a:rPr>
              <a:t>제 인생게임 </a:t>
            </a:r>
            <a:r>
              <a:rPr lang="ko-KR" altLang="en-US" sz="1200" spc="-150" dirty="0" err="1">
                <a:solidFill>
                  <a:schemeClr val="bg1">
                    <a:lumMod val="65000"/>
                  </a:schemeClr>
                </a:solidFill>
              </a:rPr>
              <a:t>메이플스토리는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rgbClr val="FFFF00"/>
                </a:solidFill>
              </a:rPr>
              <a:t>세계 최초의 </a:t>
            </a:r>
            <a:r>
              <a:rPr lang="ko-KR" altLang="en-US" sz="1800" spc="-150" dirty="0" err="1">
                <a:solidFill>
                  <a:srgbClr val="FFFF00"/>
                </a:solidFill>
              </a:rPr>
              <a:t>횡스크롤</a:t>
            </a:r>
            <a:r>
              <a:rPr lang="ko-KR" altLang="en-US" sz="1800" spc="-150" dirty="0">
                <a:solidFill>
                  <a:srgbClr val="FFFF00"/>
                </a:solidFill>
              </a:rPr>
              <a:t> </a:t>
            </a:r>
            <a:r>
              <a:rPr lang="en-US" altLang="ko-KR" sz="1800" spc="-150" dirty="0">
                <a:solidFill>
                  <a:srgbClr val="FFFF00"/>
                </a:solidFill>
              </a:rPr>
              <a:t>MMORPG</a:t>
            </a:r>
            <a:r>
              <a:rPr lang="ko-KR" altLang="en-US" sz="1800" spc="-150" dirty="0">
                <a:solidFill>
                  <a:schemeClr val="bg1">
                    <a:lumMod val="85000"/>
                  </a:schemeClr>
                </a:solidFill>
              </a:rPr>
              <a:t>를 표방하고 있습니다</a:t>
            </a:r>
          </a:p>
        </p:txBody>
      </p:sp>
      <p:pic>
        <p:nvPicPr>
          <p:cNvPr id="1026" name="Picture 2" descr="D:\inha_class\0713\따옴표 문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896"/>
            <a:ext cx="513155" cy="4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nha_class\0713\따옴표문자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07830"/>
            <a:ext cx="510182" cy="39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A76207EB-16CF-40BB-932A-746B97223811}"/>
              </a:ext>
            </a:extLst>
          </p:cNvPr>
          <p:cNvGrpSpPr/>
          <p:nvPr/>
        </p:nvGrpSpPr>
        <p:grpSpPr>
          <a:xfrm>
            <a:off x="382088" y="1240162"/>
            <a:ext cx="8352928" cy="1550816"/>
            <a:chOff x="179512" y="1373283"/>
            <a:chExt cx="8352928" cy="155081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79512" y="1923678"/>
              <a:ext cx="1143783" cy="45002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액션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60226" y="1373283"/>
              <a:ext cx="6872214" cy="1550816"/>
            </a:xfrm>
            <a:prstGeom prst="rect">
              <a:avLst/>
            </a:prstGeom>
            <a:solidFill>
              <a:schemeClr val="accent5">
                <a:lumMod val="5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323295" y="2148691"/>
              <a:ext cx="336931" cy="0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508" name="Picture 4" descr="íì¼:attachment/1199547981_makaimura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94"/>
            <a:stretch/>
          </p:blipFill>
          <p:spPr bwMode="auto">
            <a:xfrm>
              <a:off x="1865827" y="1576023"/>
              <a:ext cx="1821307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1990428" y="1461370"/>
              <a:ext cx="1572104" cy="209750"/>
            </a:xfrm>
            <a:prstGeom prst="roundRect">
              <a:avLst>
                <a:gd name="adj" fmla="val 50000"/>
              </a:avLst>
            </a:prstGeom>
            <a:solidFill>
              <a:srgbClr val="215968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bg1"/>
                  </a:solidFill>
                </a:rPr>
                <a:t>마계촌</a:t>
              </a:r>
              <a:r>
                <a:rPr lang="ko-KR" altLang="en-US" sz="1050" dirty="0">
                  <a:solidFill>
                    <a:schemeClr val="bg1"/>
                  </a:solidFill>
                </a:rPr>
                <a:t> 시리즈 </a:t>
              </a:r>
              <a:r>
                <a:rPr lang="en-US" altLang="ko-KR" sz="1050" dirty="0">
                  <a:solidFill>
                    <a:schemeClr val="bg1"/>
                  </a:solidFill>
                </a:rPr>
                <a:t>(1985~)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21512" name="Picture 8" descr="ê·¸ëë ì²´ì´ì¤ ê²ìíë ì´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919" r="13391" b="7919"/>
            <a:stretch/>
          </p:blipFill>
          <p:spPr bwMode="auto">
            <a:xfrm>
              <a:off x="6407884" y="1576023"/>
              <a:ext cx="1965252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6587390" y="1461370"/>
              <a:ext cx="1606240" cy="209750"/>
            </a:xfrm>
            <a:prstGeom prst="roundRect">
              <a:avLst>
                <a:gd name="adj" fmla="val 50000"/>
              </a:avLst>
            </a:prstGeom>
            <a:solidFill>
              <a:srgbClr val="215968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그랜드 체이스 </a:t>
              </a:r>
              <a:r>
                <a:rPr lang="en-US" altLang="ko-KR" sz="1050" dirty="0">
                  <a:solidFill>
                    <a:schemeClr val="bg1"/>
                  </a:solidFill>
                </a:rPr>
                <a:t>(2003)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https://lh6.googleusercontent.com/-MRVrxiKwOe0/VBKjvvdxk5I/AAAAAAAAPQw/FihHzcjmIlk/s320/kod.jpg">
              <a:extLst>
                <a:ext uri="{FF2B5EF4-FFF2-40B4-BE49-F238E27FC236}">
                  <a16:creationId xmlns:a16="http://schemas.microsoft.com/office/drawing/2014/main" xmlns="" id="{3CF4B5A7-B4D1-430E-B88C-532918B93C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432" y="1576023"/>
              <a:ext cx="2156153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모서리가 둥근 직사각형 32">
              <a:extLst>
                <a:ext uri="{FF2B5EF4-FFF2-40B4-BE49-F238E27FC236}">
                  <a16:creationId xmlns:a16="http://schemas.microsoft.com/office/drawing/2014/main" xmlns="" id="{16AB81EF-A83A-42DF-B4C5-5EC7537E265D}"/>
                </a:ext>
              </a:extLst>
            </p:cNvPr>
            <p:cNvSpPr/>
            <p:nvPr/>
          </p:nvSpPr>
          <p:spPr>
            <a:xfrm>
              <a:off x="4183643" y="1461370"/>
              <a:ext cx="1727730" cy="209750"/>
            </a:xfrm>
            <a:prstGeom prst="roundRect">
              <a:avLst>
                <a:gd name="adj" fmla="val 50000"/>
              </a:avLst>
            </a:prstGeom>
            <a:solidFill>
              <a:srgbClr val="215968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킹 오브 </a:t>
              </a:r>
              <a:r>
                <a:rPr lang="ko-KR" altLang="en-US" sz="1050" dirty="0" err="1">
                  <a:solidFill>
                    <a:schemeClr val="bg1"/>
                  </a:solidFill>
                </a:rPr>
                <a:t>드래곤즈</a:t>
              </a:r>
              <a:r>
                <a:rPr lang="en-US" altLang="ko-KR" sz="1050" dirty="0">
                  <a:solidFill>
                    <a:schemeClr val="bg1"/>
                  </a:solidFill>
                </a:rPr>
                <a:t>(1991)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C4D6F49-4514-4588-9734-6A8274A1DF02}"/>
              </a:ext>
            </a:extLst>
          </p:cNvPr>
          <p:cNvGrpSpPr/>
          <p:nvPr/>
        </p:nvGrpSpPr>
        <p:grpSpPr>
          <a:xfrm>
            <a:off x="382088" y="3184572"/>
            <a:ext cx="8352928" cy="1547418"/>
            <a:chOff x="179512" y="3136620"/>
            <a:chExt cx="8352928" cy="1547418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79512" y="3685316"/>
              <a:ext cx="1143783" cy="450026"/>
            </a:xfrm>
            <a:prstGeom prst="roundRect">
              <a:avLst>
                <a:gd name="adj" fmla="val 50000"/>
              </a:avLst>
            </a:prstGeom>
            <a:solidFill>
              <a:srgbClr val="B8B400">
                <a:alpha val="20000"/>
              </a:srgbClr>
            </a:solidFill>
            <a:ln w="12700">
              <a:solidFill>
                <a:srgbClr val="B8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>
                      <a:lumMod val="85000"/>
                    </a:schemeClr>
                  </a:solidFill>
                </a:rPr>
                <a:t>플랫포머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60226" y="3136620"/>
              <a:ext cx="6872214" cy="1547418"/>
            </a:xfrm>
            <a:prstGeom prst="rect">
              <a:avLst/>
            </a:prstGeom>
            <a:solidFill>
              <a:srgbClr val="B8B400">
                <a:alpha val="10000"/>
              </a:srgbClr>
            </a:solidFill>
            <a:ln w="12700">
              <a:solidFill>
                <a:srgbClr val="B8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323295" y="3910329"/>
              <a:ext cx="336931" cy="0"/>
            </a:xfrm>
            <a:prstGeom prst="line">
              <a:avLst/>
            </a:prstGeom>
            <a:ln w="12700">
              <a:solidFill>
                <a:srgbClr val="B8B4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506" name="Picture 2" descr="ìí¼ë§ë¦¬ì¤ë¸ë¼ëì¤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816" y="3315739"/>
              <a:ext cx="235938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2022592" y="3225175"/>
              <a:ext cx="2033832" cy="2097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rgbClr val="B8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슈퍼 </a:t>
              </a:r>
              <a:r>
                <a:rPr lang="ko-KR" altLang="en-US" sz="1050" dirty="0" err="1">
                  <a:solidFill>
                    <a:schemeClr val="bg1"/>
                  </a:solidFill>
                </a:rPr>
                <a:t>마리오</a:t>
              </a:r>
              <a:r>
                <a:rPr lang="ko-KR" altLang="en-US" sz="1050" dirty="0">
                  <a:solidFill>
                    <a:schemeClr val="bg1"/>
                  </a:solidFill>
                </a:rPr>
                <a:t> 시리즈</a:t>
              </a:r>
              <a:r>
                <a:rPr lang="en-US" altLang="ko-KR" sz="1050" dirty="0">
                  <a:solidFill>
                    <a:schemeClr val="bg1"/>
                  </a:solidFill>
                </a:rPr>
                <a:t>(1985~)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21510" name="Picture 6" descr="íì¼:Rockman 30th Anniversary Logo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3" t="54564" r="11360"/>
            <a:stretch/>
          </p:blipFill>
          <p:spPr bwMode="auto">
            <a:xfrm>
              <a:off x="4364265" y="3315739"/>
              <a:ext cx="2067627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4575741" y="3225175"/>
              <a:ext cx="1644675" cy="2097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rgbClr val="B8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bg1"/>
                  </a:solidFill>
                </a:rPr>
                <a:t>록맨</a:t>
              </a:r>
              <a:r>
                <a:rPr lang="ko-KR" altLang="en-US" sz="1050" dirty="0">
                  <a:solidFill>
                    <a:schemeClr val="bg1"/>
                  </a:solidFill>
                </a:rPr>
                <a:t> 시리즈 </a:t>
              </a:r>
              <a:r>
                <a:rPr lang="en-US" altLang="ko-KR" sz="1050" dirty="0">
                  <a:solidFill>
                    <a:schemeClr val="bg1"/>
                  </a:solidFill>
                </a:rPr>
                <a:t>(1987~)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https://t1.daumcdn.net/cfile/tistory/226FC13E58DDF24F0A">
              <a:extLst>
                <a:ext uri="{FF2B5EF4-FFF2-40B4-BE49-F238E27FC236}">
                  <a16:creationId xmlns:a16="http://schemas.microsoft.com/office/drawing/2014/main" xmlns="" id="{266D6DFA-1902-4364-A8B4-AA31D9945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956" y="3315739"/>
              <a:ext cx="1784607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모서리가 둥근 직사각형 30">
              <a:extLst>
                <a:ext uri="{FF2B5EF4-FFF2-40B4-BE49-F238E27FC236}">
                  <a16:creationId xmlns:a16="http://schemas.microsoft.com/office/drawing/2014/main" xmlns="" id="{A94948A7-11F6-4047-8EA1-DC5819335222}"/>
                </a:ext>
              </a:extLst>
            </p:cNvPr>
            <p:cNvSpPr/>
            <p:nvPr/>
          </p:nvSpPr>
          <p:spPr>
            <a:xfrm>
              <a:off x="6573494" y="3225175"/>
              <a:ext cx="1791530" cy="2097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rgbClr val="B8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별의 </a:t>
              </a:r>
              <a:r>
                <a:rPr lang="ko-KR" altLang="en-US" sz="1050" dirty="0" err="1">
                  <a:solidFill>
                    <a:schemeClr val="bg1"/>
                  </a:solidFill>
                </a:rPr>
                <a:t>커비</a:t>
              </a:r>
              <a:r>
                <a:rPr lang="ko-KR" altLang="en-US" sz="1050" dirty="0">
                  <a:solidFill>
                    <a:schemeClr val="bg1"/>
                  </a:solidFill>
                </a:rPr>
                <a:t> 시리즈 </a:t>
              </a:r>
              <a:r>
                <a:rPr lang="en-US" altLang="ko-KR" sz="1050" dirty="0">
                  <a:solidFill>
                    <a:schemeClr val="bg1"/>
                  </a:solidFill>
                </a:rPr>
                <a:t>(1992~)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6CAE8BB-1B5D-4C6F-87E7-01903B397AD0}"/>
              </a:ext>
            </a:extLst>
          </p:cNvPr>
          <p:cNvSpPr txBox="1"/>
          <p:nvPr/>
        </p:nvSpPr>
        <p:spPr>
          <a:xfrm>
            <a:off x="665947" y="449288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79529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spc="-150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  <a:endParaRPr lang="ko-KR" altLang="en-US" sz="1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006492" y="2513667"/>
            <a:ext cx="307767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4DBF68-AE08-482E-91B1-5E4D77388FBC}"/>
              </a:ext>
            </a:extLst>
          </p:cNvPr>
          <p:cNvSpPr txBox="1"/>
          <p:nvPr/>
        </p:nvSpPr>
        <p:spPr>
          <a:xfrm>
            <a:off x="1809025" y="2579578"/>
            <a:ext cx="5525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>
                <a:solidFill>
                  <a:schemeClr val="bg1">
                    <a:lumMod val="65000"/>
                  </a:schemeClr>
                </a:solidFill>
              </a:rPr>
              <a:t>감사합니다</a:t>
            </a:r>
            <a:r>
              <a:rPr lang="en-US" altLang="ko-KR" sz="1050" spc="-1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50" b="1" spc="-100" dirty="0">
              <a:solidFill>
                <a:schemeClr val="bg1">
                  <a:lumMod val="65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3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179</Words>
  <Application>Microsoft Office PowerPoint</Application>
  <PresentationFormat>화면 슬라이드 쇼(16:9)</PresentationFormat>
  <Paragraphs>81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[ 1st Project ] 1차 중간 프로젝트 초안</vt:lpstr>
      <vt:lpstr>슈팅과 로그라이크 기반인 아이작과 궁수의 전설을 모티브로 한 게임</vt:lpstr>
      <vt:lpstr>간단한 조작법을 기반으로 스테이지를 클리어해 나가는 방식</vt:lpstr>
      <vt:lpstr>매번 플레이 할 때마다 레벨업과 스탯을 업그레이드 하는 방식</vt:lpstr>
      <vt:lpstr>매번 플레이 할 때마다 레벨업과 스탯을 업그레이드 하는 방식</vt:lpstr>
      <vt:lpstr>제 인생게임 메이플스토리는 Wizet에서 이승찬 디렉터가 만들었습니다</vt:lpstr>
      <vt:lpstr>제 인생게임 메이플스토리는 현재 7대 강원기 디렉터가 만들어 가고 있습니다</vt:lpstr>
      <vt:lpstr>제 인생게임 메이플스토리는 세계 최초의 횡스크롤 MMORPG를 표방하고 있습니다</vt:lpstr>
      <vt:lpstr>Q &amp; 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Inha</cp:lastModifiedBy>
  <cp:revision>205</cp:revision>
  <dcterms:created xsi:type="dcterms:W3CDTF">2019-07-13T05:28:09Z</dcterms:created>
  <dcterms:modified xsi:type="dcterms:W3CDTF">2019-07-31T08:33:54Z</dcterms:modified>
</cp:coreProperties>
</file>