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7" r:id="rId2"/>
    <p:sldId id="301" r:id="rId3"/>
    <p:sldId id="323" r:id="rId4"/>
    <p:sldId id="324" r:id="rId5"/>
    <p:sldId id="344" r:id="rId6"/>
    <p:sldId id="345" r:id="rId7"/>
    <p:sldId id="315" r:id="rId8"/>
    <p:sldId id="338" r:id="rId9"/>
    <p:sldId id="322" r:id="rId10"/>
    <p:sldId id="348" r:id="rId11"/>
    <p:sldId id="350" r:id="rId12"/>
    <p:sldId id="349" r:id="rId13"/>
    <p:sldId id="351" r:id="rId14"/>
    <p:sldId id="352" r:id="rId15"/>
    <p:sldId id="336" r:id="rId16"/>
    <p:sldId id="335" r:id="rId17"/>
    <p:sldId id="337" r:id="rId18"/>
    <p:sldId id="320" r:id="rId19"/>
    <p:sldId id="318" r:id="rId20"/>
    <p:sldId id="316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준혁 HL" initials="준H" lastIdx="2" clrIdx="0">
    <p:extLst>
      <p:ext uri="{19B8F6BF-5375-455C-9EA6-DF929625EA0E}">
        <p15:presenceInfo xmlns:p15="http://schemas.microsoft.com/office/powerpoint/2012/main" userId="b0a9e0daae91d3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8E8E8"/>
    <a:srgbClr val="ECECEC"/>
    <a:srgbClr val="D9D9D9"/>
    <a:srgbClr val="888888"/>
    <a:srgbClr val="FFFF00"/>
    <a:srgbClr val="FFD757"/>
    <a:srgbClr val="B8B400"/>
    <a:srgbClr val="215968"/>
    <a:srgbClr val="A8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77" autoAdjust="0"/>
    <p:restoredTop sz="96353" autoAdjust="0"/>
  </p:normalViewPr>
  <p:slideViewPr>
    <p:cSldViewPr>
      <p:cViewPr>
        <p:scale>
          <a:sx n="125" d="100"/>
          <a:sy n="125" d="100"/>
        </p:scale>
        <p:origin x="810" y="5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50479-E6CF-44E2-894A-03A35A1A4B34}" type="datetimeFigureOut">
              <a:rPr lang="ko-KR" altLang="en-US" smtClean="0"/>
              <a:t>19-08-05 [Mon]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47B33-9C0C-4D7A-BFA9-574F62FC8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41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47B33-9C0C-4D7A-BFA9-574F62FC82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73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47B33-9C0C-4D7A-BFA9-574F62FC823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02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19-08-05 [Mon]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52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19-08-05 [Mon]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87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19-08-05 [Mon]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5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19-08-05 [Mon]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19-08-05 [Mon]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19-08-05 [Mon]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9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19-08-05 [Mon]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37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19-08-05 [Mon]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48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19-08-05 [Mon]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9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19-08-05 [Mon]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1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19-08-05 [Mon]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46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0916F-84A1-426B-9E8F-E483F30B57D5}" type="datetimeFigureOut">
              <a:rPr lang="ko-KR" altLang="en-US" smtClean="0"/>
              <a:t>19-08-05 [Mon]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6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4.wdp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26" Type="http://schemas.openxmlformats.org/officeDocument/2006/relationships/image" Target="../media/image43.png"/><Relationship Id="rId39" Type="http://schemas.openxmlformats.org/officeDocument/2006/relationships/image" Target="../media/image56.png"/><Relationship Id="rId21" Type="http://schemas.openxmlformats.org/officeDocument/2006/relationships/image" Target="../media/image38.png"/><Relationship Id="rId34" Type="http://schemas.openxmlformats.org/officeDocument/2006/relationships/image" Target="../media/image51.png"/><Relationship Id="rId42" Type="http://schemas.openxmlformats.org/officeDocument/2006/relationships/image" Target="../media/image59.png"/><Relationship Id="rId47" Type="http://schemas.openxmlformats.org/officeDocument/2006/relationships/image" Target="../media/image64.png"/><Relationship Id="rId50" Type="http://schemas.openxmlformats.org/officeDocument/2006/relationships/image" Target="../media/image67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29" Type="http://schemas.openxmlformats.org/officeDocument/2006/relationships/image" Target="../media/image46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32" Type="http://schemas.openxmlformats.org/officeDocument/2006/relationships/image" Target="../media/image49.png"/><Relationship Id="rId37" Type="http://schemas.openxmlformats.org/officeDocument/2006/relationships/image" Target="../media/image54.png"/><Relationship Id="rId40" Type="http://schemas.openxmlformats.org/officeDocument/2006/relationships/image" Target="../media/image57.png"/><Relationship Id="rId45" Type="http://schemas.openxmlformats.org/officeDocument/2006/relationships/image" Target="../media/image62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36" Type="http://schemas.openxmlformats.org/officeDocument/2006/relationships/image" Target="../media/image53.png"/><Relationship Id="rId49" Type="http://schemas.openxmlformats.org/officeDocument/2006/relationships/image" Target="../media/image66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31" Type="http://schemas.openxmlformats.org/officeDocument/2006/relationships/image" Target="../media/image48.png"/><Relationship Id="rId44" Type="http://schemas.openxmlformats.org/officeDocument/2006/relationships/image" Target="../media/image61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Relationship Id="rId27" Type="http://schemas.openxmlformats.org/officeDocument/2006/relationships/image" Target="../media/image44.png"/><Relationship Id="rId30" Type="http://schemas.openxmlformats.org/officeDocument/2006/relationships/image" Target="../media/image47.png"/><Relationship Id="rId35" Type="http://schemas.openxmlformats.org/officeDocument/2006/relationships/image" Target="../media/image52.png"/><Relationship Id="rId43" Type="http://schemas.openxmlformats.org/officeDocument/2006/relationships/image" Target="../media/image60.png"/><Relationship Id="rId48" Type="http://schemas.openxmlformats.org/officeDocument/2006/relationships/image" Target="../media/image65.png"/><Relationship Id="rId8" Type="http://schemas.openxmlformats.org/officeDocument/2006/relationships/image" Target="../media/image25.png"/><Relationship Id="rId51" Type="http://schemas.openxmlformats.org/officeDocument/2006/relationships/image" Target="../media/image68.png"/><Relationship Id="rId3" Type="http://schemas.openxmlformats.org/officeDocument/2006/relationships/image" Target="../media/image20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33" Type="http://schemas.openxmlformats.org/officeDocument/2006/relationships/image" Target="../media/image50.png"/><Relationship Id="rId38" Type="http://schemas.openxmlformats.org/officeDocument/2006/relationships/image" Target="../media/image55.png"/><Relationship Id="rId46" Type="http://schemas.openxmlformats.org/officeDocument/2006/relationships/image" Target="../media/image63.png"/><Relationship Id="rId20" Type="http://schemas.openxmlformats.org/officeDocument/2006/relationships/image" Target="../media/image37.png"/><Relationship Id="rId41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.png"/><Relationship Id="rId5" Type="http://schemas.openxmlformats.org/officeDocument/2006/relationships/image" Target="../media/image23.png"/><Relationship Id="rId10" Type="http://schemas.microsoft.com/office/2007/relationships/hdphoto" Target="../media/hdphoto5.wdp"/><Relationship Id="rId4" Type="http://schemas.openxmlformats.org/officeDocument/2006/relationships/image" Target="../media/image22.png"/><Relationship Id="rId9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9.png"/><Relationship Id="rId7" Type="http://schemas.microsoft.com/office/2007/relationships/hdphoto" Target="../media/hdphoto8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17.png"/><Relationship Id="rId4" Type="http://schemas.microsoft.com/office/2007/relationships/hdphoto" Target="../media/hdphoto7.wdp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82.png"/><Relationship Id="rId7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7.wdp"/><Relationship Id="rId4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microsoft.com/office/2007/relationships/hdphoto" Target="../media/hdphoto2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11760" y="1491632"/>
            <a:ext cx="4320480" cy="116091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[ 1st Project #2 ]</a:t>
            </a:r>
            <a:b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 중간 프로젝트 기획발표</a:t>
            </a:r>
            <a:b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세부기획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2308415" y="2565400"/>
            <a:ext cx="452717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35796" y="2601815"/>
            <a:ext cx="3672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“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MFC, </a:t>
            </a:r>
            <a:r>
              <a:rPr lang="en-US" altLang="ko-KR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GDIplus</a:t>
            </a:r>
            <a:r>
              <a:rPr lang="ko-KR" altLang="en-US" sz="1050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이용한 첫 번째 팀 프로젝트</a:t>
            </a:r>
            <a:r>
              <a:rPr lang="en-US" altLang="ko-KR" sz="1050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1050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”</a:t>
            </a:r>
            <a:endParaRPr lang="ko-KR" altLang="en-US" sz="1050" b="1" spc="-100" dirty="0">
              <a:solidFill>
                <a:schemeClr val="tx1">
                  <a:lumMod val="50000"/>
                  <a:lumOff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48985" y="3348207"/>
            <a:ext cx="6246030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인하대학교 미래인재개발원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문화콘텐츠프로그램개발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白팀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강석진 윤준혁</a:t>
            </a:r>
          </a:p>
        </p:txBody>
      </p:sp>
    </p:spTree>
    <p:extLst>
      <p:ext uri="{BB962C8B-B14F-4D97-AF65-F5344CB8AC3E}">
        <p14:creationId xmlns:p14="http://schemas.microsoft.com/office/powerpoint/2010/main" val="3997271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유지하기로 한 궁수의 전설의 특징 중 하나인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스테이지 클리어 방식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구체적인 기획입니다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2FD826E-F2C0-4A9D-A99B-7B31B906877C}"/>
              </a:ext>
            </a:extLst>
          </p:cNvPr>
          <p:cNvSpPr/>
          <p:nvPr/>
        </p:nvSpPr>
        <p:spPr>
          <a:xfrm>
            <a:off x="823054" y="1620377"/>
            <a:ext cx="2524810" cy="100666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82084EB-489E-4A6C-825D-B4D5B5B00F2F}"/>
              </a:ext>
            </a:extLst>
          </p:cNvPr>
          <p:cNvSpPr/>
          <p:nvPr/>
        </p:nvSpPr>
        <p:spPr>
          <a:xfrm>
            <a:off x="1004718" y="1796620"/>
            <a:ext cx="645348" cy="645347"/>
          </a:xfrm>
          <a:prstGeom prst="ellipse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Stage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F0F4C79-91C9-4454-B3A3-97EC2C3CEF93}"/>
              </a:ext>
            </a:extLst>
          </p:cNvPr>
          <p:cNvSpPr/>
          <p:nvPr/>
        </p:nvSpPr>
        <p:spPr>
          <a:xfrm>
            <a:off x="2516663" y="1796620"/>
            <a:ext cx="645348" cy="645347"/>
          </a:xfrm>
          <a:prstGeom prst="ellipse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Boss</a:t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>
                <a:solidFill>
                  <a:schemeClr val="tx1"/>
                </a:solidFill>
              </a:rPr>
              <a:t>Stage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D53FF3E-F11D-4FE8-AF95-AD538C00133A}"/>
              </a:ext>
            </a:extLst>
          </p:cNvPr>
          <p:cNvSpPr/>
          <p:nvPr/>
        </p:nvSpPr>
        <p:spPr>
          <a:xfrm>
            <a:off x="1541039" y="1303819"/>
            <a:ext cx="1084650" cy="31377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챕터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DB308F94-7DF3-4428-AED2-37168D9AB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315" y="1698695"/>
            <a:ext cx="417816" cy="417816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79F3592-82FE-4963-B0D7-F1F39CBEF22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650066" y="2119294"/>
            <a:ext cx="866597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7829677-2D95-4505-9394-36E2C8F6352D}"/>
              </a:ext>
            </a:extLst>
          </p:cNvPr>
          <p:cNvSpPr txBox="1"/>
          <p:nvPr/>
        </p:nvSpPr>
        <p:spPr>
          <a:xfrm>
            <a:off x="3492286" y="1653994"/>
            <a:ext cx="5400194" cy="2852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챕터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스테이지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마지막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번째 스테이지는 보스 스테이지로 보스 몬스터 출현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번째 스테이지를 클리어 할 경우 해당 챕터 클리어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챕터까지는 고정 스테이지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이후 스테이지는 랜덤 스테이지가 무한으로 등장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보스 스테이지를 클리어한 챕터는 세이브 되어 저장됨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현재 레벨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잔여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스탯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포인트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누적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스탯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포인트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클리어한 챕터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현재 장비 등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이어하기로 게임을 시작할 경우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클리어한 챕터들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 다음 챕터만 선택 가능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D8D5EF2-D631-453D-8281-EFF11176EA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3" t="21961" r="54345" b="15637"/>
          <a:stretch/>
        </p:blipFill>
        <p:spPr>
          <a:xfrm>
            <a:off x="1580814" y="434892"/>
            <a:ext cx="533922" cy="4100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FD969BE-D438-4E2B-8B5D-217C2C889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89" t="21961" r="6569" b="15637"/>
          <a:stretch/>
        </p:blipFill>
        <p:spPr>
          <a:xfrm>
            <a:off x="7029264" y="434892"/>
            <a:ext cx="533922" cy="41008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D0B389B7-8B23-448B-9CCA-B5352119EE95}"/>
              </a:ext>
            </a:extLst>
          </p:cNvPr>
          <p:cNvGrpSpPr/>
          <p:nvPr/>
        </p:nvGrpSpPr>
        <p:grpSpPr>
          <a:xfrm>
            <a:off x="1128642" y="2891989"/>
            <a:ext cx="972947" cy="1599459"/>
            <a:chOff x="581343" y="2907880"/>
            <a:chExt cx="1289519" cy="211988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7DFA771-E4EC-4BB2-BA4F-B04A83193571}"/>
                </a:ext>
              </a:extLst>
            </p:cNvPr>
            <p:cNvSpPr/>
            <p:nvPr/>
          </p:nvSpPr>
          <p:spPr>
            <a:xfrm rot="19936385">
              <a:off x="869375" y="4058159"/>
              <a:ext cx="645348" cy="6453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Boss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" name="곱하기 기호 2">
              <a:extLst>
                <a:ext uri="{FF2B5EF4-FFF2-40B4-BE49-F238E27FC236}">
                  <a16:creationId xmlns:a16="http://schemas.microsoft.com/office/drawing/2014/main" id="{B1576AD7-B38C-4AC4-89C9-E418C911A966}"/>
                </a:ext>
              </a:extLst>
            </p:cNvPr>
            <p:cNvSpPr/>
            <p:nvPr/>
          </p:nvSpPr>
          <p:spPr>
            <a:xfrm>
              <a:off x="581343" y="3803627"/>
              <a:ext cx="1224136" cy="1224136"/>
            </a:xfrm>
            <a:prstGeom prst="mathMultiply">
              <a:avLst>
                <a:gd name="adj1" fmla="val 14702"/>
              </a:avLst>
            </a:prstGeom>
            <a:solidFill>
              <a:schemeClr val="accent2">
                <a:lumMod val="5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7122F0C-39CF-45FB-838E-475588C1E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454" y="3509879"/>
              <a:ext cx="870408" cy="870408"/>
            </a:xfrm>
            <a:prstGeom prst="rect">
              <a:avLst/>
            </a:prstGeom>
          </p:spPr>
        </p:pic>
        <p:pic>
          <p:nvPicPr>
            <p:cNvPr id="1026" name="Picture 2" descr="https://www.liberaldictionary.com/wp-content/uploads/2018/11/win.jpg">
              <a:extLst>
                <a:ext uri="{FF2B5EF4-FFF2-40B4-BE49-F238E27FC236}">
                  <a16:creationId xmlns:a16="http://schemas.microsoft.com/office/drawing/2014/main" id="{5CE3BE98-6A0C-4CAD-8F1A-F08561A06C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500" b="94250" l="5000" r="95250">
                          <a14:foregroundMark x1="33500" y1="9750" x2="35250" y2="14000"/>
                          <a14:foregroundMark x1="45250" y1="7750" x2="49750" y2="14750"/>
                          <a14:foregroundMark x1="59250" y1="7250" x2="59000" y2="16000"/>
                          <a14:foregroundMark x1="46500" y1="4500" x2="46750" y2="15000"/>
                          <a14:foregroundMark x1="6500" y1="40000" x2="14250" y2="50000"/>
                          <a14:foregroundMark x1="14250" y1="50000" x2="12500" y2="63250"/>
                          <a14:foregroundMark x1="12500" y1="63250" x2="19250" y2="68000"/>
                          <a14:foregroundMark x1="7250" y1="52500" x2="10250" y2="56250"/>
                          <a14:foregroundMark x1="8500" y1="52500" x2="5000" y2="53500"/>
                          <a14:foregroundMark x1="23250" y1="63500" x2="76750" y2="42000"/>
                          <a14:foregroundMark x1="76750" y1="42000" x2="42500" y2="46000"/>
                          <a14:foregroundMark x1="42500" y1="46000" x2="22000" y2="52250"/>
                          <a14:foregroundMark x1="77000" y1="56500" x2="67250" y2="54250"/>
                          <a14:foregroundMark x1="27000" y1="52250" x2="34500" y2="41500"/>
                          <a14:foregroundMark x1="34500" y1="41500" x2="25750" y2="57750"/>
                          <a14:foregroundMark x1="25750" y1="57750" x2="32750" y2="39750"/>
                          <a14:foregroundMark x1="32750" y1="39750" x2="24000" y2="55500"/>
                          <a14:foregroundMark x1="24000" y1="55500" x2="38750" y2="55250"/>
                          <a14:foregroundMark x1="38750" y1="55250" x2="47500" y2="40500"/>
                          <a14:foregroundMark x1="47500" y1="40500" x2="33750" y2="41500"/>
                          <a14:foregroundMark x1="33750" y1="41500" x2="27000" y2="55250"/>
                          <a14:foregroundMark x1="27000" y1="55250" x2="51750" y2="44250"/>
                          <a14:foregroundMark x1="51750" y1="44250" x2="35750" y2="57250"/>
                          <a14:foregroundMark x1="35750" y1="57250" x2="56500" y2="56500"/>
                          <a14:foregroundMark x1="56500" y1="56500" x2="71750" y2="40250"/>
                          <a14:foregroundMark x1="71750" y1="40250" x2="58250" y2="43250"/>
                          <a14:foregroundMark x1="58250" y1="43250" x2="51500" y2="57750"/>
                          <a14:foregroundMark x1="51500" y1="57750" x2="67250" y2="55750"/>
                          <a14:foregroundMark x1="67250" y1="55750" x2="73250" y2="44000"/>
                          <a14:foregroundMark x1="73250" y1="44000" x2="60000" y2="56000"/>
                          <a14:foregroundMark x1="60000" y1="56000" x2="72500" y2="42500"/>
                          <a14:foregroundMark x1="72500" y1="42500" x2="80000" y2="56750"/>
                          <a14:foregroundMark x1="80000" y1="56750" x2="76000" y2="45000"/>
                          <a14:foregroundMark x1="76000" y1="45000" x2="67500" y2="34250"/>
                          <a14:foregroundMark x1="67500" y1="34250" x2="67500" y2="34250"/>
                          <a14:foregroundMark x1="74750" y1="39500" x2="28500" y2="49250"/>
                          <a14:foregroundMark x1="28500" y1="49250" x2="44000" y2="46500"/>
                          <a14:foregroundMark x1="44000" y1="46500" x2="73250" y2="54000"/>
                          <a14:foregroundMark x1="73250" y1="54000" x2="87750" y2="50250"/>
                          <a14:foregroundMark x1="87750" y1="50250" x2="88000" y2="37500"/>
                          <a14:foregroundMark x1="88000" y1="37500" x2="91000" y2="50750"/>
                          <a14:foregroundMark x1="91000" y1="50750" x2="88000" y2="62500"/>
                          <a14:foregroundMark x1="92000" y1="32750" x2="82250" y2="35750"/>
                          <a14:foregroundMark x1="95250" y1="46750" x2="81500" y2="48250"/>
                          <a14:foregroundMark x1="76250" y1="36250" x2="71750" y2="32750"/>
                          <a14:foregroundMark x1="23750" y1="47750" x2="26750" y2="40750"/>
                          <a14:foregroundMark x1="67000" y1="92750" x2="66250" y2="83250"/>
                          <a14:foregroundMark x1="53250" y1="94250" x2="51750" y2="85000"/>
                          <a14:foregroundMark x1="40500" y1="93500" x2="44250" y2="78750"/>
                          <a14:foregroundMark x1="65500" y1="43750" x2="62000" y2="26250"/>
                          <a14:foregroundMark x1="68750" y1="42500" x2="60500" y2="30000"/>
                          <a14:foregroundMark x1="39000" y1="94000" x2="41250" y2="8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343" y="2907880"/>
              <a:ext cx="779450" cy="779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https://www.nintendo.com/etc.clientlibs/noa/clientlibs/clientlib-ncom/resources/images/page/switch/online-service/save-data-cloud/save-data-lakitu.png">
            <a:extLst>
              <a:ext uri="{FF2B5EF4-FFF2-40B4-BE49-F238E27FC236}">
                <a16:creationId xmlns:a16="http://schemas.microsoft.com/office/drawing/2014/main" id="{5CFAB46C-FD91-4910-9612-12FD34FF5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376" y="2994356"/>
            <a:ext cx="726626" cy="130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1C38EE-FB67-4E0B-B0E2-C4F1F4060311}"/>
              </a:ext>
            </a:extLst>
          </p:cNvPr>
          <p:cNvSpPr txBox="1"/>
          <p:nvPr/>
        </p:nvSpPr>
        <p:spPr>
          <a:xfrm>
            <a:off x="1763688" y="4910287"/>
            <a:ext cx="5616624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중 밸런스 조정을 통해 임의로 변경 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377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리소스가 부족한 문제에 대해 고민했고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몬스터의 색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해결하기로 했습니다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979712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630366" y="434892"/>
            <a:ext cx="533922" cy="41008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E0EB5228-B6EF-48A7-8BE2-A21E7A8983F5}"/>
              </a:ext>
            </a:extLst>
          </p:cNvPr>
          <p:cNvGrpSpPr/>
          <p:nvPr/>
        </p:nvGrpSpPr>
        <p:grpSpPr>
          <a:xfrm>
            <a:off x="1385743" y="987334"/>
            <a:ext cx="6372514" cy="419624"/>
            <a:chOff x="550931" y="1063229"/>
            <a:chExt cx="6372514" cy="41962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E26F709-A233-469E-A9A1-837D6C042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445" y="1063281"/>
              <a:ext cx="540000" cy="41952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345B9BA-52E6-4C2F-A1B4-D7F44588E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31" y="1063281"/>
              <a:ext cx="540000" cy="41952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F5DF4E0-53C4-4CCB-ACC4-FD551F459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017" y="1063281"/>
              <a:ext cx="540000" cy="41952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190EFA0-2D5C-4E0C-8238-3A5873A15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103" y="1063281"/>
              <a:ext cx="540000" cy="41952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77DAD97-2FB2-471A-B574-BB081AFEE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89" y="1063281"/>
              <a:ext cx="540000" cy="41952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743E2B-D7A0-45A4-9909-6191F1AB3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275" y="1063281"/>
              <a:ext cx="540000" cy="41952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16C3CF7-D1C7-4E04-89C1-A0E757952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361" y="1063229"/>
              <a:ext cx="540000" cy="419624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C229C73-AE37-4152-9623-010CD065AFDB}"/>
              </a:ext>
            </a:extLst>
          </p:cNvPr>
          <p:cNvGrpSpPr/>
          <p:nvPr/>
        </p:nvGrpSpPr>
        <p:grpSpPr>
          <a:xfrm>
            <a:off x="1385743" y="1423180"/>
            <a:ext cx="6372514" cy="596897"/>
            <a:chOff x="550931" y="1497359"/>
            <a:chExt cx="6372514" cy="59689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303E7A3-9BBC-447A-BE96-0B40FDC24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445" y="1497359"/>
              <a:ext cx="540000" cy="59689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1DA7B33-37FE-4157-AAB7-9D967AB88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31" y="1497359"/>
              <a:ext cx="540000" cy="596897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5205A9D-126F-4F25-9BD6-50B6F8A8B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017" y="1497359"/>
              <a:ext cx="540000" cy="596897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CB53EDD-2A0F-4543-845F-4AB1B2B7D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103" y="1497359"/>
              <a:ext cx="540000" cy="596897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2F9FB5F0-1264-49B0-B93A-478140836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89" y="1497359"/>
              <a:ext cx="540000" cy="59689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CDA1396D-2A28-4CD5-8D56-364871ADC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275" y="1497359"/>
              <a:ext cx="540000" cy="596897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BC3611B1-0118-4B64-B908-81385A70C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361" y="1497359"/>
              <a:ext cx="540000" cy="596897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6BB073F-54E6-47BA-BB44-16B17AB3741F}"/>
              </a:ext>
            </a:extLst>
          </p:cNvPr>
          <p:cNvGrpSpPr/>
          <p:nvPr/>
        </p:nvGrpSpPr>
        <p:grpSpPr>
          <a:xfrm>
            <a:off x="1385743" y="2036299"/>
            <a:ext cx="6372514" cy="610026"/>
            <a:chOff x="550931" y="2170455"/>
            <a:chExt cx="6372514" cy="610026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9F2E3AA-BD9C-4784-A7D4-AAC49D250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445" y="2170455"/>
              <a:ext cx="540000" cy="61002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DDD71674-A6B2-432F-A07A-3FB02554A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31" y="2170455"/>
              <a:ext cx="540000" cy="610026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F7E98E5F-CBFA-4190-A3FF-B503075BD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017" y="2170455"/>
              <a:ext cx="540000" cy="610026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5CF09D84-2971-4DA0-A2E4-65755DBFC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103" y="2170455"/>
              <a:ext cx="540000" cy="610026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0A48E5F1-F845-4A5B-98EF-6590B87B9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89" y="2170455"/>
              <a:ext cx="540000" cy="610026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2F4BF4C6-9BC3-4D86-A0C9-2D82DB9DB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275" y="2170455"/>
              <a:ext cx="540000" cy="61002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A1EF621-E62D-4D42-A91F-AE95C79B3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361" y="2170455"/>
              <a:ext cx="540000" cy="610026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52A105-3702-4840-91D4-90465C611E30}"/>
              </a:ext>
            </a:extLst>
          </p:cNvPr>
          <p:cNvGrpSpPr/>
          <p:nvPr/>
        </p:nvGrpSpPr>
        <p:grpSpPr>
          <a:xfrm>
            <a:off x="1385743" y="2662547"/>
            <a:ext cx="6372514" cy="598670"/>
            <a:chOff x="550931" y="2848800"/>
            <a:chExt cx="6372514" cy="598670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84F76329-DBB8-4373-80C4-D9C346A15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445" y="2848800"/>
              <a:ext cx="540000" cy="59867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B7748B3-2288-4972-B824-69CE192FF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31" y="2848800"/>
              <a:ext cx="540000" cy="59867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2EA98B6C-5DC7-4C90-AA8E-0F7E0C0E2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017" y="2848800"/>
              <a:ext cx="540000" cy="59867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355D73C-289D-499F-BFF5-9D719D6CE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103" y="2848800"/>
              <a:ext cx="540000" cy="598670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CEC8D0-98DA-4A3B-868B-2E71B4A27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89" y="2848800"/>
              <a:ext cx="540000" cy="59867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78FE1F2-ED9C-42A7-9E90-8AD9794DF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275" y="2848800"/>
              <a:ext cx="540000" cy="59867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5F91EBDF-7422-43B3-94D1-03F134050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361" y="2848800"/>
              <a:ext cx="540000" cy="598670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2D0EB19-B5FD-4668-91BE-2203627825CA}"/>
              </a:ext>
            </a:extLst>
          </p:cNvPr>
          <p:cNvGrpSpPr/>
          <p:nvPr/>
        </p:nvGrpSpPr>
        <p:grpSpPr>
          <a:xfrm>
            <a:off x="1385743" y="3277439"/>
            <a:ext cx="6372514" cy="628482"/>
            <a:chOff x="550931" y="3507359"/>
            <a:chExt cx="6372514" cy="628482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38E456D0-1413-4689-AD88-D9317A3FD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445" y="3507359"/>
              <a:ext cx="540000" cy="62848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9C98DA68-5AB4-4BA3-8553-D8C6128AB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31" y="3507359"/>
              <a:ext cx="540000" cy="6284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2EF37F1-C90F-493E-A237-3AACC74C7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017" y="3507359"/>
              <a:ext cx="540000" cy="628482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DACFCE13-E48A-435D-985E-F00893EF8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103" y="3507359"/>
              <a:ext cx="540000" cy="628482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18DBAE0D-131B-4CE7-8FE5-8CEDE0179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89" y="3507359"/>
              <a:ext cx="540000" cy="628482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B0B4BF61-A206-4275-A538-3B67205BB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275" y="3507359"/>
              <a:ext cx="540000" cy="628482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F2111489-BB7D-4F6D-B45C-E2D9E1215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361" y="3507359"/>
              <a:ext cx="540000" cy="628482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EE1673-EFE6-40D6-93BA-A389DCBD8A65}"/>
              </a:ext>
            </a:extLst>
          </p:cNvPr>
          <p:cNvGrpSpPr/>
          <p:nvPr/>
        </p:nvGrpSpPr>
        <p:grpSpPr>
          <a:xfrm>
            <a:off x="1385743" y="3922143"/>
            <a:ext cx="6372514" cy="609917"/>
            <a:chOff x="550931" y="3988528"/>
            <a:chExt cx="6372514" cy="609917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7F90C508-F0A0-4B67-9281-3AC049F71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445" y="3988528"/>
              <a:ext cx="540000" cy="609917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A12EA492-68AA-4F23-BDED-ADD469B87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31" y="3988528"/>
              <a:ext cx="540000" cy="609917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944D85BA-02B6-4822-96EE-524044049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017" y="3988528"/>
              <a:ext cx="540000" cy="609917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04E531DD-D5AD-4D6D-B359-72184FEB4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103" y="3988528"/>
              <a:ext cx="540000" cy="609917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6F4043B9-BD6C-44F3-BF92-9F774AE34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89" y="3988528"/>
              <a:ext cx="540000" cy="609917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2B5C3AFC-1D42-4C02-AF45-1DE6DB4EC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275" y="3988528"/>
              <a:ext cx="540000" cy="609917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237895BC-7CCB-46C6-8597-EB283C39D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361" y="3988528"/>
              <a:ext cx="540000" cy="609917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F13C3A6-BD52-44FF-94C7-A8C56B85C56C}"/>
              </a:ext>
            </a:extLst>
          </p:cNvPr>
          <p:cNvGrpSpPr/>
          <p:nvPr/>
        </p:nvGrpSpPr>
        <p:grpSpPr>
          <a:xfrm>
            <a:off x="1385743" y="4548282"/>
            <a:ext cx="6372514" cy="410075"/>
            <a:chOff x="550931" y="4684066"/>
            <a:chExt cx="6372514" cy="410075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5CA7FCD6-E508-4487-A36E-BF6ABC887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445" y="4684066"/>
              <a:ext cx="540000" cy="410075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CA81A854-879D-4436-965A-C92C324A8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31" y="4684066"/>
              <a:ext cx="540000" cy="410075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8F039C48-6BC9-40A7-B0EC-B651D979E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017" y="4684066"/>
              <a:ext cx="540000" cy="410075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CF969943-986D-40EF-8E0D-1EFB34219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103" y="4684066"/>
              <a:ext cx="540000" cy="410075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A57CF2D7-6AD1-4BF9-9E65-1E2D10149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89" y="4684066"/>
              <a:ext cx="540000" cy="410075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B8FCA1C-D64F-4AB6-A683-CACCFDB3A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275" y="4684066"/>
              <a:ext cx="540000" cy="410075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E0164660-74CF-405E-845A-5BFA3FA8A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361" y="4684066"/>
              <a:ext cx="540000" cy="410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0791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이를 바탕으로 고민해 구상한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몬스터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구체적인 기획입니다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ED55C8-C8F6-4CC0-84A2-35572BA24CF0}"/>
              </a:ext>
            </a:extLst>
          </p:cNvPr>
          <p:cNvSpPr txBox="1"/>
          <p:nvPr/>
        </p:nvSpPr>
        <p:spPr>
          <a:xfrm>
            <a:off x="4248029" y="1431147"/>
            <a:ext cx="4665191" cy="2344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빨 주 노 초 파 남 보 순으로 강해지는 몬스터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대동소이한 패턴변화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Hp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변화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단순 크기 확대로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보스몬스터화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기존 패턴 강화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B99062-D1EC-47B4-A4F2-C3B5629BC9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295766"/>
            <a:ext cx="540000" cy="4195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7EA621-2DB5-4D1C-AEE3-60812566E2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36" y="1295766"/>
            <a:ext cx="540000" cy="4195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CDCC884-1309-4B12-AEE5-583787BBAF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25" y="1295766"/>
            <a:ext cx="540000" cy="4195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24744E9-306C-4877-A73D-B2268BA2AC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14" y="1295766"/>
            <a:ext cx="540000" cy="4195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7A53DFF-781C-4832-989A-7F38A77745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03" y="1295766"/>
            <a:ext cx="540000" cy="41952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EDBF9EB-9067-4E69-9C83-1DE0E8BC2A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692" y="1295766"/>
            <a:ext cx="540000" cy="41952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1674026-55BA-401C-A699-067BB7C5B3E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781" y="1295714"/>
            <a:ext cx="540000" cy="419624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65CE0AF-73A8-4F56-8F3F-5003D3A4CE3A}"/>
              </a:ext>
            </a:extLst>
          </p:cNvPr>
          <p:cNvSpPr/>
          <p:nvPr/>
        </p:nvSpPr>
        <p:spPr>
          <a:xfrm>
            <a:off x="457200" y="1707654"/>
            <a:ext cx="3466728" cy="435306"/>
          </a:xfrm>
          <a:prstGeom prst="rightArrow">
            <a:avLst/>
          </a:prstGeom>
          <a:gradFill flip="none" rotWithShape="1">
            <a:gsLst>
              <a:gs pos="0">
                <a:srgbClr val="F2F2F2"/>
              </a:gs>
              <a:gs pos="99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약함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    </a:t>
            </a:r>
            <a:r>
              <a:rPr lang="ko-KR" altLang="en-US" sz="1200" b="1" dirty="0">
                <a:solidFill>
                  <a:srgbClr val="FF0000"/>
                </a:solidFill>
              </a:rPr>
              <a:t>강함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92FBF6E-F2FD-4E52-812D-81F421361A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48" y="3006838"/>
            <a:ext cx="540000" cy="41952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DCC2ECD-E766-41E6-A1A8-FEBAA2C9764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03" y="2657176"/>
            <a:ext cx="1440160" cy="1118844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0407186-24E7-411D-B094-7A707A883077}"/>
              </a:ext>
            </a:extLst>
          </p:cNvPr>
          <p:cNvSpPr/>
          <p:nvPr/>
        </p:nvSpPr>
        <p:spPr>
          <a:xfrm>
            <a:off x="1547664" y="2998945"/>
            <a:ext cx="752895" cy="435306"/>
          </a:xfrm>
          <a:prstGeom prst="rightArrow">
            <a:avLst/>
          </a:prstGeom>
          <a:gradFill flip="none" rotWithShape="1">
            <a:gsLst>
              <a:gs pos="0">
                <a:srgbClr val="F2F2F2"/>
              </a:gs>
              <a:gs pos="99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BDD8BEA-E959-4511-8F77-766695F1C23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013" t="21961" r="54345" b="15637"/>
          <a:stretch/>
        </p:blipFill>
        <p:spPr>
          <a:xfrm>
            <a:off x="2462041" y="434892"/>
            <a:ext cx="533922" cy="41008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8284E0A-7114-420B-BF28-ADA63675CE6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1789" t="21961" r="6569" b="15637"/>
          <a:stretch/>
        </p:blipFill>
        <p:spPr>
          <a:xfrm>
            <a:off x="6148039" y="434892"/>
            <a:ext cx="533922" cy="41008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7FFAF69-3FB3-4921-87B3-1FE259BABE62}"/>
              </a:ext>
            </a:extLst>
          </p:cNvPr>
          <p:cNvSpPr txBox="1"/>
          <p:nvPr/>
        </p:nvSpPr>
        <p:spPr>
          <a:xfrm>
            <a:off x="2667607" y="2437836"/>
            <a:ext cx="1125793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C00000"/>
                </a:solidFill>
              </a:rPr>
              <a:t>Boss Monster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A47B9E-36BC-4327-A86B-90FA1645D410}"/>
              </a:ext>
            </a:extLst>
          </p:cNvPr>
          <p:cNvSpPr txBox="1"/>
          <p:nvPr/>
        </p:nvSpPr>
        <p:spPr>
          <a:xfrm>
            <a:off x="1763688" y="4910287"/>
            <a:ext cx="5616624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중 밸런스 조정을 통해 임의로 변경 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71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이를 바탕으로 고민해 구상한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몬스터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구체적인 기획입니다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2462041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148039" y="434892"/>
            <a:ext cx="533922" cy="41008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5FC5904-EA87-440B-88D3-3F252C05927C}"/>
              </a:ext>
            </a:extLst>
          </p:cNvPr>
          <p:cNvSpPr txBox="1"/>
          <p:nvPr/>
        </p:nvSpPr>
        <p:spPr>
          <a:xfrm>
            <a:off x="4376115" y="1563638"/>
            <a:ext cx="3600400" cy="20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종의 몬스터 리소스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7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가지의 색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56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각각 몬스터마다 특색 있는 패턴 부여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Bird 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지형을 관통하여 이동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Slime 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사망 시 미니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슬라임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개체를 소환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Devil 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일정 확률로 데미지 반사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Digda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땅 속으로 숨어서 이동하는 패턴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BB0BF59-60ED-4C44-9C9C-8CFF07A45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85" y="2571750"/>
            <a:ext cx="695080" cy="540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05EB867-5C37-428A-9124-16E12F5C00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11394" y="1982850"/>
            <a:ext cx="488527" cy="540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E49E620B-8DC1-443D-80DE-75CFA80B1A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82" y="1735140"/>
            <a:ext cx="478013" cy="540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CCE926D-DD25-4B96-989B-60C200F5F6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38303" y="3152877"/>
            <a:ext cx="487080" cy="540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ECFDEC9-37E0-4A2C-B583-25334ACADE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27" y="3111750"/>
            <a:ext cx="463975" cy="540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02B7DFFD-B2E0-48D9-BA4A-BD975D92DF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41" y="3286176"/>
            <a:ext cx="478098" cy="540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61C69764-0884-4CF1-BAEF-733F0550524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733" y="2571750"/>
            <a:ext cx="628816" cy="540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BABC0E0-5060-4B5B-BFCB-BE4BA78D61B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028" y="1976638"/>
            <a:ext cx="711089" cy="540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9F0348B-4006-4125-A93C-842EDE8DC8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741" y="2571750"/>
            <a:ext cx="417816" cy="41781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B4CC8DB-EFBF-44A6-B2F9-21772AC76C56}"/>
              </a:ext>
            </a:extLst>
          </p:cNvPr>
          <p:cNvSpPr txBox="1"/>
          <p:nvPr/>
        </p:nvSpPr>
        <p:spPr>
          <a:xfrm>
            <a:off x="1763688" y="4910287"/>
            <a:ext cx="5616624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중 밸런스 조정을 통해 임의로 변경 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123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이를 바탕으로 고민해 구상한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몬스터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구체적인 기획입니다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2462041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148039" y="434892"/>
            <a:ext cx="533922" cy="41008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5FC5904-EA87-440B-88D3-3F252C05927C}"/>
              </a:ext>
            </a:extLst>
          </p:cNvPr>
          <p:cNvSpPr txBox="1"/>
          <p:nvPr/>
        </p:nvSpPr>
        <p:spPr>
          <a:xfrm>
            <a:off x="4347839" y="1635646"/>
            <a:ext cx="3931664" cy="2519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몬스터를 해치울 때 마다 리워드 지급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랜덤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현재 사용중인 총탄 일정치 보충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보스 몬스터를 해치웠을 경우 추가 리워드 지급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랜덤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회복 카운터 리셋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요구치가 다시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부터 시작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현재 사용중인 총탄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치까지 보충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HP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회복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스킬포인트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지급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F325CE5-DFE1-47F2-BB1C-988A62181DC2}"/>
              </a:ext>
            </a:extLst>
          </p:cNvPr>
          <p:cNvGrpSpPr/>
          <p:nvPr/>
        </p:nvGrpSpPr>
        <p:grpSpPr>
          <a:xfrm>
            <a:off x="899592" y="1797185"/>
            <a:ext cx="1408724" cy="2148594"/>
            <a:chOff x="899592" y="1851670"/>
            <a:chExt cx="1048684" cy="159945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59866A0-AD21-459F-82F8-67040CC7A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68454">
              <a:off x="944010" y="2719322"/>
              <a:ext cx="695080" cy="540000"/>
            </a:xfrm>
            <a:prstGeom prst="rect">
              <a:avLst/>
            </a:prstGeom>
          </p:spPr>
        </p:pic>
        <p:sp>
          <p:nvSpPr>
            <p:cNvPr id="17" name="곱하기 기호 16">
              <a:extLst>
                <a:ext uri="{FF2B5EF4-FFF2-40B4-BE49-F238E27FC236}">
                  <a16:creationId xmlns:a16="http://schemas.microsoft.com/office/drawing/2014/main" id="{A93D4B68-B481-45E2-804C-D9CD59B8C2E6}"/>
                </a:ext>
              </a:extLst>
            </p:cNvPr>
            <p:cNvSpPr/>
            <p:nvPr/>
          </p:nvSpPr>
          <p:spPr>
            <a:xfrm>
              <a:off x="899592" y="2527514"/>
              <a:ext cx="923615" cy="923615"/>
            </a:xfrm>
            <a:prstGeom prst="mathMultiply">
              <a:avLst>
                <a:gd name="adj1" fmla="val 14702"/>
              </a:avLst>
            </a:prstGeom>
            <a:solidFill>
              <a:schemeClr val="accent2">
                <a:lumMod val="5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5462C71-4540-4F6A-8250-0CE497449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550" y="2309263"/>
              <a:ext cx="656726" cy="656726"/>
            </a:xfrm>
            <a:prstGeom prst="rect">
              <a:avLst/>
            </a:prstGeom>
          </p:spPr>
        </p:pic>
        <p:pic>
          <p:nvPicPr>
            <p:cNvPr id="19" name="Picture 2" descr="https://www.liberaldictionary.com/wp-content/uploads/2018/11/win.jpg">
              <a:extLst>
                <a:ext uri="{FF2B5EF4-FFF2-40B4-BE49-F238E27FC236}">
                  <a16:creationId xmlns:a16="http://schemas.microsoft.com/office/drawing/2014/main" id="{CE65FF59-B26F-41E3-BFD8-FF24E82AA8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4500" b="94250" l="5000" r="95250">
                          <a14:foregroundMark x1="33500" y1="9750" x2="35250" y2="14000"/>
                          <a14:foregroundMark x1="45250" y1="7750" x2="49750" y2="14750"/>
                          <a14:foregroundMark x1="59250" y1="7250" x2="59000" y2="16000"/>
                          <a14:foregroundMark x1="46500" y1="4500" x2="46750" y2="15000"/>
                          <a14:foregroundMark x1="6500" y1="40000" x2="14250" y2="50000"/>
                          <a14:foregroundMark x1="14250" y1="50000" x2="12500" y2="63250"/>
                          <a14:foregroundMark x1="12500" y1="63250" x2="19250" y2="68000"/>
                          <a14:foregroundMark x1="7250" y1="52500" x2="10250" y2="56250"/>
                          <a14:foregroundMark x1="8500" y1="52500" x2="5000" y2="53500"/>
                          <a14:foregroundMark x1="23250" y1="63500" x2="76750" y2="42000"/>
                          <a14:foregroundMark x1="76750" y1="42000" x2="42500" y2="46000"/>
                          <a14:foregroundMark x1="42500" y1="46000" x2="22000" y2="52250"/>
                          <a14:foregroundMark x1="77000" y1="56500" x2="67250" y2="54250"/>
                          <a14:foregroundMark x1="27000" y1="52250" x2="34500" y2="41500"/>
                          <a14:foregroundMark x1="34500" y1="41500" x2="25750" y2="57750"/>
                          <a14:foregroundMark x1="25750" y1="57750" x2="32750" y2="39750"/>
                          <a14:foregroundMark x1="32750" y1="39750" x2="24000" y2="55500"/>
                          <a14:foregroundMark x1="24000" y1="55500" x2="38750" y2="55250"/>
                          <a14:foregroundMark x1="38750" y1="55250" x2="47500" y2="40500"/>
                          <a14:foregroundMark x1="47500" y1="40500" x2="33750" y2="41500"/>
                          <a14:foregroundMark x1="33750" y1="41500" x2="27000" y2="55250"/>
                          <a14:foregroundMark x1="27000" y1="55250" x2="51750" y2="44250"/>
                          <a14:foregroundMark x1="51750" y1="44250" x2="35750" y2="57250"/>
                          <a14:foregroundMark x1="35750" y1="57250" x2="56500" y2="56500"/>
                          <a14:foregroundMark x1="56500" y1="56500" x2="71750" y2="40250"/>
                          <a14:foregroundMark x1="71750" y1="40250" x2="58250" y2="43250"/>
                          <a14:foregroundMark x1="58250" y1="43250" x2="51500" y2="57750"/>
                          <a14:foregroundMark x1="51500" y1="57750" x2="67250" y2="55750"/>
                          <a14:foregroundMark x1="67250" y1="55750" x2="73250" y2="44000"/>
                          <a14:foregroundMark x1="73250" y1="44000" x2="60000" y2="56000"/>
                          <a14:foregroundMark x1="60000" y1="56000" x2="72500" y2="42500"/>
                          <a14:foregroundMark x1="72500" y1="42500" x2="80000" y2="56750"/>
                          <a14:foregroundMark x1="80000" y1="56750" x2="76000" y2="45000"/>
                          <a14:foregroundMark x1="76000" y1="45000" x2="67500" y2="34250"/>
                          <a14:foregroundMark x1="67500" y1="34250" x2="67500" y2="34250"/>
                          <a14:foregroundMark x1="74750" y1="39500" x2="28500" y2="49250"/>
                          <a14:foregroundMark x1="28500" y1="49250" x2="44000" y2="46500"/>
                          <a14:foregroundMark x1="44000" y1="46500" x2="73250" y2="54000"/>
                          <a14:foregroundMark x1="73250" y1="54000" x2="87750" y2="50250"/>
                          <a14:foregroundMark x1="87750" y1="50250" x2="88000" y2="37500"/>
                          <a14:foregroundMark x1="88000" y1="37500" x2="91000" y2="50750"/>
                          <a14:foregroundMark x1="91000" y1="50750" x2="88000" y2="62500"/>
                          <a14:foregroundMark x1="92000" y1="32750" x2="82250" y2="35750"/>
                          <a14:foregroundMark x1="95250" y1="46750" x2="81500" y2="48250"/>
                          <a14:foregroundMark x1="76250" y1="36250" x2="71750" y2="32750"/>
                          <a14:foregroundMark x1="23750" y1="47750" x2="26750" y2="40750"/>
                          <a14:foregroundMark x1="67000" y1="92750" x2="66250" y2="83250"/>
                          <a14:foregroundMark x1="53250" y1="94250" x2="51750" y2="85000"/>
                          <a14:foregroundMark x1="40500" y1="93500" x2="44250" y2="78750"/>
                          <a14:foregroundMark x1="65500" y1="43750" x2="62000" y2="26250"/>
                          <a14:foregroundMark x1="68750" y1="42500" x2="60500" y2="30000"/>
                          <a14:foregroundMark x1="39000" y1="94000" x2="41250" y2="8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851670"/>
              <a:ext cx="588098" cy="588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218" name="Picture 2" descr="gift box iconì ëí ì´ë¯¸ì§ ê²ìê²°ê³¼">
            <a:extLst>
              <a:ext uri="{FF2B5EF4-FFF2-40B4-BE49-F238E27FC236}">
                <a16:creationId xmlns:a16="http://schemas.microsoft.com/office/drawing/2014/main" id="{574400E9-BBF6-40A0-B083-6E8A2E303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7" t="37416" r="70861" b="38784"/>
          <a:stretch/>
        </p:blipFill>
        <p:spPr bwMode="auto">
          <a:xfrm>
            <a:off x="2255775" y="1655882"/>
            <a:ext cx="863012" cy="77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gift box iconì ëí ì´ë¯¸ì§ ê²ìê²°ê³¼">
            <a:extLst>
              <a:ext uri="{FF2B5EF4-FFF2-40B4-BE49-F238E27FC236}">
                <a16:creationId xmlns:a16="http://schemas.microsoft.com/office/drawing/2014/main" id="{EE6123FB-AD95-4181-B946-03FF4DC48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69" t="4004" r="5245" b="69600"/>
          <a:stretch/>
        </p:blipFill>
        <p:spPr bwMode="auto">
          <a:xfrm>
            <a:off x="2912951" y="2192188"/>
            <a:ext cx="875962" cy="91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4644B93-281C-48F0-899A-576DACD20B6E}"/>
              </a:ext>
            </a:extLst>
          </p:cNvPr>
          <p:cNvSpPr txBox="1"/>
          <p:nvPr/>
        </p:nvSpPr>
        <p:spPr>
          <a:xfrm>
            <a:off x="1763688" y="4910287"/>
            <a:ext cx="5616624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중 밸런스 조정을 통해 임의로 변경 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64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처음 기획했던 </a:t>
            </a:r>
            <a:r>
              <a:rPr lang="ko-KR" altLang="en-US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스테이터스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강화 특징도 남기기로 했습니다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스테이터스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강화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구체적인 기획입니다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823207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793173" y="434892"/>
            <a:ext cx="533922" cy="4100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E867FB-F125-4E1F-8094-B73AA8A8100D}"/>
              </a:ext>
            </a:extLst>
          </p:cNvPr>
          <p:cNvSpPr txBox="1"/>
          <p:nvPr/>
        </p:nvSpPr>
        <p:spPr>
          <a:xfrm>
            <a:off x="4135453" y="2099979"/>
            <a:ext cx="4665191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몬스터를 해치울 때 마다 각각 적용된 경험치를 획득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획득한 경험치를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1000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모을 때마다 레벨 업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레벨업을 할 때 마다 스킬 포인트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획득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획득한 스킬 포인트로 플레이어를 강화할 수 있음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617170F-53B4-462E-B5CD-64FEA31746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267" y="1208971"/>
            <a:ext cx="1233820" cy="96484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D3044C1B-36AA-4AB7-AAA0-FDE21FBDCE8C}"/>
              </a:ext>
            </a:extLst>
          </p:cNvPr>
          <p:cNvGrpSpPr/>
          <p:nvPr/>
        </p:nvGrpSpPr>
        <p:grpSpPr>
          <a:xfrm>
            <a:off x="2680548" y="2502542"/>
            <a:ext cx="1163539" cy="1694958"/>
            <a:chOff x="2185392" y="2743849"/>
            <a:chExt cx="923615" cy="1345454"/>
          </a:xfrm>
        </p:grpSpPr>
        <p:sp>
          <p:nvSpPr>
            <p:cNvPr id="21" name="모서리가 둥근 직사각형 3">
              <a:extLst>
                <a:ext uri="{FF2B5EF4-FFF2-40B4-BE49-F238E27FC236}">
                  <a16:creationId xmlns:a16="http://schemas.microsoft.com/office/drawing/2014/main" id="{09F2A1D4-1722-4616-B7B6-5E5EDFA64553}"/>
                </a:ext>
              </a:extLst>
            </p:cNvPr>
            <p:cNvSpPr/>
            <p:nvPr/>
          </p:nvSpPr>
          <p:spPr>
            <a:xfrm>
              <a:off x="2185392" y="2758607"/>
              <a:ext cx="697030" cy="1864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공격력</a:t>
              </a:r>
            </a:p>
          </p:txBody>
        </p:sp>
        <p:sp>
          <p:nvSpPr>
            <p:cNvPr id="22" name="모서리가 둥근 직사각형 3">
              <a:extLst>
                <a:ext uri="{FF2B5EF4-FFF2-40B4-BE49-F238E27FC236}">
                  <a16:creationId xmlns:a16="http://schemas.microsoft.com/office/drawing/2014/main" id="{B8A469D0-25D9-437F-81FA-1803F1A80A0E}"/>
                </a:ext>
              </a:extLst>
            </p:cNvPr>
            <p:cNvSpPr/>
            <p:nvPr/>
          </p:nvSpPr>
          <p:spPr>
            <a:xfrm>
              <a:off x="2185392" y="2984991"/>
              <a:ext cx="697030" cy="1864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공격속도</a:t>
              </a:r>
            </a:p>
          </p:txBody>
        </p:sp>
        <p:sp>
          <p:nvSpPr>
            <p:cNvPr id="23" name="모서리가 둥근 직사각형 3">
              <a:extLst>
                <a:ext uri="{FF2B5EF4-FFF2-40B4-BE49-F238E27FC236}">
                  <a16:creationId xmlns:a16="http://schemas.microsoft.com/office/drawing/2014/main" id="{CB24073E-E969-4CBF-AA51-289C92D1EDA2}"/>
                </a:ext>
              </a:extLst>
            </p:cNvPr>
            <p:cNvSpPr/>
            <p:nvPr/>
          </p:nvSpPr>
          <p:spPr>
            <a:xfrm>
              <a:off x="2185392" y="3211375"/>
              <a:ext cx="697030" cy="1864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이동속도</a:t>
              </a:r>
            </a:p>
          </p:txBody>
        </p:sp>
        <p:sp>
          <p:nvSpPr>
            <p:cNvPr id="24" name="모서리가 둥근 직사각형 3">
              <a:extLst>
                <a:ext uri="{FF2B5EF4-FFF2-40B4-BE49-F238E27FC236}">
                  <a16:creationId xmlns:a16="http://schemas.microsoft.com/office/drawing/2014/main" id="{6315FC2A-77CD-4A11-9E7F-611476BA282B}"/>
                </a:ext>
              </a:extLst>
            </p:cNvPr>
            <p:cNvSpPr/>
            <p:nvPr/>
          </p:nvSpPr>
          <p:spPr>
            <a:xfrm>
              <a:off x="2185392" y="3437759"/>
              <a:ext cx="697030" cy="1864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크리확률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모서리가 둥근 직사각형 3">
              <a:extLst>
                <a:ext uri="{FF2B5EF4-FFF2-40B4-BE49-F238E27FC236}">
                  <a16:creationId xmlns:a16="http://schemas.microsoft.com/office/drawing/2014/main" id="{DAB963A1-1C72-4969-BD73-9D4DE89B31DC}"/>
                </a:ext>
              </a:extLst>
            </p:cNvPr>
            <p:cNvSpPr/>
            <p:nvPr/>
          </p:nvSpPr>
          <p:spPr>
            <a:xfrm>
              <a:off x="2185392" y="3664143"/>
              <a:ext cx="697030" cy="1864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최대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HP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모서리가 둥근 직사각형 3">
              <a:extLst>
                <a:ext uri="{FF2B5EF4-FFF2-40B4-BE49-F238E27FC236}">
                  <a16:creationId xmlns:a16="http://schemas.microsoft.com/office/drawing/2014/main" id="{9090E5A1-6835-4EFD-839A-879F2122DCE7}"/>
                </a:ext>
              </a:extLst>
            </p:cNvPr>
            <p:cNvSpPr/>
            <p:nvPr/>
          </p:nvSpPr>
          <p:spPr>
            <a:xfrm>
              <a:off x="2185392" y="3890525"/>
              <a:ext cx="697030" cy="1864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HP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회복</a:t>
              </a:r>
            </a:p>
          </p:txBody>
        </p:sp>
        <p:sp>
          <p:nvSpPr>
            <p:cNvPr id="27" name="더하기 기호 26">
              <a:extLst>
                <a:ext uri="{FF2B5EF4-FFF2-40B4-BE49-F238E27FC236}">
                  <a16:creationId xmlns:a16="http://schemas.microsoft.com/office/drawing/2014/main" id="{ADDC08DA-BBAB-4102-BC6C-E45E090594E8}"/>
                </a:ext>
              </a:extLst>
            </p:cNvPr>
            <p:cNvSpPr/>
            <p:nvPr/>
          </p:nvSpPr>
          <p:spPr>
            <a:xfrm>
              <a:off x="2894533" y="2743849"/>
              <a:ext cx="214474" cy="216000"/>
            </a:xfrm>
            <a:prstGeom prst="mathPlus">
              <a:avLst>
                <a:gd name="adj1" fmla="val 11669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3" name="더하기 기호 32">
              <a:extLst>
                <a:ext uri="{FF2B5EF4-FFF2-40B4-BE49-F238E27FC236}">
                  <a16:creationId xmlns:a16="http://schemas.microsoft.com/office/drawing/2014/main" id="{B3F32A73-B367-4E58-813F-94D42BE2FA3B}"/>
                </a:ext>
              </a:extLst>
            </p:cNvPr>
            <p:cNvSpPr/>
            <p:nvPr/>
          </p:nvSpPr>
          <p:spPr>
            <a:xfrm>
              <a:off x="2894533" y="2969740"/>
              <a:ext cx="214474" cy="216000"/>
            </a:xfrm>
            <a:prstGeom prst="mathPlus">
              <a:avLst>
                <a:gd name="adj1" fmla="val 11669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4" name="더하기 기호 33">
              <a:extLst>
                <a:ext uri="{FF2B5EF4-FFF2-40B4-BE49-F238E27FC236}">
                  <a16:creationId xmlns:a16="http://schemas.microsoft.com/office/drawing/2014/main" id="{3CE69301-2843-40B0-98CC-7AF9C482AF9A}"/>
                </a:ext>
              </a:extLst>
            </p:cNvPr>
            <p:cNvSpPr/>
            <p:nvPr/>
          </p:nvSpPr>
          <p:spPr>
            <a:xfrm>
              <a:off x="2894533" y="3195631"/>
              <a:ext cx="214474" cy="216000"/>
            </a:xfrm>
            <a:prstGeom prst="mathPlus">
              <a:avLst>
                <a:gd name="adj1" fmla="val 11669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5" name="더하기 기호 34">
              <a:extLst>
                <a:ext uri="{FF2B5EF4-FFF2-40B4-BE49-F238E27FC236}">
                  <a16:creationId xmlns:a16="http://schemas.microsoft.com/office/drawing/2014/main" id="{EFA763E1-D0B5-49A9-B686-C35039718B91}"/>
                </a:ext>
              </a:extLst>
            </p:cNvPr>
            <p:cNvSpPr/>
            <p:nvPr/>
          </p:nvSpPr>
          <p:spPr>
            <a:xfrm>
              <a:off x="2894533" y="3421522"/>
              <a:ext cx="214474" cy="216000"/>
            </a:xfrm>
            <a:prstGeom prst="mathPlus">
              <a:avLst>
                <a:gd name="adj1" fmla="val 11669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6" name="더하기 기호 35">
              <a:extLst>
                <a:ext uri="{FF2B5EF4-FFF2-40B4-BE49-F238E27FC236}">
                  <a16:creationId xmlns:a16="http://schemas.microsoft.com/office/drawing/2014/main" id="{1A597C90-4899-48AF-9EC8-1622A01DCBF1}"/>
                </a:ext>
              </a:extLst>
            </p:cNvPr>
            <p:cNvSpPr/>
            <p:nvPr/>
          </p:nvSpPr>
          <p:spPr>
            <a:xfrm>
              <a:off x="2894533" y="3647413"/>
              <a:ext cx="214474" cy="216000"/>
            </a:xfrm>
            <a:prstGeom prst="mathPlus">
              <a:avLst>
                <a:gd name="adj1" fmla="val 11669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7" name="더하기 기호 36">
              <a:extLst>
                <a:ext uri="{FF2B5EF4-FFF2-40B4-BE49-F238E27FC236}">
                  <a16:creationId xmlns:a16="http://schemas.microsoft.com/office/drawing/2014/main" id="{5AE26709-37FB-4104-B16A-FD6B3DC5D62A}"/>
                </a:ext>
              </a:extLst>
            </p:cNvPr>
            <p:cNvSpPr/>
            <p:nvPr/>
          </p:nvSpPr>
          <p:spPr>
            <a:xfrm>
              <a:off x="2894533" y="3873303"/>
              <a:ext cx="214474" cy="216000"/>
            </a:xfrm>
            <a:prstGeom prst="mathPlus">
              <a:avLst>
                <a:gd name="adj1" fmla="val 11669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B36FCC9-ED7B-45CB-B85D-7CD0F506DC18}"/>
              </a:ext>
            </a:extLst>
          </p:cNvPr>
          <p:cNvGrpSpPr/>
          <p:nvPr/>
        </p:nvGrpSpPr>
        <p:grpSpPr>
          <a:xfrm>
            <a:off x="975126" y="2388007"/>
            <a:ext cx="1408724" cy="2148594"/>
            <a:chOff x="899592" y="1851670"/>
            <a:chExt cx="1048684" cy="1599459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A6AE30DA-5EFA-41E0-B81E-D3257AAFB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68454">
              <a:off x="944010" y="2719322"/>
              <a:ext cx="695080" cy="540000"/>
            </a:xfrm>
            <a:prstGeom prst="rect">
              <a:avLst/>
            </a:prstGeom>
          </p:spPr>
        </p:pic>
        <p:sp>
          <p:nvSpPr>
            <p:cNvPr id="42" name="곱하기 기호 41">
              <a:extLst>
                <a:ext uri="{FF2B5EF4-FFF2-40B4-BE49-F238E27FC236}">
                  <a16:creationId xmlns:a16="http://schemas.microsoft.com/office/drawing/2014/main" id="{CE766CDE-0CD2-4B11-B4D5-E85C2232AAD6}"/>
                </a:ext>
              </a:extLst>
            </p:cNvPr>
            <p:cNvSpPr/>
            <p:nvPr/>
          </p:nvSpPr>
          <p:spPr>
            <a:xfrm>
              <a:off x="899592" y="2527514"/>
              <a:ext cx="923615" cy="923615"/>
            </a:xfrm>
            <a:prstGeom prst="mathMultiply">
              <a:avLst>
                <a:gd name="adj1" fmla="val 14702"/>
              </a:avLst>
            </a:prstGeom>
            <a:solidFill>
              <a:schemeClr val="accent2">
                <a:lumMod val="5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96457EB9-E85F-4AB1-B688-88B0FC1F2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550" y="2309263"/>
              <a:ext cx="656726" cy="656726"/>
            </a:xfrm>
            <a:prstGeom prst="rect">
              <a:avLst/>
            </a:prstGeom>
          </p:spPr>
        </p:pic>
        <p:pic>
          <p:nvPicPr>
            <p:cNvPr id="44" name="Picture 2" descr="https://www.liberaldictionary.com/wp-content/uploads/2018/11/win.jpg">
              <a:extLst>
                <a:ext uri="{FF2B5EF4-FFF2-40B4-BE49-F238E27FC236}">
                  <a16:creationId xmlns:a16="http://schemas.microsoft.com/office/drawing/2014/main" id="{B545F4E3-70BD-4ABB-92BB-7BC2B9E3C3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4500" b="94250" l="5000" r="95250">
                          <a14:foregroundMark x1="33500" y1="9750" x2="35250" y2="14000"/>
                          <a14:foregroundMark x1="45250" y1="7750" x2="49750" y2="14750"/>
                          <a14:foregroundMark x1="59250" y1="7250" x2="59000" y2="16000"/>
                          <a14:foregroundMark x1="46500" y1="4500" x2="46750" y2="15000"/>
                          <a14:foregroundMark x1="6500" y1="40000" x2="14250" y2="50000"/>
                          <a14:foregroundMark x1="14250" y1="50000" x2="12500" y2="63250"/>
                          <a14:foregroundMark x1="12500" y1="63250" x2="19250" y2="68000"/>
                          <a14:foregroundMark x1="7250" y1="52500" x2="10250" y2="56250"/>
                          <a14:foregroundMark x1="8500" y1="52500" x2="5000" y2="53500"/>
                          <a14:foregroundMark x1="23250" y1="63500" x2="76750" y2="42000"/>
                          <a14:foregroundMark x1="76750" y1="42000" x2="42500" y2="46000"/>
                          <a14:foregroundMark x1="42500" y1="46000" x2="22000" y2="52250"/>
                          <a14:foregroundMark x1="77000" y1="56500" x2="67250" y2="54250"/>
                          <a14:foregroundMark x1="27000" y1="52250" x2="34500" y2="41500"/>
                          <a14:foregroundMark x1="34500" y1="41500" x2="25750" y2="57750"/>
                          <a14:foregroundMark x1="25750" y1="57750" x2="32750" y2="39750"/>
                          <a14:foregroundMark x1="32750" y1="39750" x2="24000" y2="55500"/>
                          <a14:foregroundMark x1="24000" y1="55500" x2="38750" y2="55250"/>
                          <a14:foregroundMark x1="38750" y1="55250" x2="47500" y2="40500"/>
                          <a14:foregroundMark x1="47500" y1="40500" x2="33750" y2="41500"/>
                          <a14:foregroundMark x1="33750" y1="41500" x2="27000" y2="55250"/>
                          <a14:foregroundMark x1="27000" y1="55250" x2="51750" y2="44250"/>
                          <a14:foregroundMark x1="51750" y1="44250" x2="35750" y2="57250"/>
                          <a14:foregroundMark x1="35750" y1="57250" x2="56500" y2="56500"/>
                          <a14:foregroundMark x1="56500" y1="56500" x2="71750" y2="40250"/>
                          <a14:foregroundMark x1="71750" y1="40250" x2="58250" y2="43250"/>
                          <a14:foregroundMark x1="58250" y1="43250" x2="51500" y2="57750"/>
                          <a14:foregroundMark x1="51500" y1="57750" x2="67250" y2="55750"/>
                          <a14:foregroundMark x1="67250" y1="55750" x2="73250" y2="44000"/>
                          <a14:foregroundMark x1="73250" y1="44000" x2="60000" y2="56000"/>
                          <a14:foregroundMark x1="60000" y1="56000" x2="72500" y2="42500"/>
                          <a14:foregroundMark x1="72500" y1="42500" x2="80000" y2="56750"/>
                          <a14:foregroundMark x1="80000" y1="56750" x2="76000" y2="45000"/>
                          <a14:foregroundMark x1="76000" y1="45000" x2="67500" y2="34250"/>
                          <a14:foregroundMark x1="67500" y1="34250" x2="67500" y2="34250"/>
                          <a14:foregroundMark x1="74750" y1="39500" x2="28500" y2="49250"/>
                          <a14:foregroundMark x1="28500" y1="49250" x2="44000" y2="46500"/>
                          <a14:foregroundMark x1="44000" y1="46500" x2="73250" y2="54000"/>
                          <a14:foregroundMark x1="73250" y1="54000" x2="87750" y2="50250"/>
                          <a14:foregroundMark x1="87750" y1="50250" x2="88000" y2="37500"/>
                          <a14:foregroundMark x1="88000" y1="37500" x2="91000" y2="50750"/>
                          <a14:foregroundMark x1="91000" y1="50750" x2="88000" y2="62500"/>
                          <a14:foregroundMark x1="92000" y1="32750" x2="82250" y2="35750"/>
                          <a14:foregroundMark x1="95250" y1="46750" x2="81500" y2="48250"/>
                          <a14:foregroundMark x1="76250" y1="36250" x2="71750" y2="32750"/>
                          <a14:foregroundMark x1="23750" y1="47750" x2="26750" y2="40750"/>
                          <a14:foregroundMark x1="67000" y1="92750" x2="66250" y2="83250"/>
                          <a14:foregroundMark x1="53250" y1="94250" x2="51750" y2="85000"/>
                          <a14:foregroundMark x1="40500" y1="93500" x2="44250" y2="78750"/>
                          <a14:foregroundMark x1="65500" y1="43750" x2="62000" y2="26250"/>
                          <a14:foregroundMark x1="68750" y1="42500" x2="60500" y2="30000"/>
                          <a14:foregroundMark x1="39000" y1="94000" x2="41250" y2="8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851670"/>
              <a:ext cx="588098" cy="588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1BE662E-A419-4E48-824B-A153656806A4}"/>
              </a:ext>
            </a:extLst>
          </p:cNvPr>
          <p:cNvSpPr txBox="1"/>
          <p:nvPr/>
        </p:nvSpPr>
        <p:spPr>
          <a:xfrm>
            <a:off x="1763688" y="4910287"/>
            <a:ext cx="5616624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중 밸런스 조정을 통해 임의로 변경 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49BD9C7-AF94-4708-9D24-0CD11BCA9AF9}"/>
              </a:ext>
            </a:extLst>
          </p:cNvPr>
          <p:cNvSpPr/>
          <p:nvPr/>
        </p:nvSpPr>
        <p:spPr>
          <a:xfrm>
            <a:off x="869609" y="2027013"/>
            <a:ext cx="2135376" cy="186501"/>
          </a:xfrm>
          <a:prstGeom prst="roundRect">
            <a:avLst/>
          </a:prstGeom>
          <a:gradFill>
            <a:gsLst>
              <a:gs pos="100000">
                <a:srgbClr val="F2F2F2"/>
              </a:gs>
              <a:gs pos="96000">
                <a:schemeClr val="accent3">
                  <a:lumMod val="75000"/>
                </a:schemeClr>
              </a:gs>
            </a:gsLst>
            <a:lin ang="0" scaled="1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Exp 1000/1000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09321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처음 기획했던 </a:t>
            </a:r>
            <a:r>
              <a:rPr lang="ko-KR" altLang="en-US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스테이터스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강화 특징도 남기기로 했습니다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스테이터스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강화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구체적인 기획입니다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2E79D-DCE9-4BD2-9BE4-168CCCF553A7}"/>
              </a:ext>
            </a:extLst>
          </p:cNvPr>
          <p:cNvSpPr txBox="1"/>
          <p:nvPr/>
        </p:nvSpPr>
        <p:spPr>
          <a:xfrm>
            <a:off x="6588224" y="4019830"/>
            <a:ext cx="2633725" cy="816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스테이터스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풀 강화 요구치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1187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회복 제외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500" strike="sngStrik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500" strike="sngStrik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설마 여기까지 </a:t>
            </a:r>
            <a:r>
              <a:rPr lang="ko-KR" altLang="en-US" sz="500" strike="sngStrik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오겠어</a:t>
            </a:r>
            <a:r>
              <a:rPr lang="en-US" altLang="ko-KR" sz="500" strike="sngStrik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?..)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D667A9B-823E-4D9A-95E2-CCA25F4F7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823207" y="434892"/>
            <a:ext cx="533922" cy="4100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E20DEE0-296D-4F6C-ABC0-38998F182C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793173" y="434892"/>
            <a:ext cx="533922" cy="4100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7400248-FEB6-40EA-A931-E76F3B260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3" y="1099624"/>
            <a:ext cx="7488834" cy="29442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227512-7828-4DD0-B70D-2F84C400F14E}"/>
              </a:ext>
            </a:extLst>
          </p:cNvPr>
          <p:cNvSpPr txBox="1"/>
          <p:nvPr/>
        </p:nvSpPr>
        <p:spPr>
          <a:xfrm>
            <a:off x="1763688" y="4910287"/>
            <a:ext cx="5616624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중 밸런스 조정을 통해 임의로 변경 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026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처음 기획했던 </a:t>
            </a:r>
            <a:r>
              <a:rPr lang="ko-KR" altLang="en-US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스테이터스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강화 특징도 남기기로 했습니다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스테이터스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강화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구체적인 기획입니다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E273DD7-C75B-4EBA-8965-2359CF60D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772727"/>
              </p:ext>
            </p:extLst>
          </p:nvPr>
        </p:nvGraphicFramePr>
        <p:xfrm>
          <a:off x="323528" y="1131590"/>
          <a:ext cx="8496944" cy="346271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171031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183314425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307686814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508866708"/>
                    </a:ext>
                  </a:extLst>
                </a:gridCol>
              </a:tblGrid>
              <a:tr h="34814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스테이터스</a:t>
                      </a:r>
                      <a:r>
                        <a:rPr lang="ko-KR" altLang="en-US" sz="1400" dirty="0"/>
                        <a:t> 공식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620419"/>
                  </a:ext>
                </a:extLst>
              </a:tr>
              <a:tr h="51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공격력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/>
                        <a:t>적에게 </a:t>
                      </a:r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번 공격을 가할 때</a:t>
                      </a:r>
                      <a:endParaRPr lang="en-US" altLang="ko-KR" sz="1050" dirty="0"/>
                    </a:p>
                    <a:p>
                      <a:pPr algn="ctr"/>
                      <a:r>
                        <a:rPr lang="ko-KR" altLang="en-US" sz="1050" dirty="0"/>
                        <a:t>들어가는 데미지를 결정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레벨 </a:t>
                      </a:r>
                      <a:r>
                        <a:rPr lang="en-US" altLang="ko-KR" sz="1050" dirty="0"/>
                        <a:t>+ </a:t>
                      </a:r>
                      <a:r>
                        <a:rPr lang="ko-KR" altLang="en-US" sz="1050" dirty="0"/>
                        <a:t>공격력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합</a:t>
                      </a:r>
                      <a:r>
                        <a:rPr lang="en-US" altLang="ko-KR" sz="1050" dirty="0"/>
                        <a:t>)) * </a:t>
                      </a:r>
                      <a:r>
                        <a:rPr lang="ko-KR" altLang="en-US" sz="1050" dirty="0"/>
                        <a:t>공격력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곱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제한 없음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853881"/>
                  </a:ext>
                </a:extLst>
              </a:tr>
              <a:tr h="51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공격속도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/>
                        <a:t>탄환 또는 무기를 발사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또는</a:t>
                      </a:r>
                      <a:endParaRPr lang="en-US" altLang="ko-KR" sz="1050" dirty="0"/>
                    </a:p>
                    <a:p>
                      <a:pPr algn="ctr"/>
                      <a:r>
                        <a:rPr lang="ko-KR" altLang="en-US" sz="1050" dirty="0"/>
                        <a:t>휘두르는 속도를 결정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(100 - </a:t>
                      </a:r>
                      <a:r>
                        <a:rPr lang="ko-KR" altLang="en-US" sz="1050" dirty="0" err="1"/>
                        <a:t>무기스탯</a:t>
                      </a:r>
                      <a:r>
                        <a:rPr lang="en-US" altLang="ko-KR" sz="1050" dirty="0"/>
                        <a:t> + </a:t>
                      </a:r>
                      <a:r>
                        <a:rPr lang="ko-KR" altLang="en-US" sz="1050" dirty="0"/>
                        <a:t>공격속도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합</a:t>
                      </a:r>
                      <a:r>
                        <a:rPr lang="en-US" altLang="ko-KR" sz="1050" dirty="0"/>
                        <a:t>)) * </a:t>
                      </a:r>
                      <a:r>
                        <a:rPr lang="ko-KR" altLang="en-US" sz="1050" dirty="0"/>
                        <a:t>공격속도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곱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&lt;= 300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415057"/>
                  </a:ext>
                </a:extLst>
              </a:tr>
              <a:tr h="51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이동속도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/>
                        <a:t>플레이어가 이동하는 속도를 결정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(100 – </a:t>
                      </a:r>
                      <a:r>
                        <a:rPr lang="ko-KR" altLang="en-US" sz="1050" dirty="0" err="1"/>
                        <a:t>무기스탯</a:t>
                      </a:r>
                      <a:r>
                        <a:rPr lang="en-US" altLang="ko-KR" sz="1050" dirty="0"/>
                        <a:t> + </a:t>
                      </a:r>
                      <a:r>
                        <a:rPr lang="ko-KR" altLang="en-US" sz="1050" dirty="0"/>
                        <a:t>이동속도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합</a:t>
                      </a:r>
                      <a:r>
                        <a:rPr lang="en-US" altLang="ko-KR" sz="1050" dirty="0"/>
                        <a:t>)) * </a:t>
                      </a:r>
                      <a:r>
                        <a:rPr lang="ko-KR" altLang="en-US" sz="1050" dirty="0"/>
                        <a:t>이동속도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곱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&lt;= 300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187793"/>
                  </a:ext>
                </a:extLst>
              </a:tr>
              <a:tr h="51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크리티컬 확률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적에게 </a:t>
                      </a:r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번 공격을 가할 때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ko-KR" altLang="en-US" sz="1050" dirty="0"/>
                        <a:t>크리티컬이 발생할 확률을 결정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 + </a:t>
                      </a:r>
                      <a:r>
                        <a:rPr lang="ko-KR" altLang="en-US" sz="1050" dirty="0" err="1"/>
                        <a:t>무기스탯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+ </a:t>
                      </a:r>
                      <a:r>
                        <a:rPr lang="ko-KR" altLang="en-US" sz="1050" dirty="0" err="1"/>
                        <a:t>크리티컬확률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&lt;= 100%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903570"/>
                  </a:ext>
                </a:extLst>
              </a:tr>
              <a:tr h="51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최대 </a:t>
                      </a:r>
                      <a:r>
                        <a:rPr lang="en-US" altLang="ko-KR" sz="1100" dirty="0"/>
                        <a:t>HP</a:t>
                      </a:r>
                      <a:endParaRPr lang="ko-KR" altLang="en-US" sz="11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플레이어의 최대 체력을 결정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체력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&lt;= 12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601165"/>
                  </a:ext>
                </a:extLst>
              </a:tr>
              <a:tr h="519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HP </a:t>
                      </a:r>
                      <a:r>
                        <a:rPr lang="ko-KR" altLang="en-US" sz="1100" dirty="0"/>
                        <a:t>회복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플레이어의 체력을 </a:t>
                      </a:r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만큼 회복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회당 </a:t>
                      </a:r>
                      <a:r>
                        <a:rPr lang="en-US" altLang="ko-KR" sz="1050" dirty="0"/>
                        <a:t>1 HP </a:t>
                      </a:r>
                      <a:r>
                        <a:rPr lang="ko-KR" altLang="en-US" sz="1050" dirty="0"/>
                        <a:t>회복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050" dirty="0"/>
                        <a:t>요구포인트는 </a:t>
                      </a:r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씩 증가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100</a:t>
                      </a:r>
                      <a:r>
                        <a:rPr lang="ko-KR" altLang="en-US" sz="1050" dirty="0"/>
                        <a:t>회 제한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314487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D8222261-296A-49FF-B9E8-A56EB1B04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823207" y="434892"/>
            <a:ext cx="533922" cy="4100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41DC90-73E8-4FDF-9FB7-B86BCC090C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793173" y="434892"/>
            <a:ext cx="533922" cy="4100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809EC9-D2D5-4EF9-B948-9F97E53C2E6C}"/>
              </a:ext>
            </a:extLst>
          </p:cNvPr>
          <p:cNvSpPr txBox="1"/>
          <p:nvPr/>
        </p:nvSpPr>
        <p:spPr>
          <a:xfrm>
            <a:off x="1763688" y="4910287"/>
            <a:ext cx="5616624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중 밸런스 조정을 통해 임의로 변경 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661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9F8A8E9-E7EE-4CEA-9DB6-F41B9A6EB0B2}"/>
              </a:ext>
            </a:extLst>
          </p:cNvPr>
          <p:cNvGrpSpPr/>
          <p:nvPr/>
        </p:nvGrpSpPr>
        <p:grpSpPr>
          <a:xfrm>
            <a:off x="256515" y="392842"/>
            <a:ext cx="8630969" cy="4317691"/>
            <a:chOff x="256515" y="488352"/>
            <a:chExt cx="8630969" cy="431769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0A0E0B2-C588-49E3-A3F3-684A08BBEA02}"/>
                </a:ext>
              </a:extLst>
            </p:cNvPr>
            <p:cNvGrpSpPr/>
            <p:nvPr/>
          </p:nvGrpSpPr>
          <p:grpSpPr>
            <a:xfrm>
              <a:off x="256515" y="4086043"/>
              <a:ext cx="8630969" cy="720000"/>
              <a:chOff x="292715" y="3865334"/>
              <a:chExt cx="8630969" cy="720000"/>
            </a:xfrm>
          </p:grpSpPr>
          <p:pic>
            <p:nvPicPr>
              <p:cNvPr id="15" name="그림 1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82F04972-6D69-4D53-BAD7-03C75CD1BE91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2" name="그림 101">
                <a:extLst>
                  <a:ext uri="{FF2B5EF4-FFF2-40B4-BE49-F238E27FC236}">
                    <a16:creationId xmlns:a16="http://schemas.microsoft.com/office/drawing/2014/main" id="{49745405-5437-4D7E-97C2-181D3E8A19A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D3122E39-C137-4691-99C1-8518C5C2D3D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39" name="그림 138">
                <a:extLst>
                  <a:ext uri="{FF2B5EF4-FFF2-40B4-BE49-F238E27FC236}">
                    <a16:creationId xmlns:a16="http://schemas.microsoft.com/office/drawing/2014/main" id="{450D8ADF-5231-4BFA-BFF7-BF27CC8E12E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0" name="그림 139">
                <a:extLst>
                  <a:ext uri="{FF2B5EF4-FFF2-40B4-BE49-F238E27FC236}">
                    <a16:creationId xmlns:a16="http://schemas.microsoft.com/office/drawing/2014/main" id="{F9A8D8E0-F821-41BC-BA37-431CBF08C23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1" name="그림 140">
                <a:extLst>
                  <a:ext uri="{FF2B5EF4-FFF2-40B4-BE49-F238E27FC236}">
                    <a16:creationId xmlns:a16="http://schemas.microsoft.com/office/drawing/2014/main" id="{DD4F6B04-8B1D-45B3-ADF1-748BFC49D54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2" name="그림 141">
                <a:extLst>
                  <a:ext uri="{FF2B5EF4-FFF2-40B4-BE49-F238E27FC236}">
                    <a16:creationId xmlns:a16="http://schemas.microsoft.com/office/drawing/2014/main" id="{88C32456-A09E-4469-B848-9952CDCFAA7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3" name="그림 142">
                <a:extLst>
                  <a:ext uri="{FF2B5EF4-FFF2-40B4-BE49-F238E27FC236}">
                    <a16:creationId xmlns:a16="http://schemas.microsoft.com/office/drawing/2014/main" id="{02A304BE-28BF-4EE5-BB41-0F5436C93E1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4" name="그림 143">
                <a:extLst>
                  <a:ext uri="{FF2B5EF4-FFF2-40B4-BE49-F238E27FC236}">
                    <a16:creationId xmlns:a16="http://schemas.microsoft.com/office/drawing/2014/main" id="{FF2EA399-78D9-4EE7-8C56-8F66AEB5210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5" name="그림 144">
                <a:extLst>
                  <a:ext uri="{FF2B5EF4-FFF2-40B4-BE49-F238E27FC236}">
                    <a16:creationId xmlns:a16="http://schemas.microsoft.com/office/drawing/2014/main" id="{73796718-5FA8-4FBB-8F56-5FACA92B915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6" name="그림 145">
                <a:extLst>
                  <a:ext uri="{FF2B5EF4-FFF2-40B4-BE49-F238E27FC236}">
                    <a16:creationId xmlns:a16="http://schemas.microsoft.com/office/drawing/2014/main" id="{448A939B-EE71-4E38-AE68-E41855F58179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04EFBCEB-E7D2-4B3F-9D58-9EC6605FB1A8}"/>
                </a:ext>
              </a:extLst>
            </p:cNvPr>
            <p:cNvGrpSpPr/>
            <p:nvPr/>
          </p:nvGrpSpPr>
          <p:grpSpPr>
            <a:xfrm>
              <a:off x="256515" y="3368523"/>
              <a:ext cx="8630969" cy="720000"/>
              <a:chOff x="292715" y="3865334"/>
              <a:chExt cx="8630969" cy="720000"/>
            </a:xfrm>
          </p:grpSpPr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id="{CB10E7F7-2967-4302-9495-00A3606602A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id="{F52AE1E4-F53F-47A1-9774-E2C554E84A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0" name="그림 149">
                <a:extLst>
                  <a:ext uri="{FF2B5EF4-FFF2-40B4-BE49-F238E27FC236}">
                    <a16:creationId xmlns:a16="http://schemas.microsoft.com/office/drawing/2014/main" id="{8C2C374E-FAB6-4F94-8F66-43DFDD875A0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id="{57A2F03B-59D2-4A91-A8D1-EC95A3E9C75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2" name="그림 151">
                <a:extLst>
                  <a:ext uri="{FF2B5EF4-FFF2-40B4-BE49-F238E27FC236}">
                    <a16:creationId xmlns:a16="http://schemas.microsoft.com/office/drawing/2014/main" id="{54C6B422-FB84-414F-AD68-1C14BDE0CD7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3" name="그림 152">
                <a:extLst>
                  <a:ext uri="{FF2B5EF4-FFF2-40B4-BE49-F238E27FC236}">
                    <a16:creationId xmlns:a16="http://schemas.microsoft.com/office/drawing/2014/main" id="{B349C1E6-202D-4E8E-BE23-5FCE1741461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4" name="그림 153">
                <a:extLst>
                  <a:ext uri="{FF2B5EF4-FFF2-40B4-BE49-F238E27FC236}">
                    <a16:creationId xmlns:a16="http://schemas.microsoft.com/office/drawing/2014/main" id="{C829C311-445D-4822-84E0-24FF1B02395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5" name="그림 154">
                <a:extLst>
                  <a:ext uri="{FF2B5EF4-FFF2-40B4-BE49-F238E27FC236}">
                    <a16:creationId xmlns:a16="http://schemas.microsoft.com/office/drawing/2014/main" id="{1767D613-DB6A-4980-8B53-141A4C6C28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6" name="그림 155">
                <a:extLst>
                  <a:ext uri="{FF2B5EF4-FFF2-40B4-BE49-F238E27FC236}">
                    <a16:creationId xmlns:a16="http://schemas.microsoft.com/office/drawing/2014/main" id="{42D944F7-C4DE-4E3B-B338-4F488402F13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7" name="그림 156">
                <a:extLst>
                  <a:ext uri="{FF2B5EF4-FFF2-40B4-BE49-F238E27FC236}">
                    <a16:creationId xmlns:a16="http://schemas.microsoft.com/office/drawing/2014/main" id="{60159609-9736-46E7-A43A-BB7B8E61081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8" name="그림 157">
                <a:extLst>
                  <a:ext uri="{FF2B5EF4-FFF2-40B4-BE49-F238E27FC236}">
                    <a16:creationId xmlns:a16="http://schemas.microsoft.com/office/drawing/2014/main" id="{14B1D62F-B562-4095-86B1-C6140BC8243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9" name="그림 158">
                <a:extLst>
                  <a:ext uri="{FF2B5EF4-FFF2-40B4-BE49-F238E27FC236}">
                    <a16:creationId xmlns:a16="http://schemas.microsoft.com/office/drawing/2014/main" id="{241829C2-83C9-4221-A432-51C9505C760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02DE07A5-16F4-4800-9D80-765D864656F8}"/>
                </a:ext>
              </a:extLst>
            </p:cNvPr>
            <p:cNvGrpSpPr/>
            <p:nvPr/>
          </p:nvGrpSpPr>
          <p:grpSpPr>
            <a:xfrm>
              <a:off x="256515" y="2648443"/>
              <a:ext cx="8630969" cy="720000"/>
              <a:chOff x="292715" y="3865334"/>
              <a:chExt cx="8630969" cy="720000"/>
            </a:xfrm>
          </p:grpSpPr>
          <p:pic>
            <p:nvPicPr>
              <p:cNvPr id="162" name="그림 161">
                <a:extLst>
                  <a:ext uri="{FF2B5EF4-FFF2-40B4-BE49-F238E27FC236}">
                    <a16:creationId xmlns:a16="http://schemas.microsoft.com/office/drawing/2014/main" id="{6E815661-4D6D-4197-AE52-FCAEC95978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3" name="그림 162">
                <a:extLst>
                  <a:ext uri="{FF2B5EF4-FFF2-40B4-BE49-F238E27FC236}">
                    <a16:creationId xmlns:a16="http://schemas.microsoft.com/office/drawing/2014/main" id="{06DB7349-2E50-4B94-BA5E-7A6177831A4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4" name="그림 163">
                <a:extLst>
                  <a:ext uri="{FF2B5EF4-FFF2-40B4-BE49-F238E27FC236}">
                    <a16:creationId xmlns:a16="http://schemas.microsoft.com/office/drawing/2014/main" id="{21F89B6C-F50F-4618-85AF-E32BD986086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5" name="그림 164">
                <a:extLst>
                  <a:ext uri="{FF2B5EF4-FFF2-40B4-BE49-F238E27FC236}">
                    <a16:creationId xmlns:a16="http://schemas.microsoft.com/office/drawing/2014/main" id="{90FFF0A7-E778-4685-8282-FEBB5A6E689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6" name="그림 165">
                <a:extLst>
                  <a:ext uri="{FF2B5EF4-FFF2-40B4-BE49-F238E27FC236}">
                    <a16:creationId xmlns:a16="http://schemas.microsoft.com/office/drawing/2014/main" id="{4965C629-112C-4B23-9E28-AD42A10CFDA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7" name="그림 166">
                <a:extLst>
                  <a:ext uri="{FF2B5EF4-FFF2-40B4-BE49-F238E27FC236}">
                    <a16:creationId xmlns:a16="http://schemas.microsoft.com/office/drawing/2014/main" id="{18A4C090-5B98-46F3-94EA-833D6A0BAE1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8" name="그림 167">
                <a:extLst>
                  <a:ext uri="{FF2B5EF4-FFF2-40B4-BE49-F238E27FC236}">
                    <a16:creationId xmlns:a16="http://schemas.microsoft.com/office/drawing/2014/main" id="{C4C75DD7-08DD-4FC7-9C7B-A73D3CB59229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9" name="그림 168">
                <a:extLst>
                  <a:ext uri="{FF2B5EF4-FFF2-40B4-BE49-F238E27FC236}">
                    <a16:creationId xmlns:a16="http://schemas.microsoft.com/office/drawing/2014/main" id="{03182F12-0022-42E9-BC27-4BAF43AFB4E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0" name="그림 169">
                <a:extLst>
                  <a:ext uri="{FF2B5EF4-FFF2-40B4-BE49-F238E27FC236}">
                    <a16:creationId xmlns:a16="http://schemas.microsoft.com/office/drawing/2014/main" id="{D1BE3491-8C42-4A6D-9DD9-913B1CA66B7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1" name="그림 170">
                <a:extLst>
                  <a:ext uri="{FF2B5EF4-FFF2-40B4-BE49-F238E27FC236}">
                    <a16:creationId xmlns:a16="http://schemas.microsoft.com/office/drawing/2014/main" id="{18E725F9-E5E2-4168-B368-20488271528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2" name="그림 171">
                <a:extLst>
                  <a:ext uri="{FF2B5EF4-FFF2-40B4-BE49-F238E27FC236}">
                    <a16:creationId xmlns:a16="http://schemas.microsoft.com/office/drawing/2014/main" id="{D5AA5610-46DF-49C2-A147-C1F09507559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3" name="그림 172">
                <a:extLst>
                  <a:ext uri="{FF2B5EF4-FFF2-40B4-BE49-F238E27FC236}">
                    <a16:creationId xmlns:a16="http://schemas.microsoft.com/office/drawing/2014/main" id="{1CE08F6C-230A-482B-9118-F6723698600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834073F1-1102-4E78-9B33-FF2F4209DE3A}"/>
                </a:ext>
              </a:extLst>
            </p:cNvPr>
            <p:cNvGrpSpPr/>
            <p:nvPr/>
          </p:nvGrpSpPr>
          <p:grpSpPr>
            <a:xfrm>
              <a:off x="256515" y="1930133"/>
              <a:ext cx="8630969" cy="720000"/>
              <a:chOff x="292715" y="3865334"/>
              <a:chExt cx="8630969" cy="720000"/>
            </a:xfrm>
          </p:grpSpPr>
          <p:pic>
            <p:nvPicPr>
              <p:cNvPr id="175" name="그림 174">
                <a:extLst>
                  <a:ext uri="{FF2B5EF4-FFF2-40B4-BE49-F238E27FC236}">
                    <a16:creationId xmlns:a16="http://schemas.microsoft.com/office/drawing/2014/main" id="{D7FEA39F-B0A2-4DE8-8032-3430077C5EE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6" name="그림 175">
                <a:extLst>
                  <a:ext uri="{FF2B5EF4-FFF2-40B4-BE49-F238E27FC236}">
                    <a16:creationId xmlns:a16="http://schemas.microsoft.com/office/drawing/2014/main" id="{476D7595-162D-44FB-9BA3-C5987A12A5F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7" name="그림 176">
                <a:extLst>
                  <a:ext uri="{FF2B5EF4-FFF2-40B4-BE49-F238E27FC236}">
                    <a16:creationId xmlns:a16="http://schemas.microsoft.com/office/drawing/2014/main" id="{5811E9E9-83EF-4644-9143-9C206E7FF19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8" name="그림 177">
                <a:extLst>
                  <a:ext uri="{FF2B5EF4-FFF2-40B4-BE49-F238E27FC236}">
                    <a16:creationId xmlns:a16="http://schemas.microsoft.com/office/drawing/2014/main" id="{BBE53D5A-0F79-4073-8415-D0C30B40AA2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9" name="그림 178">
                <a:extLst>
                  <a:ext uri="{FF2B5EF4-FFF2-40B4-BE49-F238E27FC236}">
                    <a16:creationId xmlns:a16="http://schemas.microsoft.com/office/drawing/2014/main" id="{305665F5-1C89-43E5-B8FB-7A6A2CE0649B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0" name="그림 179">
                <a:extLst>
                  <a:ext uri="{FF2B5EF4-FFF2-40B4-BE49-F238E27FC236}">
                    <a16:creationId xmlns:a16="http://schemas.microsoft.com/office/drawing/2014/main" id="{6CFBD450-52AC-4F14-AE00-D12E8D60A02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1" name="그림 180">
                <a:extLst>
                  <a:ext uri="{FF2B5EF4-FFF2-40B4-BE49-F238E27FC236}">
                    <a16:creationId xmlns:a16="http://schemas.microsoft.com/office/drawing/2014/main" id="{B0285987-FF3F-4324-A6C2-2D56131F24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2" name="그림 181">
                <a:extLst>
                  <a:ext uri="{FF2B5EF4-FFF2-40B4-BE49-F238E27FC236}">
                    <a16:creationId xmlns:a16="http://schemas.microsoft.com/office/drawing/2014/main" id="{09E7AE33-5FDD-410A-9B09-298771F44F0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3" name="그림 182">
                <a:extLst>
                  <a:ext uri="{FF2B5EF4-FFF2-40B4-BE49-F238E27FC236}">
                    <a16:creationId xmlns:a16="http://schemas.microsoft.com/office/drawing/2014/main" id="{174A3C80-4D09-444C-9F63-B0FA9C2B9F3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4" name="그림 183">
                <a:extLst>
                  <a:ext uri="{FF2B5EF4-FFF2-40B4-BE49-F238E27FC236}">
                    <a16:creationId xmlns:a16="http://schemas.microsoft.com/office/drawing/2014/main" id="{16289A85-0035-4A50-93AF-68DF872A132F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5" name="그림 184">
                <a:extLst>
                  <a:ext uri="{FF2B5EF4-FFF2-40B4-BE49-F238E27FC236}">
                    <a16:creationId xmlns:a16="http://schemas.microsoft.com/office/drawing/2014/main" id="{49B77820-794C-41F4-B617-5268170BFDA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6" name="그림 185">
                <a:extLst>
                  <a:ext uri="{FF2B5EF4-FFF2-40B4-BE49-F238E27FC236}">
                    <a16:creationId xmlns:a16="http://schemas.microsoft.com/office/drawing/2014/main" id="{2D623F2D-671D-453C-90E1-C9478523F5E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65EC4DB1-8C81-4817-978A-73D28AB2787A}"/>
                </a:ext>
              </a:extLst>
            </p:cNvPr>
            <p:cNvGrpSpPr/>
            <p:nvPr/>
          </p:nvGrpSpPr>
          <p:grpSpPr>
            <a:xfrm>
              <a:off x="256515" y="1209469"/>
              <a:ext cx="8630969" cy="720000"/>
              <a:chOff x="292715" y="3865334"/>
              <a:chExt cx="8630969" cy="720000"/>
            </a:xfrm>
          </p:grpSpPr>
          <p:pic>
            <p:nvPicPr>
              <p:cNvPr id="188" name="그림 187">
                <a:extLst>
                  <a:ext uri="{FF2B5EF4-FFF2-40B4-BE49-F238E27FC236}">
                    <a16:creationId xmlns:a16="http://schemas.microsoft.com/office/drawing/2014/main" id="{3A3EC97A-1A6B-4CA6-8B4F-CC1D44589B6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0" name="그림 189">
                <a:extLst>
                  <a:ext uri="{FF2B5EF4-FFF2-40B4-BE49-F238E27FC236}">
                    <a16:creationId xmlns:a16="http://schemas.microsoft.com/office/drawing/2014/main" id="{F769AA4D-16A5-4933-9849-E231BFE8CC4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3" name="그림 192">
                <a:extLst>
                  <a:ext uri="{FF2B5EF4-FFF2-40B4-BE49-F238E27FC236}">
                    <a16:creationId xmlns:a16="http://schemas.microsoft.com/office/drawing/2014/main" id="{7A83C488-0902-44D3-ABBA-5D767F19728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5" name="그림 194">
                <a:extLst>
                  <a:ext uri="{FF2B5EF4-FFF2-40B4-BE49-F238E27FC236}">
                    <a16:creationId xmlns:a16="http://schemas.microsoft.com/office/drawing/2014/main" id="{B1F5C648-A98C-406A-B2ED-A484D83181B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7" name="그림 196">
                <a:extLst>
                  <a:ext uri="{FF2B5EF4-FFF2-40B4-BE49-F238E27FC236}">
                    <a16:creationId xmlns:a16="http://schemas.microsoft.com/office/drawing/2014/main" id="{BF2B8322-D03E-4C92-84B2-EBF22059629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0" name="그림 199">
                <a:extLst>
                  <a:ext uri="{FF2B5EF4-FFF2-40B4-BE49-F238E27FC236}">
                    <a16:creationId xmlns:a16="http://schemas.microsoft.com/office/drawing/2014/main" id="{1E6CB5DB-BD4B-4BE3-B66C-909E360E07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2" name="그림 201">
                <a:extLst>
                  <a:ext uri="{FF2B5EF4-FFF2-40B4-BE49-F238E27FC236}">
                    <a16:creationId xmlns:a16="http://schemas.microsoft.com/office/drawing/2014/main" id="{F3A6F2DE-C96C-4275-9B0D-0A540DFA5B8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7" name="그림 206">
                <a:extLst>
                  <a:ext uri="{FF2B5EF4-FFF2-40B4-BE49-F238E27FC236}">
                    <a16:creationId xmlns:a16="http://schemas.microsoft.com/office/drawing/2014/main" id="{61608F68-5DC2-47AB-B1DE-C07874A832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9" name="그림 208">
                <a:extLst>
                  <a:ext uri="{FF2B5EF4-FFF2-40B4-BE49-F238E27FC236}">
                    <a16:creationId xmlns:a16="http://schemas.microsoft.com/office/drawing/2014/main" id="{C83BC211-F7C8-4FC2-865F-4A581D089EF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0" name="그림 209">
                <a:extLst>
                  <a:ext uri="{FF2B5EF4-FFF2-40B4-BE49-F238E27FC236}">
                    <a16:creationId xmlns:a16="http://schemas.microsoft.com/office/drawing/2014/main" id="{F1014B2B-2A83-4729-9EF4-C9C1E33618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1" name="그림 210">
                <a:extLst>
                  <a:ext uri="{FF2B5EF4-FFF2-40B4-BE49-F238E27FC236}">
                    <a16:creationId xmlns:a16="http://schemas.microsoft.com/office/drawing/2014/main" id="{6934A044-8910-4B18-836A-6122303909B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2" name="그림 211">
                <a:extLst>
                  <a:ext uri="{FF2B5EF4-FFF2-40B4-BE49-F238E27FC236}">
                    <a16:creationId xmlns:a16="http://schemas.microsoft.com/office/drawing/2014/main" id="{35E40E71-8EC5-4AA8-A492-33730B12DBE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44DD19BA-BC38-4FE5-A6B7-9891D8AB2F17}"/>
                </a:ext>
              </a:extLst>
            </p:cNvPr>
            <p:cNvGrpSpPr/>
            <p:nvPr/>
          </p:nvGrpSpPr>
          <p:grpSpPr>
            <a:xfrm>
              <a:off x="256515" y="488352"/>
              <a:ext cx="8630969" cy="720000"/>
              <a:chOff x="292715" y="3865334"/>
              <a:chExt cx="8630969" cy="720000"/>
            </a:xfrm>
          </p:grpSpPr>
          <p:pic>
            <p:nvPicPr>
              <p:cNvPr id="214" name="그림 213">
                <a:extLst>
                  <a:ext uri="{FF2B5EF4-FFF2-40B4-BE49-F238E27FC236}">
                    <a16:creationId xmlns:a16="http://schemas.microsoft.com/office/drawing/2014/main" id="{AC6E4A6A-2CDC-45DE-AEBC-119F9E46D01B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5" name="그림 214">
                <a:extLst>
                  <a:ext uri="{FF2B5EF4-FFF2-40B4-BE49-F238E27FC236}">
                    <a16:creationId xmlns:a16="http://schemas.microsoft.com/office/drawing/2014/main" id="{268C2F9E-289C-49BF-B3A9-9EF7751CDFB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6" name="그림 215">
                <a:extLst>
                  <a:ext uri="{FF2B5EF4-FFF2-40B4-BE49-F238E27FC236}">
                    <a16:creationId xmlns:a16="http://schemas.microsoft.com/office/drawing/2014/main" id="{AF672DF6-A830-4516-A127-CABB5FCF7FCF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7" name="그림 216">
                <a:extLst>
                  <a:ext uri="{FF2B5EF4-FFF2-40B4-BE49-F238E27FC236}">
                    <a16:creationId xmlns:a16="http://schemas.microsoft.com/office/drawing/2014/main" id="{C02092DF-3023-4153-AC37-3F8499C6793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8" name="그림 217">
                <a:extLst>
                  <a:ext uri="{FF2B5EF4-FFF2-40B4-BE49-F238E27FC236}">
                    <a16:creationId xmlns:a16="http://schemas.microsoft.com/office/drawing/2014/main" id="{48CB392E-4229-4BFC-876D-7304FD6CCD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9" name="그림 218">
                <a:extLst>
                  <a:ext uri="{FF2B5EF4-FFF2-40B4-BE49-F238E27FC236}">
                    <a16:creationId xmlns:a16="http://schemas.microsoft.com/office/drawing/2014/main" id="{B7A17FB4-7507-4BED-97BE-5FFACD2466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0" name="그림 219">
                <a:extLst>
                  <a:ext uri="{FF2B5EF4-FFF2-40B4-BE49-F238E27FC236}">
                    <a16:creationId xmlns:a16="http://schemas.microsoft.com/office/drawing/2014/main" id="{B9999B55-4A5B-4C99-B252-F9571324E9A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1" name="그림 220">
                <a:extLst>
                  <a:ext uri="{FF2B5EF4-FFF2-40B4-BE49-F238E27FC236}">
                    <a16:creationId xmlns:a16="http://schemas.microsoft.com/office/drawing/2014/main" id="{106F68E2-9E4C-498C-A282-023229A2FEB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2" name="그림 221">
                <a:extLst>
                  <a:ext uri="{FF2B5EF4-FFF2-40B4-BE49-F238E27FC236}">
                    <a16:creationId xmlns:a16="http://schemas.microsoft.com/office/drawing/2014/main" id="{A3F11CA5-DC16-4035-BCDE-601CAB46B7D6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3" name="그림 222">
                <a:extLst>
                  <a:ext uri="{FF2B5EF4-FFF2-40B4-BE49-F238E27FC236}">
                    <a16:creationId xmlns:a16="http://schemas.microsoft.com/office/drawing/2014/main" id="{A1B542DC-8F13-43C6-ABAA-E2B412FC71D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4" name="그림 223">
                <a:extLst>
                  <a:ext uri="{FF2B5EF4-FFF2-40B4-BE49-F238E27FC236}">
                    <a16:creationId xmlns:a16="http://schemas.microsoft.com/office/drawing/2014/main" id="{C226B6F9-7201-4ACF-BF78-6EE1A219E25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5" name="그림 224">
                <a:extLst>
                  <a:ext uri="{FF2B5EF4-FFF2-40B4-BE49-F238E27FC236}">
                    <a16:creationId xmlns:a16="http://schemas.microsoft.com/office/drawing/2014/main" id="{5CD002DB-ABB9-4E19-AE8F-F558F1DECE9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</p:grpSp>
      <p:pic>
        <p:nvPicPr>
          <p:cNvPr id="160" name="그림 15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096" y="395164"/>
            <a:ext cx="720000" cy="720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86D6F89-7609-46CB-9276-C625B31E9F6F}"/>
              </a:ext>
            </a:extLst>
          </p:cNvPr>
          <p:cNvGrpSpPr/>
          <p:nvPr/>
        </p:nvGrpSpPr>
        <p:grpSpPr>
          <a:xfrm>
            <a:off x="285721" y="412110"/>
            <a:ext cx="2674396" cy="969301"/>
            <a:chOff x="210466" y="123478"/>
            <a:chExt cx="2674396" cy="969301"/>
          </a:xfrm>
        </p:grpSpPr>
        <p:sp>
          <p:nvSpPr>
            <p:cNvPr id="191" name="모서리가 둥근 직사각형 190"/>
            <p:cNvSpPr/>
            <p:nvPr/>
          </p:nvSpPr>
          <p:spPr>
            <a:xfrm>
              <a:off x="210466" y="123478"/>
              <a:ext cx="2674396" cy="969301"/>
            </a:xfrm>
            <a:prstGeom prst="round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/>
            <p:cNvSpPr/>
            <p:nvPr/>
          </p:nvSpPr>
          <p:spPr>
            <a:xfrm>
              <a:off x="306193" y="163522"/>
              <a:ext cx="889214" cy="889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/>
                <a:t>Lv.</a:t>
              </a:r>
            </a:p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194" name="모서리가 둥근 직사각형 193"/>
            <p:cNvSpPr/>
            <p:nvPr/>
          </p:nvSpPr>
          <p:spPr>
            <a:xfrm>
              <a:off x="1187624" y="862981"/>
              <a:ext cx="1656184" cy="199320"/>
            </a:xfrm>
            <a:prstGeom prst="roundRect">
              <a:avLst/>
            </a:prstGeom>
            <a:gradFill>
              <a:gsLst>
                <a:gs pos="31000">
                  <a:srgbClr val="F2F2F2"/>
                </a:gs>
                <a:gs pos="30000">
                  <a:schemeClr val="tx2">
                    <a:lumMod val="40000"/>
                    <a:lumOff val="60000"/>
                  </a:schemeClr>
                </a:gs>
              </a:gsLst>
              <a:lin ang="0" scaled="1"/>
            </a:gra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경험치 바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2331" y="549141"/>
              <a:ext cx="966770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Nickname</a:t>
              </a:r>
              <a:endParaRPr lang="ko-KR" altLang="en-US" sz="1200" dirty="0"/>
            </a:p>
          </p:txBody>
        </p:sp>
      </p:grpSp>
      <p:pic>
        <p:nvPicPr>
          <p:cNvPr id="208" name="그림 20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350" y="1832601"/>
            <a:ext cx="720000" cy="7200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4C985B30-1648-4D2C-9E07-A109CDA11FB3}"/>
              </a:ext>
            </a:extLst>
          </p:cNvPr>
          <p:cNvSpPr txBox="1"/>
          <p:nvPr/>
        </p:nvSpPr>
        <p:spPr>
          <a:xfrm>
            <a:off x="1130064" y="4849410"/>
            <a:ext cx="6883872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화면은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중에 변경될 수 있습니다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0885073-D155-49C9-B84E-19330673EA8B}"/>
              </a:ext>
            </a:extLst>
          </p:cNvPr>
          <p:cNvGrpSpPr/>
          <p:nvPr/>
        </p:nvGrpSpPr>
        <p:grpSpPr>
          <a:xfrm>
            <a:off x="7236295" y="412110"/>
            <a:ext cx="1642055" cy="699161"/>
            <a:chOff x="7236295" y="507620"/>
            <a:chExt cx="1642055" cy="699161"/>
          </a:xfrm>
        </p:grpSpPr>
        <p:sp>
          <p:nvSpPr>
            <p:cNvPr id="227" name="모서리가 둥근 직사각형 190">
              <a:extLst>
                <a:ext uri="{FF2B5EF4-FFF2-40B4-BE49-F238E27FC236}">
                  <a16:creationId xmlns:a16="http://schemas.microsoft.com/office/drawing/2014/main" id="{B2D5CD09-AFA1-40D5-BC36-1E60B28857FF}"/>
                </a:ext>
              </a:extLst>
            </p:cNvPr>
            <p:cNvSpPr/>
            <p:nvPr/>
          </p:nvSpPr>
          <p:spPr>
            <a:xfrm>
              <a:off x="7236295" y="507620"/>
              <a:ext cx="1642055" cy="699161"/>
            </a:xfrm>
            <a:prstGeom prst="round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83D39491-BB62-49EF-A026-B6B37335C1A5}"/>
                </a:ext>
              </a:extLst>
            </p:cNvPr>
            <p:cNvGrpSpPr/>
            <p:nvPr/>
          </p:nvGrpSpPr>
          <p:grpSpPr>
            <a:xfrm>
              <a:off x="7458653" y="577521"/>
              <a:ext cx="1197339" cy="354068"/>
              <a:chOff x="23949" y="-347944"/>
              <a:chExt cx="1197339" cy="354068"/>
            </a:xfrm>
          </p:grpSpPr>
          <p:pic>
            <p:nvPicPr>
              <p:cNvPr id="232" name="그림 231">
                <a:extLst>
                  <a:ext uri="{FF2B5EF4-FFF2-40B4-BE49-F238E27FC236}">
                    <a16:creationId xmlns:a16="http://schemas.microsoft.com/office/drawing/2014/main" id="{F5539D4B-706D-4B6B-ADF7-4351CAFF95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49" y="-347944"/>
                <a:ext cx="1197339" cy="354068"/>
              </a:xfrm>
              <a:prstGeom prst="rect">
                <a:avLst/>
              </a:prstGeom>
            </p:spPr>
          </p:pic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EB57C0E6-FF5D-4894-854C-72B63B76E748}"/>
                  </a:ext>
                </a:extLst>
              </p:cNvPr>
              <p:cNvSpPr txBox="1"/>
              <p:nvPr/>
            </p:nvSpPr>
            <p:spPr>
              <a:xfrm>
                <a:off x="139233" y="-314548"/>
                <a:ext cx="9667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Stage 2</a:t>
                </a:r>
              </a:p>
            </p:txBody>
          </p:sp>
        </p:grpSp>
        <p:sp>
          <p:nvSpPr>
            <p:cNvPr id="196" name="TextBox 195"/>
            <p:cNvSpPr txBox="1"/>
            <p:nvPr/>
          </p:nvSpPr>
          <p:spPr>
            <a:xfrm>
              <a:off x="7432092" y="929782"/>
              <a:ext cx="1250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Stat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Point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12</a:t>
              </a:r>
              <a:endParaRPr lang="ko-KR" altLang="en-US" sz="1200" dirty="0"/>
            </a:p>
          </p:txBody>
        </p:sp>
      </p:grpSp>
      <p:pic>
        <p:nvPicPr>
          <p:cNvPr id="234" name="그림 233">
            <a:extLst>
              <a:ext uri="{FF2B5EF4-FFF2-40B4-BE49-F238E27FC236}">
                <a16:creationId xmlns:a16="http://schemas.microsoft.com/office/drawing/2014/main" id="{7F2B5CEB-6250-43E6-B815-AFA18CE0C985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029970"/>
            <a:ext cx="720000" cy="720000"/>
          </a:xfrm>
          <a:prstGeom prst="rect">
            <a:avLst/>
          </a:prstGeom>
        </p:spPr>
      </p:pic>
      <p:pic>
        <p:nvPicPr>
          <p:cNvPr id="203" name="그림 202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470513"/>
            <a:ext cx="720000" cy="720000"/>
          </a:xfrm>
          <a:prstGeom prst="rect">
            <a:avLst/>
          </a:prstGeom>
        </p:spPr>
      </p:pic>
      <p:pic>
        <p:nvPicPr>
          <p:cNvPr id="235" name="그림 234">
            <a:extLst>
              <a:ext uri="{FF2B5EF4-FFF2-40B4-BE49-F238E27FC236}">
                <a16:creationId xmlns:a16="http://schemas.microsoft.com/office/drawing/2014/main" id="{2D471085-C2DC-4AA6-8F63-DD5AD9D83F5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920377"/>
            <a:ext cx="720000" cy="720000"/>
          </a:xfrm>
          <a:prstGeom prst="rect">
            <a:avLst/>
          </a:prstGeom>
        </p:spPr>
      </p:pic>
      <p:pic>
        <p:nvPicPr>
          <p:cNvPr id="236" name="그림 235">
            <a:extLst>
              <a:ext uri="{FF2B5EF4-FFF2-40B4-BE49-F238E27FC236}">
                <a16:creationId xmlns:a16="http://schemas.microsoft.com/office/drawing/2014/main" id="{AE4AB145-D8CD-445E-A880-C591982719C0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3353033"/>
            <a:ext cx="720000" cy="720000"/>
          </a:xfrm>
          <a:prstGeom prst="rect">
            <a:avLst/>
          </a:prstGeom>
        </p:spPr>
      </p:pic>
      <p:pic>
        <p:nvPicPr>
          <p:cNvPr id="237" name="그림 236">
            <a:extLst>
              <a:ext uri="{FF2B5EF4-FFF2-40B4-BE49-F238E27FC236}">
                <a16:creationId xmlns:a16="http://schemas.microsoft.com/office/drawing/2014/main" id="{B7692533-EAFE-43EB-A366-20B53C102516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811" y="1832601"/>
            <a:ext cx="720000" cy="720000"/>
          </a:xfrm>
          <a:prstGeom prst="rect">
            <a:avLst/>
          </a:prstGeom>
        </p:spPr>
      </p:pic>
      <p:pic>
        <p:nvPicPr>
          <p:cNvPr id="238" name="그림 237">
            <a:extLst>
              <a:ext uri="{FF2B5EF4-FFF2-40B4-BE49-F238E27FC236}">
                <a16:creationId xmlns:a16="http://schemas.microsoft.com/office/drawing/2014/main" id="{3D70F025-2525-42DA-87C1-E7C8671133B5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62" y="1832601"/>
            <a:ext cx="720000" cy="720000"/>
          </a:xfrm>
          <a:prstGeom prst="rect">
            <a:avLst/>
          </a:prstGeom>
        </p:spPr>
      </p:pic>
      <p:pic>
        <p:nvPicPr>
          <p:cNvPr id="239" name="그림 238">
            <a:extLst>
              <a:ext uri="{FF2B5EF4-FFF2-40B4-BE49-F238E27FC236}">
                <a16:creationId xmlns:a16="http://schemas.microsoft.com/office/drawing/2014/main" id="{3FB8A678-5983-42EA-A05A-8E8CEAB4332A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262" y="1832601"/>
            <a:ext cx="720000" cy="720000"/>
          </a:xfrm>
          <a:prstGeom prst="rect">
            <a:avLst/>
          </a:prstGeom>
        </p:spPr>
      </p:pic>
      <p:pic>
        <p:nvPicPr>
          <p:cNvPr id="240" name="그림 239">
            <a:extLst>
              <a:ext uri="{FF2B5EF4-FFF2-40B4-BE49-F238E27FC236}">
                <a16:creationId xmlns:a16="http://schemas.microsoft.com/office/drawing/2014/main" id="{336D644D-D856-4D07-9E92-EBCBE6363BA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74" y="1832601"/>
            <a:ext cx="720000" cy="7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02CAD8-37CB-496F-8071-A737C58CE8F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46" y="1836214"/>
            <a:ext cx="651832" cy="720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EA2C4AAD-5432-47B0-8DC4-FF8FBDB4BE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414" y="427641"/>
            <a:ext cx="634921" cy="6349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EA23738D-ED12-466B-91C3-E177717D7A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531" y="1928740"/>
            <a:ext cx="609600" cy="6096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C4A5BEF0-E784-4D82-83C9-4D98A8CC21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05" y="1912258"/>
            <a:ext cx="638836" cy="638836"/>
          </a:xfrm>
          <a:prstGeom prst="rect">
            <a:avLst/>
          </a:prstGeom>
        </p:spPr>
      </p:pic>
      <p:pic>
        <p:nvPicPr>
          <p:cNvPr id="241" name="그림 240">
            <a:extLst>
              <a:ext uri="{FF2B5EF4-FFF2-40B4-BE49-F238E27FC236}">
                <a16:creationId xmlns:a16="http://schemas.microsoft.com/office/drawing/2014/main" id="{D1DCD6D6-5EC7-4487-AD5F-DC9155A894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97" y="1928740"/>
            <a:ext cx="609600" cy="609600"/>
          </a:xfrm>
          <a:prstGeom prst="rect">
            <a:avLst/>
          </a:prstGeom>
        </p:spPr>
      </p:pic>
      <p:pic>
        <p:nvPicPr>
          <p:cNvPr id="242" name="그림 241">
            <a:extLst>
              <a:ext uri="{FF2B5EF4-FFF2-40B4-BE49-F238E27FC236}">
                <a16:creationId xmlns:a16="http://schemas.microsoft.com/office/drawing/2014/main" id="{99DBD122-7723-408D-8C79-D3942D2BDE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03" y="1928740"/>
            <a:ext cx="609600" cy="609600"/>
          </a:xfrm>
          <a:prstGeom prst="rect">
            <a:avLst/>
          </a:prstGeom>
        </p:spPr>
      </p:pic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6066C27-2597-428E-8B1A-90294484F9E9}"/>
              </a:ext>
            </a:extLst>
          </p:cNvPr>
          <p:cNvSpPr/>
          <p:nvPr/>
        </p:nvSpPr>
        <p:spPr>
          <a:xfrm>
            <a:off x="2998914" y="410539"/>
            <a:ext cx="5862951" cy="429999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A587B75-8F3D-487A-9E89-9BB3400D788D}"/>
              </a:ext>
            </a:extLst>
          </p:cNvPr>
          <p:cNvSpPr/>
          <p:nvPr/>
        </p:nvSpPr>
        <p:spPr>
          <a:xfrm>
            <a:off x="3097932" y="476818"/>
            <a:ext cx="2465687" cy="4160304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C03545-C04F-4562-A705-0D0029D2677A}"/>
              </a:ext>
            </a:extLst>
          </p:cNvPr>
          <p:cNvSpPr/>
          <p:nvPr/>
        </p:nvSpPr>
        <p:spPr>
          <a:xfrm>
            <a:off x="5639777" y="476818"/>
            <a:ext cx="3140161" cy="4160304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C48B3C5-18DC-4C6D-BB54-EF420860A35D}"/>
              </a:ext>
            </a:extLst>
          </p:cNvPr>
          <p:cNvSpPr/>
          <p:nvPr/>
        </p:nvSpPr>
        <p:spPr>
          <a:xfrm>
            <a:off x="3097932" y="483518"/>
            <a:ext cx="2467538" cy="337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스테이터스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EBFD4A7-0DB8-48A4-A227-01103F5FB31B}"/>
              </a:ext>
            </a:extLst>
          </p:cNvPr>
          <p:cNvSpPr/>
          <p:nvPr/>
        </p:nvSpPr>
        <p:spPr>
          <a:xfrm>
            <a:off x="5637926" y="483518"/>
            <a:ext cx="2467538" cy="337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스테이터스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강화</a:t>
            </a: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0E97EDF1-AB8E-4798-916E-E0635840EF36}"/>
              </a:ext>
            </a:extLst>
          </p:cNvPr>
          <p:cNvGrpSpPr/>
          <p:nvPr/>
        </p:nvGrpSpPr>
        <p:grpSpPr>
          <a:xfrm>
            <a:off x="3203848" y="987574"/>
            <a:ext cx="2251315" cy="432048"/>
            <a:chOff x="3203848" y="987574"/>
            <a:chExt cx="2251315" cy="432048"/>
          </a:xfrm>
        </p:grpSpPr>
        <p:sp>
          <p:nvSpPr>
            <p:cNvPr id="123" name="사각형: 잘린 대각선 방향 모서리 122">
              <a:extLst>
                <a:ext uri="{FF2B5EF4-FFF2-40B4-BE49-F238E27FC236}">
                  <a16:creationId xmlns:a16="http://schemas.microsoft.com/office/drawing/2014/main" id="{DBCAF36A-7D97-410A-9F5A-0DD1044E3D71}"/>
                </a:ext>
              </a:extLst>
            </p:cNvPr>
            <p:cNvSpPr/>
            <p:nvPr/>
          </p:nvSpPr>
          <p:spPr>
            <a:xfrm>
              <a:off x="320384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공격력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3E3A4BAA-669D-4E20-851B-2263880780C9}"/>
                </a:ext>
              </a:extLst>
            </p:cNvPr>
            <p:cNvSpPr/>
            <p:nvPr/>
          </p:nvSpPr>
          <p:spPr>
            <a:xfrm>
              <a:off x="4052301" y="987574"/>
              <a:ext cx="61754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5DB0AC45-B348-4818-B311-F6C14DF53707}"/>
                </a:ext>
              </a:extLst>
            </p:cNvPr>
            <p:cNvSpPr/>
            <p:nvPr/>
          </p:nvSpPr>
          <p:spPr>
            <a:xfrm>
              <a:off x="4726209" y="1059582"/>
              <a:ext cx="728954" cy="288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 + 0%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ED8B157-7343-4041-B08A-669761946990}"/>
              </a:ext>
            </a:extLst>
          </p:cNvPr>
          <p:cNvSpPr/>
          <p:nvPr/>
        </p:nvSpPr>
        <p:spPr>
          <a:xfrm>
            <a:off x="8100392" y="483518"/>
            <a:ext cx="677694" cy="337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Pt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C97418D-6D5A-4A49-AC25-EAED8F5ECB76}"/>
              </a:ext>
            </a:extLst>
          </p:cNvPr>
          <p:cNvGrpSpPr/>
          <p:nvPr/>
        </p:nvGrpSpPr>
        <p:grpSpPr>
          <a:xfrm>
            <a:off x="5724128" y="987574"/>
            <a:ext cx="2947984" cy="478533"/>
            <a:chOff x="5724128" y="987574"/>
            <a:chExt cx="2947984" cy="478533"/>
          </a:xfrm>
        </p:grpSpPr>
        <p:sp>
          <p:nvSpPr>
            <p:cNvPr id="128" name="사각형: 잘린 대각선 방향 모서리 127">
              <a:extLst>
                <a:ext uri="{FF2B5EF4-FFF2-40B4-BE49-F238E27FC236}">
                  <a16:creationId xmlns:a16="http://schemas.microsoft.com/office/drawing/2014/main" id="{17D11537-2E6D-403B-9B9E-EB6BCBEB06EC}"/>
                </a:ext>
              </a:extLst>
            </p:cNvPr>
            <p:cNvSpPr/>
            <p:nvPr/>
          </p:nvSpPr>
          <p:spPr>
            <a:xfrm>
              <a:off x="572412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공격력</a:t>
              </a:r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110894F8-4BA4-4515-9648-7C185753D33E}"/>
                </a:ext>
              </a:extLst>
            </p:cNvPr>
            <p:cNvSpPr/>
            <p:nvPr/>
          </p:nvSpPr>
          <p:spPr>
            <a:xfrm>
              <a:off x="6625490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15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02D28CAC-5077-48AF-8A48-2BB4C18A4489}"/>
                </a:ext>
              </a:extLst>
            </p:cNvPr>
            <p:cNvSpPr/>
            <p:nvPr/>
          </p:nvSpPr>
          <p:spPr>
            <a:xfrm>
              <a:off x="7153880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C9402771-E84B-4080-9530-80E2F412515A}"/>
                </a:ext>
              </a:extLst>
            </p:cNvPr>
            <p:cNvSpPr/>
            <p:nvPr/>
          </p:nvSpPr>
          <p:spPr>
            <a:xfrm>
              <a:off x="7648801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813B1CAC-4AD5-4699-B087-DF1952E692F0}"/>
                </a:ext>
              </a:extLst>
            </p:cNvPr>
            <p:cNvSpPr/>
            <p:nvPr/>
          </p:nvSpPr>
          <p:spPr>
            <a:xfrm>
              <a:off x="8177191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A4D3DB8C-8382-49A1-B08F-A85731DD792B}"/>
              </a:ext>
            </a:extLst>
          </p:cNvPr>
          <p:cNvGrpSpPr/>
          <p:nvPr/>
        </p:nvGrpSpPr>
        <p:grpSpPr>
          <a:xfrm>
            <a:off x="3203848" y="1746944"/>
            <a:ext cx="2251315" cy="432048"/>
            <a:chOff x="3203848" y="987574"/>
            <a:chExt cx="2251315" cy="432048"/>
          </a:xfrm>
        </p:grpSpPr>
        <p:sp>
          <p:nvSpPr>
            <p:cNvPr id="134" name="사각형: 잘린 대각선 방향 모서리 133">
              <a:extLst>
                <a:ext uri="{FF2B5EF4-FFF2-40B4-BE49-F238E27FC236}">
                  <a16:creationId xmlns:a16="http://schemas.microsoft.com/office/drawing/2014/main" id="{B41F4331-28E4-48C9-AD9C-085FA8A8D479}"/>
                </a:ext>
              </a:extLst>
            </p:cNvPr>
            <p:cNvSpPr/>
            <p:nvPr/>
          </p:nvSpPr>
          <p:spPr>
            <a:xfrm>
              <a:off x="320384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공격속도</a:t>
              </a:r>
            </a:p>
          </p:txBody>
        </p:sp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B573DB93-4801-40A0-AE17-03F1B76C7B05}"/>
                </a:ext>
              </a:extLst>
            </p:cNvPr>
            <p:cNvSpPr/>
            <p:nvPr/>
          </p:nvSpPr>
          <p:spPr>
            <a:xfrm>
              <a:off x="4052301" y="987574"/>
              <a:ext cx="61754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8B67FB1F-38DD-4D8F-B7CA-46B91D34E1C5}"/>
                </a:ext>
              </a:extLst>
            </p:cNvPr>
            <p:cNvSpPr/>
            <p:nvPr/>
          </p:nvSpPr>
          <p:spPr>
            <a:xfrm>
              <a:off x="4726209" y="1059582"/>
              <a:ext cx="728954" cy="288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 + 0%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078FF872-6983-44D2-817C-44112D736D92}"/>
              </a:ext>
            </a:extLst>
          </p:cNvPr>
          <p:cNvGrpSpPr/>
          <p:nvPr/>
        </p:nvGrpSpPr>
        <p:grpSpPr>
          <a:xfrm>
            <a:off x="5724128" y="1746944"/>
            <a:ext cx="2947984" cy="478533"/>
            <a:chOff x="5724128" y="987574"/>
            <a:chExt cx="2947984" cy="478533"/>
          </a:xfrm>
        </p:grpSpPr>
        <p:sp>
          <p:nvSpPr>
            <p:cNvPr id="199" name="사각형: 잘린 대각선 방향 모서리 198">
              <a:extLst>
                <a:ext uri="{FF2B5EF4-FFF2-40B4-BE49-F238E27FC236}">
                  <a16:creationId xmlns:a16="http://schemas.microsoft.com/office/drawing/2014/main" id="{089D1A16-D0DC-4030-AB89-0E4967D7D9A9}"/>
                </a:ext>
              </a:extLst>
            </p:cNvPr>
            <p:cNvSpPr/>
            <p:nvPr/>
          </p:nvSpPr>
          <p:spPr>
            <a:xfrm>
              <a:off x="572412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공격속도</a:t>
              </a:r>
            </a:p>
          </p:txBody>
        </p:sp>
        <p:sp>
          <p:nvSpPr>
            <p:cNvPr id="204" name="사각형: 둥근 모서리 203">
              <a:extLst>
                <a:ext uri="{FF2B5EF4-FFF2-40B4-BE49-F238E27FC236}">
                  <a16:creationId xmlns:a16="http://schemas.microsoft.com/office/drawing/2014/main" id="{7E383356-9EBC-4E7A-A5E5-E2E4A0D8252A}"/>
                </a:ext>
              </a:extLst>
            </p:cNvPr>
            <p:cNvSpPr/>
            <p:nvPr/>
          </p:nvSpPr>
          <p:spPr>
            <a:xfrm>
              <a:off x="6625490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" name="사각형: 둥근 모서리 204">
              <a:extLst>
                <a:ext uri="{FF2B5EF4-FFF2-40B4-BE49-F238E27FC236}">
                  <a16:creationId xmlns:a16="http://schemas.microsoft.com/office/drawing/2014/main" id="{36EE910F-F036-4104-8200-3668C19924F7}"/>
                </a:ext>
              </a:extLst>
            </p:cNvPr>
            <p:cNvSpPr/>
            <p:nvPr/>
          </p:nvSpPr>
          <p:spPr>
            <a:xfrm>
              <a:off x="7153880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6" name="사각형: 둥근 모서리 205">
              <a:extLst>
                <a:ext uri="{FF2B5EF4-FFF2-40B4-BE49-F238E27FC236}">
                  <a16:creationId xmlns:a16="http://schemas.microsoft.com/office/drawing/2014/main" id="{6E9798C2-00ED-4975-ACDC-5468B453AACF}"/>
                </a:ext>
              </a:extLst>
            </p:cNvPr>
            <p:cNvSpPr/>
            <p:nvPr/>
          </p:nvSpPr>
          <p:spPr>
            <a:xfrm>
              <a:off x="7648801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6" name="사각형: 둥근 모서리 225">
              <a:extLst>
                <a:ext uri="{FF2B5EF4-FFF2-40B4-BE49-F238E27FC236}">
                  <a16:creationId xmlns:a16="http://schemas.microsoft.com/office/drawing/2014/main" id="{6668EFC6-CE1E-4781-BA88-E42B10CC605C}"/>
                </a:ext>
              </a:extLst>
            </p:cNvPr>
            <p:cNvSpPr/>
            <p:nvPr/>
          </p:nvSpPr>
          <p:spPr>
            <a:xfrm>
              <a:off x="8177191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8505DD0C-0F69-46A9-BE91-1111B0D9C9BB}"/>
              </a:ext>
            </a:extLst>
          </p:cNvPr>
          <p:cNvGrpSpPr/>
          <p:nvPr/>
        </p:nvGrpSpPr>
        <p:grpSpPr>
          <a:xfrm>
            <a:off x="3203848" y="2506314"/>
            <a:ext cx="2251315" cy="432048"/>
            <a:chOff x="3203848" y="987574"/>
            <a:chExt cx="2251315" cy="432048"/>
          </a:xfrm>
        </p:grpSpPr>
        <p:sp>
          <p:nvSpPr>
            <p:cNvPr id="229" name="사각형: 잘린 대각선 방향 모서리 228">
              <a:extLst>
                <a:ext uri="{FF2B5EF4-FFF2-40B4-BE49-F238E27FC236}">
                  <a16:creationId xmlns:a16="http://schemas.microsoft.com/office/drawing/2014/main" id="{DE02A86C-739B-434B-8EAF-2A2A95C731FF}"/>
                </a:ext>
              </a:extLst>
            </p:cNvPr>
            <p:cNvSpPr/>
            <p:nvPr/>
          </p:nvSpPr>
          <p:spPr>
            <a:xfrm>
              <a:off x="320384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이동속도</a:t>
              </a:r>
            </a:p>
          </p:txBody>
        </p:sp>
        <p:sp>
          <p:nvSpPr>
            <p:cNvPr id="230" name="사각형: 둥근 모서리 229">
              <a:extLst>
                <a:ext uri="{FF2B5EF4-FFF2-40B4-BE49-F238E27FC236}">
                  <a16:creationId xmlns:a16="http://schemas.microsoft.com/office/drawing/2014/main" id="{DE79CB5F-4DFF-4C41-928C-E4BF6D00D6BC}"/>
                </a:ext>
              </a:extLst>
            </p:cNvPr>
            <p:cNvSpPr/>
            <p:nvPr/>
          </p:nvSpPr>
          <p:spPr>
            <a:xfrm>
              <a:off x="4052301" y="987574"/>
              <a:ext cx="61754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3" name="사각형: 둥근 모서리 242">
              <a:extLst>
                <a:ext uri="{FF2B5EF4-FFF2-40B4-BE49-F238E27FC236}">
                  <a16:creationId xmlns:a16="http://schemas.microsoft.com/office/drawing/2014/main" id="{6CB565B0-0061-4367-9681-4C9BB07E44CD}"/>
                </a:ext>
              </a:extLst>
            </p:cNvPr>
            <p:cNvSpPr/>
            <p:nvPr/>
          </p:nvSpPr>
          <p:spPr>
            <a:xfrm>
              <a:off x="4726209" y="1059582"/>
              <a:ext cx="728954" cy="288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 + 10%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D6F61973-8000-4976-8D64-23E7DCCF1946}"/>
              </a:ext>
            </a:extLst>
          </p:cNvPr>
          <p:cNvGrpSpPr/>
          <p:nvPr/>
        </p:nvGrpSpPr>
        <p:grpSpPr>
          <a:xfrm>
            <a:off x="5724128" y="2506314"/>
            <a:ext cx="2947984" cy="478533"/>
            <a:chOff x="5724128" y="987574"/>
            <a:chExt cx="2947984" cy="478533"/>
          </a:xfrm>
        </p:grpSpPr>
        <p:sp>
          <p:nvSpPr>
            <p:cNvPr id="245" name="사각형: 잘린 대각선 방향 모서리 244">
              <a:extLst>
                <a:ext uri="{FF2B5EF4-FFF2-40B4-BE49-F238E27FC236}">
                  <a16:creationId xmlns:a16="http://schemas.microsoft.com/office/drawing/2014/main" id="{AE5E5598-6DCE-42AC-A611-9A98C6C85C5B}"/>
                </a:ext>
              </a:extLst>
            </p:cNvPr>
            <p:cNvSpPr/>
            <p:nvPr/>
          </p:nvSpPr>
          <p:spPr>
            <a:xfrm>
              <a:off x="572412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이동속도</a:t>
              </a:r>
            </a:p>
          </p:txBody>
        </p:sp>
        <p:sp>
          <p:nvSpPr>
            <p:cNvPr id="246" name="사각형: 둥근 모서리 245">
              <a:extLst>
                <a:ext uri="{FF2B5EF4-FFF2-40B4-BE49-F238E27FC236}">
                  <a16:creationId xmlns:a16="http://schemas.microsoft.com/office/drawing/2014/main" id="{FC088660-8C9C-48C6-B6F4-22341DB70746}"/>
                </a:ext>
              </a:extLst>
            </p:cNvPr>
            <p:cNvSpPr/>
            <p:nvPr/>
          </p:nvSpPr>
          <p:spPr>
            <a:xfrm>
              <a:off x="6625490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7" name="사각형: 둥근 모서리 246">
              <a:extLst>
                <a:ext uri="{FF2B5EF4-FFF2-40B4-BE49-F238E27FC236}">
                  <a16:creationId xmlns:a16="http://schemas.microsoft.com/office/drawing/2014/main" id="{455875BD-EB75-4C3B-917C-5490C3BA2154}"/>
                </a:ext>
              </a:extLst>
            </p:cNvPr>
            <p:cNvSpPr/>
            <p:nvPr/>
          </p:nvSpPr>
          <p:spPr>
            <a:xfrm>
              <a:off x="7153880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8" name="사각형: 둥근 모서리 247">
              <a:extLst>
                <a:ext uri="{FF2B5EF4-FFF2-40B4-BE49-F238E27FC236}">
                  <a16:creationId xmlns:a16="http://schemas.microsoft.com/office/drawing/2014/main" id="{C5EFDCFB-D458-4C8C-9CBB-47840DC061B8}"/>
                </a:ext>
              </a:extLst>
            </p:cNvPr>
            <p:cNvSpPr/>
            <p:nvPr/>
          </p:nvSpPr>
          <p:spPr>
            <a:xfrm>
              <a:off x="7648801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9" name="사각형: 둥근 모서리 248">
              <a:extLst>
                <a:ext uri="{FF2B5EF4-FFF2-40B4-BE49-F238E27FC236}">
                  <a16:creationId xmlns:a16="http://schemas.microsoft.com/office/drawing/2014/main" id="{1E94ED67-13DE-446B-A354-4C4D67EC7D6E}"/>
                </a:ext>
              </a:extLst>
            </p:cNvPr>
            <p:cNvSpPr/>
            <p:nvPr/>
          </p:nvSpPr>
          <p:spPr>
            <a:xfrm>
              <a:off x="8177191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FE5E2B8F-DA73-474A-935D-2375BA4CC72E}"/>
              </a:ext>
            </a:extLst>
          </p:cNvPr>
          <p:cNvGrpSpPr/>
          <p:nvPr/>
        </p:nvGrpSpPr>
        <p:grpSpPr>
          <a:xfrm>
            <a:off x="5724128" y="3265684"/>
            <a:ext cx="2947984" cy="478533"/>
            <a:chOff x="5724128" y="987574"/>
            <a:chExt cx="2947984" cy="478533"/>
          </a:xfrm>
        </p:grpSpPr>
        <p:sp>
          <p:nvSpPr>
            <p:cNvPr id="251" name="사각형: 잘린 대각선 방향 모서리 250">
              <a:extLst>
                <a:ext uri="{FF2B5EF4-FFF2-40B4-BE49-F238E27FC236}">
                  <a16:creationId xmlns:a16="http://schemas.microsoft.com/office/drawing/2014/main" id="{A85FEED9-87AD-4DCD-96E2-98355965D2E4}"/>
                </a:ext>
              </a:extLst>
            </p:cNvPr>
            <p:cNvSpPr/>
            <p:nvPr/>
          </p:nvSpPr>
          <p:spPr>
            <a:xfrm>
              <a:off x="572412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체력</a:t>
              </a:r>
            </a:p>
          </p:txBody>
        </p:sp>
        <p:sp>
          <p:nvSpPr>
            <p:cNvPr id="252" name="사각형: 둥근 모서리 251">
              <a:extLst>
                <a:ext uri="{FF2B5EF4-FFF2-40B4-BE49-F238E27FC236}">
                  <a16:creationId xmlns:a16="http://schemas.microsoft.com/office/drawing/2014/main" id="{FB764CF5-908E-4C06-8ADB-108F1DC84FAC}"/>
                </a:ext>
              </a:extLst>
            </p:cNvPr>
            <p:cNvSpPr/>
            <p:nvPr/>
          </p:nvSpPr>
          <p:spPr>
            <a:xfrm>
              <a:off x="6625490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MAX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3" name="사각형: 둥근 모서리 252">
              <a:extLst>
                <a:ext uri="{FF2B5EF4-FFF2-40B4-BE49-F238E27FC236}">
                  <a16:creationId xmlns:a16="http://schemas.microsoft.com/office/drawing/2014/main" id="{FF2D2C82-1C83-41BF-AE31-FCC6B9CFB605}"/>
                </a:ext>
              </a:extLst>
            </p:cNvPr>
            <p:cNvSpPr/>
            <p:nvPr/>
          </p:nvSpPr>
          <p:spPr>
            <a:xfrm>
              <a:off x="7153880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4" name="사각형: 둥근 모서리 253">
              <a:extLst>
                <a:ext uri="{FF2B5EF4-FFF2-40B4-BE49-F238E27FC236}">
                  <a16:creationId xmlns:a16="http://schemas.microsoft.com/office/drawing/2014/main" id="{A0CDD9E4-7E6E-4C46-A210-B8F3899382FC}"/>
                </a:ext>
              </a:extLst>
            </p:cNvPr>
            <p:cNvSpPr/>
            <p:nvPr/>
          </p:nvSpPr>
          <p:spPr>
            <a:xfrm>
              <a:off x="7648801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+1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5" name="사각형: 둥근 모서리 254">
              <a:extLst>
                <a:ext uri="{FF2B5EF4-FFF2-40B4-BE49-F238E27FC236}">
                  <a16:creationId xmlns:a16="http://schemas.microsoft.com/office/drawing/2014/main" id="{20184DD3-16C5-4BA7-92CC-6A06C1AB412F}"/>
                </a:ext>
              </a:extLst>
            </p:cNvPr>
            <p:cNvSpPr/>
            <p:nvPr/>
          </p:nvSpPr>
          <p:spPr>
            <a:xfrm>
              <a:off x="8177191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BC3E3C84-77E1-4B22-8853-A524C26D9A9F}"/>
              </a:ext>
            </a:extLst>
          </p:cNvPr>
          <p:cNvGrpSpPr/>
          <p:nvPr/>
        </p:nvGrpSpPr>
        <p:grpSpPr>
          <a:xfrm>
            <a:off x="3203848" y="4025054"/>
            <a:ext cx="1465997" cy="432048"/>
            <a:chOff x="3203848" y="987574"/>
            <a:chExt cx="1465997" cy="432048"/>
          </a:xfrm>
        </p:grpSpPr>
        <p:sp>
          <p:nvSpPr>
            <p:cNvPr id="257" name="사각형: 잘린 대각선 방향 모서리 256">
              <a:extLst>
                <a:ext uri="{FF2B5EF4-FFF2-40B4-BE49-F238E27FC236}">
                  <a16:creationId xmlns:a16="http://schemas.microsoft.com/office/drawing/2014/main" id="{C29224B0-C3E6-47B3-80D5-CDE32D553107}"/>
                </a:ext>
              </a:extLst>
            </p:cNvPr>
            <p:cNvSpPr/>
            <p:nvPr/>
          </p:nvSpPr>
          <p:spPr>
            <a:xfrm>
              <a:off x="320384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크리티컬</a:t>
              </a: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확률</a:t>
              </a:r>
            </a:p>
          </p:txBody>
        </p:sp>
        <p:sp>
          <p:nvSpPr>
            <p:cNvPr id="258" name="사각형: 둥근 모서리 257">
              <a:extLst>
                <a:ext uri="{FF2B5EF4-FFF2-40B4-BE49-F238E27FC236}">
                  <a16:creationId xmlns:a16="http://schemas.microsoft.com/office/drawing/2014/main" id="{16C83A78-4AF9-436C-BA23-12F31FF1459E}"/>
                </a:ext>
              </a:extLst>
            </p:cNvPr>
            <p:cNvSpPr/>
            <p:nvPr/>
          </p:nvSpPr>
          <p:spPr>
            <a:xfrm>
              <a:off x="4052301" y="987574"/>
              <a:ext cx="61754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87F9B220-D962-4790-B38F-C538A8FB3F08}"/>
              </a:ext>
            </a:extLst>
          </p:cNvPr>
          <p:cNvGrpSpPr/>
          <p:nvPr/>
        </p:nvGrpSpPr>
        <p:grpSpPr>
          <a:xfrm>
            <a:off x="5724128" y="4025054"/>
            <a:ext cx="2947984" cy="478533"/>
            <a:chOff x="5724128" y="987574"/>
            <a:chExt cx="2947984" cy="478533"/>
          </a:xfrm>
        </p:grpSpPr>
        <p:sp>
          <p:nvSpPr>
            <p:cNvPr id="260" name="사각형: 잘린 대각선 방향 모서리 259">
              <a:extLst>
                <a:ext uri="{FF2B5EF4-FFF2-40B4-BE49-F238E27FC236}">
                  <a16:creationId xmlns:a16="http://schemas.microsoft.com/office/drawing/2014/main" id="{E837CC47-8D1E-42A6-8F1A-28D8A139640E}"/>
                </a:ext>
              </a:extLst>
            </p:cNvPr>
            <p:cNvSpPr/>
            <p:nvPr/>
          </p:nvSpPr>
          <p:spPr>
            <a:xfrm>
              <a:off x="572412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크리티컬</a:t>
              </a: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확률</a:t>
              </a:r>
            </a:p>
          </p:txBody>
        </p:sp>
        <p:sp>
          <p:nvSpPr>
            <p:cNvPr id="261" name="사각형: 둥근 모서리 260">
              <a:extLst>
                <a:ext uri="{FF2B5EF4-FFF2-40B4-BE49-F238E27FC236}">
                  <a16:creationId xmlns:a16="http://schemas.microsoft.com/office/drawing/2014/main" id="{73001EC3-7140-4F74-B71A-ACF4A5FEE4A3}"/>
                </a:ext>
              </a:extLst>
            </p:cNvPr>
            <p:cNvSpPr/>
            <p:nvPr/>
          </p:nvSpPr>
          <p:spPr>
            <a:xfrm>
              <a:off x="7648801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2" name="사각형: 둥근 모서리 261">
              <a:extLst>
                <a:ext uri="{FF2B5EF4-FFF2-40B4-BE49-F238E27FC236}">
                  <a16:creationId xmlns:a16="http://schemas.microsoft.com/office/drawing/2014/main" id="{91271AB6-49BA-4FCE-A627-69B36B047B7B}"/>
                </a:ext>
              </a:extLst>
            </p:cNvPr>
            <p:cNvSpPr/>
            <p:nvPr/>
          </p:nvSpPr>
          <p:spPr>
            <a:xfrm>
              <a:off x="8177191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710C4553-3EE4-487C-A92A-F8DE0F23C27B}"/>
              </a:ext>
            </a:extLst>
          </p:cNvPr>
          <p:cNvGrpSpPr/>
          <p:nvPr/>
        </p:nvGrpSpPr>
        <p:grpSpPr>
          <a:xfrm>
            <a:off x="3203848" y="3265684"/>
            <a:ext cx="1465997" cy="432048"/>
            <a:chOff x="3203848" y="3265684"/>
            <a:chExt cx="1465997" cy="432048"/>
          </a:xfrm>
        </p:grpSpPr>
        <p:sp>
          <p:nvSpPr>
            <p:cNvPr id="264" name="사각형: 잘린 대각선 방향 모서리 263">
              <a:extLst>
                <a:ext uri="{FF2B5EF4-FFF2-40B4-BE49-F238E27FC236}">
                  <a16:creationId xmlns:a16="http://schemas.microsoft.com/office/drawing/2014/main" id="{EC081E90-C4FF-4C85-8299-9FD96132EEED}"/>
                </a:ext>
              </a:extLst>
            </p:cNvPr>
            <p:cNvSpPr/>
            <p:nvPr/>
          </p:nvSpPr>
          <p:spPr>
            <a:xfrm>
              <a:off x="3203848" y="326568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체력</a:t>
              </a:r>
            </a:p>
          </p:txBody>
        </p:sp>
        <p:sp>
          <p:nvSpPr>
            <p:cNvPr id="265" name="사각형: 둥근 모서리 264">
              <a:extLst>
                <a:ext uri="{FF2B5EF4-FFF2-40B4-BE49-F238E27FC236}">
                  <a16:creationId xmlns:a16="http://schemas.microsoft.com/office/drawing/2014/main" id="{49783D3A-E65D-42BE-B4BE-8F602A691CDA}"/>
                </a:ext>
              </a:extLst>
            </p:cNvPr>
            <p:cNvSpPr/>
            <p:nvPr/>
          </p:nvSpPr>
          <p:spPr>
            <a:xfrm>
              <a:off x="4052301" y="3265684"/>
              <a:ext cx="61754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63DC9FD0-7CFF-4FB0-B5C4-6C5F9ECF6AD7}"/>
              </a:ext>
            </a:extLst>
          </p:cNvPr>
          <p:cNvGrpSpPr/>
          <p:nvPr/>
        </p:nvGrpSpPr>
        <p:grpSpPr>
          <a:xfrm>
            <a:off x="1287141" y="453992"/>
            <a:ext cx="1521637" cy="297238"/>
            <a:chOff x="1287141" y="453992"/>
            <a:chExt cx="1521637" cy="297238"/>
          </a:xfrm>
        </p:grpSpPr>
        <p:pic>
          <p:nvPicPr>
            <p:cNvPr id="285" name="그림 284">
              <a:extLst>
                <a:ext uri="{FF2B5EF4-FFF2-40B4-BE49-F238E27FC236}">
                  <a16:creationId xmlns:a16="http://schemas.microsoft.com/office/drawing/2014/main" id="{9B13CE1B-A0D2-48C0-9D1C-633398B29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141" y="453992"/>
              <a:ext cx="297238" cy="297238"/>
            </a:xfrm>
            <a:prstGeom prst="rect">
              <a:avLst/>
            </a:prstGeom>
          </p:spPr>
        </p:pic>
        <p:pic>
          <p:nvPicPr>
            <p:cNvPr id="286" name="그림 285">
              <a:extLst>
                <a:ext uri="{FF2B5EF4-FFF2-40B4-BE49-F238E27FC236}">
                  <a16:creationId xmlns:a16="http://schemas.microsoft.com/office/drawing/2014/main" id="{2A9A485A-656F-4DC9-A74B-B75ACDC2C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3241" y="453992"/>
              <a:ext cx="297238" cy="297238"/>
            </a:xfrm>
            <a:prstGeom prst="rect">
              <a:avLst/>
            </a:prstGeom>
          </p:spPr>
        </p:pic>
        <p:pic>
          <p:nvPicPr>
            <p:cNvPr id="287" name="그림 286">
              <a:extLst>
                <a:ext uri="{FF2B5EF4-FFF2-40B4-BE49-F238E27FC236}">
                  <a16:creationId xmlns:a16="http://schemas.microsoft.com/office/drawing/2014/main" id="{24EFB736-88DA-4072-8307-4070D1B1B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341" y="453992"/>
              <a:ext cx="297238" cy="297238"/>
            </a:xfrm>
            <a:prstGeom prst="rect">
              <a:avLst/>
            </a:prstGeom>
          </p:spPr>
        </p:pic>
        <p:pic>
          <p:nvPicPr>
            <p:cNvPr id="288" name="그림 287">
              <a:extLst>
                <a:ext uri="{FF2B5EF4-FFF2-40B4-BE49-F238E27FC236}">
                  <a16:creationId xmlns:a16="http://schemas.microsoft.com/office/drawing/2014/main" id="{0A3BF5A8-9950-4CD7-B136-C157F92C4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441" y="453992"/>
              <a:ext cx="297238" cy="297238"/>
            </a:xfrm>
            <a:prstGeom prst="rect">
              <a:avLst/>
            </a:prstGeom>
          </p:spPr>
        </p:pic>
        <p:pic>
          <p:nvPicPr>
            <p:cNvPr id="289" name="그림 288">
              <a:extLst>
                <a:ext uri="{FF2B5EF4-FFF2-40B4-BE49-F238E27FC236}">
                  <a16:creationId xmlns:a16="http://schemas.microsoft.com/office/drawing/2014/main" id="{14B940B9-C32D-407F-9D3E-C392A8C23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1540" y="453992"/>
              <a:ext cx="297238" cy="297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4162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주차 세부기획을 조금 미진하지만 </a:t>
            </a:r>
            <a:r>
              <a:rPr lang="ko-KR" altLang="en-US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어쨌든간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끝마치고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월 </a:t>
            </a:r>
            <a:r>
              <a:rPr lang="en-US" altLang="ko-KR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22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일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개발 완료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목표로 하고 있습니다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090B2F-0A32-48BF-9605-D1EB7F9C9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754893" y="434892"/>
            <a:ext cx="533922" cy="4100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BCE2615-3B17-45CC-B115-9C7E60D2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855185" y="434892"/>
            <a:ext cx="533922" cy="410086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556A5A83-55FD-442C-8ADE-500A58ED656B}"/>
              </a:ext>
            </a:extLst>
          </p:cNvPr>
          <p:cNvGrpSpPr/>
          <p:nvPr/>
        </p:nvGrpSpPr>
        <p:grpSpPr>
          <a:xfrm>
            <a:off x="271172" y="965631"/>
            <a:ext cx="4140000" cy="1912905"/>
            <a:chOff x="323528" y="965631"/>
            <a:chExt cx="4140000" cy="191290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C445B-59CF-44D5-9D4D-A413D0A8A9DA}"/>
                </a:ext>
              </a:extLst>
            </p:cNvPr>
            <p:cNvSpPr/>
            <p:nvPr/>
          </p:nvSpPr>
          <p:spPr>
            <a:xfrm>
              <a:off x="323528" y="1423989"/>
              <a:ext cx="4140000" cy="1454547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기획 완성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1.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기획 세부화 및 보완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2. </a:t>
              </a:r>
              <a:r>
                <a:rPr lang="ko-KR" alt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깃허브를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이용한 개발환경 확립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리소스 파일 확정</a:t>
              </a:r>
            </a:p>
          </p:txBody>
        </p:sp>
        <p:sp>
          <p:nvSpPr>
            <p:cNvPr id="26" name="모서리가 둥근 직사각형 3">
              <a:extLst>
                <a:ext uri="{FF2B5EF4-FFF2-40B4-BE49-F238E27FC236}">
                  <a16:creationId xmlns:a16="http://schemas.microsoft.com/office/drawing/2014/main" id="{B617FD07-BE0A-4DE5-B254-C004E831B427}"/>
                </a:ext>
              </a:extLst>
            </p:cNvPr>
            <p:cNvSpPr/>
            <p:nvPr/>
          </p:nvSpPr>
          <p:spPr>
            <a:xfrm>
              <a:off x="1673247" y="965631"/>
              <a:ext cx="1440562" cy="4583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주차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8/1 ~ 8/3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E2F8628-1E5E-40A4-AC4C-B7CE872A304C}"/>
              </a:ext>
            </a:extLst>
          </p:cNvPr>
          <p:cNvGrpSpPr/>
          <p:nvPr/>
        </p:nvGrpSpPr>
        <p:grpSpPr>
          <a:xfrm>
            <a:off x="4732829" y="965631"/>
            <a:ext cx="4140000" cy="1912905"/>
            <a:chOff x="4785185" y="965631"/>
            <a:chExt cx="4140000" cy="191290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EB85D8-35B1-471A-B39D-24163891D049}"/>
                </a:ext>
              </a:extLst>
            </p:cNvPr>
            <p:cNvSpPr/>
            <p:nvPr/>
          </p:nvSpPr>
          <p:spPr>
            <a:xfrm>
              <a:off x="4785185" y="1423989"/>
              <a:ext cx="4140000" cy="1454547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차 개발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모서리가 둥근 직사각형 3">
              <a:extLst>
                <a:ext uri="{FF2B5EF4-FFF2-40B4-BE49-F238E27FC236}">
                  <a16:creationId xmlns:a16="http://schemas.microsoft.com/office/drawing/2014/main" id="{F06A99D7-2C40-4E77-9DF2-4CF822C96E98}"/>
                </a:ext>
              </a:extLst>
            </p:cNvPr>
            <p:cNvSpPr/>
            <p:nvPr/>
          </p:nvSpPr>
          <p:spPr>
            <a:xfrm>
              <a:off x="6134904" y="965631"/>
              <a:ext cx="1440562" cy="4583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주차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8/4 ~ 8/10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F03032C-0ABE-428C-830D-5131EC4DA248}"/>
              </a:ext>
            </a:extLst>
          </p:cNvPr>
          <p:cNvGrpSpPr/>
          <p:nvPr/>
        </p:nvGrpSpPr>
        <p:grpSpPr>
          <a:xfrm>
            <a:off x="271172" y="2974224"/>
            <a:ext cx="4140000" cy="1912905"/>
            <a:chOff x="323528" y="965631"/>
            <a:chExt cx="4140000" cy="191290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484A59C-6B19-42A2-9FDF-F09AE27E4842}"/>
                </a:ext>
              </a:extLst>
            </p:cNvPr>
            <p:cNvSpPr/>
            <p:nvPr/>
          </p:nvSpPr>
          <p:spPr>
            <a:xfrm>
              <a:off x="323528" y="1423989"/>
              <a:ext cx="4140000" cy="1454547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차 개발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모서리가 둥근 직사각형 3">
              <a:extLst>
                <a:ext uri="{FF2B5EF4-FFF2-40B4-BE49-F238E27FC236}">
                  <a16:creationId xmlns:a16="http://schemas.microsoft.com/office/drawing/2014/main" id="{DC6DAA3D-9B62-435A-9F96-A8FE48F78E81}"/>
                </a:ext>
              </a:extLst>
            </p:cNvPr>
            <p:cNvSpPr/>
            <p:nvPr/>
          </p:nvSpPr>
          <p:spPr>
            <a:xfrm>
              <a:off x="1673247" y="965631"/>
              <a:ext cx="1440562" cy="4583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주차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8/11 ~ 8/17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B0C19B9-3AFC-4C2E-ACFE-18CB6509F8FD}"/>
              </a:ext>
            </a:extLst>
          </p:cNvPr>
          <p:cNvGrpSpPr/>
          <p:nvPr/>
        </p:nvGrpSpPr>
        <p:grpSpPr>
          <a:xfrm>
            <a:off x="4732829" y="2974224"/>
            <a:ext cx="4140000" cy="1912905"/>
            <a:chOff x="4785185" y="965631"/>
            <a:chExt cx="4140000" cy="191290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D4F64D0-9A6A-4A42-9B3D-6228BACDE0BA}"/>
                </a:ext>
              </a:extLst>
            </p:cNvPr>
            <p:cNvSpPr/>
            <p:nvPr/>
          </p:nvSpPr>
          <p:spPr>
            <a:xfrm>
              <a:off x="4785185" y="1423989"/>
              <a:ext cx="4140000" cy="1454547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개발 완료 및 </a:t>
              </a:r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QA</a:t>
              </a:r>
            </a:p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모서리가 둥근 직사각형 3">
              <a:extLst>
                <a:ext uri="{FF2B5EF4-FFF2-40B4-BE49-F238E27FC236}">
                  <a16:creationId xmlns:a16="http://schemas.microsoft.com/office/drawing/2014/main" id="{DC8DAC6B-FDA3-415F-A550-C15297D21C93}"/>
                </a:ext>
              </a:extLst>
            </p:cNvPr>
            <p:cNvSpPr/>
            <p:nvPr/>
          </p:nvSpPr>
          <p:spPr>
            <a:xfrm>
              <a:off x="6134904" y="965631"/>
              <a:ext cx="1440562" cy="4583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주차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8/18 ~ 8/22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6E30AF2-C75A-426D-A08C-8DB9E476E7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6" y="1957298"/>
            <a:ext cx="226368" cy="2263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117BCC8-4D37-4037-B6A5-EB3E062AD1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6" y="2143252"/>
            <a:ext cx="226368" cy="22636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FC3870B-C45C-4506-865D-E22873495E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6" y="2329205"/>
            <a:ext cx="226368" cy="22636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D8DEF93-ACEA-46D7-8721-1B92124508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893" y="908960"/>
            <a:ext cx="383182" cy="38318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88C528-AC5C-4D82-A540-E4CBCCD6195A}"/>
              </a:ext>
            </a:extLst>
          </p:cNvPr>
          <p:cNvSpPr/>
          <p:nvPr/>
        </p:nvSpPr>
        <p:spPr>
          <a:xfrm>
            <a:off x="369966" y="3867894"/>
            <a:ext cx="1800000" cy="10192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몬스터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DB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맵 툴 제작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BFA3C71-82F7-4736-AB54-80CC43AD0341}"/>
              </a:ext>
            </a:extLst>
          </p:cNvPr>
          <p:cNvSpPr/>
          <p:nvPr/>
        </p:nvSpPr>
        <p:spPr>
          <a:xfrm>
            <a:off x="2517951" y="3867894"/>
            <a:ext cx="1800000" cy="10192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스테이터스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스테이터스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강화 구현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모서리가 둥근 직사각형 3">
            <a:extLst>
              <a:ext uri="{FF2B5EF4-FFF2-40B4-BE49-F238E27FC236}">
                <a16:creationId xmlns:a16="http://schemas.microsoft.com/office/drawing/2014/main" id="{63D39374-D205-4E8F-A024-D57FF3F2B533}"/>
              </a:ext>
            </a:extLst>
          </p:cNvPr>
          <p:cNvSpPr/>
          <p:nvPr/>
        </p:nvSpPr>
        <p:spPr>
          <a:xfrm>
            <a:off x="942007" y="3572242"/>
            <a:ext cx="648072" cy="30477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준혁</a:t>
            </a:r>
          </a:p>
        </p:txBody>
      </p:sp>
      <p:sp>
        <p:nvSpPr>
          <p:cNvPr id="27" name="모서리가 둥근 직사각형 3">
            <a:extLst>
              <a:ext uri="{FF2B5EF4-FFF2-40B4-BE49-F238E27FC236}">
                <a16:creationId xmlns:a16="http://schemas.microsoft.com/office/drawing/2014/main" id="{3EDEC4F8-AB1C-42A7-9911-A857F08BFBD1}"/>
              </a:ext>
            </a:extLst>
          </p:cNvPr>
          <p:cNvSpPr/>
          <p:nvPr/>
        </p:nvSpPr>
        <p:spPr>
          <a:xfrm>
            <a:off x="3093915" y="3572242"/>
            <a:ext cx="648072" cy="30477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석진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C3CDFED-5A2E-4128-83D5-9409E81FE0DA}"/>
              </a:ext>
            </a:extLst>
          </p:cNvPr>
          <p:cNvSpPr/>
          <p:nvPr/>
        </p:nvSpPr>
        <p:spPr>
          <a:xfrm>
            <a:off x="4828836" y="1855516"/>
            <a:ext cx="1800000" cy="10192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장애물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적 플레이어 오브젝트 구현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캐릭터 이동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오브젝트 충돌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공격기능 구현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세부기획 마무리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677914-84D0-408D-A13F-1B0CB07C4724}"/>
              </a:ext>
            </a:extLst>
          </p:cNvPr>
          <p:cNvSpPr/>
          <p:nvPr/>
        </p:nvSpPr>
        <p:spPr>
          <a:xfrm>
            <a:off x="6976821" y="1855516"/>
            <a:ext cx="1800000" cy="10192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몬스터 기능 구현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UI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및 리소스 제작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시놉시스 제작 등 세부기획 마무리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3">
            <a:extLst>
              <a:ext uri="{FF2B5EF4-FFF2-40B4-BE49-F238E27FC236}">
                <a16:creationId xmlns:a16="http://schemas.microsoft.com/office/drawing/2014/main" id="{FBE2E8CD-28E6-454F-B349-9A6EE092BB89}"/>
              </a:ext>
            </a:extLst>
          </p:cNvPr>
          <p:cNvSpPr/>
          <p:nvPr/>
        </p:nvSpPr>
        <p:spPr>
          <a:xfrm>
            <a:off x="5400877" y="1559864"/>
            <a:ext cx="648072" cy="30477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준혁</a:t>
            </a:r>
          </a:p>
        </p:txBody>
      </p:sp>
      <p:sp>
        <p:nvSpPr>
          <p:cNvPr id="32" name="모서리가 둥근 직사각형 3">
            <a:extLst>
              <a:ext uri="{FF2B5EF4-FFF2-40B4-BE49-F238E27FC236}">
                <a16:creationId xmlns:a16="http://schemas.microsoft.com/office/drawing/2014/main" id="{00C2F429-E1BF-417F-B03E-4ABFC6B61A2A}"/>
              </a:ext>
            </a:extLst>
          </p:cNvPr>
          <p:cNvSpPr/>
          <p:nvPr/>
        </p:nvSpPr>
        <p:spPr>
          <a:xfrm>
            <a:off x="7552785" y="1559864"/>
            <a:ext cx="648072" cy="30477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석진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19884E7-FEE6-4375-A92E-B7844941BA4F}"/>
              </a:ext>
            </a:extLst>
          </p:cNvPr>
          <p:cNvSpPr/>
          <p:nvPr/>
        </p:nvSpPr>
        <p:spPr>
          <a:xfrm>
            <a:off x="4828836" y="3856270"/>
            <a:ext cx="1800000" cy="10192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QA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 및 버그수정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맵 양산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0133FF7-EF73-4C5F-897C-CBE81AFE297B}"/>
              </a:ext>
            </a:extLst>
          </p:cNvPr>
          <p:cNvSpPr/>
          <p:nvPr/>
        </p:nvSpPr>
        <p:spPr>
          <a:xfrm>
            <a:off x="6976821" y="3856270"/>
            <a:ext cx="1800000" cy="10192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QA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 및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버그찾기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맵 양산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모서리가 둥근 직사각형 3">
            <a:extLst>
              <a:ext uri="{FF2B5EF4-FFF2-40B4-BE49-F238E27FC236}">
                <a16:creationId xmlns:a16="http://schemas.microsoft.com/office/drawing/2014/main" id="{41517873-6248-46FB-9056-2779B8973DF4}"/>
              </a:ext>
            </a:extLst>
          </p:cNvPr>
          <p:cNvSpPr/>
          <p:nvPr/>
        </p:nvSpPr>
        <p:spPr>
          <a:xfrm>
            <a:off x="5400877" y="3560618"/>
            <a:ext cx="648072" cy="30477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준혁</a:t>
            </a:r>
          </a:p>
        </p:txBody>
      </p:sp>
      <p:sp>
        <p:nvSpPr>
          <p:cNvPr id="46" name="모서리가 둥근 직사각형 3">
            <a:extLst>
              <a:ext uri="{FF2B5EF4-FFF2-40B4-BE49-F238E27FC236}">
                <a16:creationId xmlns:a16="http://schemas.microsoft.com/office/drawing/2014/main" id="{8A0E017C-CE1D-40EC-89E3-BF09CC6303C7}"/>
              </a:ext>
            </a:extLst>
          </p:cNvPr>
          <p:cNvSpPr/>
          <p:nvPr/>
        </p:nvSpPr>
        <p:spPr>
          <a:xfrm>
            <a:off x="7552785" y="3560618"/>
            <a:ext cx="648072" cy="30477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석진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E3F803-4384-4790-8827-1117BC02DA23}"/>
              </a:ext>
            </a:extLst>
          </p:cNvPr>
          <p:cNvSpPr txBox="1"/>
          <p:nvPr/>
        </p:nvSpPr>
        <p:spPr>
          <a:xfrm>
            <a:off x="1763688" y="4887427"/>
            <a:ext cx="5616624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중 구현 정도에 따라 임의로 변경 될 수 있습니다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...)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2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저희가 만들 게임은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엔터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더 건전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ko-KR" altLang="en-US" sz="18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아류작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입니다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2381895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228184" y="434892"/>
            <a:ext cx="533922" cy="410086"/>
          </a:xfrm>
          <a:prstGeom prst="rect">
            <a:avLst/>
          </a:prstGeom>
        </p:spPr>
      </p:pic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D9CA99E7-34BA-4EA6-A0BA-EB7399F7E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014262"/>
            <a:ext cx="70485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78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43808" y="1814344"/>
            <a:ext cx="3456384" cy="8572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3527884" y="2565400"/>
            <a:ext cx="2088232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35796" y="2601815"/>
            <a:ext cx="3672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감사합니다</a:t>
            </a:r>
            <a:endParaRPr lang="ko-KR" altLang="en-US" sz="1050" b="1" spc="-100" dirty="0">
              <a:solidFill>
                <a:schemeClr val="tx1">
                  <a:lumMod val="50000"/>
                  <a:lumOff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10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엔터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더 건전을 그대로 따라 만들기보다는</a:t>
            </a:r>
            <a:r>
              <a:rPr lang="en-US" altLang="ko-KR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궁수의 전설의 특징도 잘 </a:t>
            </a:r>
            <a:r>
              <a:rPr lang="ko-KR" altLang="en-US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융합시켜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白팀 만의 스타일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제작을 진행 하려 합니다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157758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452320" y="434892"/>
            <a:ext cx="533922" cy="41008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5729D62-1AA4-4DA8-9B6D-2A913C88E0A4}"/>
              </a:ext>
            </a:extLst>
          </p:cNvPr>
          <p:cNvGrpSpPr/>
          <p:nvPr/>
        </p:nvGrpSpPr>
        <p:grpSpPr>
          <a:xfrm>
            <a:off x="1044000" y="1018832"/>
            <a:ext cx="7056000" cy="3973690"/>
            <a:chOff x="1044000" y="1032582"/>
            <a:chExt cx="7056000" cy="3973690"/>
          </a:xfrm>
        </p:grpSpPr>
        <p:pic>
          <p:nvPicPr>
            <p:cNvPr id="6" name="Picture 2" descr="ê´ë ¨ ì´ë¯¸ì§">
              <a:extLst>
                <a:ext uri="{FF2B5EF4-FFF2-40B4-BE49-F238E27FC236}">
                  <a16:creationId xmlns:a16="http://schemas.microsoft.com/office/drawing/2014/main" id="{6685B836-DA80-4F96-84E7-E9B5C18F92A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000" y="1032582"/>
              <a:ext cx="7056000" cy="39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FC632198-18E5-4C95-98CF-C491471DB158}"/>
                </a:ext>
              </a:extLst>
            </p:cNvPr>
            <p:cNvSpPr/>
            <p:nvPr/>
          </p:nvSpPr>
          <p:spPr>
            <a:xfrm>
              <a:off x="1044000" y="1046272"/>
              <a:ext cx="7056000" cy="3960000"/>
            </a:xfrm>
            <a:custGeom>
              <a:avLst/>
              <a:gdLst>
                <a:gd name="connsiteX0" fmla="*/ 6536512 w 7056000"/>
                <a:gd name="connsiteY0" fmla="*/ 2937993 h 3960000"/>
                <a:gd name="connsiteX1" fmla="*/ 6037702 w 7056000"/>
                <a:gd name="connsiteY1" fmla="*/ 3436803 h 3960000"/>
                <a:gd name="connsiteX2" fmla="*/ 6536512 w 7056000"/>
                <a:gd name="connsiteY2" fmla="*/ 3935613 h 3960000"/>
                <a:gd name="connsiteX3" fmla="*/ 7035322 w 7056000"/>
                <a:gd name="connsiteY3" fmla="*/ 3436803 h 3960000"/>
                <a:gd name="connsiteX4" fmla="*/ 6536512 w 7056000"/>
                <a:gd name="connsiteY4" fmla="*/ 2937993 h 3960000"/>
                <a:gd name="connsiteX5" fmla="*/ 3449117 w 7056000"/>
                <a:gd name="connsiteY5" fmla="*/ 1510916 h 3960000"/>
                <a:gd name="connsiteX6" fmla="*/ 3089077 w 7056000"/>
                <a:gd name="connsiteY6" fmla="*/ 1870956 h 3960000"/>
                <a:gd name="connsiteX7" fmla="*/ 3449117 w 7056000"/>
                <a:gd name="connsiteY7" fmla="*/ 2230996 h 3960000"/>
                <a:gd name="connsiteX8" fmla="*/ 3809157 w 7056000"/>
                <a:gd name="connsiteY8" fmla="*/ 1870956 h 3960000"/>
                <a:gd name="connsiteX9" fmla="*/ 3449117 w 7056000"/>
                <a:gd name="connsiteY9" fmla="*/ 1510916 h 3960000"/>
                <a:gd name="connsiteX10" fmla="*/ 521074 w 7056000"/>
                <a:gd name="connsiteY10" fmla="*/ 31356 h 3960000"/>
                <a:gd name="connsiteX11" fmla="*/ 34428 w 7056000"/>
                <a:gd name="connsiteY11" fmla="*/ 368551 h 3960000"/>
                <a:gd name="connsiteX12" fmla="*/ 521074 w 7056000"/>
                <a:gd name="connsiteY12" fmla="*/ 705746 h 3960000"/>
                <a:gd name="connsiteX13" fmla="*/ 1007720 w 7056000"/>
                <a:gd name="connsiteY13" fmla="*/ 368551 h 3960000"/>
                <a:gd name="connsiteX14" fmla="*/ 521074 w 7056000"/>
                <a:gd name="connsiteY14" fmla="*/ 31356 h 3960000"/>
                <a:gd name="connsiteX15" fmla="*/ 0 w 7056000"/>
                <a:gd name="connsiteY15" fmla="*/ 0 h 3960000"/>
                <a:gd name="connsiteX16" fmla="*/ 7056000 w 7056000"/>
                <a:gd name="connsiteY16" fmla="*/ 0 h 3960000"/>
                <a:gd name="connsiteX17" fmla="*/ 7056000 w 7056000"/>
                <a:gd name="connsiteY17" fmla="*/ 3960000 h 3960000"/>
                <a:gd name="connsiteX18" fmla="*/ 0 w 7056000"/>
                <a:gd name="connsiteY18" fmla="*/ 396000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56000" h="3960000">
                  <a:moveTo>
                    <a:pt x="6536512" y="2937993"/>
                  </a:moveTo>
                  <a:cubicBezTo>
                    <a:pt x="6261027" y="2937993"/>
                    <a:pt x="6037702" y="3161318"/>
                    <a:pt x="6037702" y="3436803"/>
                  </a:cubicBezTo>
                  <a:cubicBezTo>
                    <a:pt x="6037702" y="3712288"/>
                    <a:pt x="6261027" y="3935613"/>
                    <a:pt x="6536512" y="3935613"/>
                  </a:cubicBezTo>
                  <a:cubicBezTo>
                    <a:pt x="6811997" y="3935613"/>
                    <a:pt x="7035322" y="3712288"/>
                    <a:pt x="7035322" y="3436803"/>
                  </a:cubicBezTo>
                  <a:cubicBezTo>
                    <a:pt x="7035322" y="3161318"/>
                    <a:pt x="6811997" y="2937993"/>
                    <a:pt x="6536512" y="2937993"/>
                  </a:cubicBezTo>
                  <a:close/>
                  <a:moveTo>
                    <a:pt x="3449117" y="1510916"/>
                  </a:moveTo>
                  <a:cubicBezTo>
                    <a:pt x="3250272" y="1510916"/>
                    <a:pt x="3089077" y="1672111"/>
                    <a:pt x="3089077" y="1870956"/>
                  </a:cubicBezTo>
                  <a:cubicBezTo>
                    <a:pt x="3089077" y="2069801"/>
                    <a:pt x="3250272" y="2230996"/>
                    <a:pt x="3449117" y="2230996"/>
                  </a:cubicBezTo>
                  <a:cubicBezTo>
                    <a:pt x="3647962" y="2230996"/>
                    <a:pt x="3809157" y="2069801"/>
                    <a:pt x="3809157" y="1870956"/>
                  </a:cubicBezTo>
                  <a:cubicBezTo>
                    <a:pt x="3809157" y="1672111"/>
                    <a:pt x="3647962" y="1510916"/>
                    <a:pt x="3449117" y="1510916"/>
                  </a:cubicBezTo>
                  <a:close/>
                  <a:moveTo>
                    <a:pt x="521074" y="31356"/>
                  </a:moveTo>
                  <a:cubicBezTo>
                    <a:pt x="252307" y="31356"/>
                    <a:pt x="34428" y="182323"/>
                    <a:pt x="34428" y="368551"/>
                  </a:cubicBezTo>
                  <a:cubicBezTo>
                    <a:pt x="34428" y="554779"/>
                    <a:pt x="252307" y="705746"/>
                    <a:pt x="521074" y="705746"/>
                  </a:cubicBezTo>
                  <a:cubicBezTo>
                    <a:pt x="789841" y="705746"/>
                    <a:pt x="1007720" y="554779"/>
                    <a:pt x="1007720" y="368551"/>
                  </a:cubicBezTo>
                  <a:cubicBezTo>
                    <a:pt x="1007720" y="182323"/>
                    <a:pt x="789841" y="31356"/>
                    <a:pt x="521074" y="31356"/>
                  </a:cubicBezTo>
                  <a:close/>
                  <a:moveTo>
                    <a:pt x="0" y="0"/>
                  </a:moveTo>
                  <a:lnTo>
                    <a:pt x="7056000" y="0"/>
                  </a:lnTo>
                  <a:lnTo>
                    <a:pt x="7056000" y="3960000"/>
                  </a:lnTo>
                  <a:lnTo>
                    <a:pt x="0" y="3960000"/>
                  </a:lnTo>
                  <a:close/>
                </a:path>
              </a:pathLst>
            </a:custGeom>
            <a:solidFill>
              <a:schemeClr val="tx1">
                <a:alpha val="7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4C33699-257D-4687-8A27-BA9BEE67B4C8}"/>
              </a:ext>
            </a:extLst>
          </p:cNvPr>
          <p:cNvSpPr txBox="1"/>
          <p:nvPr/>
        </p:nvSpPr>
        <p:spPr>
          <a:xfrm>
            <a:off x="2037970" y="1198803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HP,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</a:rPr>
              <a:t>아이템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bg1">
                    <a:lumMod val="85000"/>
                  </a:schemeClr>
                </a:solidFill>
              </a:rPr>
              <a:t>스킬업에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</a:rPr>
              <a:t> 필요한 포인트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C580F2-0C50-47EA-8421-BA95F0184485}"/>
              </a:ext>
            </a:extLst>
          </p:cNvPr>
          <p:cNvSpPr txBox="1"/>
          <p:nvPr/>
        </p:nvSpPr>
        <p:spPr>
          <a:xfrm>
            <a:off x="4854786" y="2585283"/>
            <a:ext cx="24535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</a:rPr>
              <a:t>상하좌우로 이동하는 플레이어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</a:rPr>
              <a:t>마우스 클릭으로 총탄 발사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</a:rPr>
              <a:t>각종 상호작용 행동들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46017D-C94A-47B7-AF65-60F8F0125FEE}"/>
              </a:ext>
            </a:extLst>
          </p:cNvPr>
          <p:cNvSpPr txBox="1"/>
          <p:nvPr/>
        </p:nvSpPr>
        <p:spPr>
          <a:xfrm>
            <a:off x="4716016" y="4203834"/>
            <a:ext cx="23402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</a:rPr>
              <a:t>다양한 특징을 가지는 총들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</a:rPr>
              <a:t>재장전해서 사용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</a:rPr>
              <a:t>각각 적용되는 잔여 총탄 개수</a:t>
            </a:r>
          </a:p>
        </p:txBody>
      </p:sp>
    </p:spTree>
    <p:extLst>
      <p:ext uri="{BB962C8B-B14F-4D97-AF65-F5344CB8AC3E}">
        <p14:creationId xmlns:p14="http://schemas.microsoft.com/office/powerpoint/2010/main" val="183237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저희가 만들 게임의 큰 틀은 이렇습니다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게임 실행 프로세스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플로우 차트 입니다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939332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670748" y="434892"/>
            <a:ext cx="533922" cy="410086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C913A41-F8BC-47F2-8E75-D74574D02AEB}"/>
              </a:ext>
            </a:extLst>
          </p:cNvPr>
          <p:cNvCxnSpPr>
            <a:cxnSpLocks/>
            <a:stCxn id="20" idx="2"/>
            <a:endCxn id="21" idx="3"/>
          </p:cNvCxnSpPr>
          <p:nvPr/>
        </p:nvCxnSpPr>
        <p:spPr>
          <a:xfrm rot="5400000">
            <a:off x="5702171" y="3812047"/>
            <a:ext cx="524949" cy="1386905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6A43A53-CA98-4C66-A623-A19DD161ADD6}"/>
              </a:ext>
            </a:extLst>
          </p:cNvPr>
          <p:cNvSpPr/>
          <p:nvPr/>
        </p:nvSpPr>
        <p:spPr>
          <a:xfrm>
            <a:off x="3831192" y="1063229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시작</a:t>
            </a:r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7997AC99-5CE2-4A3D-A9FD-0CCAF1172ADF}"/>
              </a:ext>
            </a:extLst>
          </p:cNvPr>
          <p:cNvSpPr/>
          <p:nvPr/>
        </p:nvSpPr>
        <p:spPr>
          <a:xfrm>
            <a:off x="3831192" y="1768178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id="{049C5DB8-F153-4314-8AE3-B3CD3A020C0F}"/>
              </a:ext>
            </a:extLst>
          </p:cNvPr>
          <p:cNvSpPr/>
          <p:nvPr/>
        </p:nvSpPr>
        <p:spPr>
          <a:xfrm>
            <a:off x="3831192" y="3178076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시놉시스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순서도: 대체 처리 19">
            <a:extLst>
              <a:ext uri="{FF2B5EF4-FFF2-40B4-BE49-F238E27FC236}">
                <a16:creationId xmlns:a16="http://schemas.microsoft.com/office/drawing/2014/main" id="{4B575EBD-A484-422C-A926-AA51CCD56B34}"/>
              </a:ext>
            </a:extLst>
          </p:cNvPr>
          <p:cNvSpPr/>
          <p:nvPr/>
        </p:nvSpPr>
        <p:spPr>
          <a:xfrm>
            <a:off x="5938097" y="3883025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마지막으로 저장된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챕터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스테이지</a:t>
            </a:r>
          </a:p>
        </p:txBody>
      </p:sp>
      <p:sp>
        <p:nvSpPr>
          <p:cNvPr id="16" name="순서도: 대체 처리 15">
            <a:extLst>
              <a:ext uri="{FF2B5EF4-FFF2-40B4-BE49-F238E27FC236}">
                <a16:creationId xmlns:a16="http://schemas.microsoft.com/office/drawing/2014/main" id="{45DE9CC1-7FAE-4DB1-9BDA-765C43DB37F1}"/>
              </a:ext>
            </a:extLst>
          </p:cNvPr>
          <p:cNvSpPr/>
          <p:nvPr/>
        </p:nvSpPr>
        <p:spPr>
          <a:xfrm>
            <a:off x="3831192" y="3883025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챕터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스테이지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975A0D9-D29A-43F4-82AE-9B154A19862F}"/>
              </a:ext>
            </a:extLst>
          </p:cNvPr>
          <p:cNvSpPr/>
          <p:nvPr/>
        </p:nvSpPr>
        <p:spPr>
          <a:xfrm>
            <a:off x="3831192" y="4587974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스테이지 입장</a:t>
            </a:r>
          </a:p>
        </p:txBody>
      </p:sp>
      <p:sp>
        <p:nvSpPr>
          <p:cNvPr id="18" name="순서도: 대체 처리 17">
            <a:extLst>
              <a:ext uri="{FF2B5EF4-FFF2-40B4-BE49-F238E27FC236}">
                <a16:creationId xmlns:a16="http://schemas.microsoft.com/office/drawing/2014/main" id="{A6AB6E0F-2E69-4895-BA1D-415972C7B6CA}"/>
              </a:ext>
            </a:extLst>
          </p:cNvPr>
          <p:cNvSpPr/>
          <p:nvPr/>
        </p:nvSpPr>
        <p:spPr>
          <a:xfrm>
            <a:off x="5938097" y="2473127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저장된 데이터 불러옴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22386240-0520-4606-8FD6-CAC79B76D0C1}"/>
              </a:ext>
            </a:extLst>
          </p:cNvPr>
          <p:cNvSpPr/>
          <p:nvPr/>
        </p:nvSpPr>
        <p:spPr>
          <a:xfrm>
            <a:off x="3687106" y="2427733"/>
            <a:ext cx="1728172" cy="450788"/>
          </a:xfrm>
          <a:prstGeom prst="flowChartDecision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메뉴 선택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D00D68A-D763-4FF5-993E-3DAE672990F9}"/>
              </a:ext>
            </a:extLst>
          </p:cNvPr>
          <p:cNvSpPr/>
          <p:nvPr/>
        </p:nvSpPr>
        <p:spPr>
          <a:xfrm>
            <a:off x="1765904" y="2473127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종료 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7A80820-9ECA-46C6-94E5-E98148413DB9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551192" y="1423229"/>
            <a:ext cx="0" cy="34494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6B98FC5-4AF9-4333-B7DE-EB7EF8C9050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551192" y="2128178"/>
            <a:ext cx="0" cy="299555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DBAB0BB-9CBE-43FA-997E-2F571E8702F7}"/>
              </a:ext>
            </a:extLst>
          </p:cNvPr>
          <p:cNvCxnSpPr>
            <a:cxnSpLocks/>
            <a:stCxn id="6" idx="1"/>
            <a:endCxn id="22" idx="3"/>
          </p:cNvCxnSpPr>
          <p:nvPr/>
        </p:nvCxnSpPr>
        <p:spPr>
          <a:xfrm flipH="1">
            <a:off x="3205904" y="2653127"/>
            <a:ext cx="481202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6F22CEE-DA9D-4E3D-879C-E8ED0FF9B18A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>
            <a:off x="4551192" y="4243025"/>
            <a:ext cx="0" cy="34494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321B143-ACA9-46A8-A69F-6B103CD81647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6658097" y="2833127"/>
            <a:ext cx="0" cy="104989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DFC6CCC-AE28-4233-B3F5-D26F81E22472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4551192" y="2878521"/>
            <a:ext cx="0" cy="299555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663A139-5894-40EF-9B19-861D35267A15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5415278" y="2653127"/>
            <a:ext cx="522819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C652742-8FD1-484C-8B7B-64CE77870385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551192" y="3538076"/>
            <a:ext cx="0" cy="34494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629FBF9-99F3-4F01-8698-4A26FAA34226}"/>
              </a:ext>
            </a:extLst>
          </p:cNvPr>
          <p:cNvSpPr txBox="1"/>
          <p:nvPr/>
        </p:nvSpPr>
        <p:spPr>
          <a:xfrm>
            <a:off x="5028578" y="2323879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/>
              <a:t>이어하기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9B8586-FE46-4FB1-9489-6A5D823638FD}"/>
              </a:ext>
            </a:extLst>
          </p:cNvPr>
          <p:cNvSpPr txBox="1"/>
          <p:nvPr/>
        </p:nvSpPr>
        <p:spPr>
          <a:xfrm>
            <a:off x="3032348" y="2323879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/>
              <a:t>게임종료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9305004-F977-4E41-A79D-77BC8A127C62}"/>
              </a:ext>
            </a:extLst>
          </p:cNvPr>
          <p:cNvSpPr txBox="1"/>
          <p:nvPr/>
        </p:nvSpPr>
        <p:spPr>
          <a:xfrm>
            <a:off x="4407169" y="2793452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/>
              <a:t>새로하기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527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저희가 만들 게임의 큰 틀은 이렇습니다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스테이지 진행 프로세스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플로우 차트 입니다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C913A41-F8BC-47F2-8E75-D74574D02AEB}"/>
              </a:ext>
            </a:extLst>
          </p:cNvPr>
          <p:cNvCxnSpPr>
            <a:cxnSpLocks/>
            <a:stCxn id="88" idx="1"/>
            <a:endCxn id="14" idx="1"/>
          </p:cNvCxnSpPr>
          <p:nvPr/>
        </p:nvCxnSpPr>
        <p:spPr>
          <a:xfrm rot="10800000" flipH="1">
            <a:off x="1915598" y="1243229"/>
            <a:ext cx="1386905" cy="2872054"/>
          </a:xfrm>
          <a:prstGeom prst="bentConnector3">
            <a:avLst>
              <a:gd name="adj1" fmla="val -40291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B3ADCF4-579F-45DC-B099-BC5250E1B374}"/>
              </a:ext>
            </a:extLst>
          </p:cNvPr>
          <p:cNvSpPr/>
          <p:nvPr/>
        </p:nvSpPr>
        <p:spPr>
          <a:xfrm>
            <a:off x="3302504" y="1063229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스테이지 입장</a:t>
            </a: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ABBC2E47-4DD0-47D2-A236-DC25543F08C2}"/>
              </a:ext>
            </a:extLst>
          </p:cNvPr>
          <p:cNvSpPr/>
          <p:nvPr/>
        </p:nvSpPr>
        <p:spPr>
          <a:xfrm>
            <a:off x="4689409" y="2250063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보스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스테이지 진행</a:t>
            </a:r>
          </a:p>
        </p:txBody>
      </p: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id="{E5124B90-AC3A-4E0C-B6E9-6159A38C7911}"/>
              </a:ext>
            </a:extLst>
          </p:cNvPr>
          <p:cNvSpPr/>
          <p:nvPr/>
        </p:nvSpPr>
        <p:spPr>
          <a:xfrm>
            <a:off x="3158418" y="1649671"/>
            <a:ext cx="1728172" cy="518182"/>
          </a:xfrm>
          <a:prstGeom prst="flowChartDecision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</a:t>
            </a:r>
            <a:r>
              <a:rPr lang="ko-KR" altLang="en-US" sz="1100" dirty="0">
                <a:solidFill>
                  <a:schemeClr val="tx1"/>
                </a:solidFill>
              </a:rPr>
              <a:t>스테이지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69525A0-3535-435E-8B77-A0DB71ABB010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4022504" y="1423229"/>
            <a:ext cx="0" cy="22644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FF9EB1C-824E-4662-8698-C2D75EF6767B}"/>
              </a:ext>
            </a:extLst>
          </p:cNvPr>
          <p:cNvCxnSpPr>
            <a:cxnSpLocks/>
            <a:stCxn id="21" idx="2"/>
            <a:endCxn id="53" idx="0"/>
          </p:cNvCxnSpPr>
          <p:nvPr/>
        </p:nvCxnSpPr>
        <p:spPr>
          <a:xfrm>
            <a:off x="5409409" y="2610063"/>
            <a:ext cx="0" cy="26025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7D37F8D-00FB-4B15-8035-CB11E53B4B11}"/>
              </a:ext>
            </a:extLst>
          </p:cNvPr>
          <p:cNvSpPr txBox="1"/>
          <p:nvPr/>
        </p:nvSpPr>
        <p:spPr>
          <a:xfrm>
            <a:off x="4592978" y="1599743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88D00DAE-D585-4D8C-BDCE-8618AF71B1FD}"/>
              </a:ext>
            </a:extLst>
          </p:cNvPr>
          <p:cNvCxnSpPr>
            <a:cxnSpLocks/>
            <a:stCxn id="22" idx="3"/>
            <a:endCxn id="21" idx="0"/>
          </p:cNvCxnSpPr>
          <p:nvPr/>
        </p:nvCxnSpPr>
        <p:spPr>
          <a:xfrm>
            <a:off x="4886590" y="1908762"/>
            <a:ext cx="522819" cy="341301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E67327C-D67D-4A08-A4CA-989B87F0FC4B}"/>
              </a:ext>
            </a:extLst>
          </p:cNvPr>
          <p:cNvSpPr/>
          <p:nvPr/>
        </p:nvSpPr>
        <p:spPr>
          <a:xfrm>
            <a:off x="6405226" y="3514754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오버</a:t>
            </a:r>
          </a:p>
        </p:txBody>
      </p:sp>
      <p:sp>
        <p:nvSpPr>
          <p:cNvPr id="53" name="순서도: 판단 52">
            <a:extLst>
              <a:ext uri="{FF2B5EF4-FFF2-40B4-BE49-F238E27FC236}">
                <a16:creationId xmlns:a16="http://schemas.microsoft.com/office/drawing/2014/main" id="{6DB6C9C6-DD9A-4381-847D-0ECFF1FC2D6C}"/>
              </a:ext>
            </a:extLst>
          </p:cNvPr>
          <p:cNvSpPr/>
          <p:nvPr/>
        </p:nvSpPr>
        <p:spPr>
          <a:xfrm>
            <a:off x="4545323" y="2870319"/>
            <a:ext cx="1728172" cy="518182"/>
          </a:xfrm>
          <a:prstGeom prst="flowChartDecision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클리어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하였는가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0C0FC287-FC41-4628-A19C-03E054E852EE}"/>
              </a:ext>
            </a:extLst>
          </p:cNvPr>
          <p:cNvCxnSpPr>
            <a:cxnSpLocks/>
            <a:stCxn id="53" idx="3"/>
            <a:endCxn id="49" idx="0"/>
          </p:cNvCxnSpPr>
          <p:nvPr/>
        </p:nvCxnSpPr>
        <p:spPr>
          <a:xfrm>
            <a:off x="6273495" y="3129410"/>
            <a:ext cx="851731" cy="385344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0237794-A1EE-435C-A754-25D90A0B623A}"/>
              </a:ext>
            </a:extLst>
          </p:cNvPr>
          <p:cNvCxnSpPr>
            <a:cxnSpLocks/>
            <a:stCxn id="53" idx="2"/>
            <a:endCxn id="66" idx="0"/>
          </p:cNvCxnSpPr>
          <p:nvPr/>
        </p:nvCxnSpPr>
        <p:spPr>
          <a:xfrm>
            <a:off x="5409409" y="3388501"/>
            <a:ext cx="0" cy="54678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C343964-3950-43A0-9063-E60C59F0F1E1}"/>
              </a:ext>
            </a:extLst>
          </p:cNvPr>
          <p:cNvSpPr/>
          <p:nvPr/>
        </p:nvSpPr>
        <p:spPr>
          <a:xfrm>
            <a:off x="4689409" y="4600093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메인 화면으로</a:t>
            </a: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id="{E1696877-99E3-4248-8881-968B278EA527}"/>
              </a:ext>
            </a:extLst>
          </p:cNvPr>
          <p:cNvSpPr/>
          <p:nvPr/>
        </p:nvSpPr>
        <p:spPr>
          <a:xfrm>
            <a:off x="4689409" y="3935283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보상 수령 및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다음 챕터 개방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747B72C-9A4F-4C2D-BE6F-B52CDDC4C484}"/>
              </a:ext>
            </a:extLst>
          </p:cNvPr>
          <p:cNvCxnSpPr>
            <a:cxnSpLocks/>
            <a:stCxn id="66" idx="2"/>
            <a:endCxn id="60" idx="0"/>
          </p:cNvCxnSpPr>
          <p:nvPr/>
        </p:nvCxnSpPr>
        <p:spPr>
          <a:xfrm>
            <a:off x="5409409" y="4295283"/>
            <a:ext cx="0" cy="3048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60705D-61A6-49AE-97F3-25F2D28264AE}"/>
              </a:ext>
            </a:extLst>
          </p:cNvPr>
          <p:cNvCxnSpPr>
            <a:cxnSpLocks/>
            <a:stCxn id="22" idx="1"/>
            <a:endCxn id="76" idx="0"/>
          </p:cNvCxnSpPr>
          <p:nvPr/>
        </p:nvCxnSpPr>
        <p:spPr>
          <a:xfrm rot="10800000" flipV="1">
            <a:off x="2640982" y="1908761"/>
            <a:ext cx="517436" cy="341301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id="{C669E0F3-31BC-4852-98B2-6B2DE7D77CB5}"/>
              </a:ext>
            </a:extLst>
          </p:cNvPr>
          <p:cNvSpPr/>
          <p:nvPr/>
        </p:nvSpPr>
        <p:spPr>
          <a:xfrm>
            <a:off x="1920982" y="2250063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일반 스테이지 진행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43796E-3D78-4EA5-8AA8-CAECB1569B84}"/>
              </a:ext>
            </a:extLst>
          </p:cNvPr>
          <p:cNvSpPr txBox="1"/>
          <p:nvPr/>
        </p:nvSpPr>
        <p:spPr>
          <a:xfrm>
            <a:off x="2635599" y="1599743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No</a:t>
            </a:r>
          </a:p>
        </p:txBody>
      </p:sp>
      <p:sp>
        <p:nvSpPr>
          <p:cNvPr id="85" name="순서도: 판단 84">
            <a:extLst>
              <a:ext uri="{FF2B5EF4-FFF2-40B4-BE49-F238E27FC236}">
                <a16:creationId xmlns:a16="http://schemas.microsoft.com/office/drawing/2014/main" id="{8DD010A7-EEAF-4C32-897A-79DD2D690707}"/>
              </a:ext>
            </a:extLst>
          </p:cNvPr>
          <p:cNvSpPr/>
          <p:nvPr/>
        </p:nvSpPr>
        <p:spPr>
          <a:xfrm>
            <a:off x="1771513" y="2870319"/>
            <a:ext cx="1728172" cy="518182"/>
          </a:xfrm>
          <a:prstGeom prst="flowChartDecision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클리어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하였는가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8" name="순서도: 대체 처리 87">
            <a:extLst>
              <a:ext uri="{FF2B5EF4-FFF2-40B4-BE49-F238E27FC236}">
                <a16:creationId xmlns:a16="http://schemas.microsoft.com/office/drawing/2014/main" id="{602D662F-F35A-4952-8944-E27387F0CDFF}"/>
              </a:ext>
            </a:extLst>
          </p:cNvPr>
          <p:cNvSpPr/>
          <p:nvPr/>
        </p:nvSpPr>
        <p:spPr>
          <a:xfrm>
            <a:off x="1915599" y="3935283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다음 스테이지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개방 및 진행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A5FFA71-06E6-4164-B9A7-9BAC29EC7F3B}"/>
              </a:ext>
            </a:extLst>
          </p:cNvPr>
          <p:cNvCxnSpPr>
            <a:cxnSpLocks/>
            <a:stCxn id="76" idx="2"/>
            <a:endCxn id="85" idx="0"/>
          </p:cNvCxnSpPr>
          <p:nvPr/>
        </p:nvCxnSpPr>
        <p:spPr>
          <a:xfrm flipH="1">
            <a:off x="2635599" y="2610063"/>
            <a:ext cx="5383" cy="26025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BD6F390-BEC4-4694-BB4C-CD6C2ABC3CC7}"/>
              </a:ext>
            </a:extLst>
          </p:cNvPr>
          <p:cNvCxnSpPr>
            <a:cxnSpLocks/>
            <a:stCxn id="85" idx="2"/>
            <a:endCxn id="88" idx="0"/>
          </p:cNvCxnSpPr>
          <p:nvPr/>
        </p:nvCxnSpPr>
        <p:spPr>
          <a:xfrm>
            <a:off x="2635599" y="3388501"/>
            <a:ext cx="0" cy="54678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33146C58-BE8C-44D0-A2BC-FE85B6DC370B}"/>
              </a:ext>
            </a:extLst>
          </p:cNvPr>
          <p:cNvCxnSpPr>
            <a:cxnSpLocks/>
            <a:stCxn id="85" idx="3"/>
            <a:endCxn id="49" idx="1"/>
          </p:cNvCxnSpPr>
          <p:nvPr/>
        </p:nvCxnSpPr>
        <p:spPr>
          <a:xfrm>
            <a:off x="3499685" y="3129410"/>
            <a:ext cx="2905541" cy="565344"/>
          </a:xfrm>
          <a:prstGeom prst="bentConnector3">
            <a:avLst>
              <a:gd name="adj1" fmla="val 17873"/>
            </a:avLst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C32BF82-EFAB-4055-9E1E-C3BF3BDE4CAB}"/>
              </a:ext>
            </a:extLst>
          </p:cNvPr>
          <p:cNvSpPr txBox="1"/>
          <p:nvPr/>
        </p:nvSpPr>
        <p:spPr>
          <a:xfrm>
            <a:off x="5122044" y="3260684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3E6091-1502-44B6-BC01-67FF6083E7BE}"/>
              </a:ext>
            </a:extLst>
          </p:cNvPr>
          <p:cNvSpPr txBox="1"/>
          <p:nvPr/>
        </p:nvSpPr>
        <p:spPr>
          <a:xfrm>
            <a:off x="2359845" y="3303350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246BC0E-AE4C-4738-B917-92E14E4745F3}"/>
              </a:ext>
            </a:extLst>
          </p:cNvPr>
          <p:cNvSpPr txBox="1"/>
          <p:nvPr/>
        </p:nvSpPr>
        <p:spPr>
          <a:xfrm>
            <a:off x="3082354" y="2828190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087F03A-AFF2-4E79-8CF4-86BC84C52992}"/>
              </a:ext>
            </a:extLst>
          </p:cNvPr>
          <p:cNvSpPr txBox="1"/>
          <p:nvPr/>
        </p:nvSpPr>
        <p:spPr>
          <a:xfrm>
            <a:off x="5836272" y="2828190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No</a:t>
            </a:r>
            <a:endParaRPr lang="ko-KR" altLang="en-US" sz="11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2EB30B5-E7AE-4A51-A054-1BC164F23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939332" y="434892"/>
            <a:ext cx="533922" cy="41008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7BE1115-5166-459E-90A0-2FD03FCFFE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670748" y="434892"/>
            <a:ext cx="533922" cy="41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0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저희가 만들 게임의 큰 틀은 이렇습니다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게임 일시정지 프로세스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플로우 차트 입니다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C913A41-F8BC-47F2-8E75-D74574D02AEB}"/>
              </a:ext>
            </a:extLst>
          </p:cNvPr>
          <p:cNvCxnSpPr>
            <a:cxnSpLocks/>
            <a:stCxn id="22" idx="1"/>
            <a:endCxn id="14" idx="1"/>
          </p:cNvCxnSpPr>
          <p:nvPr/>
        </p:nvCxnSpPr>
        <p:spPr>
          <a:xfrm rot="10800000" flipH="1">
            <a:off x="2201819" y="1502131"/>
            <a:ext cx="144086" cy="667319"/>
          </a:xfrm>
          <a:prstGeom prst="bentConnector3">
            <a:avLst>
              <a:gd name="adj1" fmla="val -387824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B3ADCF4-579F-45DC-B099-BC5250E1B374}"/>
              </a:ext>
            </a:extLst>
          </p:cNvPr>
          <p:cNvSpPr/>
          <p:nvPr/>
        </p:nvSpPr>
        <p:spPr>
          <a:xfrm>
            <a:off x="2345905" y="1322130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스테이지 진행</a:t>
            </a: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ABBC2E47-4DD0-47D2-A236-DC25543F08C2}"/>
              </a:ext>
            </a:extLst>
          </p:cNvPr>
          <p:cNvSpPr/>
          <p:nvPr/>
        </p:nvSpPr>
        <p:spPr>
          <a:xfrm>
            <a:off x="4356378" y="1989449"/>
            <a:ext cx="1728172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일시정지 및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메뉴 화면 표시</a:t>
            </a:r>
          </a:p>
        </p:txBody>
      </p: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id="{E5124B90-AC3A-4E0C-B6E9-6159A38C7911}"/>
              </a:ext>
            </a:extLst>
          </p:cNvPr>
          <p:cNvSpPr/>
          <p:nvPr/>
        </p:nvSpPr>
        <p:spPr>
          <a:xfrm>
            <a:off x="2201819" y="1910358"/>
            <a:ext cx="1728172" cy="518182"/>
          </a:xfrm>
          <a:prstGeom prst="flowChartDecision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특정 키를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눌렀는가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69525A0-3535-435E-8B77-A0DB71ABB010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3065905" y="1682130"/>
            <a:ext cx="0" cy="22822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FF9EB1C-824E-4662-8698-C2D75EF6767B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>
            <a:off x="3929991" y="2169449"/>
            <a:ext cx="426387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7D37F8D-00FB-4B15-8035-CB11E53B4B11}"/>
              </a:ext>
            </a:extLst>
          </p:cNvPr>
          <p:cNvSpPr txBox="1"/>
          <p:nvPr/>
        </p:nvSpPr>
        <p:spPr>
          <a:xfrm>
            <a:off x="3744894" y="1843337"/>
            <a:ext cx="570473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ESC</a:t>
            </a:r>
            <a:endParaRPr lang="ko-KR" altLang="en-US" sz="1100" dirty="0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88D00DAE-D585-4D8C-BDCE-8618AF71B1FD}"/>
              </a:ext>
            </a:extLst>
          </p:cNvPr>
          <p:cNvCxnSpPr>
            <a:cxnSpLocks/>
            <a:stCxn id="21" idx="3"/>
            <a:endCxn id="49" idx="0"/>
          </p:cNvCxnSpPr>
          <p:nvPr/>
        </p:nvCxnSpPr>
        <p:spPr>
          <a:xfrm>
            <a:off x="6084550" y="2169449"/>
            <a:ext cx="720000" cy="464779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E67327C-D67D-4A08-A4CA-989B87F0FC4B}"/>
              </a:ext>
            </a:extLst>
          </p:cNvPr>
          <p:cNvSpPr/>
          <p:nvPr/>
        </p:nvSpPr>
        <p:spPr>
          <a:xfrm>
            <a:off x="6084550" y="2634228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메인 화면으로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0237794-A1EE-435C-A754-25D90A0B623A}"/>
              </a:ext>
            </a:extLst>
          </p:cNvPr>
          <p:cNvCxnSpPr>
            <a:cxnSpLocks/>
            <a:stCxn id="42" idx="2"/>
            <a:endCxn id="66" idx="0"/>
          </p:cNvCxnSpPr>
          <p:nvPr/>
        </p:nvCxnSpPr>
        <p:spPr>
          <a:xfrm>
            <a:off x="3065905" y="3148351"/>
            <a:ext cx="0" cy="35981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C343964-3950-43A0-9063-E60C59F0F1E1}"/>
              </a:ext>
            </a:extLst>
          </p:cNvPr>
          <p:cNvSpPr/>
          <p:nvPr/>
        </p:nvSpPr>
        <p:spPr>
          <a:xfrm>
            <a:off x="2201819" y="4227974"/>
            <a:ext cx="1728172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일시정지 해제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및 스테이지 진행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id="{E1696877-99E3-4248-8881-968B278EA527}"/>
              </a:ext>
            </a:extLst>
          </p:cNvPr>
          <p:cNvSpPr/>
          <p:nvPr/>
        </p:nvSpPr>
        <p:spPr>
          <a:xfrm>
            <a:off x="2201819" y="3508162"/>
            <a:ext cx="1728172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스테이터스</a:t>
            </a:r>
            <a:r>
              <a:rPr lang="ko-KR" altLang="en-US" sz="1100" dirty="0">
                <a:solidFill>
                  <a:schemeClr val="tx1"/>
                </a:solidFill>
              </a:rPr>
              <a:t> 강화 진행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747B72C-9A4F-4C2D-BE6F-B52CDDC4C484}"/>
              </a:ext>
            </a:extLst>
          </p:cNvPr>
          <p:cNvCxnSpPr>
            <a:cxnSpLocks/>
            <a:stCxn id="66" idx="2"/>
            <a:endCxn id="60" idx="0"/>
          </p:cNvCxnSpPr>
          <p:nvPr/>
        </p:nvCxnSpPr>
        <p:spPr>
          <a:xfrm>
            <a:off x="3065905" y="3868162"/>
            <a:ext cx="0" cy="35981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A43796E-3D78-4EA5-8AA8-CAECB1569B84}"/>
              </a:ext>
            </a:extLst>
          </p:cNvPr>
          <p:cNvSpPr txBox="1"/>
          <p:nvPr/>
        </p:nvSpPr>
        <p:spPr>
          <a:xfrm>
            <a:off x="1786293" y="1807485"/>
            <a:ext cx="58011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No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E81C19-C493-4F0F-A3E0-DDEAA693D267}"/>
              </a:ext>
            </a:extLst>
          </p:cNvPr>
          <p:cNvSpPr txBox="1"/>
          <p:nvPr/>
        </p:nvSpPr>
        <p:spPr>
          <a:xfrm>
            <a:off x="3159660" y="2272440"/>
            <a:ext cx="570473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Tab</a:t>
            </a:r>
            <a:endParaRPr lang="ko-KR" altLang="en-US" sz="1100" dirty="0"/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6E416A9B-AAA1-4E6B-8DF3-725BC63E0366}"/>
              </a:ext>
            </a:extLst>
          </p:cNvPr>
          <p:cNvSpPr/>
          <p:nvPr/>
        </p:nvSpPr>
        <p:spPr>
          <a:xfrm>
            <a:off x="2201819" y="2788351"/>
            <a:ext cx="1728172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일시정지 및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스테이터스</a:t>
            </a:r>
            <a:r>
              <a:rPr lang="ko-KR" altLang="en-US" sz="1100" dirty="0">
                <a:solidFill>
                  <a:schemeClr val="tx1"/>
                </a:solidFill>
              </a:rPr>
              <a:t> 화면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2F1487F-B234-4EFF-8593-A5ED809873B3}"/>
              </a:ext>
            </a:extLst>
          </p:cNvPr>
          <p:cNvCxnSpPr>
            <a:cxnSpLocks/>
            <a:stCxn id="22" idx="2"/>
            <a:endCxn id="42" idx="0"/>
          </p:cNvCxnSpPr>
          <p:nvPr/>
        </p:nvCxnSpPr>
        <p:spPr>
          <a:xfrm>
            <a:off x="3065905" y="2428540"/>
            <a:ext cx="0" cy="35981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D12D55BE-FE3D-4F71-8B5F-308FC8EE17F8}"/>
              </a:ext>
            </a:extLst>
          </p:cNvPr>
          <p:cNvCxnSpPr>
            <a:cxnSpLocks/>
            <a:stCxn id="21" idx="2"/>
            <a:endCxn id="60" idx="3"/>
          </p:cNvCxnSpPr>
          <p:nvPr/>
        </p:nvCxnSpPr>
        <p:spPr>
          <a:xfrm rot="5400000">
            <a:off x="3545966" y="2733475"/>
            <a:ext cx="2058525" cy="1290473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E53953E-DEE1-4071-A3C8-7191599FAFA5}"/>
              </a:ext>
            </a:extLst>
          </p:cNvPr>
          <p:cNvSpPr txBox="1"/>
          <p:nvPr/>
        </p:nvSpPr>
        <p:spPr>
          <a:xfrm>
            <a:off x="5946305" y="1835791"/>
            <a:ext cx="1017511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/>
              <a:t>챕터 선택</a:t>
            </a:r>
            <a:endParaRPr lang="ko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5E539E4-93CA-4525-9780-DFDE51DD290E}"/>
              </a:ext>
            </a:extLst>
          </p:cNvPr>
          <p:cNvSpPr txBox="1"/>
          <p:nvPr/>
        </p:nvSpPr>
        <p:spPr>
          <a:xfrm>
            <a:off x="4170674" y="2310542"/>
            <a:ext cx="1017511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dirty="0"/>
              <a:t>ESC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/>
              <a:t>이어하기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A61D7B4-3DBE-483E-8E4B-1B8678F43733}"/>
              </a:ext>
            </a:extLst>
          </p:cNvPr>
          <p:cNvSpPr txBox="1"/>
          <p:nvPr/>
        </p:nvSpPr>
        <p:spPr>
          <a:xfrm>
            <a:off x="3063014" y="3795886"/>
            <a:ext cx="570473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ESC</a:t>
            </a:r>
            <a:endParaRPr lang="ko-KR" altLang="en-US" sz="11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3DB6240-3F55-4C58-93A2-62141D07D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939332" y="434892"/>
            <a:ext cx="533922" cy="41008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260232D-3D86-4AA5-916E-B7DC412F5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670748" y="434892"/>
            <a:ext cx="533922" cy="41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7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9F8A8E9-E7EE-4CEA-9DB6-F41B9A6EB0B2}"/>
              </a:ext>
            </a:extLst>
          </p:cNvPr>
          <p:cNvGrpSpPr/>
          <p:nvPr/>
        </p:nvGrpSpPr>
        <p:grpSpPr>
          <a:xfrm>
            <a:off x="256515" y="392842"/>
            <a:ext cx="8630969" cy="4317691"/>
            <a:chOff x="256515" y="488352"/>
            <a:chExt cx="8630969" cy="431769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0A0E0B2-C588-49E3-A3F3-684A08BBEA02}"/>
                </a:ext>
              </a:extLst>
            </p:cNvPr>
            <p:cNvGrpSpPr/>
            <p:nvPr/>
          </p:nvGrpSpPr>
          <p:grpSpPr>
            <a:xfrm>
              <a:off x="256515" y="4086043"/>
              <a:ext cx="8630969" cy="720000"/>
              <a:chOff x="292715" y="3865334"/>
              <a:chExt cx="8630969" cy="720000"/>
            </a:xfrm>
          </p:grpSpPr>
          <p:pic>
            <p:nvPicPr>
              <p:cNvPr id="15" name="그림 1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82F04972-6D69-4D53-BAD7-03C75CD1BE91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2" name="그림 101">
                <a:extLst>
                  <a:ext uri="{FF2B5EF4-FFF2-40B4-BE49-F238E27FC236}">
                    <a16:creationId xmlns:a16="http://schemas.microsoft.com/office/drawing/2014/main" id="{49745405-5437-4D7E-97C2-181D3E8A19A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D3122E39-C137-4691-99C1-8518C5C2D3D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39" name="그림 138">
                <a:extLst>
                  <a:ext uri="{FF2B5EF4-FFF2-40B4-BE49-F238E27FC236}">
                    <a16:creationId xmlns:a16="http://schemas.microsoft.com/office/drawing/2014/main" id="{450D8ADF-5231-4BFA-BFF7-BF27CC8E12E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0" name="그림 139">
                <a:extLst>
                  <a:ext uri="{FF2B5EF4-FFF2-40B4-BE49-F238E27FC236}">
                    <a16:creationId xmlns:a16="http://schemas.microsoft.com/office/drawing/2014/main" id="{F9A8D8E0-F821-41BC-BA37-431CBF08C23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1" name="그림 140">
                <a:extLst>
                  <a:ext uri="{FF2B5EF4-FFF2-40B4-BE49-F238E27FC236}">
                    <a16:creationId xmlns:a16="http://schemas.microsoft.com/office/drawing/2014/main" id="{DD4F6B04-8B1D-45B3-ADF1-748BFC49D54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2" name="그림 141">
                <a:extLst>
                  <a:ext uri="{FF2B5EF4-FFF2-40B4-BE49-F238E27FC236}">
                    <a16:creationId xmlns:a16="http://schemas.microsoft.com/office/drawing/2014/main" id="{88C32456-A09E-4469-B848-9952CDCFAA7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3" name="그림 142">
                <a:extLst>
                  <a:ext uri="{FF2B5EF4-FFF2-40B4-BE49-F238E27FC236}">
                    <a16:creationId xmlns:a16="http://schemas.microsoft.com/office/drawing/2014/main" id="{02A304BE-28BF-4EE5-BB41-0F5436C93E1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4" name="그림 143">
                <a:extLst>
                  <a:ext uri="{FF2B5EF4-FFF2-40B4-BE49-F238E27FC236}">
                    <a16:creationId xmlns:a16="http://schemas.microsoft.com/office/drawing/2014/main" id="{FF2EA399-78D9-4EE7-8C56-8F66AEB5210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5" name="그림 144">
                <a:extLst>
                  <a:ext uri="{FF2B5EF4-FFF2-40B4-BE49-F238E27FC236}">
                    <a16:creationId xmlns:a16="http://schemas.microsoft.com/office/drawing/2014/main" id="{73796718-5FA8-4FBB-8F56-5FACA92B915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6" name="그림 145">
                <a:extLst>
                  <a:ext uri="{FF2B5EF4-FFF2-40B4-BE49-F238E27FC236}">
                    <a16:creationId xmlns:a16="http://schemas.microsoft.com/office/drawing/2014/main" id="{448A939B-EE71-4E38-AE68-E41855F58179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04EFBCEB-E7D2-4B3F-9D58-9EC6605FB1A8}"/>
                </a:ext>
              </a:extLst>
            </p:cNvPr>
            <p:cNvGrpSpPr/>
            <p:nvPr/>
          </p:nvGrpSpPr>
          <p:grpSpPr>
            <a:xfrm>
              <a:off x="256515" y="3368523"/>
              <a:ext cx="8630969" cy="720000"/>
              <a:chOff x="292715" y="3865334"/>
              <a:chExt cx="8630969" cy="720000"/>
            </a:xfrm>
          </p:grpSpPr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id="{CB10E7F7-2967-4302-9495-00A3606602A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id="{F52AE1E4-F53F-47A1-9774-E2C554E84A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0" name="그림 149">
                <a:extLst>
                  <a:ext uri="{FF2B5EF4-FFF2-40B4-BE49-F238E27FC236}">
                    <a16:creationId xmlns:a16="http://schemas.microsoft.com/office/drawing/2014/main" id="{8C2C374E-FAB6-4F94-8F66-43DFDD875A0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id="{57A2F03B-59D2-4A91-A8D1-EC95A3E9C75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2" name="그림 151">
                <a:extLst>
                  <a:ext uri="{FF2B5EF4-FFF2-40B4-BE49-F238E27FC236}">
                    <a16:creationId xmlns:a16="http://schemas.microsoft.com/office/drawing/2014/main" id="{54C6B422-FB84-414F-AD68-1C14BDE0CD7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3" name="그림 152">
                <a:extLst>
                  <a:ext uri="{FF2B5EF4-FFF2-40B4-BE49-F238E27FC236}">
                    <a16:creationId xmlns:a16="http://schemas.microsoft.com/office/drawing/2014/main" id="{B349C1E6-202D-4E8E-BE23-5FCE1741461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4" name="그림 153">
                <a:extLst>
                  <a:ext uri="{FF2B5EF4-FFF2-40B4-BE49-F238E27FC236}">
                    <a16:creationId xmlns:a16="http://schemas.microsoft.com/office/drawing/2014/main" id="{C829C311-445D-4822-84E0-24FF1B02395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5" name="그림 154">
                <a:extLst>
                  <a:ext uri="{FF2B5EF4-FFF2-40B4-BE49-F238E27FC236}">
                    <a16:creationId xmlns:a16="http://schemas.microsoft.com/office/drawing/2014/main" id="{1767D613-DB6A-4980-8B53-141A4C6C28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6" name="그림 155">
                <a:extLst>
                  <a:ext uri="{FF2B5EF4-FFF2-40B4-BE49-F238E27FC236}">
                    <a16:creationId xmlns:a16="http://schemas.microsoft.com/office/drawing/2014/main" id="{42D944F7-C4DE-4E3B-B338-4F488402F13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7" name="그림 156">
                <a:extLst>
                  <a:ext uri="{FF2B5EF4-FFF2-40B4-BE49-F238E27FC236}">
                    <a16:creationId xmlns:a16="http://schemas.microsoft.com/office/drawing/2014/main" id="{60159609-9736-46E7-A43A-BB7B8E61081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8" name="그림 157">
                <a:extLst>
                  <a:ext uri="{FF2B5EF4-FFF2-40B4-BE49-F238E27FC236}">
                    <a16:creationId xmlns:a16="http://schemas.microsoft.com/office/drawing/2014/main" id="{14B1D62F-B562-4095-86B1-C6140BC8243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9" name="그림 158">
                <a:extLst>
                  <a:ext uri="{FF2B5EF4-FFF2-40B4-BE49-F238E27FC236}">
                    <a16:creationId xmlns:a16="http://schemas.microsoft.com/office/drawing/2014/main" id="{241829C2-83C9-4221-A432-51C9505C760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02DE07A5-16F4-4800-9D80-765D864656F8}"/>
                </a:ext>
              </a:extLst>
            </p:cNvPr>
            <p:cNvGrpSpPr/>
            <p:nvPr/>
          </p:nvGrpSpPr>
          <p:grpSpPr>
            <a:xfrm>
              <a:off x="256515" y="2648443"/>
              <a:ext cx="8630969" cy="720000"/>
              <a:chOff x="292715" y="3865334"/>
              <a:chExt cx="8630969" cy="720000"/>
            </a:xfrm>
          </p:grpSpPr>
          <p:pic>
            <p:nvPicPr>
              <p:cNvPr id="162" name="그림 161">
                <a:extLst>
                  <a:ext uri="{FF2B5EF4-FFF2-40B4-BE49-F238E27FC236}">
                    <a16:creationId xmlns:a16="http://schemas.microsoft.com/office/drawing/2014/main" id="{6E815661-4D6D-4197-AE52-FCAEC95978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3" name="그림 162">
                <a:extLst>
                  <a:ext uri="{FF2B5EF4-FFF2-40B4-BE49-F238E27FC236}">
                    <a16:creationId xmlns:a16="http://schemas.microsoft.com/office/drawing/2014/main" id="{06DB7349-2E50-4B94-BA5E-7A6177831A4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4" name="그림 163">
                <a:extLst>
                  <a:ext uri="{FF2B5EF4-FFF2-40B4-BE49-F238E27FC236}">
                    <a16:creationId xmlns:a16="http://schemas.microsoft.com/office/drawing/2014/main" id="{21F89B6C-F50F-4618-85AF-E32BD986086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5" name="그림 164">
                <a:extLst>
                  <a:ext uri="{FF2B5EF4-FFF2-40B4-BE49-F238E27FC236}">
                    <a16:creationId xmlns:a16="http://schemas.microsoft.com/office/drawing/2014/main" id="{90FFF0A7-E778-4685-8282-FEBB5A6E689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6" name="그림 165">
                <a:extLst>
                  <a:ext uri="{FF2B5EF4-FFF2-40B4-BE49-F238E27FC236}">
                    <a16:creationId xmlns:a16="http://schemas.microsoft.com/office/drawing/2014/main" id="{4965C629-112C-4B23-9E28-AD42A10CFDA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7" name="그림 166">
                <a:extLst>
                  <a:ext uri="{FF2B5EF4-FFF2-40B4-BE49-F238E27FC236}">
                    <a16:creationId xmlns:a16="http://schemas.microsoft.com/office/drawing/2014/main" id="{18A4C090-5B98-46F3-94EA-833D6A0BAE1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8" name="그림 167">
                <a:extLst>
                  <a:ext uri="{FF2B5EF4-FFF2-40B4-BE49-F238E27FC236}">
                    <a16:creationId xmlns:a16="http://schemas.microsoft.com/office/drawing/2014/main" id="{C4C75DD7-08DD-4FC7-9C7B-A73D3CB59229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9" name="그림 168">
                <a:extLst>
                  <a:ext uri="{FF2B5EF4-FFF2-40B4-BE49-F238E27FC236}">
                    <a16:creationId xmlns:a16="http://schemas.microsoft.com/office/drawing/2014/main" id="{03182F12-0022-42E9-BC27-4BAF43AFB4E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0" name="그림 169">
                <a:extLst>
                  <a:ext uri="{FF2B5EF4-FFF2-40B4-BE49-F238E27FC236}">
                    <a16:creationId xmlns:a16="http://schemas.microsoft.com/office/drawing/2014/main" id="{D1BE3491-8C42-4A6D-9DD9-913B1CA66B7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1" name="그림 170">
                <a:extLst>
                  <a:ext uri="{FF2B5EF4-FFF2-40B4-BE49-F238E27FC236}">
                    <a16:creationId xmlns:a16="http://schemas.microsoft.com/office/drawing/2014/main" id="{18E725F9-E5E2-4168-B368-20488271528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2" name="그림 171">
                <a:extLst>
                  <a:ext uri="{FF2B5EF4-FFF2-40B4-BE49-F238E27FC236}">
                    <a16:creationId xmlns:a16="http://schemas.microsoft.com/office/drawing/2014/main" id="{D5AA5610-46DF-49C2-A147-C1F09507559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3" name="그림 172">
                <a:extLst>
                  <a:ext uri="{FF2B5EF4-FFF2-40B4-BE49-F238E27FC236}">
                    <a16:creationId xmlns:a16="http://schemas.microsoft.com/office/drawing/2014/main" id="{1CE08F6C-230A-482B-9118-F6723698600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834073F1-1102-4E78-9B33-FF2F4209DE3A}"/>
                </a:ext>
              </a:extLst>
            </p:cNvPr>
            <p:cNvGrpSpPr/>
            <p:nvPr/>
          </p:nvGrpSpPr>
          <p:grpSpPr>
            <a:xfrm>
              <a:off x="256515" y="1930133"/>
              <a:ext cx="8630969" cy="720000"/>
              <a:chOff x="292715" y="3865334"/>
              <a:chExt cx="8630969" cy="720000"/>
            </a:xfrm>
          </p:grpSpPr>
          <p:pic>
            <p:nvPicPr>
              <p:cNvPr id="175" name="그림 174">
                <a:extLst>
                  <a:ext uri="{FF2B5EF4-FFF2-40B4-BE49-F238E27FC236}">
                    <a16:creationId xmlns:a16="http://schemas.microsoft.com/office/drawing/2014/main" id="{D7FEA39F-B0A2-4DE8-8032-3430077C5EE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6" name="그림 175">
                <a:extLst>
                  <a:ext uri="{FF2B5EF4-FFF2-40B4-BE49-F238E27FC236}">
                    <a16:creationId xmlns:a16="http://schemas.microsoft.com/office/drawing/2014/main" id="{476D7595-162D-44FB-9BA3-C5987A12A5F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7" name="그림 176">
                <a:extLst>
                  <a:ext uri="{FF2B5EF4-FFF2-40B4-BE49-F238E27FC236}">
                    <a16:creationId xmlns:a16="http://schemas.microsoft.com/office/drawing/2014/main" id="{5811E9E9-83EF-4644-9143-9C206E7FF19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8" name="그림 177">
                <a:extLst>
                  <a:ext uri="{FF2B5EF4-FFF2-40B4-BE49-F238E27FC236}">
                    <a16:creationId xmlns:a16="http://schemas.microsoft.com/office/drawing/2014/main" id="{BBE53D5A-0F79-4073-8415-D0C30B40AA2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9" name="그림 178">
                <a:extLst>
                  <a:ext uri="{FF2B5EF4-FFF2-40B4-BE49-F238E27FC236}">
                    <a16:creationId xmlns:a16="http://schemas.microsoft.com/office/drawing/2014/main" id="{305665F5-1C89-43E5-B8FB-7A6A2CE0649B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0" name="그림 179">
                <a:extLst>
                  <a:ext uri="{FF2B5EF4-FFF2-40B4-BE49-F238E27FC236}">
                    <a16:creationId xmlns:a16="http://schemas.microsoft.com/office/drawing/2014/main" id="{6CFBD450-52AC-4F14-AE00-D12E8D60A02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1" name="그림 180">
                <a:extLst>
                  <a:ext uri="{FF2B5EF4-FFF2-40B4-BE49-F238E27FC236}">
                    <a16:creationId xmlns:a16="http://schemas.microsoft.com/office/drawing/2014/main" id="{B0285987-FF3F-4324-A6C2-2D56131F24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2" name="그림 181">
                <a:extLst>
                  <a:ext uri="{FF2B5EF4-FFF2-40B4-BE49-F238E27FC236}">
                    <a16:creationId xmlns:a16="http://schemas.microsoft.com/office/drawing/2014/main" id="{09E7AE33-5FDD-410A-9B09-298771F44F0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3" name="그림 182">
                <a:extLst>
                  <a:ext uri="{FF2B5EF4-FFF2-40B4-BE49-F238E27FC236}">
                    <a16:creationId xmlns:a16="http://schemas.microsoft.com/office/drawing/2014/main" id="{174A3C80-4D09-444C-9F63-B0FA9C2B9F3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4" name="그림 183">
                <a:extLst>
                  <a:ext uri="{FF2B5EF4-FFF2-40B4-BE49-F238E27FC236}">
                    <a16:creationId xmlns:a16="http://schemas.microsoft.com/office/drawing/2014/main" id="{16289A85-0035-4A50-93AF-68DF872A132F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5" name="그림 184">
                <a:extLst>
                  <a:ext uri="{FF2B5EF4-FFF2-40B4-BE49-F238E27FC236}">
                    <a16:creationId xmlns:a16="http://schemas.microsoft.com/office/drawing/2014/main" id="{49B77820-794C-41F4-B617-5268170BFDA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6" name="그림 185">
                <a:extLst>
                  <a:ext uri="{FF2B5EF4-FFF2-40B4-BE49-F238E27FC236}">
                    <a16:creationId xmlns:a16="http://schemas.microsoft.com/office/drawing/2014/main" id="{2D623F2D-671D-453C-90E1-C9478523F5E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65EC4DB1-8C81-4817-978A-73D28AB2787A}"/>
                </a:ext>
              </a:extLst>
            </p:cNvPr>
            <p:cNvGrpSpPr/>
            <p:nvPr/>
          </p:nvGrpSpPr>
          <p:grpSpPr>
            <a:xfrm>
              <a:off x="256515" y="1209469"/>
              <a:ext cx="8630969" cy="720000"/>
              <a:chOff x="292715" y="3865334"/>
              <a:chExt cx="8630969" cy="720000"/>
            </a:xfrm>
          </p:grpSpPr>
          <p:pic>
            <p:nvPicPr>
              <p:cNvPr id="188" name="그림 187">
                <a:extLst>
                  <a:ext uri="{FF2B5EF4-FFF2-40B4-BE49-F238E27FC236}">
                    <a16:creationId xmlns:a16="http://schemas.microsoft.com/office/drawing/2014/main" id="{3A3EC97A-1A6B-4CA6-8B4F-CC1D44589B6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0" name="그림 189">
                <a:extLst>
                  <a:ext uri="{FF2B5EF4-FFF2-40B4-BE49-F238E27FC236}">
                    <a16:creationId xmlns:a16="http://schemas.microsoft.com/office/drawing/2014/main" id="{F769AA4D-16A5-4933-9849-E231BFE8CC4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3" name="그림 192">
                <a:extLst>
                  <a:ext uri="{FF2B5EF4-FFF2-40B4-BE49-F238E27FC236}">
                    <a16:creationId xmlns:a16="http://schemas.microsoft.com/office/drawing/2014/main" id="{7A83C488-0902-44D3-ABBA-5D767F19728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5" name="그림 194">
                <a:extLst>
                  <a:ext uri="{FF2B5EF4-FFF2-40B4-BE49-F238E27FC236}">
                    <a16:creationId xmlns:a16="http://schemas.microsoft.com/office/drawing/2014/main" id="{B1F5C648-A98C-406A-B2ED-A484D83181B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7" name="그림 196">
                <a:extLst>
                  <a:ext uri="{FF2B5EF4-FFF2-40B4-BE49-F238E27FC236}">
                    <a16:creationId xmlns:a16="http://schemas.microsoft.com/office/drawing/2014/main" id="{BF2B8322-D03E-4C92-84B2-EBF22059629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0" name="그림 199">
                <a:extLst>
                  <a:ext uri="{FF2B5EF4-FFF2-40B4-BE49-F238E27FC236}">
                    <a16:creationId xmlns:a16="http://schemas.microsoft.com/office/drawing/2014/main" id="{1E6CB5DB-BD4B-4BE3-B66C-909E360E07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2" name="그림 201">
                <a:extLst>
                  <a:ext uri="{FF2B5EF4-FFF2-40B4-BE49-F238E27FC236}">
                    <a16:creationId xmlns:a16="http://schemas.microsoft.com/office/drawing/2014/main" id="{F3A6F2DE-C96C-4275-9B0D-0A540DFA5B8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7" name="그림 206">
                <a:extLst>
                  <a:ext uri="{FF2B5EF4-FFF2-40B4-BE49-F238E27FC236}">
                    <a16:creationId xmlns:a16="http://schemas.microsoft.com/office/drawing/2014/main" id="{61608F68-5DC2-47AB-B1DE-C07874A832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9" name="그림 208">
                <a:extLst>
                  <a:ext uri="{FF2B5EF4-FFF2-40B4-BE49-F238E27FC236}">
                    <a16:creationId xmlns:a16="http://schemas.microsoft.com/office/drawing/2014/main" id="{C83BC211-F7C8-4FC2-865F-4A581D089EF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0" name="그림 209">
                <a:extLst>
                  <a:ext uri="{FF2B5EF4-FFF2-40B4-BE49-F238E27FC236}">
                    <a16:creationId xmlns:a16="http://schemas.microsoft.com/office/drawing/2014/main" id="{F1014B2B-2A83-4729-9EF4-C9C1E33618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1" name="그림 210">
                <a:extLst>
                  <a:ext uri="{FF2B5EF4-FFF2-40B4-BE49-F238E27FC236}">
                    <a16:creationId xmlns:a16="http://schemas.microsoft.com/office/drawing/2014/main" id="{6934A044-8910-4B18-836A-6122303909B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2" name="그림 211">
                <a:extLst>
                  <a:ext uri="{FF2B5EF4-FFF2-40B4-BE49-F238E27FC236}">
                    <a16:creationId xmlns:a16="http://schemas.microsoft.com/office/drawing/2014/main" id="{35E40E71-8EC5-4AA8-A492-33730B12DBE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44DD19BA-BC38-4FE5-A6B7-9891D8AB2F17}"/>
                </a:ext>
              </a:extLst>
            </p:cNvPr>
            <p:cNvGrpSpPr/>
            <p:nvPr/>
          </p:nvGrpSpPr>
          <p:grpSpPr>
            <a:xfrm>
              <a:off x="256515" y="488352"/>
              <a:ext cx="8630969" cy="720000"/>
              <a:chOff x="292715" y="3865334"/>
              <a:chExt cx="8630969" cy="720000"/>
            </a:xfrm>
          </p:grpSpPr>
          <p:pic>
            <p:nvPicPr>
              <p:cNvPr id="214" name="그림 213">
                <a:extLst>
                  <a:ext uri="{FF2B5EF4-FFF2-40B4-BE49-F238E27FC236}">
                    <a16:creationId xmlns:a16="http://schemas.microsoft.com/office/drawing/2014/main" id="{AC6E4A6A-2CDC-45DE-AEBC-119F9E46D01B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5" name="그림 214">
                <a:extLst>
                  <a:ext uri="{FF2B5EF4-FFF2-40B4-BE49-F238E27FC236}">
                    <a16:creationId xmlns:a16="http://schemas.microsoft.com/office/drawing/2014/main" id="{268C2F9E-289C-49BF-B3A9-9EF7751CDFB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6" name="그림 215">
                <a:extLst>
                  <a:ext uri="{FF2B5EF4-FFF2-40B4-BE49-F238E27FC236}">
                    <a16:creationId xmlns:a16="http://schemas.microsoft.com/office/drawing/2014/main" id="{AF672DF6-A830-4516-A127-CABB5FCF7FCF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7" name="그림 216">
                <a:extLst>
                  <a:ext uri="{FF2B5EF4-FFF2-40B4-BE49-F238E27FC236}">
                    <a16:creationId xmlns:a16="http://schemas.microsoft.com/office/drawing/2014/main" id="{C02092DF-3023-4153-AC37-3F8499C6793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8" name="그림 217">
                <a:extLst>
                  <a:ext uri="{FF2B5EF4-FFF2-40B4-BE49-F238E27FC236}">
                    <a16:creationId xmlns:a16="http://schemas.microsoft.com/office/drawing/2014/main" id="{48CB392E-4229-4BFC-876D-7304FD6CCD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9" name="그림 218">
                <a:extLst>
                  <a:ext uri="{FF2B5EF4-FFF2-40B4-BE49-F238E27FC236}">
                    <a16:creationId xmlns:a16="http://schemas.microsoft.com/office/drawing/2014/main" id="{B7A17FB4-7507-4BED-97BE-5FFACD2466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0" name="그림 219">
                <a:extLst>
                  <a:ext uri="{FF2B5EF4-FFF2-40B4-BE49-F238E27FC236}">
                    <a16:creationId xmlns:a16="http://schemas.microsoft.com/office/drawing/2014/main" id="{B9999B55-4A5B-4C99-B252-F9571324E9A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1" name="그림 220">
                <a:extLst>
                  <a:ext uri="{FF2B5EF4-FFF2-40B4-BE49-F238E27FC236}">
                    <a16:creationId xmlns:a16="http://schemas.microsoft.com/office/drawing/2014/main" id="{106F68E2-9E4C-498C-A282-023229A2FEB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2" name="그림 221">
                <a:extLst>
                  <a:ext uri="{FF2B5EF4-FFF2-40B4-BE49-F238E27FC236}">
                    <a16:creationId xmlns:a16="http://schemas.microsoft.com/office/drawing/2014/main" id="{A3F11CA5-DC16-4035-BCDE-601CAB46B7D6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3" name="그림 222">
                <a:extLst>
                  <a:ext uri="{FF2B5EF4-FFF2-40B4-BE49-F238E27FC236}">
                    <a16:creationId xmlns:a16="http://schemas.microsoft.com/office/drawing/2014/main" id="{A1B542DC-8F13-43C6-ABAA-E2B412FC71D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4" name="그림 223">
                <a:extLst>
                  <a:ext uri="{FF2B5EF4-FFF2-40B4-BE49-F238E27FC236}">
                    <a16:creationId xmlns:a16="http://schemas.microsoft.com/office/drawing/2014/main" id="{C226B6F9-7201-4ACF-BF78-6EE1A219E25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5" name="그림 224">
                <a:extLst>
                  <a:ext uri="{FF2B5EF4-FFF2-40B4-BE49-F238E27FC236}">
                    <a16:creationId xmlns:a16="http://schemas.microsoft.com/office/drawing/2014/main" id="{5CD002DB-ABB9-4E19-AE8F-F558F1DECE9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</p:grpSp>
      <p:pic>
        <p:nvPicPr>
          <p:cNvPr id="160" name="그림 15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096" y="395164"/>
            <a:ext cx="720000" cy="720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86D6F89-7609-46CB-9276-C625B31E9F6F}"/>
              </a:ext>
            </a:extLst>
          </p:cNvPr>
          <p:cNvGrpSpPr/>
          <p:nvPr/>
        </p:nvGrpSpPr>
        <p:grpSpPr>
          <a:xfrm>
            <a:off x="285721" y="412110"/>
            <a:ext cx="2674396" cy="969301"/>
            <a:chOff x="210466" y="123478"/>
            <a:chExt cx="2674396" cy="969301"/>
          </a:xfrm>
        </p:grpSpPr>
        <p:sp>
          <p:nvSpPr>
            <p:cNvPr id="191" name="모서리가 둥근 직사각형 190"/>
            <p:cNvSpPr/>
            <p:nvPr/>
          </p:nvSpPr>
          <p:spPr>
            <a:xfrm>
              <a:off x="210466" y="123478"/>
              <a:ext cx="2674396" cy="969301"/>
            </a:xfrm>
            <a:prstGeom prst="round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/>
            <p:cNvSpPr/>
            <p:nvPr/>
          </p:nvSpPr>
          <p:spPr>
            <a:xfrm>
              <a:off x="306193" y="163522"/>
              <a:ext cx="889214" cy="889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/>
                <a:t>Lv.</a:t>
              </a:r>
            </a:p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194" name="모서리가 둥근 직사각형 193"/>
            <p:cNvSpPr/>
            <p:nvPr/>
          </p:nvSpPr>
          <p:spPr>
            <a:xfrm>
              <a:off x="1187624" y="862981"/>
              <a:ext cx="1656184" cy="199320"/>
            </a:xfrm>
            <a:prstGeom prst="roundRect">
              <a:avLst/>
            </a:prstGeom>
            <a:gradFill>
              <a:gsLst>
                <a:gs pos="31000">
                  <a:srgbClr val="F2F2F2"/>
                </a:gs>
                <a:gs pos="30000">
                  <a:schemeClr val="tx2">
                    <a:lumMod val="40000"/>
                    <a:lumOff val="60000"/>
                  </a:schemeClr>
                </a:gs>
              </a:gsLst>
              <a:lin ang="0" scaled="1"/>
            </a:gra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경험치 바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2331" y="549141"/>
              <a:ext cx="966770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Nickname</a:t>
              </a:r>
              <a:endParaRPr lang="ko-KR" altLang="en-US" sz="1200" dirty="0"/>
            </a:p>
          </p:txBody>
        </p:sp>
      </p:grpSp>
      <p:pic>
        <p:nvPicPr>
          <p:cNvPr id="208" name="그림 20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350" y="1832601"/>
            <a:ext cx="720000" cy="7200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4C985B30-1648-4D2C-9E07-A109CDA11FB3}"/>
              </a:ext>
            </a:extLst>
          </p:cNvPr>
          <p:cNvSpPr txBox="1"/>
          <p:nvPr/>
        </p:nvSpPr>
        <p:spPr>
          <a:xfrm>
            <a:off x="1130064" y="4849410"/>
            <a:ext cx="6883872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화면은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중에 변경될 수 있습니다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0885073-D155-49C9-B84E-19330673EA8B}"/>
              </a:ext>
            </a:extLst>
          </p:cNvPr>
          <p:cNvGrpSpPr/>
          <p:nvPr/>
        </p:nvGrpSpPr>
        <p:grpSpPr>
          <a:xfrm>
            <a:off x="7236295" y="412110"/>
            <a:ext cx="1642055" cy="699161"/>
            <a:chOff x="7236295" y="507620"/>
            <a:chExt cx="1642055" cy="699161"/>
          </a:xfrm>
        </p:grpSpPr>
        <p:sp>
          <p:nvSpPr>
            <p:cNvPr id="227" name="모서리가 둥근 직사각형 190">
              <a:extLst>
                <a:ext uri="{FF2B5EF4-FFF2-40B4-BE49-F238E27FC236}">
                  <a16:creationId xmlns:a16="http://schemas.microsoft.com/office/drawing/2014/main" id="{B2D5CD09-AFA1-40D5-BC36-1E60B28857FF}"/>
                </a:ext>
              </a:extLst>
            </p:cNvPr>
            <p:cNvSpPr/>
            <p:nvPr/>
          </p:nvSpPr>
          <p:spPr>
            <a:xfrm>
              <a:off x="7236295" y="507620"/>
              <a:ext cx="1642055" cy="699161"/>
            </a:xfrm>
            <a:prstGeom prst="round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83D39491-BB62-49EF-A026-B6B37335C1A5}"/>
                </a:ext>
              </a:extLst>
            </p:cNvPr>
            <p:cNvGrpSpPr/>
            <p:nvPr/>
          </p:nvGrpSpPr>
          <p:grpSpPr>
            <a:xfrm>
              <a:off x="7458653" y="577521"/>
              <a:ext cx="1197339" cy="354068"/>
              <a:chOff x="23949" y="-347944"/>
              <a:chExt cx="1197339" cy="354068"/>
            </a:xfrm>
          </p:grpSpPr>
          <p:pic>
            <p:nvPicPr>
              <p:cNvPr id="232" name="그림 231">
                <a:extLst>
                  <a:ext uri="{FF2B5EF4-FFF2-40B4-BE49-F238E27FC236}">
                    <a16:creationId xmlns:a16="http://schemas.microsoft.com/office/drawing/2014/main" id="{F5539D4B-706D-4B6B-ADF7-4351CAFF95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49" y="-347944"/>
                <a:ext cx="1197339" cy="354068"/>
              </a:xfrm>
              <a:prstGeom prst="rect">
                <a:avLst/>
              </a:prstGeom>
            </p:spPr>
          </p:pic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EB57C0E6-FF5D-4894-854C-72B63B76E748}"/>
                  </a:ext>
                </a:extLst>
              </p:cNvPr>
              <p:cNvSpPr txBox="1"/>
              <p:nvPr/>
            </p:nvSpPr>
            <p:spPr>
              <a:xfrm>
                <a:off x="139233" y="-314548"/>
                <a:ext cx="9667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Stage 2</a:t>
                </a:r>
              </a:p>
            </p:txBody>
          </p:sp>
        </p:grpSp>
        <p:sp>
          <p:nvSpPr>
            <p:cNvPr id="196" name="TextBox 195"/>
            <p:cNvSpPr txBox="1"/>
            <p:nvPr/>
          </p:nvSpPr>
          <p:spPr>
            <a:xfrm>
              <a:off x="7432092" y="929782"/>
              <a:ext cx="1250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Stat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Point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12</a:t>
              </a:r>
              <a:endParaRPr lang="ko-KR" altLang="en-US" sz="1200" dirty="0"/>
            </a:p>
          </p:txBody>
        </p:sp>
      </p:grpSp>
      <p:pic>
        <p:nvPicPr>
          <p:cNvPr id="234" name="그림 233">
            <a:extLst>
              <a:ext uri="{FF2B5EF4-FFF2-40B4-BE49-F238E27FC236}">
                <a16:creationId xmlns:a16="http://schemas.microsoft.com/office/drawing/2014/main" id="{7F2B5CEB-6250-43E6-B815-AFA18CE0C985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029970"/>
            <a:ext cx="720000" cy="720000"/>
          </a:xfrm>
          <a:prstGeom prst="rect">
            <a:avLst/>
          </a:prstGeom>
        </p:spPr>
      </p:pic>
      <p:pic>
        <p:nvPicPr>
          <p:cNvPr id="203" name="그림 202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470513"/>
            <a:ext cx="720000" cy="720000"/>
          </a:xfrm>
          <a:prstGeom prst="rect">
            <a:avLst/>
          </a:prstGeom>
        </p:spPr>
      </p:pic>
      <p:pic>
        <p:nvPicPr>
          <p:cNvPr id="235" name="그림 234">
            <a:extLst>
              <a:ext uri="{FF2B5EF4-FFF2-40B4-BE49-F238E27FC236}">
                <a16:creationId xmlns:a16="http://schemas.microsoft.com/office/drawing/2014/main" id="{2D471085-C2DC-4AA6-8F63-DD5AD9D83F5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920377"/>
            <a:ext cx="720000" cy="720000"/>
          </a:xfrm>
          <a:prstGeom prst="rect">
            <a:avLst/>
          </a:prstGeom>
        </p:spPr>
      </p:pic>
      <p:pic>
        <p:nvPicPr>
          <p:cNvPr id="236" name="그림 235">
            <a:extLst>
              <a:ext uri="{FF2B5EF4-FFF2-40B4-BE49-F238E27FC236}">
                <a16:creationId xmlns:a16="http://schemas.microsoft.com/office/drawing/2014/main" id="{AE4AB145-D8CD-445E-A880-C591982719C0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3353033"/>
            <a:ext cx="720000" cy="720000"/>
          </a:xfrm>
          <a:prstGeom prst="rect">
            <a:avLst/>
          </a:prstGeom>
        </p:spPr>
      </p:pic>
      <p:pic>
        <p:nvPicPr>
          <p:cNvPr id="237" name="그림 236">
            <a:extLst>
              <a:ext uri="{FF2B5EF4-FFF2-40B4-BE49-F238E27FC236}">
                <a16:creationId xmlns:a16="http://schemas.microsoft.com/office/drawing/2014/main" id="{B7692533-EAFE-43EB-A366-20B53C102516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811" y="1832601"/>
            <a:ext cx="720000" cy="720000"/>
          </a:xfrm>
          <a:prstGeom prst="rect">
            <a:avLst/>
          </a:prstGeom>
        </p:spPr>
      </p:pic>
      <p:pic>
        <p:nvPicPr>
          <p:cNvPr id="238" name="그림 237">
            <a:extLst>
              <a:ext uri="{FF2B5EF4-FFF2-40B4-BE49-F238E27FC236}">
                <a16:creationId xmlns:a16="http://schemas.microsoft.com/office/drawing/2014/main" id="{3D70F025-2525-42DA-87C1-E7C8671133B5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62" y="1832601"/>
            <a:ext cx="720000" cy="720000"/>
          </a:xfrm>
          <a:prstGeom prst="rect">
            <a:avLst/>
          </a:prstGeom>
        </p:spPr>
      </p:pic>
      <p:pic>
        <p:nvPicPr>
          <p:cNvPr id="239" name="그림 238">
            <a:extLst>
              <a:ext uri="{FF2B5EF4-FFF2-40B4-BE49-F238E27FC236}">
                <a16:creationId xmlns:a16="http://schemas.microsoft.com/office/drawing/2014/main" id="{3FB8A678-5983-42EA-A05A-8E8CEAB4332A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262" y="1832601"/>
            <a:ext cx="720000" cy="720000"/>
          </a:xfrm>
          <a:prstGeom prst="rect">
            <a:avLst/>
          </a:prstGeom>
        </p:spPr>
      </p:pic>
      <p:pic>
        <p:nvPicPr>
          <p:cNvPr id="240" name="그림 239">
            <a:extLst>
              <a:ext uri="{FF2B5EF4-FFF2-40B4-BE49-F238E27FC236}">
                <a16:creationId xmlns:a16="http://schemas.microsoft.com/office/drawing/2014/main" id="{336D644D-D856-4D07-9E92-EBCBE6363BA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74" y="1832601"/>
            <a:ext cx="720000" cy="7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02CAD8-37CB-496F-8071-A737C58CE8F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46" y="1836214"/>
            <a:ext cx="651832" cy="720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EA2C4AAD-5432-47B0-8DC4-FF8FBDB4BE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13" y="409441"/>
            <a:ext cx="634921" cy="6349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EA23738D-ED12-466B-91C3-E177717D7A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531" y="1928740"/>
            <a:ext cx="609600" cy="6096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C4A5BEF0-E784-4D82-83C9-4D98A8CC21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05" y="1912258"/>
            <a:ext cx="638836" cy="638836"/>
          </a:xfrm>
          <a:prstGeom prst="rect">
            <a:avLst/>
          </a:prstGeom>
        </p:spPr>
      </p:pic>
      <p:pic>
        <p:nvPicPr>
          <p:cNvPr id="241" name="그림 240">
            <a:extLst>
              <a:ext uri="{FF2B5EF4-FFF2-40B4-BE49-F238E27FC236}">
                <a16:creationId xmlns:a16="http://schemas.microsoft.com/office/drawing/2014/main" id="{D1DCD6D6-5EC7-4487-AD5F-DC9155A894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97" y="1928740"/>
            <a:ext cx="609600" cy="609600"/>
          </a:xfrm>
          <a:prstGeom prst="rect">
            <a:avLst/>
          </a:prstGeom>
        </p:spPr>
      </p:pic>
      <p:pic>
        <p:nvPicPr>
          <p:cNvPr id="242" name="그림 241">
            <a:extLst>
              <a:ext uri="{FF2B5EF4-FFF2-40B4-BE49-F238E27FC236}">
                <a16:creationId xmlns:a16="http://schemas.microsoft.com/office/drawing/2014/main" id="{99DBD122-7723-408D-8C79-D3942D2BDE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03" y="1928740"/>
            <a:ext cx="609600" cy="609600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43323BBB-9B19-4E1F-802E-09ECA7DAF1B7}"/>
              </a:ext>
            </a:extLst>
          </p:cNvPr>
          <p:cNvGrpSpPr/>
          <p:nvPr/>
        </p:nvGrpSpPr>
        <p:grpSpPr>
          <a:xfrm>
            <a:off x="1337495" y="3447060"/>
            <a:ext cx="2668001" cy="1054379"/>
            <a:chOff x="1190232" y="3774534"/>
            <a:chExt cx="2083947" cy="823564"/>
          </a:xfrm>
        </p:grpSpPr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D72EDDB5-9934-493C-B828-89088732A497}"/>
                </a:ext>
              </a:extLst>
            </p:cNvPr>
            <p:cNvSpPr/>
            <p:nvPr/>
          </p:nvSpPr>
          <p:spPr>
            <a:xfrm>
              <a:off x="1602014" y="3774534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065C892F-F1EF-4A66-9A93-C890EF5155B2}"/>
                </a:ext>
              </a:extLst>
            </p:cNvPr>
            <p:cNvSpPr/>
            <p:nvPr/>
          </p:nvSpPr>
          <p:spPr>
            <a:xfrm>
              <a:off x="1602014" y="4186316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FD54F60D-8A01-4F84-ADA4-97BCC9F454BE}"/>
                </a:ext>
              </a:extLst>
            </p:cNvPr>
            <p:cNvSpPr/>
            <p:nvPr/>
          </p:nvSpPr>
          <p:spPr>
            <a:xfrm>
              <a:off x="2013796" y="4186316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BEE9E217-A36E-4763-9E67-1F456884A232}"/>
                </a:ext>
              </a:extLst>
            </p:cNvPr>
            <p:cNvSpPr/>
            <p:nvPr/>
          </p:nvSpPr>
          <p:spPr>
            <a:xfrm>
              <a:off x="1190232" y="4186316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2F88A340-9B87-4406-AA5E-B2F1B123657F}"/>
                </a:ext>
              </a:extLst>
            </p:cNvPr>
            <p:cNvSpPr/>
            <p:nvPr/>
          </p:nvSpPr>
          <p:spPr>
            <a:xfrm>
              <a:off x="2862397" y="4186316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66" name="그림 65">
            <a:extLst>
              <a:ext uri="{FF2B5EF4-FFF2-40B4-BE49-F238E27FC236}">
                <a16:creationId xmlns:a16="http://schemas.microsoft.com/office/drawing/2014/main" id="{0B4C4DE0-502A-4F4F-A4AA-330FBBB0832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3" t="5201" r="7677" b="18024"/>
          <a:stretch/>
        </p:blipFill>
        <p:spPr>
          <a:xfrm>
            <a:off x="4659536" y="2029970"/>
            <a:ext cx="899022" cy="834914"/>
          </a:xfrm>
          <a:prstGeom prst="rect">
            <a:avLst/>
          </a:prstGeom>
          <a:effectLst>
            <a:outerShdw blurRad="63500" sx="105000" sy="105000" algn="ctr" rotWithShape="0">
              <a:schemeClr val="bg1"/>
            </a:outerShdw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3FF64AF-6970-40B8-952B-70BF6CD17870}"/>
              </a:ext>
            </a:extLst>
          </p:cNvPr>
          <p:cNvGrpSpPr/>
          <p:nvPr/>
        </p:nvGrpSpPr>
        <p:grpSpPr>
          <a:xfrm>
            <a:off x="1287141" y="453992"/>
            <a:ext cx="1521637" cy="297238"/>
            <a:chOff x="1287141" y="453992"/>
            <a:chExt cx="1521637" cy="29723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79B9C73-6EA7-40E8-BBC3-E301A2FAF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141" y="453992"/>
              <a:ext cx="297238" cy="297238"/>
            </a:xfrm>
            <a:prstGeom prst="rect">
              <a:avLst/>
            </a:prstGeom>
          </p:spPr>
        </p:pic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9709139D-BE70-4EA4-8463-BFDB59515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3241" y="453992"/>
              <a:ext cx="297238" cy="297238"/>
            </a:xfrm>
            <a:prstGeom prst="rect">
              <a:avLst/>
            </a:prstGeom>
          </p:spPr>
        </p:pic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0A55D3C8-1572-4920-AFC9-D5C6FCBA4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341" y="453992"/>
              <a:ext cx="297238" cy="297238"/>
            </a:xfrm>
            <a:prstGeom prst="rect">
              <a:avLst/>
            </a:prstGeom>
          </p:spPr>
        </p:pic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id="{B8C3903C-E8D9-41AD-B632-524D89C31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441" y="453992"/>
              <a:ext cx="297238" cy="297238"/>
            </a:xfrm>
            <a:prstGeom prst="rect">
              <a:avLst/>
            </a:prstGeom>
          </p:spPr>
        </p:pic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D6457D43-052E-43D7-B6B2-002BA8BB6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1540" y="453992"/>
              <a:ext cx="297238" cy="297238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D3158C5-5FE9-4183-BC06-F32E552D8B5D}"/>
              </a:ext>
            </a:extLst>
          </p:cNvPr>
          <p:cNvGrpSpPr/>
          <p:nvPr/>
        </p:nvGrpSpPr>
        <p:grpSpPr>
          <a:xfrm>
            <a:off x="7005527" y="3767515"/>
            <a:ext cx="399854" cy="799708"/>
            <a:chOff x="7479243" y="3644250"/>
            <a:chExt cx="399854" cy="799708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F39929E6-70A9-4565-B1AD-00C1F1A0C935}"/>
                </a:ext>
              </a:extLst>
            </p:cNvPr>
            <p:cNvSpPr/>
            <p:nvPr/>
          </p:nvSpPr>
          <p:spPr>
            <a:xfrm>
              <a:off x="7479243" y="3644250"/>
              <a:ext cx="399854" cy="3998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F642100-FAC2-46E5-B709-A11A19BC974E}"/>
                </a:ext>
              </a:extLst>
            </p:cNvPr>
            <p:cNvSpPr/>
            <p:nvPr/>
          </p:nvSpPr>
          <p:spPr>
            <a:xfrm>
              <a:off x="7479243" y="4044104"/>
              <a:ext cx="399854" cy="3998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9189365-D177-4D94-81DC-83C51CC0853B}"/>
              </a:ext>
            </a:extLst>
          </p:cNvPr>
          <p:cNvGrpSpPr/>
          <p:nvPr/>
        </p:nvGrpSpPr>
        <p:grpSpPr>
          <a:xfrm>
            <a:off x="7404771" y="3773923"/>
            <a:ext cx="1468236" cy="918910"/>
            <a:chOff x="7404771" y="3773923"/>
            <a:chExt cx="1468236" cy="91891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F6CF32B-CEB3-4259-9273-E61FF3328FBE}"/>
                </a:ext>
              </a:extLst>
            </p:cNvPr>
            <p:cNvSpPr/>
            <p:nvPr/>
          </p:nvSpPr>
          <p:spPr>
            <a:xfrm>
              <a:off x="7446811" y="4198767"/>
              <a:ext cx="1179823" cy="359766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F8C773A-1194-43DB-8A20-45020D218F88}"/>
                </a:ext>
              </a:extLst>
            </p:cNvPr>
            <p:cNvSpPr/>
            <p:nvPr/>
          </p:nvSpPr>
          <p:spPr>
            <a:xfrm>
              <a:off x="8655992" y="4610974"/>
              <a:ext cx="217015" cy="8185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http://itcm.co.kr/files/attach/images/813/340/608/005/454a23137a2b922bc45b742304f6c65f.png">
              <a:extLst>
                <a:ext uri="{FF2B5EF4-FFF2-40B4-BE49-F238E27FC236}">
                  <a16:creationId xmlns:a16="http://schemas.microsoft.com/office/drawing/2014/main" id="{309BC231-F688-4DFF-8AE3-E357E99718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>
                          <a14:backgroundMark x1="64265" y1="51948" x2="64265" y2="51948"/>
                          <a14:backgroundMark x1="64265" y1="57792" x2="64265" y2="577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4771" y="3773923"/>
              <a:ext cx="514026" cy="349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kar98k.png">
              <a:extLst>
                <a:ext uri="{FF2B5EF4-FFF2-40B4-BE49-F238E27FC236}">
                  <a16:creationId xmlns:a16="http://schemas.microsoft.com/office/drawing/2014/main" id="{4DDDD946-6F32-4E60-914E-A5479A9EC7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9284" b="89390" l="2530" r="98482">
                          <a14:foregroundMark x1="6577" y1="41379" x2="6577" y2="41379"/>
                          <a14:foregroundMark x1="2698" y1="44562" x2="2698" y2="44562"/>
                          <a14:foregroundMark x1="95278" y1="59151" x2="95278" y2="59151"/>
                          <a14:foregroundMark x1="98482" y1="64191" x2="98482" y2="6419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51" b="28451"/>
            <a:stretch/>
          </p:blipFill>
          <p:spPr bwMode="auto">
            <a:xfrm>
              <a:off x="7530522" y="4237845"/>
              <a:ext cx="996962" cy="273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645239C5-A09C-4218-962E-4EB329FFBDEB}"/>
                </a:ext>
              </a:extLst>
            </p:cNvPr>
            <p:cNvSpPr/>
            <p:nvPr/>
          </p:nvSpPr>
          <p:spPr>
            <a:xfrm>
              <a:off x="8655992" y="4503515"/>
              <a:ext cx="217015" cy="8185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93F0EA5B-28FB-44A3-8539-7A2A6C37D9E6}"/>
                </a:ext>
              </a:extLst>
            </p:cNvPr>
            <p:cNvSpPr/>
            <p:nvPr/>
          </p:nvSpPr>
          <p:spPr>
            <a:xfrm>
              <a:off x="8655992" y="4396056"/>
              <a:ext cx="217015" cy="8185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4B03C021-26C6-4C31-B1BC-FB83E1299FAA}"/>
                </a:ext>
              </a:extLst>
            </p:cNvPr>
            <p:cNvSpPr/>
            <p:nvPr/>
          </p:nvSpPr>
          <p:spPr>
            <a:xfrm>
              <a:off x="8655992" y="4288597"/>
              <a:ext cx="217015" cy="8185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2207EC38-5612-49AC-8306-AA46C4E8196F}"/>
                </a:ext>
              </a:extLst>
            </p:cNvPr>
            <p:cNvSpPr/>
            <p:nvPr/>
          </p:nvSpPr>
          <p:spPr>
            <a:xfrm>
              <a:off x="8655992" y="4181138"/>
              <a:ext cx="217015" cy="8185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C6CE84A2-2E5B-47E3-9909-A3825571AE31}"/>
                </a:ext>
              </a:extLst>
            </p:cNvPr>
            <p:cNvSpPr/>
            <p:nvPr/>
          </p:nvSpPr>
          <p:spPr>
            <a:xfrm>
              <a:off x="8655992" y="4073679"/>
              <a:ext cx="217015" cy="8185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73B27D8D-86F0-47F6-B01F-52C7E080AAC9}"/>
                </a:ext>
              </a:extLst>
            </p:cNvPr>
            <p:cNvSpPr/>
            <p:nvPr/>
          </p:nvSpPr>
          <p:spPr>
            <a:xfrm>
              <a:off x="8655992" y="3966220"/>
              <a:ext cx="217015" cy="8185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7F5BEEF6-E675-42BF-942E-DA872F807821}"/>
                </a:ext>
              </a:extLst>
            </p:cNvPr>
            <p:cNvSpPr/>
            <p:nvPr/>
          </p:nvSpPr>
          <p:spPr>
            <a:xfrm>
              <a:off x="8655992" y="3858761"/>
              <a:ext cx="217015" cy="8185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73F3B5A-9996-4F2A-BCE8-E8FC0AF4C794}"/>
                </a:ext>
              </a:extLst>
            </p:cNvPr>
            <p:cNvSpPr txBox="1"/>
            <p:nvPr/>
          </p:nvSpPr>
          <p:spPr>
            <a:xfrm>
              <a:off x="7937079" y="3912240"/>
              <a:ext cx="881059" cy="313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bg1"/>
                  </a:solidFill>
                </a:rPr>
                <a:t>88/88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788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엔터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더 건전을 참고했지만</a:t>
            </a:r>
            <a:r>
              <a:rPr lang="en-US" altLang="ko-KR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라이트한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분위기에 맞추어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저희 게임은 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아주 라이트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하도록 기획했습니다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568742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041336" y="434892"/>
            <a:ext cx="533922" cy="41008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EF8A5084-080B-456A-AFE5-270C85B24707}"/>
              </a:ext>
            </a:extLst>
          </p:cNvPr>
          <p:cNvGrpSpPr/>
          <p:nvPr/>
        </p:nvGrpSpPr>
        <p:grpSpPr>
          <a:xfrm>
            <a:off x="945815" y="3040581"/>
            <a:ext cx="498948" cy="498948"/>
            <a:chOff x="5733483" y="-537300"/>
            <a:chExt cx="720000" cy="720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683A12B-A35F-44F9-8C75-DF7EA4B707CC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3483" y="-537300"/>
              <a:ext cx="720000" cy="7200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4D4E1A1-DB75-4817-8183-45BA35EC4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022" y="-494761"/>
              <a:ext cx="634921" cy="634921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03246B85-893B-4B58-910C-14DD8814C8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15" y="1491630"/>
            <a:ext cx="673857" cy="67385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B2592FC-9DAE-4A30-A1D7-FC19139FCE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084781"/>
            <a:ext cx="687566" cy="7594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184A8D-3785-44CE-AD12-986B13B13BEF}"/>
              </a:ext>
            </a:extLst>
          </p:cNvPr>
          <p:cNvSpPr txBox="1"/>
          <p:nvPr/>
        </p:nvSpPr>
        <p:spPr>
          <a:xfrm>
            <a:off x="2638534" y="1600421"/>
            <a:ext cx="6048266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플레이어가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맵을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돌아다니면서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스테이지 안에 있는 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모든 몬스터를 처치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 뒤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맵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어딘가에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있는 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다음 스테이지로 이동하는 발판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밟으면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해당 스테이지 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클리어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!</a:t>
            </a:r>
          </a:p>
        </p:txBody>
      </p:sp>
      <p:pic>
        <p:nvPicPr>
          <p:cNvPr id="15" name="Picture 2" descr="https://www.liberaldictionary.com/wp-content/uploads/2018/11/win.jpg">
            <a:extLst>
              <a:ext uri="{FF2B5EF4-FFF2-40B4-BE49-F238E27FC236}">
                <a16:creationId xmlns:a16="http://schemas.microsoft.com/office/drawing/2014/main" id="{66BEC846-0BA8-46F4-8B26-D23C701E6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500" b="94250" l="5000" r="95250">
                        <a14:foregroundMark x1="33500" y1="9750" x2="35250" y2="14000"/>
                        <a14:foregroundMark x1="45250" y1="7750" x2="49750" y2="14750"/>
                        <a14:foregroundMark x1="59250" y1="7250" x2="59000" y2="16000"/>
                        <a14:foregroundMark x1="46500" y1="4500" x2="46750" y2="15000"/>
                        <a14:foregroundMark x1="6500" y1="40000" x2="14250" y2="50000"/>
                        <a14:foregroundMark x1="14250" y1="50000" x2="12500" y2="63250"/>
                        <a14:foregroundMark x1="12500" y1="63250" x2="19250" y2="68000"/>
                        <a14:foregroundMark x1="7250" y1="52500" x2="10250" y2="56250"/>
                        <a14:foregroundMark x1="8500" y1="52500" x2="5000" y2="53500"/>
                        <a14:foregroundMark x1="23250" y1="63500" x2="76750" y2="42000"/>
                        <a14:foregroundMark x1="76750" y1="42000" x2="42500" y2="46000"/>
                        <a14:foregroundMark x1="42500" y1="46000" x2="22000" y2="52250"/>
                        <a14:foregroundMark x1="77000" y1="56500" x2="67250" y2="54250"/>
                        <a14:foregroundMark x1="27000" y1="52250" x2="34500" y2="41500"/>
                        <a14:foregroundMark x1="34500" y1="41500" x2="25750" y2="57750"/>
                        <a14:foregroundMark x1="25750" y1="57750" x2="32750" y2="39750"/>
                        <a14:foregroundMark x1="32750" y1="39750" x2="24000" y2="55500"/>
                        <a14:foregroundMark x1="24000" y1="55500" x2="38750" y2="55250"/>
                        <a14:foregroundMark x1="38750" y1="55250" x2="47500" y2="40500"/>
                        <a14:foregroundMark x1="47500" y1="40500" x2="33750" y2="41500"/>
                        <a14:foregroundMark x1="33750" y1="41500" x2="27000" y2="55250"/>
                        <a14:foregroundMark x1="27000" y1="55250" x2="51750" y2="44250"/>
                        <a14:foregroundMark x1="51750" y1="44250" x2="35750" y2="57250"/>
                        <a14:foregroundMark x1="35750" y1="57250" x2="56500" y2="56500"/>
                        <a14:foregroundMark x1="56500" y1="56500" x2="71750" y2="40250"/>
                        <a14:foregroundMark x1="71750" y1="40250" x2="58250" y2="43250"/>
                        <a14:foregroundMark x1="58250" y1="43250" x2="51500" y2="57750"/>
                        <a14:foregroundMark x1="51500" y1="57750" x2="67250" y2="55750"/>
                        <a14:foregroundMark x1="67250" y1="55750" x2="73250" y2="44000"/>
                        <a14:foregroundMark x1="73250" y1="44000" x2="60000" y2="56000"/>
                        <a14:foregroundMark x1="60000" y1="56000" x2="72500" y2="42500"/>
                        <a14:foregroundMark x1="72500" y1="42500" x2="80000" y2="56750"/>
                        <a14:foregroundMark x1="80000" y1="56750" x2="76000" y2="45000"/>
                        <a14:foregroundMark x1="76000" y1="45000" x2="67500" y2="34250"/>
                        <a14:foregroundMark x1="67500" y1="34250" x2="67500" y2="34250"/>
                        <a14:foregroundMark x1="74750" y1="39500" x2="28500" y2="49250"/>
                        <a14:foregroundMark x1="28500" y1="49250" x2="44000" y2="46500"/>
                        <a14:foregroundMark x1="44000" y1="46500" x2="73250" y2="54000"/>
                        <a14:foregroundMark x1="73250" y1="54000" x2="87750" y2="50250"/>
                        <a14:foregroundMark x1="87750" y1="50250" x2="88000" y2="37500"/>
                        <a14:foregroundMark x1="88000" y1="37500" x2="91000" y2="50750"/>
                        <a14:foregroundMark x1="91000" y1="50750" x2="88000" y2="62500"/>
                        <a14:foregroundMark x1="92000" y1="32750" x2="82250" y2="35750"/>
                        <a14:foregroundMark x1="95250" y1="46750" x2="81500" y2="48250"/>
                        <a14:foregroundMark x1="76250" y1="36250" x2="71750" y2="32750"/>
                        <a14:foregroundMark x1="23750" y1="47750" x2="26750" y2="40750"/>
                        <a14:foregroundMark x1="67000" y1="92750" x2="66250" y2="83250"/>
                        <a14:foregroundMark x1="53250" y1="94250" x2="51750" y2="85000"/>
                        <a14:foregroundMark x1="40500" y1="93500" x2="44250" y2="78750"/>
                        <a14:foregroundMark x1="65500" y1="43750" x2="62000" y2="26250"/>
                        <a14:foregroundMark x1="68750" y1="42500" x2="60500" y2="30000"/>
                        <a14:foregroundMark x1="39000" y1="94000" x2="41250" y2="8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506" y="3688653"/>
            <a:ext cx="718732" cy="71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37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유지하기로 한 궁수의 전설의 특징 중 하나인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스테이지 클리어 방식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구체적인 기획입니다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580814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029264" y="434892"/>
            <a:ext cx="533922" cy="410086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F411187-1D79-48FF-9B6C-7A1F177B15BF}"/>
              </a:ext>
            </a:extLst>
          </p:cNvPr>
          <p:cNvGrpSpPr/>
          <p:nvPr/>
        </p:nvGrpSpPr>
        <p:grpSpPr>
          <a:xfrm>
            <a:off x="823054" y="1303819"/>
            <a:ext cx="7497892" cy="1323218"/>
            <a:chOff x="1039416" y="905010"/>
            <a:chExt cx="5366692" cy="94710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2FD826E-F2C0-4A9D-A99B-7B31B906877C}"/>
                </a:ext>
              </a:extLst>
            </p:cNvPr>
            <p:cNvSpPr/>
            <p:nvPr/>
          </p:nvSpPr>
          <p:spPr>
            <a:xfrm>
              <a:off x="1039416" y="1131590"/>
              <a:ext cx="5366692" cy="7205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82084EB-489E-4A6C-825D-B4D5B5B00F2F}"/>
                </a:ext>
              </a:extLst>
            </p:cNvPr>
            <p:cNvSpPr/>
            <p:nvPr/>
          </p:nvSpPr>
          <p:spPr>
            <a:xfrm>
              <a:off x="1187624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505F896-367E-4DD2-8C5C-27B5C3D28303}"/>
                </a:ext>
              </a:extLst>
            </p:cNvPr>
            <p:cNvSpPr/>
            <p:nvPr/>
          </p:nvSpPr>
          <p:spPr>
            <a:xfrm>
              <a:off x="1699663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0A57F97-E843-49F3-BF98-55F3A257B23A}"/>
                </a:ext>
              </a:extLst>
            </p:cNvPr>
            <p:cNvSpPr/>
            <p:nvPr/>
          </p:nvSpPr>
          <p:spPr>
            <a:xfrm>
              <a:off x="2211702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0900BDB-8F93-4B87-83BD-99B710D6A13B}"/>
                </a:ext>
              </a:extLst>
            </p:cNvPr>
            <p:cNvSpPr/>
            <p:nvPr/>
          </p:nvSpPr>
          <p:spPr>
            <a:xfrm>
              <a:off x="2723741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00767DC-DBBE-412E-92EC-2C838BE01DBB}"/>
                </a:ext>
              </a:extLst>
            </p:cNvPr>
            <p:cNvSpPr/>
            <p:nvPr/>
          </p:nvSpPr>
          <p:spPr>
            <a:xfrm>
              <a:off x="3235780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5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D75B581-EB9C-4952-91DA-88A28BEA1FE1}"/>
                </a:ext>
              </a:extLst>
            </p:cNvPr>
            <p:cNvSpPr/>
            <p:nvPr/>
          </p:nvSpPr>
          <p:spPr>
            <a:xfrm>
              <a:off x="3747819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6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5BA4098-B907-4884-A122-5E5D1F3051DC}"/>
                </a:ext>
              </a:extLst>
            </p:cNvPr>
            <p:cNvSpPr/>
            <p:nvPr/>
          </p:nvSpPr>
          <p:spPr>
            <a:xfrm>
              <a:off x="4259858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7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5097C0D-77DA-406C-9B0C-C2EC5131C97A}"/>
                </a:ext>
              </a:extLst>
            </p:cNvPr>
            <p:cNvSpPr/>
            <p:nvPr/>
          </p:nvSpPr>
          <p:spPr>
            <a:xfrm>
              <a:off x="4771897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8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71BAEBA-4AA0-497C-94D8-0041A984F41E}"/>
                </a:ext>
              </a:extLst>
            </p:cNvPr>
            <p:cNvSpPr/>
            <p:nvPr/>
          </p:nvSpPr>
          <p:spPr>
            <a:xfrm>
              <a:off x="5283936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9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0F4C79-91C9-4454-B3A3-97EC2C3CEF93}"/>
                </a:ext>
              </a:extLst>
            </p:cNvPr>
            <p:cNvSpPr/>
            <p:nvPr/>
          </p:nvSpPr>
          <p:spPr>
            <a:xfrm>
              <a:off x="5795974" y="1257738"/>
              <a:ext cx="461914" cy="46191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Boss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6D53FF3E-F11D-4FE8-AF95-AD538C00133A}"/>
                </a:ext>
              </a:extLst>
            </p:cNvPr>
            <p:cNvSpPr/>
            <p:nvPr/>
          </p:nvSpPr>
          <p:spPr>
            <a:xfrm>
              <a:off x="2923638" y="905010"/>
              <a:ext cx="1648362" cy="2245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 </a:t>
              </a:r>
              <a:r>
                <a:rPr lang="ko-KR" altLang="en-US" sz="1200" dirty="0">
                  <a:solidFill>
                    <a:schemeClr val="tx1"/>
                  </a:solidFill>
                </a:rPr>
                <a:t>챕터</a:t>
              </a:r>
            </a:p>
          </p:txBody>
        </p:sp>
      </p:grp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D7056F7D-A5AE-4F78-A285-1F55311E1C18}"/>
              </a:ext>
            </a:extLst>
          </p:cNvPr>
          <p:cNvCxnSpPr>
            <a:cxnSpLocks/>
            <a:stCxn id="4" idx="3"/>
            <a:endCxn id="62" idx="1"/>
          </p:cNvCxnSpPr>
          <p:nvPr/>
        </p:nvCxnSpPr>
        <p:spPr>
          <a:xfrm flipH="1">
            <a:off x="823054" y="2123707"/>
            <a:ext cx="7497892" cy="2310484"/>
          </a:xfrm>
          <a:prstGeom prst="bentConnector5">
            <a:avLst>
              <a:gd name="adj1" fmla="val -3049"/>
              <a:gd name="adj2" fmla="val 50000"/>
              <a:gd name="adj3" fmla="val 103049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그림 51">
            <a:extLst>
              <a:ext uri="{FF2B5EF4-FFF2-40B4-BE49-F238E27FC236}">
                <a16:creationId xmlns:a16="http://schemas.microsoft.com/office/drawing/2014/main" id="{DB308F94-7DF3-4428-AED2-37168D9AB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190" y="2152300"/>
            <a:ext cx="417816" cy="417816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D8A38420-F840-4741-B8C8-DF6DD3A88275}"/>
              </a:ext>
            </a:extLst>
          </p:cNvPr>
          <p:cNvGrpSpPr/>
          <p:nvPr/>
        </p:nvGrpSpPr>
        <p:grpSpPr>
          <a:xfrm>
            <a:off x="823054" y="3614303"/>
            <a:ext cx="7497892" cy="1323218"/>
            <a:chOff x="1039416" y="905010"/>
            <a:chExt cx="5366692" cy="947108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754AF0FB-B3F9-4C15-9D69-9B0976B79D6B}"/>
                </a:ext>
              </a:extLst>
            </p:cNvPr>
            <p:cNvSpPr/>
            <p:nvPr/>
          </p:nvSpPr>
          <p:spPr>
            <a:xfrm>
              <a:off x="1039416" y="1131590"/>
              <a:ext cx="5366692" cy="7205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49A4DABD-C623-4151-91FA-95FF4151C67E}"/>
                </a:ext>
              </a:extLst>
            </p:cNvPr>
            <p:cNvSpPr/>
            <p:nvPr/>
          </p:nvSpPr>
          <p:spPr>
            <a:xfrm>
              <a:off x="1187624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07C147B-38AF-4B06-952C-AD04653904BE}"/>
                </a:ext>
              </a:extLst>
            </p:cNvPr>
            <p:cNvSpPr/>
            <p:nvPr/>
          </p:nvSpPr>
          <p:spPr>
            <a:xfrm>
              <a:off x="1699663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2A90D6A-77CE-4019-9D3E-FCFF02AC7090}"/>
                </a:ext>
              </a:extLst>
            </p:cNvPr>
            <p:cNvSpPr/>
            <p:nvPr/>
          </p:nvSpPr>
          <p:spPr>
            <a:xfrm>
              <a:off x="2211702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7E8E294-3F5F-4B08-8E95-2D0E8A48BE40}"/>
                </a:ext>
              </a:extLst>
            </p:cNvPr>
            <p:cNvSpPr/>
            <p:nvPr/>
          </p:nvSpPr>
          <p:spPr>
            <a:xfrm>
              <a:off x="2723741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A4C45B2-11EC-4B64-B282-EE5805112452}"/>
                </a:ext>
              </a:extLst>
            </p:cNvPr>
            <p:cNvSpPr/>
            <p:nvPr/>
          </p:nvSpPr>
          <p:spPr>
            <a:xfrm>
              <a:off x="3235780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5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FFBB660-E8E5-46EF-8C91-C86D7696A949}"/>
                </a:ext>
              </a:extLst>
            </p:cNvPr>
            <p:cNvSpPr/>
            <p:nvPr/>
          </p:nvSpPr>
          <p:spPr>
            <a:xfrm>
              <a:off x="3747819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6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F0721D54-1FD3-4E45-BCBD-166DE9D4C856}"/>
                </a:ext>
              </a:extLst>
            </p:cNvPr>
            <p:cNvSpPr/>
            <p:nvPr/>
          </p:nvSpPr>
          <p:spPr>
            <a:xfrm>
              <a:off x="4259858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7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238AD233-ADFD-4A50-A8BC-849F3AF981A3}"/>
                </a:ext>
              </a:extLst>
            </p:cNvPr>
            <p:cNvSpPr/>
            <p:nvPr/>
          </p:nvSpPr>
          <p:spPr>
            <a:xfrm>
              <a:off x="4771897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8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9A41BA35-0E93-4073-BAE6-A9A49B0B6806}"/>
                </a:ext>
              </a:extLst>
            </p:cNvPr>
            <p:cNvSpPr/>
            <p:nvPr/>
          </p:nvSpPr>
          <p:spPr>
            <a:xfrm>
              <a:off x="5283936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9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D075B4EC-340E-4F46-8490-2576C35E4352}"/>
                </a:ext>
              </a:extLst>
            </p:cNvPr>
            <p:cNvSpPr/>
            <p:nvPr/>
          </p:nvSpPr>
          <p:spPr>
            <a:xfrm>
              <a:off x="5795974" y="1257738"/>
              <a:ext cx="461914" cy="46191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Boss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D09EC70C-540E-4E66-B029-E56F9D486CC8}"/>
                </a:ext>
              </a:extLst>
            </p:cNvPr>
            <p:cNvSpPr/>
            <p:nvPr/>
          </p:nvSpPr>
          <p:spPr>
            <a:xfrm>
              <a:off x="2923638" y="905010"/>
              <a:ext cx="1648362" cy="2245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 </a:t>
              </a:r>
              <a:r>
                <a:rPr lang="ko-KR" altLang="en-US" sz="1200" dirty="0">
                  <a:solidFill>
                    <a:schemeClr val="tx1"/>
                  </a:solidFill>
                </a:rPr>
                <a:t>챕터</a:t>
              </a:r>
            </a:p>
          </p:txBody>
        </p: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196C238-51C7-4B0E-849E-D006FCDDEE7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-252536" y="2123707"/>
            <a:ext cx="107559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D752424-4F43-4619-8E99-19F2A8270AD7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8320946" y="4434191"/>
            <a:ext cx="49952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13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3265</TotalTime>
  <Words>1058</Words>
  <Application>Microsoft Office PowerPoint</Application>
  <PresentationFormat>화면 슬라이드 쇼(16:9)</PresentationFormat>
  <Paragraphs>339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HY견명조</vt:lpstr>
      <vt:lpstr>맑은 고딕</vt:lpstr>
      <vt:lpstr>Arial</vt:lpstr>
      <vt:lpstr>Office 테마</vt:lpstr>
      <vt:lpstr>[ 1st Project #2 ] 1차 중간 프로젝트 기획발표 - 세부기획 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1주차 세부기획을 조금 미진하지만 어쨌든간 끝마치고 8월 22일 개발 완료를 목표로 하고 있습니다.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Inha</dc:creator>
  <cp:lastModifiedBy>준혁 HL</cp:lastModifiedBy>
  <cp:revision>362</cp:revision>
  <dcterms:created xsi:type="dcterms:W3CDTF">2019-07-13T05:28:09Z</dcterms:created>
  <dcterms:modified xsi:type="dcterms:W3CDTF">2019-08-05T19:16:22Z</dcterms:modified>
</cp:coreProperties>
</file>