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Thin"/>
      <p:regular r:id="rId25"/>
      <p:bold r:id="rId26"/>
      <p:italic r:id="rId27"/>
      <p:boldItalic r:id="rId28"/>
    </p:embeddedFont>
    <p:embeddedFont>
      <p:font typeface="Quicksand"/>
      <p:regular r:id="rId29"/>
      <p:bold r:id="rId30"/>
    </p:embeddedFont>
    <p:embeddedFont>
      <p:font typeface="Barlow Light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FF704C-4681-4DC5-94F7-3AE1A06BEDA7}">
  <a:tblStyle styleId="{A1FF704C-4681-4DC5-94F7-3AE1A06BE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B4E039-7BD5-46C8-8A9B-7C01E2D13D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.fntdata"/><Relationship Id="rId25" Type="http://schemas.openxmlformats.org/officeDocument/2006/relationships/font" Target="fonts/RalewayThin-regular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regular.fntdata"/><Relationship Id="rId30" Type="http://schemas.openxmlformats.org/officeDocument/2006/relationships/font" Target="fonts/Quicksand-bold.fntdata"/><Relationship Id="rId11" Type="http://schemas.openxmlformats.org/officeDocument/2006/relationships/slide" Target="slides/slide6.xml"/><Relationship Id="rId33" Type="http://schemas.openxmlformats.org/officeDocument/2006/relationships/font" Target="fonts/BarlowLight-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bold.fntdata"/><Relationship Id="rId13" Type="http://schemas.openxmlformats.org/officeDocument/2006/relationships/slide" Target="slides/slide8.xml"/><Relationship Id="rId35" Type="http://schemas.openxmlformats.org/officeDocument/2006/relationships/font" Target="fonts/Barlow-regular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-italic.fntdata"/><Relationship Id="rId14" Type="http://schemas.openxmlformats.org/officeDocument/2006/relationships/slide" Target="slides/slide9.xml"/><Relationship Id="rId36" Type="http://schemas.openxmlformats.org/officeDocument/2006/relationships/font" Target="fonts/Barlow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3480aa4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3480aa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3597353a3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3597353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3480aa468_0_5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3480aa46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3480aa468_0_7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3480aa468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3480aa468_0_7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3480aa468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3480aa468_0_7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3480aa468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3480aa468_0_8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3480aa468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480aa468_0_7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480aa468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597353a3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3597353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480aa468_0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480aa46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34b64a30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34b64a3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3480aa468_0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3480aa46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3597353a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3597353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597353a3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597353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3480aa468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3480aa46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github.com/Hanesh-Jogani/GitHub-Contributor-Aggreg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SOLUTION DOCUMENT</a:t>
            </a:r>
            <a:endParaRPr sz="4500"/>
          </a:p>
        </p:txBody>
      </p:sp>
      <p:grpSp>
        <p:nvGrpSpPr>
          <p:cNvPr id="64" name="Google Shape;64;p12"/>
          <p:cNvGrpSpPr/>
          <p:nvPr/>
        </p:nvGrpSpPr>
        <p:grpSpPr>
          <a:xfrm>
            <a:off x="5921080" y="917025"/>
            <a:ext cx="3042985" cy="3309460"/>
            <a:chOff x="2152750" y="190500"/>
            <a:chExt cx="4293756" cy="4762499"/>
          </a:xfrm>
        </p:grpSpPr>
        <p:sp>
          <p:nvSpPr>
            <p:cNvPr id="65" name="Google Shape;65;p12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1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12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50" name="Google Shape;15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-63480" l="202970" r="-202970" t="63480"/>
          <a:stretch/>
        </p:blipFill>
        <p:spPr>
          <a:xfrm>
            <a:off x="8407750" y="4457398"/>
            <a:ext cx="680950" cy="62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 b="8060" l="-2864" r="-2854" t="8068"/>
          <a:stretch/>
        </p:blipFill>
        <p:spPr>
          <a:xfrm>
            <a:off x="7658450" y="4457400"/>
            <a:ext cx="680950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397" y="4457400"/>
            <a:ext cx="624675" cy="6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1"/>
          <p:cNvSpPr txBox="1"/>
          <p:nvPr>
            <p:ph type="title"/>
          </p:nvPr>
        </p:nvSpPr>
        <p:spPr>
          <a:xfrm>
            <a:off x="457200" y="468500"/>
            <a:ext cx="56409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Codes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5043050" y="2612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457200" y="1347825"/>
            <a:ext cx="6731700" cy="36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▸"/>
            </a:pPr>
            <a:r>
              <a:rPr lang="en" sz="19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200 OK will be shown for the requests which have been successfully fetched.</a:t>
            </a:r>
            <a:endParaRPr sz="19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▸"/>
            </a:pPr>
            <a:r>
              <a:rPr lang="en" sz="19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400 Bad Request will be shown in cases when there is any issues from the client side like wrong syntax or invalid framing of the requests.</a:t>
            </a:r>
            <a:endParaRPr sz="19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▸"/>
            </a:pPr>
            <a:r>
              <a:rPr lang="en" sz="19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404 Not Found will be shown for the requests which server cannot find.</a:t>
            </a:r>
            <a:endParaRPr sz="19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ctrTitle"/>
          </p:nvPr>
        </p:nvSpPr>
        <p:spPr>
          <a:xfrm>
            <a:off x="1076325" y="1863600"/>
            <a:ext cx="50241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74" name="Google Shape;274;p22"/>
          <p:cNvGrpSpPr/>
          <p:nvPr/>
        </p:nvGrpSpPr>
        <p:grpSpPr>
          <a:xfrm>
            <a:off x="6038982" y="912425"/>
            <a:ext cx="2924866" cy="3318665"/>
            <a:chOff x="2270525" y="117216"/>
            <a:chExt cx="4650765" cy="4762722"/>
          </a:xfrm>
        </p:grpSpPr>
        <p:sp>
          <p:nvSpPr>
            <p:cNvPr id="275" name="Google Shape;275;p22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" name="Google Shape;296;p22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97" name="Google Shape;297;p22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2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2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2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Google Shape;337;p22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" name="Google Shape;366;p22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80" name="Google Shape;380;p22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658450" y="4457400"/>
            <a:ext cx="680950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397" y="4457400"/>
            <a:ext cx="624675" cy="6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150" y="239225"/>
            <a:ext cx="7457700" cy="439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 rotWithShape="1">
          <a:blip r:embed="rId4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24"/>
          <p:cNvSpPr txBox="1"/>
          <p:nvPr>
            <p:ph type="title"/>
          </p:nvPr>
        </p:nvSpPr>
        <p:spPr>
          <a:xfrm>
            <a:off x="457200" y="468500"/>
            <a:ext cx="56409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Milestones</a:t>
            </a:r>
            <a:endParaRPr/>
          </a:p>
        </p:txBody>
      </p:sp>
      <p:graphicFrame>
        <p:nvGraphicFramePr>
          <p:cNvPr id="396" name="Google Shape;396;p24"/>
          <p:cNvGraphicFramePr/>
          <p:nvPr/>
        </p:nvGraphicFramePr>
        <p:xfrm>
          <a:off x="952500" y="132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{A1FF704C-4681-4DC5-94F7-3AE1A06BEDA7}</a:tableStyleId>
              </a:tblPr>
              <a:tblGrid>
                <a:gridCol w="3619500"/>
                <a:gridCol w="3619500"/>
              </a:tblGrid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Tasks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Date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Interacting with Python and Github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04|07|2021- 05|07|2021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Processing the J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son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data received from the API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06|07|2021- 07|07|2021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Fetching the processed data back to user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08|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07|2021- 09|07|2021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Starting with AWS RDS Instance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|07|2021- 13|07|2021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Working upon the Lambda Function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4|07|2021- 16|07|2021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Testing on how to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store data to AWS RDS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18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|07|2021- 20|07|2021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Testing the API Gateway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21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|07|2021- 23|07|2021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6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Resolving errors if any found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25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|07|2021- 27|07|2021 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397" name="Google Shape;397;p24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457200" y="468500"/>
            <a:ext cx="56409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04" name="Google Shape;404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5" name="Google Shape;405;p25"/>
          <p:cNvGraphicFramePr/>
          <p:nvPr/>
        </p:nvGraphicFramePr>
        <p:xfrm>
          <a:off x="457238" y="1293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{70B4E039-7BD5-46C8-8A9B-7C01E2D13DE3}</a:tableStyleId>
              </a:tblPr>
              <a:tblGrid>
                <a:gridCol w="2609900"/>
                <a:gridCol w="930325"/>
                <a:gridCol w="930325"/>
                <a:gridCol w="930325"/>
                <a:gridCol w="930325"/>
                <a:gridCol w="930325"/>
                <a:gridCol w="930325"/>
              </a:tblGrid>
              <a:tr h="35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01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26/06/2021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02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03/07/2021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03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10/07/2021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04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17/07/2021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05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24/07/2021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06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31/07/2021</a:t>
                      </a:r>
                      <a:endParaRPr b="1" sz="9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BRD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DONE</a:t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Solution Document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Environment Setup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DONE</a:t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4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Milestone-1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Milestone-2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2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Develop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Demo the increment, Test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Milestone - 3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2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Develop Final Demo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Results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User Acceptance Document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406" name="Google Shape;406;p25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414" name="Google Shape;414;p26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1" name="Google Shape;471;p26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72" name="Google Shape;472;p26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73" name="Google Shape;473;p26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6" name="Google Shape;476;p26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77" name="Google Shape;477;p26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26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9" name="Google Shape;479;p26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6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6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6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6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6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26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6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6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6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26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26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26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26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26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6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3" name="Google Shape;543;p26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544" name="Google Shape;544;p26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545" name="Google Shape;545;p26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6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6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0" name="Google Shape;550;p26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53" name="Google Shape;553;p26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26"/>
          <p:cNvSpPr txBox="1"/>
          <p:nvPr>
            <p:ph idx="4294967295" type="ctrTitle"/>
          </p:nvPr>
        </p:nvSpPr>
        <p:spPr>
          <a:xfrm>
            <a:off x="715725" y="17460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560" name="Google Shape;560;p26"/>
          <p:cNvSpPr txBox="1"/>
          <p:nvPr>
            <p:ph idx="4294967295" type="subTitle"/>
          </p:nvPr>
        </p:nvSpPr>
        <p:spPr>
          <a:xfrm>
            <a:off x="715725" y="2564655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/>
          </a:p>
        </p:txBody>
      </p:sp>
      <p:pic>
        <p:nvPicPr>
          <p:cNvPr id="561" name="Google Shape;561;p26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6"/>
          <p:cNvSpPr txBox="1"/>
          <p:nvPr/>
        </p:nvSpPr>
        <p:spPr>
          <a:xfrm>
            <a:off x="715725" y="3922150"/>
            <a:ext cx="46947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Link - </a:t>
            </a: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https://github.com/Hanesh-Jogani/GitHub-Contributor-Aggregator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658425" y="1312463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Aniket Ojha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636100" y="2214463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Arfa Aslam Bargir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657975" y="3116442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Balaji.G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636100" y="4001800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Hanesh Sunil Jogani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3393913" y="1297732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Priyansh Jinwala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3382700" y="2197831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Qiyamuddin Ghaws Khan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3393613" y="3097917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Ramzan Ali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3388350" y="3998025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Sakshi Zalavadia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6129575" y="1295847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Shweta Singh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6129500" y="2197820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Sombir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129425" y="3099805"/>
            <a:ext cx="2344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Ziyaulhaq Khan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13"/>
          <p:cNvSpPr txBox="1"/>
          <p:nvPr>
            <p:ph type="title"/>
          </p:nvPr>
        </p:nvSpPr>
        <p:spPr>
          <a:xfrm>
            <a:off x="457200" y="468500"/>
            <a:ext cx="56409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Maniac Team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0" name="Google Shape;200;p14"/>
          <p:cNvSpPr txBox="1"/>
          <p:nvPr>
            <p:ph type="ctrTitle"/>
          </p:nvPr>
        </p:nvSpPr>
        <p:spPr>
          <a:xfrm>
            <a:off x="1076325" y="1863600"/>
            <a:ext cx="50241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658450" y="4457400"/>
            <a:ext cx="680950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397" y="4457400"/>
            <a:ext cx="624675" cy="6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457200" y="1347825"/>
            <a:ext cx="5640900" cy="3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AWS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AWS API Gateway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AWS Secrets Manager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AWS Lambda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AWS Relational Database Service (RDS)</a:t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457200" y="468500"/>
            <a:ext cx="56409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6962" l="0" r="0" t="6971"/>
          <a:stretch/>
        </p:blipFill>
        <p:spPr>
          <a:xfrm>
            <a:off x="6098100" y="1347825"/>
            <a:ext cx="2741100" cy="32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4">
            <a:alphaModFix/>
          </a:blip>
          <a:srcRect b="9609" l="-2864" r="-2854" t="-9610"/>
          <a:stretch/>
        </p:blipFill>
        <p:spPr>
          <a:xfrm>
            <a:off x="7397300" y="4674900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6950" y="4636750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8" name="Google Shape;218;p16"/>
          <p:cNvSpPr txBox="1"/>
          <p:nvPr>
            <p:ph type="ctrTitle"/>
          </p:nvPr>
        </p:nvSpPr>
        <p:spPr>
          <a:xfrm>
            <a:off x="1076325" y="1863600"/>
            <a:ext cx="50241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</a:t>
            </a:r>
            <a:r>
              <a:rPr lang="en"/>
              <a:t>PROJECT</a:t>
            </a:r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075" y="917025"/>
            <a:ext cx="3043000" cy="30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4">
            <a:alphaModFix/>
          </a:blip>
          <a:srcRect b="8060" l="-2864" r="-2854" t="8068"/>
          <a:stretch/>
        </p:blipFill>
        <p:spPr>
          <a:xfrm>
            <a:off x="7658450" y="4457400"/>
            <a:ext cx="680950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397" y="4457400"/>
            <a:ext cx="624675" cy="6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457200" y="1347825"/>
            <a:ext cx="6731700" cy="36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Firstly the user will enter his/her Input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Repository Name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Date range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Example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Repository Name - hashicorp/consul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Here </a:t>
            </a:r>
            <a:r>
              <a:rPr b="1" i="1"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hashicorp</a:t>
            </a: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 is the username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Whereas </a:t>
            </a:r>
            <a:r>
              <a:rPr b="1" i="1"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consul</a:t>
            </a: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 is the repository name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Date range - 2019-12-01 - 2019-12-31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Here </a:t>
            </a:r>
            <a:r>
              <a:rPr b="1" i="1"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2019-12-01</a:t>
            </a:r>
            <a:r>
              <a:rPr i="1"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is the start date, while </a:t>
            </a:r>
            <a:r>
              <a:rPr b="1" i="1"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2019-12-31</a:t>
            </a:r>
            <a:r>
              <a:rPr lang="en" sz="200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 is the end between which the search has to be done from</a:t>
            </a:r>
            <a:endParaRPr sz="200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457200" y="468500"/>
            <a:ext cx="56409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To The API</a:t>
            </a:r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457200" y="1347825"/>
            <a:ext cx="6731700" cy="36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Here the User will be shown the output in the JSON Format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▹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Company domain name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▹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Total number of commits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▹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Total number of contributors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Example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▹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Sample output will be as follows consisting of company name, total number of commits and total number of unique contributors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{ 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"microsoft": { total_contributions: 50, unique_contributors: 10 },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"hashicorp": { total_contributions: 15, unique_contributors: 12 } ,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"gmail": { total_contributions: 50, unique_contributors: 11 } , 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"cloudflare": { total_contributions: 52, unique_contributors: 10 } 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457200" y="468500"/>
            <a:ext cx="61218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From</a:t>
            </a:r>
            <a:r>
              <a:rPr lang="en"/>
              <a:t> The API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457200" y="1347825"/>
            <a:ext cx="6808800" cy="36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API Gateway will provide our project with high scalability and availability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Main working starts from here.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33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▸"/>
            </a:pP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Here we will be working with AWS RDS Instance, AWS Lambda </a:t>
            </a: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Function</a:t>
            </a:r>
            <a:r>
              <a:rPr lang="en" sz="1650">
                <a:solidFill>
                  <a:srgbClr val="31394D"/>
                </a:solidFill>
                <a:latin typeface="Barlow"/>
                <a:ea typeface="Barlow"/>
                <a:cs typeface="Barlow"/>
                <a:sym typeface="Barlow"/>
              </a:rPr>
              <a:t>, AWS Secret Manager as well as upon the API Gateway as well.</a:t>
            </a:r>
            <a:endParaRPr sz="1650">
              <a:solidFill>
                <a:srgbClr val="31394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19"/>
          <p:cNvSpPr txBox="1"/>
          <p:nvPr>
            <p:ph type="title"/>
          </p:nvPr>
        </p:nvSpPr>
        <p:spPr>
          <a:xfrm>
            <a:off x="457200" y="468500"/>
            <a:ext cx="6121800" cy="7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API Gateway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266125" y="4636747"/>
            <a:ext cx="68095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350" y="4636747"/>
            <a:ext cx="624675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597525"/>
            <a:ext cx="7048500" cy="25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5" name="Google Shape;255;p20"/>
          <p:cNvSpPr txBox="1"/>
          <p:nvPr>
            <p:ph type="ctrTitle"/>
          </p:nvPr>
        </p:nvSpPr>
        <p:spPr>
          <a:xfrm>
            <a:off x="1019700" y="1869150"/>
            <a:ext cx="54495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STATUS CODES</a:t>
            </a:r>
            <a:endParaRPr b="1" sz="6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8060" l="-2864" r="-2854" t="8068"/>
          <a:stretch/>
        </p:blipFill>
        <p:spPr>
          <a:xfrm>
            <a:off x="7658450" y="4457400"/>
            <a:ext cx="680950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397" y="4457400"/>
            <a:ext cx="624675" cy="6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