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 autoCompressPictures="0">
  <p:sldMasterIdLst>
    <p:sldMasterId id="2147483906" r:id="rId1"/>
    <p:sldMasterId id="2147483907" r:id="rId2"/>
    <p:sldMasterId id="2147483908" r:id="rId3"/>
    <p:sldMasterId id="2147483909" r:id="rId4"/>
    <p:sldMasterId id="2147483910" r:id="rId5"/>
    <p:sldMasterId id="2147483911" r:id="rId6"/>
    <p:sldMasterId id="2147483912" r:id="rId7"/>
    <p:sldMasterId id="2147483913" r:id="rId8"/>
    <p:sldMasterId id="2147483914" r:id="rId9"/>
    <p:sldMasterId id="2147483915" r:id="rId10"/>
    <p:sldMasterId id="2147483916" r:id="rId11"/>
    <p:sldMasterId id="2147483917" r:id="rId12"/>
    <p:sldMasterId id="214748391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</p:sldIdLst>
  <p:sldSz cx="9142413" cy="6858000"/>
  <p:notesSz cx="6854825" cy="91392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E4F0C552-6D97-430D-B690-001D81E692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5583"/>
    <p:restoredTop sz="82506"/>
  </p:normalViewPr>
  <p:slideViewPr>
    <p:cSldViewPr snapToGrid="0">
      <p:cViewPr varScale="1">
        <p:scale>
          <a:sx n="69" d="100"/>
          <a:sy n="69" d="100"/>
        </p:scale>
        <p:origin x="-1040" y="-6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Master" Target="slideMasters/slideMaster10.xml"  /><Relationship Id="rId11" Type="http://schemas.openxmlformats.org/officeDocument/2006/relationships/slideMaster" Target="slideMasters/slideMaster11.xml"  /><Relationship Id="rId12" Type="http://schemas.openxmlformats.org/officeDocument/2006/relationships/slideMaster" Target="slideMasters/slideMaster12.xml"  /><Relationship Id="rId13" Type="http://schemas.openxmlformats.org/officeDocument/2006/relationships/slideMaster" Target="slideMasters/slideMaster13.xml"  /><Relationship Id="rId14" Type="http://schemas.openxmlformats.org/officeDocument/2006/relationships/notesMaster" Target="notesMasters/notesMaster1.xml"  /><Relationship Id="rId15" Type="http://schemas.openxmlformats.org/officeDocument/2006/relationships/slide" Target="slides/slide1.xml"  /><Relationship Id="rId16" Type="http://schemas.openxmlformats.org/officeDocument/2006/relationships/slide" Target="slides/slide2.xml"  /><Relationship Id="rId17" Type="http://schemas.openxmlformats.org/officeDocument/2006/relationships/slide" Target="slides/slide3.xml"  /><Relationship Id="rId18" Type="http://schemas.openxmlformats.org/officeDocument/2006/relationships/slide" Target="slides/slide4.xml"  /><Relationship Id="rId19" Type="http://schemas.openxmlformats.org/officeDocument/2006/relationships/slide" Target="slides/slide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6.xml"  /><Relationship Id="rId21" Type="http://schemas.openxmlformats.org/officeDocument/2006/relationships/slide" Target="slides/slide7.xml"  /><Relationship Id="rId22" Type="http://schemas.openxmlformats.org/officeDocument/2006/relationships/slide" Target="slides/slide8.xml"  /><Relationship Id="rId23" Type="http://schemas.openxmlformats.org/officeDocument/2006/relationships/slide" Target="slides/slide9.xml"  /><Relationship Id="rId24" Type="http://schemas.openxmlformats.org/officeDocument/2006/relationships/slide" Target="slides/slide10.xml"  /><Relationship Id="rId25" Type="http://schemas.openxmlformats.org/officeDocument/2006/relationships/slide" Target="slides/slide11.xml"  /><Relationship Id="rId26" Type="http://schemas.openxmlformats.org/officeDocument/2006/relationships/slide" Target="slides/slide12.xml"  /><Relationship Id="rId27" Type="http://schemas.openxmlformats.org/officeDocument/2006/relationships/slide" Target="slides/slide13.xml"  /><Relationship Id="rId28" Type="http://schemas.openxmlformats.org/officeDocument/2006/relationships/slide" Target="slides/slide14.xml"  /><Relationship Id="rId29" Type="http://schemas.openxmlformats.org/officeDocument/2006/relationships/slide" Target="slides/slide15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16.xml"  /><Relationship Id="rId31" Type="http://schemas.openxmlformats.org/officeDocument/2006/relationships/slide" Target="slides/slide17.xml"  /><Relationship Id="rId32" Type="http://schemas.openxmlformats.org/officeDocument/2006/relationships/slide" Target="slides/slide18.xml"  /><Relationship Id="rId33" Type="http://schemas.openxmlformats.org/officeDocument/2006/relationships/slide" Target="slides/slide19.xml"  /><Relationship Id="rId34" Type="http://schemas.openxmlformats.org/officeDocument/2006/relationships/slide" Target="slides/slide20.xml"  /><Relationship Id="rId35" Type="http://schemas.openxmlformats.org/officeDocument/2006/relationships/slide" Target="slides/slide21.xml"  /><Relationship Id="rId36" Type="http://schemas.openxmlformats.org/officeDocument/2006/relationships/slide" Target="slides/slide22.xml"  /><Relationship Id="rId37" Type="http://schemas.openxmlformats.org/officeDocument/2006/relationships/slide" Target="slides/slide23.xml"  /><Relationship Id="rId38" Type="http://schemas.openxmlformats.org/officeDocument/2006/relationships/slide" Target="slides/slide24.xml"  /><Relationship Id="rId39" Type="http://schemas.openxmlformats.org/officeDocument/2006/relationships/slide" Target="slides/slide25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26.xml"  /><Relationship Id="rId41" Type="http://schemas.openxmlformats.org/officeDocument/2006/relationships/slide" Target="slides/slide27.xml"  /><Relationship Id="rId42" Type="http://schemas.openxmlformats.org/officeDocument/2006/relationships/slide" Target="slides/slide28.xml"  /><Relationship Id="rId43" Type="http://schemas.openxmlformats.org/officeDocument/2006/relationships/slide" Target="slides/slide29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slideMaster" Target="slideMasters/slideMaster6.xml"  /><Relationship Id="rId7" Type="http://schemas.openxmlformats.org/officeDocument/2006/relationships/slideMaster" Target="slideMasters/slideMaster7.xml"  /><Relationship Id="rId8" Type="http://schemas.openxmlformats.org/officeDocument/2006/relationships/slideMaster" Target="slideMasters/slideMaster8.xml"  /><Relationship Id="rId9" Type="http://schemas.openxmlformats.org/officeDocument/2006/relationships/slideMaster" Target="slideMasters/slideMaster9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675" y="685425"/>
            <a:ext cx="4570200" cy="3427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9" name="Google Shape;1099;p1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 b="0" i="0" u="none" strike="noStrike" cap="none"/>
              <a:t>투자론에서 Beta는 코스피 즉, 주식시장을 의미하는 용어입니다. </a:t>
            </a:r>
            <a:endParaRPr lang="en-US" sz="1800" b="0" i="0" u="none" strike="noStrike" cap="non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 b="0" i="0" u="none" strike="noStrike" cap="none"/>
              <a:t>따라서 스마트베타란 주식시장을 이기는 똑똑한 투자전략이라고 할 수 있습니다.</a:t>
            </a:r>
            <a:endParaRPr lang="ko-KR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11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Import: 데이터를 불러오는 과정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Tidy: 데이터를 정리하는 과정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Transform: 데이터를 변형하는 과정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Visualize: 데이터를 시각화 하는 과정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Model: 데이터를 통해 모델을 짜는 과정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Communicate: 결과물을 출력 및 해석과정</a:t>
            </a:r>
            <a:endParaRPr lang="en-US" sz="1800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2" name="Google Shape;1252;p10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웹페이지로 처음들어가면 오늘의 증시 보여준후 우리가 선정한 투자전략 누르면 자세히 보여줌.</a:t>
            </a:r>
            <a:endParaRPr lang="ko-KR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11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각각의 투자 전략 A, B, C, D를누르면 그래프를 보여준다.</a:t>
            </a:r>
            <a:endParaRPr lang="ko-KR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2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80" name="Google Shape;1280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675" y="685425"/>
            <a:ext cx="4570200" cy="3427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91" name="Google Shape;1291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3" name="Google Shape;1323;p15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국내 회사에서 데이터를 따오려고 했는데 비용은 1200만원이였다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800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2" name="Google Shape;1342;p16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7" name="Google Shape;1357;p17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9" name="Google Shape;1369;p18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3" y="684213"/>
            <a:ext cx="4570412" cy="3427412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9" name="Google Shape;1379;p19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07" name="Google Shape;110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여기까지 4주차 진행상황</a:t>
            </a: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PER -&gt; 주가수익비율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PER은 특정 주식의 주당시가를 주당이익으로 나눈 수치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주가가 1주당 수익의 몇 배가 되는가를 나타냄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PBR -&gt; PBR= 주가/주당순자산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 주가를 주당순자산가치(BPS, book value per share)로 나눈 비율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 주가와 1주당 순자산을 비교한 수치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즉 주가가 순자산에 비해 1주당 몇 배로 거래되고 있는지를 측정하는 지표</a:t>
            </a: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PBR 이랑 PER 파일에서 필요없는 주식분석요소 "스펙, 모기지, 목적 .1" 제외시킨다.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셀에 없는 값? 결측값들을 NA로  정의 해줬어.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그리고 is.na 함수는 -&gt; Price_Q파일에 NA값 있으면 PBR_Q에도 NA값으로 바꿔달란 소리야.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그래고 PER_Q파일도 바꾸라는 코드 있는데, 그냥 그거는 캡쳐 안했어 !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PBR랑 PER이랑 합쳐서 나오는 수익률의 파일(ret_PBRPER)을 만들어주고,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Price_Q 행을(날짜) 새로만든 ret_PBRPER 매트릭스 행에 복사? 똑같이 해주는것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(유영아 이설명은 중간에 자른 코드 설명이야 . 캡쳐안했어)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&lt;for문 설명&gt;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위에 적힌거랑 똑같이 grade 데이터 프레임을 만들어주고 행이름 결정해줘.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grade[1,] 에다가 회사이름(=price_Q의 첫번째열) 넣어줌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grade[2,] 에다가 PBR지수 넣어줘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grade[3,] 에다가 PER 지수 넣어줘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그리고 2,3열에 결측값 NA로 정의 해주고 ,,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filter 함수는 PBR이랑 PER지수가 너무 낮으면 그건 망한기업일 가능성이 높아서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제거해주는 단계야. (참고로 이 함수 쓰려고 행과 열 바꿨다가 다시 원상태로 복구해줘)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그리고 나머지 grade[4~6,]들은 대충 감오겠지 유영아&gt;&lt;?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마지막에 긴 코딩은 우리가 PBR+PER 해서 순위를 정헀잖아(=SUM_rank : 그레이드6부분) 그걸을 1~20위까지 뽑아서, 2000년도부터 2019년까지 분기별로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평균값(지수값)들을 나타낸거야 -&gt; 이거 나타낸걸 중간에 만들었던 ret_PBRPER에 넣어주는 작업하는거야.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20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아래는 -&gt; 수익률 올라간거랑 마이너스 된거 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>마지막껀 -&gt; 얼마나 떨어졌나 수치...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altLang="en-US"/>
          </a:p>
        </p:txBody>
      </p:sp>
      <p:sp>
        <p:nvSpPr>
          <p:cNvPr id="1390" name="Google Shape;139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2" name="Google Shape;1402;p21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가져온 데이터를 가지고, </a:t>
            </a:r>
            <a:endParaRPr lang="ko-KR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2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16" name="Google Shape;1416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675" y="685425"/>
            <a:ext cx="4570200" cy="3427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3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27" name="Google Shape;1427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675" y="685425"/>
            <a:ext cx="4570200" cy="3427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4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34" name="Google Shape;1434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675" y="685425"/>
            <a:ext cx="4570200" cy="34272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Google Shape;1121;p3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4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투자론에서는 어떤 주식의 수익률을 알파와 베타로 설명합니다.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베타는 아까 말씀드렸다시피 코스피와 같은 시장수익률을 의미하고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알파는 그외에 초과 수익률을 의미합니다. </a:t>
            </a:r>
            <a:endParaRPr lang="ko-KR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8" name="Google Shape;1168;p5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개인 투자자와 외국인 투자자의 과거 10년수익률 통계를 보면, 외국인들에 비해 항상 손실을 입ᅟ던걸 볼 수 있습니다.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이러한 문제점이 무었일까요?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바로 옳지 못한 방법 입니다.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endParaRPr 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대부분 개인 투자자들은 옳지 못한 방법으로 투자를 한다. 그래서 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과거 10년 통계를 보았을 때 외국인 투자자들에 비해 항상 손실을 입어 왔다. 따라서 이 프로젝트의 동기는 </a:t>
            </a:r>
            <a:r>
              <a:rPr lang="en-US" sz="1800">
                <a:latin typeface="Batang"/>
                <a:ea typeface="Batang"/>
                <a:cs typeface="Batang"/>
                <a:sym typeface="Batang"/>
              </a:rPr>
              <a:t>“</a:t>
            </a:r>
            <a:r>
              <a:rPr lang="en-US" sz="1800"/>
              <a:t> 어떻게 하면 개인 투자자들이 옳은 방법으로 투자하여 수익을 쉽게 얻을 수 있을까?</a:t>
            </a:r>
            <a:r>
              <a:rPr lang="en-US" sz="1800">
                <a:latin typeface="Batang"/>
                <a:ea typeface="Batang"/>
                <a:cs typeface="Batang"/>
                <a:sym typeface="Batang"/>
              </a:rPr>
              <a:t>”</a:t>
            </a:r>
            <a:r>
              <a:rPr lang="en-US" sz="1800"/>
              <a:t> 에서 시작 됐다. </a:t>
            </a:r>
            <a:endParaRPr lang="ko-KR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6:notes"/>
          <p:cNvSpPr txBox="1">
            <a:spLocks noGrp="1"/>
          </p:cNvSpPr>
          <p:nvPr>
            <p:ph type="body" idx="1"/>
          </p:nvPr>
        </p:nvSpPr>
        <p:spPr>
          <a:xfrm>
            <a:off x="684212" y="4340225"/>
            <a:ext cx="5484900" cy="411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결론적으로 어떻게 하면 개인투자자들이 옳은 방법으로 투자하여 수익을 얻을까? 라는 생각을 헀습니다.</a:t>
            </a: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그래서 저희는 시장을 뛰어넘는 투자전략이라는 스마트베타 프로젝트 생각해내었습니다.</a:t>
            </a:r>
            <a:endParaRPr lang="ko-KR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7" name="Google Shape;1197;p7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 sz="1800"/>
              <a:t/>
            </a:r>
            <a:endParaRPr lang="ko-KR" altLang="en-US" sz="1800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1412" y="684212"/>
            <a:ext cx="4570500" cy="34275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4" name="Google Shape;1234;p9:notes"/>
          <p:cNvSpPr txBox="1">
            <a:spLocks noGrp="1"/>
          </p:cNvSpPr>
          <p:nvPr>
            <p:ph type="body" idx="1"/>
          </p:nvPr>
        </p:nvSpPr>
        <p:spPr>
          <a:xfrm>
            <a:off x="685800" y="4341812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  <a:defRPr lang="ko-KR" altLang="en-US"/>
            </a:pPr>
            <a:r>
              <a:rPr lang="en-US" sz="1800"/>
              <a:t>모익투자 -&gt; 투자한주식</a:t>
            </a:r>
            <a:endParaRPr lang="ko-KR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:notes"/>
          <p:cNvSpPr txBox="1">
            <a:spLocks noGrp="1"/>
          </p:cNvSpPr>
          <p:nvPr>
            <p:ph type="body" idx="1"/>
          </p:nvPr>
        </p:nvSpPr>
        <p:spPr>
          <a:xfrm>
            <a:off x="685475" y="4341125"/>
            <a:ext cx="5483700" cy="411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10" name="Google Shape;1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0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0.xml"  /></Relationships>
</file>

<file path=ppt/slideLayouts/_rels/slideLayout1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.xml"  /></Relationships>
</file>

<file path=ppt/slideLayouts/_rels/slideLayout1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 /></Relationships>
</file>

<file path=ppt/slideLayouts/_rels/slideLayout1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3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6.xml"  /></Relationships>
</file>

<file path=ppt/slideLayouts/_rels/slideLayout6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7.xml"  /></Relationships>
</file>

<file path=ppt/slideLayouts/_rels/slideLayout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7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8.xml"  /></Relationships>
</file>

<file path=ppt/slideLayouts/_rels/slideLayout8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_rels/slideLayout9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9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2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12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>
            <a:spLocks noGrp="1"/>
          </p:cNvSpPr>
          <p:nvPr>
            <p:ph type="title" idx="0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0" name="Google Shape;800;p123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1" name="Google Shape;801;p12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2" name="Google Shape;802;p12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3" name="Google Shape;803;p12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4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6" name="Google Shape;806;p124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7" name="Google Shape;807;p12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8" name="Google Shape;808;p12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09" name="Google Shape;809;p12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25"/>
          <p:cNvSpPr txBox="1">
            <a:spLocks noGrp="1"/>
          </p:cNvSpPr>
          <p:nvPr>
            <p:ph type="title" idx="0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2" name="Google Shape;812;p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3" name="Google Shape;813;p1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4" name="Google Shape;814;p12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5" name="Google Shape;815;p12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6" name="Google Shape;816;p12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6"/>
          <p:cNvSpPr txBox="1">
            <a:spLocks noGrp="1"/>
          </p:cNvSpPr>
          <p:nvPr>
            <p:ph type="title" idx="0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" name="Google Shape;819;p1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0" name="Google Shape;820;p1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1" name="Google Shape;821;p12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2" name="Google Shape;822;p12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3" name="Google Shape;823;p12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27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6" name="Google Shape;826;p12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7" name="Google Shape;827;p12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8" name="Google Shape;828;p12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8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1" name="Google Shape;831;p1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2" name="Google Shape;832;p1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3" name="Google Shape;833;p128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4" name="Google Shape;834;p128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5" name="Google Shape;835;p12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6" name="Google Shape;836;p12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37" name="Google Shape;837;p12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29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0" name="Google Shape;840;p129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1" name="Google Shape;841;p129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2" name="Google Shape;842;p12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3" name="Google Shape;843;p12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4" name="Google Shape;844;p12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30"/>
          <p:cNvSpPr txBox="1">
            <a:spLocks noGrp="1"/>
          </p:cNvSpPr>
          <p:nvPr>
            <p:ph type="title" idx="0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7" name="Google Shape;847;p1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8" name="Google Shape;848;p13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" name="Google Shape;849;p13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0" name="Google Shape;850;p13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1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3" name="Google Shape;853;p13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4" name="Google Shape;854;p13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5" name="Google Shape;855;p13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6" name="Google Shape;856;p13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2"/>
          <p:cNvSpPr txBox="1">
            <a:spLocks noGrp="1"/>
          </p:cNvSpPr>
          <p:nvPr>
            <p:ph type="ctrTitle" idx="0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59" name="Google Shape;859;p1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0" name="Google Shape;860;p13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1" name="Google Shape;861;p13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2" name="Google Shape;862;p13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13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3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5"/>
          <p:cNvSpPr txBox="1">
            <a:spLocks noGrp="1"/>
          </p:cNvSpPr>
          <p:nvPr>
            <p:ph type="title" idx="0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78" name="Google Shape;878;p135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79" name="Google Shape;879;p13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" name="Google Shape;880;p13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1" name="Google Shape;881;p13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6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4" name="Google Shape;884;p136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5" name="Google Shape;885;p13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6" name="Google Shape;886;p13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7" name="Google Shape;887;p13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37"/>
          <p:cNvSpPr txBox="1">
            <a:spLocks noGrp="1"/>
          </p:cNvSpPr>
          <p:nvPr>
            <p:ph type="title" idx="0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0" name="Google Shape;890;p137"/>
          <p:cNvSpPr>
            <a:spLocks noGrp="1"/>
          </p:cNvSpPr>
          <p:nvPr>
            <p:ph type="pic" idx="2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1" name="Google Shape;891;p13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2" name="Google Shape;892;p13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3" name="Google Shape;893;p13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4" name="Google Shape;894;p13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8"/>
          <p:cNvSpPr txBox="1">
            <a:spLocks noGrp="1"/>
          </p:cNvSpPr>
          <p:nvPr>
            <p:ph type="title" idx="0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7" name="Google Shape;897;p138"/>
          <p:cNvSpPr txBox="1">
            <a:spLocks noGrp="1"/>
          </p:cNvSpPr>
          <p:nvPr>
            <p:ph type="body" idx="1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8" name="Google Shape;898;p13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99" name="Google Shape;899;p13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0" name="Google Shape;900;p13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1" name="Google Shape;901;p13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39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4" name="Google Shape;904;p13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5" name="Google Shape;905;p13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6" name="Google Shape;906;p13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40"/>
          <p:cNvSpPr txBox="1">
            <a:spLocks noGrp="1"/>
          </p:cNvSpPr>
          <p:nvPr>
            <p:ph type="title" idx="0"/>
          </p:nvPr>
        </p:nvSpPr>
        <p:spPr>
          <a:xfrm>
            <a:off x="630238" y="365125"/>
            <a:ext cx="78852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09" name="Google Shape;909;p14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73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0" name="Google Shape;910;p14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7300" cy="368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1" name="Google Shape;911;p140"/>
          <p:cNvSpPr txBox="1">
            <a:spLocks noGrp="1"/>
          </p:cNvSpPr>
          <p:nvPr>
            <p:ph type="body" idx="3"/>
          </p:nvPr>
        </p:nvSpPr>
        <p:spPr>
          <a:xfrm>
            <a:off x="4627563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2" name="Google Shape;912;p140"/>
          <p:cNvSpPr txBox="1">
            <a:spLocks noGrp="1"/>
          </p:cNvSpPr>
          <p:nvPr>
            <p:ph type="body" idx="4"/>
          </p:nvPr>
        </p:nvSpPr>
        <p:spPr>
          <a:xfrm>
            <a:off x="4627563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3" name="Google Shape;913;p14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4" name="Google Shape;914;p14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5" name="Google Shape;915;p14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41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8" name="Google Shape;918;p141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19" name="Google Shape;919;p141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0" name="Google Shape;920;p14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1" name="Google Shape;921;p14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2" name="Google Shape;922;p14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42"/>
          <p:cNvSpPr txBox="1">
            <a:spLocks noGrp="1"/>
          </p:cNvSpPr>
          <p:nvPr>
            <p:ph type="title" idx="0"/>
          </p:nvPr>
        </p:nvSpPr>
        <p:spPr>
          <a:xfrm>
            <a:off x="623888" y="1709738"/>
            <a:ext cx="78852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5" name="Google Shape;925;p14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5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6" name="Google Shape;926;p14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7" name="Google Shape;927;p14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28" name="Google Shape;928;p14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43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1" name="Google Shape;931;p14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2" name="Google Shape;932;p14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3" name="Google Shape;933;p14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4" name="Google Shape;934;p14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44"/>
          <p:cNvSpPr txBox="1">
            <a:spLocks noGrp="1"/>
          </p:cNvSpPr>
          <p:nvPr>
            <p:ph type="ctrTitle" idx="0"/>
          </p:nvPr>
        </p:nvSpPr>
        <p:spPr>
          <a:xfrm>
            <a:off x="1143000" y="1122363"/>
            <a:ext cx="6856500" cy="2387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7" name="Google Shape;937;p1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6500" cy="165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8" name="Google Shape;938;p14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9" name="Google Shape;939;p14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0" name="Google Shape;940;p14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4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2" name="Google Shape;952;p14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3" name="Google Shape;953;p14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47"/>
          <p:cNvSpPr txBox="1">
            <a:spLocks noGrp="1"/>
          </p:cNvSpPr>
          <p:nvPr>
            <p:ph type="title" idx="0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6" name="Google Shape;956;p147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7" name="Google Shape;957;p14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8" name="Google Shape;958;p14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9" name="Google Shape;959;p14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48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" name="Google Shape;962;p148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3" name="Google Shape;963;p14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4" name="Google Shape;964;p14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5" name="Google Shape;965;p14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49"/>
          <p:cNvSpPr txBox="1">
            <a:spLocks noGrp="1"/>
          </p:cNvSpPr>
          <p:nvPr>
            <p:ph type="title" idx="0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8" name="Google Shape;968;p149"/>
          <p:cNvSpPr>
            <a:spLocks noGrp="1"/>
          </p:cNvSpPr>
          <p:nvPr>
            <p:ph type="pic" idx="2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9" name="Google Shape;969;p14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0" name="Google Shape;970;p14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1" name="Google Shape;971;p14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2" name="Google Shape;972;p14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50"/>
          <p:cNvSpPr txBox="1">
            <a:spLocks noGrp="1"/>
          </p:cNvSpPr>
          <p:nvPr>
            <p:ph type="title" idx="0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5" name="Google Shape;975;p150"/>
          <p:cNvSpPr txBox="1">
            <a:spLocks noGrp="1"/>
          </p:cNvSpPr>
          <p:nvPr>
            <p:ph type="body" idx="1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6" name="Google Shape;976;p15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7" name="Google Shape;977;p15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8" name="Google Shape;978;p15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79" name="Google Shape;979;p15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51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2" name="Google Shape;982;p15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" name="Google Shape;983;p15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4" name="Google Shape;984;p15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52"/>
          <p:cNvSpPr txBox="1">
            <a:spLocks noGrp="1"/>
          </p:cNvSpPr>
          <p:nvPr>
            <p:ph type="title" idx="0"/>
          </p:nvPr>
        </p:nvSpPr>
        <p:spPr>
          <a:xfrm>
            <a:off x="630238" y="365125"/>
            <a:ext cx="78852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7" name="Google Shape;987;p15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73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8" name="Google Shape;988;p15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7300" cy="368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9" name="Google Shape;989;p152"/>
          <p:cNvSpPr txBox="1">
            <a:spLocks noGrp="1"/>
          </p:cNvSpPr>
          <p:nvPr>
            <p:ph type="body" idx="3"/>
          </p:nvPr>
        </p:nvSpPr>
        <p:spPr>
          <a:xfrm>
            <a:off x="4627563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0" name="Google Shape;990;p152"/>
          <p:cNvSpPr txBox="1">
            <a:spLocks noGrp="1"/>
          </p:cNvSpPr>
          <p:nvPr>
            <p:ph type="body" idx="4"/>
          </p:nvPr>
        </p:nvSpPr>
        <p:spPr>
          <a:xfrm>
            <a:off x="4627563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1" name="Google Shape;991;p15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2" name="Google Shape;992;p15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3" name="Google Shape;993;p15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3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6" name="Google Shape;996;p153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7" name="Google Shape;997;p153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8" name="Google Shape;998;p15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9" name="Google Shape;999;p15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0" name="Google Shape;1000;p15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54"/>
          <p:cNvSpPr txBox="1">
            <a:spLocks noGrp="1"/>
          </p:cNvSpPr>
          <p:nvPr>
            <p:ph type="title" idx="0"/>
          </p:nvPr>
        </p:nvSpPr>
        <p:spPr>
          <a:xfrm>
            <a:off x="623888" y="1709738"/>
            <a:ext cx="7885200" cy="2852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3" name="Google Shape;1003;p15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52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4" name="Google Shape;1004;p15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5" name="Google Shape;1005;p15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6" name="Google Shape;1006;p15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55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09" name="Google Shape;1009;p15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0" name="Google Shape;1010;p15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1" name="Google Shape;1011;p15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2" name="Google Shape;1012;p15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56"/>
          <p:cNvSpPr txBox="1">
            <a:spLocks noGrp="1"/>
          </p:cNvSpPr>
          <p:nvPr>
            <p:ph type="ctrTitle" idx="0"/>
          </p:nvPr>
        </p:nvSpPr>
        <p:spPr>
          <a:xfrm>
            <a:off x="1143000" y="1122363"/>
            <a:ext cx="6856500" cy="2387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5" name="Google Shape;1015;p15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6500" cy="1655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6" name="Google Shape;1016;p15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7" name="Google Shape;1017;p15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8" name="Google Shape;1018;p15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5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15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15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59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159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5" name="Google Shape;1035;p15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15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5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60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160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41" name="Google Shape;1041;p16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6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16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1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7" name="Google Shape;1047;p16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" name="Google Shape;1048;p16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16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16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1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1054" name="Google Shape;1054;p1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55" name="Google Shape;1055;p16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16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16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6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16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16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6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6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6" name="Google Shape;1066;p16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067" name="Google Shape;1067;p164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8" name="Google Shape;1068;p164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069" name="Google Shape;1069;p16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6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16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6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65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075" name="Google Shape;1075;p165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076" name="Google Shape;1076;p16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6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6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6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6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2" name="Google Shape;1082;p16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6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6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6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6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8" name="Google Shape;1088;p16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16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16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6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1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6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6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6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289" name="Google Shape;289;p4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296" name="Google Shape;296;p4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5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5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4" name="Google Shape;364;p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365" name="Google Shape;365;p56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6" name="Google Shape;366;p56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3" name="Google Shape;373;p57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374" name="Google Shape;374;p5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0" name="Google Shape;380;p5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59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6" name="Google Shape;386;p5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6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6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>
            <a:spLocks noGrp="1"/>
          </p:cNvSpPr>
          <p:nvPr>
            <p:ph type="title" idx="0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0" name="Google Shape;410;p63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1" name="Google Shape;411;p6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2" name="Google Shape;412;p6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3" name="Google Shape;413;p6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6" name="Google Shape;416;p64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7" name="Google Shape;417;p6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8" name="Google Shape;418;p6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9" name="Google Shape;419;p6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>
            <a:spLocks noGrp="1"/>
          </p:cNvSpPr>
          <p:nvPr>
            <p:ph type="title" idx="0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2" name="Google Shape;422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3" name="Google Shape;423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4" name="Google Shape;424;p6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5" name="Google Shape;425;p6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6" name="Google Shape;426;p6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title" idx="0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29" name="Google Shape;429;p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0" name="Google Shape;430;p6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1" name="Google Shape;431;p6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2" name="Google Shape;432;p6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3" name="Google Shape;433;p6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6" name="Google Shape;436;p6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7" name="Google Shape;437;p6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38" name="Google Shape;438;p6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8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1" name="Google Shape;441;p6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2" name="Google Shape;442;p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3" name="Google Shape;443;p68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5" name="Google Shape;445;p6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6" name="Google Shape;446;p6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47" name="Google Shape;447;p6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0" name="Google Shape;450;p69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1" name="Google Shape;451;p69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2" name="Google Shape;452;p6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3" name="Google Shape;453;p6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4" name="Google Shape;454;p6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>
            <a:spLocks noGrp="1"/>
          </p:cNvSpPr>
          <p:nvPr>
            <p:ph type="title" idx="0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7" name="Google Shape;457;p7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8" name="Google Shape;458;p7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59" name="Google Shape;459;p7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0" name="Google Shape;460;p7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3" name="Google Shape;463;p7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4" name="Google Shape;464;p7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5" name="Google Shape;465;p7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6" name="Google Shape;466;p7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2"/>
          <p:cNvSpPr txBox="1">
            <a:spLocks noGrp="1"/>
          </p:cNvSpPr>
          <p:nvPr>
            <p:ph type="ctrTitle" idx="0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69" name="Google Shape;469;p7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0" name="Google Shape;470;p7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1" name="Google Shape;471;p7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72" name="Google Shape;472;p7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7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7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75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7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7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7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6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76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7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7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7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77"/>
          <p:cNvSpPr>
            <a:spLocks noGrp="1"/>
          </p:cNvSpPr>
          <p:nvPr>
            <p:ph type="pic" idx="2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7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7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7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7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8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78"/>
          <p:cNvSpPr txBox="1">
            <a:spLocks noGrp="1"/>
          </p:cNvSpPr>
          <p:nvPr>
            <p:ph type="body" idx="1"/>
          </p:nvPr>
        </p:nvSpPr>
        <p:spPr>
          <a:xfrm>
            <a:off x="3886200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8" name="Google Shape;508;p7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8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9" name="Google Shape;509;p7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7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7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9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7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7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7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5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8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7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0" name="Google Shape;520;p8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73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p80"/>
          <p:cNvSpPr txBox="1">
            <a:spLocks noGrp="1"/>
          </p:cNvSpPr>
          <p:nvPr>
            <p:ph type="body" idx="3"/>
          </p:nvPr>
        </p:nvSpPr>
        <p:spPr>
          <a:xfrm>
            <a:off x="4627563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2" name="Google Shape;522;p80"/>
          <p:cNvSpPr txBox="1">
            <a:spLocks noGrp="1"/>
          </p:cNvSpPr>
          <p:nvPr>
            <p:ph type="body" idx="4"/>
          </p:nvPr>
        </p:nvSpPr>
        <p:spPr>
          <a:xfrm>
            <a:off x="4627563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8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8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81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81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8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8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8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52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8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5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6" name="Google Shape;536;p8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8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8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8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8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8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8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6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8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6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8" name="Google Shape;548;p8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8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8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8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8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7"/>
          <p:cNvSpPr txBox="1">
            <a:spLocks noGrp="1"/>
          </p:cNvSpPr>
          <p:nvPr>
            <p:ph type="title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87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67" name="Google Shape;567;p8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8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8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8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88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3" name="Google Shape;573;p8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8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8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8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8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0" name="Google Shape;580;p8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8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8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9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586" name="Google Shape;586;p9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7" name="Google Shape;587;p9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9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9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9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9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9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9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8" name="Google Shape;598;p9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599" name="Google Shape;599;p92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0" name="Google Shape;600;p92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601" name="Google Shape;601;p9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9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9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93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07" name="Google Shape;607;p93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08" name="Google Shape;608;p9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9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9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4" name="Google Shape;614;p9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9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9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9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0" name="Google Shape;620;p9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9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9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9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9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9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9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9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9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9"/>
          <p:cNvSpPr txBox="1">
            <a:spLocks noGrp="1"/>
          </p:cNvSpPr>
          <p:nvPr>
            <p:ph type="title" idx="0"/>
          </p:nvPr>
        </p:nvSpPr>
        <p:spPr>
          <a:xfrm rot="5400000">
            <a:off x="5895963" y="1006488"/>
            <a:ext cx="35211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4" name="Google Shape;644;p99"/>
          <p:cNvSpPr txBox="1">
            <a:spLocks noGrp="1"/>
          </p:cNvSpPr>
          <p:nvPr>
            <p:ph type="body" idx="1"/>
          </p:nvPr>
        </p:nvSpPr>
        <p:spPr>
          <a:xfrm rot="5400000">
            <a:off x="1704963" y="-974712"/>
            <a:ext cx="35211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5" name="Google Shape;645;p9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6" name="Google Shape;646;p9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47" name="Google Shape;647;p9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0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0" name="Google Shape;650;p100"/>
          <p:cNvSpPr txBox="1">
            <a:spLocks noGrp="1"/>
          </p:cNvSpPr>
          <p:nvPr>
            <p:ph type="body" idx="1"/>
          </p:nvPr>
        </p:nvSpPr>
        <p:spPr>
          <a:xfrm rot="5400000">
            <a:off x="1377212" y="678600"/>
            <a:ext cx="2195400" cy="403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1" name="Google Shape;651;p100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2" name="Google Shape;652;p100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3" name="Google Shape;653;p100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1"/>
          <p:cNvSpPr txBox="1">
            <a:spLocks noGrp="1"/>
          </p:cNvSpPr>
          <p:nvPr>
            <p:ph type="title" idx="0"/>
          </p:nvPr>
        </p:nvSpPr>
        <p:spPr>
          <a:xfrm>
            <a:off x="1792288" y="4800600"/>
            <a:ext cx="54849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6" name="Google Shape;656;p10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7" name="Google Shape;657;p10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4900" cy="804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8" name="Google Shape;658;p10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9" name="Google Shape;659;p10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0" name="Google Shape;660;p10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02"/>
          <p:cNvSpPr txBox="1">
            <a:spLocks noGrp="1"/>
          </p:cNvSpPr>
          <p:nvPr>
            <p:ph type="title" idx="0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3" name="Google Shape;663;p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0200" cy="585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4" name="Google Shape;664;p10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5" name="Google Shape;665;p102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6" name="Google Shape;666;p102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67" name="Google Shape;667;p102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3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0" name="Google Shape;670;p10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1" name="Google Shape;671;p10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2" name="Google Shape;672;p10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4"/>
          <p:cNvSpPr txBox="1">
            <a:spLocks noGrp="1"/>
          </p:cNvSpPr>
          <p:nvPr>
            <p:ph type="title" idx="0"/>
          </p:nvPr>
        </p:nvSpPr>
        <p:spPr>
          <a:xfrm>
            <a:off x="457200" y="274638"/>
            <a:ext cx="822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" name="Google Shape;675;p10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6" name="Google Shape;676;p10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7" name="Google Shape;677;p104"/>
          <p:cNvSpPr txBox="1">
            <a:spLocks noGrp="1"/>
          </p:cNvSpPr>
          <p:nvPr>
            <p:ph type="body" idx="3"/>
          </p:nvPr>
        </p:nvSpPr>
        <p:spPr>
          <a:xfrm>
            <a:off x="4643438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8" name="Google Shape;678;p104"/>
          <p:cNvSpPr txBox="1">
            <a:spLocks noGrp="1"/>
          </p:cNvSpPr>
          <p:nvPr>
            <p:ph type="body" idx="4"/>
          </p:nvPr>
        </p:nvSpPr>
        <p:spPr>
          <a:xfrm>
            <a:off x="4643438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9" name="Google Shape;679;p104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0" name="Google Shape;680;p104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1" name="Google Shape;681;p104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5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4" name="Google Shape;684;p105"/>
          <p:cNvSpPr txBox="1">
            <a:spLocks noGrp="1"/>
          </p:cNvSpPr>
          <p:nvPr>
            <p:ph type="body" idx="1"/>
          </p:nvPr>
        </p:nvSpPr>
        <p:spPr>
          <a:xfrm>
            <a:off x="4556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5" name="Google Shape;685;p105"/>
          <p:cNvSpPr txBox="1">
            <a:spLocks noGrp="1"/>
          </p:cNvSpPr>
          <p:nvPr>
            <p:ph type="body" idx="2"/>
          </p:nvPr>
        </p:nvSpPr>
        <p:spPr>
          <a:xfrm>
            <a:off x="2551113" y="1600200"/>
            <a:ext cx="19431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6" name="Google Shape;686;p10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7" name="Google Shape;687;p10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88" name="Google Shape;688;p10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6"/>
          <p:cNvSpPr txBox="1">
            <a:spLocks noGrp="1"/>
          </p:cNvSpPr>
          <p:nvPr>
            <p:ph type="title" idx="0"/>
          </p:nvPr>
        </p:nvSpPr>
        <p:spPr>
          <a:xfrm>
            <a:off x="722313" y="4406900"/>
            <a:ext cx="7770900" cy="1362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1" name="Google Shape;691;p10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0900" cy="15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/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2" name="Google Shape;692;p106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3" name="Google Shape;693;p106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4" name="Google Shape;694;p106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7"/>
          <p:cNvSpPr txBox="1">
            <a:spLocks noGrp="1"/>
          </p:cNvSpPr>
          <p:nvPr>
            <p:ph type="title" idx="0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7" name="Google Shape;697;p10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8" name="Google Shape;698;p10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99" name="Google Shape;699;p10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0" name="Google Shape;700;p10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8"/>
          <p:cNvSpPr txBox="1">
            <a:spLocks noGrp="1"/>
          </p:cNvSpPr>
          <p:nvPr>
            <p:ph type="ctrTitle" idx="0"/>
          </p:nvPr>
        </p:nvSpPr>
        <p:spPr>
          <a:xfrm>
            <a:off x="685800" y="2130425"/>
            <a:ext cx="7770900" cy="147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3" name="Google Shape;703;p10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3993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4" name="Google Shape;704;p108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5" name="Google Shape;705;p108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06" name="Google Shape;706;p108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0.xml"  /><Relationship Id="rId10" Type="http://schemas.openxmlformats.org/officeDocument/2006/relationships/slideLayout" Target="../slideLayouts/slideLayout109.xml"  /><Relationship Id="rId11" Type="http://schemas.openxmlformats.org/officeDocument/2006/relationships/slideLayout" Target="../slideLayouts/slideLayout110.xml"  /><Relationship Id="rId12" Type="http://schemas.openxmlformats.org/officeDocument/2006/relationships/theme" Target="../theme/theme10.xml"  /><Relationship Id="rId2" Type="http://schemas.openxmlformats.org/officeDocument/2006/relationships/slideLayout" Target="../slideLayouts/slideLayout101.xml"  /><Relationship Id="rId3" Type="http://schemas.openxmlformats.org/officeDocument/2006/relationships/slideLayout" Target="../slideLayouts/slideLayout102.xml"  /><Relationship Id="rId4" Type="http://schemas.openxmlformats.org/officeDocument/2006/relationships/slideLayout" Target="../slideLayouts/slideLayout103.xml"  /><Relationship Id="rId5" Type="http://schemas.openxmlformats.org/officeDocument/2006/relationships/slideLayout" Target="../slideLayouts/slideLayout104.xml"  /><Relationship Id="rId6" Type="http://schemas.openxmlformats.org/officeDocument/2006/relationships/slideLayout" Target="../slideLayouts/slideLayout105.xml"  /><Relationship Id="rId7" Type="http://schemas.openxmlformats.org/officeDocument/2006/relationships/slideLayout" Target="../slideLayouts/slideLayout106.xml"  /><Relationship Id="rId8" Type="http://schemas.openxmlformats.org/officeDocument/2006/relationships/slideLayout" Target="../slideLayouts/slideLayout107.xml"  /><Relationship Id="rId9" Type="http://schemas.openxmlformats.org/officeDocument/2006/relationships/slideLayout" Target="../slideLayouts/slideLayout108.xml"  /></Relationships>
</file>

<file path=ppt/slideMasters/_rels/slideMaster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1.xml"  /><Relationship Id="rId10" Type="http://schemas.openxmlformats.org/officeDocument/2006/relationships/slideLayout" Target="../slideLayouts/slideLayout120.xml"  /><Relationship Id="rId11" Type="http://schemas.openxmlformats.org/officeDocument/2006/relationships/slideLayout" Target="../slideLayouts/slideLayout121.xml"  /><Relationship Id="rId12" Type="http://schemas.openxmlformats.org/officeDocument/2006/relationships/theme" Target="../theme/theme11.xml"  /><Relationship Id="rId2" Type="http://schemas.openxmlformats.org/officeDocument/2006/relationships/slideLayout" Target="../slideLayouts/slideLayout112.xml"  /><Relationship Id="rId3" Type="http://schemas.openxmlformats.org/officeDocument/2006/relationships/slideLayout" Target="../slideLayouts/slideLayout113.xml"  /><Relationship Id="rId4" Type="http://schemas.openxmlformats.org/officeDocument/2006/relationships/slideLayout" Target="../slideLayouts/slideLayout114.xml"  /><Relationship Id="rId5" Type="http://schemas.openxmlformats.org/officeDocument/2006/relationships/slideLayout" Target="../slideLayouts/slideLayout115.xml"  /><Relationship Id="rId6" Type="http://schemas.openxmlformats.org/officeDocument/2006/relationships/slideLayout" Target="../slideLayouts/slideLayout116.xml"  /><Relationship Id="rId7" Type="http://schemas.openxmlformats.org/officeDocument/2006/relationships/slideLayout" Target="../slideLayouts/slideLayout117.xml"  /><Relationship Id="rId8" Type="http://schemas.openxmlformats.org/officeDocument/2006/relationships/slideLayout" Target="../slideLayouts/slideLayout118.xml"  /><Relationship Id="rId9" Type="http://schemas.openxmlformats.org/officeDocument/2006/relationships/slideLayout" Target="../slideLayouts/slideLayout119.xml"  /></Relationships>
</file>

<file path=ppt/slideMasters/_rels/slideMaster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2.xml"  /><Relationship Id="rId10" Type="http://schemas.openxmlformats.org/officeDocument/2006/relationships/slideLayout" Target="../slideLayouts/slideLayout131.xml"  /><Relationship Id="rId11" Type="http://schemas.openxmlformats.org/officeDocument/2006/relationships/slideLayout" Target="../slideLayouts/slideLayout132.xml"  /><Relationship Id="rId12" Type="http://schemas.openxmlformats.org/officeDocument/2006/relationships/theme" Target="../theme/theme12.xml"  /><Relationship Id="rId2" Type="http://schemas.openxmlformats.org/officeDocument/2006/relationships/slideLayout" Target="../slideLayouts/slideLayout123.xml"  /><Relationship Id="rId3" Type="http://schemas.openxmlformats.org/officeDocument/2006/relationships/slideLayout" Target="../slideLayouts/slideLayout124.xml"  /><Relationship Id="rId4" Type="http://schemas.openxmlformats.org/officeDocument/2006/relationships/slideLayout" Target="../slideLayouts/slideLayout125.xml"  /><Relationship Id="rId5" Type="http://schemas.openxmlformats.org/officeDocument/2006/relationships/slideLayout" Target="../slideLayouts/slideLayout126.xml"  /><Relationship Id="rId6" Type="http://schemas.openxmlformats.org/officeDocument/2006/relationships/slideLayout" Target="../slideLayouts/slideLayout127.xml"  /><Relationship Id="rId7" Type="http://schemas.openxmlformats.org/officeDocument/2006/relationships/slideLayout" Target="../slideLayouts/slideLayout128.xml"  /><Relationship Id="rId8" Type="http://schemas.openxmlformats.org/officeDocument/2006/relationships/slideLayout" Target="../slideLayouts/slideLayout129.xml"  /><Relationship Id="rId9" Type="http://schemas.openxmlformats.org/officeDocument/2006/relationships/slideLayout" Target="../slideLayouts/slideLayout130.xml"  /></Relationships>
</file>

<file path=ppt/slideMasters/_rels/slideMaster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3.xml"  /><Relationship Id="rId10" Type="http://schemas.openxmlformats.org/officeDocument/2006/relationships/slideLayout" Target="../slideLayouts/slideLayout142.xml"  /><Relationship Id="rId11" Type="http://schemas.openxmlformats.org/officeDocument/2006/relationships/slideLayout" Target="../slideLayouts/slideLayout143.xml"  /><Relationship Id="rId12" Type="http://schemas.openxmlformats.org/officeDocument/2006/relationships/theme" Target="../theme/theme13.xml"  /><Relationship Id="rId2" Type="http://schemas.openxmlformats.org/officeDocument/2006/relationships/slideLayout" Target="../slideLayouts/slideLayout134.xml"  /><Relationship Id="rId3" Type="http://schemas.openxmlformats.org/officeDocument/2006/relationships/slideLayout" Target="../slideLayouts/slideLayout135.xml"  /><Relationship Id="rId4" Type="http://schemas.openxmlformats.org/officeDocument/2006/relationships/slideLayout" Target="../slideLayouts/slideLayout136.xml"  /><Relationship Id="rId5" Type="http://schemas.openxmlformats.org/officeDocument/2006/relationships/slideLayout" Target="../slideLayouts/slideLayout137.xml"  /><Relationship Id="rId6" Type="http://schemas.openxmlformats.org/officeDocument/2006/relationships/slideLayout" Target="../slideLayouts/slideLayout138.xml"  /><Relationship Id="rId7" Type="http://schemas.openxmlformats.org/officeDocument/2006/relationships/slideLayout" Target="../slideLayouts/slideLayout139.xml"  /><Relationship Id="rId8" Type="http://schemas.openxmlformats.org/officeDocument/2006/relationships/slideLayout" Target="../slideLayouts/slideLayout140.xml"  /><Relationship Id="rId9" Type="http://schemas.openxmlformats.org/officeDocument/2006/relationships/slideLayout" Target="../slideLayouts/slideLayout14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_rels/slideMaster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10" Type="http://schemas.openxmlformats.org/officeDocument/2006/relationships/slideLayout" Target="../slideLayouts/slideLayout65.xml"  /><Relationship Id="rId11" Type="http://schemas.openxmlformats.org/officeDocument/2006/relationships/slideLayout" Target="../slideLayouts/slideLayout66.xml"  /><Relationship Id="rId12" Type="http://schemas.openxmlformats.org/officeDocument/2006/relationships/theme" Target="../theme/theme6.xml"  /><Relationship Id="rId2" Type="http://schemas.openxmlformats.org/officeDocument/2006/relationships/slideLayout" Target="../slideLayouts/slideLayout57.xml"  /><Relationship Id="rId3" Type="http://schemas.openxmlformats.org/officeDocument/2006/relationships/slideLayout" Target="../slideLayouts/slideLayout58.xml"  /><Relationship Id="rId4" Type="http://schemas.openxmlformats.org/officeDocument/2006/relationships/slideLayout" Target="../slideLayouts/slideLayout59.xml"  /><Relationship Id="rId5" Type="http://schemas.openxmlformats.org/officeDocument/2006/relationships/slideLayout" Target="../slideLayouts/slideLayout60.xml"  /><Relationship Id="rId6" Type="http://schemas.openxmlformats.org/officeDocument/2006/relationships/slideLayout" Target="../slideLayouts/slideLayout61.xml"  /><Relationship Id="rId7" Type="http://schemas.openxmlformats.org/officeDocument/2006/relationships/slideLayout" Target="../slideLayouts/slideLayout62.xml"  /><Relationship Id="rId8" Type="http://schemas.openxmlformats.org/officeDocument/2006/relationships/slideLayout" Target="../slideLayouts/slideLayout63.xml"  /><Relationship Id="rId9" Type="http://schemas.openxmlformats.org/officeDocument/2006/relationships/slideLayout" Target="../slideLayouts/slideLayout64.xml"  /></Relationships>
</file>

<file path=ppt/slideMasters/_rels/slideMaster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7.xml"  /><Relationship Id="rId10" Type="http://schemas.openxmlformats.org/officeDocument/2006/relationships/slideLayout" Target="../slideLayouts/slideLayout76.xml"  /><Relationship Id="rId11" Type="http://schemas.openxmlformats.org/officeDocument/2006/relationships/slideLayout" Target="../slideLayouts/slideLayout77.xml"  /><Relationship Id="rId12" Type="http://schemas.openxmlformats.org/officeDocument/2006/relationships/theme" Target="../theme/theme7.xml"  /><Relationship Id="rId2" Type="http://schemas.openxmlformats.org/officeDocument/2006/relationships/slideLayout" Target="../slideLayouts/slideLayout68.xml"  /><Relationship Id="rId3" Type="http://schemas.openxmlformats.org/officeDocument/2006/relationships/slideLayout" Target="../slideLayouts/slideLayout69.xml"  /><Relationship Id="rId4" Type="http://schemas.openxmlformats.org/officeDocument/2006/relationships/slideLayout" Target="../slideLayouts/slideLayout70.xml"  /><Relationship Id="rId5" Type="http://schemas.openxmlformats.org/officeDocument/2006/relationships/slideLayout" Target="../slideLayouts/slideLayout71.xml"  /><Relationship Id="rId6" Type="http://schemas.openxmlformats.org/officeDocument/2006/relationships/slideLayout" Target="../slideLayouts/slideLayout72.xml"  /><Relationship Id="rId7" Type="http://schemas.openxmlformats.org/officeDocument/2006/relationships/slideLayout" Target="../slideLayouts/slideLayout73.xml"  /><Relationship Id="rId8" Type="http://schemas.openxmlformats.org/officeDocument/2006/relationships/slideLayout" Target="../slideLayouts/slideLayout74.xml"  /><Relationship Id="rId9" Type="http://schemas.openxmlformats.org/officeDocument/2006/relationships/slideLayout" Target="../slideLayouts/slideLayout75.xml"  /></Relationships>
</file>

<file path=ppt/slideMasters/_rels/slideMaster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8.xml"  /><Relationship Id="rId10" Type="http://schemas.openxmlformats.org/officeDocument/2006/relationships/slideLayout" Target="../slideLayouts/slideLayout87.xml"  /><Relationship Id="rId11" Type="http://schemas.openxmlformats.org/officeDocument/2006/relationships/slideLayout" Target="../slideLayouts/slideLayout88.xml"  /><Relationship Id="rId12" Type="http://schemas.openxmlformats.org/officeDocument/2006/relationships/theme" Target="../theme/theme8.xml"  /><Relationship Id="rId2" Type="http://schemas.openxmlformats.org/officeDocument/2006/relationships/slideLayout" Target="../slideLayouts/slideLayout79.xml"  /><Relationship Id="rId3" Type="http://schemas.openxmlformats.org/officeDocument/2006/relationships/slideLayout" Target="../slideLayouts/slideLayout80.xml"  /><Relationship Id="rId4" Type="http://schemas.openxmlformats.org/officeDocument/2006/relationships/slideLayout" Target="../slideLayouts/slideLayout81.xml"  /><Relationship Id="rId5" Type="http://schemas.openxmlformats.org/officeDocument/2006/relationships/slideLayout" Target="../slideLayouts/slideLayout82.xml"  /><Relationship Id="rId6" Type="http://schemas.openxmlformats.org/officeDocument/2006/relationships/slideLayout" Target="../slideLayouts/slideLayout83.xml"  /><Relationship Id="rId7" Type="http://schemas.openxmlformats.org/officeDocument/2006/relationships/slideLayout" Target="../slideLayouts/slideLayout84.xml"  /><Relationship Id="rId8" Type="http://schemas.openxmlformats.org/officeDocument/2006/relationships/slideLayout" Target="../slideLayouts/slideLayout85.xml"  /><Relationship Id="rId9" Type="http://schemas.openxmlformats.org/officeDocument/2006/relationships/slideLayout" Target="../slideLayouts/slideLayout86.xml"  /></Relationships>
</file>

<file path=ppt/slideMasters/_rels/slideMaster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9.xml"  /><Relationship Id="rId10" Type="http://schemas.openxmlformats.org/officeDocument/2006/relationships/slideLayout" Target="../slideLayouts/slideLayout98.xml"  /><Relationship Id="rId11" Type="http://schemas.openxmlformats.org/officeDocument/2006/relationships/slideLayout" Target="../slideLayouts/slideLayout99.xml"  /><Relationship Id="rId12" Type="http://schemas.openxmlformats.org/officeDocument/2006/relationships/theme" Target="../theme/theme9.xml"  /><Relationship Id="rId2" Type="http://schemas.openxmlformats.org/officeDocument/2006/relationships/slideLayout" Target="../slideLayouts/slideLayout90.xml"  /><Relationship Id="rId3" Type="http://schemas.openxmlformats.org/officeDocument/2006/relationships/slideLayout" Target="../slideLayouts/slideLayout91.xml"  /><Relationship Id="rId4" Type="http://schemas.openxmlformats.org/officeDocument/2006/relationships/slideLayout" Target="../slideLayouts/slideLayout92.xml"  /><Relationship Id="rId5" Type="http://schemas.openxmlformats.org/officeDocument/2006/relationships/slideLayout" Target="../slideLayouts/slideLayout93.xml"  /><Relationship Id="rId6" Type="http://schemas.openxmlformats.org/officeDocument/2006/relationships/slideLayout" Target="../slideLayouts/slideLayout94.xml"  /><Relationship Id="rId7" Type="http://schemas.openxmlformats.org/officeDocument/2006/relationships/slideLayout" Target="../slideLayouts/slideLayout95.xml"  /><Relationship Id="rId8" Type="http://schemas.openxmlformats.org/officeDocument/2006/relationships/slideLayout" Target="../slideLayouts/slideLayout96.xml"  /><Relationship Id="rId9" Type="http://schemas.openxmlformats.org/officeDocument/2006/relationships/slideLayout" Target="../slideLayouts/slideLayout9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7" name="Google Shape;787;p12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8" name="Google Shape;788;p121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9" name="Google Shape;789;p121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0" name="Google Shape;790;p121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12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2" name="Google Shape;792;p12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3" name="Google Shape;793;p12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3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13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133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133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8" name="Google Shape;868;p133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9" name="Google Shape;869;p13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0" name="Google Shape;870;p13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1" name="Google Shape;871;p13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Gulim"/>
              <a:buNone/>
              <a:defRPr sz="1200" b="0" i="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4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3" name="Google Shape;943;p14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4" name="Google Shape;944;p145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5" name="Google Shape;945;p145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6" name="Google Shape;946;p145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7" name="Google Shape;947;p14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8" name="Google Shape;948;p14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14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5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15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157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157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157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15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15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15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49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49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  <a:defRPr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7" name="Google Shape;397;p61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61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9" name="Google Shape;399;p61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0" name="Google Shape;400;p61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1" name="Google Shape;401;p61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61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61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3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73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73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73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73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73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73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1" name="Google Shape;481;p73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5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85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85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85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85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85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85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85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7"/>
          <p:cNvSpPr txBox="1">
            <a:spLocks noGrp="1"/>
          </p:cNvSpPr>
          <p:nvPr>
            <p:ph type="title"/>
          </p:nvPr>
        </p:nvSpPr>
        <p:spPr>
          <a:xfrm>
            <a:off x="455612" y="274637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1" name="Google Shape;631;p97"/>
          <p:cNvSpPr txBox="1">
            <a:spLocks noGrp="1"/>
          </p:cNvSpPr>
          <p:nvPr>
            <p:ph type="body" idx="1"/>
          </p:nvPr>
        </p:nvSpPr>
        <p:spPr>
          <a:xfrm>
            <a:off x="455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2" name="Google Shape;632;p97"/>
          <p:cNvSpPr txBox="1">
            <a:spLocks noGrp="1"/>
          </p:cNvSpPr>
          <p:nvPr>
            <p:ph type="body" idx="2"/>
          </p:nvPr>
        </p:nvSpPr>
        <p:spPr>
          <a:xfrm>
            <a:off x="4646612" y="1600200"/>
            <a:ext cx="40386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3" name="Google Shape;633;p97"/>
          <p:cNvSpPr txBox="1">
            <a:spLocks noGrp="1"/>
          </p:cNvSpPr>
          <p:nvPr>
            <p:ph type="body" idx="3"/>
          </p:nvPr>
        </p:nvSpPr>
        <p:spPr>
          <a:xfrm>
            <a:off x="455612" y="3983037"/>
            <a:ext cx="40371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4" name="Google Shape;634;p97"/>
          <p:cNvSpPr txBox="1">
            <a:spLocks noGrp="1"/>
          </p:cNvSpPr>
          <p:nvPr>
            <p:ph type="body" idx="4"/>
          </p:nvPr>
        </p:nvSpPr>
        <p:spPr>
          <a:xfrm>
            <a:off x="4645025" y="3983037"/>
            <a:ext cx="40386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5" name="Google Shape;635;p97"/>
          <p:cNvSpPr txBox="1">
            <a:spLocks noGrp="1"/>
          </p:cNvSpPr>
          <p:nvPr>
            <p:ph type="dt" idx="10"/>
          </p:nvPr>
        </p:nvSpPr>
        <p:spPr>
          <a:xfrm>
            <a:off x="455612" y="6354762"/>
            <a:ext cx="2135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6" name="Google Shape;636;p97"/>
          <p:cNvSpPr txBox="1">
            <a:spLocks noGrp="1"/>
          </p:cNvSpPr>
          <p:nvPr>
            <p:ph type="ftr" idx="11"/>
          </p:nvPr>
        </p:nvSpPr>
        <p:spPr>
          <a:xfrm>
            <a:off x="3121025" y="6354762"/>
            <a:ext cx="2898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7" name="Google Shape;637;p97"/>
          <p:cNvSpPr txBox="1">
            <a:spLocks noGrp="1"/>
          </p:cNvSpPr>
          <p:nvPr>
            <p:ph type="sldNum" idx="12"/>
          </p:nvPr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6.xml"  /><Relationship Id="rId3" Type="http://schemas.openxmlformats.org/officeDocument/2006/relationships/image" Target="../media/image15.png"  /><Relationship Id="rId4" Type="http://schemas.openxmlformats.org/officeDocument/2006/relationships/image" Target="../media/image12.png"  /><Relationship Id="rId5" Type="http://schemas.openxmlformats.org/officeDocument/2006/relationships/image" Target="../media/image16.png"  /><Relationship Id="rId6" Type="http://schemas.openxmlformats.org/officeDocument/2006/relationships/image" Target="../media/image13.png"  /><Relationship Id="rId7" Type="http://schemas.openxmlformats.org/officeDocument/2006/relationships/image" Target="../media/image11.png"  /><Relationship Id="rId8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6.xml"  /><Relationship Id="rId3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6.xml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9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2.jpeg"  /><Relationship Id="rId4" Type="http://schemas.openxmlformats.org/officeDocument/2006/relationships/hyperlink" Target="https://www.python.org/downloads/" TargetMode="External" /><Relationship Id="rId5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0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0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00.xml"  /><Relationship Id="rId3" Type="http://schemas.openxmlformats.org/officeDocument/2006/relationships/image" Target="../media/image26.jpeg"  /><Relationship Id="rId4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8.jpeg"  /><Relationship Id="rId4" Type="http://schemas.openxmlformats.org/officeDocument/2006/relationships/image" Target="../media/image29.png"  /><Relationship Id="rId5" Type="http://schemas.openxmlformats.org/officeDocument/2006/relationships/image" Target="../media/image3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111.xml"  /><Relationship Id="rId3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111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11.xml"  /><Relationship Id="rId3" Type="http://schemas.openxmlformats.org/officeDocument/2006/relationships/image" Target="../media/image3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111.xml"  /><Relationship Id="rId3" Type="http://schemas.openxmlformats.org/officeDocument/2006/relationships/image" Target="../media/image3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111.xml"  /><Relationship Id="rId3" Type="http://schemas.openxmlformats.org/officeDocument/2006/relationships/image" Target="../media/image36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122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3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3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hyperlink" Target="https://www.python.org/downloads/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7.xml"  /><Relationship Id="rId3" Type="http://schemas.openxmlformats.org/officeDocument/2006/relationships/image" Target="../media/image11.png"  /><Relationship Id="rId4" Type="http://schemas.openxmlformats.org/officeDocument/2006/relationships/hyperlink" Target="https://www.r-project.org/" TargetMode="External" /><Relationship Id="rId5" Type="http://schemas.openxmlformats.org/officeDocument/2006/relationships/hyperlink" Target="https://dev.mysql.com/downloads/windows/installer/8.0.html" TargetMode="External" /><Relationship Id="rId6" Type="http://schemas.openxmlformats.org/officeDocument/2006/relationships/image" Target="../media/image12.png"  /><Relationship Id="rId7" Type="http://schemas.openxmlformats.org/officeDocument/2006/relationships/hyperlink" Target="https://atom.io/" TargetMode="External"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69"/>
          <p:cNvSpPr txBox="1"/>
          <p:nvPr/>
        </p:nvSpPr>
        <p:spPr>
          <a:xfrm>
            <a:off x="981075" y="1597025"/>
            <a:ext cx="7335900" cy="175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mart </a:t>
            </a: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eta</a:t>
            </a:r>
            <a:endParaRPr lang="en-US" sz="58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  <a:defRPr lang="ko-KR" altLang="en-US"/>
            </a:pPr>
            <a:r>
              <a:rPr lang="en-US" sz="33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주식시장을 이기는 똑똑한 투자전략</a:t>
            </a:r>
            <a:endParaRPr lang="en-US" sz="28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28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p169"/>
          <p:cNvSpPr txBox="1"/>
          <p:nvPr/>
        </p:nvSpPr>
        <p:spPr>
          <a:xfrm>
            <a:off x="1033462" y="3092450"/>
            <a:ext cx="5832600" cy="368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1800" b="0" i="0" u="none">
                <a:solidFill>
                  <a:srgbClr val="b3b3b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19년도 </a:t>
            </a:r>
            <a:r>
              <a:rPr lang="en-US" sz="1800" b="0" i="0" u="none">
                <a:solidFill>
                  <a:srgbClr val="b3b3b3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분반 / 산학 캡스톤 디자인 1 </a:t>
            </a:r>
            <a:endParaRPr lang="en-US" sz="1800" b="0" i="0" u="none">
              <a:solidFill>
                <a:srgbClr val="b3b3b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p169"/>
          <p:cNvSpPr txBox="1"/>
          <p:nvPr/>
        </p:nvSpPr>
        <p:spPr>
          <a:xfrm>
            <a:off x="5794375" y="5156200"/>
            <a:ext cx="2941500" cy="139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 Quant</a:t>
            </a:r>
            <a:endParaRPr lang="en-US" sz="1700" b="1" i="0" u="non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 </a:t>
            </a:r>
            <a:r>
              <a:rPr lang="en-US" sz="1700" b="1" i="0" u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박유영</a:t>
            </a:r>
            <a:endParaRPr lang="ko-KR" altLang="en-US" sz="1700" b="1" i="0" u="non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발표날짜 </a:t>
            </a:r>
            <a:r>
              <a:rPr lang="en-US" sz="1700" b="1" i="0" u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19</a:t>
            </a:r>
            <a:r>
              <a:rPr lang="en-US" sz="1700" b="1" i="0" u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 0</a:t>
            </a:r>
            <a:r>
              <a:rPr lang="ko-KR" alt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1700" b="1" i="0" u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lang="ko-KR" altLang="en-US" sz="1700" b="1" i="0" u="non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담당교수님 </a:t>
            </a:r>
            <a:r>
              <a:rPr lang="en-US" sz="1700" b="1" i="0" u="none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700" b="1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정현숙교수님</a:t>
            </a:r>
            <a:endParaRPr lang="en-US" sz="1700" b="1" i="0" u="non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700" b="1" i="0" u="none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p169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05;p175"/>
          <p:cNvSpPr txBox="1"/>
          <p:nvPr/>
        </p:nvSpPr>
        <p:spPr>
          <a:xfrm>
            <a:off x="2350846" y="3787287"/>
            <a:ext cx="3449879" cy="2475279"/>
          </a:xfrm>
          <a:prstGeom prst="rect">
            <a:avLst/>
          </a:prstGeom>
          <a:solidFill>
            <a:srgbClr val="262626">
              <a:alpha val="86670"/>
            </a:srgb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8" name="Google Shape;1268;p179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69" name="Google Shape;1269;p179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70" name="Google Shape;1270;p179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71" name="Google Shape;1271;p179"/>
          <p:cNvSpPr txBox="1"/>
          <p:nvPr/>
        </p:nvSpPr>
        <p:spPr>
          <a:xfrm>
            <a:off x="1041400" y="42862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72" name="Google Shape;1272;p179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lang="ko-KR"/>
          </a:p>
        </p:txBody>
      </p:sp>
      <p:sp>
        <p:nvSpPr>
          <p:cNvPr id="1273" name="Google Shape;1273;p179"/>
          <p:cNvSpPr txBox="1"/>
          <p:nvPr/>
        </p:nvSpPr>
        <p:spPr>
          <a:xfrm>
            <a:off x="549275" y="766762"/>
            <a:ext cx="6694500" cy="495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5 프로젝트</a:t>
            </a:r>
            <a:r>
              <a:rPr lang="ko-KR" alt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소개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700" b="1" i="0" u="none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2700" b="1" i="0" u="none">
                <a:solidFill>
                  <a:schemeClr val="tx1">
                    <a:lumMod val="85000"/>
                    <a:lumOff val="1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흐름도</a:t>
            </a:r>
            <a:endParaRPr lang="ko-KR" altLang="en-US" sz="2700" b="1" i="0" u="none">
              <a:solidFill>
                <a:schemeClr val="tx1">
                  <a:lumMod val="85000"/>
                  <a:lumOff val="1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5" name="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7197" y="1500463"/>
            <a:ext cx="1723679" cy="12452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76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6631" y="4064000"/>
            <a:ext cx="1285099" cy="1024852"/>
          </a:xfrm>
          <a:prstGeom prst="ellipse">
            <a:avLst/>
          </a:prstGeom>
        </p:spPr>
      </p:pic>
      <p:pic>
        <p:nvPicPr>
          <p:cNvPr id="12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65855" y="1387006"/>
            <a:ext cx="1426412" cy="1490601"/>
          </a:xfrm>
          <a:prstGeom prst="rect">
            <a:avLst/>
          </a:prstGeom>
        </p:spPr>
      </p:pic>
      <p:cxnSp>
        <p:nvCxnSpPr>
          <p:cNvPr id="1278" name=""/>
          <p:cNvCxnSpPr/>
          <p:nvPr/>
        </p:nvCxnSpPr>
        <p:spPr>
          <a:xfrm flipV="1">
            <a:off x="2366790" y="2132306"/>
            <a:ext cx="1131367" cy="9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"/>
          <p:cNvSpPr txBox="1"/>
          <p:nvPr/>
        </p:nvSpPr>
        <p:spPr>
          <a:xfrm>
            <a:off x="2498069" y="2153892"/>
            <a:ext cx="1138859" cy="3683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9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import</a:t>
            </a:r>
            <a:endParaRPr lang="en-US" altLang="ko-KR" sz="19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4260637" y="2837334"/>
            <a:ext cx="1138859" cy="37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9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tidy</a:t>
            </a:r>
            <a:endParaRPr lang="en-US" altLang="ko-KR" sz="19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81" name=""/>
          <p:cNvCxnSpPr/>
          <p:nvPr/>
        </p:nvCxnSpPr>
        <p:spPr>
          <a:xfrm rot="5400000">
            <a:off x="3556201" y="3428998"/>
            <a:ext cx="1092271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" name=""/>
          <p:cNvSpPr txBox="1"/>
          <p:nvPr/>
        </p:nvSpPr>
        <p:spPr>
          <a:xfrm>
            <a:off x="3235600" y="4048952"/>
            <a:ext cx="1459810" cy="36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9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transform</a:t>
            </a:r>
            <a:endParaRPr lang="en-US" altLang="ko-KR" sz="19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4639641" y="5399209"/>
            <a:ext cx="1456359" cy="37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9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visualize</a:t>
            </a:r>
            <a:endParaRPr lang="en-US" altLang="ko-KR" sz="19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2502590" y="5356777"/>
            <a:ext cx="1138860" cy="375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9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model</a:t>
            </a:r>
            <a:endParaRPr lang="en-US" altLang="ko-KR" sz="19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85" name=""/>
          <p:cNvCxnSpPr/>
          <p:nvPr/>
        </p:nvCxnSpPr>
        <p:spPr>
          <a:xfrm rot="16200000" flipH="1">
            <a:off x="4166862" y="4493989"/>
            <a:ext cx="883830" cy="867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"/>
          <p:cNvCxnSpPr/>
          <p:nvPr/>
        </p:nvCxnSpPr>
        <p:spPr>
          <a:xfrm rot="10800000">
            <a:off x="3333785" y="5553805"/>
            <a:ext cx="1280455" cy="70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"/>
          <p:cNvCxnSpPr/>
          <p:nvPr/>
        </p:nvCxnSpPr>
        <p:spPr>
          <a:xfrm rot="5400000" flipH="1" flipV="1">
            <a:off x="2869894" y="4480657"/>
            <a:ext cx="897062" cy="858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"/>
          <p:cNvCxnSpPr/>
          <p:nvPr/>
        </p:nvCxnSpPr>
        <p:spPr>
          <a:xfrm rot="16200000" flipV="1">
            <a:off x="7360066" y="3375525"/>
            <a:ext cx="680740" cy="615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" name=""/>
          <p:cNvSpPr txBox="1"/>
          <p:nvPr/>
        </p:nvSpPr>
        <p:spPr>
          <a:xfrm>
            <a:off x="7146045" y="2677000"/>
            <a:ext cx="1770407" cy="346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7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comunication</a:t>
            </a:r>
            <a:endParaRPr lang="en-US" altLang="ko-KR" sz="17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92" name=""/>
          <p:cNvPicPr>
            <a:picLocks noChangeAspect="1"/>
          </p:cNvPicPr>
          <p:nvPr/>
        </p:nvPicPr>
        <p:blipFill rotWithShape="1">
          <a:blip r:embed="rId6"/>
          <a:srcRect l="15700" r="17130"/>
          <a:stretch>
            <a:fillRect/>
          </a:stretch>
        </p:blipFill>
        <p:spPr>
          <a:xfrm>
            <a:off x="7272370" y="1695709"/>
            <a:ext cx="1148958" cy="982980"/>
          </a:xfrm>
          <a:prstGeom prst="rect">
            <a:avLst/>
          </a:prstGeom>
        </p:spPr>
      </p:pic>
      <p:pic>
        <p:nvPicPr>
          <p:cNvPr id="1293" name="Google Shape;1217;p176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584461" y="3747232"/>
            <a:ext cx="1355724" cy="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4" name=""/>
          <p:cNvCxnSpPr/>
          <p:nvPr/>
        </p:nvCxnSpPr>
        <p:spPr>
          <a:xfrm flipV="1">
            <a:off x="5012257" y="4279252"/>
            <a:ext cx="1433140" cy="9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5" name=""/>
          <p:cNvPicPr>
            <a:picLocks noChangeAspect="1"/>
          </p:cNvPicPr>
          <p:nvPr/>
        </p:nvPicPr>
        <p:blipFill rotWithShape="1">
          <a:blip r:embed="rId8"/>
          <a:srcRect r="72560"/>
          <a:stretch>
            <a:fillRect/>
          </a:stretch>
        </p:blipFill>
        <p:spPr>
          <a:xfrm>
            <a:off x="6543417" y="1377168"/>
            <a:ext cx="868254" cy="843183"/>
          </a:xfrm>
          <a:prstGeom prst="rect">
            <a:avLst/>
          </a:prstGeom>
        </p:spPr>
      </p:pic>
      <p:sp>
        <p:nvSpPr>
          <p:cNvPr id="1296" name=""/>
          <p:cNvSpPr txBox="1"/>
          <p:nvPr/>
        </p:nvSpPr>
        <p:spPr>
          <a:xfrm>
            <a:off x="3897130" y="2549768"/>
            <a:ext cx="818173" cy="334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600" b="1"/>
              <a:t>Excel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297" name=""/>
          <p:cNvSpPr txBox="1"/>
          <p:nvPr/>
        </p:nvSpPr>
        <p:spPr>
          <a:xfrm>
            <a:off x="2021682" y="5043121"/>
            <a:ext cx="1147884" cy="3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/>
              <a:t>Rstudio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298" name=""/>
          <p:cNvSpPr txBox="1"/>
          <p:nvPr/>
        </p:nvSpPr>
        <p:spPr>
          <a:xfrm>
            <a:off x="6328019" y="2435714"/>
            <a:ext cx="2002692" cy="338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/>
              <a:t>Eclipse &amp; Atom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1299" name=""/>
          <p:cNvSpPr txBox="1"/>
          <p:nvPr/>
        </p:nvSpPr>
        <p:spPr>
          <a:xfrm>
            <a:off x="6390726" y="4686788"/>
            <a:ext cx="2417885" cy="2928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1300" name=""/>
          <p:cNvSpPr txBox="1"/>
          <p:nvPr/>
        </p:nvSpPr>
        <p:spPr>
          <a:xfrm>
            <a:off x="6096000" y="4861876"/>
            <a:ext cx="4944208" cy="1376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Import: 데이터를 불러오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기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Tidy: 데이터를 정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리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Transform: 데이터를 변형</a:t>
            </a:r>
            <a:endParaRPr lang="ko-KR" altLang="ko-KR" b="1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Visualize: 데이터를 시각화</a:t>
            </a:r>
            <a:endParaRPr lang="ko-KR" altLang="ko-KR" b="1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Model: 데이터를 통해 모델을 짜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기</a:t>
            </a:r>
            <a:endParaRPr lang="ko-KR" altLang="en-US" b="1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ko-KR" b="1">
                <a:latin typeface="맑은 고딕"/>
                <a:ea typeface="맑은 고딕"/>
                <a:cs typeface="맑은 고딕"/>
              </a:rPr>
              <a:t>Communicate: 결과물을 출력 </a:t>
            </a:r>
            <a:endParaRPr lang="ko-KR" altLang="ko-KR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4" name="Google Shape;1254;p178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55" name="Google Shape;1255;p178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56" name="Google Shape;1256;p178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57" name="Google Shape;1257;p178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58" name="Google Shape;1258;p178"/>
          <p:cNvSpPr txBox="1"/>
          <p:nvPr/>
        </p:nvSpPr>
        <p:spPr>
          <a:xfrm>
            <a:off x="549275" y="766762"/>
            <a:ext cx="6694500" cy="495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5 프로젝트</a:t>
            </a:r>
            <a:r>
              <a:rPr lang="ko-KR" alt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소개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700" b="1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구성도</a:t>
            </a:r>
            <a:endParaRPr lang="en-US" sz="2700" b="1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1259;p178"/>
          <p:cNvSpPr txBox="1"/>
          <p:nvPr/>
        </p:nvSpPr>
        <p:spPr>
          <a:xfrm>
            <a:off x="1052512" y="1784350"/>
            <a:ext cx="1081200" cy="1495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 sz="7000" b="1" i="0" u="none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7000" b="1" i="0" u="none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260;p178"/>
          <p:cNvSpPr txBox="1"/>
          <p:nvPr/>
        </p:nvSpPr>
        <p:spPr>
          <a:xfrm>
            <a:off x="4710112" y="1822450"/>
            <a:ext cx="1081200" cy="1827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178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lang="ko-KR"/>
          </a:p>
        </p:txBody>
      </p:sp>
      <p:pic>
        <p:nvPicPr>
          <p:cNvPr id="1262" name="Google Shape;1262;p17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83518" y="1763459"/>
            <a:ext cx="4095880" cy="31431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3" name=""/>
          <p:cNvCxnSpPr/>
          <p:nvPr/>
        </p:nvCxnSpPr>
        <p:spPr>
          <a:xfrm flipV="1">
            <a:off x="2490201" y="2334039"/>
            <a:ext cx="3820355" cy="48660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"/>
          <p:cNvCxnSpPr/>
          <p:nvPr/>
        </p:nvCxnSpPr>
        <p:spPr>
          <a:xfrm>
            <a:off x="2508010" y="4197626"/>
            <a:ext cx="3781839" cy="9525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"/>
          <p:cNvCxnSpPr/>
          <p:nvPr/>
        </p:nvCxnSpPr>
        <p:spPr>
          <a:xfrm>
            <a:off x="4333082" y="3514311"/>
            <a:ext cx="1905000" cy="10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6" name=""/>
          <p:cNvSpPr txBox="1"/>
          <p:nvPr/>
        </p:nvSpPr>
        <p:spPr>
          <a:xfrm>
            <a:off x="6329668" y="1983886"/>
            <a:ext cx="2417884" cy="8240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국내 코스피 지수 표시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6278623" y="4821603"/>
            <a:ext cx="2417884" cy="824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국내 코스닥 지수 표시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6321362" y="3146619"/>
            <a:ext cx="2417885" cy="82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투자전략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버튼 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8" name="Google Shape;1268;p179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69" name="Google Shape;1269;p179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70" name="Google Shape;1270;p179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71" name="Google Shape;1271;p179"/>
          <p:cNvSpPr txBox="1"/>
          <p:nvPr/>
        </p:nvSpPr>
        <p:spPr>
          <a:xfrm>
            <a:off x="1041400" y="42862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72" name="Google Shape;1272;p179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lang="ko-KR"/>
          </a:p>
        </p:txBody>
      </p:sp>
      <p:sp>
        <p:nvSpPr>
          <p:cNvPr id="1273" name="Google Shape;1273;p179"/>
          <p:cNvSpPr txBox="1"/>
          <p:nvPr/>
        </p:nvSpPr>
        <p:spPr>
          <a:xfrm>
            <a:off x="549275" y="766762"/>
            <a:ext cx="6694500" cy="495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5 프로젝트 </a:t>
            </a:r>
            <a:r>
              <a:rPr lang="ko-KR" alt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</a:t>
            </a:r>
            <a:r>
              <a:rPr lang="en-US" sz="2700" b="1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구성도</a:t>
            </a:r>
            <a:endParaRPr lang="en-US" sz="2700" b="1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8926" y="1504851"/>
            <a:ext cx="4012444" cy="3586343"/>
          </a:xfrm>
          <a:prstGeom prst="rect">
            <a:avLst/>
          </a:prstGeom>
        </p:spPr>
      </p:pic>
      <p:cxnSp>
        <p:nvCxnSpPr>
          <p:cNvPr id="1276" name=""/>
          <p:cNvCxnSpPr/>
          <p:nvPr/>
        </p:nvCxnSpPr>
        <p:spPr>
          <a:xfrm flipV="1">
            <a:off x="2490201" y="2581689"/>
            <a:ext cx="3820355" cy="48660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7" name=""/>
          <p:cNvSpPr txBox="1"/>
          <p:nvPr/>
        </p:nvSpPr>
        <p:spPr>
          <a:xfrm>
            <a:off x="6329668" y="2231536"/>
            <a:ext cx="2417884" cy="1186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전략에 따른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과거 수익률 그래프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78" name=""/>
          <p:cNvCxnSpPr/>
          <p:nvPr/>
        </p:nvCxnSpPr>
        <p:spPr>
          <a:xfrm>
            <a:off x="4333082" y="4133436"/>
            <a:ext cx="1905000" cy="10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"/>
          <p:cNvSpPr txBox="1"/>
          <p:nvPr/>
        </p:nvSpPr>
        <p:spPr>
          <a:xfrm>
            <a:off x="6321362" y="3765744"/>
            <a:ext cx="2417885" cy="11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전략에 따른 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추천 주식 종목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4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순위</a:t>
            </a:r>
            <a:endParaRPr lang="ko-KR" altLang="en-US" sz="24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2" name="Google Shape;1282;p180"/>
          <p:cNvGraphicFramePr/>
          <p:nvPr/>
        </p:nvGraphicFramePr>
        <p:xfrm>
          <a:off x="401637" y="1833562"/>
          <a:ext cx="8272350" cy="3817850"/>
        </p:xfrm>
        <a:graphic>
          <a:graphicData uri="http://schemas.openxmlformats.org/drawingml/2006/table">
            <a:tbl>
              <a:tblPr>
                <a:noFill/>
                <a:tableStyleId>{E4F0C552-6D97-430D-B690-001D81E692B0}</a:tableStyleId>
              </a:tblPr>
              <a:tblGrid>
                <a:gridCol w="3500425"/>
                <a:gridCol w="339725"/>
                <a:gridCol w="336550"/>
                <a:gridCol w="360350"/>
                <a:gridCol w="355600"/>
                <a:gridCol w="339725"/>
                <a:gridCol w="334950"/>
                <a:gridCol w="339725"/>
                <a:gridCol w="338125"/>
                <a:gridCol w="338125"/>
                <a:gridCol w="336550"/>
                <a:gridCol w="338125"/>
                <a:gridCol w="338125"/>
                <a:gridCol w="338125"/>
                <a:gridCol w="338125"/>
              </a:tblGrid>
              <a:tr h="366700">
                <a:tc rowSpan="3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 내용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gridSpan="14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66700">
                <a:tc v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gridSpan="4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 월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gridSpan="4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 월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gridSpan="4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 월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gridSpan="2"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6 월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66700">
                <a:tc v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cbc97"/>
                    </a:solidFill>
                  </a:tcPr>
                </a:tc>
              </a:tr>
              <a:tr h="387350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 스터디(꾸준히)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tx2">
                        <a:lumMod val="7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tx2">
                        <a:lumMod val="7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</a:tr>
              <a:tr h="388925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 회의 및 계획(2주)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388925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guide에서 데이터수집(1주)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387350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데이터 분석(3주)</a:t>
                      </a:r>
                      <a:endParaRPr lang="en-US" sz="1600" b="1" i="0" u="non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tx2">
                        <a:lumMod val="7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chemeClr val="tx2">
                        <a:lumMod val="70000"/>
                      </a:schemeClr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388925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가공(3주)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387350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시각화 및 활용(3주)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</a:tr>
              <a:tr h="388925">
                <a:tc>
                  <a:txBody>
                    <a:bodyPr vert="horz" lIns="17900" tIns="17900" rIns="17900" bIns="17900" anchor="ctr" anchorCtr="0"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  <p:cxnSp>
        <p:nvCxnSpPr>
          <p:cNvPr id="1283" name="Google Shape;1283;p180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84" name="Google Shape;1284;p180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85" name="Google Shape;1285;p180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0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86" name="Google Shape;1286;p180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0" i="0" u="non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87" name="Google Shape;1287;p180"/>
          <p:cNvSpPr txBox="1"/>
          <p:nvPr/>
        </p:nvSpPr>
        <p:spPr>
          <a:xfrm>
            <a:off x="549275" y="766762"/>
            <a:ext cx="5470500" cy="500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Smart beta 계획일정 </a:t>
            </a:r>
            <a:endParaRPr lang="ko-KR"/>
          </a:p>
        </p:txBody>
      </p:sp>
      <p:sp>
        <p:nvSpPr>
          <p:cNvPr id="1288" name="Google Shape;1288;p180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3" name="Google Shape;1293;p181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4" name="Google Shape;1294;p181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95" name="Google Shape;1295;p181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296" name="Google Shape;1296;p181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297" name="Google Shape;1297;p181"/>
          <p:cNvSpPr txBox="1"/>
          <p:nvPr/>
        </p:nvSpPr>
        <p:spPr>
          <a:xfrm>
            <a:off x="611475" y="800533"/>
            <a:ext cx="724866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800"/>
              <a:buFont typeface="Malgun Gothic"/>
              <a:buNone/>
            </a:pPr>
            <a:r>
              <a:rPr lang="en-US" sz="28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7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Smart beta </a:t>
            </a:r>
            <a:r>
              <a:rPr lang="en-US" sz="2700" b="1" i="0" u="none" dirty="0" err="1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진행상황</a:t>
            </a:r>
            <a:r>
              <a:rPr lang="en-US" sz="2500" b="1" i="0" u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20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모델에 설정 배경</a:t>
            </a:r>
            <a:endParaRPr dirty="0"/>
          </a:p>
        </p:txBody>
      </p:sp>
      <p:sp>
        <p:nvSpPr>
          <p:cNvPr id="1301" name="Google Shape;1301;p181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pic>
        <p:nvPicPr>
          <p:cNvPr id="13" name="Picture 532" descr="DRW000040043b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44" y="2727915"/>
            <a:ext cx="6911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34" descr="DRW000040043b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56" y="4464640"/>
            <a:ext cx="7215188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535"/>
          <p:cNvSpPr>
            <a:spLocks noChangeArrowheads="1"/>
          </p:cNvSpPr>
          <p:nvPr/>
        </p:nvSpPr>
        <p:spPr bwMode="auto">
          <a:xfrm>
            <a:off x="4035869" y="3391490"/>
            <a:ext cx="349250" cy="455613"/>
          </a:xfrm>
          <a:prstGeom prst="downArrow">
            <a:avLst>
              <a:gd name="adj1" fmla="val 50009"/>
              <a:gd name="adj2" fmla="val 49832"/>
            </a:avLst>
          </a:prstGeom>
          <a:solidFill>
            <a:srgbClr val="9BC5AA"/>
          </a:solidFill>
          <a:ln w="9491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6" name="Rectangle 536"/>
          <p:cNvSpPr>
            <a:spLocks noChangeArrowheads="1"/>
          </p:cNvSpPr>
          <p:nvPr/>
        </p:nvSpPr>
        <p:spPr bwMode="white">
          <a:xfrm>
            <a:off x="784669" y="2167528"/>
            <a:ext cx="61341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논문 </a:t>
            </a:r>
            <a:r>
              <a:rPr lang="ko-KR" altLang="en-US" sz="2200" b="1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Arial" pitchFamily="34" charset="0"/>
              </a:rPr>
              <a:t>:</a:t>
            </a: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 </a:t>
            </a:r>
            <a:r>
              <a:rPr lang="ko-KR" altLang="en-US" sz="2200" b="1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Arial" pitchFamily="34" charset="0"/>
              </a:rPr>
              <a:t>(</a:t>
            </a: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A five</a:t>
            </a:r>
            <a:r>
              <a:rPr lang="ko-KR" altLang="en-US" sz="2200" b="1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Arial" pitchFamily="34" charset="0"/>
              </a:rPr>
              <a:t>-</a:t>
            </a: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factor asset pricing model</a:t>
            </a:r>
            <a:r>
              <a:rPr lang="ko-KR" altLang="en-US" sz="2200" b="1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Arial" pitchFamily="34" charset="0"/>
              </a:rPr>
              <a:t>)</a:t>
            </a: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 에서의 모델</a:t>
            </a:r>
          </a:p>
        </p:txBody>
      </p:sp>
      <p:sp>
        <p:nvSpPr>
          <p:cNvPr id="17" name="Rectangle 537"/>
          <p:cNvSpPr>
            <a:spLocks noChangeArrowheads="1"/>
          </p:cNvSpPr>
          <p:nvPr/>
        </p:nvSpPr>
        <p:spPr bwMode="white">
          <a:xfrm>
            <a:off x="870394" y="3926478"/>
            <a:ext cx="32067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6995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6995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22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Mom을 추가한 모델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5" name="Google Shape;1325;p183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26" name="Google Shape;1326;p183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27" name="Google Shape;1327;p183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328" name="Google Shape;1328;p183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329" name="Google Shape;1329;p183"/>
          <p:cNvSpPr txBox="1"/>
          <p:nvPr/>
        </p:nvSpPr>
        <p:spPr>
          <a:xfrm>
            <a:off x="763587" y="4075112"/>
            <a:ext cx="3600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83"/>
          <p:cNvSpPr txBox="1"/>
          <p:nvPr/>
        </p:nvSpPr>
        <p:spPr>
          <a:xfrm>
            <a:off x="1123950" y="977900"/>
            <a:ext cx="41037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183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/>
          </a:p>
        </p:txBody>
      </p:sp>
      <p:pic>
        <p:nvPicPr>
          <p:cNvPr id="19" name="Picture 1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54163"/>
            <a:ext cx="787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Group 1290"/>
          <p:cNvGraphicFramePr>
            <a:graphicFrameLocks noGrp="1"/>
          </p:cNvGraphicFramePr>
          <p:nvPr/>
        </p:nvGraphicFramePr>
        <p:xfrm>
          <a:off x="577850" y="2200275"/>
          <a:ext cx="7861300" cy="3821113"/>
        </p:xfrm>
        <a:graphic>
          <a:graphicData uri="http://schemas.openxmlformats.org/drawingml/2006/table">
            <a:tbl>
              <a:tblPr/>
              <a:tblGrid>
                <a:gridCol w="938213"/>
                <a:gridCol w="6923087"/>
              </a:tblGrid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팩터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설명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e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설명 할 수 없는 이상치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Rf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무 위험 수익률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국채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MKT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7524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시장 수익률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SMB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작은 주식이 큰 주식보다 수익이 더 좋다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Size effect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HML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가치 있는 주식이  가치 없는 주식보다  수익이 좋다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Value effect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RMW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질이 좋은 주식이 질이 안 좋은 주식보다 수익이 좋다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Quality effect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CMA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보수적으로 투자하는 회사 공격적으로 투자하는 회사보다 수익률이 높다.(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ROW Vol effect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814388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814388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ctr" defTabSz="8143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MOM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1pPr>
                      <a:lvl2pPr marL="98901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2pPr>
                      <a:lvl3pPr marL="152876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3pPr>
                      <a:lvl4pPr marL="206851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4pPr>
                      <a:lvl5pPr marL="2608263" indent="-449263" defTabSz="752475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5pPr>
                      <a:lvl6pPr marL="30654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6pPr>
                      <a:lvl7pPr marL="35226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7pPr>
                      <a:lvl8pPr marL="39798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8pPr>
                      <a:lvl9pPr marL="4437063" indent="-449263" defTabSz="752475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7524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수익이 좋았던 주식이 앞으로 수익이 좋다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Momnetum effect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바탕" pitchFamily="18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</a:txBody>
                  <a:tcPr marT="45706" marB="45706" horzOverflow="overflow">
                    <a:lnL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Google Shape;1297;p181"/>
          <p:cNvSpPr txBox="1"/>
          <p:nvPr/>
        </p:nvSpPr>
        <p:spPr>
          <a:xfrm>
            <a:off x="611475" y="800533"/>
            <a:ext cx="7248669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800"/>
              <a:buFont typeface="Malgun Gothic"/>
              <a:buNone/>
            </a:pPr>
            <a:r>
              <a:rPr lang="en-US" sz="28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7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Smart beta </a:t>
            </a:r>
            <a:r>
              <a:rPr lang="en-US" sz="2700" b="1" i="0" u="none" dirty="0" err="1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진행상황</a:t>
            </a:r>
            <a:r>
              <a:rPr lang="en-US" sz="2500" b="1" i="0" u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ko-KR" altLang="en-US" sz="2000" dirty="0" smtClean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모델에 설정 배경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4" name="Google Shape;1344;p184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45" name="Google Shape;1345;p184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46" name="Google Shape;1346;p184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347" name="Google Shape;1347;p184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354" name="Google Shape;1354;p184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/>
          </a:p>
        </p:txBody>
      </p:sp>
      <p:sp>
        <p:nvSpPr>
          <p:cNvPr id="13" name="Rectangle 518"/>
          <p:cNvSpPr>
            <a:spLocks noChangeArrowheads="1"/>
          </p:cNvSpPr>
          <p:nvPr/>
        </p:nvSpPr>
        <p:spPr bwMode="white">
          <a:xfrm>
            <a:off x="341313" y="763588"/>
            <a:ext cx="826928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8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3</a:t>
            </a:r>
            <a:r>
              <a:rPr lang="ko-KR" altLang="en-US" sz="2800" b="1" dirty="0">
                <a:solidFill>
                  <a:srgbClr val="4CBC97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28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Smart beta 진행상황</a:t>
            </a:r>
            <a:r>
              <a:rPr lang="ko-KR" altLang="en-US" sz="2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800" b="1" dirty="0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lang="ko-KR" altLang="en-US" sz="2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 수집</a:t>
            </a:r>
            <a:endParaRPr lang="ko-KR" altLang="en-US" sz="20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4" name="Picture 5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0" r="10237" b="-304"/>
          <a:stretch>
            <a:fillRect/>
          </a:stretch>
        </p:blipFill>
        <p:spPr bwMode="auto">
          <a:xfrm>
            <a:off x="549275" y="1554163"/>
            <a:ext cx="70548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523"/>
          <p:cNvSpPr>
            <a:spLocks noChangeArrowheads="1"/>
          </p:cNvSpPr>
          <p:nvPr/>
        </p:nvSpPr>
        <p:spPr bwMode="white">
          <a:xfrm>
            <a:off x="549275" y="5945188"/>
            <a:ext cx="8207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https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hlinkClick r:id="rId4"/>
              </a:rPr>
              <a:t>://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sites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hlinkClick r:id="rId4"/>
              </a:rPr>
              <a:t>.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google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hlinkClick r:id="rId4"/>
              </a:rPr>
              <a:t>.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com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hlinkClick r:id="rId4"/>
              </a:rPr>
              <a:t>/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view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hlinkClick r:id="rId4"/>
              </a:rPr>
              <a:t>/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  <a:hlinkClick r:id="rId4"/>
              </a:rPr>
              <a:t>handaresearch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ko-KR" altLang="en-US" sz="1800">
                <a:solidFill>
                  <a:srgbClr val="FFFFFF"/>
                </a:solidFill>
                <a:ea typeface="굴림" pitchFamily="50" charset="-127"/>
              </a:rPr>
              <a:t>에 접속</a:t>
            </a:r>
          </a:p>
        </p:txBody>
      </p:sp>
      <p:sp>
        <p:nvSpPr>
          <p:cNvPr id="16" name="AutoShape 524"/>
          <p:cNvSpPr>
            <a:spLocks noChangeArrowheads="1"/>
          </p:cNvSpPr>
          <p:nvPr/>
        </p:nvSpPr>
        <p:spPr bwMode="auto">
          <a:xfrm>
            <a:off x="1412875" y="2633663"/>
            <a:ext cx="2662238" cy="431800"/>
          </a:xfrm>
          <a:prstGeom prst="roundRect">
            <a:avLst>
              <a:gd name="adj" fmla="val 16667"/>
            </a:avLst>
          </a:prstGeom>
          <a:noFill/>
          <a:ln w="28587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7" name="Rectangle 525"/>
          <p:cNvSpPr>
            <a:spLocks noChangeArrowheads="1"/>
          </p:cNvSpPr>
          <p:nvPr/>
        </p:nvSpPr>
        <p:spPr bwMode="white">
          <a:xfrm>
            <a:off x="4221163" y="2921000"/>
            <a:ext cx="2805112" cy="636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한국 버전을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다운로드 합니다.</a:t>
            </a:r>
          </a:p>
        </p:txBody>
      </p:sp>
      <p:pic>
        <p:nvPicPr>
          <p:cNvPr id="18" name="Picture 5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060700"/>
            <a:ext cx="6461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516"/>
          <p:cNvSpPr>
            <a:spLocks noChangeShapeType="1"/>
          </p:cNvSpPr>
          <p:nvPr/>
        </p:nvSpPr>
        <p:spPr bwMode="auto">
          <a:xfrm>
            <a:off x="0" y="3175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1" name="Line 517"/>
          <p:cNvSpPr>
            <a:spLocks noChangeShapeType="1"/>
          </p:cNvSpPr>
          <p:nvPr/>
        </p:nvSpPr>
        <p:spPr bwMode="auto">
          <a:xfrm flipV="1">
            <a:off x="1041400" y="26988"/>
            <a:ext cx="0" cy="290512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2" name="Rectangle 518"/>
          <p:cNvSpPr>
            <a:spLocks noChangeArrowheads="1"/>
          </p:cNvSpPr>
          <p:nvPr/>
        </p:nvSpPr>
        <p:spPr bwMode="white">
          <a:xfrm>
            <a:off x="341313" y="763588"/>
            <a:ext cx="826928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00100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00100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8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8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</a:t>
            </a:r>
            <a:r>
              <a:rPr lang="ko-KR" altLang="en-US" sz="2800" b="1" dirty="0" smtClean="0">
                <a:solidFill>
                  <a:srgbClr val="4CBC97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28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lang="ko-KR" altLang="en-US" sz="28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Smart beta 진행상황</a:t>
            </a:r>
            <a:r>
              <a:rPr lang="ko-KR" altLang="en-US" sz="2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800" b="1" dirty="0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lang="ko-KR" altLang="en-US" sz="28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데이터 수집</a:t>
            </a:r>
            <a:endParaRPr lang="ko-KR" altLang="en-US" sz="20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13" name="Rectangle 519"/>
          <p:cNvSpPr>
            <a:spLocks noChangeArrowheads="1"/>
          </p:cNvSpPr>
          <p:nvPr/>
        </p:nvSpPr>
        <p:spPr bwMode="white">
          <a:xfrm>
            <a:off x="3514725" y="1308100"/>
            <a:ext cx="193040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016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016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016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016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016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016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016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016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016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400" b="1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 </a:t>
            </a:r>
          </a:p>
        </p:txBody>
      </p:sp>
      <p:sp>
        <p:nvSpPr>
          <p:cNvPr id="14" name="Rectangle 520"/>
          <p:cNvSpPr>
            <a:spLocks noChangeArrowheads="1"/>
          </p:cNvSpPr>
          <p:nvPr/>
        </p:nvSpPr>
        <p:spPr bwMode="white">
          <a:xfrm>
            <a:off x="463550" y="31750"/>
            <a:ext cx="7318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3조</a:t>
            </a:r>
          </a:p>
        </p:txBody>
      </p:sp>
      <p:sp>
        <p:nvSpPr>
          <p:cNvPr id="15" name="Rectangle 521"/>
          <p:cNvSpPr>
            <a:spLocks noChangeArrowheads="1"/>
          </p:cNvSpPr>
          <p:nvPr/>
        </p:nvSpPr>
        <p:spPr bwMode="white">
          <a:xfrm>
            <a:off x="1052513" y="34925"/>
            <a:ext cx="34544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85813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85813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5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산학 캡스톤 디자인 1</a:t>
            </a:r>
          </a:p>
        </p:txBody>
      </p:sp>
      <p:pic>
        <p:nvPicPr>
          <p:cNvPr id="16" name="Picture 5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266825"/>
            <a:ext cx="6873875" cy="54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523"/>
          <p:cNvSpPr>
            <a:spLocks noChangeArrowheads="1"/>
          </p:cNvSpPr>
          <p:nvPr/>
        </p:nvSpPr>
        <p:spPr bwMode="white">
          <a:xfrm>
            <a:off x="1123950" y="2273300"/>
            <a:ext cx="29511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0" b="1" dirty="0">
                <a:solidFill>
                  <a:srgbClr val="FF0000"/>
                </a:solidFill>
                <a:ea typeface="굴림" pitchFamily="50" charset="-127"/>
              </a:rPr>
              <a:t>data</a:t>
            </a:r>
            <a:r>
              <a:rPr lang="ko-KR" altLang="en-US" sz="18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_</a:t>
            </a:r>
            <a:r>
              <a:rPr lang="ko-KR" altLang="en-US" sz="1800" b="1" dirty="0">
                <a:solidFill>
                  <a:srgbClr val="FF0000"/>
                </a:solidFill>
                <a:ea typeface="굴림" pitchFamily="50" charset="-127"/>
              </a:rPr>
              <a:t>1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읽을 CSV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8" name="Rectangle 524"/>
          <p:cNvSpPr>
            <a:spLocks noChangeArrowheads="1"/>
          </p:cNvSpPr>
          <p:nvPr/>
        </p:nvSpPr>
        <p:spPr bwMode="white">
          <a:xfrm>
            <a:off x="5227638" y="2201863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8423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8423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0" b="1">
                <a:solidFill>
                  <a:srgbClr val="FF0000"/>
                </a:solidFill>
                <a:ea typeface="굴림" pitchFamily="50" charset="-127"/>
              </a:rPr>
              <a:t>data</a:t>
            </a:r>
            <a:r>
              <a:rPr lang="ko-KR" altLang="en-US" sz="18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_</a:t>
            </a:r>
            <a:r>
              <a:rPr lang="ko-KR" altLang="en-US" sz="1800" b="1">
                <a:solidFill>
                  <a:srgbClr val="FF0000"/>
                </a:solidFill>
                <a:ea typeface="굴림" pitchFamily="50" charset="-127"/>
              </a:rPr>
              <a:t>2</a:t>
            </a:r>
            <a:r>
              <a:rPr lang="ko-KR" altLang="en-US" sz="1800">
                <a:solidFill>
                  <a:srgbClr val="000000"/>
                </a:solidFill>
                <a:ea typeface="굴림" pitchFamily="50" charset="-127"/>
              </a:rPr>
              <a:t> </a:t>
            </a:r>
            <a:r>
              <a:rPr lang="ko-KR" altLang="en-US" sz="18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읽을 CSV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31781" y="6165950"/>
            <a:ext cx="180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총 </a:t>
            </a:r>
            <a:r>
              <a:rPr lang="en-US" altLang="ko-KR" sz="2000" b="1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842KB</a:t>
            </a:r>
            <a:endParaRPr lang="ko-KR" altLang="en-US" sz="2000" b="1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16"/>
          <p:cNvSpPr>
            <a:spLocks noChangeShapeType="1"/>
          </p:cNvSpPr>
          <p:nvPr/>
        </p:nvSpPr>
        <p:spPr bwMode="auto"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9" name="Rectangle 517"/>
          <p:cNvSpPr>
            <a:spLocks noChangeArrowheads="1"/>
          </p:cNvSpPr>
          <p:nvPr/>
        </p:nvSpPr>
        <p:spPr bwMode="auto"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0" name="Rectangle 518"/>
          <p:cNvSpPr>
            <a:spLocks noChangeArrowheads="1"/>
          </p:cNvSpPr>
          <p:nvPr/>
        </p:nvSpPr>
        <p:spPr bwMode="auto"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1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4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3조</a:t>
            </a:r>
          </a:p>
        </p:txBody>
      </p:sp>
      <p:sp>
        <p:nvSpPr>
          <p:cNvPr id="12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4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산학 캡스톤 디자인 1</a:t>
            </a:r>
          </a:p>
        </p:txBody>
      </p:sp>
      <p:sp>
        <p:nvSpPr>
          <p:cNvPr id="13" name="Line 521"/>
          <p:cNvSpPr>
            <a:spLocks noChangeShapeType="1"/>
          </p:cNvSpPr>
          <p:nvPr/>
        </p:nvSpPr>
        <p:spPr bwMode="auto"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14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7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</a:t>
            </a:r>
            <a:r>
              <a:rPr lang="ko-KR" altLang="en-US" sz="2700" b="1" dirty="0" smtClean="0">
                <a:solidFill>
                  <a:srgbClr val="4CBC97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27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lang="ko-KR" altLang="en-US" sz="27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Smart beta 진행상황</a:t>
            </a:r>
            <a:r>
              <a:rPr lang="ko-KR" altLang="en-US" sz="2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400" b="1" dirty="0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lang="ko-KR" altLang="en-US" sz="2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이용</a:t>
            </a:r>
            <a:r>
              <a:rPr lang="ko-KR" altLang="en-US" sz="20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한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데이터 분석</a:t>
            </a:r>
            <a:endParaRPr lang="ko-KR" altLang="en-US" sz="20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5" name="Picture 5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568450"/>
            <a:ext cx="8439150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268"/>
          <p:cNvGrpSpPr>
            <a:grpSpLocks/>
          </p:cNvGrpSpPr>
          <p:nvPr/>
        </p:nvGrpSpPr>
        <p:grpSpPr bwMode="auto">
          <a:xfrm>
            <a:off x="981075" y="1554163"/>
            <a:ext cx="6694488" cy="3816350"/>
            <a:chOff x="618" y="979"/>
            <a:chExt cx="4217" cy="2404"/>
          </a:xfrm>
        </p:grpSpPr>
        <p:sp>
          <p:nvSpPr>
            <p:cNvPr id="17" name="Rectangle 525"/>
            <p:cNvSpPr>
              <a:spLocks noChangeArrowheads="1"/>
            </p:cNvSpPr>
            <p:nvPr/>
          </p:nvSpPr>
          <p:spPr bwMode="auto">
            <a:xfrm>
              <a:off x="618" y="979"/>
              <a:ext cx="4217" cy="81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latinLnBrk="1" hangingPunct="1"/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8" name="Line 526"/>
            <p:cNvSpPr>
              <a:spLocks noChangeShapeType="1"/>
            </p:cNvSpPr>
            <p:nvPr/>
          </p:nvSpPr>
          <p:spPr bwMode="auto">
            <a:xfrm rot="16200000" flipH="1">
              <a:off x="-38" y="2588"/>
              <a:ext cx="1586" cy="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latinLnBrk="1" hangingPunct="1"/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19" name="Rectangle 527"/>
          <p:cNvSpPr>
            <a:spLocks noChangeArrowheads="1"/>
          </p:cNvSpPr>
          <p:nvPr/>
        </p:nvSpPr>
        <p:spPr bwMode="white">
          <a:xfrm>
            <a:off x="981075" y="5441950"/>
            <a:ext cx="345598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8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불러올 파일들의 시계열을 일정하게 해서 읽어옴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9" grpId="1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16"/>
          <p:cNvSpPr>
            <a:spLocks noChangeShapeType="1"/>
          </p:cNvSpPr>
          <p:nvPr/>
        </p:nvSpPr>
        <p:spPr>
          <a:xfrm>
            <a:off x="0" y="321542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0" name="Line 517"/>
          <p:cNvSpPr>
            <a:spLocks noChangeShapeType="1"/>
          </p:cNvSpPr>
          <p:nvPr/>
        </p:nvSpPr>
        <p:spPr>
          <a:xfrm flipV="1">
            <a:off x="1041400" y="27855"/>
            <a:ext cx="0" cy="293687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1" name="Rectangle 518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2" name="Rectangle 519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3" name="Rectangle 520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889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889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889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889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889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889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889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889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889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en-US" altLang="ko-KR" sz="20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R</a:t>
            </a:r>
            <a:r>
              <a:rPr lang="ko-KR" altLang="en-US" sz="2000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을 이용한 데이터 분석</a:t>
            </a:r>
            <a:endParaRPr lang="ko-KR" altLang="en-US" sz="2000">
              <a:solidFill>
                <a:srgbClr val="ffffff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4" name="Rectangle 521"/>
          <p:cNvSpPr>
            <a:spLocks noChangeArrowheads="1"/>
          </p:cNvSpPr>
          <p:nvPr/>
        </p:nvSpPr>
        <p:spPr bwMode="white">
          <a:xfrm>
            <a:off x="549275" y="53255"/>
            <a:ext cx="646113" cy="239712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15" name="Rectangle 522"/>
          <p:cNvSpPr>
            <a:spLocks noChangeArrowheads="1"/>
          </p:cNvSpPr>
          <p:nvPr/>
        </p:nvSpPr>
        <p:spPr bwMode="white">
          <a:xfrm>
            <a:off x="1052513" y="56430"/>
            <a:ext cx="3454400" cy="236537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grpSp>
        <p:nvGrpSpPr>
          <p:cNvPr id="16" name="Group 267"/>
          <p:cNvGrpSpPr/>
          <p:nvPr/>
        </p:nvGrpSpPr>
        <p:grpSpPr>
          <a:xfrm rot="0">
            <a:off x="0" y="1195388"/>
            <a:ext cx="9115425" cy="5399087"/>
            <a:chOff x="0" y="753"/>
            <a:chExt cx="5742" cy="3401"/>
          </a:xfrm>
        </p:grpSpPr>
        <p:pic>
          <p:nvPicPr>
            <p:cNvPr id="17" name="Picture 524" descr="E:\capstone\그래프.JPG"/>
            <p:cNvPicPr>
              <a:picLocks noChangeAspect="1" noChangeArrowheads="1"/>
            </p:cNvPicPr>
            <p:nvPr/>
          </p:nvPicPr>
          <p:blipFill rotWithShape="1">
            <a:blip r:embed="rId3"/>
            <a:srcRect r="190" b="13890"/>
            <a:stretch>
              <a:fillRect/>
            </a:stretch>
          </p:blipFill>
          <p:spPr>
            <a:xfrm>
              <a:off x="0" y="753"/>
              <a:ext cx="5742" cy="34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" name="Rectangle 525"/>
            <p:cNvSpPr>
              <a:spLocks noChangeArrowheads="1"/>
            </p:cNvSpPr>
            <p:nvPr/>
          </p:nvSpPr>
          <p:spPr>
            <a:xfrm>
              <a:off x="164" y="2969"/>
              <a:ext cx="5397" cy="1150"/>
            </a:xfrm>
            <a:prstGeom prst="rect">
              <a:avLst/>
            </a:prstGeom>
            <a:solidFill>
              <a:srgbClr val="ffffff"/>
            </a:solidFill>
            <a:ln w="19039" cmpd="sng">
              <a:solidFill>
                <a:srgbClr val="ffffff"/>
              </a:solidFill>
              <a:miter/>
            </a:ln>
            <a:effectLst/>
          </p:spPr>
          <p:txBody>
            <a:bodyPr/>
            <a:lstStyle/>
            <a:p>
              <a:pPr eaLnBrk="1" latinLnBrk="1" hangingPunct="1">
                <a:defRPr lang="ko-KR" altLang="en-US"/>
              </a:pPr>
              <a:endParaRPr lang="ko-KR" altLang="en-US">
                <a:ea typeface="굴림"/>
              </a:endParaRPr>
            </a:p>
          </p:txBody>
        </p:sp>
        <p:pic>
          <p:nvPicPr>
            <p:cNvPr id="19" name="Picture 526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4" y="2990"/>
              <a:ext cx="5353" cy="64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70"/>
          <p:cNvSpPr txBox="1"/>
          <p:nvPr/>
        </p:nvSpPr>
        <p:spPr>
          <a:xfrm>
            <a:off x="1455737" y="1047750"/>
            <a:ext cx="6240600" cy="792300"/>
          </a:xfrm>
          <a:prstGeom prst="rect">
            <a:avLst/>
          </a:prstGeom>
          <a:solidFill>
            <a:srgbClr val="262626">
              <a:alpha val="94510"/>
            </a:srgb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0" name="Google Shape;1110;p17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27187" y="1087437"/>
            <a:ext cx="7635874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70"/>
          <p:cNvSpPr txBox="1"/>
          <p:nvPr/>
        </p:nvSpPr>
        <p:spPr>
          <a:xfrm>
            <a:off x="1370012" y="5840412"/>
            <a:ext cx="6340500" cy="176100"/>
          </a:xfrm>
          <a:prstGeom prst="rect">
            <a:avLst/>
          </a:prstGeom>
          <a:solidFill>
            <a:srgbClr val="262626">
              <a:alpha val="94510"/>
            </a:srgb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2" name="Google Shape;1112;p170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113" name="Google Shape;1113;p170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pic>
        <p:nvPicPr>
          <p:cNvPr id="1114" name="Google Shape;1114;p170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7989887" y="6686550"/>
            <a:ext cx="1092200" cy="1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70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4d4d4d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116" name="Google Shape;1116;p170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4d4d4d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117" name="Google Shape;1117;p170"/>
          <p:cNvSpPr txBox="1"/>
          <p:nvPr/>
        </p:nvSpPr>
        <p:spPr>
          <a:xfrm>
            <a:off x="1698625" y="2057111"/>
            <a:ext cx="7632600" cy="388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Quant 소개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Smart beta 프로젝트 소개 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2.1 개발동기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2.2 개발내용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</a:t>
            </a:r>
            <a:r>
              <a:rPr lang="ko-KR" alt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3 기대방안</a:t>
            </a:r>
            <a:endParaRPr lang="ko-KR" alt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2.4 </a:t>
            </a:r>
            <a:r>
              <a:rPr lang="ko-KR" alt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endParaRPr lang="ko-KR" alt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	2.5 </a:t>
            </a:r>
            <a:r>
              <a:rPr lang="ko-KR" alt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흐름도 및 구성도</a:t>
            </a:r>
            <a:endParaRPr lang="ko-KR" alt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Smart beta 계획일정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Smart beta 진행상황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Smart beta 다음주 계획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25000"/>
              <a:buFont typeface="Malgun Gothic"/>
              <a:buNone/>
              <a:defRPr lang="ko-KR" altLang="en-US"/>
            </a:pPr>
            <a:r>
              <a:rPr lang="en-US" sz="21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Smart beta 참고문헌</a:t>
            </a:r>
            <a:endParaRPr lang="en-US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2100" b="1" i="0" u="none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1118;p170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3" name="Google Shape;1393;p188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6" name="Google Shape;1396;p188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24" name="Rectangle 517"/>
          <p:cNvSpPr>
            <a:spLocks noChangeArrowheads="1"/>
          </p:cNvSpPr>
          <p:nvPr/>
        </p:nvSpPr>
        <p:spPr bwMode="auto"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5" name="Rectangle 518"/>
          <p:cNvSpPr>
            <a:spLocks noChangeArrowheads="1"/>
          </p:cNvSpPr>
          <p:nvPr/>
        </p:nvSpPr>
        <p:spPr bwMode="auto"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6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4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3조</a:t>
            </a:r>
          </a:p>
        </p:txBody>
      </p:sp>
      <p:sp>
        <p:nvSpPr>
          <p:cNvPr id="27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1400" b="1">
                <a:solidFill>
                  <a:srgbClr val="7F7F7F"/>
                </a:solidFill>
                <a:latin typeface="맑은 고딕" pitchFamily="50" charset="-127"/>
                <a:ea typeface="맑은 고딕" pitchFamily="50" charset="-127"/>
                <a:sym typeface="Arial" pitchFamily="34" charset="0"/>
              </a:rPr>
              <a:t>산학 캡스톤 디자인 1</a:t>
            </a:r>
          </a:p>
        </p:txBody>
      </p:sp>
      <p:sp>
        <p:nvSpPr>
          <p:cNvPr id="28" name="Line 521"/>
          <p:cNvSpPr>
            <a:spLocks noChangeShapeType="1"/>
          </p:cNvSpPr>
          <p:nvPr/>
        </p:nvSpPr>
        <p:spPr bwMode="auto">
          <a:xfrm>
            <a:off x="0" y="316345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9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7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4</a:t>
            </a:r>
            <a:r>
              <a:rPr lang="ko-KR" altLang="en-US" sz="2700" b="1" dirty="0" smtClean="0">
                <a:solidFill>
                  <a:srgbClr val="4CBC97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.</a:t>
            </a:r>
            <a:r>
              <a:rPr lang="ko-KR" altLang="en-US" sz="2700" b="1" dirty="0" smtClean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</a:t>
            </a:r>
            <a:r>
              <a:rPr lang="ko-KR" altLang="en-US" sz="2700" b="1" dirty="0">
                <a:solidFill>
                  <a:srgbClr val="4CBC97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Smart beta 진행상황</a:t>
            </a:r>
            <a:r>
              <a:rPr lang="ko-KR" altLang="en-US" sz="2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ko-KR" altLang="en-US" sz="2400" b="1" dirty="0">
                <a:solidFill>
                  <a:srgbClr val="FFFFFF"/>
                </a:solidFill>
                <a:latin typeface="바탕" pitchFamily="18" charset="-127"/>
                <a:ea typeface="맑은 고딕" pitchFamily="50" charset="-127"/>
                <a:sym typeface="Wingdings" pitchFamily="2" charset="2"/>
              </a:rPr>
              <a:t>:</a:t>
            </a:r>
            <a:r>
              <a:rPr lang="ko-KR" altLang="en-US" sz="2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R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을 이용한 데이터 분석</a:t>
            </a:r>
            <a:endParaRPr lang="ko-KR" altLang="en-US" sz="20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30" name="Picture 5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736725"/>
            <a:ext cx="82470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274888"/>
            <a:ext cx="5429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525"/>
          <p:cNvSpPr>
            <a:spLocks noChangeArrowheads="1"/>
          </p:cNvSpPr>
          <p:nvPr/>
        </p:nvSpPr>
        <p:spPr bwMode="auto">
          <a:xfrm>
            <a:off x="476250" y="1698625"/>
            <a:ext cx="8207375" cy="555625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33" name="Rectangle 526"/>
          <p:cNvSpPr>
            <a:spLocks noChangeArrowheads="1"/>
          </p:cNvSpPr>
          <p:nvPr/>
        </p:nvSpPr>
        <p:spPr bwMode="white">
          <a:xfrm>
            <a:off x="765175" y="2994025"/>
            <a:ext cx="453548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8901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52876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206851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608263" indent="-449263" defTabSz="898525" latinLnBrk="1"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30654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5226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9798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4370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선형회기분석하여 결과를 보여줌</a:t>
            </a:r>
          </a:p>
        </p:txBody>
      </p:sp>
      <p:pic>
        <p:nvPicPr>
          <p:cNvPr id="34" name="Picture 527" descr="E:\capstone\회기분석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 b="15839"/>
          <a:stretch>
            <a:fillRect/>
          </a:stretch>
        </p:blipFill>
        <p:spPr bwMode="auto">
          <a:xfrm>
            <a:off x="333375" y="2346325"/>
            <a:ext cx="8496300" cy="420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528"/>
          <p:cNvSpPr>
            <a:spLocks noChangeArrowheads="1"/>
          </p:cNvSpPr>
          <p:nvPr/>
        </p:nvSpPr>
        <p:spPr bwMode="auto">
          <a:xfrm>
            <a:off x="6308725" y="4433888"/>
            <a:ext cx="719138" cy="1512887"/>
          </a:xfrm>
          <a:prstGeom prst="rect">
            <a:avLst/>
          </a:prstGeom>
          <a:noFill/>
          <a:ln w="38100" cmpd="sng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16"/>
          <p:cNvSpPr>
            <a:spLocks noChangeShapeType="1"/>
          </p:cNvSpPr>
          <p:nvPr/>
        </p:nvSpPr>
        <p:spPr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7" name="Rectangle 517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8" name="Rectangle 518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9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0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1" name="Line 521"/>
          <p:cNvSpPr>
            <a:spLocks noChangeShapeType="1"/>
          </p:cNvSpPr>
          <p:nvPr/>
        </p:nvSpPr>
        <p:spPr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22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200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데이터 수집</a:t>
            </a:r>
            <a:endParaRPr lang="ko-KR" altLang="en-US" sz="2200">
              <a:solidFill>
                <a:srgbClr val="ffffff"/>
              </a:solidFill>
              <a:latin typeface="맑은 고딕"/>
              <a:ea typeface="맑은 고딕"/>
              <a:sym typeface="Wingdings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rcRect l="270" t="17810" r="5870" b="1420"/>
          <a:stretch>
            <a:fillRect/>
          </a:stretch>
        </p:blipFill>
        <p:spPr>
          <a:xfrm>
            <a:off x="354134" y="1352263"/>
            <a:ext cx="8580682" cy="4153472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346008" y="5602652"/>
            <a:ext cx="7534520" cy="8248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종목별 주식가격을 분기별로 분류한 파일 불러옴</a:t>
            </a:r>
            <a:endParaRPr lang="ko-KR" altLang="en-US" sz="2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-&gt; 2000년 3월부터 총 종목 3084개의 주식</a:t>
            </a:r>
            <a:endParaRPr lang="ko-KR" altLang="en-US" sz="2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16"/>
          <p:cNvSpPr>
            <a:spLocks noChangeShapeType="1"/>
          </p:cNvSpPr>
          <p:nvPr/>
        </p:nvSpPr>
        <p:spPr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7" name="Rectangle 517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8" name="Rectangle 518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9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0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1" name="Line 521"/>
          <p:cNvSpPr>
            <a:spLocks noChangeShapeType="1"/>
          </p:cNvSpPr>
          <p:nvPr/>
        </p:nvSpPr>
        <p:spPr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22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200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데이터 수집</a:t>
            </a:r>
            <a:endParaRPr lang="ko-KR" altLang="en-US" sz="2200">
              <a:solidFill>
                <a:srgbClr val="ffffff"/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46009" y="5801456"/>
            <a:ext cx="7534520" cy="7009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  <a:cs typeface="맑은 고딕"/>
              </a:rPr>
              <a:t>PBR -&gt;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  <a:cs typeface="맑은 고딕"/>
              </a:rPr>
              <a:t> 자산을 통한 평가지수 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  <a:cs typeface="맑은 고딕"/>
              </a:rPr>
              <a:t>PER -&gt; </a:t>
            </a:r>
            <a:r>
              <a:rPr lang="ko-KR" altLang="en-US" sz="2000">
                <a:solidFill>
                  <a:schemeClr val="bg1">
                    <a:lumMod val="85000"/>
                  </a:schemeClr>
                </a:solidFill>
                <a:latin typeface="맑은 고딕"/>
                <a:ea typeface="맑은 고딕"/>
                <a:cs typeface="맑은 고딕"/>
              </a:rPr>
              <a:t>주가 수익비율을 통한 평가지수</a:t>
            </a:r>
            <a:endParaRPr lang="ko-KR" altLang="en-US" sz="2000">
              <a:solidFill>
                <a:schemeClr val="bg1">
                  <a:lumMod val="8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329712" y="1382792"/>
            <a:ext cx="7139721" cy="3762703"/>
            <a:chOff x="329712" y="1382792"/>
            <a:chExt cx="7139721" cy="3762703"/>
          </a:xfrm>
        </p:grpSpPr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3"/>
            <a:srcRect t="20660" r="21910" b="6170"/>
            <a:stretch>
              <a:fillRect/>
            </a:stretch>
          </p:blipFill>
          <p:spPr>
            <a:xfrm>
              <a:off x="329712" y="1382792"/>
              <a:ext cx="7139721" cy="3762703"/>
            </a:xfrm>
            <a:prstGeom prst="rect">
              <a:avLst/>
            </a:prstGeom>
          </p:spPr>
        </p:pic>
        <p:sp>
          <p:nvSpPr>
            <p:cNvPr id="28" name=""/>
            <p:cNvSpPr txBox="1"/>
            <p:nvPr/>
          </p:nvSpPr>
          <p:spPr>
            <a:xfrm>
              <a:off x="626878" y="3954096"/>
              <a:ext cx="2747596" cy="8172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2400">
                  <a:solidFill>
                    <a:srgbClr val="ff0000"/>
                  </a:solidFill>
                  <a:latin typeface="맑은 고딕"/>
                  <a:ea typeface="맑은 고딕"/>
                  <a:cs typeface="맑은 고딕"/>
                </a:rPr>
                <a:t>PBR</a:t>
              </a:r>
              <a:r>
                <a:rPr lang="ko-KR" altLang="en-US" sz="2400">
                  <a:solidFill>
                    <a:srgbClr val="ff0000"/>
                  </a:solidFill>
                  <a:latin typeface="맑은 고딕"/>
                  <a:ea typeface="맑은 고딕"/>
                  <a:cs typeface="맑은 고딕"/>
                </a:rPr>
                <a:t> 지수로 나타낸 데이터 </a:t>
              </a:r>
              <a:endParaRPr lang="ko-KR" altLang="en-US" sz="2400">
                <a:solidFill>
                  <a:srgbClr val="ff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1700089" y="1773561"/>
            <a:ext cx="7274047" cy="3860395"/>
            <a:chOff x="1700089" y="1773561"/>
            <a:chExt cx="7274047" cy="3860395"/>
          </a:xfrm>
        </p:grpSpPr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4"/>
            <a:srcRect t="18520" r="20440" b="6410"/>
            <a:stretch>
              <a:fillRect/>
            </a:stretch>
          </p:blipFill>
          <p:spPr>
            <a:xfrm>
              <a:off x="1700089" y="1773561"/>
              <a:ext cx="7274047" cy="3860395"/>
            </a:xfrm>
            <a:prstGeom prst="rect">
              <a:avLst/>
            </a:prstGeom>
          </p:spPr>
        </p:pic>
        <p:sp>
          <p:nvSpPr>
            <p:cNvPr id="32" name=""/>
            <p:cNvSpPr txBox="1"/>
            <p:nvPr/>
          </p:nvSpPr>
          <p:spPr>
            <a:xfrm>
              <a:off x="2653994" y="4308230"/>
              <a:ext cx="2747596" cy="823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2400">
                  <a:solidFill>
                    <a:srgbClr val="ff0000"/>
                  </a:solidFill>
                  <a:latin typeface="맑은 고딕"/>
                  <a:ea typeface="맑은 고딕"/>
                  <a:cs typeface="맑은 고딕"/>
                </a:rPr>
                <a:t>PER</a:t>
              </a:r>
              <a:r>
                <a:rPr lang="ko-KR" altLang="en-US" sz="2400">
                  <a:solidFill>
                    <a:srgbClr val="ff0000"/>
                  </a:solidFill>
                  <a:latin typeface="맑은 고딕"/>
                  <a:ea typeface="맑은 고딕"/>
                  <a:cs typeface="맑은 고딕"/>
                </a:rPr>
                <a:t> 지수로 나타낸 데이터 </a:t>
              </a:r>
              <a:endParaRPr lang="ko-KR" altLang="en-US" sz="2400">
                <a:solidFill>
                  <a:srgbClr val="ff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16"/>
          <p:cNvSpPr>
            <a:spLocks noChangeShapeType="1"/>
          </p:cNvSpPr>
          <p:nvPr/>
        </p:nvSpPr>
        <p:spPr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7" name="Rectangle 517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8" name="Rectangle 518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9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0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1" name="Line 521"/>
          <p:cNvSpPr>
            <a:spLocks noChangeShapeType="1"/>
          </p:cNvSpPr>
          <p:nvPr/>
        </p:nvSpPr>
        <p:spPr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22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 </a:t>
            </a:r>
            <a:r>
              <a:rPr lang="en-US" altLang="ko-KR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R</a:t>
            </a:r>
            <a:r>
              <a:rPr lang="ko-KR" altLang="en-US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을 통한 데이터 가공</a:t>
            </a:r>
            <a:endParaRPr lang="ko-KR" altLang="en-US" sz="2200">
              <a:solidFill>
                <a:srgbClr val="ffffff"/>
              </a:solidFill>
              <a:latin typeface="바탕"/>
              <a:ea typeface="맑은 고딕"/>
              <a:sym typeface="Wingdings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474" y="1240692"/>
            <a:ext cx="8537697" cy="4902167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5658035" y="2122364"/>
            <a:ext cx="2942981" cy="2219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불러온 데이터에서 </a:t>
            </a: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필요없는 요소 제거 </a:t>
            </a: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결측값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NA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정의 </a:t>
            </a: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분기별수익률을 나타낼 </a:t>
            </a: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matrix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생성 </a:t>
            </a:r>
            <a:endParaRPr lang="ko-KR" altLang="en-US" sz="20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16"/>
          <p:cNvSpPr>
            <a:spLocks noChangeShapeType="1"/>
          </p:cNvSpPr>
          <p:nvPr/>
        </p:nvSpPr>
        <p:spPr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7" name="Rectangle 517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8" name="Rectangle 518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9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0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1" name="Line 521"/>
          <p:cNvSpPr>
            <a:spLocks noChangeShapeType="1"/>
          </p:cNvSpPr>
          <p:nvPr/>
        </p:nvSpPr>
        <p:spPr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22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 </a:t>
            </a:r>
            <a:r>
              <a:rPr lang="en-US" altLang="ko-KR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R</a:t>
            </a:r>
            <a:r>
              <a:rPr lang="ko-KR" altLang="en-US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을 통한 데이터 가공</a:t>
            </a:r>
            <a:endParaRPr lang="ko-KR" altLang="en-US" sz="2200">
              <a:solidFill>
                <a:srgbClr val="ffffff"/>
              </a:solidFill>
              <a:latin typeface="바탕"/>
              <a:ea typeface="맑은 고딕"/>
              <a:sym typeface="Wingdings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539" y="1232779"/>
            <a:ext cx="8549641" cy="508849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3696432" y="2122364"/>
            <a:ext cx="5458558" cy="22191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가져온 데이터를 가공시켜서 행을 기준으로</a:t>
            </a: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회사, 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PBR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지수,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PER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지수,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PBR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순위,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PER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순위,</a:t>
            </a: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PBR 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순위+ 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PER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순위 값 , 총 순위</a:t>
            </a: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순으로 표시하는 </a:t>
            </a:r>
            <a:r>
              <a:rPr lang="en-US" altLang="ko-KR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grade</a:t>
            </a:r>
            <a:r>
              <a:rPr lang="ko-KR" altLang="en-US" sz="20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생성 </a:t>
            </a:r>
            <a:endParaRPr lang="ko-KR" altLang="en-US" sz="2000" b="1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16"/>
          <p:cNvSpPr>
            <a:spLocks noChangeShapeType="1"/>
          </p:cNvSpPr>
          <p:nvPr/>
        </p:nvSpPr>
        <p:spPr>
          <a:xfrm flipV="1">
            <a:off x="1041400" y="-4763"/>
            <a:ext cx="0" cy="285751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7" name="Rectangle 517"/>
          <p:cNvSpPr>
            <a:spLocks noChangeArrowheads="1"/>
          </p:cNvSpPr>
          <p:nvPr/>
        </p:nvSpPr>
        <p:spPr>
          <a:xfrm>
            <a:off x="2625725" y="2079625"/>
            <a:ext cx="2662238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8" name="Rectangle 518"/>
          <p:cNvSpPr>
            <a:spLocks noChangeArrowheads="1"/>
          </p:cNvSpPr>
          <p:nvPr/>
        </p:nvSpPr>
        <p:spPr>
          <a:xfrm>
            <a:off x="1052513" y="2076450"/>
            <a:ext cx="3168650" cy="3746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19" name="Rectangle 519"/>
          <p:cNvSpPr>
            <a:spLocks noChangeArrowheads="1"/>
          </p:cNvSpPr>
          <p:nvPr/>
        </p:nvSpPr>
        <p:spPr bwMode="white">
          <a:xfrm>
            <a:off x="549275" y="12700"/>
            <a:ext cx="646113" cy="23971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3조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0" name="Rectangle 520"/>
          <p:cNvSpPr>
            <a:spLocks noChangeArrowheads="1"/>
          </p:cNvSpPr>
          <p:nvPr/>
        </p:nvSpPr>
        <p:spPr bwMode="white">
          <a:xfrm>
            <a:off x="1052513" y="17463"/>
            <a:ext cx="3454400" cy="234950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50888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50888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ko-KR" altLang="en-US" sz="1400" b="1">
                <a:solidFill>
                  <a:srgbClr val="7f7f7f"/>
                </a:solidFill>
                <a:latin typeface="맑은 고딕"/>
                <a:ea typeface="맑은 고딕"/>
                <a:sym typeface="Arial"/>
              </a:rPr>
              <a:t>산학 캡스톤 디자인 1</a:t>
            </a:r>
            <a:endParaRPr lang="ko-KR" altLang="en-US" sz="1400" b="1">
              <a:solidFill>
                <a:srgbClr val="7f7f7f"/>
              </a:solidFill>
              <a:latin typeface="맑은 고딕"/>
              <a:ea typeface="맑은 고딕"/>
              <a:sym typeface="Arial"/>
            </a:endParaRPr>
          </a:p>
        </p:txBody>
      </p:sp>
      <p:sp>
        <p:nvSpPr>
          <p:cNvPr id="21" name="Line 521"/>
          <p:cNvSpPr>
            <a:spLocks noChangeShapeType="1"/>
          </p:cNvSpPr>
          <p:nvPr/>
        </p:nvSpPr>
        <p:spPr>
          <a:xfrm>
            <a:off x="0" y="292100"/>
            <a:ext cx="9142413" cy="0"/>
          </a:xfrm>
          <a:prstGeom prst="line">
            <a:avLst/>
          </a:prstGeom>
          <a:noFill/>
          <a:ln w="9491" cmpd="sng">
            <a:solidFill>
              <a:srgbClr val="797979"/>
            </a:solidFill>
            <a:round/>
          </a:ln>
          <a:effectLst/>
        </p:spPr>
        <p:txBody>
          <a:bodyPr wrap="square"/>
          <a:lstStyle/>
          <a:p>
            <a:pPr eaLnBrk="1" latinLnBrk="1" hangingPunct="1">
              <a:defRPr lang="ko-KR" altLang="en-US"/>
            </a:pPr>
            <a:endParaRPr lang="ko-KR" altLang="en-US">
              <a:ea typeface="굴림"/>
            </a:endParaRPr>
          </a:p>
        </p:txBody>
      </p:sp>
      <p:sp>
        <p:nvSpPr>
          <p:cNvPr id="22" name="Rectangle 522"/>
          <p:cNvSpPr>
            <a:spLocks noChangeArrowheads="1"/>
          </p:cNvSpPr>
          <p:nvPr/>
        </p:nvSpPr>
        <p:spPr bwMode="white">
          <a:xfrm>
            <a:off x="544513" y="615950"/>
            <a:ext cx="8497887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lIns="87260" tIns="43630" rIns="87260" bIns="43630"/>
          <a:lstStyle>
            <a:lvl1pPr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1pPr>
            <a:lvl2pPr marL="9890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2pPr>
            <a:lvl3pPr marL="15287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3pPr>
            <a:lvl4pPr marL="206851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2608263" indent="-449263" defTabSz="765175" latinLnBrk="1"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5pPr>
            <a:lvl6pPr marL="30654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6pPr>
            <a:lvl7pPr marL="35226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7pPr>
            <a:lvl8pPr marL="39798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8pPr>
            <a:lvl9pPr marL="4437063" indent="-449263" defTabSz="76517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eaLnBrk="1" hangingPunct="1">
              <a:spcBef>
                <a:spcPct val="0"/>
              </a:spcBef>
              <a:defRPr lang="ko-KR" altLang="en-US"/>
            </a:pPr>
            <a:r>
              <a:rPr lang="en-US" altLang="ko-KR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4</a:t>
            </a:r>
            <a:r>
              <a:rPr lang="ko-KR" altLang="en-US" sz="2700" b="1">
                <a:solidFill>
                  <a:srgbClr val="4cbc97"/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lang="ko-KR" altLang="en-US" sz="2700" b="1">
                <a:solidFill>
                  <a:srgbClr val="4cbc97"/>
                </a:solidFill>
                <a:latin typeface="맑은 고딕"/>
                <a:ea typeface="맑은 고딕"/>
                <a:sym typeface="Wingdings"/>
              </a:rPr>
              <a:t>  Smart beta 진행상황</a:t>
            </a:r>
            <a:r>
              <a:rPr lang="ko-KR" altLang="en-US" sz="2400" b="1">
                <a:solidFill>
                  <a:srgbClr val="ffffff"/>
                </a:solidFill>
                <a:latin typeface="맑은 고딕"/>
                <a:ea typeface="맑은 고딕"/>
                <a:sym typeface="Wingdings"/>
              </a:rPr>
              <a:t> </a:t>
            </a:r>
            <a:r>
              <a:rPr lang="ko-KR" altLang="en-US" sz="2400" b="1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: </a:t>
            </a:r>
            <a:r>
              <a:rPr lang="en-US" altLang="ko-KR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R</a:t>
            </a:r>
            <a:r>
              <a:rPr lang="ko-KR" altLang="en-US" sz="2200">
                <a:solidFill>
                  <a:srgbClr val="ffffff"/>
                </a:solidFill>
                <a:latin typeface="바탕"/>
                <a:ea typeface="맑은 고딕"/>
                <a:sym typeface="Wingdings"/>
              </a:rPr>
              <a:t>을 통한 데이터 가공</a:t>
            </a:r>
            <a:endParaRPr lang="ko-KR" altLang="en-US" sz="2200">
              <a:solidFill>
                <a:srgbClr val="ffffff"/>
              </a:solidFill>
              <a:latin typeface="바탕"/>
              <a:ea typeface="맑은 고딕"/>
              <a:sym typeface="Wingdings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217" y="1141290"/>
            <a:ext cx="8027135" cy="5228247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932168" y="2038106"/>
            <a:ext cx="7235519" cy="216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5143500" y="1585057"/>
            <a:ext cx="2246923" cy="3656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8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PBR+PER </a:t>
            </a:r>
            <a:r>
              <a:rPr lang="ko-KR" altLang="en-US" sz="1800" b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수익률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4" name="Google Shape;1404;p189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405" name="Google Shape;1405;p189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pic>
        <p:nvPicPr>
          <p:cNvPr id="1406" name="Google Shape;1406;p18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462" y="41275"/>
            <a:ext cx="506412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18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1030287" y="49212"/>
            <a:ext cx="1298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89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1181100" y="2774950"/>
            <a:ext cx="3975100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89"/>
          <p:cNvSpPr txBox="1"/>
          <p:nvPr/>
        </p:nvSpPr>
        <p:spPr>
          <a:xfrm>
            <a:off x="549275" y="766762"/>
            <a:ext cx="5470500" cy="500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Smart beta 다음주 계획 </a:t>
            </a:r>
            <a:endParaRPr lang="ko-KR"/>
          </a:p>
        </p:txBody>
      </p:sp>
      <p:sp>
        <p:nvSpPr>
          <p:cNvPr id="1410" name="Google Shape;1410;p189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endParaRPr lang="ko-KR"/>
          </a:p>
        </p:txBody>
      </p:sp>
      <p:sp>
        <p:nvSpPr>
          <p:cNvPr id="1411" name="Google Shape;1411;p189"/>
          <p:cNvSpPr txBox="1"/>
          <p:nvPr/>
        </p:nvSpPr>
        <p:spPr>
          <a:xfrm>
            <a:off x="1412875" y="3067050"/>
            <a:ext cx="2746500" cy="27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코스피 지수와 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비교분석 해보고, 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전략들로 데이터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가공을 한다 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2" name="Google Shape;1412;p189"/>
          <p:cNvSpPr/>
          <p:nvPr/>
        </p:nvSpPr>
        <p:spPr>
          <a:xfrm>
            <a:off x="5300662" y="2778125"/>
            <a:ext cx="2808300" cy="2376600"/>
          </a:xfrm>
          <a:prstGeom prst="roundRect">
            <a:avLst>
              <a:gd name="adj" fmla="val 16667"/>
            </a:avLst>
          </a:prstGeom>
          <a:solidFill>
            <a:srgbClr val="6ab297"/>
          </a:solidFill>
          <a:ln w="19050" cap="flat" cmpd="sng">
            <a:solidFill>
              <a:srgbClr val="6ab297"/>
            </a:solidFill>
            <a:prstDash val="solid"/>
            <a:miter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189"/>
          <p:cNvSpPr txBox="1"/>
          <p:nvPr/>
        </p:nvSpPr>
        <p:spPr>
          <a:xfrm>
            <a:off x="5360987" y="3282950"/>
            <a:ext cx="2748000" cy="27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수익률 좋은것을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선택하여, 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2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프로젝트에 활용</a:t>
            </a:r>
            <a:endParaRPr lang="ko-KR" altLang="en-US" sz="22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8" name="Google Shape;1418;p190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19" name="Google Shape;1419;p190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20" name="Google Shape;1420;p190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421" name="Google Shape;1421;p190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422" name="Google Shape;1422;p190"/>
          <p:cNvSpPr txBox="1"/>
          <p:nvPr/>
        </p:nvSpPr>
        <p:spPr>
          <a:xfrm>
            <a:off x="827087" y="2700337"/>
            <a:ext cx="7483500" cy="1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-"/>
            </a:pP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Markowitz, Harry M. (1952). </a:t>
            </a:r>
            <a:r>
              <a:rPr lang="en-US" sz="1800" b="0" i="0" u="none">
                <a:solidFill>
                  <a:srgbClr val="E6E6E6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Portfolio Selection</a:t>
            </a:r>
            <a:r>
              <a:rPr lang="en-US" sz="1800" b="0" i="0" u="none">
                <a:solidFill>
                  <a:srgbClr val="E6E6E6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-"/>
            </a:pP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Sharpe, William. (1964). Capital asset prices: A theory of market equilibrium under conditions of risk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-"/>
            </a:pP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Fama, French. (1992). "The Cross-Section of Expected Stock Return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-"/>
            </a:pP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메트릭 스튜디오 (문병로 저)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800"/>
              <a:buFont typeface="Arial"/>
              <a:buChar char="-"/>
            </a:pPr>
            <a:r>
              <a:rPr lang="en-US" sz="1800" b="0" i="0" u="none">
                <a:solidFill>
                  <a:srgbClr val="E6E6E6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(필요하면 더 추가할 예정)</a:t>
            </a:r>
            <a:endParaRPr/>
          </a:p>
        </p:txBody>
      </p:sp>
      <p:sp>
        <p:nvSpPr>
          <p:cNvPr id="1423" name="Google Shape;1423;p190"/>
          <p:cNvSpPr txBox="1"/>
          <p:nvPr/>
        </p:nvSpPr>
        <p:spPr>
          <a:xfrm>
            <a:off x="827087" y="1916112"/>
            <a:ext cx="5470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700"/>
              <a:buFont typeface="Malgun Gothic"/>
              <a:buNone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Smart beta 참고 문헌 </a:t>
            </a:r>
            <a:endParaRPr/>
          </a:p>
        </p:txBody>
      </p:sp>
      <p:sp>
        <p:nvSpPr>
          <p:cNvPr id="1424" name="Google Shape;1424;p190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/>
          </a:p>
        </p:txBody>
      </p:sp>
      <p:cxnSp>
        <p:nvCxnSpPr>
          <p:cNvPr id="1430" name="Google Shape;1430;p191"/>
          <p:cNvCxnSpPr/>
          <p:nvPr/>
        </p:nvCxnSpPr>
        <p:spPr>
          <a:xfrm>
            <a:off x="1330325" y="2922587"/>
            <a:ext cx="67692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1" name="Google Shape;1431;p191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" name="Google Shape;1436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5" y="1284287"/>
            <a:ext cx="6508750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8" name="Google Shape;1438;p192"/>
          <p:cNvCxnSpPr/>
          <p:nvPr/>
        </p:nvCxnSpPr>
        <p:spPr>
          <a:xfrm>
            <a:off x="1330325" y="2922587"/>
            <a:ext cx="67692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9" name="Google Shape;1439;p192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171"/>
          <p:cNvGrpSpPr/>
          <p:nvPr/>
        </p:nvGrpSpPr>
        <p:grpSpPr>
          <a:xfrm rot="0">
            <a:off x="331787" y="3927475"/>
            <a:ext cx="4065588" cy="1905000"/>
            <a:chOff x="209" y="2474"/>
            <a:chExt cx="2561" cy="1200"/>
          </a:xfrm>
        </p:grpSpPr>
        <p:sp>
          <p:nvSpPr>
            <p:cNvPr id="1124" name="Google Shape;1124;p171"/>
            <p:cNvSpPr txBox="1"/>
            <p:nvPr/>
          </p:nvSpPr>
          <p:spPr>
            <a:xfrm>
              <a:off x="209" y="2474"/>
              <a:ext cx="900" cy="1200"/>
            </a:xfrm>
            <a:prstGeom prst="rect">
              <a:avLst/>
            </a:prstGeom>
            <a:solidFill>
              <a:srgbClr val="0d0d0d">
                <a:alpha val="89410"/>
              </a:srgbClr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71"/>
            <p:cNvSpPr txBox="1"/>
            <p:nvPr/>
          </p:nvSpPr>
          <p:spPr>
            <a:xfrm>
              <a:off x="1270" y="2474"/>
              <a:ext cx="1500" cy="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6" name="Google Shape;1126;p171"/>
          <p:cNvGrpSpPr/>
          <p:nvPr/>
        </p:nvGrpSpPr>
        <p:grpSpPr>
          <a:xfrm rot="0">
            <a:off x="4624387" y="3929062"/>
            <a:ext cx="4065588" cy="1905000"/>
            <a:chOff x="2913" y="2475"/>
            <a:chExt cx="2561" cy="1200"/>
          </a:xfrm>
        </p:grpSpPr>
        <p:sp>
          <p:nvSpPr>
            <p:cNvPr id="1127" name="Google Shape;1127;p171"/>
            <p:cNvSpPr txBox="1"/>
            <p:nvPr/>
          </p:nvSpPr>
          <p:spPr>
            <a:xfrm>
              <a:off x="2913" y="2475"/>
              <a:ext cx="900" cy="1200"/>
            </a:xfrm>
            <a:prstGeom prst="rect">
              <a:avLst/>
            </a:prstGeom>
            <a:solidFill>
              <a:srgbClr val="0d0d0d">
                <a:alpha val="89410"/>
              </a:srgbClr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71"/>
            <p:cNvSpPr txBox="1"/>
            <p:nvPr/>
          </p:nvSpPr>
          <p:spPr>
            <a:xfrm>
              <a:off x="3974" y="2475"/>
              <a:ext cx="1500" cy="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171"/>
          <p:cNvGrpSpPr/>
          <p:nvPr/>
        </p:nvGrpSpPr>
        <p:grpSpPr>
          <a:xfrm rot="0">
            <a:off x="331787" y="1698625"/>
            <a:ext cx="4065588" cy="1905000"/>
            <a:chOff x="209" y="1070"/>
            <a:chExt cx="2561" cy="1200"/>
          </a:xfrm>
        </p:grpSpPr>
        <p:sp>
          <p:nvSpPr>
            <p:cNvPr id="1130" name="Google Shape;1130;p171"/>
            <p:cNvSpPr txBox="1"/>
            <p:nvPr/>
          </p:nvSpPr>
          <p:spPr>
            <a:xfrm>
              <a:off x="209" y="1070"/>
              <a:ext cx="900" cy="1200"/>
            </a:xfrm>
            <a:prstGeom prst="rect">
              <a:avLst/>
            </a:prstGeom>
            <a:solidFill>
              <a:srgbClr val="0d0d0d">
                <a:alpha val="89410"/>
              </a:srgbClr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71"/>
            <p:cNvSpPr txBox="1"/>
            <p:nvPr/>
          </p:nvSpPr>
          <p:spPr>
            <a:xfrm>
              <a:off x="1270" y="1070"/>
              <a:ext cx="1500" cy="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32" name="Google Shape;1132;p171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133" name="Google Shape;1133;p171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134" name="Google Shape;1134;p171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135" name="Google Shape;1135;p171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136" name="Google Shape;1136;p171"/>
          <p:cNvSpPr txBox="1"/>
          <p:nvPr/>
        </p:nvSpPr>
        <p:spPr>
          <a:xfrm>
            <a:off x="549275" y="695325"/>
            <a:ext cx="3165600" cy="500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Quant </a:t>
            </a:r>
            <a:r>
              <a:rPr lang="en-US" sz="27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lang="ko-KR"/>
          </a:p>
        </p:txBody>
      </p:sp>
      <p:pic>
        <p:nvPicPr>
          <p:cNvPr id="1138" name="Google Shape;1138;p171"/>
          <p:cNvPicPr/>
          <p:nvPr/>
        </p:nvPicPr>
        <p:blipFill rotWithShape="1">
          <a:blip r:embed="rId3">
            <a:alphaModFix/>
          </a:blip>
          <a:srcRect r="-580" b="12230"/>
          <a:stretch>
            <a:fillRect/>
          </a:stretch>
        </p:blipFill>
        <p:spPr>
          <a:xfrm>
            <a:off x="398462" y="1787525"/>
            <a:ext cx="1546225" cy="180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171"/>
          <p:cNvPicPr/>
          <p:nvPr/>
        </p:nvPicPr>
        <p:blipFill rotWithShape="1">
          <a:blip r:embed="rId4">
            <a:alphaModFix/>
          </a:blip>
          <a:srcRect l="15800" b="4880"/>
          <a:stretch>
            <a:fillRect/>
          </a:stretch>
        </p:blipFill>
        <p:spPr>
          <a:xfrm>
            <a:off x="4681537" y="4056062"/>
            <a:ext cx="1598612" cy="1798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1" name="Google Shape;1141;p171"/>
          <p:cNvGrpSpPr/>
          <p:nvPr/>
        </p:nvGrpSpPr>
        <p:grpSpPr>
          <a:xfrm rot="0">
            <a:off x="4624387" y="1698625"/>
            <a:ext cx="4065588" cy="1905000"/>
            <a:chOff x="2913" y="1070"/>
            <a:chExt cx="2561" cy="1200"/>
          </a:xfrm>
        </p:grpSpPr>
        <p:sp>
          <p:nvSpPr>
            <p:cNvPr id="1142" name="Google Shape;1142;p171"/>
            <p:cNvSpPr txBox="1"/>
            <p:nvPr/>
          </p:nvSpPr>
          <p:spPr>
            <a:xfrm>
              <a:off x="2913" y="1070"/>
              <a:ext cx="900" cy="1200"/>
            </a:xfrm>
            <a:prstGeom prst="rect">
              <a:avLst/>
            </a:prstGeom>
            <a:solidFill>
              <a:srgbClr val="0d0d0d">
                <a:alpha val="89410"/>
              </a:srgbClr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71"/>
            <p:cNvSpPr txBox="1"/>
            <p:nvPr/>
          </p:nvSpPr>
          <p:spPr>
            <a:xfrm>
              <a:off x="3974" y="1070"/>
              <a:ext cx="1500" cy="1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91424" tIns="45700" rIns="91424" bIns="45700" anchor="t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endParaRPr lang="ko-KR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6" name="Google Shape;1146;p171" descr="C:\Users\User\Desktop\캡처.JPG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4667250" y="1733550"/>
            <a:ext cx="1573212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171"/>
          <p:cNvPicPr/>
          <p:nvPr/>
        </p:nvPicPr>
        <p:blipFill rotWithShape="1">
          <a:blip r:embed="rId6">
            <a:alphaModFix/>
          </a:blip>
          <a:srcRect/>
          <a:stretch>
            <a:fillRect/>
          </a:stretch>
        </p:blipFill>
        <p:spPr>
          <a:xfrm>
            <a:off x="392112" y="3998912"/>
            <a:ext cx="1441450" cy="18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171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/>
          </a:p>
        </p:txBody>
      </p:sp>
      <p:sp>
        <p:nvSpPr>
          <p:cNvPr id="1149" name=""/>
          <p:cNvSpPr txBox="1"/>
          <p:nvPr/>
        </p:nvSpPr>
        <p:spPr>
          <a:xfrm>
            <a:off x="2002749" y="4076967"/>
            <a:ext cx="3098625" cy="15500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4cbc97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박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유영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010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9616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4766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yuyoung001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@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naver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바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com 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github 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parkyuyoung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데이터분석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&amp;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가공</a:t>
            </a:r>
            <a:endParaRPr xmlns:mc="http://schemas.openxmlformats.org/markup-compatibility/2006" xmlns:hp="http://schemas.haansoft.com/office/presentation/8.0" kumimoji="1" lang="ko-KR" altLang="en-US" sz="16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2023408" y="2024971"/>
            <a:ext cx="3098625" cy="1186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4cbc97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이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수진 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010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8742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6071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esj0380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  <a:hlinkClick r:id="rId7"/>
              </a:rPr>
              <a:t>@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naver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  <a:hlinkClick r:id="rId7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com</a:t>
            </a: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github 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SUJIN4218</a:t>
            </a: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데이터가공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&amp;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시각화</a:t>
            </a:r>
            <a:endParaRPr xmlns:mc="http://schemas.openxmlformats.org/markup-compatibility/2006" xmlns:hp="http://schemas.haansoft.com/office/presentation/8.0" kumimoji="1" lang="ko-KR" altLang="en-US" sz="16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6294123" y="1915367"/>
            <a:ext cx="3098625" cy="1186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4cbc97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홍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성주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010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8857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6301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tjdwn0817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  <a:hlinkClick r:id="rId7"/>
              </a:rPr>
              <a:t>@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naver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  <a:hlinkClick r:id="rId7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  <a:hlinkClick r:id="rId7"/>
              </a:rPr>
              <a:t>com</a:t>
            </a: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github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17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season0304</a:t>
            </a: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데이터분석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&amp;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주식 및 </a:t>
            </a:r>
            <a:endParaRPr xmlns:mc="http://schemas.openxmlformats.org/markup-compatibility/2006" xmlns:hp="http://schemas.haansoft.com/office/presentation/8.0" kumimoji="1" lang="ko-KR" altLang="en-US" sz="16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경제학 스터디</a:t>
            </a:r>
            <a:endParaRPr xmlns:mc="http://schemas.openxmlformats.org/markup-compatibility/2006" xmlns:hp="http://schemas.haansoft.com/office/presentation/8.0" kumimoji="1" lang="ko-KR" altLang="en-US" sz="16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700" b="1" i="0" mc:Ignorable="hp" hp:hslEmbossed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6303671" y="4146817"/>
            <a:ext cx="3095442" cy="13706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4cbc97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임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하늘이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010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3920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9381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gksmfdl9381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@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naver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.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바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Com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github 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18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 haneuli</a:t>
            </a: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데이터가공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바탕"/>
                <a:ea typeface="맑은 고딕"/>
                <a:sym typeface="Wingdings"/>
              </a:rPr>
              <a:t>&amp;</a:t>
            </a:r>
            <a:r>
              <a:rPr xmlns:mc="http://schemas.openxmlformats.org/markup-compatibility/2006" xmlns:hp="http://schemas.haansoft.com/office/presentation/8.0" kumimoji="1" lang="ko-KR" altLang="en-US" sz="1600" b="1" i="0" mc:Ignorable="hp" hp:hslEmbossed="0">
                <a:solidFill>
                  <a:srgbClr val="1a1a1a">
                    <a:alpha val="100000"/>
                  </a:srgbClr>
                </a:solidFill>
                <a:latin typeface="맑은 고딕"/>
                <a:ea typeface="맑은 고딕"/>
                <a:sym typeface="Wingdings"/>
              </a:rPr>
              <a:t>시각화</a:t>
            </a:r>
            <a:endParaRPr xmlns:mc="http://schemas.openxmlformats.org/markup-compatibility/2006" xmlns:hp="http://schemas.haansoft.com/office/presentation/8.0" kumimoji="1" lang="ko-KR" altLang="en-US" sz="16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  <a:p>
            <a:pPr marL="0" lvl="0" indent="0" algn="l" defTabSz="78898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1" lang="ko-KR" altLang="en-US" sz="1800" b="1" i="0" mc:Ignorable="hp" hp:hslEmbossed="0">
              <a:solidFill>
                <a:srgbClr val="1a1a1a">
                  <a:alpha val="100000"/>
                </a:srgbClr>
              </a:solidFill>
              <a:latin typeface="맑은 고딕"/>
              <a:ea typeface="맑은 고딕"/>
              <a:sym typeface="Wingdings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248322" y="6017846"/>
            <a:ext cx="4420577" cy="3334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en-US" sz="1600" b="1">
                <a:solidFill>
                  <a:srgbClr val="ff0000"/>
                </a:solidFill>
              </a:rPr>
              <a:t>https://github.com/Haneuli/Smart-Beta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3" name="Google Shape;1153;p172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4" name="Google Shape;1154;p172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55" name="Google Shape;1155;p172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156" name="Google Shape;1156;p172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157" name="Google Shape;1157;p172"/>
          <p:cNvSpPr txBox="1"/>
          <p:nvPr/>
        </p:nvSpPr>
        <p:spPr>
          <a:xfrm>
            <a:off x="981075" y="1281112"/>
            <a:ext cx="6912000" cy="1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mart </a:t>
            </a: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eta</a:t>
            </a:r>
            <a:r>
              <a:rPr lang="en-US" sz="5800" b="1" i="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1" i="0" u="none">
              <a:solidFill>
                <a:srgbClr val="FFFFFF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158" name="Google Shape;1158;p172"/>
          <p:cNvSpPr txBox="1"/>
          <p:nvPr/>
        </p:nvSpPr>
        <p:spPr>
          <a:xfrm>
            <a:off x="620712" y="763587"/>
            <a:ext cx="54720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800"/>
              <a:buFont typeface="Malgun Gothic"/>
              <a:buNone/>
            </a:pPr>
            <a:r>
              <a:rPr lang="en-US" sz="2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. Smart beta 프로젝트 소개</a:t>
            </a:r>
            <a:endParaRPr/>
          </a:p>
        </p:txBody>
      </p:sp>
      <p:sp>
        <p:nvSpPr>
          <p:cNvPr id="1159" name="Google Shape;1159;p172"/>
          <p:cNvSpPr txBox="1"/>
          <p:nvPr/>
        </p:nvSpPr>
        <p:spPr>
          <a:xfrm>
            <a:off x="1266825" y="2547937"/>
            <a:ext cx="3814800" cy="2879700"/>
          </a:xfrm>
          <a:prstGeom prst="rect">
            <a:avLst/>
          </a:prstGeom>
          <a:solidFill>
            <a:srgbClr val="333333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72"/>
          <p:cNvSpPr txBox="1"/>
          <p:nvPr/>
        </p:nvSpPr>
        <p:spPr>
          <a:xfrm>
            <a:off x="1266825" y="1987550"/>
            <a:ext cx="1081200" cy="1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161;p172"/>
          <p:cNvSpPr txBox="1"/>
          <p:nvPr/>
        </p:nvSpPr>
        <p:spPr>
          <a:xfrm>
            <a:off x="1768475" y="3289300"/>
            <a:ext cx="2952600" cy="1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초보 투자자 </a:t>
            </a:r>
            <a:r>
              <a:rPr lang="en-US" sz="2300" b="1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바쁜 직장인들에게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쉽게 투자할 수 있는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방법론을 제시</a:t>
            </a:r>
            <a:endParaRPr/>
          </a:p>
        </p:txBody>
      </p:sp>
      <p:sp>
        <p:nvSpPr>
          <p:cNvPr id="1162" name="Google Shape;1162;p172"/>
          <p:cNvSpPr txBox="1"/>
          <p:nvPr/>
        </p:nvSpPr>
        <p:spPr>
          <a:xfrm>
            <a:off x="4721225" y="4146550"/>
            <a:ext cx="3449700" cy="2154300"/>
          </a:xfrm>
          <a:prstGeom prst="rect">
            <a:avLst/>
          </a:prstGeom>
          <a:solidFill>
            <a:srgbClr val="333333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172"/>
          <p:cNvSpPr txBox="1"/>
          <p:nvPr/>
        </p:nvSpPr>
        <p:spPr>
          <a:xfrm>
            <a:off x="4930775" y="4724400"/>
            <a:ext cx="29511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시장 수익률을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초과하는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algun Gothic"/>
              <a:buNone/>
            </a:pPr>
            <a:r>
              <a:rPr lang="en-US" sz="2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알파를 제공</a:t>
            </a:r>
            <a:endParaRPr/>
          </a:p>
        </p:txBody>
      </p:sp>
      <p:sp>
        <p:nvSpPr>
          <p:cNvPr id="1164" name="Google Shape;1164;p172"/>
          <p:cNvSpPr txBox="1"/>
          <p:nvPr/>
        </p:nvSpPr>
        <p:spPr>
          <a:xfrm>
            <a:off x="4784725" y="4046537"/>
            <a:ext cx="10812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1165" name="Google Shape;1165;p172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73"/>
          <p:cNvSpPr txBox="1"/>
          <p:nvPr/>
        </p:nvSpPr>
        <p:spPr>
          <a:xfrm>
            <a:off x="2336800" y="1412875"/>
            <a:ext cx="6805500" cy="5038800"/>
          </a:xfrm>
          <a:prstGeom prst="rect">
            <a:avLst/>
          </a:prstGeom>
          <a:solidFill>
            <a:srgbClr val="26262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1" name="Google Shape;1171;p173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72" name="Google Shape;1172;p173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73" name="Google Shape;1173;p173"/>
          <p:cNvSpPr txBox="1"/>
          <p:nvPr/>
        </p:nvSpPr>
        <p:spPr>
          <a:xfrm>
            <a:off x="2625725" y="1627187"/>
            <a:ext cx="2662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3200"/>
              <a:buFont typeface="Malgun Gothic"/>
              <a:buNone/>
            </a:pPr>
            <a:r>
              <a:rPr lang="en-US" sz="32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en-US" sz="32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EWS</a:t>
            </a:r>
            <a:endParaRPr/>
          </a:p>
        </p:txBody>
      </p:sp>
      <p:sp>
        <p:nvSpPr>
          <p:cNvPr id="1174" name="Google Shape;1174;p173"/>
          <p:cNvSpPr txBox="1"/>
          <p:nvPr/>
        </p:nvSpPr>
        <p:spPr>
          <a:xfrm>
            <a:off x="1052512" y="1627187"/>
            <a:ext cx="31686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173"/>
          <p:cNvSpPr txBox="1"/>
          <p:nvPr/>
        </p:nvSpPr>
        <p:spPr>
          <a:xfrm>
            <a:off x="549275" y="766762"/>
            <a:ext cx="547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700"/>
              <a:buFont typeface="Malgun Gothic"/>
              <a:buNone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1 프로젝트 소개 </a:t>
            </a:r>
            <a:r>
              <a:rPr lang="en-US" sz="2700" b="1" i="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7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개발동기</a:t>
            </a:r>
            <a:endParaRPr/>
          </a:p>
        </p:txBody>
      </p:sp>
      <p:sp>
        <p:nvSpPr>
          <p:cNvPr id="1176" name="Google Shape;1176;p173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177" name="Google Shape;1177;p173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178" name="Google Shape;1178;p173"/>
          <p:cNvSpPr txBox="1"/>
          <p:nvPr/>
        </p:nvSpPr>
        <p:spPr>
          <a:xfrm>
            <a:off x="2554287" y="5084762"/>
            <a:ext cx="6840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algun Gothic"/>
              <a:buNone/>
            </a:pPr>
            <a:r>
              <a:rPr lang="en-US" sz="1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&lt;최근 10년간 개인과 외국인 순매수 종모 10개 수익률 현황&gt;</a:t>
            </a:r>
            <a:endParaRPr/>
          </a:p>
        </p:txBody>
      </p:sp>
      <p:pic>
        <p:nvPicPr>
          <p:cNvPr id="1179" name="Google Shape;1179;p173" descr="C:\Users\User\Desktop\프로젝트\15238465641523846564_soosup_origi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5725" y="2386012"/>
            <a:ext cx="6334126" cy="26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173"/>
          <p:cNvSpPr txBox="1"/>
          <p:nvPr/>
        </p:nvSpPr>
        <p:spPr>
          <a:xfrm>
            <a:off x="2914650" y="5516562"/>
            <a:ext cx="53277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 옳지 못한 투자 방법 때문</a:t>
            </a:r>
            <a:endParaRPr/>
          </a:p>
        </p:txBody>
      </p:sp>
      <p:sp>
        <p:nvSpPr>
          <p:cNvPr id="1181" name="Google Shape;1181;p173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Google Shape;1186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873250"/>
            <a:ext cx="4246562" cy="3211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7" name="Google Shape;1187;p174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88" name="Google Shape;1188;p174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89" name="Google Shape;1189;p174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190" name="Google Shape;1190;p174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191" name="Google Shape;1191;p174"/>
          <p:cNvSpPr txBox="1"/>
          <p:nvPr/>
        </p:nvSpPr>
        <p:spPr>
          <a:xfrm>
            <a:off x="763587" y="4075112"/>
            <a:ext cx="3600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74"/>
          <p:cNvSpPr txBox="1"/>
          <p:nvPr/>
        </p:nvSpPr>
        <p:spPr>
          <a:xfrm>
            <a:off x="677862" y="2205037"/>
            <a:ext cx="3746400" cy="24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35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Malgun Gothic"/>
              <a:buNone/>
            </a:pPr>
            <a:r>
              <a:rPr lang="en-US" sz="3100" b="0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어떻게 하면 </a:t>
            </a:r>
            <a:endParaRPr/>
          </a:p>
          <a:p>
            <a:pPr marL="13335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Malgun Gothic"/>
              <a:buNone/>
            </a:pPr>
            <a:r>
              <a:rPr lang="en-US" sz="3100" b="0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투자자들이 </a:t>
            </a:r>
            <a:endParaRPr/>
          </a:p>
          <a:p>
            <a:pPr marL="13335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Malgun Gothic"/>
              <a:buNone/>
            </a:pPr>
            <a:r>
              <a:rPr lang="en-US" sz="3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옳은 방법</a:t>
            </a:r>
            <a:r>
              <a:rPr lang="en-US" sz="3100" b="0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endParaRPr/>
          </a:p>
          <a:p>
            <a:pPr marL="13335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00"/>
              <a:buFont typeface="Malgun Gothic"/>
              <a:buNone/>
            </a:pPr>
            <a:r>
              <a:rPr lang="en-US" sz="3100" b="0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투자하여 </a:t>
            </a:r>
            <a:endParaRPr/>
          </a:p>
          <a:p>
            <a:pPr marL="13335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Malgun Gothic"/>
              <a:buNone/>
            </a:pPr>
            <a:r>
              <a:rPr lang="en-US" sz="3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</a:t>
            </a:r>
            <a:r>
              <a:rPr lang="en-US" sz="3100" b="0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얻을까</a:t>
            </a:r>
            <a:r>
              <a:rPr lang="en-US" sz="3100" b="0" i="0" u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1193" name="Google Shape;1193;p174"/>
          <p:cNvSpPr txBox="1"/>
          <p:nvPr/>
        </p:nvSpPr>
        <p:spPr>
          <a:xfrm>
            <a:off x="5291137" y="1987550"/>
            <a:ext cx="41370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en-US" sz="58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Batang"/>
              <a:buNone/>
            </a:pPr>
            <a:r>
              <a:rPr lang="en-US" sz="3300" b="1" i="0" u="none">
                <a:solidFill>
                  <a:srgbClr val="FFFFFF"/>
                </a:solidFill>
                <a:latin typeface="Batang"/>
                <a:ea typeface="Batang"/>
                <a:cs typeface="Batang"/>
                <a:sym typeface="Batang"/>
              </a:rPr>
              <a:t>:</a:t>
            </a:r>
            <a:r>
              <a:rPr lang="en-US" sz="3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시장을 이기는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Malgun Gothic"/>
              <a:buNone/>
            </a:pPr>
            <a:r>
              <a:rPr lang="en-US" sz="33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똑똑한 투자전략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4" name="Google Shape;1194;p174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Malgun Gothic"/>
              <a:buNone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9" name="Google Shape;1199;p175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0" name="Google Shape;1200;p175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01" name="Google Shape;1201;p175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</p:txBody>
      </p:sp>
      <p:sp>
        <p:nvSpPr>
          <p:cNvPr id="1202" name="Google Shape;1202;p175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None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/>
          </a:p>
        </p:txBody>
      </p:sp>
      <p:sp>
        <p:nvSpPr>
          <p:cNvPr id="1203" name="Google Shape;1203;p175"/>
          <p:cNvSpPr txBox="1"/>
          <p:nvPr/>
        </p:nvSpPr>
        <p:spPr>
          <a:xfrm>
            <a:off x="549275" y="766762"/>
            <a:ext cx="547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2700"/>
              <a:buFont typeface="Malgun Gothic"/>
              <a:buNone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 프로젝트 소개 </a:t>
            </a:r>
            <a:r>
              <a:rPr lang="en-US" sz="2700" b="1" i="0" u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700" b="1" i="0" u="none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개발내용</a:t>
            </a:r>
            <a:endParaRPr/>
          </a:p>
        </p:txBody>
      </p:sp>
      <p:sp>
        <p:nvSpPr>
          <p:cNvPr id="1204" name="Google Shape;1204;p175"/>
          <p:cNvSpPr txBox="1"/>
          <p:nvPr/>
        </p:nvSpPr>
        <p:spPr>
          <a:xfrm>
            <a:off x="1544637" y="1770062"/>
            <a:ext cx="58341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175"/>
          <p:cNvSpPr txBox="1"/>
          <p:nvPr/>
        </p:nvSpPr>
        <p:spPr>
          <a:xfrm>
            <a:off x="0" y="1412875"/>
            <a:ext cx="5711700" cy="5062500"/>
          </a:xfrm>
          <a:prstGeom prst="rect">
            <a:avLst/>
          </a:prstGeom>
          <a:solidFill>
            <a:srgbClr val="26262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175"/>
          <p:cNvSpPr txBox="1"/>
          <p:nvPr/>
        </p:nvSpPr>
        <p:spPr>
          <a:xfrm>
            <a:off x="538162" y="1658937"/>
            <a:ext cx="4606800" cy="4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 전략 </a:t>
            </a: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</a:t>
            </a: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전략 내용 </a:t>
            </a: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투자 전략의</a:t>
            </a:r>
            <a:r>
              <a:rPr lang="en-US" sz="21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과거 20년간의 성과 제공</a:t>
            </a: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(rate of return, BM 대비 rate of return, Sharp ratio, maximum draw down , volatility, BM 대비 Beta 등)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투자 전략에 따른 </a:t>
            </a: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종목 </a:t>
            </a: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스크래핑을 통한 각 추천 종목의 간단한 </a:t>
            </a:r>
            <a:r>
              <a:rPr lang="en-US" sz="2100" b="1" i="0" u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기업정보 제공</a:t>
            </a:r>
            <a:endParaRPr/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i="0" u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257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Malgun Gothic"/>
              <a:buNone/>
            </a:pPr>
            <a:r>
              <a:rPr lang="en-US" sz="2100" b="1" i="0" u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5.etc</a:t>
            </a:r>
            <a:endParaRPr/>
          </a:p>
        </p:txBody>
      </p:sp>
      <p:sp>
        <p:nvSpPr>
          <p:cNvPr id="1207" name="Google Shape;1207;p175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77"/>
          <p:cNvSpPr txBox="1"/>
          <p:nvPr/>
        </p:nvSpPr>
        <p:spPr>
          <a:xfrm>
            <a:off x="4714875" y="1838325"/>
            <a:ext cx="2957400" cy="3908400"/>
          </a:xfrm>
          <a:prstGeom prst="rect">
            <a:avLst/>
          </a:prstGeom>
          <a:solidFill>
            <a:srgbClr val="262626">
              <a:alpha val="86670"/>
            </a:srgb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7" name="Google Shape;1237;p177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38" name="Google Shape;1238;p177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39" name="Google Shape;1239;p177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40" name="Google Shape;1240;p177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41" name="Google Shape;1241;p177"/>
          <p:cNvSpPr txBox="1"/>
          <p:nvPr/>
        </p:nvSpPr>
        <p:spPr>
          <a:xfrm>
            <a:off x="549275" y="766762"/>
            <a:ext cx="6694500" cy="495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ko-KR" alt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소개 </a:t>
            </a:r>
            <a:r>
              <a:rPr lang="en-US" sz="2700" b="1" i="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7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기대 방안</a:t>
            </a:r>
            <a:endParaRPr lang="en-US" sz="27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2" name="Google Shape;1242;p177"/>
          <p:cNvSpPr txBox="1"/>
          <p:nvPr/>
        </p:nvSpPr>
        <p:spPr>
          <a:xfrm>
            <a:off x="1181100" y="1897062"/>
            <a:ext cx="2957400" cy="3908400"/>
          </a:xfrm>
          <a:prstGeom prst="rect">
            <a:avLst/>
          </a:prstGeom>
          <a:solidFill>
            <a:srgbClr val="262626">
              <a:alpha val="86670"/>
            </a:srgbClr>
          </a:solidFill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177"/>
          <p:cNvSpPr txBox="1"/>
          <p:nvPr/>
        </p:nvSpPr>
        <p:spPr>
          <a:xfrm>
            <a:off x="1052512" y="1336675"/>
            <a:ext cx="1081200" cy="1495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70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lang="en-US" sz="7000" b="1" i="0" u="none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7000" b="1" i="0" u="none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4" name="Google Shape;1244;p177"/>
          <p:cNvSpPr txBox="1"/>
          <p:nvPr/>
        </p:nvSpPr>
        <p:spPr>
          <a:xfrm>
            <a:off x="4710112" y="1374775"/>
            <a:ext cx="1081200" cy="1827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70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lang="ko-KR"/>
          </a:p>
        </p:txBody>
      </p:sp>
      <p:sp>
        <p:nvSpPr>
          <p:cNvPr id="1245" name="Google Shape;1245;p177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Times New Roman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lang="ko-KR"/>
          </a:p>
        </p:txBody>
      </p:sp>
      <p:sp>
        <p:nvSpPr>
          <p:cNvPr id="1246" name="Google Shape;1246;p177"/>
          <p:cNvSpPr txBox="1"/>
          <p:nvPr/>
        </p:nvSpPr>
        <p:spPr>
          <a:xfrm>
            <a:off x="1582737" y="1916112"/>
            <a:ext cx="1368300" cy="463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500" b="1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기술적</a:t>
            </a:r>
            <a:endParaRPr lang="ko-KR"/>
          </a:p>
        </p:txBody>
      </p:sp>
      <p:sp>
        <p:nvSpPr>
          <p:cNvPr id="1247" name="Google Shape;1247;p177"/>
          <p:cNvSpPr txBox="1"/>
          <p:nvPr/>
        </p:nvSpPr>
        <p:spPr>
          <a:xfrm>
            <a:off x="5435600" y="1879600"/>
            <a:ext cx="1368300" cy="477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500" b="1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경제적</a:t>
            </a:r>
            <a:endParaRPr lang="ko-KR"/>
          </a:p>
        </p:txBody>
      </p:sp>
      <p:sp>
        <p:nvSpPr>
          <p:cNvPr id="1248" name="Google Shape;1248;p177"/>
          <p:cNvSpPr txBox="1"/>
          <p:nvPr/>
        </p:nvSpPr>
        <p:spPr>
          <a:xfrm>
            <a:off x="1401762" y="2962275"/>
            <a:ext cx="2520900" cy="2065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000" b="0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투자 전략을 이용한 종목 추천이 목적</a:t>
            </a:r>
            <a:endParaRPr lang="en-US" sz="2000" b="0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 sz="2000" b="0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000" b="0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-&gt;개인의 모익투자 포트폴리오에 대한 데이터를 제공해줌</a:t>
            </a:r>
            <a:endParaRPr lang="ko-KR"/>
          </a:p>
        </p:txBody>
      </p:sp>
      <p:sp>
        <p:nvSpPr>
          <p:cNvPr id="1249" name="Google Shape;1249;p177"/>
          <p:cNvSpPr txBox="1"/>
          <p:nvPr/>
        </p:nvSpPr>
        <p:spPr>
          <a:xfrm>
            <a:off x="4930775" y="3328987"/>
            <a:ext cx="2520900" cy="11553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000" b="0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개인의 투자자의</a:t>
            </a:r>
            <a:endParaRPr lang="en-US" sz="2000" b="0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000" b="0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자산 증식으로 인한 </a:t>
            </a:r>
            <a:endParaRPr lang="en-US" sz="2000" b="0" i="0" u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lgun Gothic"/>
              <a:buNone/>
              <a:defRPr lang="ko-KR" altLang="en-US"/>
            </a:pPr>
            <a:r>
              <a:rPr lang="en-US" sz="2000" b="0" i="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내수경제 활성화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2" name="Google Shape;1212;p176"/>
          <p:cNvCxnSpPr/>
          <p:nvPr/>
        </p:nvCxnSpPr>
        <p:spPr>
          <a:xfrm>
            <a:off x="0" y="388937"/>
            <a:ext cx="9142500" cy="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cxnSp>
        <p:nvCxnSpPr>
          <p:cNvPr id="1213" name="Google Shape;1213;p176"/>
          <p:cNvCxnSpPr/>
          <p:nvPr/>
        </p:nvCxnSpPr>
        <p:spPr>
          <a:xfrm>
            <a:off x="1041400" y="137"/>
            <a:ext cx="0" cy="388800"/>
          </a:xfrm>
          <a:prstGeom prst="straightConnector1">
            <a:avLst/>
          </a:prstGeom>
          <a:noFill/>
          <a:ln w="9525" cap="flat" cmpd="sng">
            <a:solidFill>
              <a:srgbClr val="797979"/>
            </a:solidFill>
            <a:prstDash val="solid"/>
            <a:miter/>
          </a:ln>
        </p:spPr>
      </p:cxnSp>
      <p:sp>
        <p:nvSpPr>
          <p:cNvPr id="1214" name="Google Shape;1214;p176"/>
          <p:cNvSpPr txBox="1"/>
          <p:nvPr/>
        </p:nvSpPr>
        <p:spPr>
          <a:xfrm>
            <a:off x="549275" y="31750"/>
            <a:ext cx="646200" cy="317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 lang="ko-KR"/>
          </a:p>
        </p:txBody>
      </p:sp>
      <p:sp>
        <p:nvSpPr>
          <p:cNvPr id="1215" name="Google Shape;1215;p176"/>
          <p:cNvSpPr txBox="1"/>
          <p:nvPr/>
        </p:nvSpPr>
        <p:spPr>
          <a:xfrm>
            <a:off x="1052512" y="34925"/>
            <a:ext cx="3454500" cy="314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Malgun Gothic"/>
              <a:buNone/>
              <a:defRPr lang="ko-KR" altLang="en-US"/>
            </a:pPr>
            <a:r>
              <a:rPr lang="en-US" sz="1500" b="1" i="0" u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산학 캡스톤 디자인 1</a:t>
            </a:r>
            <a:endParaRPr lang="ko-KR"/>
          </a:p>
        </p:txBody>
      </p:sp>
      <p:sp>
        <p:nvSpPr>
          <p:cNvPr id="1216" name="Google Shape;1216;p176"/>
          <p:cNvSpPr txBox="1"/>
          <p:nvPr/>
        </p:nvSpPr>
        <p:spPr>
          <a:xfrm>
            <a:off x="549275" y="766762"/>
            <a:ext cx="5470500" cy="500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ct val="25000"/>
              <a:buFont typeface="Malgun Gothic"/>
              <a:buNone/>
              <a:defRPr lang="ko-KR" altLang="en-US"/>
            </a:pP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700" b="1" i="0" u="none">
                <a:solidFill>
                  <a:srgbClr val="4cbc97"/>
                </a:solidFill>
                <a:latin typeface="Batang"/>
                <a:ea typeface="Batang"/>
                <a:cs typeface="Batang"/>
                <a:sym typeface="Batang"/>
              </a:rPr>
              <a:t>.</a:t>
            </a:r>
            <a:r>
              <a:rPr lang="ko-KR" alt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sz="2700" b="1" i="0" u="none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프로젝트 소개 </a:t>
            </a:r>
            <a:r>
              <a:rPr lang="en-US" sz="2700" b="1" i="0" u="none">
                <a:solidFill>
                  <a:srgbClr val="262626"/>
                </a:solidFill>
                <a:latin typeface="Batang"/>
                <a:ea typeface="Batang"/>
                <a:cs typeface="Batang"/>
                <a:sym typeface="Batang"/>
              </a:rPr>
              <a:t>:</a:t>
            </a:r>
            <a:r>
              <a:rPr lang="en-US" sz="27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개발환경</a:t>
            </a:r>
            <a:endParaRPr lang="en-US" sz="27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7" name="Google Shape;1217;p17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30546" y="2846021"/>
            <a:ext cx="977167" cy="5829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76"/>
          <p:cNvSpPr txBox="1"/>
          <p:nvPr/>
        </p:nvSpPr>
        <p:spPr>
          <a:xfrm>
            <a:off x="1195387" y="3652837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76"/>
          <p:cNvSpPr txBox="1"/>
          <p:nvPr/>
        </p:nvSpPr>
        <p:spPr>
          <a:xfrm>
            <a:off x="6551612" y="6354762"/>
            <a:ext cx="213360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0" i="0" u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lang="ko-KR"/>
          </a:p>
        </p:txBody>
      </p:sp>
      <p:sp>
        <p:nvSpPr>
          <p:cNvPr id="1228" name="Google Shape;1228;p176"/>
          <p:cNvSpPr txBox="1"/>
          <p:nvPr/>
        </p:nvSpPr>
        <p:spPr>
          <a:xfrm>
            <a:off x="3143334" y="1590246"/>
            <a:ext cx="4391100" cy="117960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sz="1600" b="1" i="0">
                <a:solidFill>
                  <a:schemeClr val="tx1"/>
                </a:solidFill>
                <a:sym typeface="Arial"/>
              </a:rPr>
              <a:t>Rstudio</a:t>
            </a:r>
            <a:endParaRPr lang="en-US" altLang="ko-KR" sz="1600" b="1" i="0" u="sng">
              <a:solidFill>
                <a:schemeClr val="hlink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>
                <a:latin typeface="함초롬돋움"/>
                <a:ea typeface="함초롬돋움"/>
                <a:cs typeface="함초롬돋움"/>
                <a:hlinkClick r:id="rId4"/>
              </a:rPr>
              <a:t>https://www.r-project.org/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>
              <a:buSzPct val="25000"/>
              <a:defRPr lang="ko-KR" altLang="en-US"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3.5.3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>
              <a:buSzPct val="25000"/>
              <a:defRPr lang="ko-KR" altLang="en-US"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endParaRPr lang="ko-KR"/>
          </a:p>
        </p:txBody>
      </p:sp>
      <p:sp>
        <p:nvSpPr>
          <p:cNvPr id="1229" name="Google Shape;1229;p176"/>
          <p:cNvSpPr txBox="1"/>
          <p:nvPr/>
        </p:nvSpPr>
        <p:spPr>
          <a:xfrm>
            <a:off x="3174756" y="2778900"/>
            <a:ext cx="4751400" cy="161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sz="1600" b="1" i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lang="en-US" altLang="ko-KR" sz="1600" b="1" i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sz="16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https://dev.mysql.com/downloads/windows/installer/8.0.html</a:t>
            </a:r>
            <a:endParaRPr lang="en-US" sz="1600" b="0" i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</a:t>
            </a:r>
            <a:r>
              <a:rPr lang="en-US" altLang="ko-KR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QL Installer 8.0.15 </a:t>
            </a:r>
            <a:endParaRPr lang="en-US"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44451" y="1654022"/>
            <a:ext cx="925084" cy="737744"/>
          </a:xfrm>
          <a:prstGeom prst="rect">
            <a:avLst/>
          </a:prstGeom>
        </p:spPr>
      </p:pic>
      <p:sp>
        <p:nvSpPr>
          <p:cNvPr id="29" name="Google Shape;1222;p176"/>
          <p:cNvSpPr txBox="1"/>
          <p:nvPr/>
        </p:nvSpPr>
        <p:spPr>
          <a:xfrm>
            <a:off x="574645" y="1693495"/>
            <a:ext cx="1512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endParaRPr lang="en-US" sz="18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및 가공</a:t>
            </a:r>
            <a:endParaRPr lang="ko-KR"/>
          </a:p>
        </p:txBody>
      </p:sp>
      <p:sp>
        <p:nvSpPr>
          <p:cNvPr id="30" name="Google Shape;1224;p176"/>
          <p:cNvSpPr txBox="1"/>
          <p:nvPr/>
        </p:nvSpPr>
        <p:spPr>
          <a:xfrm>
            <a:off x="566341" y="4148382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</a:t>
            </a:r>
            <a:endParaRPr lang="en-US" sz="18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 </a:t>
            </a:r>
            <a:r>
              <a:rPr lang="en-US" sz="1800" b="1" i="0" u="none">
                <a:solidFill>
                  <a:srgbClr val="262626"/>
                </a:solidFill>
                <a:latin typeface="Batang"/>
                <a:ea typeface="Batang"/>
                <a:cs typeface="Batang"/>
                <a:sym typeface="Batang"/>
              </a:rPr>
              <a:t>&amp;</a:t>
            </a: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활용</a:t>
            </a:r>
            <a:endParaRPr lang="ko-KR"/>
          </a:p>
        </p:txBody>
      </p:sp>
      <p:sp>
        <p:nvSpPr>
          <p:cNvPr id="31" name="Google Shape;1225;p176"/>
          <p:cNvSpPr txBox="1"/>
          <p:nvPr/>
        </p:nvSpPr>
        <p:spPr>
          <a:xfrm>
            <a:off x="559138" y="3114750"/>
            <a:ext cx="1512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altLang="ko-KR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sz="18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3506116" y="4110159"/>
            <a:ext cx="2979616" cy="7552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600" b="1"/>
              <a:t>Atom</a:t>
            </a:r>
            <a:endParaRPr lang="en-US" altLang="ko-KR"/>
          </a:p>
          <a:p>
            <a:pPr>
              <a:defRPr lang="ko-KR" altLang="en-US"/>
            </a:pPr>
            <a:r>
              <a:rPr lang="en-US" altLang="en-US">
                <a:hlinkClick r:id="rId7"/>
              </a:rPr>
              <a:t>https://atom.io/</a:t>
            </a:r>
            <a:endParaRPr lang="en-US" altLang="en-US"/>
          </a:p>
          <a:p>
            <a:pPr>
              <a:defRPr lang="ko-KR" altLang="en-US"/>
            </a:pPr>
            <a:r>
              <a:rPr lang="en-US" altLang="ko-KR"/>
              <a:t>Atom 1.35.1</a:t>
            </a:r>
            <a:endParaRPr lang="en-US" altLang="ko-KR"/>
          </a:p>
        </p:txBody>
      </p:sp>
      <p:pic>
        <p:nvPicPr>
          <p:cNvPr id="1233" name=""/>
          <p:cNvPicPr>
            <a:picLocks noChangeAspect="1"/>
          </p:cNvPicPr>
          <p:nvPr/>
        </p:nvPicPr>
        <p:blipFill rotWithShape="1">
          <a:blip r:embed="rId8"/>
          <a:srcRect l="15700" r="17130"/>
          <a:stretch>
            <a:fillRect/>
          </a:stretch>
        </p:blipFill>
        <p:spPr>
          <a:xfrm>
            <a:off x="2274362" y="4057944"/>
            <a:ext cx="1148958" cy="982980"/>
          </a:xfrm>
          <a:prstGeom prst="rect">
            <a:avLst/>
          </a:prstGeom>
        </p:spPr>
      </p:pic>
      <p:pic>
        <p:nvPicPr>
          <p:cNvPr id="1234" name=""/>
          <p:cNvPicPr>
            <a:picLocks noChangeAspect="1"/>
          </p:cNvPicPr>
          <p:nvPr/>
        </p:nvPicPr>
        <p:blipFill rotWithShape="1">
          <a:blip r:embed="rId9"/>
          <a:srcRect r="72560"/>
          <a:stretch>
            <a:fillRect/>
          </a:stretch>
        </p:blipFill>
        <p:spPr>
          <a:xfrm>
            <a:off x="4846014" y="4088130"/>
            <a:ext cx="868254" cy="843183"/>
          </a:xfrm>
          <a:prstGeom prst="rect">
            <a:avLst/>
          </a:prstGeom>
        </p:spPr>
      </p:pic>
      <p:sp>
        <p:nvSpPr>
          <p:cNvPr id="1235" name=""/>
          <p:cNvSpPr txBox="1"/>
          <p:nvPr/>
        </p:nvSpPr>
        <p:spPr>
          <a:xfrm>
            <a:off x="5833881" y="4114554"/>
            <a:ext cx="2979616" cy="750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/>
              <a:t>Eclipse</a:t>
            </a:r>
            <a:endParaRPr lang="en-US" altLang="ko-KR" sz="1600" b="1"/>
          </a:p>
          <a:p>
            <a:pPr>
              <a:defRPr lang="ko-KR" altLang="en-US"/>
            </a:pPr>
            <a:r>
              <a:rPr lang="en-US" altLang="en-US"/>
              <a:t>https://www.eclipse.org/downloads/</a:t>
            </a:r>
            <a:endParaRPr lang="en-US" altLang="en-US"/>
          </a:p>
          <a:p>
            <a:pPr>
              <a:defRPr lang="ko-KR" altLang="en-US"/>
            </a:pPr>
            <a:r>
              <a:rPr lang="en-US" altLang="ko-KR"/>
              <a:t>latest version(19-3) </a:t>
            </a:r>
            <a:endParaRPr lang="en-US" altLang="ko-KR"/>
          </a:p>
        </p:txBody>
      </p:sp>
      <p:sp>
        <p:nvSpPr>
          <p:cNvPr id="1236" name="Google Shape;1224;p176"/>
          <p:cNvSpPr txBox="1"/>
          <p:nvPr/>
        </p:nvSpPr>
        <p:spPr>
          <a:xfrm>
            <a:off x="616897" y="5455993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</a:t>
            </a:r>
            <a:endParaRPr lang="ko-KR" altLang="en-US" sz="1800" b="1" i="0" u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2241978" y="5508136"/>
            <a:ext cx="2979616" cy="31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>
                <a:latin typeface="맑은 고딕"/>
                <a:ea typeface="맑은 고딕"/>
                <a:cs typeface="맑은 고딕"/>
              </a:rPr>
              <a:t>Windows 10 / 64bit</a:t>
            </a:r>
            <a:r>
              <a:rPr lang="ko-KR" altLang="en-US" sz="1500" b="1">
                <a:latin typeface="맑은 고딕"/>
                <a:ea typeface="맑은 고딕"/>
                <a:cs typeface="맑은 고딕"/>
              </a:rPr>
              <a:t> 운영체제</a:t>
            </a:r>
            <a:endParaRPr lang="ko-KR" altLang="en-US" sz="1500" b="1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9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0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4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5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6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1408</ep:Words>
  <ep:PresentationFormat>사용자 지정</ep:PresentationFormat>
  <ep:Paragraphs>365</ep:Paragraphs>
  <ep:Slides>29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29</vt:i4>
      </vt:variant>
    </vt:vector>
  </ep:HeadingPairs>
  <ep:TitlesOfParts>
    <vt:vector size="42" baseType="lpstr">
      <vt:lpstr>내용 4개</vt:lpstr>
      <vt:lpstr>1_내용 4개</vt:lpstr>
      <vt:lpstr>2_내용 4개</vt:lpstr>
      <vt:lpstr>3_내용 4개</vt:lpstr>
      <vt:lpstr>4_내용 4개</vt:lpstr>
      <vt:lpstr>5_내용 4개</vt:lpstr>
      <vt:lpstr>내용 4개</vt:lpstr>
      <vt:lpstr>6_내용 4개</vt:lpstr>
      <vt:lpstr>7_내용 4개</vt:lpstr>
      <vt:lpstr>9_내용 4개</vt:lpstr>
      <vt:lpstr>내용 4개</vt:lpstr>
      <vt:lpstr>내용 4개</vt:lpstr>
      <vt:lpstr>10_내용 4개</vt:lpstr>
      <vt:lpstr>슬라이드 1</vt:lpstr>
      <vt:lpstr>슬라이드 2</vt:lpstr>
      <vt:lpstr>슬라이드 3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19</vt:lpstr>
      <vt:lpstr>PowerPoint 프레젠테이션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owner</dc:creator>
  <cp:lastModifiedBy>임하늘이</cp:lastModifiedBy>
  <dcterms:modified xsi:type="dcterms:W3CDTF">2019-04-03T14:30:41.697</dcterms:modified>
  <cp:revision>43</cp:revision>
  <dc:title>PowerPoint 프레젠테이션</dc:title>
  <cp:version>0906.0100.01</cp:version>
</cp:coreProperties>
</file>