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60" r:id="rId4"/>
    <p:sldId id="268" r:id="rId5"/>
    <p:sldId id="274" r:id="rId6"/>
    <p:sldId id="266" r:id="rId7"/>
    <p:sldId id="276" r:id="rId8"/>
    <p:sldId id="277" r:id="rId9"/>
    <p:sldId id="273" r:id="rId10"/>
    <p:sldId id="262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29939B-C093-D3B4-9464-89D5BA3DACAA}" name="Hang Zhang Cao" initials="HC" userId="S::hcao@dev-10.com::9b4d624f-4d4f-456c-8985-ecf2d83db5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D9BB8-FE6D-5198-BD54-96EAC87CAC9B}" v="1164" dt="2022-01-20T19:58:03.709"/>
    <p1510:client id="{5BF7D6E9-05BA-DCDA-4C0E-1C4DD9F94608}" v="1501" dt="2022-01-20T20:46:01.126"/>
    <p1510:client id="{8D5F57AD-E670-FAB1-79CB-5CD6901DB33D}" v="24" dt="2022-01-20T17:45:12.285"/>
    <p1510:client id="{90AA1E66-723A-4D3C-A33C-7F8614CAA70D}" v="1828" dt="2022-01-20T21:22:29.252"/>
    <p1510:client id="{B47C1F53-8463-9581-B3E2-9FBC1DA1EBCB}" v="128" dt="2022-01-20T21:11:17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4A9CC-6217-4B7D-9088-2925F72EFDF4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9C788F4-1571-4F02-BD9E-56DAF98BC396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Randomly select a point.</a:t>
          </a:r>
        </a:p>
      </dgm:t>
    </dgm:pt>
    <dgm:pt modelId="{8E6138DD-C86B-4617-B9B6-3618E2AF3F1D}" type="parTrans" cxnId="{5F5F63A0-3C41-4ECA-B450-C0EA356EF04C}">
      <dgm:prSet/>
      <dgm:spPr/>
      <dgm:t>
        <a:bodyPr/>
        <a:lstStyle/>
        <a:p>
          <a:endParaRPr lang="en-US"/>
        </a:p>
      </dgm:t>
    </dgm:pt>
    <dgm:pt modelId="{1CCB18AF-620B-4499-872A-9CA0DB6F4A18}" type="sibTrans" cxnId="{5F5F63A0-3C41-4ECA-B450-C0EA356EF04C}">
      <dgm:prSet phldrT="01"/>
      <dgm:spPr/>
      <dgm:t>
        <a:bodyPr/>
        <a:lstStyle/>
        <a:p>
          <a:endParaRPr lang="en-US"/>
        </a:p>
      </dgm:t>
    </dgm:pt>
    <dgm:pt modelId="{34CEE57A-75B3-4069-9AB1-1E3AE52D0884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If within epsilon distance, there exists points 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&gt;= </a:t>
          </a:r>
          <a:r>
            <a:rPr lang="en-US" dirty="0">
              <a:solidFill>
                <a:schemeClr val="bg1"/>
              </a:solidFill>
            </a:rPr>
            <a:t>minPoints, group these points into a cluster. Else, classify 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that point as</a:t>
          </a:r>
          <a:r>
            <a:rPr lang="en-US" dirty="0">
              <a:solidFill>
                <a:schemeClr val="bg1"/>
              </a:solidFill>
            </a:rPr>
            <a:t> noise.</a:t>
          </a:r>
        </a:p>
      </dgm:t>
    </dgm:pt>
    <dgm:pt modelId="{EE5D48A1-5C08-4377-9C09-CEBC6DA1D5EE}" type="parTrans" cxnId="{41D31B14-097B-4142-BA24-0834711014D5}">
      <dgm:prSet/>
      <dgm:spPr/>
      <dgm:t>
        <a:bodyPr/>
        <a:lstStyle/>
        <a:p>
          <a:endParaRPr lang="en-US"/>
        </a:p>
      </dgm:t>
    </dgm:pt>
    <dgm:pt modelId="{E1F03468-9686-4DC8-BAF1-DF2DE2D1F8DA}" type="sibTrans" cxnId="{41D31B14-097B-4142-BA24-0834711014D5}">
      <dgm:prSet phldrT="02"/>
      <dgm:spPr/>
      <dgm:t>
        <a:bodyPr/>
        <a:lstStyle/>
        <a:p>
          <a:endParaRPr lang="en-US"/>
        </a:p>
      </dgm:t>
    </dgm:pt>
    <dgm:pt modelId="{A7E150A0-1E33-48A2-8A85-5B805B8F789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Iterate through all neighboring points within the epsilon distance and expand the cluster until all points the neighborhood has been visited.</a:t>
          </a:r>
        </a:p>
      </dgm:t>
    </dgm:pt>
    <dgm:pt modelId="{A084DADC-BA8C-40DD-B7B8-DE8DC01A1A38}" type="parTrans" cxnId="{72DDE06A-E761-45BC-8CDA-15681AF23628}">
      <dgm:prSet/>
      <dgm:spPr/>
      <dgm:t>
        <a:bodyPr/>
        <a:lstStyle/>
        <a:p>
          <a:endParaRPr lang="en-US"/>
        </a:p>
      </dgm:t>
    </dgm:pt>
    <dgm:pt modelId="{1FF32289-C162-4A09-AFD8-BCB031A20A78}" type="sibTrans" cxnId="{72DDE06A-E761-45BC-8CDA-15681AF23628}">
      <dgm:prSet phldrT="03"/>
      <dgm:spPr/>
      <dgm:t>
        <a:bodyPr/>
        <a:lstStyle/>
        <a:p>
          <a:endParaRPr lang="en-US"/>
        </a:p>
      </dgm:t>
    </dgm:pt>
    <dgm:pt modelId="{0F6D3AA7-68EB-4BFB-A277-CFA782DF124B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Repeat the process for a new unvisited point, and until all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 the </a:t>
          </a:r>
          <a:r>
            <a:rPr lang="en-US" dirty="0">
              <a:solidFill>
                <a:schemeClr val="bg1"/>
              </a:solidFill>
            </a:rPr>
            <a:t> points in the dataset </a:t>
          </a:r>
          <a:r>
            <a:rPr lang="en-US" dirty="0">
              <a:solidFill>
                <a:schemeClr val="bg1"/>
              </a:solidFill>
              <a:latin typeface="Calibri Light" panose="020F0302020204030204"/>
            </a:rPr>
            <a:t>have</a:t>
          </a:r>
          <a:r>
            <a:rPr lang="en-US" dirty="0">
              <a:solidFill>
                <a:schemeClr val="bg1"/>
              </a:solidFill>
            </a:rPr>
            <a:t> been visited.</a:t>
          </a:r>
        </a:p>
      </dgm:t>
    </dgm:pt>
    <dgm:pt modelId="{DDDAADAC-D334-45D6-8E92-3D3FA87B70AA}" type="parTrans" cxnId="{28AF380F-92F1-4A0F-AC3C-4BECB3E1C84B}">
      <dgm:prSet/>
      <dgm:spPr/>
      <dgm:t>
        <a:bodyPr/>
        <a:lstStyle/>
        <a:p>
          <a:endParaRPr lang="en-US"/>
        </a:p>
      </dgm:t>
    </dgm:pt>
    <dgm:pt modelId="{A8901E19-78E7-4113-BB15-C82B6B90E149}" type="sibTrans" cxnId="{28AF380F-92F1-4A0F-AC3C-4BECB3E1C84B}">
      <dgm:prSet phldrT="04"/>
      <dgm:spPr/>
      <dgm:t>
        <a:bodyPr/>
        <a:lstStyle/>
        <a:p>
          <a:endParaRPr lang="en-US"/>
        </a:p>
      </dgm:t>
    </dgm:pt>
    <dgm:pt modelId="{7409A97D-E730-4210-95D8-BF503C61C792}" type="pres">
      <dgm:prSet presAssocID="{97F4A9CC-6217-4B7D-9088-2925F72EFDF4}" presName="vert0" presStyleCnt="0">
        <dgm:presLayoutVars>
          <dgm:dir/>
          <dgm:animOne val="branch"/>
          <dgm:animLvl val="lvl"/>
        </dgm:presLayoutVars>
      </dgm:prSet>
      <dgm:spPr/>
    </dgm:pt>
    <dgm:pt modelId="{9717E103-F018-496D-9EE5-D04394421451}" type="pres">
      <dgm:prSet presAssocID="{E9C788F4-1571-4F02-BD9E-56DAF98BC396}" presName="thickLine" presStyleLbl="alignNode1" presStyleIdx="0" presStyleCnt="4"/>
      <dgm:spPr/>
    </dgm:pt>
    <dgm:pt modelId="{70AA3E9C-E92A-4383-81D2-35C5736ABB48}" type="pres">
      <dgm:prSet presAssocID="{E9C788F4-1571-4F02-BD9E-56DAF98BC396}" presName="horz1" presStyleCnt="0"/>
      <dgm:spPr/>
    </dgm:pt>
    <dgm:pt modelId="{3F01323B-55D3-422E-80DC-A37BE255C9C1}" type="pres">
      <dgm:prSet presAssocID="{E9C788F4-1571-4F02-BD9E-56DAF98BC396}" presName="tx1" presStyleLbl="revTx" presStyleIdx="0" presStyleCnt="4"/>
      <dgm:spPr/>
    </dgm:pt>
    <dgm:pt modelId="{A49FF0A1-23BA-4FFC-9EC2-4D9EA9C26758}" type="pres">
      <dgm:prSet presAssocID="{E9C788F4-1571-4F02-BD9E-56DAF98BC396}" presName="vert1" presStyleCnt="0"/>
      <dgm:spPr/>
    </dgm:pt>
    <dgm:pt modelId="{E5EE515B-BCA6-4DDF-972A-DF57ACD26C59}" type="pres">
      <dgm:prSet presAssocID="{34CEE57A-75B3-4069-9AB1-1E3AE52D0884}" presName="thickLine" presStyleLbl="alignNode1" presStyleIdx="1" presStyleCnt="4"/>
      <dgm:spPr/>
    </dgm:pt>
    <dgm:pt modelId="{80D43645-AA12-402B-9863-3FFB15F10331}" type="pres">
      <dgm:prSet presAssocID="{34CEE57A-75B3-4069-9AB1-1E3AE52D0884}" presName="horz1" presStyleCnt="0"/>
      <dgm:spPr/>
    </dgm:pt>
    <dgm:pt modelId="{449E1019-F581-4762-BBF2-52B3831C8844}" type="pres">
      <dgm:prSet presAssocID="{34CEE57A-75B3-4069-9AB1-1E3AE52D0884}" presName="tx1" presStyleLbl="revTx" presStyleIdx="1" presStyleCnt="4"/>
      <dgm:spPr/>
    </dgm:pt>
    <dgm:pt modelId="{117449AE-2745-4CFE-AAD5-5C410201B362}" type="pres">
      <dgm:prSet presAssocID="{34CEE57A-75B3-4069-9AB1-1E3AE52D0884}" presName="vert1" presStyleCnt="0"/>
      <dgm:spPr/>
    </dgm:pt>
    <dgm:pt modelId="{8861562B-1B78-4AFC-8821-D667B359F43E}" type="pres">
      <dgm:prSet presAssocID="{A7E150A0-1E33-48A2-8A85-5B805B8F789B}" presName="thickLine" presStyleLbl="alignNode1" presStyleIdx="2" presStyleCnt="4"/>
      <dgm:spPr/>
    </dgm:pt>
    <dgm:pt modelId="{728F7C66-265A-4BA5-9E28-5CEEC239B29B}" type="pres">
      <dgm:prSet presAssocID="{A7E150A0-1E33-48A2-8A85-5B805B8F789B}" presName="horz1" presStyleCnt="0"/>
      <dgm:spPr/>
    </dgm:pt>
    <dgm:pt modelId="{57959122-0357-429A-8F41-16540A17DCC8}" type="pres">
      <dgm:prSet presAssocID="{A7E150A0-1E33-48A2-8A85-5B805B8F789B}" presName="tx1" presStyleLbl="revTx" presStyleIdx="2" presStyleCnt="4"/>
      <dgm:spPr/>
    </dgm:pt>
    <dgm:pt modelId="{4AD03971-BC12-48DF-B4F3-7559245D8804}" type="pres">
      <dgm:prSet presAssocID="{A7E150A0-1E33-48A2-8A85-5B805B8F789B}" presName="vert1" presStyleCnt="0"/>
      <dgm:spPr/>
    </dgm:pt>
    <dgm:pt modelId="{95328971-1C8A-466E-83C3-FBAFBF845CB9}" type="pres">
      <dgm:prSet presAssocID="{0F6D3AA7-68EB-4BFB-A277-CFA782DF124B}" presName="thickLine" presStyleLbl="alignNode1" presStyleIdx="3" presStyleCnt="4"/>
      <dgm:spPr/>
    </dgm:pt>
    <dgm:pt modelId="{4EAF412E-383B-47A1-8D9E-5110F8B6E201}" type="pres">
      <dgm:prSet presAssocID="{0F6D3AA7-68EB-4BFB-A277-CFA782DF124B}" presName="horz1" presStyleCnt="0"/>
      <dgm:spPr/>
    </dgm:pt>
    <dgm:pt modelId="{BA0CCC43-D41D-4A71-BA22-D0101E3787CB}" type="pres">
      <dgm:prSet presAssocID="{0F6D3AA7-68EB-4BFB-A277-CFA782DF124B}" presName="tx1" presStyleLbl="revTx" presStyleIdx="3" presStyleCnt="4"/>
      <dgm:spPr/>
    </dgm:pt>
    <dgm:pt modelId="{1424604E-7BAD-452C-A0FB-077E1CDB455D}" type="pres">
      <dgm:prSet presAssocID="{0F6D3AA7-68EB-4BFB-A277-CFA782DF124B}" presName="vert1" presStyleCnt="0"/>
      <dgm:spPr/>
    </dgm:pt>
  </dgm:ptLst>
  <dgm:cxnLst>
    <dgm:cxn modelId="{C88E1403-3211-48CD-8A5C-0A7489AE909C}" type="presOf" srcId="{34CEE57A-75B3-4069-9AB1-1E3AE52D0884}" destId="{449E1019-F581-4762-BBF2-52B3831C8844}" srcOrd="0" destOrd="0" presId="urn:microsoft.com/office/officeart/2008/layout/LinedList"/>
    <dgm:cxn modelId="{28AF380F-92F1-4A0F-AC3C-4BECB3E1C84B}" srcId="{97F4A9CC-6217-4B7D-9088-2925F72EFDF4}" destId="{0F6D3AA7-68EB-4BFB-A277-CFA782DF124B}" srcOrd="3" destOrd="0" parTransId="{DDDAADAC-D334-45D6-8E92-3D3FA87B70AA}" sibTransId="{A8901E19-78E7-4113-BB15-C82B6B90E149}"/>
    <dgm:cxn modelId="{41D31B14-097B-4142-BA24-0834711014D5}" srcId="{97F4A9CC-6217-4B7D-9088-2925F72EFDF4}" destId="{34CEE57A-75B3-4069-9AB1-1E3AE52D0884}" srcOrd="1" destOrd="0" parTransId="{EE5D48A1-5C08-4377-9C09-CEBC6DA1D5EE}" sibTransId="{E1F03468-9686-4DC8-BAF1-DF2DE2D1F8DA}"/>
    <dgm:cxn modelId="{47120633-A4FF-42FE-B7BD-A86581D862D4}" type="presOf" srcId="{0F6D3AA7-68EB-4BFB-A277-CFA782DF124B}" destId="{BA0CCC43-D41D-4A71-BA22-D0101E3787CB}" srcOrd="0" destOrd="0" presId="urn:microsoft.com/office/officeart/2008/layout/LinedList"/>
    <dgm:cxn modelId="{289E7667-0AEE-4F77-97F3-BAE38E0A3D34}" type="presOf" srcId="{A7E150A0-1E33-48A2-8A85-5B805B8F789B}" destId="{57959122-0357-429A-8F41-16540A17DCC8}" srcOrd="0" destOrd="0" presId="urn:microsoft.com/office/officeart/2008/layout/LinedList"/>
    <dgm:cxn modelId="{72DDE06A-E761-45BC-8CDA-15681AF23628}" srcId="{97F4A9CC-6217-4B7D-9088-2925F72EFDF4}" destId="{A7E150A0-1E33-48A2-8A85-5B805B8F789B}" srcOrd="2" destOrd="0" parTransId="{A084DADC-BA8C-40DD-B7B8-DE8DC01A1A38}" sibTransId="{1FF32289-C162-4A09-AFD8-BCB031A20A78}"/>
    <dgm:cxn modelId="{5F5F63A0-3C41-4ECA-B450-C0EA356EF04C}" srcId="{97F4A9CC-6217-4B7D-9088-2925F72EFDF4}" destId="{E9C788F4-1571-4F02-BD9E-56DAF98BC396}" srcOrd="0" destOrd="0" parTransId="{8E6138DD-C86B-4617-B9B6-3618E2AF3F1D}" sibTransId="{1CCB18AF-620B-4499-872A-9CA0DB6F4A18}"/>
    <dgm:cxn modelId="{BA6CEDA7-D153-4B5C-8D65-CC9DE7411908}" type="presOf" srcId="{97F4A9CC-6217-4B7D-9088-2925F72EFDF4}" destId="{7409A97D-E730-4210-95D8-BF503C61C792}" srcOrd="0" destOrd="0" presId="urn:microsoft.com/office/officeart/2008/layout/LinedList"/>
    <dgm:cxn modelId="{9A13F3DD-1604-4860-B09D-209D4E3E5F5B}" type="presOf" srcId="{E9C788F4-1571-4F02-BD9E-56DAF98BC396}" destId="{3F01323B-55D3-422E-80DC-A37BE255C9C1}" srcOrd="0" destOrd="0" presId="urn:microsoft.com/office/officeart/2008/layout/LinedList"/>
    <dgm:cxn modelId="{D7BDC935-D781-42AC-BEC1-A81C3C2BB799}" type="presParOf" srcId="{7409A97D-E730-4210-95D8-BF503C61C792}" destId="{9717E103-F018-496D-9EE5-D04394421451}" srcOrd="0" destOrd="0" presId="urn:microsoft.com/office/officeart/2008/layout/LinedList"/>
    <dgm:cxn modelId="{20FC999B-76BC-4851-9D6A-B5496253D800}" type="presParOf" srcId="{7409A97D-E730-4210-95D8-BF503C61C792}" destId="{70AA3E9C-E92A-4383-81D2-35C5736ABB48}" srcOrd="1" destOrd="0" presId="urn:microsoft.com/office/officeart/2008/layout/LinedList"/>
    <dgm:cxn modelId="{6DF4E5C3-E987-4DE2-B263-CB41EEE02ABD}" type="presParOf" srcId="{70AA3E9C-E92A-4383-81D2-35C5736ABB48}" destId="{3F01323B-55D3-422E-80DC-A37BE255C9C1}" srcOrd="0" destOrd="0" presId="urn:microsoft.com/office/officeart/2008/layout/LinedList"/>
    <dgm:cxn modelId="{8F8491FA-5A8C-45FA-9791-0ECEEA5ACD90}" type="presParOf" srcId="{70AA3E9C-E92A-4383-81D2-35C5736ABB48}" destId="{A49FF0A1-23BA-4FFC-9EC2-4D9EA9C26758}" srcOrd="1" destOrd="0" presId="urn:microsoft.com/office/officeart/2008/layout/LinedList"/>
    <dgm:cxn modelId="{FB8C6DB5-3FA6-4406-9506-E9C335B88492}" type="presParOf" srcId="{7409A97D-E730-4210-95D8-BF503C61C792}" destId="{E5EE515B-BCA6-4DDF-972A-DF57ACD26C59}" srcOrd="2" destOrd="0" presId="urn:microsoft.com/office/officeart/2008/layout/LinedList"/>
    <dgm:cxn modelId="{084855A1-BD74-4678-BF8C-DE87BBC5E7D3}" type="presParOf" srcId="{7409A97D-E730-4210-95D8-BF503C61C792}" destId="{80D43645-AA12-402B-9863-3FFB15F10331}" srcOrd="3" destOrd="0" presId="urn:microsoft.com/office/officeart/2008/layout/LinedList"/>
    <dgm:cxn modelId="{9EFA8DE3-944C-45EC-89CD-5C7A915FBA21}" type="presParOf" srcId="{80D43645-AA12-402B-9863-3FFB15F10331}" destId="{449E1019-F581-4762-BBF2-52B3831C8844}" srcOrd="0" destOrd="0" presId="urn:microsoft.com/office/officeart/2008/layout/LinedList"/>
    <dgm:cxn modelId="{DD48DD49-406C-4FDA-A952-906192390F83}" type="presParOf" srcId="{80D43645-AA12-402B-9863-3FFB15F10331}" destId="{117449AE-2745-4CFE-AAD5-5C410201B362}" srcOrd="1" destOrd="0" presId="urn:microsoft.com/office/officeart/2008/layout/LinedList"/>
    <dgm:cxn modelId="{5F815E82-3785-44CE-96F0-884A91AD8847}" type="presParOf" srcId="{7409A97D-E730-4210-95D8-BF503C61C792}" destId="{8861562B-1B78-4AFC-8821-D667B359F43E}" srcOrd="4" destOrd="0" presId="urn:microsoft.com/office/officeart/2008/layout/LinedList"/>
    <dgm:cxn modelId="{D589B959-4758-4E82-ACEF-CCA4019B7F32}" type="presParOf" srcId="{7409A97D-E730-4210-95D8-BF503C61C792}" destId="{728F7C66-265A-4BA5-9E28-5CEEC239B29B}" srcOrd="5" destOrd="0" presId="urn:microsoft.com/office/officeart/2008/layout/LinedList"/>
    <dgm:cxn modelId="{D53EC58E-5001-4C1F-875B-AC6AC508D327}" type="presParOf" srcId="{728F7C66-265A-4BA5-9E28-5CEEC239B29B}" destId="{57959122-0357-429A-8F41-16540A17DCC8}" srcOrd="0" destOrd="0" presId="urn:microsoft.com/office/officeart/2008/layout/LinedList"/>
    <dgm:cxn modelId="{2A8DBAD8-9517-486F-B4FE-B1E1DC265DF2}" type="presParOf" srcId="{728F7C66-265A-4BA5-9E28-5CEEC239B29B}" destId="{4AD03971-BC12-48DF-B4F3-7559245D8804}" srcOrd="1" destOrd="0" presId="urn:microsoft.com/office/officeart/2008/layout/LinedList"/>
    <dgm:cxn modelId="{D1B5AE0F-B98D-44CD-9783-CBA46A41C276}" type="presParOf" srcId="{7409A97D-E730-4210-95D8-BF503C61C792}" destId="{95328971-1C8A-466E-83C3-FBAFBF845CB9}" srcOrd="6" destOrd="0" presId="urn:microsoft.com/office/officeart/2008/layout/LinedList"/>
    <dgm:cxn modelId="{EC491D06-4FAE-4969-A664-2EA968EF6CD8}" type="presParOf" srcId="{7409A97D-E730-4210-95D8-BF503C61C792}" destId="{4EAF412E-383B-47A1-8D9E-5110F8B6E201}" srcOrd="7" destOrd="0" presId="urn:microsoft.com/office/officeart/2008/layout/LinedList"/>
    <dgm:cxn modelId="{8C2933F0-C16A-4FF5-B643-7FDBB19C0728}" type="presParOf" srcId="{4EAF412E-383B-47A1-8D9E-5110F8B6E201}" destId="{BA0CCC43-D41D-4A71-BA22-D0101E3787CB}" srcOrd="0" destOrd="0" presId="urn:microsoft.com/office/officeart/2008/layout/LinedList"/>
    <dgm:cxn modelId="{BB1E9E83-AD01-46DE-A55C-53AF135F2C7A}" type="presParOf" srcId="{4EAF412E-383B-47A1-8D9E-5110F8B6E201}" destId="{1424604E-7BAD-452C-A0FB-077E1CDB45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7E103-F018-496D-9EE5-D04394421451}">
      <dsp:nvSpPr>
        <dsp:cNvPr id="0" name=""/>
        <dsp:cNvSpPr/>
      </dsp:nvSpPr>
      <dsp:spPr>
        <a:xfrm>
          <a:off x="0" y="0"/>
          <a:ext cx="42306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01323B-55D3-422E-80DC-A37BE255C9C1}">
      <dsp:nvSpPr>
        <dsp:cNvPr id="0" name=""/>
        <dsp:cNvSpPr/>
      </dsp:nvSpPr>
      <dsp:spPr>
        <a:xfrm>
          <a:off x="0" y="0"/>
          <a:ext cx="4230623" cy="1236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Randomly select a point.</a:t>
          </a:r>
        </a:p>
      </dsp:txBody>
      <dsp:txXfrm>
        <a:off x="0" y="0"/>
        <a:ext cx="4230623" cy="1236713"/>
      </dsp:txXfrm>
    </dsp:sp>
    <dsp:sp modelId="{E5EE515B-BCA6-4DDF-972A-DF57ACD26C59}">
      <dsp:nvSpPr>
        <dsp:cNvPr id="0" name=""/>
        <dsp:cNvSpPr/>
      </dsp:nvSpPr>
      <dsp:spPr>
        <a:xfrm>
          <a:off x="0" y="1236713"/>
          <a:ext cx="42306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9E1019-F581-4762-BBF2-52B3831C8844}">
      <dsp:nvSpPr>
        <dsp:cNvPr id="0" name=""/>
        <dsp:cNvSpPr/>
      </dsp:nvSpPr>
      <dsp:spPr>
        <a:xfrm>
          <a:off x="0" y="1236713"/>
          <a:ext cx="4230623" cy="1236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If within epsilon distance, there exists points </a:t>
          </a:r>
          <a:r>
            <a:rPr lang="en-US" sz="1900" kern="1200" dirty="0">
              <a:solidFill>
                <a:schemeClr val="bg1"/>
              </a:solidFill>
              <a:latin typeface="Calibri Light" panose="020F0302020204030204"/>
            </a:rPr>
            <a:t>&gt;= </a:t>
          </a:r>
          <a:r>
            <a:rPr lang="en-US" sz="1900" kern="1200" dirty="0">
              <a:solidFill>
                <a:schemeClr val="bg1"/>
              </a:solidFill>
            </a:rPr>
            <a:t>minPoints, group these points into a cluster. Else, classify </a:t>
          </a:r>
          <a:r>
            <a:rPr lang="en-US" sz="1900" kern="1200" dirty="0">
              <a:solidFill>
                <a:schemeClr val="bg1"/>
              </a:solidFill>
              <a:latin typeface="Calibri Light" panose="020F0302020204030204"/>
            </a:rPr>
            <a:t>that point as</a:t>
          </a:r>
          <a:r>
            <a:rPr lang="en-US" sz="1900" kern="1200" dirty="0">
              <a:solidFill>
                <a:schemeClr val="bg1"/>
              </a:solidFill>
            </a:rPr>
            <a:t> noise.</a:t>
          </a:r>
        </a:p>
      </dsp:txBody>
      <dsp:txXfrm>
        <a:off x="0" y="1236713"/>
        <a:ext cx="4230623" cy="1236713"/>
      </dsp:txXfrm>
    </dsp:sp>
    <dsp:sp modelId="{8861562B-1B78-4AFC-8821-D667B359F43E}">
      <dsp:nvSpPr>
        <dsp:cNvPr id="0" name=""/>
        <dsp:cNvSpPr/>
      </dsp:nvSpPr>
      <dsp:spPr>
        <a:xfrm>
          <a:off x="0" y="2473427"/>
          <a:ext cx="42306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959122-0357-429A-8F41-16540A17DCC8}">
      <dsp:nvSpPr>
        <dsp:cNvPr id="0" name=""/>
        <dsp:cNvSpPr/>
      </dsp:nvSpPr>
      <dsp:spPr>
        <a:xfrm>
          <a:off x="0" y="2473426"/>
          <a:ext cx="4230623" cy="1236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Iterate through all neighboring points within the epsilon distance and expand the cluster until all points the neighborhood has been visited.</a:t>
          </a:r>
        </a:p>
      </dsp:txBody>
      <dsp:txXfrm>
        <a:off x="0" y="2473426"/>
        <a:ext cx="4230623" cy="1236713"/>
      </dsp:txXfrm>
    </dsp:sp>
    <dsp:sp modelId="{95328971-1C8A-466E-83C3-FBAFBF845CB9}">
      <dsp:nvSpPr>
        <dsp:cNvPr id="0" name=""/>
        <dsp:cNvSpPr/>
      </dsp:nvSpPr>
      <dsp:spPr>
        <a:xfrm>
          <a:off x="0" y="3710140"/>
          <a:ext cx="42306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0CCC43-D41D-4A71-BA22-D0101E3787CB}">
      <dsp:nvSpPr>
        <dsp:cNvPr id="0" name=""/>
        <dsp:cNvSpPr/>
      </dsp:nvSpPr>
      <dsp:spPr>
        <a:xfrm>
          <a:off x="0" y="3710140"/>
          <a:ext cx="4230623" cy="1236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Repeat the process for a new unvisited point, and until all</a:t>
          </a:r>
          <a:r>
            <a:rPr lang="en-US" sz="1900" kern="1200" dirty="0">
              <a:solidFill>
                <a:schemeClr val="bg1"/>
              </a:solidFill>
              <a:latin typeface="Calibri Light" panose="020F0302020204030204"/>
            </a:rPr>
            <a:t> the </a:t>
          </a:r>
          <a:r>
            <a:rPr lang="en-US" sz="1900" kern="1200" dirty="0">
              <a:solidFill>
                <a:schemeClr val="bg1"/>
              </a:solidFill>
            </a:rPr>
            <a:t> points in the dataset </a:t>
          </a:r>
          <a:r>
            <a:rPr lang="en-US" sz="1900" kern="1200" dirty="0">
              <a:solidFill>
                <a:schemeClr val="bg1"/>
              </a:solidFill>
              <a:latin typeface="Calibri Light" panose="020F0302020204030204"/>
            </a:rPr>
            <a:t>have</a:t>
          </a:r>
          <a:r>
            <a:rPr lang="en-US" sz="1900" kern="1200" dirty="0">
              <a:solidFill>
                <a:schemeClr val="bg1"/>
              </a:solidFill>
            </a:rPr>
            <a:t> been visited.</a:t>
          </a:r>
        </a:p>
      </dsp:txBody>
      <dsp:txXfrm>
        <a:off x="0" y="3710140"/>
        <a:ext cx="4230623" cy="123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4DE7A-3D50-4A35-9EFF-4144E973A730}" type="datetimeFigureOut"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EB71E-D8E9-4BB9-AE1B-39A251A96C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EB71E-D8E9-4BB9-AE1B-39A251A96C1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EB71E-D8E9-4BB9-AE1B-39A251A96C14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EB71E-D8E9-4BB9-AE1B-39A251A96C14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EB71E-D8E9-4BB9-AE1B-39A251A96C14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EB71E-D8E9-4BB9-AE1B-39A251A96C14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EB71E-D8E9-4BB9-AE1B-39A251A96C14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EB71E-D8E9-4BB9-AE1B-39A251A96C14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7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20/04/dbscan-clustering-algorithm-machine-learning.html" TargetMode="External"/><Relationship Id="rId2" Type="http://schemas.openxmlformats.org/officeDocument/2006/relationships/hyperlink" Target="https://towardsdatascience.com/dbscan-clustering-explained-97556a2ad5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cluster.DBSCAN.html?highlight=dbscan" TargetMode="External"/><Relationship Id="rId5" Type="http://schemas.openxmlformats.org/officeDocument/2006/relationships/hyperlink" Target="https://towardsdatascience.com/k-means-vs-dbscan-clustering-49f8e627de27" TargetMode="External"/><Relationship Id="rId4" Type="http://schemas.openxmlformats.org/officeDocument/2006/relationships/hyperlink" Target="https://www.digitalvidya.com/blog/the-top-5-clustering-algorithms-data-scientists-should-know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DZUdRSDOok" TargetMode="External"/><Relationship Id="rId2" Type="http://schemas.openxmlformats.org/officeDocument/2006/relationships/hyperlink" Target="https://www.youtube.com/watch?v=_A9Tq6mGt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SSFd6UHjxII" TargetMode="External"/><Relationship Id="rId4" Type="http://schemas.openxmlformats.org/officeDocument/2006/relationships/hyperlink" Target="https://www.youtube.com/watch?v=Q7iWANbkFx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20/12/09/performing-dbscan-clustering-with-python-and-scikit-learn/" TargetMode="External"/><Relationship Id="rId7" Type="http://schemas.openxmlformats.org/officeDocument/2006/relationships/hyperlink" Target="https://towardsdatascience.com/dbscan-algorithm-complete-guide-and-application-with-python-scikit-learn-d690cbae4c5d" TargetMode="External"/><Relationship Id="rId2" Type="http://schemas.openxmlformats.org/officeDocument/2006/relationships/hyperlink" Target="https://scikit-learn.org/stable/auto_examples/cluster/plot_dbsca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cominghuman.ai/dbscan-clustering-algorithm-implementation-from-scratch-python-9950af5eed97" TargetMode="External"/><Relationship Id="rId5" Type="http://schemas.openxmlformats.org/officeDocument/2006/relationships/hyperlink" Target="https://towardsdatascience.com/dbscan-clustering-explained-97556a2ad556" TargetMode="External"/><Relationship Id="rId4" Type="http://schemas.openxmlformats.org/officeDocument/2006/relationships/hyperlink" Target="https://www.geeksforgeeks.org/implementing-dbscan-algorithm-using-sklear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>
                <a:solidFill>
                  <a:srgbClr val="FFFFFF"/>
                </a:solidFill>
                <a:cs typeface="Calibri Light"/>
              </a:rPr>
              <a:t>DBSCAN</a:t>
            </a:r>
            <a:endParaRPr lang="en-US" sz="96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725" y="4193722"/>
            <a:ext cx="5649289" cy="1279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Calibri"/>
              </a:rPr>
              <a:t>Grace, Scott, Regina, Hang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33302-791D-4456-95CF-84E5881E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017392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Resources:</a:t>
            </a:r>
            <a:br>
              <a:rPr lang="en-US" sz="5400">
                <a:cs typeface="Calibri Light"/>
              </a:rPr>
            </a:br>
            <a:br>
              <a:rPr lang="en-US" sz="5400">
                <a:cs typeface="Calibri Light"/>
              </a:rPr>
            </a:br>
            <a:br>
              <a:rPr lang="en-US" sz="5400">
                <a:cs typeface="Calibri Light"/>
              </a:rPr>
            </a:br>
            <a:br>
              <a:rPr lang="en-US" sz="5400">
                <a:cs typeface="Calibri Light"/>
              </a:rPr>
            </a:br>
            <a:r>
              <a:rPr lang="en-US" sz="5400">
                <a:cs typeface="Calibri Light"/>
              </a:rPr>
              <a:t>Questions?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5749-2985-4526-8B3B-EF300C93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https://towardsdatascience.com/dbscan-clustering-explained-97556a2ad556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  <a:hlinkClick r:id="rId3"/>
              </a:rPr>
              <a:t>https://www.kdnuggets.com/2020/04/dbscan-clustering-algorithm-machine-learning.html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4"/>
              </a:rPr>
              <a:t>https://www.digitalvidya.com/blog/the-top-5-clustering-algorithms-data-scientists-should-know/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5"/>
              </a:rPr>
              <a:t>https://towardsdatascience.com/k-means-vs-dbscan-clustering-49f8e627de27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2"/>
              </a:rPr>
              <a:t>https://towardsdatascience.com/dbscan-clustering-explained-97556a2ad556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r>
              <a:rPr lang="en-US" sz="2000">
                <a:ea typeface="+mn-lt"/>
                <a:cs typeface="+mn-lt"/>
                <a:hlinkClick r:id="rId6"/>
              </a:rPr>
              <a:t>https://scikit-learn.org/stable/modules/generated/sklearn.cluster.DBSCAN.html?highlight=dbscan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5548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27CA-0B37-437A-B9C7-AC5B0EDE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9DF4-E51A-4D08-9447-B1899519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Videos:</a:t>
            </a:r>
          </a:p>
          <a:p>
            <a:pPr lvl="1"/>
            <a:r>
              <a:rPr lang="en-US">
                <a:ea typeface="+mn-lt"/>
                <a:cs typeface="+mn-lt"/>
              </a:rPr>
              <a:t>Quick explanation of DBSCAN concepts</a:t>
            </a:r>
          </a:p>
          <a:p>
            <a:pPr lvl="2"/>
            <a:r>
              <a:rPr lang="en-US" sz="2400">
                <a:ea typeface="+mn-lt"/>
                <a:cs typeface="+mn-lt"/>
                <a:hlinkClick r:id="rId2"/>
              </a:rPr>
              <a:t>https://www.youtube.com/watch?v=_A9Tq6mGtLI</a:t>
            </a:r>
            <a:endParaRPr lang="en-US" sz="240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Application of DBSCAN and step by step walk through of the algorithm's logic</a:t>
            </a:r>
            <a:endParaRPr lang="en-US">
              <a:cs typeface="Calibri" panose="020F0502020204030204"/>
            </a:endParaRPr>
          </a:p>
          <a:p>
            <a:pPr lvl="2"/>
            <a:r>
              <a:rPr lang="en-US" sz="2400">
                <a:ea typeface="+mn-lt"/>
                <a:cs typeface="+mn-lt"/>
                <a:hlinkClick r:id="rId3"/>
              </a:rPr>
              <a:t>https://www.youtube.com/watch?v=RDZUdRSDOok</a:t>
            </a:r>
            <a:endParaRPr lang="en-US" sz="2400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DBSCAN</a:t>
            </a:r>
            <a:r>
              <a:rPr lang="en-US"/>
              <a:t> Algorithm | Machine Learning with Scikit-Learn Python: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2"/>
            <a:r>
              <a:rPr lang="en-US" sz="2400">
                <a:ea typeface="+mn-lt"/>
                <a:cs typeface="+mn-lt"/>
                <a:hlinkClick r:id="rId4"/>
              </a:rPr>
              <a:t>https://www.youtube.com/watch?v=Q7iWANbkFxk</a:t>
            </a:r>
            <a:endParaRPr lang="en-US" sz="240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DBSCAN</a:t>
            </a:r>
            <a:r>
              <a:rPr lang="en-US"/>
              <a:t> Clustering for Identifying Outliers Using Python - Tutorial 22 in </a:t>
            </a:r>
            <a:r>
              <a:rPr lang="en-US" err="1"/>
              <a:t>Jupyter</a:t>
            </a:r>
            <a:r>
              <a:rPr lang="en-US"/>
              <a:t> Notebook: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 sz="2400">
                <a:ea typeface="+mn-lt"/>
                <a:cs typeface="+mn-lt"/>
                <a:hlinkClick r:id="rId5"/>
              </a:rPr>
              <a:t>https://www.youtube.com/watch?v=SSFd6UHjxII</a:t>
            </a:r>
            <a:endParaRPr lang="en-US" sz="2400">
              <a:cs typeface="Calibri" panose="020F0502020204030204"/>
            </a:endParaRPr>
          </a:p>
          <a:p>
            <a:pPr lvl="1"/>
            <a:endParaRPr lang="en-US" sz="1600">
              <a:cs typeface="Calibri" panose="020F0502020204030204"/>
            </a:endParaRPr>
          </a:p>
          <a:p>
            <a:pPr lvl="1"/>
            <a:endParaRPr lang="en-US" sz="16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575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E88-630A-449D-9FFC-DFFEF36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A039-8360-4338-A760-F2D3D6FC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Tutorials/Example Code: </a:t>
            </a:r>
          </a:p>
          <a:p>
            <a:pPr lvl="1"/>
            <a:r>
              <a:rPr lang="en-US">
                <a:cs typeface="Calibri"/>
                <a:hlinkClick r:id="rId2"/>
              </a:rPr>
              <a:t>https://scikit-learn.org/stable/auto_examples/cluster/plot_dbscan.html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  <a:hlinkClick r:id="rId3"/>
              </a:rPr>
              <a:t>https://www.machinecurve.com/index.php/2020/12/09/performing-dbscan-clustering-with-python-and-scikit-learn/</a:t>
            </a:r>
            <a:r>
              <a:rPr lang="en-US">
                <a:cs typeface="Calibri"/>
              </a:rPr>
              <a:t> (+ additional information)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  <a:hlinkClick r:id="rId4"/>
              </a:rPr>
              <a:t>https://www.geeksforgeeks.org/implementing-dbscan-algorithm-using-sklearn/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  <a:hlinkClick r:id="rId5"/>
              </a:rPr>
              <a:t>https://towardsdatascience.com/dbscan-clustering-explained-97556a2ad556</a:t>
            </a:r>
            <a:r>
              <a:rPr lang="en-US">
                <a:cs typeface="Calibri"/>
              </a:rPr>
              <a:t> (+ additional information)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  <a:hlinkClick r:id="rId6"/>
              </a:rPr>
              <a:t>https://becominghuman.ai/dbscan-clustering-algorithm-implementation-from-scratch-python-9950af5eed97</a:t>
            </a:r>
          </a:p>
          <a:p>
            <a:pPr lvl="1"/>
            <a:r>
              <a:rPr lang="en-US">
                <a:ea typeface="+mn-lt"/>
                <a:cs typeface="+mn-lt"/>
                <a:hlinkClick r:id="rId7"/>
              </a:rPr>
              <a:t>https://towardsdatascience.com/dbscan-algorithm-complete-guide-and-application-with-python-scikit-learn-d690cbae4c5d</a:t>
            </a:r>
            <a:r>
              <a:rPr lang="en-US">
                <a:ea typeface="+mn-lt"/>
                <a:cs typeface="+mn-lt"/>
              </a:rPr>
              <a:t> (+ additional information)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623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0B9-47E7-4C58-A566-5F305D12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71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Appendix (cont.) - Pseudocode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D64A658-01CA-49A9-A602-9D570BC0E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27" y="1343059"/>
            <a:ext cx="8156967" cy="5157605"/>
          </a:xfrm>
        </p:spPr>
      </p:pic>
    </p:spTree>
    <p:extLst>
      <p:ext uri="{BB962C8B-B14F-4D97-AF65-F5344CB8AC3E}">
        <p14:creationId xmlns:p14="http://schemas.microsoft.com/office/powerpoint/2010/main" val="68132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D2E6-2B98-4440-ACFE-27002A17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302135"/>
            <a:ext cx="4668257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Introduction to DBSCAN</a:t>
            </a:r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A66C7B6-C034-4EE0-8B3D-334C405DA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45" r="28247" b="1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9ACA61-4FF0-4F07-97DB-DF5CC0EEDD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04" r="26056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AFCA921-ACF3-40D5-BB74-1E826AA87D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57" r="16300"/>
          <a:stretch/>
        </p:blipFill>
        <p:spPr>
          <a:xfrm>
            <a:off x="4825" y="4017029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FB34-81D1-429E-B55D-676DE36A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1777828"/>
            <a:ext cx="4668256" cy="44126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Calibri"/>
              </a:rPr>
              <a:t>An unsupervised learning method, the algorithm tries to find the underlying structure of the data.</a:t>
            </a:r>
          </a:p>
          <a:p>
            <a:r>
              <a:rPr lang="en-US" sz="2400">
                <a:cs typeface="Calibri"/>
              </a:rPr>
              <a:t>Density-based spatial clustering of applications with noise.</a:t>
            </a:r>
          </a:p>
          <a:p>
            <a:r>
              <a:rPr lang="en-US" sz="2400">
                <a:cs typeface="Calibri"/>
              </a:rPr>
              <a:t>Clusters dataset based on distance between nearest points.</a:t>
            </a:r>
          </a:p>
          <a:p>
            <a:pPr lvl="1"/>
            <a:r>
              <a:rPr lang="en-US">
                <a:cs typeface="Calibri"/>
              </a:rPr>
              <a:t>There must be a minimum number of points within that distance of each other to be considered a cluster.</a:t>
            </a:r>
          </a:p>
        </p:txBody>
      </p:sp>
    </p:spTree>
    <p:extLst>
      <p:ext uri="{BB962C8B-B14F-4D97-AF65-F5344CB8AC3E}">
        <p14:creationId xmlns:p14="http://schemas.microsoft.com/office/powerpoint/2010/main" val="2851766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E9099-F3EB-437B-A030-9AECCFAE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Steps needed for data 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2549-2E4B-4A0C-8F38-5238010A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 panose="020F0502020204030204"/>
              </a:rPr>
              <a:t>Required:</a:t>
            </a:r>
          </a:p>
          <a:p>
            <a:pPr marL="514350" indent="-514350"/>
            <a:r>
              <a:rPr lang="en-US" sz="2400">
                <a:cs typeface="Calibri" panose="020F0502020204030204"/>
              </a:rPr>
              <a:t>Standardization of values so that all features are on the same scale</a:t>
            </a:r>
          </a:p>
          <a:p>
            <a:pPr marL="514350" indent="-514350"/>
            <a:r>
              <a:rPr lang="en-US" sz="2400">
                <a:cs typeface="Calibri" panose="020F0502020204030204"/>
              </a:rPr>
              <a:t>Missing value imputation/removal</a:t>
            </a:r>
          </a:p>
          <a:p>
            <a:pPr marL="514350" indent="-514350"/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>
                <a:cs typeface="Calibri" panose="020F0502020204030204"/>
              </a:rPr>
              <a:t>Not required:</a:t>
            </a:r>
          </a:p>
          <a:p>
            <a:pPr marL="514350" indent="-514350"/>
            <a:r>
              <a:rPr lang="en-US" sz="2400">
                <a:cs typeface="Calibri" panose="020F0502020204030204"/>
              </a:rPr>
              <a:t>Outlier mitigation, as DBSCAN is robust to outliers</a:t>
            </a:r>
          </a:p>
          <a:p>
            <a:pPr marL="514350" indent="-514350"/>
            <a:endParaRPr lang="en-US" sz="2200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1292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AA268-356B-4BC2-BF4D-3FE92724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3800">
                <a:cs typeface="Calibri Light"/>
              </a:rPr>
              <a:t>Main Hyperparameters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53D0-4E74-401E-85E5-64AB8FA3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891" y="380850"/>
            <a:ext cx="5912244" cy="610944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cs typeface="Calibri"/>
              </a:rPr>
              <a:t>Epsilon (eps)</a:t>
            </a:r>
            <a:r>
              <a:rPr lang="en-US" sz="2400" dirty="0">
                <a:cs typeface="Calibri"/>
              </a:rPr>
              <a:t>: the maximum distance between two points for one to be considered in the neighborhood of the other.</a:t>
            </a:r>
          </a:p>
          <a:p>
            <a:pPr lvl="1"/>
            <a:r>
              <a:rPr lang="en-US" dirty="0">
                <a:cs typeface="Calibri"/>
              </a:rPr>
              <a:t>Typically chosen using nearest neighbor graph (k-graph), where k = </a:t>
            </a:r>
            <a:r>
              <a:rPr lang="en-US" dirty="0" err="1">
                <a:cs typeface="Calibri"/>
              </a:rPr>
              <a:t>minPts</a:t>
            </a:r>
            <a:r>
              <a:rPr lang="en-US" dirty="0">
                <a:cs typeface="Calibri"/>
              </a:rPr>
              <a:t> – 1. </a:t>
            </a:r>
            <a:r>
              <a:rPr lang="en-US">
                <a:cs typeface="Calibri"/>
              </a:rPr>
              <a:t>Prefer small value of epsilon.</a:t>
            </a:r>
          </a:p>
          <a:p>
            <a:r>
              <a:rPr lang="en-US" sz="2400" b="1" dirty="0" err="1">
                <a:cs typeface="Calibri"/>
              </a:rPr>
              <a:t>MinPts</a:t>
            </a:r>
            <a:r>
              <a:rPr lang="en-US" sz="2400" b="1" dirty="0">
                <a:cs typeface="Calibri"/>
              </a:rPr>
              <a:t> (</a:t>
            </a:r>
            <a:r>
              <a:rPr lang="en-US" sz="2400" b="1" dirty="0" err="1">
                <a:cs typeface="Calibri"/>
              </a:rPr>
              <a:t>min_samples</a:t>
            </a:r>
            <a:r>
              <a:rPr lang="en-US" sz="2400" b="1" dirty="0">
                <a:cs typeface="Calibri"/>
              </a:rPr>
              <a:t>)</a:t>
            </a:r>
            <a:r>
              <a:rPr lang="en-US" sz="2400" dirty="0">
                <a:cs typeface="Calibri"/>
              </a:rPr>
              <a:t>: the number of points (or samples) in a neighborhood for a point to be considered a core point. This includes the point itself.</a:t>
            </a:r>
          </a:p>
          <a:p>
            <a:pPr lvl="1"/>
            <a:r>
              <a:rPr lang="en-US" dirty="0">
                <a:cs typeface="Calibri"/>
              </a:rPr>
              <a:t>Must be ≥ 3. As a rule of thumb, </a:t>
            </a:r>
            <a:r>
              <a:rPr lang="en-US" dirty="0" err="1">
                <a:cs typeface="Calibri"/>
              </a:rPr>
              <a:t>minPts</a:t>
            </a:r>
            <a:r>
              <a:rPr lang="en-US" dirty="0">
                <a:cs typeface="Calibri"/>
              </a:rPr>
              <a:t>  = 2 * dimension.</a:t>
            </a:r>
          </a:p>
          <a:p>
            <a:r>
              <a:rPr lang="en-US" sz="2400" b="1" dirty="0">
                <a:cs typeface="Calibri"/>
              </a:rPr>
              <a:t>Distance function (metric)</a:t>
            </a:r>
            <a:r>
              <a:rPr lang="en-US" sz="2400" dirty="0">
                <a:cs typeface="Calibri"/>
              </a:rPr>
              <a:t>: need to be chosen appropriately for each dataset. By default, it is the Euclidean distance.</a:t>
            </a:r>
          </a:p>
        </p:txBody>
      </p:sp>
    </p:spTree>
    <p:extLst>
      <p:ext uri="{BB962C8B-B14F-4D97-AF65-F5344CB8AC3E}">
        <p14:creationId xmlns:p14="http://schemas.microsoft.com/office/powerpoint/2010/main" val="316632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C5D65-8EC7-40D4-91FB-619C7D0D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3800">
                <a:ea typeface="+mj-lt"/>
                <a:cs typeface="+mj-lt"/>
              </a:rPr>
              <a:t>Other Hyperparameters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8AF8-DC74-4EC3-986E-9C311F57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846" y="636392"/>
            <a:ext cx="5780102" cy="55813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err="1">
                <a:ea typeface="+mn-lt"/>
                <a:cs typeface="+mn-lt"/>
              </a:rPr>
              <a:t>metric_params</a:t>
            </a:r>
            <a:r>
              <a:rPr lang="en-US" sz="2400">
                <a:ea typeface="+mn-lt"/>
                <a:cs typeface="+mn-lt"/>
              </a:rPr>
              <a:t>: additional keyword arguments for metric (distance function)</a:t>
            </a:r>
          </a:p>
          <a:p>
            <a:r>
              <a:rPr lang="en-US" sz="2400" b="1">
                <a:ea typeface="+mn-lt"/>
                <a:cs typeface="+mn-lt"/>
              </a:rPr>
              <a:t>algorithm</a:t>
            </a:r>
            <a:r>
              <a:rPr lang="en-US" sz="2400">
                <a:ea typeface="+mn-lt"/>
                <a:cs typeface="+mn-lt"/>
              </a:rPr>
              <a:t>: the algorithm used by the </a:t>
            </a:r>
            <a:r>
              <a:rPr lang="en-US" sz="2400" err="1">
                <a:ea typeface="+mn-lt"/>
                <a:cs typeface="+mn-lt"/>
              </a:rPr>
              <a:t>NearestNeighbors</a:t>
            </a:r>
            <a:r>
              <a:rPr lang="en-US" sz="2400">
                <a:ea typeface="+mn-lt"/>
                <a:cs typeface="+mn-lt"/>
              </a:rPr>
              <a:t> module to compute distances and find neighborhood</a:t>
            </a:r>
          </a:p>
          <a:p>
            <a:r>
              <a:rPr lang="en-US" sz="2400" b="1" err="1">
                <a:ea typeface="+mn-lt"/>
                <a:cs typeface="+mn-lt"/>
              </a:rPr>
              <a:t>leaf_size</a:t>
            </a:r>
            <a:r>
              <a:rPr lang="en-US" sz="2400">
                <a:ea typeface="+mn-lt"/>
                <a:cs typeface="+mn-lt"/>
              </a:rPr>
              <a:t>: </a:t>
            </a:r>
            <a:r>
              <a:rPr lang="en-US" sz="2400">
                <a:cs typeface="Calibri"/>
              </a:rPr>
              <a:t>leaf size passed to </a:t>
            </a:r>
            <a:r>
              <a:rPr lang="en-US" sz="2400" err="1">
                <a:cs typeface="Calibri"/>
              </a:rPr>
              <a:t>BallTree</a:t>
            </a:r>
            <a:r>
              <a:rPr lang="en-US" sz="2400">
                <a:cs typeface="Calibri"/>
              </a:rPr>
              <a:t> or </a:t>
            </a:r>
            <a:r>
              <a:rPr lang="en-US" sz="2400" err="1">
                <a:cs typeface="Calibri"/>
              </a:rPr>
              <a:t>KDTree</a:t>
            </a:r>
            <a:r>
              <a:rPr lang="en-US" sz="2400">
                <a:cs typeface="Calibri"/>
              </a:rPr>
              <a:t> (nearest neighbor algorithms), which affects the speed of the query, and the memory needed to store the tree</a:t>
            </a:r>
            <a:endParaRPr lang="en-US" sz="240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p</a:t>
            </a:r>
            <a:r>
              <a:rPr lang="en-US" sz="2400">
                <a:ea typeface="+mn-lt"/>
                <a:cs typeface="+mn-lt"/>
              </a:rPr>
              <a:t>: the power of the Minkowski metric (to calculate distance between points)</a:t>
            </a:r>
          </a:p>
          <a:p>
            <a:r>
              <a:rPr lang="en-US" sz="2400" b="1" err="1">
                <a:ea typeface="+mn-lt"/>
                <a:cs typeface="+mn-lt"/>
              </a:rPr>
              <a:t>n_jobs</a:t>
            </a:r>
            <a:r>
              <a:rPr lang="en-US" sz="2400">
                <a:ea typeface="+mn-lt"/>
                <a:cs typeface="+mn-lt"/>
              </a:rPr>
              <a:t>: the number of jobs to run (how many core processors to use)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70196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31A2-EF9D-4FE1-9DD8-49845FA3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0" y="574997"/>
            <a:ext cx="3163532" cy="805497"/>
          </a:xfrm>
        </p:spPr>
        <p:txBody>
          <a:bodyPr anchor="ctr">
            <a:normAutofit fontScale="90000"/>
          </a:bodyPr>
          <a:lstStyle/>
          <a:p>
            <a:r>
              <a:rPr lang="en-US" sz="5400">
                <a:cs typeface="Calibri Light"/>
              </a:rPr>
              <a:t>Terms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B5C0-B774-4282-8CBE-044981CA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90" y="528123"/>
            <a:ext cx="4802284" cy="60276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>
                <a:cs typeface="Calibri"/>
              </a:rPr>
              <a:t>Core point</a:t>
            </a:r>
            <a:r>
              <a:rPr lang="en-US" sz="2200">
                <a:cs typeface="Calibri"/>
              </a:rPr>
              <a:t>:</a:t>
            </a:r>
            <a:r>
              <a:rPr lang="en-US" sz="2200" b="1">
                <a:cs typeface="Calibri"/>
              </a:rPr>
              <a:t> </a:t>
            </a:r>
            <a:r>
              <a:rPr lang="en-US" sz="2200">
                <a:cs typeface="Calibri"/>
              </a:rPr>
              <a:t>a data point is considered a core point if it has the minimum number of neighboring data points (</a:t>
            </a:r>
            <a:r>
              <a:rPr lang="en-US" sz="2200" err="1">
                <a:cs typeface="Calibri"/>
              </a:rPr>
              <a:t>minPts</a:t>
            </a:r>
            <a:r>
              <a:rPr lang="en-US" sz="2200">
                <a:cs typeface="Calibri"/>
              </a:rPr>
              <a:t>) at an epsilon distance from it.</a:t>
            </a:r>
          </a:p>
          <a:p>
            <a:r>
              <a:rPr lang="en-US" sz="2200" b="1">
                <a:cs typeface="Calibri"/>
              </a:rPr>
              <a:t>Border point</a:t>
            </a:r>
            <a:r>
              <a:rPr lang="en-US" sz="2200">
                <a:cs typeface="Calibri"/>
              </a:rPr>
              <a:t>: a data point that has less than the minimum number of data points (</a:t>
            </a:r>
            <a:r>
              <a:rPr lang="en-US" sz="2200" err="1">
                <a:cs typeface="Calibri"/>
              </a:rPr>
              <a:t>minPts</a:t>
            </a:r>
            <a:r>
              <a:rPr lang="en-US" sz="2200">
                <a:cs typeface="Calibri"/>
              </a:rPr>
              <a:t>) but has at least one core point in its neighborhood.</a:t>
            </a:r>
            <a:endParaRPr lang="en-US">
              <a:cs typeface="Calibri" panose="020F0502020204030204"/>
            </a:endParaRPr>
          </a:p>
          <a:p>
            <a:r>
              <a:rPr lang="en-US" sz="2200" b="1">
                <a:cs typeface="Calibri"/>
              </a:rPr>
              <a:t>Noise point</a:t>
            </a:r>
            <a:r>
              <a:rPr lang="en-US" sz="2200">
                <a:cs typeface="Calibri"/>
              </a:rPr>
              <a:t>: a data point that is not a core point or a border point is considered noise or an outlier.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DD73698-D6D4-4FFC-912B-806E22A6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13" y="1330173"/>
            <a:ext cx="6008543" cy="41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4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9414-E459-4D91-ACE5-0A03D2ED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137653"/>
            <a:ext cx="4083140" cy="12167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Algorithm Steps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77D405D-454F-45E0-82DF-35EA7FC63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341493"/>
              </p:ext>
            </p:extLst>
          </p:nvPr>
        </p:nvGraphicFramePr>
        <p:xfrm>
          <a:off x="243350" y="1535062"/>
          <a:ext cx="4230623" cy="4946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BABEB1B-568D-4E3E-A22F-5237A300CF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1118" y="1537400"/>
            <a:ext cx="6019331" cy="37810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22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CF027D7-B821-44BE-BF8F-A26704900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0903"/>
              </p:ext>
            </p:extLst>
          </p:nvPr>
        </p:nvGraphicFramePr>
        <p:xfrm>
          <a:off x="838200" y="1219933"/>
          <a:ext cx="10515600" cy="4421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885741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0049894"/>
                    </a:ext>
                  </a:extLst>
                </a:gridCol>
              </a:tblGrid>
              <a:tr h="10477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4400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Advantages​</a:t>
                      </a:r>
                    </a:p>
                  </a:txBody>
                  <a:tcPr anchor="ctr">
                    <a:lnL w="12700">
                      <a:solidFill>
                        <a:schemeClr val="accent3">
                          <a:lumMod val="50000"/>
                        </a:schemeClr>
                      </a:solidFill>
                    </a:lnL>
                    <a:lnR w="12700">
                      <a:solidFill>
                        <a:schemeClr val="accent3">
                          <a:lumMod val="50000"/>
                        </a:schemeClr>
                      </a:solidFill>
                    </a:lnR>
                    <a:lnT w="12700">
                      <a:solidFill>
                        <a:schemeClr val="accent3">
                          <a:lumMod val="50000"/>
                        </a:schemeClr>
                      </a:solidFill>
                    </a:lnT>
                    <a:lnB w="12700">
                      <a:solidFill>
                        <a:schemeClr val="accent3">
                          <a:lumMod val="50000"/>
                        </a:schemeClr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4400">
                          <a:solidFill>
                            <a:schemeClr val="bg1"/>
                          </a:solidFill>
                          <a:effectLst/>
                          <a:latin typeface="Calibri Light"/>
                        </a:rPr>
                        <a:t>Disadvantages​</a:t>
                      </a:r>
                    </a:p>
                  </a:txBody>
                  <a:tcPr anchor="ctr">
                    <a:lnL w="12700">
                      <a:solidFill>
                        <a:schemeClr val="accent3">
                          <a:lumMod val="50000"/>
                        </a:schemeClr>
                      </a:solidFill>
                    </a:lnL>
                    <a:lnR w="12700">
                      <a:solidFill>
                        <a:schemeClr val="accent3">
                          <a:lumMod val="50000"/>
                        </a:schemeClr>
                      </a:solidFill>
                    </a:lnR>
                    <a:lnT w="12700">
                      <a:solidFill>
                        <a:schemeClr val="accent3">
                          <a:lumMod val="50000"/>
                        </a:schemeClr>
                      </a:solidFill>
                    </a:lnT>
                    <a:lnB w="12700">
                      <a:solidFill>
                        <a:schemeClr val="accent3">
                          <a:lumMod val="50000"/>
                        </a:schemeClr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41864"/>
                  </a:ext>
                </a:extLst>
              </a:tr>
              <a:tr h="3374048"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No need to specify the number of clusters (saves time for trial and error).​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Able to discover clusters of arbitrary shapes.​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Able to detect outliers in the data.​</a:t>
                      </a:r>
                    </a:p>
                  </a:txBody>
                  <a:tcPr>
                    <a:lnL w="12700">
                      <a:solidFill>
                        <a:schemeClr val="accent3">
                          <a:lumMod val="50000"/>
                        </a:schemeClr>
                      </a:solidFill>
                    </a:lnL>
                    <a:lnR w="12700">
                      <a:solidFill>
                        <a:schemeClr val="accent3">
                          <a:lumMod val="50000"/>
                        </a:schemeClr>
                      </a:solidFill>
                    </a:lnR>
                    <a:lnT w="12700">
                      <a:solidFill>
                        <a:schemeClr val="accent3">
                          <a:lumMod val="50000"/>
                        </a:schemeClr>
                      </a:solidFill>
                    </a:lnT>
                    <a:lnB w="12700">
                      <a:solidFill>
                        <a:schemeClr val="accent3">
                          <a:lumMod val="50000"/>
                        </a:schemeClr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Does not work very well for sparse datasets or datasets with varying density.​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Not suitable for high-dimensional data, as distance calculation becomes difficult.​</a:t>
                      </a:r>
                    </a:p>
                  </a:txBody>
                  <a:tcPr>
                    <a:lnL w="12700">
                      <a:solidFill>
                        <a:schemeClr val="accent3">
                          <a:lumMod val="50000"/>
                        </a:schemeClr>
                      </a:solidFill>
                    </a:lnL>
                    <a:lnR w="12700">
                      <a:solidFill>
                        <a:schemeClr val="accent3">
                          <a:lumMod val="50000"/>
                        </a:schemeClr>
                      </a:solidFill>
                    </a:lnR>
                    <a:lnT w="12700">
                      <a:solidFill>
                        <a:schemeClr val="accent3">
                          <a:lumMod val="50000"/>
                        </a:schemeClr>
                      </a:solidFill>
                    </a:lnT>
                    <a:lnB w="12700">
                      <a:solidFill>
                        <a:schemeClr val="accent3">
                          <a:lumMod val="50000"/>
                        </a:schemeClr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042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7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628D2-492A-4E98-A8DF-9743F3AC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Conclusion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A720-3477-4CCA-9998-9DED8771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668" y="380850"/>
            <a:ext cx="5457204" cy="63901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cs typeface="Calibri"/>
              </a:rPr>
              <a:t>DBSCAN is an unsupervised learning method.</a:t>
            </a:r>
            <a:endParaRPr lang="en-US" sz="2600" dirty="0"/>
          </a:p>
          <a:p>
            <a:pPr lvl="1"/>
            <a:r>
              <a:rPr lang="en-US" sz="2200" dirty="0">
                <a:cs typeface="Calibri"/>
              </a:rPr>
              <a:t>Determines relationships between data points by forming clusters based on the proximity between the points and the number of points in an area (density of the points).</a:t>
            </a:r>
          </a:p>
          <a:p>
            <a:pPr>
              <a:buFont typeface="Arial"/>
              <a:buChar char="•"/>
            </a:pPr>
            <a:r>
              <a:rPr lang="en-US" sz="2600" dirty="0">
                <a:cs typeface="Calibri"/>
              </a:rPr>
              <a:t>DBSCAN can work with arbitrary shapes and outliers, but it does not work well with sparse datasets or high-dimensional data.</a:t>
            </a:r>
          </a:p>
          <a:p>
            <a:pPr>
              <a:buFont typeface="Arial"/>
            </a:pPr>
            <a:r>
              <a:rPr lang="en-US" sz="2600" dirty="0">
                <a:cs typeface="Calibri"/>
              </a:rPr>
              <a:t>Applications include: market research, pattern recognition, data analysis, and image processing.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36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7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DBSCAN</vt:lpstr>
      <vt:lpstr>Introduction to DBSCAN</vt:lpstr>
      <vt:lpstr>Steps needed for data processing</vt:lpstr>
      <vt:lpstr>Main Hyperparameters</vt:lpstr>
      <vt:lpstr>Other Hyperparameters</vt:lpstr>
      <vt:lpstr>Terms</vt:lpstr>
      <vt:lpstr>Algorithm Steps</vt:lpstr>
      <vt:lpstr>PowerPoint Presentation</vt:lpstr>
      <vt:lpstr>Conclusion</vt:lpstr>
      <vt:lpstr>Resources:    Questions?</vt:lpstr>
      <vt:lpstr>Appendix</vt:lpstr>
      <vt:lpstr>Appendix (cont.)</vt:lpstr>
      <vt:lpstr>Appendix (cont.) - 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337</cp:revision>
  <dcterms:created xsi:type="dcterms:W3CDTF">2022-01-20T15:17:46Z</dcterms:created>
  <dcterms:modified xsi:type="dcterms:W3CDTF">2022-01-20T21:42:01Z</dcterms:modified>
</cp:coreProperties>
</file>