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7" r:id="rId4"/>
    <p:sldId id="265" r:id="rId5"/>
    <p:sldId id="266" r:id="rId6"/>
    <p:sldId id="264" r:id="rId7"/>
    <p:sldId id="258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0778C-61F0-5AA5-1734-0D8F42B142A5}" v="135" dt="2022-01-21T19:08:45.540"/>
    <p1510:client id="{26B4E307-BD03-926C-603C-4B5E1B00B0FE}" v="1970" dt="2022-01-21T20:28:50.177"/>
    <p1510:client id="{2F5B5E61-062D-20A3-1588-E148AE1E2313}" v="928" dt="2022-01-21T20:28:25.998"/>
    <p1510:client id="{7D2167B5-445D-4E42-8BB5-637E91958799}" v="411" dt="2022-01-21T20:29:14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DD50-D9B2-4A0D-991E-D1E25CF583C3}" type="datetimeFigureOut">
              <a:rPr lang="en-US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963D3-888E-4BF1-8FD0-E037F3B679D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963D3-888E-4BF1-8FD0-E037F3B679D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2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963D3-888E-4BF1-8FD0-E037F3B679D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2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963D3-888E-4BF1-8FD0-E037F3B679D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6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963D3-888E-4BF1-8FD0-E037F3B679D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3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963D3-888E-4BF1-8FD0-E037F3B679D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963D3-888E-4BF1-8FD0-E037F3B679D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963D3-888E-4BF1-8FD0-E037F3B679D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0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963D3-888E-4BF1-8FD0-E037F3B679D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963D3-888E-4BF1-8FD0-E037F3B679D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0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118385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cs typeface="Calibri"/>
              </a:rPr>
              <a:t>Grace, Regina, Scott, Hang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3411" y="2353641"/>
            <a:ext cx="6534946" cy="2160488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Using the Decision Tree Algorithm: </a:t>
            </a:r>
            <a:r>
              <a:rPr lang="en-US" sz="3600">
                <a:solidFill>
                  <a:srgbClr val="080808"/>
                </a:solidFill>
              </a:rPr>
              <a:t>Pima Indians Diabetes Database</a:t>
            </a:r>
            <a:endParaRPr lang="en-US" sz="3600">
              <a:solidFill>
                <a:srgbClr val="080808"/>
              </a:solidFill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EBFCB-5A86-478E-8CB6-D39AE15E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Import Data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AE31B-7494-4F39-9DF5-2947DB7601B8}"/>
              </a:ext>
            </a:extLst>
          </p:cNvPr>
          <p:cNvSpPr txBox="1"/>
          <p:nvPr/>
        </p:nvSpPr>
        <p:spPr>
          <a:xfrm>
            <a:off x="641445" y="1255593"/>
            <a:ext cx="107157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>
                <a:cs typeface="Calibri"/>
              </a:rPr>
              <a:t>Importing modules</a:t>
            </a:r>
          </a:p>
          <a:p>
            <a:pPr marL="342900" indent="-342900">
              <a:buAutoNum type="arabicPeriod"/>
            </a:pPr>
            <a:r>
              <a:rPr lang="en-US" sz="2000">
                <a:cs typeface="Calibri"/>
              </a:rPr>
              <a:t>Reading in CSV file</a:t>
            </a:r>
          </a:p>
          <a:p>
            <a:pPr marL="342900" indent="-342900">
              <a:buAutoNum type="arabicPeriod"/>
            </a:pPr>
            <a:r>
              <a:rPr lang="en-US" sz="2000">
                <a:cs typeface="Calibri"/>
              </a:rPr>
              <a:t>Creating x and y (independent and dependent variables)</a:t>
            </a:r>
          </a:p>
          <a:p>
            <a:pPr marL="342900" indent="-342900">
              <a:buAutoNum type="arabicPeriod"/>
            </a:pPr>
            <a:r>
              <a:rPr lang="en-US" sz="2000">
                <a:cs typeface="Calibri"/>
              </a:rPr>
              <a:t>Splitting dataset into training and test datasets</a:t>
            </a:r>
          </a:p>
        </p:txBody>
      </p:sp>
      <p:pic>
        <p:nvPicPr>
          <p:cNvPr id="7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B51881-BC02-40DF-A57C-9DBC7BAB7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62510"/>
            <a:ext cx="10515600" cy="3883119"/>
          </a:xfrm>
        </p:spPr>
      </p:pic>
    </p:spTree>
    <p:extLst>
      <p:ext uri="{BB962C8B-B14F-4D97-AF65-F5344CB8AC3E}">
        <p14:creationId xmlns:p14="http://schemas.microsoft.com/office/powerpoint/2010/main" val="9118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"this module does not support missing values"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"does not support categorical variables for now"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630C1-CAB8-4753-9159-2C813606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Data Processing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1728-8628-42A4-8232-90FFBEB0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E6AC2C-E6E6-4E0E-B02E-E6EFF4755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84589"/>
              </p:ext>
            </p:extLst>
          </p:nvPr>
        </p:nvGraphicFramePr>
        <p:xfrm>
          <a:off x="613316" y="1681975"/>
          <a:ext cx="10927238" cy="406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619">
                  <a:extLst>
                    <a:ext uri="{9D8B030D-6E8A-4147-A177-3AD203B41FA5}">
                      <a16:colId xmlns:a16="http://schemas.microsoft.com/office/drawing/2014/main" val="3037497554"/>
                    </a:ext>
                  </a:extLst>
                </a:gridCol>
                <a:gridCol w="5463619">
                  <a:extLst>
                    <a:ext uri="{9D8B030D-6E8A-4147-A177-3AD203B41FA5}">
                      <a16:colId xmlns:a16="http://schemas.microsoft.com/office/drawing/2014/main" val="4036378816"/>
                    </a:ext>
                  </a:extLst>
                </a:gridCol>
              </a:tblGrid>
              <a:tr h="3658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Group 1's Research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91718"/>
                  </a:ext>
                </a:extLst>
              </a:tr>
              <a:tr h="36589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General</a:t>
                      </a:r>
                      <a:endParaRPr lang="en-US" b="1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41433"/>
                  </a:ext>
                </a:extLst>
              </a:tr>
              <a:tr h="36589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Feature selection and splitting needed</a:t>
                      </a:r>
                      <a:endParaRPr lang="en-US" sz="1800" b="0" i="0" u="sng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Feature selection and splitting performed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74"/>
                  </a:ext>
                </a:extLst>
              </a:tr>
              <a:tr h="37635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Typically deals with </a:t>
                      </a:r>
                      <a:r>
                        <a:rPr lang="en-US" sz="1800" b="0" i="0" u="sng" strike="noStrike" noProof="0">
                          <a:latin typeface="Calibri"/>
                        </a:rPr>
                        <a:t>missing values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automatically</a:t>
                      </a:r>
                      <a:endParaRPr lang="en-US" sz="1800" b="0" i="0" u="sng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No "missing values" in dataset – imputed 0 values, replaced with mean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86027"/>
                  </a:ext>
                </a:extLst>
              </a:tr>
              <a:tr h="37635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Can process both </a:t>
                      </a:r>
                      <a:r>
                        <a:rPr lang="en-US" sz="1800" b="0" i="0" u="sng" strike="noStrike" noProof="0">
                          <a:latin typeface="Calibri"/>
                        </a:rPr>
                        <a:t>numerical and categorical data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Only using numerical data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39795"/>
                  </a:ext>
                </a:extLst>
              </a:tr>
              <a:tr h="36589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Not as affected by </a:t>
                      </a:r>
                      <a:r>
                        <a:rPr lang="en-US" sz="1800" b="0" i="0" u="sng" strike="noStrike" noProof="0">
                          <a:latin typeface="Calibri"/>
                        </a:rPr>
                        <a:t>outliers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Outliers not addressed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53310"/>
                  </a:ext>
                </a:extLst>
              </a:tr>
              <a:tr h="39726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Doesn’t require </a:t>
                      </a:r>
                      <a:r>
                        <a:rPr lang="en-US" sz="1800" b="0" i="0" u="sng" strike="noStrike" noProof="0">
                          <a:latin typeface="Calibri"/>
                        </a:rPr>
                        <a:t>feature scaling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i="0" u="none" strike="noStrike" noProof="0"/>
                        <a:t>Did not perform feature scaling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25897"/>
                  </a:ext>
                </a:extLst>
              </a:tr>
              <a:tr h="365899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Scikit-Learn's Implementation</a:t>
                      </a:r>
                      <a:endParaRPr lang="en-US" b="1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24454"/>
                  </a:ext>
                </a:extLst>
              </a:tr>
              <a:tr h="37635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"this module does not support missing values"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No missing values in dataset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860389"/>
                  </a:ext>
                </a:extLst>
              </a:tr>
              <a:tr h="44953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"does not support categorical variables for now"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/>
                        <a:t>Categorical variables not present in dataset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183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DD6DA-A09F-40CA-9C27-64AE1AF408E9}"/>
              </a:ext>
            </a:extLst>
          </p:cNvPr>
          <p:cNvSpPr txBox="1"/>
          <p:nvPr/>
        </p:nvSpPr>
        <p:spPr>
          <a:xfrm>
            <a:off x="375425" y="6545766"/>
            <a:ext cx="114318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/>
              <a:t>"Group 1's Research" column sourced from presentation: "Decision Tree Presentation" </a:t>
            </a:r>
            <a:r>
              <a:rPr lang="en-US" sz="1400" i="1">
                <a:ea typeface="+mn-lt"/>
                <a:cs typeface="+mn-lt"/>
              </a:rPr>
              <a:t>(Ben Grudt, Colin Beveridge, Pemba Sherpa, Amy </a:t>
            </a:r>
            <a:r>
              <a:rPr lang="en-US" sz="1400" i="1" err="1">
                <a:ea typeface="+mn-lt"/>
                <a:cs typeface="+mn-lt"/>
              </a:rPr>
              <a:t>Yucus</a:t>
            </a:r>
            <a:r>
              <a:rPr lang="en-US" sz="1400" i="1">
                <a:ea typeface="+mn-lt"/>
                <a:cs typeface="+mn-lt"/>
              </a:rPr>
              <a:t>) </a:t>
            </a:r>
            <a:r>
              <a:rPr lang="en-US" sz="1400" i="1"/>
              <a:t>- slides 6 &amp; 7</a:t>
            </a:r>
            <a:endParaRPr lang="en-US" sz="1400" i="1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28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71DF4-ED70-465E-8645-91599681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Data Processing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8A89D97-EAAA-4410-93A2-392822C6E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52" y="1278057"/>
            <a:ext cx="10988720" cy="51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71DF4-ED70-465E-8645-91599681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Creating the Model and Predicting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575B63E-E84B-42AE-83A6-DE926E7627DA}"/>
              </a:ext>
            </a:extLst>
          </p:cNvPr>
          <p:cNvSpPr txBox="1">
            <a:spLocks/>
          </p:cNvSpPr>
          <p:nvPr/>
        </p:nvSpPr>
        <p:spPr>
          <a:xfrm>
            <a:off x="909638" y="1718469"/>
            <a:ext cx="8932068" cy="1636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>
                <a:cs typeface="Calibri" panose="020F0502020204030204"/>
              </a:rPr>
              <a:t>Creating the 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>
                <a:cs typeface="Calibri" panose="020F0502020204030204"/>
              </a:rPr>
              <a:t>Training the 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>
                <a:cs typeface="Calibri" panose="020F0502020204030204"/>
              </a:rPr>
              <a:t>Predicting the outcome</a:t>
            </a:r>
          </a:p>
        </p:txBody>
      </p:sp>
      <p:pic>
        <p:nvPicPr>
          <p:cNvPr id="5" name="Picture 8" descr="Text&#10;&#10;Description automatically generated">
            <a:extLst>
              <a:ext uri="{FF2B5EF4-FFF2-40B4-BE49-F238E27FC236}">
                <a16:creationId xmlns:a16="http://schemas.microsoft.com/office/drawing/2014/main" id="{9FB27AB1-5322-49E1-ABDD-7B9F40C1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0520" y="4135923"/>
            <a:ext cx="4772024" cy="1504949"/>
          </a:xfrm>
        </p:spPr>
      </p:pic>
    </p:spTree>
    <p:extLst>
      <p:ext uri="{BB962C8B-B14F-4D97-AF65-F5344CB8AC3E}">
        <p14:creationId xmlns:p14="http://schemas.microsoft.com/office/powerpoint/2010/main" val="169757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4206F-9F3F-44EE-82FD-2C491266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Visualizations: ROC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A444269-7C72-43FA-ADCC-5463B43BA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8" y="1940732"/>
            <a:ext cx="11147285" cy="35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3C2A-7EEC-42C6-8915-576A6BF2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Assessing Performance: Decision Tree vs. Logistic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5AAB13-B758-4B4C-90C4-082D97D2E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91943"/>
              </p:ext>
            </p:extLst>
          </p:nvPr>
        </p:nvGraphicFramePr>
        <p:xfrm>
          <a:off x="715143" y="1643600"/>
          <a:ext cx="10898272" cy="4367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136">
                  <a:extLst>
                    <a:ext uri="{9D8B030D-6E8A-4147-A177-3AD203B41FA5}">
                      <a16:colId xmlns:a16="http://schemas.microsoft.com/office/drawing/2014/main" val="422948735"/>
                    </a:ext>
                  </a:extLst>
                </a:gridCol>
                <a:gridCol w="5449136">
                  <a:extLst>
                    <a:ext uri="{9D8B030D-6E8A-4147-A177-3AD203B41FA5}">
                      <a16:colId xmlns:a16="http://schemas.microsoft.com/office/drawing/2014/main" val="2265929130"/>
                    </a:ext>
                  </a:extLst>
                </a:gridCol>
              </a:tblGrid>
              <a:tr h="49473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Decision Tree</a:t>
                      </a:r>
                    </a:p>
                  </a:txBody>
                  <a:tcPr anchor="ctr">
                    <a:lnL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L>
                    <a:lnR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R>
                    <a:lnT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T>
                    <a:lnB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Logistic Regression</a:t>
                      </a:r>
                    </a:p>
                  </a:txBody>
                  <a:tcPr anchor="ctr">
                    <a:lnL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L>
                    <a:lnR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R>
                    <a:lnT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T>
                    <a:lnB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1303"/>
                  </a:ext>
                </a:extLst>
              </a:tr>
              <a:tr h="38725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L>
                    <a:lnR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R>
                    <a:lnT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T>
                    <a:lnB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L>
                    <a:lnR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R>
                    <a:lnT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T>
                    <a:lnB w="127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746088"/>
                  </a:ext>
                </a:extLst>
              </a:tr>
            </a:tbl>
          </a:graphicData>
        </a:graphic>
      </p:graphicFrame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3C6FACC-FA86-464A-AAB5-D454B5207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42" y="2256764"/>
            <a:ext cx="5222542" cy="3595517"/>
          </a:xfrm>
          <a:prstGeom prst="rect">
            <a:avLst/>
          </a:prstGeom>
        </p:spPr>
      </p:pic>
      <p:pic>
        <p:nvPicPr>
          <p:cNvPr id="7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A1578A8-AF62-4222-97FF-5781993A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893" y="2261932"/>
            <a:ext cx="5165677" cy="36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3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C2559-2D43-479F-AF5E-0E3C9351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How to increase performance of the model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8253-6045-4357-953A-DEBFF98A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could improve the performance of the decision tree model by:</a:t>
            </a:r>
          </a:p>
          <a:p>
            <a:pPr lvl="1"/>
            <a:r>
              <a:rPr lang="en-US">
                <a:cs typeface="Calibri"/>
              </a:rPr>
              <a:t>Pruning</a:t>
            </a:r>
          </a:p>
          <a:p>
            <a:pPr lvl="1"/>
            <a:r>
              <a:rPr lang="en-US">
                <a:cs typeface="Calibri"/>
              </a:rPr>
              <a:t>Tuning variables such as </a:t>
            </a:r>
            <a:r>
              <a:rPr lang="en-US" err="1">
                <a:cs typeface="Calibri"/>
              </a:rPr>
              <a:t>max_depth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min_samples_split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min_samples_leaf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9D79372-1666-4DAE-945B-F3F7AF4FF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32" y="3743732"/>
            <a:ext cx="4908884" cy="2430395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E4DF9B1-0D21-4CE9-8111-E250B494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137" y="3513973"/>
            <a:ext cx="5015831" cy="3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2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C2559-2D43-479F-AF5E-0E3C9351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Conclusion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8253-6045-4357-953A-DEBFF98A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data importing and processing steps were the same between use for Decision Tree and logistic regression algorithms.</a:t>
            </a:r>
          </a:p>
          <a:p>
            <a:r>
              <a:rPr lang="en-US" dirty="0">
                <a:cs typeface="Calibri"/>
              </a:rPr>
              <a:t>Steps to create, train, and predict the model were simple.</a:t>
            </a:r>
          </a:p>
          <a:p>
            <a:r>
              <a:rPr lang="en-US" dirty="0">
                <a:ea typeface="+mn-lt"/>
                <a:cs typeface="+mn-lt"/>
              </a:rPr>
              <a:t>Logistic regression performed better than decision tree.</a:t>
            </a:r>
          </a:p>
          <a:p>
            <a:pPr lvl="1"/>
            <a:r>
              <a:rPr lang="en-US" dirty="0">
                <a:ea typeface="+mn-lt"/>
                <a:cs typeface="+mn-lt"/>
              </a:rPr>
              <a:t>ROC Score: 0.85 vs. 0.74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This was probably due to overfitting by decision tree due to the high number of dimensions (variables)</a:t>
            </a:r>
          </a:p>
          <a:p>
            <a:r>
              <a:rPr lang="en-US" dirty="0">
                <a:cs typeface="Calibri"/>
              </a:rPr>
              <a:t>Pruning increases the performance of the decision tree algorithm, but still lower than that of the logistic regression.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3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Using the Decision Tree Algorithm: Pima Indians Diabetes Database</vt:lpstr>
      <vt:lpstr>Import Data</vt:lpstr>
      <vt:lpstr>Data Processing</vt:lpstr>
      <vt:lpstr>Data Processing</vt:lpstr>
      <vt:lpstr>Creating the Model and Predicting</vt:lpstr>
      <vt:lpstr>Visualizations: ROC</vt:lpstr>
      <vt:lpstr>Assessing Performance: Decision Tree vs. Logistic Regression</vt:lpstr>
      <vt:lpstr>How to increase performance of the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206</cp:revision>
  <dcterms:created xsi:type="dcterms:W3CDTF">2022-01-21T17:42:29Z</dcterms:created>
  <dcterms:modified xsi:type="dcterms:W3CDTF">2022-01-21T20:29:15Z</dcterms:modified>
</cp:coreProperties>
</file>